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7" r:id="rId2"/>
    <p:sldId id="258" r:id="rId3"/>
    <p:sldId id="259" r:id="rId4"/>
    <p:sldId id="260" r:id="rId5"/>
    <p:sldId id="261" r:id="rId6"/>
    <p:sldId id="262" r:id="rId7"/>
    <p:sldId id="334" r:id="rId8"/>
    <p:sldId id="335" r:id="rId9"/>
    <p:sldId id="336" r:id="rId10"/>
    <p:sldId id="337" r:id="rId11"/>
    <p:sldId id="365" r:id="rId12"/>
    <p:sldId id="366" r:id="rId13"/>
    <p:sldId id="363" r:id="rId14"/>
    <p:sldId id="338" r:id="rId15"/>
    <p:sldId id="364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283" r:id="rId31"/>
    <p:sldId id="284" r:id="rId32"/>
    <p:sldId id="285" r:id="rId33"/>
    <p:sldId id="353" r:id="rId34"/>
    <p:sldId id="354" r:id="rId35"/>
    <p:sldId id="355" r:id="rId36"/>
    <p:sldId id="356" r:id="rId37"/>
    <p:sldId id="357" r:id="rId38"/>
    <p:sldId id="291" r:id="rId39"/>
    <p:sldId id="292" r:id="rId40"/>
    <p:sldId id="293" r:id="rId41"/>
    <p:sldId id="358" r:id="rId42"/>
    <p:sldId id="359" r:id="rId43"/>
    <p:sldId id="360" r:id="rId44"/>
    <p:sldId id="361" r:id="rId45"/>
    <p:sldId id="296" r:id="rId46"/>
    <p:sldId id="297" r:id="rId47"/>
    <p:sldId id="299" r:id="rId48"/>
    <p:sldId id="300" r:id="rId49"/>
    <p:sldId id="301" r:id="rId50"/>
    <p:sldId id="332" r:id="rId51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BD"/>
    <a:srgbClr val="9933FF"/>
    <a:srgbClr val="FFC5F0"/>
    <a:srgbClr val="FF79DC"/>
    <a:srgbClr val="FF33CC"/>
    <a:srgbClr val="FF99FF"/>
    <a:srgbClr val="29C6D7"/>
    <a:srgbClr val="FC230C"/>
    <a:srgbClr val="ECE21C"/>
    <a:srgbClr val="618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799" autoAdjust="0"/>
  </p:normalViewPr>
  <p:slideViewPr>
    <p:cSldViewPr>
      <p:cViewPr varScale="1">
        <p:scale>
          <a:sx n="136" d="100"/>
          <a:sy n="136" d="100"/>
        </p:scale>
        <p:origin x="2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037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839" y="8685611"/>
            <a:ext cx="2972027" cy="456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3009A80-F05D-744A-88D4-360587150535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2150"/>
            <a:ext cx="4556125" cy="3417888"/>
          </a:xfrm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4942" tIns="47471" rIns="94942" bIns="47471"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96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90563"/>
            <a:ext cx="4597400" cy="3448050"/>
          </a:xfrm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02" y="4367930"/>
            <a:ext cx="5597697" cy="4136462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61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4303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0511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751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01169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60855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922C347-AB95-0B4D-8BEB-29D3C9D611EF}" type="slidenum">
              <a:rPr lang="en-US">
                <a:latin typeface="Times New Roman" charset="0"/>
              </a:rPr>
              <a:pPr eaLnBrk="1" hangingPunct="1"/>
              <a:t>45</a:t>
            </a:fld>
            <a:endParaRPr lang="en-US">
              <a:latin typeface="Times New Roman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98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B9C670A-E85D-F14B-ACAE-B9AD1B18C220}" type="slidenum">
              <a:rPr lang="en-US">
                <a:latin typeface="Times New Roman" charset="0"/>
              </a:rPr>
              <a:pPr eaLnBrk="1" hangingPunct="1"/>
              <a:t>46</a:t>
            </a:fld>
            <a:endParaRPr lang="en-US">
              <a:latin typeface="Times New Roman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556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9DCB9ED-288A-7F41-B1BE-20E3400C85EB}" type="slidenum">
              <a:rPr lang="en-US"/>
              <a:pPr eaLnBrk="1" hangingPunct="1"/>
              <a:t>47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453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31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37BA1C6-3063-1842-A5CE-16636EAED9BC}" type="slidenum">
              <a:rPr lang="en-US"/>
              <a:pPr eaLnBrk="1" hangingPunct="1"/>
              <a:t>48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75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513AD17-C7C3-074D-ADB6-54537D4A96AD}" type="slidenum">
              <a:rPr lang="en-US"/>
              <a:pPr eaLnBrk="1" hangingPunct="1"/>
              <a:t>49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88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6495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393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3331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5303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9702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5721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130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71861" y="6551613"/>
            <a:ext cx="93934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19.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78096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4/16/19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i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888698" y="6550025"/>
            <a:ext cx="336660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err="1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Kubiatowicz</a:t>
            </a: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CS162 © UCB Spring</a:t>
            </a:r>
            <a:r>
              <a:rPr lang="en-US" sz="1400" b="0" i="0" baseline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2019</a:t>
            </a:r>
            <a:endParaRPr lang="en-US" sz="1400" b="0" i="0" dirty="0" smtClean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20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Reliability, Transactions</a:t>
            </a:r>
            <a:br>
              <a:rPr lang="en-US" altLang="en-US" sz="3000" dirty="0" smtClean="0"/>
            </a:br>
            <a:r>
              <a:rPr lang="en-US" altLang="en-US" sz="3000" dirty="0" smtClean="0"/>
              <a:t>Distributed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April 16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2019</a:t>
            </a:r>
          </a:p>
          <a:p>
            <a:pPr marL="285750" indent="-285750"/>
            <a:r>
              <a:rPr lang="en-US" altLang="en-US" dirty="0" smtClean="0"/>
              <a:t>Prof. John </a:t>
            </a:r>
            <a:r>
              <a:rPr lang="en-US" altLang="en-US" dirty="0" err="1" smtClean="0"/>
              <a:t>Kubiatowicz</a:t>
            </a:r>
            <a:endParaRPr lang="en-US" altLang="en-US" dirty="0" smtClean="0"/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  <p:extLst>
      <p:ext uri="{BB962C8B-B14F-4D97-AF65-F5344CB8AC3E}">
        <p14:creationId xmlns:p14="http://schemas.microsoft.com/office/powerpoint/2010/main" val="2531401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35000"/>
            <a:ext cx="8991600" cy="622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Data stripped across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multiple disks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Successive blocks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stored on successive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(non-parity) disks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Increased bandwidth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over single disk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Parity block (in green)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constructed by </a:t>
            </a:r>
            <a:r>
              <a:rPr lang="en-US" altLang="ko-KR" dirty="0" err="1" smtClean="0">
                <a:ea typeface="굴림" panose="020B0600000101010101" pitchFamily="34" charset="-127"/>
              </a:rPr>
              <a:t>XORing</a:t>
            </a:r>
            <a:r>
              <a:rPr lang="en-US" altLang="ko-KR" dirty="0" smtClean="0">
                <a:ea typeface="굴림" panose="020B0600000101010101" pitchFamily="34" charset="-127"/>
              </a:rPr>
              <a:t>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data bocks in stripe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P0=D0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D1D2D3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Can destroy any one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disk and still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reconstruct data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Suppose Disk 3 fails,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then can reconstruct: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D2=D0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D1D3P0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Can spread information widely across internet for durability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RAID algorithms work over geographic scale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ko-KR" altLang="en-US" dirty="0" smtClean="0">
              <a:solidFill>
                <a:schemeClr val="hlink"/>
              </a:solidFill>
              <a:ea typeface="굴림" panose="020B0600000101010101" pitchFamily="34" charset="-127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RAID 5+: High I/O Rate Parity</a:t>
            </a:r>
          </a:p>
        </p:txBody>
      </p:sp>
      <p:grpSp>
        <p:nvGrpSpPr>
          <p:cNvPr id="953348" name="Group 4"/>
          <p:cNvGrpSpPr>
            <a:grpSpLocks/>
          </p:cNvGrpSpPr>
          <p:nvPr/>
        </p:nvGrpSpPr>
        <p:grpSpPr bwMode="auto">
          <a:xfrm>
            <a:off x="8021645" y="1631950"/>
            <a:ext cx="1141413" cy="2178050"/>
            <a:chOff x="5053" y="684"/>
            <a:chExt cx="719" cy="1372"/>
          </a:xfrm>
        </p:grpSpPr>
        <p:sp>
          <p:nvSpPr>
            <p:cNvPr id="19502" name="Rectangle 5"/>
            <p:cNvSpPr>
              <a:spLocks noChangeArrowheads="1"/>
            </p:cNvSpPr>
            <p:nvPr/>
          </p:nvSpPr>
          <p:spPr bwMode="auto">
            <a:xfrm>
              <a:off x="5053" y="684"/>
              <a:ext cx="719" cy="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Increasing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Logical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Disk 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Addresses</a:t>
              </a:r>
            </a:p>
          </p:txBody>
        </p:sp>
        <p:sp>
          <p:nvSpPr>
            <p:cNvPr id="19503" name="Line 6"/>
            <p:cNvSpPr>
              <a:spLocks noChangeShapeType="1"/>
            </p:cNvSpPr>
            <p:nvPr/>
          </p:nvSpPr>
          <p:spPr bwMode="auto">
            <a:xfrm>
              <a:off x="5439" y="1312"/>
              <a:ext cx="0" cy="7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53351" name="Group 7"/>
          <p:cNvGrpSpPr>
            <a:grpSpLocks/>
          </p:cNvGrpSpPr>
          <p:nvPr/>
        </p:nvGrpSpPr>
        <p:grpSpPr bwMode="auto">
          <a:xfrm>
            <a:off x="4021138" y="533400"/>
            <a:ext cx="4926013" cy="1147763"/>
            <a:chOff x="2533" y="336"/>
            <a:chExt cx="3103" cy="723"/>
          </a:xfrm>
        </p:grpSpPr>
        <p:sp>
          <p:nvSpPr>
            <p:cNvPr id="19499" name="Rectangle 8"/>
            <p:cNvSpPr>
              <a:spLocks noChangeArrowheads="1"/>
            </p:cNvSpPr>
            <p:nvPr/>
          </p:nvSpPr>
          <p:spPr bwMode="auto">
            <a:xfrm>
              <a:off x="2533" y="640"/>
              <a:ext cx="2465" cy="419"/>
            </a:xfrm>
            <a:prstGeom prst="rect">
              <a:avLst/>
            </a:prstGeom>
            <a:noFill/>
            <a:ln w="25400">
              <a:solidFill>
                <a:srgbClr val="FC0128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500" name="Line 9"/>
            <p:cNvSpPr>
              <a:spLocks noChangeShapeType="1"/>
            </p:cNvSpPr>
            <p:nvPr/>
          </p:nvSpPr>
          <p:spPr bwMode="auto">
            <a:xfrm flipV="1">
              <a:off x="4992" y="528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501" name="Rectangle 10"/>
            <p:cNvSpPr>
              <a:spLocks noChangeArrowheads="1"/>
            </p:cNvSpPr>
            <p:nvPr/>
          </p:nvSpPr>
          <p:spPr bwMode="auto">
            <a:xfrm>
              <a:off x="5136" y="336"/>
              <a:ext cx="500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Stripe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Unit</a:t>
              </a:r>
            </a:p>
          </p:txBody>
        </p:sp>
      </p:grpSp>
      <p:grpSp>
        <p:nvGrpSpPr>
          <p:cNvPr id="953355" name="Group 11"/>
          <p:cNvGrpSpPr>
            <a:grpSpLocks/>
          </p:cNvGrpSpPr>
          <p:nvPr/>
        </p:nvGrpSpPr>
        <p:grpSpPr bwMode="auto">
          <a:xfrm>
            <a:off x="3956050" y="952500"/>
            <a:ext cx="4127500" cy="4591050"/>
            <a:chOff x="2492" y="600"/>
            <a:chExt cx="2600" cy="2892"/>
          </a:xfrm>
        </p:grpSpPr>
        <p:sp>
          <p:nvSpPr>
            <p:cNvPr id="19463" name="Rectangle 12"/>
            <p:cNvSpPr>
              <a:spLocks noChangeArrowheads="1"/>
            </p:cNvSpPr>
            <p:nvPr/>
          </p:nvSpPr>
          <p:spPr bwMode="auto">
            <a:xfrm>
              <a:off x="2492" y="600"/>
              <a:ext cx="2600" cy="28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464" name="Rectangle 13"/>
            <p:cNvSpPr>
              <a:spLocks noChangeArrowheads="1"/>
            </p:cNvSpPr>
            <p:nvPr/>
          </p:nvSpPr>
          <p:spPr bwMode="auto">
            <a:xfrm>
              <a:off x="2578" y="684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D0</a:t>
              </a:r>
            </a:p>
          </p:txBody>
        </p:sp>
        <p:sp>
          <p:nvSpPr>
            <p:cNvPr id="19465" name="Rectangle 14"/>
            <p:cNvSpPr>
              <a:spLocks noChangeArrowheads="1"/>
            </p:cNvSpPr>
            <p:nvPr/>
          </p:nvSpPr>
          <p:spPr bwMode="auto">
            <a:xfrm>
              <a:off x="3071" y="684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</a:t>
              </a:r>
            </a:p>
          </p:txBody>
        </p:sp>
        <p:sp>
          <p:nvSpPr>
            <p:cNvPr id="19466" name="Rectangle 15"/>
            <p:cNvSpPr>
              <a:spLocks noChangeArrowheads="1"/>
            </p:cNvSpPr>
            <p:nvPr/>
          </p:nvSpPr>
          <p:spPr bwMode="auto">
            <a:xfrm>
              <a:off x="3578" y="684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</a:t>
              </a:r>
            </a:p>
          </p:txBody>
        </p:sp>
        <p:sp>
          <p:nvSpPr>
            <p:cNvPr id="19467" name="Rectangle 16"/>
            <p:cNvSpPr>
              <a:spLocks noChangeArrowheads="1"/>
            </p:cNvSpPr>
            <p:nvPr/>
          </p:nvSpPr>
          <p:spPr bwMode="auto">
            <a:xfrm>
              <a:off x="4099" y="691"/>
              <a:ext cx="322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D3</a:t>
              </a:r>
            </a:p>
          </p:txBody>
        </p:sp>
        <p:sp>
          <p:nvSpPr>
            <p:cNvPr id="19468" name="Rectangle 17" descr="10%"/>
            <p:cNvSpPr>
              <a:spLocks noChangeArrowheads="1"/>
            </p:cNvSpPr>
            <p:nvPr/>
          </p:nvSpPr>
          <p:spPr bwMode="auto">
            <a:xfrm>
              <a:off x="4635" y="705"/>
              <a:ext cx="321" cy="314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P0</a:t>
              </a:r>
            </a:p>
          </p:txBody>
        </p:sp>
        <p:sp>
          <p:nvSpPr>
            <p:cNvPr id="19469" name="Rectangle 18"/>
            <p:cNvSpPr>
              <a:spLocks noChangeArrowheads="1"/>
            </p:cNvSpPr>
            <p:nvPr/>
          </p:nvSpPr>
          <p:spPr bwMode="auto">
            <a:xfrm>
              <a:off x="2578" y="1096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D4</a:t>
              </a:r>
            </a:p>
          </p:txBody>
        </p:sp>
        <p:sp>
          <p:nvSpPr>
            <p:cNvPr id="19470" name="Rectangle 19"/>
            <p:cNvSpPr>
              <a:spLocks noChangeArrowheads="1"/>
            </p:cNvSpPr>
            <p:nvPr/>
          </p:nvSpPr>
          <p:spPr bwMode="auto">
            <a:xfrm>
              <a:off x="3071" y="1096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D5</a:t>
              </a:r>
            </a:p>
          </p:txBody>
        </p:sp>
        <p:sp>
          <p:nvSpPr>
            <p:cNvPr id="19471" name="Rectangle 20"/>
            <p:cNvSpPr>
              <a:spLocks noChangeArrowheads="1"/>
            </p:cNvSpPr>
            <p:nvPr/>
          </p:nvSpPr>
          <p:spPr bwMode="auto">
            <a:xfrm>
              <a:off x="3578" y="1096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D6</a:t>
              </a:r>
            </a:p>
          </p:txBody>
        </p:sp>
        <p:sp>
          <p:nvSpPr>
            <p:cNvPr id="19472" name="Rectangle 21" descr="10%"/>
            <p:cNvSpPr>
              <a:spLocks noChangeArrowheads="1"/>
            </p:cNvSpPr>
            <p:nvPr/>
          </p:nvSpPr>
          <p:spPr bwMode="auto">
            <a:xfrm>
              <a:off x="4099" y="1103"/>
              <a:ext cx="322" cy="314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P1</a:t>
              </a:r>
            </a:p>
          </p:txBody>
        </p:sp>
        <p:sp>
          <p:nvSpPr>
            <p:cNvPr id="19473" name="Rectangle 22"/>
            <p:cNvSpPr>
              <a:spLocks noChangeArrowheads="1"/>
            </p:cNvSpPr>
            <p:nvPr/>
          </p:nvSpPr>
          <p:spPr bwMode="auto">
            <a:xfrm>
              <a:off x="4635" y="1117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D7</a:t>
              </a:r>
            </a:p>
          </p:txBody>
        </p:sp>
        <p:sp>
          <p:nvSpPr>
            <p:cNvPr id="19474" name="Rectangle 23"/>
            <p:cNvSpPr>
              <a:spLocks noChangeArrowheads="1"/>
            </p:cNvSpPr>
            <p:nvPr/>
          </p:nvSpPr>
          <p:spPr bwMode="auto">
            <a:xfrm>
              <a:off x="2578" y="1501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D8</a:t>
              </a:r>
            </a:p>
          </p:txBody>
        </p:sp>
        <p:sp>
          <p:nvSpPr>
            <p:cNvPr id="19475" name="Rectangle 24"/>
            <p:cNvSpPr>
              <a:spLocks noChangeArrowheads="1"/>
            </p:cNvSpPr>
            <p:nvPr/>
          </p:nvSpPr>
          <p:spPr bwMode="auto">
            <a:xfrm>
              <a:off x="3071" y="1501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D9</a:t>
              </a:r>
            </a:p>
          </p:txBody>
        </p:sp>
        <p:sp>
          <p:nvSpPr>
            <p:cNvPr id="19476" name="Rectangle 25" descr="10%"/>
            <p:cNvSpPr>
              <a:spLocks noChangeArrowheads="1"/>
            </p:cNvSpPr>
            <p:nvPr/>
          </p:nvSpPr>
          <p:spPr bwMode="auto">
            <a:xfrm>
              <a:off x="3578" y="1501"/>
              <a:ext cx="321" cy="314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P2</a:t>
              </a:r>
            </a:p>
          </p:txBody>
        </p:sp>
        <p:sp>
          <p:nvSpPr>
            <p:cNvPr id="19477" name="Rectangle 26"/>
            <p:cNvSpPr>
              <a:spLocks noChangeArrowheads="1"/>
            </p:cNvSpPr>
            <p:nvPr/>
          </p:nvSpPr>
          <p:spPr bwMode="auto">
            <a:xfrm>
              <a:off x="4099" y="1508"/>
              <a:ext cx="322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D10</a:t>
              </a:r>
            </a:p>
          </p:txBody>
        </p:sp>
        <p:sp>
          <p:nvSpPr>
            <p:cNvPr id="19478" name="Rectangle 27"/>
            <p:cNvSpPr>
              <a:spLocks noChangeArrowheads="1"/>
            </p:cNvSpPr>
            <p:nvPr/>
          </p:nvSpPr>
          <p:spPr bwMode="auto">
            <a:xfrm>
              <a:off x="4635" y="1522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D11</a:t>
              </a:r>
            </a:p>
          </p:txBody>
        </p:sp>
        <p:sp>
          <p:nvSpPr>
            <p:cNvPr id="19479" name="Rectangle 28"/>
            <p:cNvSpPr>
              <a:spLocks noChangeArrowheads="1"/>
            </p:cNvSpPr>
            <p:nvPr/>
          </p:nvSpPr>
          <p:spPr bwMode="auto">
            <a:xfrm>
              <a:off x="2578" y="1913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D12</a:t>
              </a:r>
            </a:p>
          </p:txBody>
        </p:sp>
        <p:sp>
          <p:nvSpPr>
            <p:cNvPr id="19480" name="Rectangle 29" descr="10%"/>
            <p:cNvSpPr>
              <a:spLocks noChangeArrowheads="1"/>
            </p:cNvSpPr>
            <p:nvPr/>
          </p:nvSpPr>
          <p:spPr bwMode="auto">
            <a:xfrm>
              <a:off x="3071" y="1913"/>
              <a:ext cx="321" cy="315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P3</a:t>
              </a:r>
            </a:p>
          </p:txBody>
        </p:sp>
        <p:sp>
          <p:nvSpPr>
            <p:cNvPr id="19481" name="Rectangle 30"/>
            <p:cNvSpPr>
              <a:spLocks noChangeArrowheads="1"/>
            </p:cNvSpPr>
            <p:nvPr/>
          </p:nvSpPr>
          <p:spPr bwMode="auto">
            <a:xfrm>
              <a:off x="3578" y="1913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D13</a:t>
              </a:r>
            </a:p>
          </p:txBody>
        </p:sp>
        <p:sp>
          <p:nvSpPr>
            <p:cNvPr id="19482" name="Rectangle 31"/>
            <p:cNvSpPr>
              <a:spLocks noChangeArrowheads="1"/>
            </p:cNvSpPr>
            <p:nvPr/>
          </p:nvSpPr>
          <p:spPr bwMode="auto">
            <a:xfrm>
              <a:off x="4099" y="1920"/>
              <a:ext cx="322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D14</a:t>
              </a:r>
            </a:p>
          </p:txBody>
        </p:sp>
        <p:sp>
          <p:nvSpPr>
            <p:cNvPr id="19483" name="Rectangle 32"/>
            <p:cNvSpPr>
              <a:spLocks noChangeArrowheads="1"/>
            </p:cNvSpPr>
            <p:nvPr/>
          </p:nvSpPr>
          <p:spPr bwMode="auto">
            <a:xfrm>
              <a:off x="4635" y="1934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D15</a:t>
              </a:r>
            </a:p>
          </p:txBody>
        </p:sp>
        <p:sp>
          <p:nvSpPr>
            <p:cNvPr id="19484" name="Rectangle 33" descr="10%"/>
            <p:cNvSpPr>
              <a:spLocks noChangeArrowheads="1"/>
            </p:cNvSpPr>
            <p:nvPr/>
          </p:nvSpPr>
          <p:spPr bwMode="auto">
            <a:xfrm>
              <a:off x="2578" y="2339"/>
              <a:ext cx="321" cy="315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P4</a:t>
              </a:r>
            </a:p>
          </p:txBody>
        </p:sp>
        <p:sp>
          <p:nvSpPr>
            <p:cNvPr id="19485" name="Rectangle 34"/>
            <p:cNvSpPr>
              <a:spLocks noChangeArrowheads="1"/>
            </p:cNvSpPr>
            <p:nvPr/>
          </p:nvSpPr>
          <p:spPr bwMode="auto">
            <a:xfrm>
              <a:off x="3071" y="2339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D16</a:t>
              </a:r>
            </a:p>
          </p:txBody>
        </p:sp>
        <p:sp>
          <p:nvSpPr>
            <p:cNvPr id="19486" name="Rectangle 35"/>
            <p:cNvSpPr>
              <a:spLocks noChangeArrowheads="1"/>
            </p:cNvSpPr>
            <p:nvPr/>
          </p:nvSpPr>
          <p:spPr bwMode="auto">
            <a:xfrm>
              <a:off x="3578" y="2339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D17</a:t>
              </a:r>
            </a:p>
          </p:txBody>
        </p:sp>
        <p:sp>
          <p:nvSpPr>
            <p:cNvPr id="19487" name="Rectangle 36"/>
            <p:cNvSpPr>
              <a:spLocks noChangeArrowheads="1"/>
            </p:cNvSpPr>
            <p:nvPr/>
          </p:nvSpPr>
          <p:spPr bwMode="auto">
            <a:xfrm>
              <a:off x="4099" y="2346"/>
              <a:ext cx="322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D18</a:t>
              </a:r>
            </a:p>
          </p:txBody>
        </p:sp>
        <p:sp>
          <p:nvSpPr>
            <p:cNvPr id="19488" name="Rectangle 37"/>
            <p:cNvSpPr>
              <a:spLocks noChangeArrowheads="1"/>
            </p:cNvSpPr>
            <p:nvPr/>
          </p:nvSpPr>
          <p:spPr bwMode="auto">
            <a:xfrm>
              <a:off x="4635" y="2360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D19</a:t>
              </a:r>
            </a:p>
          </p:txBody>
        </p:sp>
        <p:sp>
          <p:nvSpPr>
            <p:cNvPr id="19489" name="Rectangle 38"/>
            <p:cNvSpPr>
              <a:spLocks noChangeArrowheads="1"/>
            </p:cNvSpPr>
            <p:nvPr/>
          </p:nvSpPr>
          <p:spPr bwMode="auto">
            <a:xfrm>
              <a:off x="2585" y="2772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D20</a:t>
              </a:r>
            </a:p>
          </p:txBody>
        </p:sp>
        <p:sp>
          <p:nvSpPr>
            <p:cNvPr id="19490" name="Rectangle 39"/>
            <p:cNvSpPr>
              <a:spLocks noChangeArrowheads="1"/>
            </p:cNvSpPr>
            <p:nvPr/>
          </p:nvSpPr>
          <p:spPr bwMode="auto">
            <a:xfrm>
              <a:off x="3078" y="2772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D21</a:t>
              </a:r>
            </a:p>
          </p:txBody>
        </p:sp>
        <p:sp>
          <p:nvSpPr>
            <p:cNvPr id="19491" name="Rectangle 40"/>
            <p:cNvSpPr>
              <a:spLocks noChangeArrowheads="1"/>
            </p:cNvSpPr>
            <p:nvPr/>
          </p:nvSpPr>
          <p:spPr bwMode="auto">
            <a:xfrm>
              <a:off x="3585" y="2772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D22</a:t>
              </a:r>
            </a:p>
          </p:txBody>
        </p:sp>
        <p:sp>
          <p:nvSpPr>
            <p:cNvPr id="19492" name="Rectangle 41"/>
            <p:cNvSpPr>
              <a:spLocks noChangeArrowheads="1"/>
            </p:cNvSpPr>
            <p:nvPr/>
          </p:nvSpPr>
          <p:spPr bwMode="auto">
            <a:xfrm>
              <a:off x="4106" y="2779"/>
              <a:ext cx="322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D23</a:t>
              </a:r>
            </a:p>
          </p:txBody>
        </p:sp>
        <p:sp>
          <p:nvSpPr>
            <p:cNvPr id="19493" name="Rectangle 42" descr="10%"/>
            <p:cNvSpPr>
              <a:spLocks noChangeArrowheads="1"/>
            </p:cNvSpPr>
            <p:nvPr/>
          </p:nvSpPr>
          <p:spPr bwMode="auto">
            <a:xfrm>
              <a:off x="4642" y="2793"/>
              <a:ext cx="322" cy="315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P5</a:t>
              </a:r>
            </a:p>
          </p:txBody>
        </p:sp>
        <p:sp>
          <p:nvSpPr>
            <p:cNvPr id="19494" name="Text Box 43"/>
            <p:cNvSpPr txBox="1">
              <a:spLocks noChangeArrowheads="1"/>
            </p:cNvSpPr>
            <p:nvPr/>
          </p:nvSpPr>
          <p:spPr bwMode="auto">
            <a:xfrm>
              <a:off x="2517" y="3216"/>
              <a:ext cx="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1</a:t>
              </a:r>
            </a:p>
          </p:txBody>
        </p:sp>
        <p:sp>
          <p:nvSpPr>
            <p:cNvPr id="19495" name="Text Box 44"/>
            <p:cNvSpPr txBox="1">
              <a:spLocks noChangeArrowheads="1"/>
            </p:cNvSpPr>
            <p:nvPr/>
          </p:nvSpPr>
          <p:spPr bwMode="auto">
            <a:xfrm>
              <a:off x="2997" y="3216"/>
              <a:ext cx="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2</a:t>
              </a:r>
            </a:p>
          </p:txBody>
        </p:sp>
        <p:sp>
          <p:nvSpPr>
            <p:cNvPr id="19496" name="Text Box 45"/>
            <p:cNvSpPr txBox="1">
              <a:spLocks noChangeArrowheads="1"/>
            </p:cNvSpPr>
            <p:nvPr/>
          </p:nvSpPr>
          <p:spPr bwMode="auto">
            <a:xfrm>
              <a:off x="3504" y="3216"/>
              <a:ext cx="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3</a:t>
              </a:r>
            </a:p>
          </p:txBody>
        </p:sp>
        <p:sp>
          <p:nvSpPr>
            <p:cNvPr id="19497" name="Text Box 46"/>
            <p:cNvSpPr txBox="1">
              <a:spLocks noChangeArrowheads="1"/>
            </p:cNvSpPr>
            <p:nvPr/>
          </p:nvSpPr>
          <p:spPr bwMode="auto">
            <a:xfrm>
              <a:off x="4005" y="3216"/>
              <a:ext cx="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4</a:t>
              </a:r>
            </a:p>
          </p:txBody>
        </p:sp>
        <p:sp>
          <p:nvSpPr>
            <p:cNvPr id="19498" name="Text Box 47"/>
            <p:cNvSpPr txBox="1">
              <a:spLocks noChangeArrowheads="1"/>
            </p:cNvSpPr>
            <p:nvPr/>
          </p:nvSpPr>
          <p:spPr bwMode="auto">
            <a:xfrm>
              <a:off x="4533" y="3216"/>
              <a:ext cx="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5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10224" y="914400"/>
            <a:ext cx="646113" cy="4270248"/>
            <a:chOff x="5610224" y="914400"/>
            <a:chExt cx="646113" cy="4270248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5610224" y="914400"/>
              <a:ext cx="638176" cy="426720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5618161" y="914400"/>
              <a:ext cx="638176" cy="4270248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5604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95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5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5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Allow more disks to fail!</a:t>
            </a:r>
            <a:endParaRPr lang="en-US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991600" cy="609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ym typeface="Symbol" pitchFamily="18" charset="2"/>
              </a:rPr>
              <a:t>In general: RAIDX is an “erasure code”</a:t>
            </a:r>
          </a:p>
          <a:p>
            <a:pPr lvl="1"/>
            <a:r>
              <a:rPr lang="en-US" dirty="0" smtClean="0">
                <a:sym typeface="Symbol" pitchFamily="18" charset="2"/>
              </a:rPr>
              <a:t>Must have ability to know which disks are bad</a:t>
            </a:r>
          </a:p>
          <a:p>
            <a:pPr lvl="1"/>
            <a:r>
              <a:rPr lang="en-US" dirty="0" smtClean="0">
                <a:sym typeface="Symbol" pitchFamily="18" charset="2"/>
              </a:rPr>
              <a:t>Treat missing disk as an “Erasure”</a:t>
            </a:r>
          </a:p>
          <a:p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Today, Disks so big that: RAID 5 not sufficient!</a:t>
            </a:r>
          </a:p>
          <a:p>
            <a:pPr lvl="1"/>
            <a:r>
              <a:rPr lang="en-US" dirty="0" smtClean="0">
                <a:sym typeface="Symbol" pitchFamily="18" charset="2"/>
              </a:rPr>
              <a:t>Time to repair disk </a:t>
            </a:r>
            <a:r>
              <a:rPr lang="en-US" dirty="0" err="1" smtClean="0">
                <a:sym typeface="Symbol" pitchFamily="18" charset="2"/>
              </a:rPr>
              <a:t>sooooo</a:t>
            </a:r>
            <a:r>
              <a:rPr lang="en-US" dirty="0" smtClean="0">
                <a:sym typeface="Symbol" pitchFamily="18" charset="2"/>
              </a:rPr>
              <a:t> long, another disk might fail in process!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“RAID 6” – allow 2 disks in replication stripe to fail</a:t>
            </a:r>
          </a:p>
          <a:p>
            <a:r>
              <a:rPr lang="en-US" dirty="0" smtClean="0">
                <a:sym typeface="Symbol" pitchFamily="18" charset="2"/>
              </a:rPr>
              <a:t>But – must do something more complex that just </a:t>
            </a:r>
            <a:r>
              <a:rPr lang="en-US" dirty="0" err="1" smtClean="0">
                <a:sym typeface="Symbol" pitchFamily="18" charset="2"/>
              </a:rPr>
              <a:t>XORing</a:t>
            </a:r>
            <a:r>
              <a:rPr lang="en-US" dirty="0" smtClean="0">
                <a:sym typeface="Symbol" pitchFamily="18" charset="2"/>
              </a:rPr>
              <a:t> together blocks!</a:t>
            </a:r>
          </a:p>
          <a:p>
            <a:pPr lvl="1"/>
            <a:r>
              <a:rPr lang="en-US" dirty="0" smtClean="0">
                <a:sym typeface="Symbol" pitchFamily="18" charset="2"/>
              </a:rPr>
              <a:t>Already used up the simple XOR operation across disks</a:t>
            </a:r>
          </a:p>
          <a:p>
            <a:r>
              <a:rPr lang="en-US" dirty="0" smtClean="0">
                <a:sym typeface="Symbol" pitchFamily="18" charset="2"/>
              </a:rPr>
              <a:t>Simple </a:t>
            </a:r>
            <a:r>
              <a:rPr lang="en-US" dirty="0">
                <a:sym typeface="Symbol" pitchFamily="18" charset="2"/>
              </a:rPr>
              <a:t>option: Check out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EVENODD</a:t>
            </a:r>
            <a:r>
              <a:rPr lang="en-US" dirty="0">
                <a:sym typeface="Symbol" pitchFamily="18" charset="2"/>
              </a:rPr>
              <a:t> code in </a:t>
            </a:r>
            <a:r>
              <a:rPr lang="en-US" dirty="0" smtClean="0">
                <a:sym typeface="Symbol" pitchFamily="18" charset="2"/>
              </a:rPr>
              <a:t>readings</a:t>
            </a:r>
            <a:endParaRPr lang="en-US" dirty="0" smtClean="0">
              <a:solidFill>
                <a:srgbClr val="FF0000"/>
              </a:solidFill>
              <a:sym typeface="Symbol" pitchFamily="18" charset="2"/>
            </a:endParaRPr>
          </a:p>
          <a:p>
            <a:pPr lvl="1"/>
            <a:r>
              <a:rPr lang="en-US" dirty="0" smtClean="0">
                <a:sym typeface="Symbol" pitchFamily="18" charset="2"/>
              </a:rPr>
              <a:t>Will generate one additional check disks to support RAID 6</a:t>
            </a:r>
          </a:p>
          <a:p>
            <a:r>
              <a:rPr lang="en-US" dirty="0" smtClean="0">
                <a:sym typeface="Symbol" pitchFamily="18" charset="2"/>
              </a:rPr>
              <a:t>More general option for general erasure code: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Reed-Solomon codes</a:t>
            </a:r>
          </a:p>
          <a:p>
            <a:pPr lvl="1"/>
            <a:r>
              <a:rPr lang="en-US" dirty="0" smtClean="0">
                <a:sym typeface="Symbol" pitchFamily="18" charset="2"/>
              </a:rPr>
              <a:t>Based on polynomials in GF(2</a:t>
            </a:r>
            <a:r>
              <a:rPr lang="en-US" baseline="30000" dirty="0" smtClean="0">
                <a:sym typeface="Symbol" pitchFamily="18" charset="2"/>
              </a:rPr>
              <a:t>k</a:t>
            </a:r>
            <a:r>
              <a:rPr lang="en-US" dirty="0" smtClean="0">
                <a:sym typeface="Symbol" pitchFamily="18" charset="2"/>
              </a:rPr>
              <a:t>) (I.e. k-bit symbols)</a:t>
            </a:r>
          </a:p>
          <a:p>
            <a:pPr lvl="2"/>
            <a:r>
              <a:rPr lang="en-US" dirty="0" err="1" smtClean="0">
                <a:sym typeface="Symbol" pitchFamily="18" charset="2"/>
              </a:rPr>
              <a:t>Gailois</a:t>
            </a:r>
            <a:r>
              <a:rPr lang="en-US" dirty="0" smtClean="0">
                <a:sym typeface="Symbol" pitchFamily="18" charset="2"/>
              </a:rPr>
              <a:t> Field is finite version of real numbers</a:t>
            </a:r>
          </a:p>
          <a:p>
            <a:pPr lvl="1"/>
            <a:r>
              <a:rPr lang="en-US" dirty="0" smtClean="0">
                <a:sym typeface="Symbol" pitchFamily="18" charset="2"/>
              </a:rPr>
              <a:t>Data as coefficients (</a:t>
            </a:r>
            <a:r>
              <a:rPr lang="en-US" dirty="0" err="1" smtClean="0">
                <a:sym typeface="Symbol" pitchFamily="18" charset="2"/>
              </a:rPr>
              <a:t>a</a:t>
            </a:r>
            <a:r>
              <a:rPr lang="en-US" baseline="-25000" dirty="0" err="1" smtClean="0">
                <a:sym typeface="Symbol" pitchFamily="18" charset="2"/>
              </a:rPr>
              <a:t>j</a:t>
            </a:r>
            <a:r>
              <a:rPr lang="en-US" dirty="0" smtClean="0">
                <a:sym typeface="Symbol" pitchFamily="18" charset="2"/>
              </a:rPr>
              <a:t>), code space as values of polynomial:</a:t>
            </a:r>
          </a:p>
          <a:p>
            <a:pPr lvl="2"/>
            <a:r>
              <a:rPr lang="en-US" dirty="0" smtClean="0">
                <a:sym typeface="Symbol" pitchFamily="18" charset="2"/>
              </a:rPr>
              <a:t>P(x)=a</a:t>
            </a:r>
            <a:r>
              <a:rPr lang="en-US" baseline="-25000" dirty="0" smtClean="0">
                <a:sym typeface="Symbol" pitchFamily="18" charset="2"/>
              </a:rPr>
              <a:t>0</a:t>
            </a:r>
            <a:r>
              <a:rPr lang="en-US" dirty="0" smtClean="0">
                <a:sym typeface="Symbol" pitchFamily="18" charset="2"/>
              </a:rPr>
              <a:t>+a</a:t>
            </a:r>
            <a:r>
              <a:rPr lang="en-US" baseline="-25000" dirty="0" smtClean="0">
                <a:sym typeface="Symbol" pitchFamily="18" charset="2"/>
              </a:rPr>
              <a:t>1</a:t>
            </a:r>
            <a:r>
              <a:rPr lang="en-US" dirty="0" smtClean="0">
                <a:sym typeface="Symbol" pitchFamily="18" charset="2"/>
              </a:rPr>
              <a:t>x</a:t>
            </a:r>
            <a:r>
              <a:rPr lang="en-US" baseline="30000" dirty="0" smtClean="0">
                <a:sym typeface="Symbol" pitchFamily="18" charset="2"/>
              </a:rPr>
              <a:t>1</a:t>
            </a:r>
            <a:r>
              <a:rPr lang="en-US" dirty="0" smtClean="0">
                <a:sym typeface="Symbol" pitchFamily="18" charset="2"/>
              </a:rPr>
              <a:t>+… a</a:t>
            </a:r>
            <a:r>
              <a:rPr lang="en-US" baseline="-25000" dirty="0" smtClean="0">
                <a:sym typeface="Symbol" pitchFamily="18" charset="2"/>
              </a:rPr>
              <a:t>m</a:t>
            </a:r>
            <a:r>
              <a:rPr lang="en-US" baseline="-25000" dirty="0" smtClean="0">
                <a:sym typeface="Symbol" pitchFamily="18" charset="2"/>
              </a:rPr>
              <a:t>-1</a:t>
            </a:r>
            <a:r>
              <a:rPr lang="en-US" dirty="0" smtClean="0">
                <a:sym typeface="Symbol" pitchFamily="18" charset="2"/>
              </a:rPr>
              <a:t>x</a:t>
            </a:r>
            <a:r>
              <a:rPr lang="en-US" baseline="30000" dirty="0">
                <a:sym typeface="Symbol" pitchFamily="18" charset="2"/>
              </a:rPr>
              <a:t>m</a:t>
            </a:r>
            <a:r>
              <a:rPr lang="en-US" baseline="30000" dirty="0" smtClean="0">
                <a:sym typeface="Symbol" pitchFamily="18" charset="2"/>
              </a:rPr>
              <a:t>-1</a:t>
            </a:r>
          </a:p>
          <a:p>
            <a:pPr lvl="2"/>
            <a:r>
              <a:rPr lang="en-US" dirty="0" smtClean="0">
                <a:sym typeface="Symbol" pitchFamily="18" charset="2"/>
              </a:rPr>
              <a:t>Coded: P(0),P(1),P(2)….,P(n-1)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Can recover polynomial (i.e. data) as long as get any m of n; allows n-m failures!</a:t>
            </a:r>
          </a:p>
        </p:txBody>
      </p:sp>
    </p:spTree>
    <p:extLst>
      <p:ext uri="{BB962C8B-B14F-4D97-AF65-F5344CB8AC3E}">
        <p14:creationId xmlns:p14="http://schemas.microsoft.com/office/powerpoint/2010/main" val="3358283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Allow more disks to fail!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991600" cy="609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to use </a:t>
            </a:r>
            <a:r>
              <a:rPr lang="en-US" dirty="0" smtClean="0">
                <a:solidFill>
                  <a:srgbClr val="FF0000"/>
                </a:solidFill>
              </a:rPr>
              <a:t>Reed-Solomon </a:t>
            </a:r>
            <a:r>
              <a:rPr lang="en-US" dirty="0" smtClean="0"/>
              <a:t>code in practice?</a:t>
            </a:r>
          </a:p>
          <a:p>
            <a:pPr lvl="1"/>
            <a:r>
              <a:rPr lang="en-US" dirty="0" smtClean="0"/>
              <a:t>Each coefficient has a fixed (k) number of bits. So, must encode with symbols that size</a:t>
            </a:r>
          </a:p>
          <a:p>
            <a:pPr lvl="1"/>
            <a:r>
              <a:rPr lang="en-US" dirty="0" smtClean="0"/>
              <a:t>Example: k=16 bit symbols, m=4, encoding 16x4 bits at a time</a:t>
            </a:r>
          </a:p>
          <a:p>
            <a:pPr lvl="2"/>
            <a:r>
              <a:rPr lang="en-US" dirty="0" smtClean="0"/>
              <a:t>Take original data, split into 4 chunks.  On each encoding step, grab 16 bits from each chunk to use as coefficients</a:t>
            </a:r>
          </a:p>
          <a:p>
            <a:pPr lvl="2"/>
            <a:r>
              <a:rPr lang="en-US" dirty="0" smtClean="0"/>
              <a:t>Each data point yields a 16-bit symbol, which you distributed to final encoded chunks</a:t>
            </a:r>
          </a:p>
          <a:p>
            <a:pPr lvl="1"/>
            <a:r>
              <a:rPr lang="en-US" dirty="0" smtClean="0"/>
              <a:t>(better version of Reed-Solomon code for erasure channels is the “Cauchy Reed-Solomon” code; it is isomorphic to the version here)</a:t>
            </a:r>
          </a:p>
          <a:p>
            <a:r>
              <a:rPr lang="en-US" dirty="0" smtClean="0"/>
              <a:t>Examples (with k=16):</a:t>
            </a:r>
            <a:endParaRPr lang="en-US" dirty="0" smtClean="0"/>
          </a:p>
          <a:p>
            <a:pPr lvl="1"/>
            <a:r>
              <a:rPr lang="en-US" dirty="0" smtClean="0"/>
              <a:t>Suppose have 6 disks, want to tolerate 2 failures</a:t>
            </a:r>
          </a:p>
          <a:p>
            <a:pPr lvl="2"/>
            <a:r>
              <a:rPr lang="en-US" dirty="0" smtClean="0"/>
              <a:t>Split data into 4 chunks, encode 16 bits from each chunk at a time, by generating 6 points (of 16 bits) on 3</a:t>
            </a:r>
            <a:r>
              <a:rPr lang="en-US" baseline="30000" dirty="0" smtClean="0"/>
              <a:t>rd</a:t>
            </a:r>
            <a:r>
              <a:rPr lang="en-US" dirty="0" smtClean="0"/>
              <a:t>-degree polynomial</a:t>
            </a:r>
          </a:p>
          <a:p>
            <a:pPr lvl="2"/>
            <a:r>
              <a:rPr lang="en-US" dirty="0" smtClean="0"/>
              <a:t>Distribute data from polynomial to 6 disks – each disk will ultimately hold data that is ¼ size of original data</a:t>
            </a:r>
          </a:p>
          <a:p>
            <a:pPr lvl="2"/>
            <a:r>
              <a:rPr lang="en-US" dirty="0" smtClean="0"/>
              <a:t>Can handle 2 lost disks for 50% overhead</a:t>
            </a:r>
          </a:p>
          <a:p>
            <a:pPr lvl="1"/>
            <a:r>
              <a:rPr lang="en-US" dirty="0" smtClean="0"/>
              <a:t>More interesting extreme for Internet-level replication:</a:t>
            </a:r>
          </a:p>
          <a:p>
            <a:pPr lvl="2"/>
            <a:r>
              <a:rPr lang="en-US" dirty="0" smtClean="0"/>
              <a:t>Split data into 4 chunks, produce 16 chunks</a:t>
            </a:r>
            <a:endParaRPr lang="en-US" dirty="0"/>
          </a:p>
          <a:p>
            <a:pPr lvl="2"/>
            <a:r>
              <a:rPr lang="en-US" dirty="0" smtClean="0"/>
              <a:t>Each chunk is ¼ total size of original data, Overhead = factor of 4</a:t>
            </a:r>
          </a:p>
          <a:p>
            <a:pPr lvl="2"/>
            <a:r>
              <a:rPr lang="en-US" dirty="0" smtClean="0"/>
              <a:t>But – only need 4 of 16 fragments!  </a:t>
            </a:r>
            <a:r>
              <a:rPr lang="en-US" dirty="0" smtClean="0">
                <a:solidFill>
                  <a:srgbClr val="FF0000"/>
                </a:solidFill>
              </a:rPr>
              <a:t>REALLY DURABLE!</a:t>
            </a:r>
          </a:p>
        </p:txBody>
      </p:sp>
    </p:spTree>
    <p:extLst>
      <p:ext uri="{BB962C8B-B14F-4D97-AF65-F5344CB8AC3E}">
        <p14:creationId xmlns:p14="http://schemas.microsoft.com/office/powerpoint/2010/main" val="1379306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096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1628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 smtClean="0"/>
              <a:t>Use of Erasure Coding in general:</a:t>
            </a:r>
            <a:br>
              <a:rPr lang="en-US" sz="2800" dirty="0" smtClean="0"/>
            </a:br>
            <a:r>
              <a:rPr lang="en-US" sz="2800" dirty="0" smtClean="0"/>
              <a:t>High Durability/overhead ratio!</a:t>
            </a:r>
            <a:endParaRPr lang="en-US" sz="2800" dirty="0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5181600"/>
            <a:ext cx="86868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Exploit law of large numbers for durability!</a:t>
            </a:r>
          </a:p>
          <a:p>
            <a:r>
              <a:rPr lang="en-US" dirty="0" smtClean="0"/>
              <a:t>6 month repair, FBLPY with 4x increase in total size of data:</a:t>
            </a:r>
          </a:p>
          <a:p>
            <a:pPr lvl="1"/>
            <a:r>
              <a:rPr lang="en-US" dirty="0" smtClean="0"/>
              <a:t>Replication (4 copies): 0.03</a:t>
            </a:r>
          </a:p>
          <a:p>
            <a:pPr lvl="1"/>
            <a:r>
              <a:rPr lang="en-US" dirty="0" smtClean="0"/>
              <a:t>Fragmentation (16 of 64 fragments needed): 10</a:t>
            </a:r>
            <a:r>
              <a:rPr lang="en-US" baseline="30000" dirty="0" smtClean="0"/>
              <a:t>-35</a:t>
            </a:r>
            <a:endParaRPr lang="en-US" baseline="30000" dirty="0" smtClean="0"/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3429000" y="2895600"/>
            <a:ext cx="3312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/>
              <a:t>Fraction Blocks Lost </a:t>
            </a:r>
          </a:p>
          <a:p>
            <a:r>
              <a:rPr lang="en-US" sz="2400" dirty="0"/>
              <a:t>Per Year (FBLPY)</a:t>
            </a:r>
          </a:p>
        </p:txBody>
      </p:sp>
    </p:spTree>
    <p:extLst>
      <p:ext uri="{BB962C8B-B14F-4D97-AF65-F5344CB8AC3E}">
        <p14:creationId xmlns:p14="http://schemas.microsoft.com/office/powerpoint/2010/main" val="63071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162800" cy="533400"/>
          </a:xfrm>
        </p:spPr>
        <p:txBody>
          <a:bodyPr/>
          <a:lstStyle/>
          <a:p>
            <a:r>
              <a:rPr lang="en-US" sz="2800" dirty="0" smtClean="0"/>
              <a:t>Higher Durability/Reliability through </a:t>
            </a:r>
            <a:br>
              <a:rPr lang="en-US" sz="2800" dirty="0" smtClean="0"/>
            </a:br>
            <a:r>
              <a:rPr lang="en-US" sz="2800" dirty="0" smtClean="0"/>
              <a:t>Geographic Replication</a:t>
            </a:r>
            <a:endParaRPr lang="en-US" sz="2800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42346" y="735047"/>
            <a:ext cx="8696854" cy="260259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Highly durable – hard to destroy all copies</a:t>
            </a:r>
          </a:p>
          <a:p>
            <a:r>
              <a:rPr lang="en-US" dirty="0" smtClean="0"/>
              <a:t>Highly available for </a:t>
            </a:r>
            <a:r>
              <a:rPr lang="en-US" dirty="0" smtClean="0"/>
              <a:t>reads</a:t>
            </a:r>
          </a:p>
          <a:p>
            <a:pPr lvl="1"/>
            <a:r>
              <a:rPr lang="en-US" dirty="0" smtClean="0"/>
              <a:t>Simple replication:</a:t>
            </a:r>
            <a:r>
              <a:rPr lang="en-US" dirty="0" smtClean="0"/>
              <a:t> </a:t>
            </a:r>
            <a:r>
              <a:rPr lang="en-US" dirty="0" smtClean="0"/>
              <a:t>read any </a:t>
            </a:r>
            <a:r>
              <a:rPr lang="en-US" dirty="0" smtClean="0"/>
              <a:t>copy</a:t>
            </a:r>
          </a:p>
          <a:p>
            <a:pPr lvl="1"/>
            <a:r>
              <a:rPr lang="en-US" dirty="0" smtClean="0"/>
              <a:t>Erasure coded: read m of n</a:t>
            </a:r>
            <a:endParaRPr lang="en-US" dirty="0" smtClean="0"/>
          </a:p>
          <a:p>
            <a:r>
              <a:rPr lang="en-US" dirty="0" smtClean="0"/>
              <a:t>Low availability for writes</a:t>
            </a:r>
          </a:p>
          <a:p>
            <a:pPr lvl="1"/>
            <a:r>
              <a:rPr lang="en-US" dirty="0" smtClean="0"/>
              <a:t>Can’t write if any one replica is not up</a:t>
            </a:r>
          </a:p>
          <a:p>
            <a:pPr lvl="1"/>
            <a:r>
              <a:rPr lang="en-US" dirty="0" smtClean="0"/>
              <a:t>Or – need relaxed consistency model</a:t>
            </a:r>
          </a:p>
          <a:p>
            <a:r>
              <a:rPr lang="en-US" dirty="0" smtClean="0"/>
              <a:t>Reliability? – availability, security, durability, fault-tolerance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5744856" y="3442640"/>
            <a:ext cx="682424" cy="587693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5744856" y="4258564"/>
            <a:ext cx="682424" cy="587693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Can 8"/>
          <p:cNvSpPr/>
          <p:nvPr/>
        </p:nvSpPr>
        <p:spPr>
          <a:xfrm>
            <a:off x="5744856" y="5965507"/>
            <a:ext cx="682424" cy="587693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1317377" y="3442640"/>
            <a:ext cx="834073" cy="815924"/>
          </a:xfrm>
          <a:prstGeom prst="cub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2583869" y="3613998"/>
            <a:ext cx="2601718" cy="2538878"/>
          </a:xfrm>
          <a:prstGeom prst="cloud">
            <a:avLst/>
          </a:prstGeom>
          <a:solidFill>
            <a:srgbClr val="DBEEF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910744" y="3638415"/>
            <a:ext cx="3937167" cy="640443"/>
          </a:xfrm>
          <a:custGeom>
            <a:avLst/>
            <a:gdLst>
              <a:gd name="connsiteX0" fmla="*/ 145925 w 3937167"/>
              <a:gd name="connsiteY0" fmla="*/ 125772 h 640443"/>
              <a:gd name="connsiteX1" fmla="*/ 145925 w 3937167"/>
              <a:gd name="connsiteY1" fmla="*/ 30983 h 640443"/>
              <a:gd name="connsiteX2" fmla="*/ 1662422 w 3937167"/>
              <a:gd name="connsiteY2" fmla="*/ 599719 h 640443"/>
              <a:gd name="connsiteX3" fmla="*/ 3216831 w 3937167"/>
              <a:gd name="connsiteY3" fmla="*/ 561803 h 640443"/>
              <a:gd name="connsiteX4" fmla="*/ 3937167 w 3937167"/>
              <a:gd name="connsiteY4" fmla="*/ 296393 h 64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7167" h="640443">
                <a:moveTo>
                  <a:pt x="145925" y="125772"/>
                </a:moveTo>
                <a:cubicBezTo>
                  <a:pt x="19550" y="38882"/>
                  <a:pt x="-106825" y="-48008"/>
                  <a:pt x="145925" y="30983"/>
                </a:cubicBezTo>
                <a:cubicBezTo>
                  <a:pt x="398675" y="109974"/>
                  <a:pt x="1150604" y="511249"/>
                  <a:pt x="1662422" y="599719"/>
                </a:cubicBezTo>
                <a:cubicBezTo>
                  <a:pt x="2174240" y="688189"/>
                  <a:pt x="2837707" y="612357"/>
                  <a:pt x="3216831" y="561803"/>
                </a:cubicBezTo>
                <a:cubicBezTo>
                  <a:pt x="3595955" y="511249"/>
                  <a:pt x="3937167" y="296393"/>
                  <a:pt x="3937167" y="29639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208319" y="3688356"/>
            <a:ext cx="3468986" cy="1095517"/>
          </a:xfrm>
          <a:custGeom>
            <a:avLst/>
            <a:gdLst>
              <a:gd name="connsiteX0" fmla="*/ 0 w 3468986"/>
              <a:gd name="connsiteY0" fmla="*/ 0 h 1095517"/>
              <a:gd name="connsiteX1" fmla="*/ 1478584 w 3468986"/>
              <a:gd name="connsiteY1" fmla="*/ 606651 h 1095517"/>
              <a:gd name="connsiteX2" fmla="*/ 2559088 w 3468986"/>
              <a:gd name="connsiteY2" fmla="*/ 1080597 h 1095517"/>
              <a:gd name="connsiteX3" fmla="*/ 3468986 w 3468986"/>
              <a:gd name="connsiteY3" fmla="*/ 985808 h 109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8986" h="1095517">
                <a:moveTo>
                  <a:pt x="0" y="0"/>
                </a:moveTo>
                <a:lnTo>
                  <a:pt x="1478584" y="606651"/>
                </a:lnTo>
                <a:cubicBezTo>
                  <a:pt x="1905099" y="786750"/>
                  <a:pt x="2227354" y="1017404"/>
                  <a:pt x="2559088" y="1080597"/>
                </a:cubicBezTo>
                <a:cubicBezTo>
                  <a:pt x="2890822" y="1143790"/>
                  <a:pt x="3468986" y="985808"/>
                  <a:pt x="3468986" y="98580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265188" y="3745230"/>
            <a:ext cx="3544810" cy="2293899"/>
          </a:xfrm>
          <a:custGeom>
            <a:avLst/>
            <a:gdLst>
              <a:gd name="connsiteX0" fmla="*/ 0 w 3544810"/>
              <a:gd name="connsiteY0" fmla="*/ 0 h 2293899"/>
              <a:gd name="connsiteX1" fmla="*/ 1440671 w 3544810"/>
              <a:gd name="connsiteY1" fmla="*/ 606651 h 2293899"/>
              <a:gd name="connsiteX2" fmla="*/ 2881343 w 3544810"/>
              <a:gd name="connsiteY2" fmla="*/ 1611416 h 2293899"/>
              <a:gd name="connsiteX3" fmla="*/ 3544810 w 3544810"/>
              <a:gd name="connsiteY3" fmla="*/ 2293899 h 229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4810" h="2293899">
                <a:moveTo>
                  <a:pt x="0" y="0"/>
                </a:moveTo>
                <a:cubicBezTo>
                  <a:pt x="480223" y="169041"/>
                  <a:pt x="960447" y="338082"/>
                  <a:pt x="1440671" y="606651"/>
                </a:cubicBezTo>
                <a:cubicBezTo>
                  <a:pt x="1920895" y="875220"/>
                  <a:pt x="2530653" y="1330208"/>
                  <a:pt x="2881343" y="1611416"/>
                </a:cubicBezTo>
                <a:cubicBezTo>
                  <a:pt x="3232033" y="1892624"/>
                  <a:pt x="3388421" y="2093261"/>
                  <a:pt x="3544810" y="229389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381000" y="3451383"/>
            <a:ext cx="682424" cy="587693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1317377" y="5398004"/>
            <a:ext cx="834073" cy="815924"/>
          </a:xfrm>
          <a:prstGeom prst="cub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68245" y="3593068"/>
            <a:ext cx="1996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Replica/Frag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#1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68245" y="4355068"/>
            <a:ext cx="1996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Replica/Frag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#2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68245" y="6031468"/>
            <a:ext cx="1996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Replica/Frag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#n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04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r>
              <a:rPr lang="en-US" dirty="0" smtClean="0"/>
              <a:t>Last Midterm: 5/2</a:t>
            </a:r>
          </a:p>
          <a:p>
            <a:pPr lvl="1"/>
            <a:r>
              <a:rPr lang="en-US" dirty="0" smtClean="0"/>
              <a:t>Can have 3 handwritten sheets of notes – both sides</a:t>
            </a:r>
          </a:p>
          <a:p>
            <a:pPr lvl="1"/>
            <a:r>
              <a:rPr lang="en-US" dirty="0" smtClean="0"/>
              <a:t>Focus on material from lecture 17-24, but all topics fair game!</a:t>
            </a:r>
          </a:p>
          <a:p>
            <a:r>
              <a:rPr lang="en-US" dirty="0" smtClean="0"/>
              <a:t>Don’t forget to do your group evaluations!</a:t>
            </a:r>
          </a:p>
          <a:p>
            <a:pPr lvl="1"/>
            <a:r>
              <a:rPr lang="en-US" dirty="0" smtClean="0"/>
              <a:t>Very important to help us understand your group dynamics</a:t>
            </a:r>
          </a:p>
          <a:p>
            <a:r>
              <a:rPr lang="en-US" dirty="0" smtClean="0"/>
              <a:t>Optional HW4 will come out soon </a:t>
            </a:r>
          </a:p>
          <a:p>
            <a:pPr lvl="1"/>
            <a:r>
              <a:rPr lang="en-US" dirty="0" smtClean="0"/>
              <a:t>Will give you a chance to try out using the language “Go” to build a two-phase commit protocol</a:t>
            </a:r>
          </a:p>
          <a:p>
            <a:pPr lvl="1"/>
            <a:r>
              <a:rPr lang="en-US" dirty="0" smtClean="0"/>
              <a:t>You will be testing it out for next term</a:t>
            </a:r>
          </a:p>
          <a:p>
            <a:pPr lvl="2"/>
            <a:r>
              <a:rPr lang="en-US" dirty="0" smtClean="0"/>
              <a:t>Not sure that we will be giving out points for it.  Stay tuned!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318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1628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 smtClean="0"/>
              <a:t>File System </a:t>
            </a:r>
            <a:r>
              <a:rPr lang="en-US" sz="2800" dirty="0" smtClean="0"/>
              <a:t>Reliability: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 smtClean="0"/>
              <a:t>Difference from Block-level reliability)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What can happen if disk loses power or software crashes?</a:t>
            </a:r>
          </a:p>
          <a:p>
            <a:pPr lvl="1"/>
            <a:r>
              <a:rPr lang="en-US" dirty="0" smtClean="0"/>
              <a:t>Some operations in progress may complete</a:t>
            </a:r>
          </a:p>
          <a:p>
            <a:pPr lvl="1"/>
            <a:r>
              <a:rPr lang="en-US" dirty="0" smtClean="0"/>
              <a:t>Some operations in progress may be lost</a:t>
            </a:r>
          </a:p>
          <a:p>
            <a:pPr lvl="1"/>
            <a:r>
              <a:rPr lang="en-US" dirty="0" smtClean="0"/>
              <a:t>Overwrite of a block may only partially complete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Having RAID doesn’t necessarily protect against all such failures</a:t>
            </a:r>
          </a:p>
          <a:p>
            <a:pPr lvl="1"/>
            <a:r>
              <a:rPr lang="en-US" dirty="0" smtClean="0"/>
              <a:t>No protection against writing bad state</a:t>
            </a:r>
          </a:p>
          <a:p>
            <a:pPr lvl="1"/>
            <a:r>
              <a:rPr lang="en-US" dirty="0" smtClean="0"/>
              <a:t>What if one disk of RAID group not written?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File system needs durability (as a minimum!)</a:t>
            </a:r>
          </a:p>
          <a:p>
            <a:pPr lvl="1"/>
            <a:r>
              <a:rPr lang="en-US" dirty="0" smtClean="0"/>
              <a:t>Data previously stored can be retrieved (maybe after some recovery step), regardless of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3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Storage Reliability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638800"/>
          </a:xfrm>
        </p:spPr>
        <p:txBody>
          <a:bodyPr/>
          <a:lstStyle/>
          <a:p>
            <a:r>
              <a:rPr lang="en-US" dirty="0" smtClean="0"/>
              <a:t>Single logical file operation can involve updates to multiple physical disk blocks</a:t>
            </a:r>
          </a:p>
          <a:p>
            <a:pPr lvl="1"/>
            <a:r>
              <a:rPr lang="en-US" dirty="0" err="1" smtClean="0"/>
              <a:t>inode</a:t>
            </a:r>
            <a:r>
              <a:rPr lang="en-US" dirty="0" smtClean="0"/>
              <a:t>, indirect block, data block, bitmap, …</a:t>
            </a:r>
          </a:p>
          <a:p>
            <a:pPr lvl="1"/>
            <a:r>
              <a:rPr lang="en-US" dirty="0" smtClean="0"/>
              <a:t>With sector remapping, single update to physical disk block can require multiple (even lower level) updates to sectors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At a physical level, operations complete one at a time</a:t>
            </a:r>
          </a:p>
          <a:p>
            <a:pPr lvl="1"/>
            <a:r>
              <a:rPr lang="en-US" dirty="0" smtClean="0"/>
              <a:t>Want concurrent operations for performance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do we guarantee consistency regardless of when crash occurs?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019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Threats to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410200"/>
          </a:xfrm>
        </p:spPr>
        <p:txBody>
          <a:bodyPr/>
          <a:lstStyle/>
          <a:p>
            <a:r>
              <a:rPr lang="en-US" smtClean="0"/>
              <a:t>Interrupted Operation</a:t>
            </a:r>
          </a:p>
          <a:p>
            <a:pPr lvl="1"/>
            <a:r>
              <a:rPr lang="en-US" smtClean="0"/>
              <a:t>Crash or power failure in the middle of a series of related updates may leave stored data in an inconsistent state</a:t>
            </a:r>
          </a:p>
          <a:p>
            <a:pPr lvl="1"/>
            <a:r>
              <a:rPr lang="en-US" smtClean="0"/>
              <a:t>Example: transfer funds from one bank account to another  </a:t>
            </a:r>
          </a:p>
          <a:p>
            <a:pPr lvl="1"/>
            <a:r>
              <a:rPr lang="en-US" smtClean="0"/>
              <a:t>What if transfer is interrupted after withdrawal and before deposit?</a:t>
            </a:r>
          </a:p>
          <a:p>
            <a:pPr lvl="1"/>
            <a:endParaRPr lang="en-US" smtClean="0"/>
          </a:p>
          <a:p>
            <a:r>
              <a:rPr lang="en-US" smtClean="0"/>
              <a:t>Loss of stored data</a:t>
            </a:r>
          </a:p>
          <a:p>
            <a:pPr lvl="1"/>
            <a:r>
              <a:rPr lang="en-US" smtClean="0"/>
              <a:t>Failure of non-volatile storage media may cause previously stored data to disappear or be corrupted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7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dirty="0" smtClean="0"/>
              <a:t>Reliability Approach #1: Careful 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715000"/>
          </a:xfrm>
        </p:spPr>
        <p:txBody>
          <a:bodyPr/>
          <a:lstStyle/>
          <a:p>
            <a:r>
              <a:rPr lang="en-US" smtClean="0"/>
              <a:t>Sequence operations in a specific order</a:t>
            </a:r>
          </a:p>
          <a:p>
            <a:pPr lvl="1"/>
            <a:r>
              <a:rPr lang="en-US" smtClean="0"/>
              <a:t>Careful design to allow sequence to be interrupted safely</a:t>
            </a:r>
          </a:p>
          <a:p>
            <a:endParaRPr lang="en-US" smtClean="0"/>
          </a:p>
          <a:p>
            <a:r>
              <a:rPr lang="en-US" smtClean="0"/>
              <a:t>Post-crash recovery</a:t>
            </a:r>
          </a:p>
          <a:p>
            <a:pPr lvl="1"/>
            <a:r>
              <a:rPr lang="en-US" smtClean="0"/>
              <a:t>Read data structures to see if there were any operations in progress</a:t>
            </a:r>
          </a:p>
          <a:p>
            <a:pPr lvl="1"/>
            <a:r>
              <a:rPr lang="en-US" smtClean="0"/>
              <a:t>Clean up/finish as needed</a:t>
            </a:r>
          </a:p>
          <a:p>
            <a:endParaRPr lang="en-US" smtClean="0"/>
          </a:p>
          <a:p>
            <a:r>
              <a:rPr lang="en-US" smtClean="0"/>
              <a:t>Approach taken by </a:t>
            </a:r>
          </a:p>
          <a:p>
            <a:pPr lvl="1"/>
            <a:r>
              <a:rPr lang="en-US" smtClean="0"/>
              <a:t>FAT and FFS (fsck) to protect filesystem structure/metadata</a:t>
            </a:r>
          </a:p>
          <a:p>
            <a:pPr lvl="1"/>
            <a:r>
              <a:rPr lang="en-US" smtClean="0"/>
              <a:t>Many app-level recovery schemes (e.g., Word, emacs autosaves)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030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067800" cy="533400"/>
          </a:xfrm>
        </p:spPr>
        <p:txBody>
          <a:bodyPr/>
          <a:lstStyle/>
          <a:p>
            <a:r>
              <a:rPr lang="en-US" altLang="ko-KR" sz="2800" dirty="0" smtClean="0">
                <a:ea typeface="굴림" panose="020B0600000101010101" pitchFamily="34" charset="-127"/>
              </a:rPr>
              <a:t>Recall: Multilevel Indexed Files (Original 4.1 BSD)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Sample file in multilevel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indexed format: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10 direct </a:t>
            </a:r>
            <a:r>
              <a:rPr lang="en-US" altLang="ko-KR" dirty="0" err="1" smtClean="0">
                <a:ea typeface="굴림" panose="020B0600000101010101" pitchFamily="34" charset="-127"/>
              </a:rPr>
              <a:t>ptrs</a:t>
            </a:r>
            <a:r>
              <a:rPr lang="en-US" altLang="ko-KR" dirty="0" smtClean="0">
                <a:ea typeface="굴림" panose="020B0600000101010101" pitchFamily="34" charset="-127"/>
              </a:rPr>
              <a:t>, 1K blocks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How many accesses for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block #23? (assume file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header accessed on open)?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Two: One for indirect block,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one for data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How about block #5?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One: One for data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Block #340?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Three: double indirect block,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indirect block, and data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UNIX 4.1 Pros and cons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Pros: 	Simple (more or less)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	Files can easily expand (up to a point)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	Small files particularly cheap and easy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Cons:	Lots of seeks (lead to 4.2 Fast File System 	Optimizations)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Ext2/3 (Linux):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12 direct </a:t>
            </a:r>
            <a:r>
              <a:rPr lang="en-US" altLang="ko-KR" dirty="0" err="1">
                <a:ea typeface="굴림" panose="020B0600000101010101" pitchFamily="34" charset="-127"/>
              </a:rPr>
              <a:t>ptrs</a:t>
            </a:r>
            <a:r>
              <a:rPr lang="en-US" altLang="ko-KR" dirty="0">
                <a:ea typeface="굴림" panose="020B0600000101010101" pitchFamily="34" charset="-127"/>
              </a:rPr>
              <a:t>, triply-indirect blocks, </a:t>
            </a:r>
            <a:r>
              <a:rPr lang="en-US" altLang="ko-KR" dirty="0" smtClean="0">
                <a:ea typeface="굴림" panose="020B0600000101010101" pitchFamily="34" charset="-127"/>
              </a:rPr>
              <a:t/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settable </a:t>
            </a:r>
            <a:r>
              <a:rPr lang="en-US" altLang="ko-KR" dirty="0">
                <a:ea typeface="굴림" panose="020B0600000101010101" pitchFamily="34" charset="-127"/>
              </a:rPr>
              <a:t>block size (4K is common</a:t>
            </a:r>
            <a:r>
              <a:rPr lang="en-US" altLang="ko-KR" dirty="0" smtClean="0">
                <a:ea typeface="굴림" panose="020B0600000101010101" pitchFamily="34" charset="-127"/>
              </a:rPr>
              <a:t>)</a:t>
            </a:r>
            <a:endParaRPr lang="en-US" altLang="ko-KR" dirty="0" smtClean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1541463" algn="l"/>
              </a:tabLst>
            </a:pPr>
            <a:endParaRPr lang="en-US" altLang="ko-KR" dirty="0" smtClean="0">
              <a:solidFill>
                <a:schemeClr val="hlink"/>
              </a:solidFill>
              <a:ea typeface="굴림" panose="020B0600000101010101" pitchFamily="34" charset="-127"/>
            </a:endParaRPr>
          </a:p>
        </p:txBody>
      </p:sp>
      <p:pic>
        <p:nvPicPr>
          <p:cNvPr id="979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" t="948" r="4706" b="948"/>
          <a:stretch>
            <a:fillRect/>
          </a:stretch>
        </p:blipFill>
        <p:spPr bwMode="auto">
          <a:xfrm>
            <a:off x="4876800" y="762000"/>
            <a:ext cx="4114800" cy="33337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388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FFS: Create 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038600" cy="586740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 smtClean="0"/>
              <a:t>Normal operation: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Allocate data block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Write data block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Allocate </a:t>
            </a:r>
            <a:r>
              <a:rPr lang="en-US" dirty="0" err="1" smtClean="0"/>
              <a:t>inode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Write </a:t>
            </a:r>
            <a:r>
              <a:rPr lang="en-US" dirty="0" err="1" smtClean="0"/>
              <a:t>inode</a:t>
            </a:r>
            <a:r>
              <a:rPr lang="en-US" dirty="0" smtClean="0"/>
              <a:t> block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Update bitmap of free blocks and </a:t>
            </a:r>
            <a:r>
              <a:rPr lang="en-US" dirty="0" err="1" smtClean="0"/>
              <a:t>inodes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Update directory with file name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 </a:t>
            </a:r>
            <a:r>
              <a:rPr lang="en-US" dirty="0" err="1" smtClean="0"/>
              <a:t>inode</a:t>
            </a:r>
            <a:r>
              <a:rPr lang="en-US" dirty="0" smtClean="0"/>
              <a:t> number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Update modify time for directory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762000"/>
            <a:ext cx="4495800" cy="556260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 smtClean="0"/>
              <a:t>Recovery: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Scan </a:t>
            </a:r>
            <a:r>
              <a:rPr lang="en-US" dirty="0" err="1" smtClean="0"/>
              <a:t>inode</a:t>
            </a:r>
            <a:r>
              <a:rPr lang="en-US" dirty="0" smtClean="0"/>
              <a:t> table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If any unlinked files (not in any directory), delete or put in lost &amp; found </a:t>
            </a:r>
            <a:r>
              <a:rPr lang="en-US" dirty="0" err="1" smtClean="0"/>
              <a:t>dir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Compare free block bitmap against </a:t>
            </a:r>
            <a:r>
              <a:rPr lang="en-US" dirty="0" err="1" smtClean="0"/>
              <a:t>inode</a:t>
            </a:r>
            <a:r>
              <a:rPr lang="en-US" dirty="0" smtClean="0"/>
              <a:t> trees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Scan directories for missing update/access times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  <a:buNone/>
            </a:pPr>
            <a:r>
              <a:rPr lang="en-US" i="1" dirty="0" smtClean="0">
                <a:solidFill>
                  <a:srgbClr val="FF0000"/>
                </a:solidFill>
              </a:rPr>
              <a:t>Time proportional to disk size</a:t>
            </a:r>
          </a:p>
          <a:p>
            <a:pPr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9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sz="2800" dirty="0" smtClean="0"/>
              <a:t>Reliability Approach #2: Copy on Write File Layout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486400"/>
          </a:xfrm>
        </p:spPr>
        <p:txBody>
          <a:bodyPr/>
          <a:lstStyle/>
          <a:p>
            <a:r>
              <a:rPr lang="en-US" dirty="0" smtClean="0"/>
              <a:t>To update file system, write a new version of the file system containing the update</a:t>
            </a:r>
          </a:p>
          <a:p>
            <a:pPr lvl="1"/>
            <a:r>
              <a:rPr lang="en-US" dirty="0" smtClean="0"/>
              <a:t>Never update in place</a:t>
            </a:r>
          </a:p>
          <a:p>
            <a:pPr lvl="1"/>
            <a:r>
              <a:rPr lang="en-US" dirty="0" smtClean="0"/>
              <a:t>Reuse existing unchanged disk blocks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Seems expensive!  But</a:t>
            </a:r>
          </a:p>
          <a:p>
            <a:pPr lvl="1"/>
            <a:r>
              <a:rPr lang="en-US" dirty="0" smtClean="0"/>
              <a:t>Updates can be batched</a:t>
            </a:r>
          </a:p>
          <a:p>
            <a:pPr lvl="1"/>
            <a:r>
              <a:rPr lang="en-US" dirty="0" smtClean="0"/>
              <a:t>Almost all disk writes can occur in parallel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Approach taken in network file server appliances</a:t>
            </a:r>
          </a:p>
          <a:p>
            <a:pPr lvl="1"/>
            <a:r>
              <a:rPr lang="en-US" dirty="0" smtClean="0"/>
              <a:t>NetApp’s Write Anywhere File Layout (WAFL)</a:t>
            </a:r>
          </a:p>
          <a:p>
            <a:pPr lvl="1"/>
            <a:r>
              <a:rPr lang="en-US" dirty="0" smtClean="0"/>
              <a:t>ZFS (Sun/Oracle) and </a:t>
            </a:r>
            <a:r>
              <a:rPr lang="en-US" dirty="0" err="1" smtClean="0"/>
              <a:t>OpenZFS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02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 with </a:t>
            </a:r>
            <a:r>
              <a:rPr lang="en-US" dirty="0"/>
              <a:t>S</a:t>
            </a:r>
            <a:r>
              <a:rPr lang="en-US" dirty="0" smtClean="0"/>
              <a:t>maller-Radix </a:t>
            </a:r>
            <a:r>
              <a:rPr lang="en-US" dirty="0"/>
              <a:t>B</a:t>
            </a:r>
            <a:r>
              <a:rPr lang="en-US" dirty="0" smtClean="0"/>
              <a:t>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99789"/>
            <a:ext cx="8229600" cy="13045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file represented as a tree of blocks, just need to update the leading fringe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831513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2966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54419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15872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486434" y="1677721"/>
            <a:ext cx="286084" cy="374315"/>
            <a:chOff x="3550649" y="1236578"/>
            <a:chExt cx="286084" cy="374315"/>
          </a:xfrm>
        </p:grpSpPr>
        <p:sp>
          <p:nvSpPr>
            <p:cNvPr id="11" name="Rectangle 10"/>
            <p:cNvSpPr/>
            <p:nvPr/>
          </p:nvSpPr>
          <p:spPr>
            <a:xfrm>
              <a:off x="3550649" y="1236578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703048" y="1236578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5077325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38778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93305" y="4053295"/>
            <a:ext cx="454526" cy="37431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5780954" y="4531881"/>
            <a:ext cx="1049662" cy="565515"/>
            <a:chOff x="5780954" y="4090737"/>
            <a:chExt cx="1049662" cy="565515"/>
          </a:xfrm>
        </p:grpSpPr>
        <p:sp>
          <p:nvSpPr>
            <p:cNvPr id="41" name="Up Arrow 40"/>
            <p:cNvSpPr/>
            <p:nvPr/>
          </p:nvSpPr>
          <p:spPr>
            <a:xfrm>
              <a:off x="6553201" y="4090737"/>
              <a:ext cx="277415" cy="454526"/>
            </a:xfrm>
            <a:prstGeom prst="up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80954" y="4256142"/>
              <a:ext cx="8883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Write 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454814" y="3680311"/>
            <a:ext cx="909053" cy="379667"/>
            <a:chOff x="6761747" y="3130881"/>
            <a:chExt cx="909053" cy="379667"/>
          </a:xfrm>
        </p:grpSpPr>
        <p:sp>
          <p:nvSpPr>
            <p:cNvPr id="64" name="Rectangle 63"/>
            <p:cNvSpPr/>
            <p:nvPr/>
          </p:nvSpPr>
          <p:spPr>
            <a:xfrm>
              <a:off x="6761747" y="3130881"/>
              <a:ext cx="909053" cy="374315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216274" y="3136233"/>
              <a:ext cx="454526" cy="374315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7909341" y="3680311"/>
            <a:ext cx="178487" cy="37431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971801" y="2391596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3124200" y="2391596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6353560" y="2391596"/>
            <a:ext cx="286084" cy="374315"/>
            <a:chOff x="4260517" y="1950452"/>
            <a:chExt cx="286084" cy="374315"/>
          </a:xfrm>
        </p:grpSpPr>
        <p:sp>
          <p:nvSpPr>
            <p:cNvPr id="59" name="Rectangle 58"/>
            <p:cNvSpPr/>
            <p:nvPr/>
          </p:nvSpPr>
          <p:spPr>
            <a:xfrm>
              <a:off x="4260517" y="1950452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4412916" y="1950452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40566" y="3225787"/>
            <a:ext cx="286084" cy="374315"/>
            <a:chOff x="2482514" y="2624220"/>
            <a:chExt cx="286084" cy="374315"/>
          </a:xfrm>
        </p:grpSpPr>
        <p:sp>
          <p:nvSpPr>
            <p:cNvPr id="61" name="Rectangle 60"/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3751919" y="3225787"/>
            <a:ext cx="286084" cy="374315"/>
            <a:chOff x="2482514" y="2624220"/>
            <a:chExt cx="286084" cy="374315"/>
          </a:xfrm>
        </p:grpSpPr>
        <p:sp>
          <p:nvSpPr>
            <p:cNvPr id="73" name="Rectangle 72"/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74"/>
          <p:cNvSpPr/>
          <p:nvPr/>
        </p:nvSpPr>
        <p:spPr>
          <a:xfrm>
            <a:off x="5833979" y="3225787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5986378" y="3225787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168315" y="1864879"/>
            <a:ext cx="1371591" cy="52671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1816768" y="2543996"/>
            <a:ext cx="1228550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73" idx="0"/>
          </p:cNvCxnSpPr>
          <p:nvPr/>
        </p:nvCxnSpPr>
        <p:spPr>
          <a:xfrm>
            <a:off x="3197718" y="2543996"/>
            <a:ext cx="697243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59" idx="0"/>
          </p:cNvCxnSpPr>
          <p:nvPr/>
        </p:nvCxnSpPr>
        <p:spPr>
          <a:xfrm>
            <a:off x="4728703" y="1862205"/>
            <a:ext cx="1767899" cy="5293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75" idx="0"/>
          </p:cNvCxnSpPr>
          <p:nvPr/>
        </p:nvCxnSpPr>
        <p:spPr>
          <a:xfrm flipH="1">
            <a:off x="5977021" y="2543996"/>
            <a:ext cx="418208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831513" y="3378187"/>
            <a:ext cx="985256" cy="669756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1892966" y="3378187"/>
            <a:ext cx="76202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2971801" y="3434330"/>
            <a:ext cx="846963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3971163" y="3434330"/>
            <a:ext cx="44709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5075992" y="3446365"/>
            <a:ext cx="846963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6075354" y="3446365"/>
            <a:ext cx="44709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7224586" y="2391596"/>
            <a:ext cx="286084" cy="374315"/>
            <a:chOff x="4260517" y="1950452"/>
            <a:chExt cx="286084" cy="374315"/>
          </a:xfrm>
        </p:grpSpPr>
        <p:sp>
          <p:nvSpPr>
            <p:cNvPr id="92" name="Rectangle 91"/>
            <p:cNvSpPr/>
            <p:nvPr/>
          </p:nvSpPr>
          <p:spPr>
            <a:xfrm>
              <a:off x="4260517" y="1950452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4412916" y="1950452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6705005" y="3225787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95" name="Straight Arrow Connector 94"/>
          <p:cNvCxnSpPr>
            <a:endCxn id="94" idx="0"/>
          </p:cNvCxnSpPr>
          <p:nvPr/>
        </p:nvCxnSpPr>
        <p:spPr>
          <a:xfrm flipH="1">
            <a:off x="6848047" y="2543996"/>
            <a:ext cx="418208" cy="681791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5253789" y="3446365"/>
            <a:ext cx="1540193" cy="601578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946380" y="3446365"/>
            <a:ext cx="564290" cy="233946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5932312" y="1657666"/>
            <a:ext cx="286084" cy="374315"/>
            <a:chOff x="3550649" y="1236578"/>
            <a:chExt cx="286084" cy="374315"/>
          </a:xfrm>
        </p:grpSpPr>
        <p:sp>
          <p:nvSpPr>
            <p:cNvPr id="103" name="Rectangle 102"/>
            <p:cNvSpPr/>
            <p:nvPr/>
          </p:nvSpPr>
          <p:spPr>
            <a:xfrm>
              <a:off x="3550649" y="1236578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4F62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3703048" y="1236578"/>
              <a:ext cx="0" cy="374315"/>
            </a:xfrm>
            <a:prstGeom prst="line">
              <a:avLst/>
            </a:prstGeom>
            <a:ln>
              <a:solidFill>
                <a:srgbClr val="4F622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Arrow Connector 104"/>
          <p:cNvCxnSpPr/>
          <p:nvPr/>
        </p:nvCxnSpPr>
        <p:spPr>
          <a:xfrm flipH="1">
            <a:off x="3382211" y="1864879"/>
            <a:ext cx="2604168" cy="526717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6140715" y="1862205"/>
            <a:ext cx="1083871" cy="529391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6860650" y="3231139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580063" y="808395"/>
            <a:ext cx="1340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o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ld version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4367241" y="1177727"/>
            <a:ext cx="140591" cy="503808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029723" y="811249"/>
            <a:ext cx="1443665" cy="873140"/>
            <a:chOff x="5029723" y="811249"/>
            <a:chExt cx="1443665" cy="873140"/>
          </a:xfrm>
        </p:grpSpPr>
        <p:sp>
          <p:nvSpPr>
            <p:cNvPr id="112" name="TextBox 111"/>
            <p:cNvSpPr txBox="1"/>
            <p:nvPr/>
          </p:nvSpPr>
          <p:spPr>
            <a:xfrm>
              <a:off x="5029723" y="811249"/>
              <a:ext cx="1443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new version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>
              <a:off x="5816901" y="1180581"/>
              <a:ext cx="140591" cy="503808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408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9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ZFS and OpenZFS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Variable sized blocks: 512 B – 128 KB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Symmetric tree</a:t>
            </a:r>
          </a:p>
          <a:p>
            <a:pPr lvl="1"/>
            <a:r>
              <a:rPr lang="en-US" dirty="0" smtClean="0"/>
              <a:t>Know if it is large or small when we make the copy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Store version number with pointers</a:t>
            </a:r>
          </a:p>
          <a:p>
            <a:pPr lvl="1"/>
            <a:r>
              <a:rPr lang="en-US" dirty="0" smtClean="0"/>
              <a:t>Can create new version by adding blocks and new pointers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Buffers a collection of writes before creating a new version with them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Free space represented as tree of extents in each block group</a:t>
            </a:r>
          </a:p>
          <a:p>
            <a:pPr lvl="1"/>
            <a:r>
              <a:rPr lang="en-US" dirty="0" smtClean="0"/>
              <a:t>Delay updates to </a:t>
            </a:r>
            <a:r>
              <a:rPr lang="en-US" dirty="0" err="1" smtClean="0"/>
              <a:t>freespace</a:t>
            </a:r>
            <a:r>
              <a:rPr lang="en-US" dirty="0" smtClean="0"/>
              <a:t> (in log) and do them all when block group is activated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General Reliability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410200"/>
          </a:xfrm>
        </p:spPr>
        <p:txBody>
          <a:bodyPr/>
          <a:lstStyle/>
          <a:p>
            <a:r>
              <a:rPr lang="en-US" dirty="0" smtClean="0"/>
              <a:t>Use Transactions for atomic updates</a:t>
            </a:r>
          </a:p>
          <a:p>
            <a:pPr lvl="1"/>
            <a:r>
              <a:rPr lang="en-US" dirty="0" smtClean="0"/>
              <a:t>Ensure that multiple related updates are performed atomically</a:t>
            </a:r>
          </a:p>
          <a:p>
            <a:pPr lvl="1"/>
            <a:r>
              <a:rPr lang="en-US" dirty="0" smtClean="0"/>
              <a:t>i.e., if a crash occurs in the middle, the state of the systems reflects either all or none of the updates</a:t>
            </a:r>
          </a:p>
          <a:p>
            <a:pPr lvl="1"/>
            <a:r>
              <a:rPr lang="en-US" dirty="0" smtClean="0"/>
              <a:t>Most modern file systems use transactions internally to update </a:t>
            </a:r>
            <a:r>
              <a:rPr lang="en-US" dirty="0" err="1" smtClean="0"/>
              <a:t>filesystem</a:t>
            </a:r>
            <a:r>
              <a:rPr lang="en-US" dirty="0" smtClean="0"/>
              <a:t> structures and metadata</a:t>
            </a:r>
          </a:p>
          <a:p>
            <a:pPr lvl="1"/>
            <a:r>
              <a:rPr lang="en-US" dirty="0" smtClean="0"/>
              <a:t>Many applications implement their own transactions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Provide Redundancy for media failures</a:t>
            </a:r>
          </a:p>
          <a:p>
            <a:pPr lvl="1"/>
            <a:r>
              <a:rPr lang="en-US" dirty="0" smtClean="0"/>
              <a:t>Redundant representation on media (Error Correcting Codes)</a:t>
            </a:r>
          </a:p>
          <a:p>
            <a:pPr lvl="1"/>
            <a:r>
              <a:rPr lang="en-US" dirty="0" smtClean="0"/>
              <a:t>Replication across media (e.g., RAID disk array)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8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638800"/>
          </a:xfrm>
        </p:spPr>
        <p:txBody>
          <a:bodyPr/>
          <a:lstStyle/>
          <a:p>
            <a:r>
              <a:rPr lang="en-US" dirty="0" smtClean="0"/>
              <a:t>Closely related to critical sections for manipulating shared data structures</a:t>
            </a:r>
          </a:p>
          <a:p>
            <a:endParaRPr lang="en-US" dirty="0" smtClean="0"/>
          </a:p>
          <a:p>
            <a:r>
              <a:rPr lang="en-US" dirty="0" smtClean="0"/>
              <a:t>They extend concept of atomic update from memory to stable storage</a:t>
            </a:r>
          </a:p>
          <a:p>
            <a:pPr lvl="1"/>
            <a:r>
              <a:rPr lang="en-US" dirty="0" smtClean="0"/>
              <a:t>Atomically update multiple persistent data structures</a:t>
            </a:r>
          </a:p>
          <a:p>
            <a:endParaRPr lang="en-US" dirty="0" smtClean="0"/>
          </a:p>
          <a:p>
            <a:r>
              <a:rPr lang="en-US" dirty="0" smtClean="0"/>
              <a:t>Many ad-hoc approaches</a:t>
            </a:r>
          </a:p>
          <a:p>
            <a:pPr lvl="1"/>
            <a:r>
              <a:rPr lang="en-US" dirty="0" smtClean="0"/>
              <a:t>FFS carefully ordered the sequence of updates so that if a crash occurred while manipulating directory or </a:t>
            </a:r>
            <a:r>
              <a:rPr lang="en-US" dirty="0" err="1" smtClean="0"/>
              <a:t>inodes</a:t>
            </a:r>
            <a:r>
              <a:rPr lang="en-US" dirty="0" smtClean="0"/>
              <a:t> the disk scan on reboot would detect and recover the error (</a:t>
            </a:r>
            <a:r>
              <a:rPr lang="en-US" dirty="0" err="1" smtClean="0"/>
              <a:t>fsck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Applications use temporary files and rename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897236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MS PGothic" charset="0"/>
              </a:rPr>
              <a:t>Key Concept: Transaction</a:t>
            </a:r>
            <a:endParaRPr lang="en-US" sz="3600" dirty="0">
              <a:ea typeface="MS PGothic" charset="0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924800" cy="2057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MS PGothic" charset="0"/>
              </a:rPr>
              <a:t>An </a:t>
            </a:r>
            <a:r>
              <a:rPr lang="en-US" dirty="0" smtClean="0">
                <a:solidFill>
                  <a:srgbClr val="FC0128"/>
                </a:solidFill>
                <a:ea typeface="MS PGothic" charset="0"/>
              </a:rPr>
              <a:t>atomic sequence</a:t>
            </a:r>
            <a:r>
              <a:rPr lang="en-US" dirty="0" smtClean="0">
                <a:ea typeface="MS PGothic" charset="0"/>
              </a:rPr>
              <a:t> of actions (reads/writes) on a storage system (or database)</a:t>
            </a:r>
          </a:p>
          <a:p>
            <a:pPr eaLnBrk="1" hangingPunct="1"/>
            <a:endParaRPr lang="en-US" dirty="0" smtClean="0">
              <a:ea typeface="MS PGothic" charset="0"/>
            </a:endParaRPr>
          </a:p>
          <a:p>
            <a:pPr eaLnBrk="1" hangingPunct="1"/>
            <a:r>
              <a:rPr lang="en-US" dirty="0" smtClean="0">
                <a:ea typeface="MS PGothic" charset="0"/>
              </a:rPr>
              <a:t>That takes it from one </a:t>
            </a:r>
            <a:r>
              <a:rPr lang="en-US" dirty="0" smtClean="0">
                <a:solidFill>
                  <a:srgbClr val="FC0128"/>
                </a:solidFill>
                <a:ea typeface="MS PGothic" charset="0"/>
              </a:rPr>
              <a:t>consistent state</a:t>
            </a:r>
            <a:r>
              <a:rPr lang="en-US" dirty="0" smtClean="0">
                <a:ea typeface="MS PGothic" charset="0"/>
              </a:rPr>
              <a:t> to another</a:t>
            </a:r>
            <a:endParaRPr lang="en-US" dirty="0">
              <a:ea typeface="MS PGothic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00" y="3471387"/>
            <a:ext cx="7848600" cy="1066800"/>
            <a:chOff x="609600" y="3471387"/>
            <a:chExt cx="7848600" cy="1066800"/>
          </a:xfrm>
        </p:grpSpPr>
        <p:sp>
          <p:nvSpPr>
            <p:cNvPr id="38915" name="AutoShape 4"/>
            <p:cNvSpPr>
              <a:spLocks noChangeArrowheads="1"/>
            </p:cNvSpPr>
            <p:nvPr/>
          </p:nvSpPr>
          <p:spPr bwMode="auto">
            <a:xfrm>
              <a:off x="609600" y="3471387"/>
              <a:ext cx="2819400" cy="10668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16" name="Text Box 5"/>
            <p:cNvSpPr txBox="1">
              <a:spLocks noChangeArrowheads="1"/>
            </p:cNvSpPr>
            <p:nvPr/>
          </p:nvSpPr>
          <p:spPr bwMode="auto">
            <a:xfrm>
              <a:off x="609600" y="3733800"/>
              <a:ext cx="257955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consistent state 1</a:t>
              </a:r>
              <a:endParaRPr lang="en-US" b="0" dirty="0">
                <a:solidFill>
                  <a:schemeClr val="accent2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17" name="AutoShape 6"/>
            <p:cNvSpPr>
              <a:spLocks noChangeArrowheads="1"/>
            </p:cNvSpPr>
            <p:nvPr/>
          </p:nvSpPr>
          <p:spPr bwMode="auto">
            <a:xfrm>
              <a:off x="5638800" y="3471387"/>
              <a:ext cx="2819400" cy="10668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18" name="Text Box 7"/>
            <p:cNvSpPr txBox="1">
              <a:spLocks noChangeArrowheads="1"/>
            </p:cNvSpPr>
            <p:nvPr/>
          </p:nvSpPr>
          <p:spPr bwMode="auto">
            <a:xfrm>
              <a:off x="5654227" y="3733800"/>
              <a:ext cx="257955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b="0">
                  <a:latin typeface="Gill Sans" charset="0"/>
                  <a:ea typeface="Gill Sans" charset="0"/>
                  <a:cs typeface="Gill Sans" charset="0"/>
                </a:rPr>
                <a:t>consistent state 2</a:t>
              </a:r>
              <a:endParaRPr lang="en-US" b="0">
                <a:solidFill>
                  <a:schemeClr val="accent2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19" name="Line 8"/>
            <p:cNvSpPr>
              <a:spLocks noChangeShapeType="1"/>
            </p:cNvSpPr>
            <p:nvPr/>
          </p:nvSpPr>
          <p:spPr bwMode="auto">
            <a:xfrm>
              <a:off x="3429000" y="4004787"/>
              <a:ext cx="22098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20" name="Text Box 9"/>
            <p:cNvSpPr txBox="1">
              <a:spLocks noChangeArrowheads="1"/>
            </p:cNvSpPr>
            <p:nvPr/>
          </p:nvSpPr>
          <p:spPr bwMode="auto">
            <a:xfrm>
              <a:off x="3657600" y="3492025"/>
              <a:ext cx="16914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b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transaction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92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838200"/>
            <a:ext cx="84582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Begin</a:t>
            </a:r>
            <a:r>
              <a:rPr lang="en-US" dirty="0" smtClean="0"/>
              <a:t> a transaction – get transaction id</a:t>
            </a:r>
          </a:p>
          <a:p>
            <a:endParaRPr lang="en-US" dirty="0" smtClean="0"/>
          </a:p>
          <a:p>
            <a:r>
              <a:rPr lang="en-US" dirty="0" smtClean="0"/>
              <a:t>Do a bunch of updates</a:t>
            </a:r>
          </a:p>
          <a:p>
            <a:pPr lvl="1"/>
            <a:r>
              <a:rPr lang="en-US" sz="2000" dirty="0" smtClean="0"/>
              <a:t>If any fail along the way, </a:t>
            </a:r>
            <a:r>
              <a:rPr lang="en-US" sz="2000" dirty="0" smtClean="0">
                <a:solidFill>
                  <a:srgbClr val="0000FF"/>
                </a:solidFill>
              </a:rPr>
              <a:t>roll-back</a:t>
            </a:r>
          </a:p>
          <a:p>
            <a:pPr lvl="1"/>
            <a:r>
              <a:rPr lang="en-US" sz="2000" dirty="0" smtClean="0"/>
              <a:t>Or, if any conflicts with other transactions, </a:t>
            </a:r>
            <a:r>
              <a:rPr lang="en-US" sz="2000" dirty="0" smtClean="0">
                <a:solidFill>
                  <a:srgbClr val="0000FF"/>
                </a:solidFill>
              </a:rPr>
              <a:t>roll-back</a:t>
            </a:r>
          </a:p>
          <a:p>
            <a:pPr lvl="1"/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Commit</a:t>
            </a:r>
            <a:r>
              <a:rPr lang="en-US" dirty="0" smtClean="0"/>
              <a:t> the transaction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2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010400" cy="838200"/>
          </a:xfrm>
        </p:spPr>
        <p:txBody>
          <a:bodyPr/>
          <a:lstStyle/>
          <a:p>
            <a:r>
              <a:rPr lang="en-US" dirty="0">
                <a:ea typeface="MS PGothic" charset="0"/>
              </a:rPr>
              <a:t>“Classic” Example: Transaction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848600" cy="4572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Tx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UPDATE accounts SET balance = balance - 100.00 WHERE name = 'Alice'; </a:t>
            </a:r>
          </a:p>
          <a:p>
            <a:pPr>
              <a:spcAft>
                <a:spcPts val="1200"/>
              </a:spcAft>
              <a:buFontTx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UPDATE branches SET balance = balance - 100.00 WHERE name = (SELECT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branch_name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FROM accounts WHERE name = 'Alice');</a:t>
            </a:r>
          </a:p>
          <a:p>
            <a:pPr>
              <a:spcAft>
                <a:spcPts val="1200"/>
              </a:spcAft>
              <a:buFontTx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UPDATE accounts SET balance = balance + 100.00 WHERE name = 'Bob'; </a:t>
            </a:r>
          </a:p>
          <a:p>
            <a:pPr>
              <a:buFontTx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UPDATE branches SET balance = balance + 100.00 WHERE name = (SELECT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branch_name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FROM accounts WHERE name = 'Bob');</a:t>
            </a: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latin typeface="Times New Roman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889000"/>
            <a:ext cx="3857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BEGIN;    --BEGIN TRANSACTION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4724400"/>
            <a:ext cx="32239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COMMIT;    --COMMIT WORK</a:t>
            </a:r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685800" y="5867400"/>
            <a:ext cx="78486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400" b="0" dirty="0">
                <a:latin typeface="Gill Sans Light"/>
                <a:cs typeface="Gill Sans Light"/>
              </a:rPr>
              <a:t>Transfer $100 from </a:t>
            </a:r>
            <a:r>
              <a:rPr lang="en-US" sz="2400" b="0" dirty="0" smtClean="0">
                <a:latin typeface="Gill Sans Light"/>
                <a:cs typeface="Gill Sans Light"/>
              </a:rPr>
              <a:t>Alice’</a:t>
            </a:r>
            <a:r>
              <a:rPr lang="en-US" altLang="ja-JP" sz="2400" b="0" dirty="0" smtClean="0">
                <a:latin typeface="Gill Sans Light"/>
                <a:cs typeface="Gill Sans Light"/>
              </a:rPr>
              <a:t>s </a:t>
            </a:r>
            <a:r>
              <a:rPr lang="en-US" altLang="ja-JP" sz="2400" b="0" dirty="0">
                <a:latin typeface="Gill Sans Light"/>
                <a:cs typeface="Gill Sans Light"/>
              </a:rPr>
              <a:t>account to Bob’s account</a:t>
            </a:r>
            <a:endParaRPr lang="en-US" sz="2400" b="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09766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533400"/>
          </a:xfrm>
        </p:spPr>
        <p:txBody>
          <a:bodyPr>
            <a:normAutofit/>
          </a:bodyPr>
          <a:lstStyle/>
          <a:p>
            <a:r>
              <a:rPr lang="en-US">
                <a:ea typeface="MS PGothic" charset="0"/>
              </a:rPr>
              <a:t>The ACID properties of Transactions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153400" cy="487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Atomicity: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dirty="0">
                <a:ea typeface="MS PGothic" charset="0"/>
              </a:rPr>
              <a:t>all actions in the transaction happen, or none happen</a:t>
            </a:r>
          </a:p>
          <a:p>
            <a:pPr lvl="2">
              <a:lnSpc>
                <a:spcPct val="100000"/>
              </a:lnSpc>
            </a:pPr>
            <a:endParaRPr lang="en-US" sz="1100" dirty="0"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Consistency: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dirty="0">
                <a:ea typeface="MS PGothic" charset="0"/>
              </a:rPr>
              <a:t>transactions maintain data integrity, e.g.,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ea typeface="MS PGothic" charset="0"/>
              </a:rPr>
              <a:t>Balance cannot be negative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ea typeface="MS PGothic" charset="0"/>
              </a:rPr>
              <a:t>Cannot reschedule meeting on February 30</a:t>
            </a:r>
          </a:p>
          <a:p>
            <a:pPr lvl="2">
              <a:lnSpc>
                <a:spcPct val="100000"/>
              </a:lnSpc>
            </a:pPr>
            <a:endParaRPr lang="en-US" sz="1100" dirty="0"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Isolation: </a:t>
            </a:r>
            <a:r>
              <a:rPr lang="en-US" dirty="0">
                <a:ea typeface="MS PGothic" charset="0"/>
              </a:rPr>
              <a:t>execution of one transaction is isolated from that of all others; no problems from concurrency</a:t>
            </a:r>
          </a:p>
          <a:p>
            <a:pPr lvl="2">
              <a:lnSpc>
                <a:spcPct val="100000"/>
              </a:lnSpc>
            </a:pPr>
            <a:endParaRPr lang="en-US" sz="1100" dirty="0"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Durability: </a:t>
            </a:r>
            <a:r>
              <a:rPr lang="en-US" dirty="0">
                <a:ea typeface="MS PGothic" charset="0"/>
              </a:rPr>
              <a:t>if a transaction commits, its effects persist despite </a:t>
            </a:r>
            <a:r>
              <a:rPr lang="en-US" dirty="0" smtClean="0">
                <a:ea typeface="MS PGothic" charset="0"/>
              </a:rPr>
              <a:t>crashes</a:t>
            </a:r>
            <a:endParaRPr lang="en-U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3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File </a:t>
            </a:r>
            <a:r>
              <a:rPr lang="en-US" altLang="ko-KR" dirty="0" smtClean="0">
                <a:ea typeface="굴림" panose="020B0600000101010101" pitchFamily="34" charset="-127"/>
              </a:rPr>
              <a:t>System Caching</a:t>
            </a:r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6248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Key Idea: Exploit locality by caching data in memory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Name translations: Mapping from </a:t>
            </a:r>
            <a:r>
              <a:rPr lang="en-US" altLang="ko-KR" dirty="0" err="1" smtClean="0">
                <a:ea typeface="굴림" panose="020B0600000101010101" pitchFamily="34" charset="-127"/>
              </a:rPr>
              <a:t>paths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inodes</a:t>
            </a:r>
            <a:endParaRPr lang="en-US" altLang="ko-KR" dirty="0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blocks: Mapping from block </a:t>
            </a:r>
            <a:r>
              <a:rPr lang="en-US" altLang="ko-KR" dirty="0" err="1" smtClean="0">
                <a:ea typeface="굴림" panose="020B0600000101010101" pitchFamily="34" charset="-127"/>
              </a:rPr>
              <a:t>address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disk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 content</a:t>
            </a:r>
            <a:r>
              <a:rPr lang="en-US" altLang="ko-KR" dirty="0" smtClean="0">
                <a:ea typeface="굴림" panose="020B0600000101010101" pitchFamily="34" charset="-127"/>
              </a:rPr>
              <a:t>	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Buffer Cache:</a:t>
            </a:r>
            <a:r>
              <a:rPr lang="en-US" altLang="ko-KR" dirty="0" smtClean="0">
                <a:ea typeface="굴림" panose="020B0600000101010101" pitchFamily="34" charset="-127"/>
              </a:rPr>
              <a:t> Memory used to cache kernel resources, including disk blocks and name translations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Can contain “dirty” blocks (blocks yet on disk)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Replacement policy?  LRU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Can afford overhead full LRU implementation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Advantages: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Works very well for name translation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Works well in general as long as memory is big enough to accommodate a host’s working set of files.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Disadvantages: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Fails when some application scans through file system, thereby flushing the cache with data used only once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Example: 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find . –exec </a:t>
            </a:r>
            <a:r>
              <a:rPr lang="en-US" altLang="ko-KR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grep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foo {} \;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Other Replacement Policies?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Some systems allow applications to request other policies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Example, ‘Use Once’: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File system can discard blocks as soon as they are used</a:t>
            </a:r>
          </a:p>
        </p:txBody>
      </p:sp>
    </p:spTree>
    <p:extLst>
      <p:ext uri="{BB962C8B-B14F-4D97-AF65-F5344CB8AC3E}">
        <p14:creationId xmlns:p14="http://schemas.microsoft.com/office/powerpoint/2010/main" val="2213197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19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Transactional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Better reliability through use of log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 changes are treated as </a:t>
            </a:r>
            <a:r>
              <a:rPr lang="en-US" altLang="ko-KR" i="1" dirty="0">
                <a:ea typeface="굴림" panose="020B0600000101010101" pitchFamily="34" charset="-127"/>
              </a:rPr>
              <a:t>transactions 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 transaction is </a:t>
            </a:r>
            <a:r>
              <a:rPr lang="en-US" altLang="ko-KR" i="1" dirty="0">
                <a:ea typeface="굴림" panose="020B0600000101010101" pitchFamily="34" charset="-127"/>
              </a:rPr>
              <a:t>committed</a:t>
            </a:r>
            <a:r>
              <a:rPr lang="en-US" altLang="ko-KR" dirty="0">
                <a:ea typeface="굴림" panose="020B0600000101010101" pitchFamily="34" charset="-127"/>
              </a:rPr>
              <a:t> once it is written to the log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Data forced to disk for reliability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Process can be accelerated with NVRAM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Although File system may not be updated immediately, data preserved in the log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Difference between “Log Structured” and “</a:t>
            </a:r>
            <a:r>
              <a:rPr lang="en-US" altLang="ko-KR" dirty="0" err="1">
                <a:ea typeface="굴림" panose="020B0600000101010101" pitchFamily="34" charset="-127"/>
              </a:rPr>
              <a:t>Journaled</a:t>
            </a:r>
            <a:r>
              <a:rPr lang="en-US" altLang="ko-KR" dirty="0">
                <a:ea typeface="굴림" panose="020B0600000101010101" pitchFamily="34" charset="-127"/>
              </a:rPr>
              <a:t>”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 a Log Structured </a:t>
            </a:r>
            <a:r>
              <a:rPr lang="en-US" altLang="ko-KR" dirty="0" err="1">
                <a:ea typeface="굴림" panose="020B0600000101010101" pitchFamily="34" charset="-127"/>
              </a:rPr>
              <a:t>filesystem</a:t>
            </a:r>
            <a:r>
              <a:rPr lang="en-US" altLang="ko-KR" dirty="0">
                <a:ea typeface="굴림" panose="020B0600000101010101" pitchFamily="34" charset="-127"/>
              </a:rPr>
              <a:t>, data stays in log form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 a </a:t>
            </a:r>
            <a:r>
              <a:rPr lang="en-US" altLang="ko-KR" dirty="0" err="1">
                <a:ea typeface="굴림" panose="020B0600000101010101" pitchFamily="34" charset="-127"/>
              </a:rPr>
              <a:t>Journaled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filesystem</a:t>
            </a:r>
            <a:r>
              <a:rPr lang="en-US" altLang="ko-KR" dirty="0">
                <a:ea typeface="굴림" panose="020B0600000101010101" pitchFamily="34" charset="-127"/>
              </a:rPr>
              <a:t>, Log used for recovery</a:t>
            </a:r>
          </a:p>
          <a:p>
            <a:r>
              <a:rPr lang="en-US" dirty="0" smtClean="0"/>
              <a:t>Journaling File System</a:t>
            </a:r>
          </a:p>
          <a:p>
            <a:pPr lvl="1"/>
            <a:r>
              <a:rPr lang="en-US" dirty="0" smtClean="0"/>
              <a:t>Applies updates to system metadata using transactions (using logs, etc.)</a:t>
            </a:r>
          </a:p>
          <a:p>
            <a:pPr lvl="1"/>
            <a:r>
              <a:rPr lang="en-US" dirty="0" smtClean="0"/>
              <a:t>Updates to non-directory files (i.e., user stuff) can be done in place (without logs), full logging optional</a:t>
            </a:r>
          </a:p>
          <a:p>
            <a:pPr lvl="1"/>
            <a:r>
              <a:rPr lang="en-US" dirty="0" smtClean="0"/>
              <a:t>Ex: NTFS, Apple HFS+, Linux XFS, JFS, ext3, ext4</a:t>
            </a:r>
          </a:p>
          <a:p>
            <a:r>
              <a:rPr lang="en-US" dirty="0" smtClean="0"/>
              <a:t>Full Logging File System</a:t>
            </a:r>
          </a:p>
          <a:p>
            <a:pPr lvl="1"/>
            <a:r>
              <a:rPr lang="en-US" dirty="0" smtClean="0"/>
              <a:t>All updates to disk are done in transactions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Journalled</a:t>
            </a:r>
            <a:r>
              <a:rPr lang="en-US" dirty="0" smtClean="0"/>
              <a:t>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Instead of modifying data structures on disk directly, write changes to a journal/log</a:t>
            </a:r>
          </a:p>
          <a:p>
            <a:pPr lvl="1"/>
            <a:r>
              <a:rPr lang="en-US" dirty="0" smtClean="0"/>
              <a:t>Intention list: set of changes we intend to make</a:t>
            </a:r>
          </a:p>
          <a:p>
            <a:pPr lvl="1"/>
            <a:r>
              <a:rPr lang="en-US" dirty="0" smtClean="0"/>
              <a:t>Log/Journal is </a:t>
            </a:r>
            <a:r>
              <a:rPr lang="en-US" dirty="0" smtClean="0">
                <a:solidFill>
                  <a:srgbClr val="FF0000"/>
                </a:solidFill>
              </a:rPr>
              <a:t>append-only</a:t>
            </a:r>
          </a:p>
          <a:p>
            <a:pPr lvl="1"/>
            <a:r>
              <a:rPr lang="en-US" dirty="0" smtClean="0"/>
              <a:t>Single commit record commits transaction</a:t>
            </a:r>
            <a:endParaRPr lang="en-US" b="1" dirty="0" smtClean="0"/>
          </a:p>
          <a:p>
            <a:r>
              <a:rPr lang="en-US" dirty="0" smtClean="0"/>
              <a:t>Once changes are in the log, it is safe to apply changes to data structures on disk</a:t>
            </a:r>
          </a:p>
          <a:p>
            <a:pPr lvl="1"/>
            <a:r>
              <a:rPr lang="en-US" dirty="0" smtClean="0"/>
              <a:t>Recovery can read log to see what changes were intended</a:t>
            </a:r>
          </a:p>
          <a:p>
            <a:pPr lvl="1"/>
            <a:r>
              <a:rPr lang="en-US" dirty="0" smtClean="0"/>
              <a:t>Can take our time making the changes</a:t>
            </a:r>
          </a:p>
          <a:p>
            <a:pPr lvl="2"/>
            <a:r>
              <a:rPr lang="en-US" dirty="0" smtClean="0"/>
              <a:t>As long as new requests consult the log first</a:t>
            </a:r>
          </a:p>
          <a:p>
            <a:r>
              <a:rPr lang="en-US" dirty="0" smtClean="0"/>
              <a:t>Once changes are copied, safe to remove log</a:t>
            </a:r>
          </a:p>
          <a:p>
            <a:r>
              <a:rPr lang="en-US" dirty="0" smtClean="0"/>
              <a:t>But, …</a:t>
            </a:r>
          </a:p>
          <a:p>
            <a:pPr lvl="1"/>
            <a:r>
              <a:rPr lang="en-US" dirty="0" smtClean="0"/>
              <a:t>If the last atomic action is not done … poof … all gone</a:t>
            </a:r>
          </a:p>
          <a:p>
            <a:r>
              <a:rPr lang="en-US" dirty="0" smtClean="0"/>
              <a:t>Basic assumption: </a:t>
            </a:r>
          </a:p>
          <a:p>
            <a:pPr lvl="1"/>
            <a:r>
              <a:rPr lang="en-US" dirty="0" smtClean="0"/>
              <a:t>Updates to sectors are atomic and ordered</a:t>
            </a:r>
          </a:p>
          <a:p>
            <a:pPr lvl="1"/>
            <a:r>
              <a:rPr lang="en-US" dirty="0" smtClean="0"/>
              <a:t>Not necessarily true unless very careful, but key assumption</a:t>
            </a:r>
          </a:p>
        </p:txBody>
      </p:sp>
    </p:spTree>
    <p:extLst>
      <p:ext uri="{BB962C8B-B14F-4D97-AF65-F5344CB8AC3E}">
        <p14:creationId xmlns:p14="http://schemas.microsoft.com/office/powerpoint/2010/main" val="350771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Redo 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Prepare</a:t>
            </a:r>
          </a:p>
          <a:p>
            <a:pPr lvl="1"/>
            <a:r>
              <a:rPr lang="en-US" sz="2000" dirty="0" smtClean="0"/>
              <a:t>Write all changes (in transaction) to log</a:t>
            </a:r>
          </a:p>
          <a:p>
            <a:r>
              <a:rPr lang="en-US" sz="2400" dirty="0" smtClean="0"/>
              <a:t>Commit</a:t>
            </a:r>
          </a:p>
          <a:p>
            <a:pPr lvl="1"/>
            <a:r>
              <a:rPr lang="en-US" sz="2000" dirty="0" smtClean="0"/>
              <a:t>Single disk write to make transaction durable</a:t>
            </a:r>
          </a:p>
          <a:p>
            <a:r>
              <a:rPr lang="en-US" sz="2400" dirty="0" smtClean="0"/>
              <a:t>Redo</a:t>
            </a:r>
          </a:p>
          <a:p>
            <a:pPr lvl="1"/>
            <a:r>
              <a:rPr lang="en-US" sz="2000" dirty="0" smtClean="0"/>
              <a:t>Copy changes to disk</a:t>
            </a:r>
          </a:p>
          <a:p>
            <a:r>
              <a:rPr lang="en-US" sz="2400" dirty="0" smtClean="0"/>
              <a:t>Garbage collection</a:t>
            </a:r>
          </a:p>
          <a:p>
            <a:pPr lvl="1"/>
            <a:r>
              <a:rPr lang="en-US" sz="2000" dirty="0" smtClean="0"/>
              <a:t>Reclaim space in log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Recovery</a:t>
            </a:r>
          </a:p>
          <a:p>
            <a:pPr lvl="1"/>
            <a:r>
              <a:rPr lang="en-US" sz="2000" dirty="0" smtClean="0"/>
              <a:t>Read log</a:t>
            </a:r>
          </a:p>
          <a:p>
            <a:pPr lvl="1"/>
            <a:r>
              <a:rPr lang="en-US" sz="2000" dirty="0" smtClean="0"/>
              <a:t>Redo any operations for committed transactions</a:t>
            </a:r>
          </a:p>
          <a:p>
            <a:pPr lvl="1"/>
            <a:r>
              <a:rPr lang="en-US" sz="2000" dirty="0" smtClean="0"/>
              <a:t>Garbage collect log</a:t>
            </a:r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5085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Creating a File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84144" y="990062"/>
            <a:ext cx="5079317" cy="5486400"/>
          </a:xfrm>
        </p:spPr>
        <p:txBody>
          <a:bodyPr>
            <a:noAutofit/>
          </a:bodyPr>
          <a:lstStyle/>
          <a:p>
            <a:r>
              <a:rPr lang="en-US" dirty="0" smtClean="0"/>
              <a:t>Find free data block(s)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Find free </a:t>
            </a:r>
            <a:r>
              <a:rPr lang="en-US" dirty="0" err="1" smtClean="0"/>
              <a:t>inode</a:t>
            </a:r>
            <a:r>
              <a:rPr lang="en-US" dirty="0" smtClean="0"/>
              <a:t> entry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Find </a:t>
            </a:r>
            <a:r>
              <a:rPr lang="en-US" dirty="0" err="1" smtClean="0"/>
              <a:t>dirent</a:t>
            </a:r>
            <a:r>
              <a:rPr lang="en-US" dirty="0" smtClean="0"/>
              <a:t> insertion point</a:t>
            </a:r>
          </a:p>
          <a:p>
            <a:pPr marL="0" indent="0">
              <a:buNone/>
            </a:pPr>
            <a:r>
              <a:rPr lang="en-US" dirty="0" smtClean="0"/>
              <a:t>-----------------------------------------</a:t>
            </a:r>
          </a:p>
          <a:p>
            <a:r>
              <a:rPr lang="en-US" dirty="0" smtClean="0"/>
              <a:t>Write map (i.e., mark used)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Write </a:t>
            </a:r>
            <a:r>
              <a:rPr lang="en-US" dirty="0" err="1" smtClean="0"/>
              <a:t>inode</a:t>
            </a:r>
            <a:r>
              <a:rPr lang="en-US" dirty="0" smtClean="0"/>
              <a:t> entry to point to block(s)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Write </a:t>
            </a:r>
            <a:r>
              <a:rPr lang="en-US" dirty="0" err="1" smtClean="0"/>
              <a:t>dirent</a:t>
            </a:r>
            <a:r>
              <a:rPr lang="en-US" dirty="0" smtClean="0"/>
              <a:t> to point to </a:t>
            </a:r>
            <a:r>
              <a:rPr lang="en-US" dirty="0" err="1" smtClean="0"/>
              <a:t>inode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Free 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pace map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02847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  <a:cs typeface="Gill Sans Light"/>
                </a:rPr>
                <a:t>…</a:t>
              </a:r>
              <a:endParaRPr lang="en-US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19534" y="2308416"/>
            <a:ext cx="2561285" cy="121398"/>
            <a:chOff x="64770" y="2031999"/>
            <a:chExt cx="5082551" cy="364957"/>
          </a:xfrm>
        </p:grpSpPr>
        <p:grpSp>
          <p:nvGrpSpPr>
            <p:cNvPr id="35" name="Group 34"/>
            <p:cNvGrpSpPr/>
            <p:nvPr/>
          </p:nvGrpSpPr>
          <p:grpSpPr>
            <a:xfrm>
              <a:off x="2607047" y="2031999"/>
              <a:ext cx="1270137" cy="364957"/>
              <a:chOff x="2607047" y="2031999"/>
              <a:chExt cx="1270137" cy="364957"/>
            </a:xfrm>
          </p:grpSpPr>
          <p:sp>
            <p:nvSpPr>
              <p:cNvPr id="29" name="Rectangle 28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877184" y="2031999"/>
              <a:ext cx="1270137" cy="364957"/>
              <a:chOff x="2607047" y="2031999"/>
              <a:chExt cx="1270137" cy="364957"/>
            </a:xfrm>
          </p:grpSpPr>
          <p:sp>
            <p:nvSpPr>
              <p:cNvPr id="37" name="Rectangle 36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4770" y="2031999"/>
              <a:ext cx="1270137" cy="364957"/>
              <a:chOff x="2607047" y="2031999"/>
              <a:chExt cx="1270137" cy="364957"/>
            </a:xfrm>
          </p:grpSpPr>
          <p:sp>
            <p:nvSpPr>
              <p:cNvPr id="42" name="Rectangle 41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334907" y="2031999"/>
              <a:ext cx="1270137" cy="364957"/>
              <a:chOff x="2607047" y="2031999"/>
              <a:chExt cx="1270137" cy="364957"/>
            </a:xfrm>
          </p:grpSpPr>
          <p:sp>
            <p:nvSpPr>
              <p:cNvPr id="47" name="Rectangle 46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982719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entries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5" name="Rectangle 84"/>
          <p:cNvSpPr/>
          <p:nvPr/>
        </p:nvSpPr>
        <p:spPr>
          <a:xfrm rot="16200000">
            <a:off x="5889522" y="2297897"/>
            <a:ext cx="121398" cy="1618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6250601" y="2982204"/>
            <a:ext cx="314088" cy="485144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9" name="Freeform 88"/>
          <p:cNvSpPr/>
          <p:nvPr/>
        </p:nvSpPr>
        <p:spPr>
          <a:xfrm flipH="1">
            <a:off x="6273175" y="3584128"/>
            <a:ext cx="663309" cy="694104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5" name="Rectangle 64"/>
          <p:cNvSpPr/>
          <p:nvPr/>
        </p:nvSpPr>
        <p:spPr>
          <a:xfrm rot="16200000">
            <a:off x="5867400" y="2286000"/>
            <a:ext cx="152400" cy="152400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8820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  <p:bldP spid="89" grpId="0" animBg="1"/>
      <p:bldP spid="6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Creating a file (as a transaction)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088" y="685800"/>
            <a:ext cx="5289112" cy="5642294"/>
          </a:xfrm>
        </p:spPr>
        <p:txBody>
          <a:bodyPr>
            <a:normAutofit/>
          </a:bodyPr>
          <a:lstStyle/>
          <a:p>
            <a:r>
              <a:rPr lang="en-US" dirty="0" smtClean="0"/>
              <a:t>Find free data block(s)</a:t>
            </a:r>
          </a:p>
          <a:p>
            <a:endParaRPr lang="en-US" sz="1000" dirty="0" smtClean="0"/>
          </a:p>
          <a:p>
            <a:r>
              <a:rPr lang="en-US" dirty="0" smtClean="0"/>
              <a:t>Find free </a:t>
            </a:r>
            <a:r>
              <a:rPr lang="en-US" dirty="0" err="1" smtClean="0"/>
              <a:t>inode</a:t>
            </a:r>
            <a:r>
              <a:rPr lang="en-US" dirty="0" smtClean="0"/>
              <a:t> entry</a:t>
            </a:r>
          </a:p>
          <a:p>
            <a:endParaRPr lang="en-US" sz="1000" dirty="0" smtClean="0"/>
          </a:p>
          <a:p>
            <a:r>
              <a:rPr lang="en-US" dirty="0" smtClean="0"/>
              <a:t>Find </a:t>
            </a:r>
            <a:r>
              <a:rPr lang="en-US" dirty="0" err="1" smtClean="0"/>
              <a:t>dirent</a:t>
            </a:r>
            <a:r>
              <a:rPr lang="en-US" dirty="0" smtClean="0"/>
              <a:t> insertion point</a:t>
            </a:r>
          </a:p>
          <a:p>
            <a:pPr marL="0" indent="0">
              <a:buNone/>
            </a:pPr>
            <a:r>
              <a:rPr lang="en-US" sz="2000" dirty="0" smtClean="0"/>
              <a:t>---------------------------------------------------------</a:t>
            </a:r>
          </a:p>
          <a:p>
            <a:r>
              <a:rPr lang="en-US" dirty="0" smtClean="0"/>
              <a:t>[log] Write map (used)</a:t>
            </a:r>
          </a:p>
          <a:p>
            <a:endParaRPr lang="en-US" sz="1000" dirty="0" smtClean="0"/>
          </a:p>
          <a:p>
            <a:r>
              <a:rPr lang="en-US" dirty="0"/>
              <a:t>[log] Write </a:t>
            </a:r>
            <a:r>
              <a:rPr lang="en-US" dirty="0" err="1" smtClean="0"/>
              <a:t>inode</a:t>
            </a:r>
            <a:r>
              <a:rPr lang="en-US" dirty="0" smtClean="0"/>
              <a:t> entry to point to block(s)</a:t>
            </a:r>
          </a:p>
          <a:p>
            <a:endParaRPr lang="en-US" sz="1000" dirty="0" smtClean="0"/>
          </a:p>
          <a:p>
            <a:r>
              <a:rPr lang="en-US" dirty="0"/>
              <a:t>[log] Write </a:t>
            </a:r>
            <a:r>
              <a:rPr lang="en-US" dirty="0" err="1" smtClean="0"/>
              <a:t>dirent</a:t>
            </a:r>
            <a:r>
              <a:rPr lang="en-US" dirty="0" smtClean="0"/>
              <a:t> to point to </a:t>
            </a:r>
            <a:r>
              <a:rPr lang="en-US" dirty="0" err="1" smtClean="0"/>
              <a:t>inode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Free space map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02847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308416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308416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308416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308416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982719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entries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56351" y="5336575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736" y="6229290"/>
            <a:ext cx="5355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Log: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in non-volatile storage (Flash or on Disk)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128" y="4670297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4693417" y="5039629"/>
            <a:ext cx="1669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797878" y="467029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tail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>
            <a:off x="3028871" y="5039629"/>
            <a:ext cx="82965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111835" y="5346286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34873" y="534628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pending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26450" y="5349778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done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07450" y="5039628"/>
            <a:ext cx="393295" cy="920420"/>
            <a:chOff x="4707450" y="5039628"/>
            <a:chExt cx="393295" cy="920420"/>
          </a:xfrm>
        </p:grpSpPr>
        <p:sp>
          <p:nvSpPr>
            <p:cNvPr id="12" name="TextBox 11"/>
            <p:cNvSpPr txBox="1"/>
            <p:nvPr/>
          </p:nvSpPr>
          <p:spPr>
            <a:xfrm rot="16200000">
              <a:off x="4581774" y="5465041"/>
              <a:ext cx="620683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start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flipH="1">
              <a:off x="5088380" y="5039628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076782" y="2429814"/>
            <a:ext cx="816103" cy="3530235"/>
            <a:chOff x="5076782" y="2429814"/>
            <a:chExt cx="816103" cy="3530235"/>
          </a:xfrm>
        </p:grpSpPr>
        <p:grpSp>
          <p:nvGrpSpPr>
            <p:cNvPr id="16" name="Group 15"/>
            <p:cNvGrpSpPr/>
            <p:nvPr/>
          </p:nvGrpSpPr>
          <p:grpSpPr>
            <a:xfrm>
              <a:off x="5076782" y="2429814"/>
              <a:ext cx="816103" cy="3530235"/>
              <a:chOff x="5076782" y="2429814"/>
              <a:chExt cx="816103" cy="353023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135148" y="5628477"/>
                <a:ext cx="640069" cy="131108"/>
                <a:chOff x="5252815" y="1247958"/>
                <a:chExt cx="640069" cy="131108"/>
              </a:xfrm>
            </p:grpSpPr>
            <p:grpSp>
              <p:nvGrpSpPr>
                <p:cNvPr id="92" name="Group 91"/>
                <p:cNvGrpSpPr/>
                <p:nvPr/>
              </p:nvGrpSpPr>
              <p:grpSpPr>
                <a:xfrm>
                  <a:off x="5252815" y="1247958"/>
                  <a:ext cx="640069" cy="121398"/>
                  <a:chOff x="2607047" y="2031999"/>
                  <a:chExt cx="1270137" cy="364957"/>
                </a:xfrm>
              </p:grpSpPr>
              <p:sp>
                <p:nvSpPr>
                  <p:cNvPr id="93" name="Rectangle 92"/>
                  <p:cNvSpPr/>
                  <p:nvPr/>
                </p:nvSpPr>
                <p:spPr>
                  <a:xfrm rot="16200000">
                    <a:off x="2585160" y="2053886"/>
                    <a:ext cx="364957" cy="32118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 rot="16200000">
                    <a:off x="2906344" y="2053886"/>
                    <a:ext cx="364957" cy="32118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 rot="16200000">
                    <a:off x="3212929" y="2053886"/>
                    <a:ext cx="364957" cy="321184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 rot="16200000">
                    <a:off x="3534113" y="2053886"/>
                    <a:ext cx="364957" cy="321184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97" name="Rectangle 96"/>
                <p:cNvSpPr/>
                <p:nvPr/>
              </p:nvSpPr>
              <p:spPr>
                <a:xfrm rot="16200000">
                  <a:off x="5282734" y="1237439"/>
                  <a:ext cx="121398" cy="161856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5076782" y="5349778"/>
                <a:ext cx="698435" cy="610271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5248206" y="2429814"/>
                <a:ext cx="644679" cy="3009496"/>
              </a:xfrm>
              <a:custGeom>
                <a:avLst/>
                <a:gdLst>
                  <a:gd name="connsiteX0" fmla="*/ 14270 w 314088"/>
                  <a:gd name="connsiteY0" fmla="*/ 485144 h 485144"/>
                  <a:gd name="connsiteX1" fmla="*/ 28541 w 314088"/>
                  <a:gd name="connsiteY1" fmla="*/ 242572 h 485144"/>
                  <a:gd name="connsiteX2" fmla="*/ 271144 w 314088"/>
                  <a:gd name="connsiteY2" fmla="*/ 214034 h 485144"/>
                  <a:gd name="connsiteX3" fmla="*/ 313956 w 314088"/>
                  <a:gd name="connsiteY3" fmla="*/ 0 h 485144"/>
                  <a:gd name="connsiteX4" fmla="*/ 313956 w 314088"/>
                  <a:gd name="connsiteY4" fmla="*/ 0 h 48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088" h="485144">
                    <a:moveTo>
                      <a:pt x="14270" y="485144"/>
                    </a:moveTo>
                    <a:cubicBezTo>
                      <a:pt x="-1" y="386450"/>
                      <a:pt x="-14271" y="287757"/>
                      <a:pt x="28541" y="242572"/>
                    </a:cubicBezTo>
                    <a:cubicBezTo>
                      <a:pt x="71353" y="197387"/>
                      <a:pt x="223575" y="254463"/>
                      <a:pt x="271144" y="214034"/>
                    </a:cubicBezTo>
                    <a:cubicBezTo>
                      <a:pt x="318713" y="173605"/>
                      <a:pt x="313956" y="0"/>
                      <a:pt x="313956" y="0"/>
                    </a:cubicBezTo>
                    <a:lnTo>
                      <a:pt x="313956" y="0"/>
                    </a:lnTo>
                  </a:path>
                </a:pathLst>
              </a:custGeom>
              <a:ln>
                <a:solidFill>
                  <a:srgbClr val="000090"/>
                </a:solidFill>
                <a:headEnd type="oval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113" name="Straight Arrow Connector 112"/>
            <p:cNvCxnSpPr/>
            <p:nvPr/>
          </p:nvCxnSpPr>
          <p:spPr>
            <a:xfrm flipH="1">
              <a:off x="5765683" y="5060102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786022" y="3654034"/>
            <a:ext cx="818671" cy="2301654"/>
            <a:chOff x="5786022" y="3654034"/>
            <a:chExt cx="818671" cy="2301654"/>
          </a:xfrm>
        </p:grpSpPr>
        <p:grpSp>
          <p:nvGrpSpPr>
            <p:cNvPr id="99" name="Group 98"/>
            <p:cNvGrpSpPr/>
            <p:nvPr/>
          </p:nvGrpSpPr>
          <p:grpSpPr>
            <a:xfrm>
              <a:off x="5892885" y="5589588"/>
              <a:ext cx="711808" cy="242349"/>
              <a:chOff x="2607047" y="2031999"/>
              <a:chExt cx="948953" cy="364957"/>
            </a:xfrm>
          </p:grpSpPr>
          <p:sp>
            <p:nvSpPr>
              <p:cNvPr id="100" name="Rectangle 99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786022" y="5345417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 flipH="1">
              <a:off x="6592328" y="5052831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500681" y="4469782"/>
            <a:ext cx="929690" cy="1480844"/>
            <a:chOff x="6500681" y="4469782"/>
            <a:chExt cx="929690" cy="1480844"/>
          </a:xfrm>
        </p:grpSpPr>
        <p:sp>
          <p:nvSpPr>
            <p:cNvPr id="106" name="Rectangle 105"/>
            <p:cNvSpPr/>
            <p:nvPr/>
          </p:nvSpPr>
          <p:spPr>
            <a:xfrm rot="16200000">
              <a:off x="6686856" y="549736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609893" y="5340355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flipH="1">
              <a:off x="6500681" y="4469782"/>
              <a:ext cx="469611" cy="969527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 flipH="1">
              <a:off x="7418006" y="5056748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448914" y="5081369"/>
            <a:ext cx="386686" cy="1030294"/>
            <a:chOff x="7448914" y="5081369"/>
            <a:chExt cx="386686" cy="1030294"/>
          </a:xfrm>
        </p:grpSpPr>
        <p:sp>
          <p:nvSpPr>
            <p:cNvPr id="111" name="TextBox 110"/>
            <p:cNvSpPr txBox="1"/>
            <p:nvPr/>
          </p:nvSpPr>
          <p:spPr>
            <a:xfrm rot="16200000">
              <a:off x="7182036" y="5475454"/>
              <a:ext cx="903087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commit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flipH="1">
              <a:off x="7823235" y="5081369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 rot="16200000">
            <a:off x="5867402" y="2286001"/>
            <a:ext cx="152400" cy="152397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7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86" grpId="0" animBg="1"/>
      <p:bldP spid="88" grpId="0" animBg="1"/>
      <p:bldP spid="10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685801"/>
          </a:xfrm>
        </p:spPr>
        <p:txBody>
          <a:bodyPr/>
          <a:lstStyle/>
          <a:p>
            <a:r>
              <a:rPr lang="en-US" dirty="0" err="1" smtClean="0"/>
              <a:t>ReDo</a:t>
            </a:r>
            <a:r>
              <a:rPr lang="en-US" dirty="0" smtClean="0"/>
              <a:t> Log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2413" y="1276669"/>
            <a:ext cx="4856787" cy="3828731"/>
          </a:xfrm>
        </p:spPr>
        <p:txBody>
          <a:bodyPr>
            <a:normAutofit/>
          </a:bodyPr>
          <a:lstStyle/>
          <a:p>
            <a:r>
              <a:rPr lang="en-US" dirty="0" smtClean="0"/>
              <a:t>After Commit</a:t>
            </a:r>
          </a:p>
          <a:p>
            <a:endParaRPr lang="en-US" dirty="0" smtClean="0"/>
          </a:p>
          <a:p>
            <a:r>
              <a:rPr lang="en-US" dirty="0" smtClean="0"/>
              <a:t>All access to file system first looks in log</a:t>
            </a:r>
          </a:p>
          <a:p>
            <a:endParaRPr lang="en-US" dirty="0" smtClean="0"/>
          </a:p>
          <a:p>
            <a:r>
              <a:rPr lang="en-US" dirty="0" smtClean="0"/>
              <a:t>Eventually copy changes to disk</a:t>
            </a:r>
          </a:p>
          <a:p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Free space map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02847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308416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308416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308416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308416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823452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entries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56351" y="5336575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736" y="6229290"/>
            <a:ext cx="5000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Log: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in non-volatile storage (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Flash or Disk)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0541" y="4644122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8432830" y="5013454"/>
            <a:ext cx="1669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3" name="Group 142"/>
          <p:cNvGrpSpPr/>
          <p:nvPr/>
        </p:nvGrpSpPr>
        <p:grpSpPr>
          <a:xfrm>
            <a:off x="4430844" y="4700815"/>
            <a:ext cx="461986" cy="666279"/>
            <a:chOff x="4430844" y="4700815"/>
            <a:chExt cx="461986" cy="666279"/>
          </a:xfrm>
        </p:grpSpPr>
        <p:sp>
          <p:nvSpPr>
            <p:cNvPr id="72" name="TextBox 71"/>
            <p:cNvSpPr txBox="1"/>
            <p:nvPr/>
          </p:nvSpPr>
          <p:spPr>
            <a:xfrm>
              <a:off x="4430844" y="4700815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tail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4" name="Straight Arrow Connector 73"/>
            <p:cNvCxnSpPr>
              <a:stCxn id="72" idx="2"/>
            </p:cNvCxnSpPr>
            <p:nvPr/>
          </p:nvCxnSpPr>
          <p:spPr>
            <a:xfrm>
              <a:off x="4661837" y="5070147"/>
              <a:ext cx="829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4913348" y="596004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pending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26450" y="5349778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done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81774" y="5465041"/>
            <a:ext cx="62068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start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135148" y="5628477"/>
            <a:ext cx="640069" cy="131108"/>
            <a:chOff x="5135148" y="5628477"/>
            <a:chExt cx="640069" cy="131108"/>
          </a:xfrm>
        </p:grpSpPr>
        <p:grpSp>
          <p:nvGrpSpPr>
            <p:cNvPr id="92" name="Group 91"/>
            <p:cNvGrpSpPr/>
            <p:nvPr/>
          </p:nvGrpSpPr>
          <p:grpSpPr>
            <a:xfrm>
              <a:off x="5135148" y="5628477"/>
              <a:ext cx="640069" cy="121398"/>
              <a:chOff x="2607047" y="2031999"/>
              <a:chExt cx="1270137" cy="364957"/>
            </a:xfrm>
          </p:grpSpPr>
          <p:sp>
            <p:nvSpPr>
              <p:cNvPr id="93" name="Rectangle 92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97" name="Rectangle 96"/>
            <p:cNvSpPr/>
            <p:nvPr/>
          </p:nvSpPr>
          <p:spPr>
            <a:xfrm rot="16200000">
              <a:off x="5165067" y="5617958"/>
              <a:ext cx="121398" cy="161856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076782" y="5349778"/>
            <a:ext cx="698435" cy="61027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5248206" y="2429814"/>
            <a:ext cx="644679" cy="3009496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0" name="Rectangle 99"/>
          <p:cNvSpPr/>
          <p:nvPr/>
        </p:nvSpPr>
        <p:spPr>
          <a:xfrm rot="16200000">
            <a:off x="5892170" y="559030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5874034" y="5589588"/>
            <a:ext cx="730659" cy="252059"/>
            <a:chOff x="5874034" y="5589588"/>
            <a:chExt cx="730659" cy="252059"/>
          </a:xfrm>
        </p:grpSpPr>
        <p:sp>
          <p:nvSpPr>
            <p:cNvPr id="101" name="Rectangle 100"/>
            <p:cNvSpPr/>
            <p:nvPr/>
          </p:nvSpPr>
          <p:spPr>
            <a:xfrm rot="16200000">
              <a:off x="6133089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 rot="16200000">
              <a:off x="6363058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05" name="Freeform 104"/>
          <p:cNvSpPr/>
          <p:nvPr/>
        </p:nvSpPr>
        <p:spPr>
          <a:xfrm>
            <a:off x="5970966" y="3654034"/>
            <a:ext cx="212349" cy="2018098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786022" y="5345417"/>
            <a:ext cx="818671" cy="61027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684331" y="5513413"/>
            <a:ext cx="644624" cy="313938"/>
            <a:chOff x="6684331" y="5513413"/>
            <a:chExt cx="644624" cy="313938"/>
          </a:xfrm>
        </p:grpSpPr>
        <p:sp>
          <p:nvSpPr>
            <p:cNvPr id="106" name="Rectangle 105"/>
            <p:cNvSpPr/>
            <p:nvPr/>
          </p:nvSpPr>
          <p:spPr>
            <a:xfrm rot="16200000">
              <a:off x="6696766" y="551251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6609893" y="5340355"/>
            <a:ext cx="818671" cy="61027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0" name="Freeform 109"/>
          <p:cNvSpPr/>
          <p:nvPr/>
        </p:nvSpPr>
        <p:spPr>
          <a:xfrm flipH="1">
            <a:off x="6500681" y="4469782"/>
            <a:ext cx="469611" cy="969527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 rot="16200000">
            <a:off x="7182036" y="5475454"/>
            <a:ext cx="90308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commit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8383528" y="5950626"/>
            <a:ext cx="566034" cy="531156"/>
            <a:chOff x="8383528" y="5950626"/>
            <a:chExt cx="566034" cy="531156"/>
          </a:xfrm>
        </p:grpSpPr>
        <p:sp>
          <p:nvSpPr>
            <p:cNvPr id="52" name="Freeform 51"/>
            <p:cNvSpPr/>
            <p:nvPr/>
          </p:nvSpPr>
          <p:spPr>
            <a:xfrm>
              <a:off x="8446863" y="6060947"/>
              <a:ext cx="239937" cy="399530"/>
            </a:xfrm>
            <a:custGeom>
              <a:avLst/>
              <a:gdLst>
                <a:gd name="connsiteX0" fmla="*/ 239937 w 239937"/>
                <a:gd name="connsiteY0" fmla="*/ 0 h 399530"/>
                <a:gd name="connsiteX1" fmla="*/ 25876 w 239937"/>
                <a:gd name="connsiteY1" fmla="*/ 128420 h 399530"/>
                <a:gd name="connsiteX2" fmla="*/ 11605 w 239937"/>
                <a:gd name="connsiteY2" fmla="*/ 399530 h 39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937" h="399530">
                  <a:moveTo>
                    <a:pt x="239937" y="0"/>
                  </a:moveTo>
                  <a:cubicBezTo>
                    <a:pt x="151934" y="30916"/>
                    <a:pt x="63931" y="61832"/>
                    <a:pt x="25876" y="128420"/>
                  </a:cubicBezTo>
                  <a:cubicBezTo>
                    <a:pt x="-12179" y="195008"/>
                    <a:pt x="-287" y="297269"/>
                    <a:pt x="11605" y="39953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 flipV="1">
              <a:off x="8503497" y="5950626"/>
              <a:ext cx="446065" cy="37875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8383528" y="6329381"/>
              <a:ext cx="566033" cy="15240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Freeform 122"/>
            <p:cNvSpPr/>
            <p:nvPr/>
          </p:nvSpPr>
          <p:spPr>
            <a:xfrm rot="3797805" flipH="1">
              <a:off x="8401452" y="6123026"/>
              <a:ext cx="229204" cy="195023"/>
            </a:xfrm>
            <a:custGeom>
              <a:avLst/>
              <a:gdLst>
                <a:gd name="connsiteX0" fmla="*/ 239937 w 239937"/>
                <a:gd name="connsiteY0" fmla="*/ 0 h 399530"/>
                <a:gd name="connsiteX1" fmla="*/ 25876 w 239937"/>
                <a:gd name="connsiteY1" fmla="*/ 128420 h 399530"/>
                <a:gd name="connsiteX2" fmla="*/ 11605 w 239937"/>
                <a:gd name="connsiteY2" fmla="*/ 399530 h 39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937" h="399530">
                  <a:moveTo>
                    <a:pt x="239937" y="0"/>
                  </a:moveTo>
                  <a:cubicBezTo>
                    <a:pt x="151934" y="30916"/>
                    <a:pt x="63931" y="61832"/>
                    <a:pt x="25876" y="128420"/>
                  </a:cubicBezTo>
                  <a:cubicBezTo>
                    <a:pt x="-12179" y="195008"/>
                    <a:pt x="-287" y="297269"/>
                    <a:pt x="11605" y="39953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55924" y="2307184"/>
            <a:ext cx="640069" cy="131108"/>
            <a:chOff x="5941596" y="1148673"/>
            <a:chExt cx="640069" cy="131108"/>
          </a:xfrm>
          <a:effectLst>
            <a:glow rad="165100">
              <a:schemeClr val="accent3">
                <a:satMod val="175000"/>
                <a:alpha val="52000"/>
              </a:schemeClr>
            </a:glow>
          </a:effectLst>
        </p:grpSpPr>
        <p:sp>
          <p:nvSpPr>
            <p:cNvPr id="129" name="Rectangle 128"/>
            <p:cNvSpPr/>
            <p:nvPr/>
          </p:nvSpPr>
          <p:spPr>
            <a:xfrm rot="16200000">
              <a:off x="5961825" y="1128444"/>
              <a:ext cx="121398" cy="1618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 rot="16200000">
              <a:off x="6123681" y="1128444"/>
              <a:ext cx="121398" cy="1618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 rot="16200000">
              <a:off x="6278181" y="1128444"/>
              <a:ext cx="121398" cy="161856"/>
            </a:xfrm>
            <a:prstGeom prst="rect">
              <a:avLst/>
            </a:prstGeom>
            <a:solidFill>
              <a:srgbClr val="C0504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 rot="16200000">
              <a:off x="6440038" y="1128444"/>
              <a:ext cx="121398" cy="161856"/>
            </a:xfrm>
            <a:prstGeom prst="rect">
              <a:avLst/>
            </a:prstGeom>
            <a:solidFill>
              <a:srgbClr val="C0504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 rot="16200000">
              <a:off x="5971515" y="1138154"/>
              <a:ext cx="121398" cy="161856"/>
            </a:xfrm>
            <a:prstGeom prst="rect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411038" y="4742371"/>
            <a:ext cx="461986" cy="607407"/>
            <a:chOff x="5411038" y="4742371"/>
            <a:chExt cx="461986" cy="607407"/>
          </a:xfrm>
        </p:grpSpPr>
        <p:cxnSp>
          <p:nvCxnSpPr>
            <p:cNvPr id="133" name="Straight Arrow Connector 132"/>
            <p:cNvCxnSpPr/>
            <p:nvPr/>
          </p:nvCxnSpPr>
          <p:spPr>
            <a:xfrm>
              <a:off x="5696019" y="5052831"/>
              <a:ext cx="74706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5411038" y="4742371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tail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172280" y="3361776"/>
            <a:ext cx="730659" cy="252059"/>
            <a:chOff x="5874034" y="5589588"/>
            <a:chExt cx="730659" cy="252059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16" name="Rectangle 115"/>
            <p:cNvSpPr/>
            <p:nvPr/>
          </p:nvSpPr>
          <p:spPr>
            <a:xfrm rot="16200000">
              <a:off x="6133089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 rot="16200000">
              <a:off x="6363058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298211" y="4683499"/>
            <a:ext cx="461986" cy="666279"/>
            <a:chOff x="4430844" y="4700815"/>
            <a:chExt cx="461986" cy="666279"/>
          </a:xfrm>
        </p:grpSpPr>
        <p:sp>
          <p:nvSpPr>
            <p:cNvPr id="144" name="TextBox 143"/>
            <p:cNvSpPr txBox="1"/>
            <p:nvPr/>
          </p:nvSpPr>
          <p:spPr>
            <a:xfrm>
              <a:off x="4430844" y="4700815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tail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45" name="Straight Arrow Connector 144"/>
            <p:cNvCxnSpPr>
              <a:stCxn id="144" idx="2"/>
            </p:cNvCxnSpPr>
            <p:nvPr/>
          </p:nvCxnSpPr>
          <p:spPr>
            <a:xfrm>
              <a:off x="4661837" y="5070147"/>
              <a:ext cx="829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7095591" y="4660915"/>
            <a:ext cx="461986" cy="666279"/>
            <a:chOff x="4430844" y="4700815"/>
            <a:chExt cx="461986" cy="666279"/>
          </a:xfrm>
        </p:grpSpPr>
        <p:sp>
          <p:nvSpPr>
            <p:cNvPr id="147" name="TextBox 146"/>
            <p:cNvSpPr txBox="1"/>
            <p:nvPr/>
          </p:nvSpPr>
          <p:spPr>
            <a:xfrm>
              <a:off x="4430844" y="4700815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tail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48" name="Straight Arrow Connector 147"/>
            <p:cNvCxnSpPr>
              <a:stCxn id="147" idx="2"/>
            </p:cNvCxnSpPr>
            <p:nvPr/>
          </p:nvCxnSpPr>
          <p:spPr>
            <a:xfrm>
              <a:off x="4661837" y="5070147"/>
              <a:ext cx="829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7551250" y="4700815"/>
            <a:ext cx="461986" cy="666279"/>
            <a:chOff x="4430844" y="4700815"/>
            <a:chExt cx="461986" cy="666279"/>
          </a:xfrm>
        </p:grpSpPr>
        <p:sp>
          <p:nvSpPr>
            <p:cNvPr id="150" name="TextBox 149"/>
            <p:cNvSpPr txBox="1"/>
            <p:nvPr/>
          </p:nvSpPr>
          <p:spPr>
            <a:xfrm>
              <a:off x="4430844" y="4700815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tail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51" name="Straight Arrow Connector 150"/>
            <p:cNvCxnSpPr>
              <a:stCxn id="150" idx="2"/>
            </p:cNvCxnSpPr>
            <p:nvPr/>
          </p:nvCxnSpPr>
          <p:spPr>
            <a:xfrm>
              <a:off x="4661837" y="5070147"/>
              <a:ext cx="829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6390513" y="4167385"/>
            <a:ext cx="644624" cy="313938"/>
            <a:chOff x="6684331" y="5513413"/>
            <a:chExt cx="644624" cy="31393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6" name="Rectangle 155"/>
            <p:cNvSpPr/>
            <p:nvPr/>
          </p:nvSpPr>
          <p:spPr>
            <a:xfrm rot="16200000">
              <a:off x="6696766" y="551251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07449" y="5208576"/>
            <a:ext cx="3143405" cy="903088"/>
            <a:chOff x="4707449" y="5208576"/>
            <a:chExt cx="3143405" cy="903088"/>
          </a:xfrm>
        </p:grpSpPr>
        <p:cxnSp>
          <p:nvCxnSpPr>
            <p:cNvPr id="17" name="Straight Connector 16"/>
            <p:cNvCxnSpPr/>
            <p:nvPr/>
          </p:nvCxnSpPr>
          <p:spPr>
            <a:xfrm flipH="1" flipV="1">
              <a:off x="4707449" y="5208576"/>
              <a:ext cx="3143405" cy="9030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11" idx="3"/>
            </p:cNvCxnSpPr>
            <p:nvPr/>
          </p:nvCxnSpPr>
          <p:spPr>
            <a:xfrm flipH="1">
              <a:off x="4859850" y="5208577"/>
              <a:ext cx="2773730" cy="86576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32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During </a:t>
            </a:r>
            <a:r>
              <a:rPr lang="en-US" dirty="0"/>
              <a:t>L</a:t>
            </a:r>
            <a:r>
              <a:rPr lang="en-US" dirty="0" smtClean="0"/>
              <a:t>ogging – Recover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71145" y="1108316"/>
            <a:ext cx="4734732" cy="3828731"/>
          </a:xfrm>
        </p:spPr>
        <p:txBody>
          <a:bodyPr>
            <a:noAutofit/>
          </a:bodyPr>
          <a:lstStyle/>
          <a:p>
            <a:r>
              <a:rPr lang="en-US" sz="2800" dirty="0" smtClean="0"/>
              <a:t>Upon recovery scan the log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Detect transaction start with no commit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Discard log entries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Disk remains unchanged</a:t>
            </a:r>
          </a:p>
          <a:p>
            <a:endParaRPr lang="en-US" sz="2800" dirty="0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Free space map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02847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308416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308416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308416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308416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982719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entries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56351" y="5336575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736" y="6229290"/>
            <a:ext cx="5355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Log: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in non-volatile storage (Flash or on Disk)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128" y="4670297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4693417" y="5039629"/>
            <a:ext cx="1669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797878" y="467029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tail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>
            <a:off x="3028871" y="5039629"/>
            <a:ext cx="82965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111835" y="5346286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34873" y="534628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pending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26450" y="5349778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done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81774" y="5465041"/>
            <a:ext cx="62068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start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 flipH="1">
            <a:off x="5088380" y="5039628"/>
            <a:ext cx="12365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076782" y="2429814"/>
            <a:ext cx="816103" cy="3530235"/>
            <a:chOff x="5076782" y="2429814"/>
            <a:chExt cx="816103" cy="3530235"/>
          </a:xfrm>
        </p:grpSpPr>
        <p:grpSp>
          <p:nvGrpSpPr>
            <p:cNvPr id="13" name="Group 12"/>
            <p:cNvGrpSpPr/>
            <p:nvPr/>
          </p:nvGrpSpPr>
          <p:grpSpPr>
            <a:xfrm>
              <a:off x="5135148" y="5628477"/>
              <a:ext cx="640069" cy="131108"/>
              <a:chOff x="5252815" y="1247958"/>
              <a:chExt cx="640069" cy="13110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5252815" y="1247958"/>
                <a:ext cx="640069" cy="121398"/>
                <a:chOff x="2607047" y="2031999"/>
                <a:chExt cx="1270137" cy="364957"/>
              </a:xfrm>
            </p:grpSpPr>
            <p:sp>
              <p:nvSpPr>
                <p:cNvPr id="93" name="Rectangle 92"/>
                <p:cNvSpPr/>
                <p:nvPr/>
              </p:nvSpPr>
              <p:spPr>
                <a:xfrm rot="16200000">
                  <a:off x="2585160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 rot="16200000">
                  <a:off x="2906344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 rot="16200000">
                  <a:off x="3212929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 rot="16200000">
                  <a:off x="3534113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 rot="16200000">
                <a:off x="5282734" y="1237439"/>
                <a:ext cx="121398" cy="16185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076782" y="5349778"/>
              <a:ext cx="698435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5248206" y="2429814"/>
              <a:ext cx="644679" cy="3009496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113" name="Straight Arrow Connector 112"/>
          <p:cNvCxnSpPr/>
          <p:nvPr/>
        </p:nvCxnSpPr>
        <p:spPr>
          <a:xfrm flipH="1">
            <a:off x="5765683" y="5060102"/>
            <a:ext cx="12365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5786022" y="5345417"/>
            <a:ext cx="818671" cy="61027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flipH="1">
            <a:off x="6648335" y="5060102"/>
            <a:ext cx="12365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874034" y="3654034"/>
            <a:ext cx="730659" cy="2187613"/>
            <a:chOff x="5874034" y="3654034"/>
            <a:chExt cx="730659" cy="2187613"/>
          </a:xfrm>
        </p:grpSpPr>
        <p:sp>
          <p:nvSpPr>
            <p:cNvPr id="101" name="Rectangle 100"/>
            <p:cNvSpPr/>
            <p:nvPr/>
          </p:nvSpPr>
          <p:spPr>
            <a:xfrm rot="16200000">
              <a:off x="6133089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 rot="16200000">
              <a:off x="6363058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675429" y="5060103"/>
            <a:ext cx="283215" cy="1175415"/>
            <a:chOff x="6749201" y="5060103"/>
            <a:chExt cx="283215" cy="1175415"/>
          </a:xfrm>
        </p:grpSpPr>
        <p:cxnSp>
          <p:nvCxnSpPr>
            <p:cNvPr id="51" name="Straight Connector 50"/>
            <p:cNvCxnSpPr/>
            <p:nvPr/>
          </p:nvCxnSpPr>
          <p:spPr>
            <a:xfrm flipH="1" flipV="1">
              <a:off x="6749201" y="5060103"/>
              <a:ext cx="283215" cy="1175415"/>
            </a:xfrm>
            <a:prstGeom prst="line">
              <a:avLst/>
            </a:prstGeom>
            <a:ln>
              <a:solidFill>
                <a:srgbClr val="FC230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6764076" y="5060103"/>
              <a:ext cx="268340" cy="11754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969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0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After Commit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08316"/>
            <a:ext cx="4350995" cy="382873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Scan log, find start</a:t>
            </a:r>
          </a:p>
          <a:p>
            <a:pPr lvl="1"/>
            <a:endParaRPr lang="en-US" sz="2600" dirty="0" smtClean="0"/>
          </a:p>
          <a:p>
            <a:r>
              <a:rPr lang="en-US" sz="2800" dirty="0" smtClean="0"/>
              <a:t>Find matching commit</a:t>
            </a:r>
          </a:p>
          <a:p>
            <a:pPr lvl="1"/>
            <a:endParaRPr lang="en-US" sz="2600" dirty="0" smtClean="0"/>
          </a:p>
          <a:p>
            <a:r>
              <a:rPr lang="en-US" sz="2800" dirty="0" smtClean="0"/>
              <a:t>Redo it as usual</a:t>
            </a:r>
          </a:p>
          <a:p>
            <a:pPr lvl="1"/>
            <a:r>
              <a:rPr lang="en-US" sz="2400" dirty="0" smtClean="0"/>
              <a:t>Or just let it happen later</a:t>
            </a:r>
          </a:p>
          <a:p>
            <a:endParaRPr lang="en-US" sz="2800" dirty="0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Free space map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02847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308416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308416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308416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308416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982719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entries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56351" y="5336575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736" y="6229290"/>
            <a:ext cx="5355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Log: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in non-volatile storage (Flash or on Disk)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7156" y="4629050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8489445" y="4998382"/>
            <a:ext cx="1669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797878" y="467029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tail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>
            <a:off x="3028871" y="5039629"/>
            <a:ext cx="82965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111835" y="5346286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34873" y="534628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pending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26450" y="5349778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done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81774" y="5465041"/>
            <a:ext cx="62068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start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76782" y="2429814"/>
            <a:ext cx="816103" cy="3530235"/>
            <a:chOff x="5076782" y="2429814"/>
            <a:chExt cx="816103" cy="3530235"/>
          </a:xfrm>
        </p:grpSpPr>
        <p:grpSp>
          <p:nvGrpSpPr>
            <p:cNvPr id="13" name="Group 12"/>
            <p:cNvGrpSpPr/>
            <p:nvPr/>
          </p:nvGrpSpPr>
          <p:grpSpPr>
            <a:xfrm>
              <a:off x="5135148" y="5628477"/>
              <a:ext cx="640069" cy="131108"/>
              <a:chOff x="5252815" y="1247958"/>
              <a:chExt cx="640069" cy="13110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5252815" y="1247958"/>
                <a:ext cx="640069" cy="121398"/>
                <a:chOff x="2607047" y="2031999"/>
                <a:chExt cx="1270137" cy="364957"/>
              </a:xfrm>
            </p:grpSpPr>
            <p:sp>
              <p:nvSpPr>
                <p:cNvPr id="93" name="Rectangle 92"/>
                <p:cNvSpPr/>
                <p:nvPr/>
              </p:nvSpPr>
              <p:spPr>
                <a:xfrm rot="16200000">
                  <a:off x="2585160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 rot="16200000">
                  <a:off x="2906344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 rot="16200000">
                  <a:off x="3212929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 rot="16200000">
                  <a:off x="3534113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 rot="16200000">
                <a:off x="5282734" y="1237439"/>
                <a:ext cx="121398" cy="16185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076782" y="5349778"/>
              <a:ext cx="698435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5248206" y="2429814"/>
              <a:ext cx="644679" cy="3009496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86022" y="3654034"/>
            <a:ext cx="818671" cy="2301654"/>
            <a:chOff x="5786022" y="3654034"/>
            <a:chExt cx="818671" cy="2301654"/>
          </a:xfrm>
        </p:grpSpPr>
        <p:grpSp>
          <p:nvGrpSpPr>
            <p:cNvPr id="99" name="Group 98"/>
            <p:cNvGrpSpPr/>
            <p:nvPr/>
          </p:nvGrpSpPr>
          <p:grpSpPr>
            <a:xfrm>
              <a:off x="5892885" y="5589588"/>
              <a:ext cx="711808" cy="242349"/>
              <a:chOff x="2607047" y="2031999"/>
              <a:chExt cx="948953" cy="364957"/>
            </a:xfrm>
          </p:grpSpPr>
          <p:sp>
            <p:nvSpPr>
              <p:cNvPr id="100" name="Rectangle 99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786022" y="5345417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00681" y="4469782"/>
            <a:ext cx="927883" cy="1480844"/>
            <a:chOff x="6500681" y="4469782"/>
            <a:chExt cx="927883" cy="1480844"/>
          </a:xfrm>
        </p:grpSpPr>
        <p:sp>
          <p:nvSpPr>
            <p:cNvPr id="106" name="Rectangle 105"/>
            <p:cNvSpPr/>
            <p:nvPr/>
          </p:nvSpPr>
          <p:spPr>
            <a:xfrm rot="16200000">
              <a:off x="6686856" y="549736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609893" y="5340355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flipH="1">
              <a:off x="6500681" y="4469782"/>
              <a:ext cx="469611" cy="969527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 rot="16200000">
            <a:off x="7182036" y="5475454"/>
            <a:ext cx="90308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commit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Structure: Spiral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428014" y="1685611"/>
            <a:ext cx="5506186" cy="3724589"/>
            <a:chOff x="1428014" y="2217607"/>
            <a:chExt cx="5251849" cy="3488182"/>
          </a:xfrm>
        </p:grpSpPr>
        <p:sp>
          <p:nvSpPr>
            <p:cNvPr id="7" name="TextBox 6"/>
            <p:cNvSpPr txBox="1"/>
            <p:nvPr/>
          </p:nvSpPr>
          <p:spPr>
            <a:xfrm>
              <a:off x="4724400" y="38100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i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ntro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4698229" y="3150374"/>
              <a:ext cx="838200" cy="124305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OS Concepts (3)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4976989">
              <a:off x="3359672" y="2556094"/>
              <a:ext cx="2137928" cy="26714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Concurrency (6)</a:t>
              </a:r>
              <a:endPara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2045830">
              <a:off x="3223510" y="2273408"/>
              <a:ext cx="2137928" cy="26714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</a:rPr>
                <a:t>Address Space (4)</a:t>
              </a:r>
              <a:endPara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7076965">
              <a:off x="4330121" y="1820967"/>
              <a:ext cx="1932160" cy="2725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File Systems</a:t>
              </a:r>
              <a:r>
                <a:rPr lang="en-US" sz="2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(8)</a:t>
              </a:r>
              <a:endPara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1563930">
              <a:off x="5181561" y="2931283"/>
              <a:ext cx="1498302" cy="27745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CC3333"/>
                  </a:solidFill>
                </a:rPr>
                <a:t>Distributed Systems (8)</a:t>
              </a:r>
              <a:endPara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3333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6913033">
              <a:off x="2636482" y="2830783"/>
              <a:ext cx="1498302" cy="391523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Reliability, Security, Cloud</a:t>
              </a:r>
              <a:r>
                <a:rPr lang="en-US" sz="2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(8)</a:t>
              </a:r>
              <a:endParaRPr 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8" name="Right Arrow 7"/>
          <p:cNvSpPr/>
          <p:nvPr/>
        </p:nvSpPr>
        <p:spPr bwMode="auto">
          <a:xfrm rot="11953481">
            <a:off x="7204463" y="3946660"/>
            <a:ext cx="898580" cy="868080"/>
          </a:xfrm>
          <a:prstGeom prst="rightArrow">
            <a:avLst/>
          </a:prstGeom>
          <a:solidFill>
            <a:srgbClr val="FF79DC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07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70400"/>
            <a:ext cx="1066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189706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1219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162800" cy="533400"/>
          </a:xfrm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Societal Scale Information Systems</a:t>
            </a:r>
          </a:p>
        </p:txBody>
      </p:sp>
      <p:pic>
        <p:nvPicPr>
          <p:cNvPr id="31749" name="Picture 8" descr="bug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59375"/>
            <a:ext cx="8604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6934200" y="2667000"/>
            <a:ext cx="2328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 dirty="0">
                <a:latin typeface="+mj-lt"/>
              </a:rPr>
              <a:t>Scalable, Reliable,</a:t>
            </a:r>
          </a:p>
          <a:p>
            <a:r>
              <a:rPr lang="en-US" sz="2000" b="0" dirty="0">
                <a:latin typeface="+mj-lt"/>
              </a:rPr>
              <a:t>Secure Services</a:t>
            </a:r>
          </a:p>
        </p:txBody>
      </p:sp>
      <p:sp>
        <p:nvSpPr>
          <p:cNvPr id="31752" name="Text Box 14"/>
          <p:cNvSpPr txBox="1">
            <a:spLocks noChangeArrowheads="1"/>
          </p:cNvSpPr>
          <p:nvPr/>
        </p:nvSpPr>
        <p:spPr bwMode="auto">
          <a:xfrm>
            <a:off x="685800" y="2727325"/>
            <a:ext cx="1643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+mj-lt"/>
              </a:rPr>
              <a:t>Internet</a:t>
            </a:r>
            <a:br>
              <a:rPr lang="en-US" sz="2000" b="0">
                <a:latin typeface="+mj-lt"/>
              </a:rPr>
            </a:br>
            <a:r>
              <a:rPr lang="en-US" sz="2000" b="0">
                <a:latin typeface="+mj-lt"/>
              </a:rPr>
              <a:t>Connectivity</a:t>
            </a:r>
          </a:p>
        </p:txBody>
      </p:sp>
      <p:sp>
        <p:nvSpPr>
          <p:cNvPr id="31754" name="Rectangle 481"/>
          <p:cNvSpPr>
            <a:spLocks noGrp="1" noChangeArrowheads="1"/>
          </p:cNvSpPr>
          <p:nvPr>
            <p:ph type="body" idx="1"/>
          </p:nvPr>
        </p:nvSpPr>
        <p:spPr>
          <a:xfrm>
            <a:off x="0" y="876299"/>
            <a:ext cx="4648200" cy="27352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The world is a large distributed system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+mj-lt"/>
                <a:ea typeface="ＭＳ Ｐゴシック" charset="0"/>
              </a:rPr>
              <a:t>Microprocessors in everything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+mj-lt"/>
                <a:ea typeface="ＭＳ Ｐゴシック" charset="0"/>
              </a:rPr>
              <a:t>Vast infrastructure behind them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44975"/>
            <a:ext cx="152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3124200"/>
            <a:ext cx="8763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89200"/>
            <a:ext cx="12985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29200"/>
            <a:ext cx="8382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153828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47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762375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2" name="Line 4"/>
          <p:cNvSpPr>
            <a:spLocks noChangeShapeType="1"/>
          </p:cNvSpPr>
          <p:nvPr/>
        </p:nvSpPr>
        <p:spPr bwMode="auto">
          <a:xfrm flipV="1">
            <a:off x="990600" y="609600"/>
            <a:ext cx="8153400" cy="5410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31763" name="Group 15"/>
          <p:cNvGrpSpPr>
            <a:grpSpLocks/>
          </p:cNvGrpSpPr>
          <p:nvPr/>
        </p:nvGrpSpPr>
        <p:grpSpPr bwMode="auto">
          <a:xfrm>
            <a:off x="6129338" y="0"/>
            <a:ext cx="3014662" cy="2589213"/>
            <a:chOff x="3676" y="264"/>
            <a:chExt cx="1899" cy="1631"/>
          </a:xfrm>
        </p:grpSpPr>
        <p:graphicFrame>
          <p:nvGraphicFramePr>
            <p:cNvPr id="32226" name="Object 4"/>
            <p:cNvGraphicFramePr>
              <a:graphicFrameLocks noChangeAspect="1"/>
            </p:cNvGraphicFramePr>
            <p:nvPr/>
          </p:nvGraphicFramePr>
          <p:xfrm>
            <a:off x="4603" y="264"/>
            <a:ext cx="972" cy="10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Image" r:id="rId14" imgW="2007766" imgH="2134839" progId="Photoshop.Image.5">
                    <p:embed/>
                  </p:oleObj>
                </mc:Choice>
                <mc:Fallback>
                  <p:oleObj name="Image" r:id="rId14" imgW="2007766" imgH="2134839" progId="Photoshop.Image.5">
                    <p:embed/>
                    <p:pic>
                      <p:nvPicPr>
                        <p:cNvPr id="3222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3" y="264"/>
                          <a:ext cx="972" cy="10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2227" name="Group 17"/>
            <p:cNvGrpSpPr>
              <a:grpSpLocks/>
            </p:cNvGrpSpPr>
            <p:nvPr/>
          </p:nvGrpSpPr>
          <p:grpSpPr bwMode="auto">
            <a:xfrm>
              <a:off x="3676" y="1159"/>
              <a:ext cx="1876" cy="736"/>
              <a:chOff x="2796" y="909"/>
              <a:chExt cx="2716" cy="1066"/>
            </a:xfrm>
          </p:grpSpPr>
          <p:grpSp>
            <p:nvGrpSpPr>
              <p:cNvPr id="32228" name="Group 18"/>
              <p:cNvGrpSpPr>
                <a:grpSpLocks/>
              </p:cNvGrpSpPr>
              <p:nvPr/>
            </p:nvGrpSpPr>
            <p:grpSpPr bwMode="auto">
              <a:xfrm>
                <a:off x="3227" y="1844"/>
                <a:ext cx="513" cy="131"/>
                <a:chOff x="2201" y="2688"/>
                <a:chExt cx="1946" cy="577"/>
              </a:xfrm>
            </p:grpSpPr>
            <p:sp>
              <p:nvSpPr>
                <p:cNvPr id="32676" name="AutoShape 19"/>
                <p:cNvSpPr>
                  <a:spLocks noChangeArrowheads="1"/>
                </p:cNvSpPr>
                <p:nvPr/>
              </p:nvSpPr>
              <p:spPr bwMode="auto">
                <a:xfrm>
                  <a:off x="2934" y="302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77" name="AutoShape 20"/>
                <p:cNvSpPr>
                  <a:spLocks noChangeArrowheads="1"/>
                </p:cNvSpPr>
                <p:nvPr/>
              </p:nvSpPr>
              <p:spPr bwMode="auto">
                <a:xfrm>
                  <a:off x="3030" y="31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78" name="AutoShape 21"/>
                <p:cNvSpPr>
                  <a:spLocks noChangeArrowheads="1"/>
                </p:cNvSpPr>
                <p:nvPr/>
              </p:nvSpPr>
              <p:spPr bwMode="auto">
                <a:xfrm>
                  <a:off x="3329" y="28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79" name="AutoShape 22"/>
                <p:cNvSpPr>
                  <a:spLocks noChangeArrowheads="1"/>
                </p:cNvSpPr>
                <p:nvPr/>
              </p:nvSpPr>
              <p:spPr bwMode="auto">
                <a:xfrm>
                  <a:off x="3425" y="301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80" name="AutoShape 23"/>
                <p:cNvSpPr>
                  <a:spLocks noChangeArrowheads="1"/>
                </p:cNvSpPr>
                <p:nvPr/>
              </p:nvSpPr>
              <p:spPr bwMode="auto">
                <a:xfrm>
                  <a:off x="3570" y="2688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81" name="AutoShape 24"/>
                <p:cNvSpPr>
                  <a:spLocks noChangeArrowheads="1"/>
                </p:cNvSpPr>
                <p:nvPr/>
              </p:nvSpPr>
              <p:spPr bwMode="auto">
                <a:xfrm>
                  <a:off x="3666" y="2884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82" name="AutoShape 25"/>
                <p:cNvSpPr>
                  <a:spLocks noChangeArrowheads="1"/>
                </p:cNvSpPr>
                <p:nvPr/>
              </p:nvSpPr>
              <p:spPr bwMode="auto">
                <a:xfrm>
                  <a:off x="3026" y="278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83" name="AutoShape 26"/>
                <p:cNvSpPr>
                  <a:spLocks noChangeArrowheads="1"/>
                </p:cNvSpPr>
                <p:nvPr/>
              </p:nvSpPr>
              <p:spPr bwMode="auto">
                <a:xfrm>
                  <a:off x="2201" y="296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84" name="AutoShape 27"/>
                <p:cNvSpPr>
                  <a:spLocks noChangeArrowheads="1"/>
                </p:cNvSpPr>
                <p:nvPr/>
              </p:nvSpPr>
              <p:spPr bwMode="auto">
                <a:xfrm>
                  <a:off x="2297" y="30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85" name="AutoShape 28"/>
                <p:cNvSpPr>
                  <a:spLocks noChangeArrowheads="1"/>
                </p:cNvSpPr>
                <p:nvPr/>
              </p:nvSpPr>
              <p:spPr bwMode="auto">
                <a:xfrm>
                  <a:off x="2596" y="27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86" name="AutoShape 29"/>
                <p:cNvSpPr>
                  <a:spLocks noChangeArrowheads="1"/>
                </p:cNvSpPr>
                <p:nvPr/>
              </p:nvSpPr>
              <p:spPr bwMode="auto">
                <a:xfrm>
                  <a:off x="2692" y="295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87" name="AutoShape 30"/>
                <p:cNvSpPr>
                  <a:spLocks noChangeArrowheads="1"/>
                </p:cNvSpPr>
                <p:nvPr/>
              </p:nvSpPr>
              <p:spPr bwMode="auto">
                <a:xfrm>
                  <a:off x="3870" y="2941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88" name="AutoShape 31"/>
                <p:cNvSpPr>
                  <a:spLocks noChangeArrowheads="1"/>
                </p:cNvSpPr>
                <p:nvPr/>
              </p:nvSpPr>
              <p:spPr bwMode="auto">
                <a:xfrm>
                  <a:off x="3966" y="3037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</p:grpSp>
          <p:grpSp>
            <p:nvGrpSpPr>
              <p:cNvPr id="32229" name="Group 32"/>
              <p:cNvGrpSpPr>
                <a:grpSpLocks/>
              </p:cNvGrpSpPr>
              <p:nvPr/>
            </p:nvGrpSpPr>
            <p:grpSpPr bwMode="auto">
              <a:xfrm>
                <a:off x="3899" y="1843"/>
                <a:ext cx="513" cy="131"/>
                <a:chOff x="2201" y="2688"/>
                <a:chExt cx="1946" cy="577"/>
              </a:xfrm>
            </p:grpSpPr>
            <p:sp>
              <p:nvSpPr>
                <p:cNvPr id="32663" name="AutoShape 33"/>
                <p:cNvSpPr>
                  <a:spLocks noChangeArrowheads="1"/>
                </p:cNvSpPr>
                <p:nvPr/>
              </p:nvSpPr>
              <p:spPr bwMode="auto">
                <a:xfrm>
                  <a:off x="2934" y="302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64" name="AutoShape 34"/>
                <p:cNvSpPr>
                  <a:spLocks noChangeArrowheads="1"/>
                </p:cNvSpPr>
                <p:nvPr/>
              </p:nvSpPr>
              <p:spPr bwMode="auto">
                <a:xfrm>
                  <a:off x="3030" y="31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65" name="AutoShape 35"/>
                <p:cNvSpPr>
                  <a:spLocks noChangeArrowheads="1"/>
                </p:cNvSpPr>
                <p:nvPr/>
              </p:nvSpPr>
              <p:spPr bwMode="auto">
                <a:xfrm>
                  <a:off x="3329" y="28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66" name="AutoShape 36"/>
                <p:cNvSpPr>
                  <a:spLocks noChangeArrowheads="1"/>
                </p:cNvSpPr>
                <p:nvPr/>
              </p:nvSpPr>
              <p:spPr bwMode="auto">
                <a:xfrm>
                  <a:off x="3425" y="301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67" name="AutoShape 37"/>
                <p:cNvSpPr>
                  <a:spLocks noChangeArrowheads="1"/>
                </p:cNvSpPr>
                <p:nvPr/>
              </p:nvSpPr>
              <p:spPr bwMode="auto">
                <a:xfrm>
                  <a:off x="3570" y="2688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68" name="AutoShape 38"/>
                <p:cNvSpPr>
                  <a:spLocks noChangeArrowheads="1"/>
                </p:cNvSpPr>
                <p:nvPr/>
              </p:nvSpPr>
              <p:spPr bwMode="auto">
                <a:xfrm>
                  <a:off x="3666" y="2884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69" name="AutoShape 39"/>
                <p:cNvSpPr>
                  <a:spLocks noChangeArrowheads="1"/>
                </p:cNvSpPr>
                <p:nvPr/>
              </p:nvSpPr>
              <p:spPr bwMode="auto">
                <a:xfrm>
                  <a:off x="3026" y="278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70" name="AutoShape 40"/>
                <p:cNvSpPr>
                  <a:spLocks noChangeArrowheads="1"/>
                </p:cNvSpPr>
                <p:nvPr/>
              </p:nvSpPr>
              <p:spPr bwMode="auto">
                <a:xfrm>
                  <a:off x="2201" y="296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71" name="AutoShape 41"/>
                <p:cNvSpPr>
                  <a:spLocks noChangeArrowheads="1"/>
                </p:cNvSpPr>
                <p:nvPr/>
              </p:nvSpPr>
              <p:spPr bwMode="auto">
                <a:xfrm>
                  <a:off x="2297" y="30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72" name="AutoShape 42"/>
                <p:cNvSpPr>
                  <a:spLocks noChangeArrowheads="1"/>
                </p:cNvSpPr>
                <p:nvPr/>
              </p:nvSpPr>
              <p:spPr bwMode="auto">
                <a:xfrm>
                  <a:off x="2596" y="27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73" name="AutoShape 43"/>
                <p:cNvSpPr>
                  <a:spLocks noChangeArrowheads="1"/>
                </p:cNvSpPr>
                <p:nvPr/>
              </p:nvSpPr>
              <p:spPr bwMode="auto">
                <a:xfrm>
                  <a:off x="2692" y="295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74" name="AutoShape 44"/>
                <p:cNvSpPr>
                  <a:spLocks noChangeArrowheads="1"/>
                </p:cNvSpPr>
                <p:nvPr/>
              </p:nvSpPr>
              <p:spPr bwMode="auto">
                <a:xfrm>
                  <a:off x="3870" y="2941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75" name="AutoShape 45"/>
                <p:cNvSpPr>
                  <a:spLocks noChangeArrowheads="1"/>
                </p:cNvSpPr>
                <p:nvPr/>
              </p:nvSpPr>
              <p:spPr bwMode="auto">
                <a:xfrm>
                  <a:off x="3966" y="3037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</p:grpSp>
          <p:grpSp>
            <p:nvGrpSpPr>
              <p:cNvPr id="32230" name="Group 46"/>
              <p:cNvGrpSpPr>
                <a:grpSpLocks/>
              </p:cNvGrpSpPr>
              <p:nvPr/>
            </p:nvGrpSpPr>
            <p:grpSpPr bwMode="auto">
              <a:xfrm>
                <a:off x="4503" y="1773"/>
                <a:ext cx="513" cy="132"/>
                <a:chOff x="2201" y="2688"/>
                <a:chExt cx="1946" cy="577"/>
              </a:xfrm>
            </p:grpSpPr>
            <p:sp>
              <p:nvSpPr>
                <p:cNvPr id="32650" name="AutoShape 47"/>
                <p:cNvSpPr>
                  <a:spLocks noChangeArrowheads="1"/>
                </p:cNvSpPr>
                <p:nvPr/>
              </p:nvSpPr>
              <p:spPr bwMode="auto">
                <a:xfrm>
                  <a:off x="2934" y="302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51" name="AutoShape 48"/>
                <p:cNvSpPr>
                  <a:spLocks noChangeArrowheads="1"/>
                </p:cNvSpPr>
                <p:nvPr/>
              </p:nvSpPr>
              <p:spPr bwMode="auto">
                <a:xfrm>
                  <a:off x="3030" y="31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52" name="AutoShape 49"/>
                <p:cNvSpPr>
                  <a:spLocks noChangeArrowheads="1"/>
                </p:cNvSpPr>
                <p:nvPr/>
              </p:nvSpPr>
              <p:spPr bwMode="auto">
                <a:xfrm>
                  <a:off x="3329" y="28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53" name="AutoShape 50"/>
                <p:cNvSpPr>
                  <a:spLocks noChangeArrowheads="1"/>
                </p:cNvSpPr>
                <p:nvPr/>
              </p:nvSpPr>
              <p:spPr bwMode="auto">
                <a:xfrm>
                  <a:off x="3425" y="301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54" name="AutoShape 51"/>
                <p:cNvSpPr>
                  <a:spLocks noChangeArrowheads="1"/>
                </p:cNvSpPr>
                <p:nvPr/>
              </p:nvSpPr>
              <p:spPr bwMode="auto">
                <a:xfrm>
                  <a:off x="3570" y="2688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55" name="AutoShape 52"/>
                <p:cNvSpPr>
                  <a:spLocks noChangeArrowheads="1"/>
                </p:cNvSpPr>
                <p:nvPr/>
              </p:nvSpPr>
              <p:spPr bwMode="auto">
                <a:xfrm>
                  <a:off x="3666" y="2884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56" name="AutoShape 53"/>
                <p:cNvSpPr>
                  <a:spLocks noChangeArrowheads="1"/>
                </p:cNvSpPr>
                <p:nvPr/>
              </p:nvSpPr>
              <p:spPr bwMode="auto">
                <a:xfrm>
                  <a:off x="3026" y="278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57" name="AutoShape 54"/>
                <p:cNvSpPr>
                  <a:spLocks noChangeArrowheads="1"/>
                </p:cNvSpPr>
                <p:nvPr/>
              </p:nvSpPr>
              <p:spPr bwMode="auto">
                <a:xfrm>
                  <a:off x="2201" y="296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58" name="AutoShape 55"/>
                <p:cNvSpPr>
                  <a:spLocks noChangeArrowheads="1"/>
                </p:cNvSpPr>
                <p:nvPr/>
              </p:nvSpPr>
              <p:spPr bwMode="auto">
                <a:xfrm>
                  <a:off x="2297" y="30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59" name="AutoShape 56"/>
                <p:cNvSpPr>
                  <a:spLocks noChangeArrowheads="1"/>
                </p:cNvSpPr>
                <p:nvPr/>
              </p:nvSpPr>
              <p:spPr bwMode="auto">
                <a:xfrm>
                  <a:off x="2596" y="27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60" name="AutoShape 57"/>
                <p:cNvSpPr>
                  <a:spLocks noChangeArrowheads="1"/>
                </p:cNvSpPr>
                <p:nvPr/>
              </p:nvSpPr>
              <p:spPr bwMode="auto">
                <a:xfrm>
                  <a:off x="2692" y="295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61" name="AutoShape 58"/>
                <p:cNvSpPr>
                  <a:spLocks noChangeArrowheads="1"/>
                </p:cNvSpPr>
                <p:nvPr/>
              </p:nvSpPr>
              <p:spPr bwMode="auto">
                <a:xfrm>
                  <a:off x="3870" y="2941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62" name="AutoShape 59"/>
                <p:cNvSpPr>
                  <a:spLocks noChangeArrowheads="1"/>
                </p:cNvSpPr>
                <p:nvPr/>
              </p:nvSpPr>
              <p:spPr bwMode="auto">
                <a:xfrm>
                  <a:off x="3966" y="3037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</p:grpSp>
          <p:sp>
            <p:nvSpPr>
              <p:cNvPr id="32231" name="Line 60"/>
              <p:cNvSpPr>
                <a:spLocks noChangeShapeType="1"/>
              </p:cNvSpPr>
              <p:nvPr/>
            </p:nvSpPr>
            <p:spPr bwMode="auto">
              <a:xfrm flipH="1">
                <a:off x="3290" y="1425"/>
                <a:ext cx="831" cy="4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2232" name="Line 61"/>
              <p:cNvSpPr>
                <a:spLocks noChangeShapeType="1"/>
              </p:cNvSpPr>
              <p:nvPr/>
            </p:nvSpPr>
            <p:spPr bwMode="auto">
              <a:xfrm flipH="1">
                <a:off x="3659" y="1431"/>
                <a:ext cx="460" cy="4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2233" name="Line 62"/>
              <p:cNvSpPr>
                <a:spLocks noChangeShapeType="1"/>
              </p:cNvSpPr>
              <p:nvPr/>
            </p:nvSpPr>
            <p:spPr bwMode="auto">
              <a:xfrm flipH="1">
                <a:off x="3921" y="1545"/>
                <a:ext cx="277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2234" name="Line 63"/>
              <p:cNvSpPr>
                <a:spLocks noChangeShapeType="1"/>
              </p:cNvSpPr>
              <p:nvPr/>
            </p:nvSpPr>
            <p:spPr bwMode="auto">
              <a:xfrm>
                <a:off x="4195" y="1551"/>
                <a:ext cx="147" cy="3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32235" name="Group 64"/>
              <p:cNvGrpSpPr>
                <a:grpSpLocks/>
              </p:cNvGrpSpPr>
              <p:nvPr/>
            </p:nvGrpSpPr>
            <p:grpSpPr bwMode="auto">
              <a:xfrm>
                <a:off x="2796" y="1732"/>
                <a:ext cx="513" cy="132"/>
                <a:chOff x="2201" y="2688"/>
                <a:chExt cx="1946" cy="577"/>
              </a:xfrm>
            </p:grpSpPr>
            <p:sp>
              <p:nvSpPr>
                <p:cNvPr id="32637" name="AutoShape 65"/>
                <p:cNvSpPr>
                  <a:spLocks noChangeArrowheads="1"/>
                </p:cNvSpPr>
                <p:nvPr/>
              </p:nvSpPr>
              <p:spPr bwMode="auto">
                <a:xfrm>
                  <a:off x="2934" y="302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38" name="AutoShape 66"/>
                <p:cNvSpPr>
                  <a:spLocks noChangeArrowheads="1"/>
                </p:cNvSpPr>
                <p:nvPr/>
              </p:nvSpPr>
              <p:spPr bwMode="auto">
                <a:xfrm>
                  <a:off x="3030" y="31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39" name="AutoShape 67"/>
                <p:cNvSpPr>
                  <a:spLocks noChangeArrowheads="1"/>
                </p:cNvSpPr>
                <p:nvPr/>
              </p:nvSpPr>
              <p:spPr bwMode="auto">
                <a:xfrm>
                  <a:off x="3329" y="28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40" name="AutoShape 68"/>
                <p:cNvSpPr>
                  <a:spLocks noChangeArrowheads="1"/>
                </p:cNvSpPr>
                <p:nvPr/>
              </p:nvSpPr>
              <p:spPr bwMode="auto">
                <a:xfrm>
                  <a:off x="3425" y="301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41" name="AutoShape 69"/>
                <p:cNvSpPr>
                  <a:spLocks noChangeArrowheads="1"/>
                </p:cNvSpPr>
                <p:nvPr/>
              </p:nvSpPr>
              <p:spPr bwMode="auto">
                <a:xfrm>
                  <a:off x="3570" y="2688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42" name="AutoShape 70"/>
                <p:cNvSpPr>
                  <a:spLocks noChangeArrowheads="1"/>
                </p:cNvSpPr>
                <p:nvPr/>
              </p:nvSpPr>
              <p:spPr bwMode="auto">
                <a:xfrm>
                  <a:off x="3666" y="2884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43" name="AutoShape 71"/>
                <p:cNvSpPr>
                  <a:spLocks noChangeArrowheads="1"/>
                </p:cNvSpPr>
                <p:nvPr/>
              </p:nvSpPr>
              <p:spPr bwMode="auto">
                <a:xfrm>
                  <a:off x="3026" y="278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44" name="AutoShape 72"/>
                <p:cNvSpPr>
                  <a:spLocks noChangeArrowheads="1"/>
                </p:cNvSpPr>
                <p:nvPr/>
              </p:nvSpPr>
              <p:spPr bwMode="auto">
                <a:xfrm>
                  <a:off x="2201" y="296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45" name="AutoShape 73"/>
                <p:cNvSpPr>
                  <a:spLocks noChangeArrowheads="1"/>
                </p:cNvSpPr>
                <p:nvPr/>
              </p:nvSpPr>
              <p:spPr bwMode="auto">
                <a:xfrm>
                  <a:off x="2297" y="30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46" name="AutoShape 74"/>
                <p:cNvSpPr>
                  <a:spLocks noChangeArrowheads="1"/>
                </p:cNvSpPr>
                <p:nvPr/>
              </p:nvSpPr>
              <p:spPr bwMode="auto">
                <a:xfrm>
                  <a:off x="2596" y="27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47" name="AutoShape 75"/>
                <p:cNvSpPr>
                  <a:spLocks noChangeArrowheads="1"/>
                </p:cNvSpPr>
                <p:nvPr/>
              </p:nvSpPr>
              <p:spPr bwMode="auto">
                <a:xfrm>
                  <a:off x="2692" y="295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48" name="AutoShape 76"/>
                <p:cNvSpPr>
                  <a:spLocks noChangeArrowheads="1"/>
                </p:cNvSpPr>
                <p:nvPr/>
              </p:nvSpPr>
              <p:spPr bwMode="auto">
                <a:xfrm>
                  <a:off x="3870" y="2941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49" name="AutoShape 77"/>
                <p:cNvSpPr>
                  <a:spLocks noChangeArrowheads="1"/>
                </p:cNvSpPr>
                <p:nvPr/>
              </p:nvSpPr>
              <p:spPr bwMode="auto">
                <a:xfrm>
                  <a:off x="3966" y="3037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</p:grpSp>
          <p:sp>
            <p:nvSpPr>
              <p:cNvPr id="32236" name="Line 78"/>
              <p:cNvSpPr>
                <a:spLocks noChangeShapeType="1"/>
              </p:cNvSpPr>
              <p:nvPr/>
            </p:nvSpPr>
            <p:spPr bwMode="auto">
              <a:xfrm flipH="1">
                <a:off x="2896" y="1427"/>
                <a:ext cx="543" cy="3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32237" name="Group 79"/>
              <p:cNvGrpSpPr>
                <a:grpSpLocks/>
              </p:cNvGrpSpPr>
              <p:nvPr/>
            </p:nvGrpSpPr>
            <p:grpSpPr bwMode="auto">
              <a:xfrm>
                <a:off x="4878" y="1324"/>
                <a:ext cx="184" cy="73"/>
                <a:chOff x="1024" y="3264"/>
                <a:chExt cx="320" cy="296"/>
              </a:xfrm>
            </p:grpSpPr>
            <p:sp>
              <p:nvSpPr>
                <p:cNvPr id="32633" name="Rectangle 80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34" name="Rectangle 81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35" name="Rectangle 82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636" name="Rectangle 83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</p:grpSp>
          <p:grpSp>
            <p:nvGrpSpPr>
              <p:cNvPr id="32238" name="Group 84"/>
              <p:cNvGrpSpPr>
                <a:grpSpLocks/>
              </p:cNvGrpSpPr>
              <p:nvPr/>
            </p:nvGrpSpPr>
            <p:grpSpPr bwMode="auto">
              <a:xfrm>
                <a:off x="3658" y="909"/>
                <a:ext cx="990" cy="315"/>
                <a:chOff x="1832" y="1576"/>
                <a:chExt cx="1720" cy="1272"/>
              </a:xfrm>
            </p:grpSpPr>
            <p:grpSp>
              <p:nvGrpSpPr>
                <p:cNvPr id="32485" name="Group 85"/>
                <p:cNvGrpSpPr>
                  <a:grpSpLocks/>
                </p:cNvGrpSpPr>
                <p:nvPr/>
              </p:nvGrpSpPr>
              <p:grpSpPr bwMode="auto">
                <a:xfrm>
                  <a:off x="1832" y="1992"/>
                  <a:ext cx="888" cy="648"/>
                  <a:chOff x="1752" y="2224"/>
                  <a:chExt cx="888" cy="648"/>
                </a:xfrm>
              </p:grpSpPr>
              <p:grpSp>
                <p:nvGrpSpPr>
                  <p:cNvPr id="32597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752" y="222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625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626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627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628" name="Rectangl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629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630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631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632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32598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1896" y="2256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617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618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619" name="Rectangl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620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621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622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623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624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32599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000" y="231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609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610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611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612" name="Rectangle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613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614" name="Rectangle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615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616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32600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2144" y="234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601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602" name="Rectangl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603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604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605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606" name="Rectangl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607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608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</p:grpSp>
            </p:grpSp>
            <p:grpSp>
              <p:nvGrpSpPr>
                <p:cNvPr id="32486" name="Group 122"/>
                <p:cNvGrpSpPr>
                  <a:grpSpLocks/>
                </p:cNvGrpSpPr>
                <p:nvPr/>
              </p:nvGrpSpPr>
              <p:grpSpPr bwMode="auto">
                <a:xfrm>
                  <a:off x="2208" y="1576"/>
                  <a:ext cx="888" cy="648"/>
                  <a:chOff x="1800" y="1552"/>
                  <a:chExt cx="888" cy="648"/>
                </a:xfrm>
              </p:grpSpPr>
              <p:grpSp>
                <p:nvGrpSpPr>
                  <p:cNvPr id="32561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1800" y="155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89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90" name="Rectangle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91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92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93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94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95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96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32562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1944" y="158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81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82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83" name="Rectangle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84" name="Rectangle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85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86" name="Rectangl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87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88" name="Rectangl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32563" name="Group 141"/>
                  <p:cNvGrpSpPr>
                    <a:grpSpLocks/>
                  </p:cNvGrpSpPr>
                  <p:nvPr/>
                </p:nvGrpSpPr>
                <p:grpSpPr bwMode="auto">
                  <a:xfrm>
                    <a:off x="2048" y="1640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73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74" name="Rectangle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75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76" name="Rectangle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77" name="Rectangle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78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79" name="Rectangle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80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32564" name="Group 150"/>
                  <p:cNvGrpSpPr>
                    <a:grpSpLocks/>
                  </p:cNvGrpSpPr>
                  <p:nvPr/>
                </p:nvGrpSpPr>
                <p:grpSpPr bwMode="auto">
                  <a:xfrm>
                    <a:off x="2192" y="167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65" name="Rectangle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66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67" name="Rectangl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68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69" name="Rectangle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70" name="Rectangle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71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72" name="Rectangle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</p:grpSp>
            </p:grpSp>
            <p:grpSp>
              <p:nvGrpSpPr>
                <p:cNvPr id="32487" name="Group 159"/>
                <p:cNvGrpSpPr>
                  <a:grpSpLocks/>
                </p:cNvGrpSpPr>
                <p:nvPr/>
              </p:nvGrpSpPr>
              <p:grpSpPr bwMode="auto">
                <a:xfrm>
                  <a:off x="2288" y="2200"/>
                  <a:ext cx="888" cy="648"/>
                  <a:chOff x="2560" y="2264"/>
                  <a:chExt cx="888" cy="648"/>
                </a:xfrm>
              </p:grpSpPr>
              <p:grpSp>
                <p:nvGrpSpPr>
                  <p:cNvPr id="32525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2560" y="226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53" name="Rectangle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54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55" name="Rectangle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56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57" name="Rectangle 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58" name="Rectangle 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59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60" name="Rectangle 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32526" name="Group 169"/>
                  <p:cNvGrpSpPr>
                    <a:grpSpLocks/>
                  </p:cNvGrpSpPr>
                  <p:nvPr/>
                </p:nvGrpSpPr>
                <p:grpSpPr bwMode="auto">
                  <a:xfrm>
                    <a:off x="2704" y="2296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45" name="Rectangle 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46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47" name="Rectangle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48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49" name="Rectangle 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50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51" name="Rectangle 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52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32527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2808" y="235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37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38" name="Rectangle 1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39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40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41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42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43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44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32528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2952" y="238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2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30" name="Rectangl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31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32" name="Rectangle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33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34" name="Rectangle 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35" name="Rectangle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36" name="Rectangle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</p:grpSp>
            </p:grpSp>
            <p:grpSp>
              <p:nvGrpSpPr>
                <p:cNvPr id="32488" name="Group 196"/>
                <p:cNvGrpSpPr>
                  <a:grpSpLocks/>
                </p:cNvGrpSpPr>
                <p:nvPr/>
              </p:nvGrpSpPr>
              <p:grpSpPr bwMode="auto">
                <a:xfrm>
                  <a:off x="2664" y="1736"/>
                  <a:ext cx="888" cy="648"/>
                  <a:chOff x="2608" y="1592"/>
                  <a:chExt cx="888" cy="648"/>
                </a:xfrm>
              </p:grpSpPr>
              <p:grpSp>
                <p:nvGrpSpPr>
                  <p:cNvPr id="32489" name="Group 197"/>
                  <p:cNvGrpSpPr>
                    <a:grpSpLocks/>
                  </p:cNvGrpSpPr>
                  <p:nvPr/>
                </p:nvGrpSpPr>
                <p:grpSpPr bwMode="auto">
                  <a:xfrm>
                    <a:off x="2608" y="159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17" name="Rectangle 1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18" name="Rectangle 1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19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20" name="Rectangle 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21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22" name="Rectangle 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23" name="Rectangle 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24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32490" name="Group 206"/>
                  <p:cNvGrpSpPr>
                    <a:grpSpLocks/>
                  </p:cNvGrpSpPr>
                  <p:nvPr/>
                </p:nvGrpSpPr>
                <p:grpSpPr bwMode="auto">
                  <a:xfrm>
                    <a:off x="2752" y="162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09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10" name="Rectangle 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11" name="Rectangle 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12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13" name="Rectangle 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14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15" name="Rectangle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16" name="Rectangle 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32491" name="Group 215"/>
                  <p:cNvGrpSpPr>
                    <a:grpSpLocks/>
                  </p:cNvGrpSpPr>
                  <p:nvPr/>
                </p:nvGrpSpPr>
                <p:grpSpPr bwMode="auto">
                  <a:xfrm>
                    <a:off x="2840" y="166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01" name="Rectangle 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02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03" name="Rectangle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04" name="Rectangl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05" name="Rectangle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06" name="Rectangle 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07" name="Rectangle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08" name="Rectangle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32492" name="Group 224"/>
                  <p:cNvGrpSpPr>
                    <a:grpSpLocks/>
                  </p:cNvGrpSpPr>
                  <p:nvPr/>
                </p:nvGrpSpPr>
                <p:grpSpPr bwMode="auto">
                  <a:xfrm>
                    <a:off x="3000" y="171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493" name="Rectangle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494" name="Rectangle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495" name="Rectangle 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496" name="Rectangle 2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497" name="Rectangle 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498" name="Rectangle 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499" name="Rectangle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32500" name="Rectangle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</p:grpSp>
            </p:grpSp>
          </p:grpSp>
          <p:grpSp>
            <p:nvGrpSpPr>
              <p:cNvPr id="32239" name="Group 233"/>
              <p:cNvGrpSpPr>
                <a:grpSpLocks/>
              </p:cNvGrpSpPr>
              <p:nvPr/>
            </p:nvGrpSpPr>
            <p:grpSpPr bwMode="auto">
              <a:xfrm>
                <a:off x="3703" y="1382"/>
                <a:ext cx="185" cy="74"/>
                <a:chOff x="1024" y="3264"/>
                <a:chExt cx="320" cy="296"/>
              </a:xfrm>
            </p:grpSpPr>
            <p:sp>
              <p:nvSpPr>
                <p:cNvPr id="32481" name="Rectangle 234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82" name="Rectangle 235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83" name="Rectangle 236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84" name="Rectangle 237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</p:grpSp>
          <p:grpSp>
            <p:nvGrpSpPr>
              <p:cNvPr id="32240" name="Group 238"/>
              <p:cNvGrpSpPr>
                <a:grpSpLocks/>
              </p:cNvGrpSpPr>
              <p:nvPr/>
            </p:nvGrpSpPr>
            <p:grpSpPr bwMode="auto">
              <a:xfrm>
                <a:off x="4152" y="1376"/>
                <a:ext cx="184" cy="73"/>
                <a:chOff x="1024" y="3264"/>
                <a:chExt cx="320" cy="296"/>
              </a:xfrm>
            </p:grpSpPr>
            <p:sp>
              <p:nvSpPr>
                <p:cNvPr id="32477" name="Rectangle 239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78" name="Rectangle 240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79" name="Rectangle 241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80" name="Rectangle 242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</p:grpSp>
          <p:grpSp>
            <p:nvGrpSpPr>
              <p:cNvPr id="32241" name="Group 243"/>
              <p:cNvGrpSpPr>
                <a:grpSpLocks/>
              </p:cNvGrpSpPr>
              <p:nvPr/>
            </p:nvGrpSpPr>
            <p:grpSpPr bwMode="auto">
              <a:xfrm>
                <a:off x="5005" y="1169"/>
                <a:ext cx="183" cy="73"/>
                <a:chOff x="1024" y="3264"/>
                <a:chExt cx="320" cy="296"/>
              </a:xfrm>
            </p:grpSpPr>
            <p:sp>
              <p:nvSpPr>
                <p:cNvPr id="32473" name="Rectangle 244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74" name="Rectangle 245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75" name="Rectangle 246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76" name="Rectangle 247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</p:grpSp>
          <p:grpSp>
            <p:nvGrpSpPr>
              <p:cNvPr id="32242" name="Group 248"/>
              <p:cNvGrpSpPr>
                <a:grpSpLocks/>
              </p:cNvGrpSpPr>
              <p:nvPr/>
            </p:nvGrpSpPr>
            <p:grpSpPr bwMode="auto">
              <a:xfrm>
                <a:off x="4528" y="1367"/>
                <a:ext cx="184" cy="73"/>
                <a:chOff x="1024" y="3264"/>
                <a:chExt cx="320" cy="296"/>
              </a:xfrm>
            </p:grpSpPr>
            <p:sp>
              <p:nvSpPr>
                <p:cNvPr id="32469" name="Rectangle 249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70" name="Rectangle 250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71" name="Rectangle 251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72" name="Rectangle 252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</p:grpSp>
          <p:grpSp>
            <p:nvGrpSpPr>
              <p:cNvPr id="32243" name="Group 253"/>
              <p:cNvGrpSpPr>
                <a:grpSpLocks/>
              </p:cNvGrpSpPr>
              <p:nvPr/>
            </p:nvGrpSpPr>
            <p:grpSpPr bwMode="auto">
              <a:xfrm>
                <a:off x="3176" y="1260"/>
                <a:ext cx="185" cy="73"/>
                <a:chOff x="1024" y="3264"/>
                <a:chExt cx="320" cy="296"/>
              </a:xfrm>
            </p:grpSpPr>
            <p:sp>
              <p:nvSpPr>
                <p:cNvPr id="32465" name="Rectangle 254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66" name="Rectangle 255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67" name="Rectangle 256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68" name="Rectangle 257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</p:grpSp>
          <p:grpSp>
            <p:nvGrpSpPr>
              <p:cNvPr id="32244" name="Group 258"/>
              <p:cNvGrpSpPr>
                <a:grpSpLocks/>
              </p:cNvGrpSpPr>
              <p:nvPr/>
            </p:nvGrpSpPr>
            <p:grpSpPr bwMode="auto">
              <a:xfrm>
                <a:off x="3158" y="1191"/>
                <a:ext cx="184" cy="73"/>
                <a:chOff x="1024" y="3264"/>
                <a:chExt cx="320" cy="296"/>
              </a:xfrm>
            </p:grpSpPr>
            <p:sp>
              <p:nvSpPr>
                <p:cNvPr id="32461" name="Rectangle 259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62" name="Rectangle 260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63" name="Rectangle 261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64" name="Rectangle 262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</p:grpSp>
          <p:grpSp>
            <p:nvGrpSpPr>
              <p:cNvPr id="32245" name="Group 263"/>
              <p:cNvGrpSpPr>
                <a:grpSpLocks/>
              </p:cNvGrpSpPr>
              <p:nvPr/>
            </p:nvGrpSpPr>
            <p:grpSpPr bwMode="auto">
              <a:xfrm>
                <a:off x="3323" y="1395"/>
                <a:ext cx="184" cy="73"/>
                <a:chOff x="1024" y="3264"/>
                <a:chExt cx="320" cy="296"/>
              </a:xfrm>
            </p:grpSpPr>
            <p:sp>
              <p:nvSpPr>
                <p:cNvPr id="32457" name="Rectangle 264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58" name="Rectangle 265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59" name="Rectangle 266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60" name="Rectangle 267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</p:grpSp>
          <p:grpSp>
            <p:nvGrpSpPr>
              <p:cNvPr id="32246" name="Group 268"/>
              <p:cNvGrpSpPr>
                <a:grpSpLocks/>
              </p:cNvGrpSpPr>
              <p:nvPr/>
            </p:nvGrpSpPr>
            <p:grpSpPr bwMode="auto">
              <a:xfrm>
                <a:off x="2799" y="1168"/>
                <a:ext cx="154" cy="61"/>
                <a:chOff x="428" y="2146"/>
                <a:chExt cx="268" cy="244"/>
              </a:xfrm>
            </p:grpSpPr>
            <p:sp>
              <p:nvSpPr>
                <p:cNvPr id="32448" name="Rectangle 269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49" name="Rectangle 270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50" name="Rectangle 271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51" name="Rectangle 272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52" name="Rectangle 273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53" name="Rectangle 274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54" name="Rectangle 275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55" name="Rectangle 276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56" name="Rectangle 277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</p:grpSp>
          <p:grpSp>
            <p:nvGrpSpPr>
              <p:cNvPr id="32247" name="Group 278"/>
              <p:cNvGrpSpPr>
                <a:grpSpLocks/>
              </p:cNvGrpSpPr>
              <p:nvPr/>
            </p:nvGrpSpPr>
            <p:grpSpPr bwMode="auto">
              <a:xfrm>
                <a:off x="2801" y="1232"/>
                <a:ext cx="154" cy="61"/>
                <a:chOff x="428" y="2146"/>
                <a:chExt cx="268" cy="244"/>
              </a:xfrm>
            </p:grpSpPr>
            <p:sp>
              <p:nvSpPr>
                <p:cNvPr id="32439" name="Rectangle 279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40" name="Rectangle 280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41" name="Rectangle 281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42" name="Rectangle 282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43" name="Rectangle 283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44" name="Rectangle 284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45" name="Rectangle 285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46" name="Rectangle 286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47" name="Rectangle 287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</p:grpSp>
          <p:sp>
            <p:nvSpPr>
              <p:cNvPr id="32248" name="Rectangle 288"/>
              <p:cNvSpPr>
                <a:spLocks noChangeArrowheads="1"/>
              </p:cNvSpPr>
              <p:nvPr/>
            </p:nvSpPr>
            <p:spPr bwMode="auto">
              <a:xfrm>
                <a:off x="3017" y="1167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32249" name="Rectangle 289"/>
              <p:cNvSpPr>
                <a:spLocks noChangeArrowheads="1"/>
              </p:cNvSpPr>
              <p:nvPr/>
            </p:nvSpPr>
            <p:spPr bwMode="auto">
              <a:xfrm>
                <a:off x="3020" y="1229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+mj-lt"/>
                </a:endParaRPr>
              </a:p>
            </p:txBody>
          </p:sp>
          <p:grpSp>
            <p:nvGrpSpPr>
              <p:cNvPr id="32250" name="Group 290"/>
              <p:cNvGrpSpPr>
                <a:grpSpLocks/>
              </p:cNvGrpSpPr>
              <p:nvPr/>
            </p:nvGrpSpPr>
            <p:grpSpPr bwMode="auto">
              <a:xfrm>
                <a:off x="2932" y="1390"/>
                <a:ext cx="154" cy="61"/>
                <a:chOff x="428" y="2146"/>
                <a:chExt cx="268" cy="244"/>
              </a:xfrm>
            </p:grpSpPr>
            <p:sp>
              <p:nvSpPr>
                <p:cNvPr id="32430" name="Rectangle 291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31" name="Rectangle 292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32" name="Rectangle 293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33" name="Rectangle 294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34" name="Rectangle 295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35" name="Rectangle 296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36" name="Rectangle 297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37" name="Rectangle 298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38" name="Rectangle 299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</p:grpSp>
          <p:grpSp>
            <p:nvGrpSpPr>
              <p:cNvPr id="32251" name="Group 300"/>
              <p:cNvGrpSpPr>
                <a:grpSpLocks/>
              </p:cNvGrpSpPr>
              <p:nvPr/>
            </p:nvGrpSpPr>
            <p:grpSpPr bwMode="auto">
              <a:xfrm>
                <a:off x="2945" y="1465"/>
                <a:ext cx="155" cy="60"/>
                <a:chOff x="428" y="2146"/>
                <a:chExt cx="268" cy="244"/>
              </a:xfrm>
            </p:grpSpPr>
            <p:sp>
              <p:nvSpPr>
                <p:cNvPr id="32421" name="Rectangle 301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22" name="Rectangle 302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23" name="Rectangle 303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24" name="Rectangle 304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25" name="Rectangle 305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26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27" name="Rectangle 307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28" name="Rectangle 308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29" name="Rectangle 309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</p:grpSp>
          <p:sp>
            <p:nvSpPr>
              <p:cNvPr id="32252" name="Rectangle 310"/>
              <p:cNvSpPr>
                <a:spLocks noChangeArrowheads="1"/>
              </p:cNvSpPr>
              <p:nvPr/>
            </p:nvSpPr>
            <p:spPr bwMode="auto">
              <a:xfrm>
                <a:off x="3127" y="1431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+mj-lt"/>
                </a:endParaRPr>
              </a:p>
            </p:txBody>
          </p:sp>
          <p:grpSp>
            <p:nvGrpSpPr>
              <p:cNvPr id="32253" name="Group 311"/>
              <p:cNvGrpSpPr>
                <a:grpSpLocks/>
              </p:cNvGrpSpPr>
              <p:nvPr/>
            </p:nvGrpSpPr>
            <p:grpSpPr bwMode="auto">
              <a:xfrm>
                <a:off x="3466" y="1524"/>
                <a:ext cx="155" cy="60"/>
                <a:chOff x="428" y="2146"/>
                <a:chExt cx="268" cy="244"/>
              </a:xfrm>
            </p:grpSpPr>
            <p:sp>
              <p:nvSpPr>
                <p:cNvPr id="32412" name="Rectangle 312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13" name="Rectangle 313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14" name="Rectangle 314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15" name="Rectangle 315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16" name="Rectangle 316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17" name="Rectangle 317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18" name="Rectangle 318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19" name="Rectangle 319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20" name="Rectangle 320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</p:grpSp>
          <p:sp>
            <p:nvSpPr>
              <p:cNvPr id="32254" name="Rectangle 321"/>
              <p:cNvSpPr>
                <a:spLocks noChangeArrowheads="1"/>
              </p:cNvSpPr>
              <p:nvPr/>
            </p:nvSpPr>
            <p:spPr bwMode="auto">
              <a:xfrm>
                <a:off x="3680" y="1471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+mj-lt"/>
                </a:endParaRPr>
              </a:p>
            </p:txBody>
          </p:sp>
          <p:grpSp>
            <p:nvGrpSpPr>
              <p:cNvPr id="32255" name="Group 322"/>
              <p:cNvGrpSpPr>
                <a:grpSpLocks/>
              </p:cNvGrpSpPr>
              <p:nvPr/>
            </p:nvGrpSpPr>
            <p:grpSpPr bwMode="auto">
              <a:xfrm>
                <a:off x="4133" y="1520"/>
                <a:ext cx="153" cy="41"/>
                <a:chOff x="2378" y="3784"/>
                <a:chExt cx="268" cy="166"/>
              </a:xfrm>
            </p:grpSpPr>
            <p:sp>
              <p:nvSpPr>
                <p:cNvPr id="32406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82" y="379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07" name="Rectangle 324"/>
                <p:cNvSpPr>
                  <a:spLocks noChangeArrowheads="1"/>
                </p:cNvSpPr>
                <p:nvPr/>
              </p:nvSpPr>
              <p:spPr bwMode="auto">
                <a:xfrm>
                  <a:off x="2486" y="378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08" name="Rectangle 325"/>
                <p:cNvSpPr>
                  <a:spLocks noChangeArrowheads="1"/>
                </p:cNvSpPr>
                <p:nvPr/>
              </p:nvSpPr>
              <p:spPr bwMode="auto">
                <a:xfrm>
                  <a:off x="2576" y="387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09" name="Rectangle 326"/>
                <p:cNvSpPr>
                  <a:spLocks noChangeArrowheads="1"/>
                </p:cNvSpPr>
                <p:nvPr/>
              </p:nvSpPr>
              <p:spPr bwMode="auto">
                <a:xfrm>
                  <a:off x="2480" y="386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10" name="Rectangle 327"/>
                <p:cNvSpPr>
                  <a:spLocks noChangeArrowheads="1"/>
                </p:cNvSpPr>
                <p:nvPr/>
              </p:nvSpPr>
              <p:spPr bwMode="auto">
                <a:xfrm>
                  <a:off x="2384" y="380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11" name="Rectangle 328"/>
                <p:cNvSpPr>
                  <a:spLocks noChangeArrowheads="1"/>
                </p:cNvSpPr>
                <p:nvPr/>
              </p:nvSpPr>
              <p:spPr bwMode="auto">
                <a:xfrm>
                  <a:off x="2378" y="388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</p:grpSp>
          <p:sp>
            <p:nvSpPr>
              <p:cNvPr id="32256" name="Rectangle 329"/>
              <p:cNvSpPr>
                <a:spLocks noChangeArrowheads="1"/>
              </p:cNvSpPr>
              <p:nvPr/>
            </p:nvSpPr>
            <p:spPr bwMode="auto">
              <a:xfrm>
                <a:off x="4173" y="1470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+mj-lt"/>
                </a:endParaRPr>
              </a:p>
            </p:txBody>
          </p:sp>
          <p:grpSp>
            <p:nvGrpSpPr>
              <p:cNvPr id="32257" name="Group 330"/>
              <p:cNvGrpSpPr>
                <a:grpSpLocks/>
              </p:cNvGrpSpPr>
              <p:nvPr/>
            </p:nvGrpSpPr>
            <p:grpSpPr bwMode="auto">
              <a:xfrm>
                <a:off x="4502" y="1510"/>
                <a:ext cx="154" cy="60"/>
                <a:chOff x="428" y="2146"/>
                <a:chExt cx="268" cy="244"/>
              </a:xfrm>
            </p:grpSpPr>
            <p:sp>
              <p:nvSpPr>
                <p:cNvPr id="32397" name="Rectangle 331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98" name="Rectangle 332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99" name="Rectangle 333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00" name="Rectangle 334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01" name="Rectangle 335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02" name="Rectangle 336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03" name="Rectangle 337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04" name="Rectangle 338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405" name="Rectangle 339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</p:grpSp>
          <p:grpSp>
            <p:nvGrpSpPr>
              <p:cNvPr id="32258" name="Group 340"/>
              <p:cNvGrpSpPr>
                <a:grpSpLocks/>
              </p:cNvGrpSpPr>
              <p:nvPr/>
            </p:nvGrpSpPr>
            <p:grpSpPr bwMode="auto">
              <a:xfrm>
                <a:off x="4689" y="1540"/>
                <a:ext cx="155" cy="61"/>
                <a:chOff x="428" y="2146"/>
                <a:chExt cx="268" cy="244"/>
              </a:xfrm>
            </p:grpSpPr>
            <p:sp>
              <p:nvSpPr>
                <p:cNvPr id="32388" name="Rectangle 341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89" name="Rectangle 342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90" name="Rectangle 343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91" name="Rectangle 344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92" name="Rectangle 345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93" name="Rectangle 346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94" name="Rectangle 347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95" name="Rectangle 348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96" name="Rectangle 349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</p:grpSp>
          <p:sp>
            <p:nvSpPr>
              <p:cNvPr id="32259" name="Rectangle 350"/>
              <p:cNvSpPr>
                <a:spLocks noChangeArrowheads="1"/>
              </p:cNvSpPr>
              <p:nvPr/>
            </p:nvSpPr>
            <p:spPr bwMode="auto">
              <a:xfrm>
                <a:off x="4625" y="1455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32260" name="Rectangle 351"/>
              <p:cNvSpPr>
                <a:spLocks noChangeArrowheads="1"/>
              </p:cNvSpPr>
              <p:nvPr/>
            </p:nvSpPr>
            <p:spPr bwMode="auto">
              <a:xfrm>
                <a:off x="5229" y="1187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+mj-lt"/>
                </a:endParaRPr>
              </a:p>
            </p:txBody>
          </p:sp>
          <p:grpSp>
            <p:nvGrpSpPr>
              <p:cNvPr id="32261" name="Group 352"/>
              <p:cNvGrpSpPr>
                <a:grpSpLocks/>
              </p:cNvGrpSpPr>
              <p:nvPr/>
            </p:nvGrpSpPr>
            <p:grpSpPr bwMode="auto">
              <a:xfrm>
                <a:off x="5250" y="1298"/>
                <a:ext cx="155" cy="60"/>
                <a:chOff x="428" y="2146"/>
                <a:chExt cx="268" cy="244"/>
              </a:xfrm>
            </p:grpSpPr>
            <p:sp>
              <p:nvSpPr>
                <p:cNvPr id="32379" name="Rectangle 353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80" name="Rectangle 354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81" name="Rectangle 355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82" name="Rectangle 356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83" name="Rectangle 357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84" name="Rectangle 358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85" name="Rectangle 359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86" name="Rectangle 360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87" name="Rectangle 361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</p:grpSp>
          <p:grpSp>
            <p:nvGrpSpPr>
              <p:cNvPr id="32262" name="Group 362"/>
              <p:cNvGrpSpPr>
                <a:grpSpLocks/>
              </p:cNvGrpSpPr>
              <p:nvPr/>
            </p:nvGrpSpPr>
            <p:grpSpPr bwMode="auto">
              <a:xfrm>
                <a:off x="5230" y="1408"/>
                <a:ext cx="154" cy="61"/>
                <a:chOff x="428" y="2146"/>
                <a:chExt cx="268" cy="244"/>
              </a:xfrm>
            </p:grpSpPr>
            <p:sp>
              <p:nvSpPr>
                <p:cNvPr id="32370" name="Rectangle 363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71" name="Rectangle 364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72" name="Rectangle 365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73" name="Rectangle 366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74" name="Rectangle 367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75" name="Rectangle 368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76" name="Rectangle 369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77" name="Rectangle 370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78" name="Rectangle 371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</p:grpSp>
          <p:sp>
            <p:nvSpPr>
              <p:cNvPr id="32263" name="Rectangle 372"/>
              <p:cNvSpPr>
                <a:spLocks noChangeArrowheads="1"/>
              </p:cNvSpPr>
              <p:nvPr/>
            </p:nvSpPr>
            <p:spPr bwMode="auto">
              <a:xfrm>
                <a:off x="5115" y="1344"/>
                <a:ext cx="93" cy="4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32264" name="Rectangle 373"/>
              <p:cNvSpPr>
                <a:spLocks noChangeArrowheads="1"/>
              </p:cNvSpPr>
              <p:nvPr/>
            </p:nvSpPr>
            <p:spPr bwMode="auto">
              <a:xfrm>
                <a:off x="5094" y="1401"/>
                <a:ext cx="94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+mj-lt"/>
                </a:endParaRPr>
              </a:p>
            </p:txBody>
          </p:sp>
          <p:grpSp>
            <p:nvGrpSpPr>
              <p:cNvPr id="32265" name="Group 374"/>
              <p:cNvGrpSpPr>
                <a:grpSpLocks/>
              </p:cNvGrpSpPr>
              <p:nvPr/>
            </p:nvGrpSpPr>
            <p:grpSpPr bwMode="auto">
              <a:xfrm>
                <a:off x="5171" y="1035"/>
                <a:ext cx="155" cy="60"/>
                <a:chOff x="428" y="2146"/>
                <a:chExt cx="268" cy="244"/>
              </a:xfrm>
            </p:grpSpPr>
            <p:sp>
              <p:nvSpPr>
                <p:cNvPr id="32361" name="Rectangle 375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62" name="Rectangle 376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63" name="Rectangle 377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64" name="Rectangle 378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65" name="Rectangle 379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66" name="Rectangle 380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67" name="Rectangle 381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68" name="Rectangle 382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69" name="Rectangle 383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</p:grpSp>
          <p:sp>
            <p:nvSpPr>
              <p:cNvPr id="32266" name="Rectangle 384"/>
              <p:cNvSpPr>
                <a:spLocks noChangeArrowheads="1"/>
              </p:cNvSpPr>
              <p:nvPr/>
            </p:nvSpPr>
            <p:spPr bwMode="auto">
              <a:xfrm>
                <a:off x="5025" y="1071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+mj-lt"/>
                </a:endParaRPr>
              </a:p>
            </p:txBody>
          </p:sp>
          <p:grpSp>
            <p:nvGrpSpPr>
              <p:cNvPr id="32267" name="Group 385"/>
              <p:cNvGrpSpPr>
                <a:grpSpLocks/>
              </p:cNvGrpSpPr>
              <p:nvPr/>
            </p:nvGrpSpPr>
            <p:grpSpPr bwMode="auto">
              <a:xfrm>
                <a:off x="5030" y="933"/>
                <a:ext cx="154" cy="61"/>
                <a:chOff x="428" y="2146"/>
                <a:chExt cx="268" cy="244"/>
              </a:xfrm>
            </p:grpSpPr>
            <p:sp>
              <p:nvSpPr>
                <p:cNvPr id="32352" name="Rectangle 386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53" name="Rectangle 387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54" name="Rectangle 388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55" name="Rectangle 389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56" name="Rectangle 390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57" name="Rectangle 391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58" name="Rectangle 392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59" name="Rectangle 393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60" name="Rectangle 394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</p:grpSp>
          <p:grpSp>
            <p:nvGrpSpPr>
              <p:cNvPr id="32268" name="Group 395"/>
              <p:cNvGrpSpPr>
                <a:grpSpLocks/>
              </p:cNvGrpSpPr>
              <p:nvPr/>
            </p:nvGrpSpPr>
            <p:grpSpPr bwMode="auto">
              <a:xfrm>
                <a:off x="3328" y="911"/>
                <a:ext cx="155" cy="61"/>
                <a:chOff x="428" y="2146"/>
                <a:chExt cx="268" cy="244"/>
              </a:xfrm>
            </p:grpSpPr>
            <p:sp>
              <p:nvSpPr>
                <p:cNvPr id="32343" name="Rectangle 396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44" name="Rectangle 397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45" name="Rectangle 398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46" name="Rectangle 399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47" name="Rectangle 400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48" name="Rectangle 401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49" name="Rectangle 402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50" name="Rectangle 403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51" name="Rectangle 404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</p:grpSp>
          <p:grpSp>
            <p:nvGrpSpPr>
              <p:cNvPr id="32269" name="Group 405"/>
              <p:cNvGrpSpPr>
                <a:grpSpLocks/>
              </p:cNvGrpSpPr>
              <p:nvPr/>
            </p:nvGrpSpPr>
            <p:grpSpPr bwMode="auto">
              <a:xfrm>
                <a:off x="3087" y="996"/>
                <a:ext cx="154" cy="60"/>
                <a:chOff x="428" y="2146"/>
                <a:chExt cx="268" cy="244"/>
              </a:xfrm>
            </p:grpSpPr>
            <p:sp>
              <p:nvSpPr>
                <p:cNvPr id="32334" name="Rectangle 406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35" name="Rectangle 407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36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37" name="Rectangle 409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3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39" name="Rectangle 411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40" name="Rectangle 412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41" name="Rectangle 413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42" name="Rectangle 414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</p:grpSp>
          <p:grpSp>
            <p:nvGrpSpPr>
              <p:cNvPr id="32270" name="Group 415"/>
              <p:cNvGrpSpPr>
                <a:grpSpLocks/>
              </p:cNvGrpSpPr>
              <p:nvPr/>
            </p:nvGrpSpPr>
            <p:grpSpPr bwMode="auto">
              <a:xfrm>
                <a:off x="3136" y="1499"/>
                <a:ext cx="153" cy="61"/>
                <a:chOff x="428" y="2146"/>
                <a:chExt cx="268" cy="244"/>
              </a:xfrm>
            </p:grpSpPr>
            <p:sp>
              <p:nvSpPr>
                <p:cNvPr id="32325" name="Rectangle 416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26" name="Rectangle 417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27" name="Rectangle 418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28" name="Rectangle 419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29" name="Rectangle 420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30" name="Rectangle 421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31" name="Rectangle 422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32" name="Rectangle 423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33" name="Rectangle 424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</p:grpSp>
          <p:sp>
            <p:nvSpPr>
              <p:cNvPr id="32271" name="Rectangle 425"/>
              <p:cNvSpPr>
                <a:spLocks noChangeArrowheads="1"/>
              </p:cNvSpPr>
              <p:nvPr/>
            </p:nvSpPr>
            <p:spPr bwMode="auto">
              <a:xfrm>
                <a:off x="4915" y="995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32272" name="Rectangle 426"/>
              <p:cNvSpPr>
                <a:spLocks noChangeArrowheads="1"/>
              </p:cNvSpPr>
              <p:nvPr/>
            </p:nvSpPr>
            <p:spPr bwMode="auto">
              <a:xfrm>
                <a:off x="3258" y="1038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+mj-lt"/>
                </a:endParaRPr>
              </a:p>
            </p:txBody>
          </p:sp>
          <p:grpSp>
            <p:nvGrpSpPr>
              <p:cNvPr id="32273" name="Group 427"/>
              <p:cNvGrpSpPr>
                <a:grpSpLocks/>
              </p:cNvGrpSpPr>
              <p:nvPr/>
            </p:nvGrpSpPr>
            <p:grpSpPr bwMode="auto">
              <a:xfrm>
                <a:off x="5227" y="1473"/>
                <a:ext cx="153" cy="60"/>
                <a:chOff x="428" y="2146"/>
                <a:chExt cx="268" cy="244"/>
              </a:xfrm>
            </p:grpSpPr>
            <p:sp>
              <p:nvSpPr>
                <p:cNvPr id="32316" name="Rectangle 428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17" name="Rectangle 429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18" name="Rectangle 430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19" name="Rectangle 431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20" name="Rectangle 432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21" name="Rectangle 433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22" name="Rectangle 434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23" name="Rectangle 435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24" name="Rectangle 436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</p:grpSp>
          <p:grpSp>
            <p:nvGrpSpPr>
              <p:cNvPr id="32274" name="Group 437"/>
              <p:cNvGrpSpPr>
                <a:grpSpLocks/>
              </p:cNvGrpSpPr>
              <p:nvPr/>
            </p:nvGrpSpPr>
            <p:grpSpPr bwMode="auto">
              <a:xfrm>
                <a:off x="5357" y="1179"/>
                <a:ext cx="155" cy="60"/>
                <a:chOff x="428" y="2146"/>
                <a:chExt cx="268" cy="244"/>
              </a:xfrm>
            </p:grpSpPr>
            <p:sp>
              <p:nvSpPr>
                <p:cNvPr id="32307" name="Rectangle 438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08" name="Rectangle 439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09" name="Rectangle 440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10" name="Rectangle 441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11" name="Rectangle 442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12" name="Rectangle 443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13" name="Rectangle 444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14" name="Rectangle 445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315" name="Rectangle 446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</p:grpSp>
          <p:sp>
            <p:nvSpPr>
              <p:cNvPr id="32275" name="Text Box 447"/>
              <p:cNvSpPr txBox="1">
                <a:spLocks noChangeArrowheads="1"/>
              </p:cNvSpPr>
              <p:nvPr/>
            </p:nvSpPr>
            <p:spPr bwMode="auto">
              <a:xfrm>
                <a:off x="4601" y="1105"/>
                <a:ext cx="168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endParaRPr lang="en-US" sz="1200" dirty="0">
                  <a:solidFill>
                    <a:schemeClr val="hlink"/>
                  </a:solidFill>
                  <a:latin typeface="+mj-lt"/>
                </a:endParaRPr>
              </a:p>
            </p:txBody>
          </p:sp>
          <p:grpSp>
            <p:nvGrpSpPr>
              <p:cNvPr id="32277" name="Group 449"/>
              <p:cNvGrpSpPr>
                <a:grpSpLocks/>
              </p:cNvGrpSpPr>
              <p:nvPr/>
            </p:nvGrpSpPr>
            <p:grpSpPr bwMode="auto">
              <a:xfrm>
                <a:off x="3324" y="987"/>
                <a:ext cx="1708" cy="431"/>
                <a:chOff x="1450" y="1101"/>
                <a:chExt cx="2970" cy="997"/>
              </a:xfrm>
            </p:grpSpPr>
            <p:sp>
              <p:nvSpPr>
                <p:cNvPr id="32278" name="Oval 450"/>
                <p:cNvSpPr>
                  <a:spLocks noChangeArrowheads="1"/>
                </p:cNvSpPr>
                <p:nvPr/>
              </p:nvSpPr>
              <p:spPr bwMode="auto">
                <a:xfrm>
                  <a:off x="1984" y="1682"/>
                  <a:ext cx="1760" cy="119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/>
                  <a:endParaRPr lang="en-US" sz="1200" dirty="0">
                    <a:latin typeface="+mj-lt"/>
                  </a:endParaRPr>
                </a:p>
              </p:txBody>
            </p:sp>
            <p:sp>
              <p:nvSpPr>
                <p:cNvPr id="32279" name="Line 451"/>
                <p:cNvSpPr>
                  <a:spLocks noChangeShapeType="1"/>
                </p:cNvSpPr>
                <p:nvPr/>
              </p:nvSpPr>
              <p:spPr bwMode="auto">
                <a:xfrm>
                  <a:off x="2104" y="1471"/>
                  <a:ext cx="0" cy="238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2280" name="Line 452"/>
                <p:cNvSpPr>
                  <a:spLocks noChangeShapeType="1"/>
                </p:cNvSpPr>
                <p:nvPr/>
              </p:nvSpPr>
              <p:spPr bwMode="auto">
                <a:xfrm>
                  <a:off x="2232" y="1485"/>
                  <a:ext cx="0" cy="229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2281" name="Line 453"/>
                <p:cNvSpPr>
                  <a:spLocks noChangeShapeType="1"/>
                </p:cNvSpPr>
                <p:nvPr/>
              </p:nvSpPr>
              <p:spPr bwMode="auto">
                <a:xfrm flipH="1">
                  <a:off x="2360" y="1512"/>
                  <a:ext cx="0" cy="17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2282" name="Line 454"/>
                <p:cNvSpPr>
                  <a:spLocks noChangeShapeType="1"/>
                </p:cNvSpPr>
                <p:nvPr/>
              </p:nvSpPr>
              <p:spPr bwMode="auto">
                <a:xfrm>
                  <a:off x="2472" y="1531"/>
                  <a:ext cx="0" cy="15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2283" name="Line 455"/>
                <p:cNvSpPr>
                  <a:spLocks noChangeShapeType="1"/>
                </p:cNvSpPr>
                <p:nvPr/>
              </p:nvSpPr>
              <p:spPr bwMode="auto">
                <a:xfrm>
                  <a:off x="2560" y="1590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2284" name="Line 456"/>
                <p:cNvSpPr>
                  <a:spLocks noChangeShapeType="1"/>
                </p:cNvSpPr>
                <p:nvPr/>
              </p:nvSpPr>
              <p:spPr bwMode="auto">
                <a:xfrm>
                  <a:off x="2680" y="1599"/>
                  <a:ext cx="0" cy="88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2285" name="Line 457"/>
                <p:cNvSpPr>
                  <a:spLocks noChangeShapeType="1"/>
                </p:cNvSpPr>
                <p:nvPr/>
              </p:nvSpPr>
              <p:spPr bwMode="auto">
                <a:xfrm>
                  <a:off x="2808" y="1636"/>
                  <a:ext cx="0" cy="55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2286" name="Line 458"/>
                <p:cNvSpPr>
                  <a:spLocks noChangeShapeType="1"/>
                </p:cNvSpPr>
                <p:nvPr/>
              </p:nvSpPr>
              <p:spPr bwMode="auto">
                <a:xfrm>
                  <a:off x="2944" y="1650"/>
                  <a:ext cx="0" cy="37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2287" name="Line 459"/>
                <p:cNvSpPr>
                  <a:spLocks noChangeShapeType="1"/>
                </p:cNvSpPr>
                <p:nvPr/>
              </p:nvSpPr>
              <p:spPr bwMode="auto">
                <a:xfrm>
                  <a:off x="3168" y="1567"/>
                  <a:ext cx="0" cy="115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2288" name="Line 460"/>
                <p:cNvSpPr>
                  <a:spLocks noChangeShapeType="1"/>
                </p:cNvSpPr>
                <p:nvPr/>
              </p:nvSpPr>
              <p:spPr bwMode="auto">
                <a:xfrm>
                  <a:off x="3312" y="1480"/>
                  <a:ext cx="0" cy="21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2289" name="Line 461"/>
                <p:cNvSpPr>
                  <a:spLocks noChangeShapeType="1"/>
                </p:cNvSpPr>
                <p:nvPr/>
              </p:nvSpPr>
              <p:spPr bwMode="auto">
                <a:xfrm>
                  <a:off x="3448" y="1352"/>
                  <a:ext cx="0" cy="344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2290" name="Line 462"/>
                <p:cNvSpPr>
                  <a:spLocks noChangeShapeType="1"/>
                </p:cNvSpPr>
                <p:nvPr/>
              </p:nvSpPr>
              <p:spPr bwMode="auto">
                <a:xfrm>
                  <a:off x="3640" y="1237"/>
                  <a:ext cx="0" cy="482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2291" name="Oval 463"/>
                <p:cNvSpPr>
                  <a:spLocks noChangeArrowheads="1"/>
                </p:cNvSpPr>
                <p:nvPr/>
              </p:nvSpPr>
              <p:spPr bwMode="auto">
                <a:xfrm rot="2527473">
                  <a:off x="1450" y="1533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292" name="Oval 464"/>
                <p:cNvSpPr>
                  <a:spLocks noChangeArrowheads="1"/>
                </p:cNvSpPr>
                <p:nvPr/>
              </p:nvSpPr>
              <p:spPr bwMode="auto">
                <a:xfrm rot="2527473">
                  <a:off x="1450" y="2006"/>
                  <a:ext cx="71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293" name="Oval 465"/>
                <p:cNvSpPr>
                  <a:spLocks noChangeArrowheads="1"/>
                </p:cNvSpPr>
                <p:nvPr/>
              </p:nvSpPr>
              <p:spPr bwMode="auto">
                <a:xfrm rot="2527473">
                  <a:off x="2114" y="1991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294" name="Oval 466"/>
                <p:cNvSpPr>
                  <a:spLocks noChangeArrowheads="1"/>
                </p:cNvSpPr>
                <p:nvPr/>
              </p:nvSpPr>
              <p:spPr bwMode="auto">
                <a:xfrm rot="2527473">
                  <a:off x="2884" y="1973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295" name="Oval 467"/>
                <p:cNvSpPr>
                  <a:spLocks noChangeArrowheads="1"/>
                </p:cNvSpPr>
                <p:nvPr/>
              </p:nvSpPr>
              <p:spPr bwMode="auto">
                <a:xfrm rot="2527473">
                  <a:off x="1500" y="1829"/>
                  <a:ext cx="64" cy="91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296" name="Oval 468"/>
                <p:cNvSpPr>
                  <a:spLocks noChangeArrowheads="1"/>
                </p:cNvSpPr>
                <p:nvPr/>
              </p:nvSpPr>
              <p:spPr bwMode="auto">
                <a:xfrm rot="2527473">
                  <a:off x="3560" y="1951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297" name="Oval 469"/>
                <p:cNvSpPr>
                  <a:spLocks noChangeArrowheads="1"/>
                </p:cNvSpPr>
                <p:nvPr/>
              </p:nvSpPr>
              <p:spPr bwMode="auto">
                <a:xfrm rot="2527473">
                  <a:off x="4152" y="1834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298" name="Oval 470"/>
                <p:cNvSpPr>
                  <a:spLocks noChangeArrowheads="1"/>
                </p:cNvSpPr>
                <p:nvPr/>
              </p:nvSpPr>
              <p:spPr bwMode="auto">
                <a:xfrm rot="2527473">
                  <a:off x="4356" y="1485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32299" name="Line 471"/>
                <p:cNvSpPr>
                  <a:spLocks noChangeShapeType="1"/>
                </p:cNvSpPr>
                <p:nvPr/>
              </p:nvSpPr>
              <p:spPr bwMode="auto">
                <a:xfrm>
                  <a:off x="1522" y="1578"/>
                  <a:ext cx="510" cy="141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2300" name="Line 472"/>
                <p:cNvSpPr>
                  <a:spLocks noChangeShapeType="1"/>
                </p:cNvSpPr>
                <p:nvPr/>
              </p:nvSpPr>
              <p:spPr bwMode="auto">
                <a:xfrm flipV="1">
                  <a:off x="1546" y="1781"/>
                  <a:ext cx="654" cy="25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2301" name="Line 473"/>
                <p:cNvSpPr>
                  <a:spLocks noChangeShapeType="1"/>
                </p:cNvSpPr>
                <p:nvPr/>
              </p:nvSpPr>
              <p:spPr bwMode="auto">
                <a:xfrm flipV="1">
                  <a:off x="2188" y="1791"/>
                  <a:ext cx="228" cy="21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2302" name="Line 474"/>
                <p:cNvSpPr>
                  <a:spLocks noChangeShapeType="1"/>
                </p:cNvSpPr>
                <p:nvPr/>
              </p:nvSpPr>
              <p:spPr bwMode="auto">
                <a:xfrm flipH="1" flipV="1">
                  <a:off x="2818" y="1798"/>
                  <a:ext cx="108" cy="203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2303" name="Line 475"/>
                <p:cNvSpPr>
                  <a:spLocks noChangeShapeType="1"/>
                </p:cNvSpPr>
                <p:nvPr/>
              </p:nvSpPr>
              <p:spPr bwMode="auto">
                <a:xfrm flipH="1" flipV="1">
                  <a:off x="3388" y="1784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2304" name="Line 476"/>
                <p:cNvSpPr>
                  <a:spLocks noChangeShapeType="1"/>
                </p:cNvSpPr>
                <p:nvPr/>
              </p:nvSpPr>
              <p:spPr bwMode="auto">
                <a:xfrm flipH="1" flipV="1">
                  <a:off x="3706" y="1743"/>
                  <a:ext cx="462" cy="12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2305" name="Line 477"/>
                <p:cNvSpPr>
                  <a:spLocks noChangeShapeType="1"/>
                </p:cNvSpPr>
                <p:nvPr/>
              </p:nvSpPr>
              <p:spPr bwMode="auto">
                <a:xfrm flipH="1">
                  <a:off x="3694" y="1540"/>
                  <a:ext cx="648" cy="179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2306" name="Line 478"/>
                <p:cNvSpPr>
                  <a:spLocks noChangeShapeType="1"/>
                </p:cNvSpPr>
                <p:nvPr/>
              </p:nvSpPr>
              <p:spPr bwMode="auto">
                <a:xfrm>
                  <a:off x="1500" y="1101"/>
                  <a:ext cx="582" cy="625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</p:grpSp>
      <p:grpSp>
        <p:nvGrpSpPr>
          <p:cNvPr id="31764" name="Group 17"/>
          <p:cNvGrpSpPr>
            <a:grpSpLocks/>
          </p:cNvGrpSpPr>
          <p:nvPr/>
        </p:nvGrpSpPr>
        <p:grpSpPr bwMode="auto">
          <a:xfrm>
            <a:off x="6096000" y="717969"/>
            <a:ext cx="2978150" cy="1167981"/>
            <a:chOff x="2796" y="909"/>
            <a:chExt cx="2716" cy="1066"/>
          </a:xfrm>
        </p:grpSpPr>
        <p:grpSp>
          <p:nvGrpSpPr>
            <p:cNvPr id="31765" name="Group 18"/>
            <p:cNvGrpSpPr>
              <a:grpSpLocks/>
            </p:cNvGrpSpPr>
            <p:nvPr/>
          </p:nvGrpSpPr>
          <p:grpSpPr bwMode="auto">
            <a:xfrm>
              <a:off x="3227" y="1844"/>
              <a:ext cx="513" cy="131"/>
              <a:chOff x="2201" y="2688"/>
              <a:chExt cx="1946" cy="577"/>
            </a:xfrm>
          </p:grpSpPr>
          <p:sp>
            <p:nvSpPr>
              <p:cNvPr id="32213" name="AutoShape 19"/>
              <p:cNvSpPr>
                <a:spLocks noChangeArrowheads="1"/>
              </p:cNvSpPr>
              <p:nvPr/>
            </p:nvSpPr>
            <p:spPr bwMode="auto">
              <a:xfrm>
                <a:off x="2934" y="302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214" name="AutoShape 20"/>
              <p:cNvSpPr>
                <a:spLocks noChangeArrowheads="1"/>
              </p:cNvSpPr>
              <p:nvPr/>
            </p:nvSpPr>
            <p:spPr bwMode="auto">
              <a:xfrm>
                <a:off x="3030" y="31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215" name="AutoShape 21"/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216" name="AutoShape 22"/>
              <p:cNvSpPr>
                <a:spLocks noChangeArrowheads="1"/>
              </p:cNvSpPr>
              <p:nvPr/>
            </p:nvSpPr>
            <p:spPr bwMode="auto">
              <a:xfrm>
                <a:off x="3425" y="301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217" name="AutoShape 23"/>
              <p:cNvSpPr>
                <a:spLocks noChangeArrowheads="1"/>
              </p:cNvSpPr>
              <p:nvPr/>
            </p:nvSpPr>
            <p:spPr bwMode="auto">
              <a:xfrm>
                <a:off x="3570" y="2688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218" name="AutoShape 24"/>
              <p:cNvSpPr>
                <a:spLocks noChangeArrowheads="1"/>
              </p:cNvSpPr>
              <p:nvPr/>
            </p:nvSpPr>
            <p:spPr bwMode="auto">
              <a:xfrm>
                <a:off x="3666" y="2884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219" name="AutoShape 25"/>
              <p:cNvSpPr>
                <a:spLocks noChangeArrowheads="1"/>
              </p:cNvSpPr>
              <p:nvPr/>
            </p:nvSpPr>
            <p:spPr bwMode="auto">
              <a:xfrm>
                <a:off x="3026" y="278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220" name="AutoShape 26"/>
              <p:cNvSpPr>
                <a:spLocks noChangeArrowheads="1"/>
              </p:cNvSpPr>
              <p:nvPr/>
            </p:nvSpPr>
            <p:spPr bwMode="auto">
              <a:xfrm>
                <a:off x="2201" y="296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221" name="AutoShape 27"/>
              <p:cNvSpPr>
                <a:spLocks noChangeArrowheads="1"/>
              </p:cNvSpPr>
              <p:nvPr/>
            </p:nvSpPr>
            <p:spPr bwMode="auto">
              <a:xfrm>
                <a:off x="2297" y="30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222" name="AutoShape 28"/>
              <p:cNvSpPr>
                <a:spLocks noChangeArrowheads="1"/>
              </p:cNvSpPr>
              <p:nvPr/>
            </p:nvSpPr>
            <p:spPr bwMode="auto">
              <a:xfrm>
                <a:off x="2596" y="27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223" name="AutoShape 29"/>
              <p:cNvSpPr>
                <a:spLocks noChangeArrowheads="1"/>
              </p:cNvSpPr>
              <p:nvPr/>
            </p:nvSpPr>
            <p:spPr bwMode="auto">
              <a:xfrm>
                <a:off x="2692" y="295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224" name="AutoShape 30"/>
              <p:cNvSpPr>
                <a:spLocks noChangeArrowheads="1"/>
              </p:cNvSpPr>
              <p:nvPr/>
            </p:nvSpPr>
            <p:spPr bwMode="auto">
              <a:xfrm>
                <a:off x="3870" y="2941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225" name="AutoShape 31"/>
              <p:cNvSpPr>
                <a:spLocks noChangeArrowheads="1"/>
              </p:cNvSpPr>
              <p:nvPr/>
            </p:nvSpPr>
            <p:spPr bwMode="auto">
              <a:xfrm>
                <a:off x="3966" y="3037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grpSp>
          <p:nvGrpSpPr>
            <p:cNvPr id="31766" name="Group 32"/>
            <p:cNvGrpSpPr>
              <a:grpSpLocks/>
            </p:cNvGrpSpPr>
            <p:nvPr/>
          </p:nvGrpSpPr>
          <p:grpSpPr bwMode="auto">
            <a:xfrm>
              <a:off x="3899" y="1843"/>
              <a:ext cx="513" cy="131"/>
              <a:chOff x="2201" y="2688"/>
              <a:chExt cx="1946" cy="577"/>
            </a:xfrm>
          </p:grpSpPr>
          <p:sp>
            <p:nvSpPr>
              <p:cNvPr id="32200" name="AutoShape 33"/>
              <p:cNvSpPr>
                <a:spLocks noChangeArrowheads="1"/>
              </p:cNvSpPr>
              <p:nvPr/>
            </p:nvSpPr>
            <p:spPr bwMode="auto">
              <a:xfrm>
                <a:off x="2934" y="302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201" name="AutoShape 34"/>
              <p:cNvSpPr>
                <a:spLocks noChangeArrowheads="1"/>
              </p:cNvSpPr>
              <p:nvPr/>
            </p:nvSpPr>
            <p:spPr bwMode="auto">
              <a:xfrm>
                <a:off x="3030" y="31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202" name="AutoShape 35"/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203" name="AutoShape 36"/>
              <p:cNvSpPr>
                <a:spLocks noChangeArrowheads="1"/>
              </p:cNvSpPr>
              <p:nvPr/>
            </p:nvSpPr>
            <p:spPr bwMode="auto">
              <a:xfrm>
                <a:off x="3425" y="301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204" name="AutoShape 37"/>
              <p:cNvSpPr>
                <a:spLocks noChangeArrowheads="1"/>
              </p:cNvSpPr>
              <p:nvPr/>
            </p:nvSpPr>
            <p:spPr bwMode="auto">
              <a:xfrm>
                <a:off x="3570" y="2688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205" name="AutoShape 38"/>
              <p:cNvSpPr>
                <a:spLocks noChangeArrowheads="1"/>
              </p:cNvSpPr>
              <p:nvPr/>
            </p:nvSpPr>
            <p:spPr bwMode="auto">
              <a:xfrm>
                <a:off x="3666" y="2884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206" name="AutoShape 39"/>
              <p:cNvSpPr>
                <a:spLocks noChangeArrowheads="1"/>
              </p:cNvSpPr>
              <p:nvPr/>
            </p:nvSpPr>
            <p:spPr bwMode="auto">
              <a:xfrm>
                <a:off x="3026" y="278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207" name="AutoShape 40"/>
              <p:cNvSpPr>
                <a:spLocks noChangeArrowheads="1"/>
              </p:cNvSpPr>
              <p:nvPr/>
            </p:nvSpPr>
            <p:spPr bwMode="auto">
              <a:xfrm>
                <a:off x="2201" y="296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208" name="AutoShape 41"/>
              <p:cNvSpPr>
                <a:spLocks noChangeArrowheads="1"/>
              </p:cNvSpPr>
              <p:nvPr/>
            </p:nvSpPr>
            <p:spPr bwMode="auto">
              <a:xfrm>
                <a:off x="2297" y="30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209" name="AutoShape 42"/>
              <p:cNvSpPr>
                <a:spLocks noChangeArrowheads="1"/>
              </p:cNvSpPr>
              <p:nvPr/>
            </p:nvSpPr>
            <p:spPr bwMode="auto">
              <a:xfrm>
                <a:off x="2596" y="27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210" name="AutoShape 43"/>
              <p:cNvSpPr>
                <a:spLocks noChangeArrowheads="1"/>
              </p:cNvSpPr>
              <p:nvPr/>
            </p:nvSpPr>
            <p:spPr bwMode="auto">
              <a:xfrm>
                <a:off x="2692" y="295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211" name="AutoShape 44"/>
              <p:cNvSpPr>
                <a:spLocks noChangeArrowheads="1"/>
              </p:cNvSpPr>
              <p:nvPr/>
            </p:nvSpPr>
            <p:spPr bwMode="auto">
              <a:xfrm>
                <a:off x="3870" y="2941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212" name="AutoShape 45"/>
              <p:cNvSpPr>
                <a:spLocks noChangeArrowheads="1"/>
              </p:cNvSpPr>
              <p:nvPr/>
            </p:nvSpPr>
            <p:spPr bwMode="auto">
              <a:xfrm>
                <a:off x="3966" y="3037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grpSp>
          <p:nvGrpSpPr>
            <p:cNvPr id="31767" name="Group 46"/>
            <p:cNvGrpSpPr>
              <a:grpSpLocks/>
            </p:cNvGrpSpPr>
            <p:nvPr/>
          </p:nvGrpSpPr>
          <p:grpSpPr bwMode="auto">
            <a:xfrm>
              <a:off x="4503" y="1773"/>
              <a:ext cx="513" cy="132"/>
              <a:chOff x="2201" y="2688"/>
              <a:chExt cx="1946" cy="577"/>
            </a:xfrm>
          </p:grpSpPr>
          <p:sp>
            <p:nvSpPr>
              <p:cNvPr id="32187" name="AutoShape 47"/>
              <p:cNvSpPr>
                <a:spLocks noChangeArrowheads="1"/>
              </p:cNvSpPr>
              <p:nvPr/>
            </p:nvSpPr>
            <p:spPr bwMode="auto">
              <a:xfrm>
                <a:off x="2934" y="302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188" name="AutoShape 48"/>
              <p:cNvSpPr>
                <a:spLocks noChangeArrowheads="1"/>
              </p:cNvSpPr>
              <p:nvPr/>
            </p:nvSpPr>
            <p:spPr bwMode="auto">
              <a:xfrm>
                <a:off x="3030" y="31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189" name="AutoShape 49"/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190" name="AutoShape 50"/>
              <p:cNvSpPr>
                <a:spLocks noChangeArrowheads="1"/>
              </p:cNvSpPr>
              <p:nvPr/>
            </p:nvSpPr>
            <p:spPr bwMode="auto">
              <a:xfrm>
                <a:off x="3425" y="301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191" name="AutoShape 51"/>
              <p:cNvSpPr>
                <a:spLocks noChangeArrowheads="1"/>
              </p:cNvSpPr>
              <p:nvPr/>
            </p:nvSpPr>
            <p:spPr bwMode="auto">
              <a:xfrm>
                <a:off x="3570" y="2688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192" name="AutoShape 52"/>
              <p:cNvSpPr>
                <a:spLocks noChangeArrowheads="1"/>
              </p:cNvSpPr>
              <p:nvPr/>
            </p:nvSpPr>
            <p:spPr bwMode="auto">
              <a:xfrm>
                <a:off x="3666" y="2884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193" name="AutoShape 53"/>
              <p:cNvSpPr>
                <a:spLocks noChangeArrowheads="1"/>
              </p:cNvSpPr>
              <p:nvPr/>
            </p:nvSpPr>
            <p:spPr bwMode="auto">
              <a:xfrm>
                <a:off x="3026" y="278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194" name="AutoShape 54"/>
              <p:cNvSpPr>
                <a:spLocks noChangeArrowheads="1"/>
              </p:cNvSpPr>
              <p:nvPr/>
            </p:nvSpPr>
            <p:spPr bwMode="auto">
              <a:xfrm>
                <a:off x="2201" y="296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195" name="AutoShape 55"/>
              <p:cNvSpPr>
                <a:spLocks noChangeArrowheads="1"/>
              </p:cNvSpPr>
              <p:nvPr/>
            </p:nvSpPr>
            <p:spPr bwMode="auto">
              <a:xfrm>
                <a:off x="2297" y="30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196" name="AutoShape 56"/>
              <p:cNvSpPr>
                <a:spLocks noChangeArrowheads="1"/>
              </p:cNvSpPr>
              <p:nvPr/>
            </p:nvSpPr>
            <p:spPr bwMode="auto">
              <a:xfrm>
                <a:off x="2596" y="27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197" name="AutoShape 57"/>
              <p:cNvSpPr>
                <a:spLocks noChangeArrowheads="1"/>
              </p:cNvSpPr>
              <p:nvPr/>
            </p:nvSpPr>
            <p:spPr bwMode="auto">
              <a:xfrm>
                <a:off x="2692" y="295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198" name="AutoShape 58"/>
              <p:cNvSpPr>
                <a:spLocks noChangeArrowheads="1"/>
              </p:cNvSpPr>
              <p:nvPr/>
            </p:nvSpPr>
            <p:spPr bwMode="auto">
              <a:xfrm>
                <a:off x="3870" y="2941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199" name="AutoShape 59"/>
              <p:cNvSpPr>
                <a:spLocks noChangeArrowheads="1"/>
              </p:cNvSpPr>
              <p:nvPr/>
            </p:nvSpPr>
            <p:spPr bwMode="auto">
              <a:xfrm>
                <a:off x="3966" y="3037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sp>
          <p:nvSpPr>
            <p:cNvPr id="31768" name="Line 60"/>
            <p:cNvSpPr>
              <a:spLocks noChangeShapeType="1"/>
            </p:cNvSpPr>
            <p:nvPr/>
          </p:nvSpPr>
          <p:spPr bwMode="auto">
            <a:xfrm flipH="1">
              <a:off x="3290" y="1425"/>
              <a:ext cx="831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769" name="Line 61"/>
            <p:cNvSpPr>
              <a:spLocks noChangeShapeType="1"/>
            </p:cNvSpPr>
            <p:nvPr/>
          </p:nvSpPr>
          <p:spPr bwMode="auto">
            <a:xfrm flipH="1">
              <a:off x="3659" y="1431"/>
              <a:ext cx="460" cy="4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770" name="Line 62"/>
            <p:cNvSpPr>
              <a:spLocks noChangeShapeType="1"/>
            </p:cNvSpPr>
            <p:nvPr/>
          </p:nvSpPr>
          <p:spPr bwMode="auto">
            <a:xfrm flipH="1">
              <a:off x="3921" y="1545"/>
              <a:ext cx="277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771" name="Line 63"/>
            <p:cNvSpPr>
              <a:spLocks noChangeShapeType="1"/>
            </p:cNvSpPr>
            <p:nvPr/>
          </p:nvSpPr>
          <p:spPr bwMode="auto">
            <a:xfrm>
              <a:off x="4195" y="1551"/>
              <a:ext cx="147" cy="3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31772" name="Group 64"/>
            <p:cNvGrpSpPr>
              <a:grpSpLocks/>
            </p:cNvGrpSpPr>
            <p:nvPr/>
          </p:nvGrpSpPr>
          <p:grpSpPr bwMode="auto">
            <a:xfrm>
              <a:off x="2796" y="1732"/>
              <a:ext cx="513" cy="132"/>
              <a:chOff x="2201" y="2688"/>
              <a:chExt cx="1946" cy="577"/>
            </a:xfrm>
          </p:grpSpPr>
          <p:sp>
            <p:nvSpPr>
              <p:cNvPr id="32174" name="AutoShape 65"/>
              <p:cNvSpPr>
                <a:spLocks noChangeArrowheads="1"/>
              </p:cNvSpPr>
              <p:nvPr/>
            </p:nvSpPr>
            <p:spPr bwMode="auto">
              <a:xfrm>
                <a:off x="2934" y="302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175" name="AutoShape 66"/>
              <p:cNvSpPr>
                <a:spLocks noChangeArrowheads="1"/>
              </p:cNvSpPr>
              <p:nvPr/>
            </p:nvSpPr>
            <p:spPr bwMode="auto">
              <a:xfrm>
                <a:off x="3030" y="31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176" name="AutoShape 67"/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177" name="AutoShape 68"/>
              <p:cNvSpPr>
                <a:spLocks noChangeArrowheads="1"/>
              </p:cNvSpPr>
              <p:nvPr/>
            </p:nvSpPr>
            <p:spPr bwMode="auto">
              <a:xfrm>
                <a:off x="3425" y="301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178" name="AutoShape 69"/>
              <p:cNvSpPr>
                <a:spLocks noChangeArrowheads="1"/>
              </p:cNvSpPr>
              <p:nvPr/>
            </p:nvSpPr>
            <p:spPr bwMode="auto">
              <a:xfrm>
                <a:off x="3570" y="2688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179" name="AutoShape 70"/>
              <p:cNvSpPr>
                <a:spLocks noChangeArrowheads="1"/>
              </p:cNvSpPr>
              <p:nvPr/>
            </p:nvSpPr>
            <p:spPr bwMode="auto">
              <a:xfrm>
                <a:off x="3666" y="2884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180" name="AutoShape 71"/>
              <p:cNvSpPr>
                <a:spLocks noChangeArrowheads="1"/>
              </p:cNvSpPr>
              <p:nvPr/>
            </p:nvSpPr>
            <p:spPr bwMode="auto">
              <a:xfrm>
                <a:off x="3026" y="278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181" name="AutoShape 72"/>
              <p:cNvSpPr>
                <a:spLocks noChangeArrowheads="1"/>
              </p:cNvSpPr>
              <p:nvPr/>
            </p:nvSpPr>
            <p:spPr bwMode="auto">
              <a:xfrm>
                <a:off x="2201" y="296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182" name="AutoShape 73"/>
              <p:cNvSpPr>
                <a:spLocks noChangeArrowheads="1"/>
              </p:cNvSpPr>
              <p:nvPr/>
            </p:nvSpPr>
            <p:spPr bwMode="auto">
              <a:xfrm>
                <a:off x="2297" y="30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183" name="AutoShape 74"/>
              <p:cNvSpPr>
                <a:spLocks noChangeArrowheads="1"/>
              </p:cNvSpPr>
              <p:nvPr/>
            </p:nvSpPr>
            <p:spPr bwMode="auto">
              <a:xfrm>
                <a:off x="2596" y="27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184" name="AutoShape 75"/>
              <p:cNvSpPr>
                <a:spLocks noChangeArrowheads="1"/>
              </p:cNvSpPr>
              <p:nvPr/>
            </p:nvSpPr>
            <p:spPr bwMode="auto">
              <a:xfrm>
                <a:off x="2692" y="295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185" name="AutoShape 76"/>
              <p:cNvSpPr>
                <a:spLocks noChangeArrowheads="1"/>
              </p:cNvSpPr>
              <p:nvPr/>
            </p:nvSpPr>
            <p:spPr bwMode="auto">
              <a:xfrm>
                <a:off x="3870" y="2941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186" name="AutoShape 77"/>
              <p:cNvSpPr>
                <a:spLocks noChangeArrowheads="1"/>
              </p:cNvSpPr>
              <p:nvPr/>
            </p:nvSpPr>
            <p:spPr bwMode="auto">
              <a:xfrm>
                <a:off x="3966" y="3037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sp>
          <p:nvSpPr>
            <p:cNvPr id="31773" name="Line 78"/>
            <p:cNvSpPr>
              <a:spLocks noChangeShapeType="1"/>
            </p:cNvSpPr>
            <p:nvPr/>
          </p:nvSpPr>
          <p:spPr bwMode="auto">
            <a:xfrm flipH="1">
              <a:off x="2896" y="1427"/>
              <a:ext cx="543" cy="3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31774" name="Group 79"/>
            <p:cNvGrpSpPr>
              <a:grpSpLocks/>
            </p:cNvGrpSpPr>
            <p:nvPr/>
          </p:nvGrpSpPr>
          <p:grpSpPr bwMode="auto">
            <a:xfrm>
              <a:off x="4878" y="1324"/>
              <a:ext cx="184" cy="73"/>
              <a:chOff x="1024" y="3264"/>
              <a:chExt cx="320" cy="296"/>
            </a:xfrm>
          </p:grpSpPr>
          <p:sp>
            <p:nvSpPr>
              <p:cNvPr id="32170" name="Rectangle 80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171" name="Rectangle 81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172" name="Rectangle 82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173" name="Rectangle 83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grpSp>
          <p:nvGrpSpPr>
            <p:cNvPr id="31775" name="Group 84"/>
            <p:cNvGrpSpPr>
              <a:grpSpLocks/>
            </p:cNvGrpSpPr>
            <p:nvPr/>
          </p:nvGrpSpPr>
          <p:grpSpPr bwMode="auto">
            <a:xfrm>
              <a:off x="3658" y="909"/>
              <a:ext cx="990" cy="315"/>
              <a:chOff x="1832" y="1576"/>
              <a:chExt cx="1720" cy="1272"/>
            </a:xfrm>
          </p:grpSpPr>
          <p:grpSp>
            <p:nvGrpSpPr>
              <p:cNvPr id="32022" name="Group 85"/>
              <p:cNvGrpSpPr>
                <a:grpSpLocks/>
              </p:cNvGrpSpPr>
              <p:nvPr/>
            </p:nvGrpSpPr>
            <p:grpSpPr bwMode="auto">
              <a:xfrm>
                <a:off x="1832" y="1992"/>
                <a:ext cx="888" cy="648"/>
                <a:chOff x="1752" y="2224"/>
                <a:chExt cx="888" cy="648"/>
              </a:xfrm>
            </p:grpSpPr>
            <p:grpSp>
              <p:nvGrpSpPr>
                <p:cNvPr id="32134" name="Group 86"/>
                <p:cNvGrpSpPr>
                  <a:grpSpLocks/>
                </p:cNvGrpSpPr>
                <p:nvPr/>
              </p:nvGrpSpPr>
              <p:grpSpPr bwMode="auto">
                <a:xfrm>
                  <a:off x="1752" y="2224"/>
                  <a:ext cx="496" cy="528"/>
                  <a:chOff x="2016" y="2000"/>
                  <a:chExt cx="496" cy="528"/>
                </a:xfrm>
              </p:grpSpPr>
              <p:sp>
                <p:nvSpPr>
                  <p:cNvPr id="3216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63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64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65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66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67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68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69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</p:grpSp>
            <p:grpSp>
              <p:nvGrpSpPr>
                <p:cNvPr id="32135" name="Group 95"/>
                <p:cNvGrpSpPr>
                  <a:grpSpLocks/>
                </p:cNvGrpSpPr>
                <p:nvPr/>
              </p:nvGrpSpPr>
              <p:grpSpPr bwMode="auto">
                <a:xfrm>
                  <a:off x="1896" y="2256"/>
                  <a:ext cx="496" cy="528"/>
                  <a:chOff x="2016" y="2000"/>
                  <a:chExt cx="496" cy="528"/>
                </a:xfrm>
              </p:grpSpPr>
              <p:sp>
                <p:nvSpPr>
                  <p:cNvPr id="3215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5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56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57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58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59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60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61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</p:grpSp>
            <p:grpSp>
              <p:nvGrpSpPr>
                <p:cNvPr id="32136" name="Group 104"/>
                <p:cNvGrpSpPr>
                  <a:grpSpLocks/>
                </p:cNvGrpSpPr>
                <p:nvPr/>
              </p:nvGrpSpPr>
              <p:grpSpPr bwMode="auto">
                <a:xfrm>
                  <a:off x="2000" y="2312"/>
                  <a:ext cx="496" cy="528"/>
                  <a:chOff x="2016" y="2000"/>
                  <a:chExt cx="496" cy="528"/>
                </a:xfrm>
              </p:grpSpPr>
              <p:sp>
                <p:nvSpPr>
                  <p:cNvPr id="32146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4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4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4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5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51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52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53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</p:grpSp>
            <p:grpSp>
              <p:nvGrpSpPr>
                <p:cNvPr id="32137" name="Group 113"/>
                <p:cNvGrpSpPr>
                  <a:grpSpLocks/>
                </p:cNvGrpSpPr>
                <p:nvPr/>
              </p:nvGrpSpPr>
              <p:grpSpPr bwMode="auto">
                <a:xfrm>
                  <a:off x="2144" y="2344"/>
                  <a:ext cx="496" cy="528"/>
                  <a:chOff x="2016" y="2000"/>
                  <a:chExt cx="496" cy="528"/>
                </a:xfrm>
              </p:grpSpPr>
              <p:sp>
                <p:nvSpPr>
                  <p:cNvPr id="32138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39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40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41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42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43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44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45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32023" name="Group 122"/>
              <p:cNvGrpSpPr>
                <a:grpSpLocks/>
              </p:cNvGrpSpPr>
              <p:nvPr/>
            </p:nvGrpSpPr>
            <p:grpSpPr bwMode="auto">
              <a:xfrm>
                <a:off x="2208" y="1576"/>
                <a:ext cx="888" cy="648"/>
                <a:chOff x="1800" y="1552"/>
                <a:chExt cx="888" cy="648"/>
              </a:xfrm>
            </p:grpSpPr>
            <p:grpSp>
              <p:nvGrpSpPr>
                <p:cNvPr id="32098" name="Group 123"/>
                <p:cNvGrpSpPr>
                  <a:grpSpLocks/>
                </p:cNvGrpSpPr>
                <p:nvPr/>
              </p:nvGrpSpPr>
              <p:grpSpPr bwMode="auto">
                <a:xfrm>
                  <a:off x="1800" y="1552"/>
                  <a:ext cx="496" cy="528"/>
                  <a:chOff x="2016" y="2000"/>
                  <a:chExt cx="496" cy="528"/>
                </a:xfrm>
              </p:grpSpPr>
              <p:sp>
                <p:nvSpPr>
                  <p:cNvPr id="32126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27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28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29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30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31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32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33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</p:grpSp>
            <p:grpSp>
              <p:nvGrpSpPr>
                <p:cNvPr id="32099" name="Group 132"/>
                <p:cNvGrpSpPr>
                  <a:grpSpLocks/>
                </p:cNvGrpSpPr>
                <p:nvPr/>
              </p:nvGrpSpPr>
              <p:grpSpPr bwMode="auto">
                <a:xfrm>
                  <a:off x="1944" y="1584"/>
                  <a:ext cx="496" cy="528"/>
                  <a:chOff x="2016" y="2000"/>
                  <a:chExt cx="496" cy="528"/>
                </a:xfrm>
              </p:grpSpPr>
              <p:sp>
                <p:nvSpPr>
                  <p:cNvPr id="32118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19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20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21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22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23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24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25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</p:grpSp>
            <p:grpSp>
              <p:nvGrpSpPr>
                <p:cNvPr id="32100" name="Group 141"/>
                <p:cNvGrpSpPr>
                  <a:grpSpLocks/>
                </p:cNvGrpSpPr>
                <p:nvPr/>
              </p:nvGrpSpPr>
              <p:grpSpPr bwMode="auto">
                <a:xfrm>
                  <a:off x="2048" y="1640"/>
                  <a:ext cx="496" cy="528"/>
                  <a:chOff x="2016" y="2000"/>
                  <a:chExt cx="496" cy="528"/>
                </a:xfrm>
              </p:grpSpPr>
              <p:sp>
                <p:nvSpPr>
                  <p:cNvPr id="32110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11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12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13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14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15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16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17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</p:grpSp>
            <p:grpSp>
              <p:nvGrpSpPr>
                <p:cNvPr id="32101" name="Group 150"/>
                <p:cNvGrpSpPr>
                  <a:grpSpLocks/>
                </p:cNvGrpSpPr>
                <p:nvPr/>
              </p:nvGrpSpPr>
              <p:grpSpPr bwMode="auto">
                <a:xfrm>
                  <a:off x="2192" y="1672"/>
                  <a:ext cx="496" cy="528"/>
                  <a:chOff x="2016" y="2000"/>
                  <a:chExt cx="496" cy="528"/>
                </a:xfrm>
              </p:grpSpPr>
              <p:sp>
                <p:nvSpPr>
                  <p:cNvPr id="32102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03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04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05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06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07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08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109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32024" name="Group 159"/>
              <p:cNvGrpSpPr>
                <a:grpSpLocks/>
              </p:cNvGrpSpPr>
              <p:nvPr/>
            </p:nvGrpSpPr>
            <p:grpSpPr bwMode="auto">
              <a:xfrm>
                <a:off x="2288" y="2200"/>
                <a:ext cx="888" cy="648"/>
                <a:chOff x="2560" y="2264"/>
                <a:chExt cx="888" cy="648"/>
              </a:xfrm>
            </p:grpSpPr>
            <p:grpSp>
              <p:nvGrpSpPr>
                <p:cNvPr id="32062" name="Group 160"/>
                <p:cNvGrpSpPr>
                  <a:grpSpLocks/>
                </p:cNvGrpSpPr>
                <p:nvPr/>
              </p:nvGrpSpPr>
              <p:grpSpPr bwMode="auto">
                <a:xfrm>
                  <a:off x="2560" y="2264"/>
                  <a:ext cx="496" cy="528"/>
                  <a:chOff x="2016" y="2000"/>
                  <a:chExt cx="496" cy="528"/>
                </a:xfrm>
              </p:grpSpPr>
              <p:sp>
                <p:nvSpPr>
                  <p:cNvPr id="32090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91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92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93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94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95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96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97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</p:grpSp>
            <p:grpSp>
              <p:nvGrpSpPr>
                <p:cNvPr id="32063" name="Group 169"/>
                <p:cNvGrpSpPr>
                  <a:grpSpLocks/>
                </p:cNvGrpSpPr>
                <p:nvPr/>
              </p:nvGrpSpPr>
              <p:grpSpPr bwMode="auto">
                <a:xfrm>
                  <a:off x="2704" y="2296"/>
                  <a:ext cx="496" cy="528"/>
                  <a:chOff x="2016" y="2000"/>
                  <a:chExt cx="496" cy="528"/>
                </a:xfrm>
              </p:grpSpPr>
              <p:sp>
                <p:nvSpPr>
                  <p:cNvPr id="32082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83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84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85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86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87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88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89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</p:grpSp>
            <p:grpSp>
              <p:nvGrpSpPr>
                <p:cNvPr id="32064" name="Group 178"/>
                <p:cNvGrpSpPr>
                  <a:grpSpLocks/>
                </p:cNvGrpSpPr>
                <p:nvPr/>
              </p:nvGrpSpPr>
              <p:grpSpPr bwMode="auto">
                <a:xfrm>
                  <a:off x="2808" y="2352"/>
                  <a:ext cx="496" cy="528"/>
                  <a:chOff x="2016" y="2000"/>
                  <a:chExt cx="496" cy="528"/>
                </a:xfrm>
              </p:grpSpPr>
              <p:sp>
                <p:nvSpPr>
                  <p:cNvPr id="32074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75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76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77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78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79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80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81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</p:grpSp>
            <p:grpSp>
              <p:nvGrpSpPr>
                <p:cNvPr id="32065" name="Group 187"/>
                <p:cNvGrpSpPr>
                  <a:grpSpLocks/>
                </p:cNvGrpSpPr>
                <p:nvPr/>
              </p:nvGrpSpPr>
              <p:grpSpPr bwMode="auto">
                <a:xfrm>
                  <a:off x="2952" y="2384"/>
                  <a:ext cx="496" cy="528"/>
                  <a:chOff x="2016" y="2000"/>
                  <a:chExt cx="496" cy="528"/>
                </a:xfrm>
              </p:grpSpPr>
              <p:sp>
                <p:nvSpPr>
                  <p:cNvPr id="32066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67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68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69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70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71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72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73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32025" name="Group 196"/>
              <p:cNvGrpSpPr>
                <a:grpSpLocks/>
              </p:cNvGrpSpPr>
              <p:nvPr/>
            </p:nvGrpSpPr>
            <p:grpSpPr bwMode="auto">
              <a:xfrm>
                <a:off x="2664" y="1736"/>
                <a:ext cx="888" cy="648"/>
                <a:chOff x="2608" y="1592"/>
                <a:chExt cx="888" cy="648"/>
              </a:xfrm>
            </p:grpSpPr>
            <p:grpSp>
              <p:nvGrpSpPr>
                <p:cNvPr id="32026" name="Group 197"/>
                <p:cNvGrpSpPr>
                  <a:grpSpLocks/>
                </p:cNvGrpSpPr>
                <p:nvPr/>
              </p:nvGrpSpPr>
              <p:grpSpPr bwMode="auto">
                <a:xfrm>
                  <a:off x="2608" y="1592"/>
                  <a:ext cx="496" cy="528"/>
                  <a:chOff x="2016" y="2000"/>
                  <a:chExt cx="496" cy="528"/>
                </a:xfrm>
              </p:grpSpPr>
              <p:sp>
                <p:nvSpPr>
                  <p:cNvPr id="32054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55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56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57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58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59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60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61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</p:grpSp>
            <p:grpSp>
              <p:nvGrpSpPr>
                <p:cNvPr id="32027" name="Group 206"/>
                <p:cNvGrpSpPr>
                  <a:grpSpLocks/>
                </p:cNvGrpSpPr>
                <p:nvPr/>
              </p:nvGrpSpPr>
              <p:grpSpPr bwMode="auto">
                <a:xfrm>
                  <a:off x="2752" y="1624"/>
                  <a:ext cx="496" cy="528"/>
                  <a:chOff x="2016" y="2000"/>
                  <a:chExt cx="496" cy="528"/>
                </a:xfrm>
              </p:grpSpPr>
              <p:sp>
                <p:nvSpPr>
                  <p:cNvPr id="32046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47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48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49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50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51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52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53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</p:grpSp>
            <p:grpSp>
              <p:nvGrpSpPr>
                <p:cNvPr id="32028" name="Group 215"/>
                <p:cNvGrpSpPr>
                  <a:grpSpLocks/>
                </p:cNvGrpSpPr>
                <p:nvPr/>
              </p:nvGrpSpPr>
              <p:grpSpPr bwMode="auto">
                <a:xfrm>
                  <a:off x="2840" y="1664"/>
                  <a:ext cx="496" cy="528"/>
                  <a:chOff x="2016" y="2000"/>
                  <a:chExt cx="496" cy="528"/>
                </a:xfrm>
              </p:grpSpPr>
              <p:sp>
                <p:nvSpPr>
                  <p:cNvPr id="32038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39" name="Rectangle 217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40" name="Rectangle 218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41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42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43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44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45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</p:grpSp>
            <p:grpSp>
              <p:nvGrpSpPr>
                <p:cNvPr id="32029" name="Group 224"/>
                <p:cNvGrpSpPr>
                  <a:grpSpLocks/>
                </p:cNvGrpSpPr>
                <p:nvPr/>
              </p:nvGrpSpPr>
              <p:grpSpPr bwMode="auto">
                <a:xfrm>
                  <a:off x="3000" y="1712"/>
                  <a:ext cx="496" cy="528"/>
                  <a:chOff x="2016" y="2000"/>
                  <a:chExt cx="496" cy="528"/>
                </a:xfrm>
              </p:grpSpPr>
              <p:sp>
                <p:nvSpPr>
                  <p:cNvPr id="32030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31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32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33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34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35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36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32037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</p:grpSp>
          </p:grpSp>
        </p:grpSp>
        <p:grpSp>
          <p:nvGrpSpPr>
            <p:cNvPr id="31776" name="Group 233"/>
            <p:cNvGrpSpPr>
              <a:grpSpLocks/>
            </p:cNvGrpSpPr>
            <p:nvPr/>
          </p:nvGrpSpPr>
          <p:grpSpPr bwMode="auto">
            <a:xfrm>
              <a:off x="3703" y="1382"/>
              <a:ext cx="185" cy="74"/>
              <a:chOff x="1024" y="3264"/>
              <a:chExt cx="320" cy="296"/>
            </a:xfrm>
          </p:grpSpPr>
          <p:sp>
            <p:nvSpPr>
              <p:cNvPr id="32018" name="Rectangle 234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019" name="Rectangle 235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020" name="Rectangle 236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021" name="Rectangle 23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grpSp>
          <p:nvGrpSpPr>
            <p:cNvPr id="31777" name="Group 238"/>
            <p:cNvGrpSpPr>
              <a:grpSpLocks/>
            </p:cNvGrpSpPr>
            <p:nvPr/>
          </p:nvGrpSpPr>
          <p:grpSpPr bwMode="auto">
            <a:xfrm>
              <a:off x="4152" y="1376"/>
              <a:ext cx="184" cy="73"/>
              <a:chOff x="1024" y="3264"/>
              <a:chExt cx="320" cy="296"/>
            </a:xfrm>
          </p:grpSpPr>
          <p:sp>
            <p:nvSpPr>
              <p:cNvPr id="32014" name="Rectangle 239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015" name="Rectangle 240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016" name="Rectangle 241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017" name="Rectangle 242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grpSp>
          <p:nvGrpSpPr>
            <p:cNvPr id="31778" name="Group 243"/>
            <p:cNvGrpSpPr>
              <a:grpSpLocks/>
            </p:cNvGrpSpPr>
            <p:nvPr/>
          </p:nvGrpSpPr>
          <p:grpSpPr bwMode="auto">
            <a:xfrm>
              <a:off x="5005" y="1169"/>
              <a:ext cx="183" cy="73"/>
              <a:chOff x="1024" y="3264"/>
              <a:chExt cx="320" cy="296"/>
            </a:xfrm>
          </p:grpSpPr>
          <p:sp>
            <p:nvSpPr>
              <p:cNvPr id="32010" name="Rectangle 244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011" name="Rectangle 245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012" name="Rectangle 246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013" name="Rectangle 24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grpSp>
          <p:nvGrpSpPr>
            <p:cNvPr id="31779" name="Group 248"/>
            <p:cNvGrpSpPr>
              <a:grpSpLocks/>
            </p:cNvGrpSpPr>
            <p:nvPr/>
          </p:nvGrpSpPr>
          <p:grpSpPr bwMode="auto">
            <a:xfrm>
              <a:off x="4528" y="1367"/>
              <a:ext cx="184" cy="73"/>
              <a:chOff x="1024" y="3264"/>
              <a:chExt cx="320" cy="296"/>
            </a:xfrm>
          </p:grpSpPr>
          <p:sp>
            <p:nvSpPr>
              <p:cNvPr id="32006" name="Rectangle 249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007" name="Rectangle 250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008" name="Rectangle 251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009" name="Rectangle 252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grpSp>
          <p:nvGrpSpPr>
            <p:cNvPr id="31780" name="Group 253"/>
            <p:cNvGrpSpPr>
              <a:grpSpLocks/>
            </p:cNvGrpSpPr>
            <p:nvPr/>
          </p:nvGrpSpPr>
          <p:grpSpPr bwMode="auto">
            <a:xfrm>
              <a:off x="3176" y="1260"/>
              <a:ext cx="185" cy="73"/>
              <a:chOff x="1024" y="3264"/>
              <a:chExt cx="320" cy="296"/>
            </a:xfrm>
          </p:grpSpPr>
          <p:sp>
            <p:nvSpPr>
              <p:cNvPr id="32002" name="Rectangle 254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003" name="Rectangle 255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004" name="Rectangle 256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005" name="Rectangle 25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grpSp>
          <p:nvGrpSpPr>
            <p:cNvPr id="31781" name="Group 258"/>
            <p:cNvGrpSpPr>
              <a:grpSpLocks/>
            </p:cNvGrpSpPr>
            <p:nvPr/>
          </p:nvGrpSpPr>
          <p:grpSpPr bwMode="auto">
            <a:xfrm>
              <a:off x="3158" y="1191"/>
              <a:ext cx="184" cy="73"/>
              <a:chOff x="1024" y="3264"/>
              <a:chExt cx="320" cy="296"/>
            </a:xfrm>
          </p:grpSpPr>
          <p:sp>
            <p:nvSpPr>
              <p:cNvPr id="31998" name="Rectangle 259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99" name="Rectangle 260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000" name="Rectangle 261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001" name="Rectangle 262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grpSp>
          <p:nvGrpSpPr>
            <p:cNvPr id="31782" name="Group 263"/>
            <p:cNvGrpSpPr>
              <a:grpSpLocks/>
            </p:cNvGrpSpPr>
            <p:nvPr/>
          </p:nvGrpSpPr>
          <p:grpSpPr bwMode="auto">
            <a:xfrm>
              <a:off x="3323" y="1395"/>
              <a:ext cx="184" cy="73"/>
              <a:chOff x="1024" y="3264"/>
              <a:chExt cx="320" cy="296"/>
            </a:xfrm>
          </p:grpSpPr>
          <p:sp>
            <p:nvSpPr>
              <p:cNvPr id="31994" name="Rectangle 264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95" name="Rectangle 265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96" name="Rectangle 266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97" name="Rectangle 26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grpSp>
          <p:nvGrpSpPr>
            <p:cNvPr id="31783" name="Group 268"/>
            <p:cNvGrpSpPr>
              <a:grpSpLocks/>
            </p:cNvGrpSpPr>
            <p:nvPr/>
          </p:nvGrpSpPr>
          <p:grpSpPr bwMode="auto">
            <a:xfrm>
              <a:off x="2799" y="1168"/>
              <a:ext cx="154" cy="61"/>
              <a:chOff x="428" y="2146"/>
              <a:chExt cx="268" cy="244"/>
            </a:xfrm>
          </p:grpSpPr>
          <p:sp>
            <p:nvSpPr>
              <p:cNvPr id="31985" name="Rectangle 269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86" name="Rectangle 270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87" name="Rectangle 271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88" name="Rectangle 272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89" name="Rectangle 273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90" name="Rectangle 274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91" name="Rectangle 275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92" name="Rectangle 276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93" name="Rectangle 277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grpSp>
          <p:nvGrpSpPr>
            <p:cNvPr id="31784" name="Group 278"/>
            <p:cNvGrpSpPr>
              <a:grpSpLocks/>
            </p:cNvGrpSpPr>
            <p:nvPr/>
          </p:nvGrpSpPr>
          <p:grpSpPr bwMode="auto">
            <a:xfrm>
              <a:off x="2801" y="1232"/>
              <a:ext cx="154" cy="61"/>
              <a:chOff x="428" y="2146"/>
              <a:chExt cx="268" cy="244"/>
            </a:xfrm>
          </p:grpSpPr>
          <p:sp>
            <p:nvSpPr>
              <p:cNvPr id="31976" name="Rectangle 279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77" name="Rectangle 280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78" name="Rectangle 281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79" name="Rectangle 282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80" name="Rectangle 283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81" name="Rectangle 284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82" name="Rectangle 285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83" name="Rectangle 286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84" name="Rectangle 287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sp>
          <p:nvSpPr>
            <p:cNvPr id="31785" name="Rectangle 288"/>
            <p:cNvSpPr>
              <a:spLocks noChangeArrowheads="1"/>
            </p:cNvSpPr>
            <p:nvPr/>
          </p:nvSpPr>
          <p:spPr bwMode="auto">
            <a:xfrm>
              <a:off x="3017" y="1167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1786" name="Rectangle 289"/>
            <p:cNvSpPr>
              <a:spLocks noChangeArrowheads="1"/>
            </p:cNvSpPr>
            <p:nvPr/>
          </p:nvSpPr>
          <p:spPr bwMode="auto">
            <a:xfrm>
              <a:off x="3020" y="1229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+mj-lt"/>
              </a:endParaRPr>
            </a:p>
          </p:txBody>
        </p:sp>
        <p:grpSp>
          <p:nvGrpSpPr>
            <p:cNvPr id="31787" name="Group 290"/>
            <p:cNvGrpSpPr>
              <a:grpSpLocks/>
            </p:cNvGrpSpPr>
            <p:nvPr/>
          </p:nvGrpSpPr>
          <p:grpSpPr bwMode="auto">
            <a:xfrm>
              <a:off x="2932" y="1390"/>
              <a:ext cx="154" cy="61"/>
              <a:chOff x="428" y="2146"/>
              <a:chExt cx="268" cy="244"/>
            </a:xfrm>
          </p:grpSpPr>
          <p:sp>
            <p:nvSpPr>
              <p:cNvPr id="31967" name="Rectangle 291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68" name="Rectangle 292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69" name="Rectangle 293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70" name="Rectangle 294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71" name="Rectangle 295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72" name="Rectangle 296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73" name="Rectangle 297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74" name="Rectangle 298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75" name="Rectangle 299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grpSp>
          <p:nvGrpSpPr>
            <p:cNvPr id="31788" name="Group 300"/>
            <p:cNvGrpSpPr>
              <a:grpSpLocks/>
            </p:cNvGrpSpPr>
            <p:nvPr/>
          </p:nvGrpSpPr>
          <p:grpSpPr bwMode="auto">
            <a:xfrm>
              <a:off x="2945" y="1465"/>
              <a:ext cx="155" cy="60"/>
              <a:chOff x="428" y="2146"/>
              <a:chExt cx="268" cy="244"/>
            </a:xfrm>
          </p:grpSpPr>
          <p:sp>
            <p:nvSpPr>
              <p:cNvPr id="31958" name="Rectangle 301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59" name="Rectangle 302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60" name="Rectangle 303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61" name="Rectangle 304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62" name="Rectangle 305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63" name="Rectangle 306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64" name="Rectangle 307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65" name="Rectangle 308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66" name="Rectangle 309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sp>
          <p:nvSpPr>
            <p:cNvPr id="31789" name="Rectangle 310"/>
            <p:cNvSpPr>
              <a:spLocks noChangeArrowheads="1"/>
            </p:cNvSpPr>
            <p:nvPr/>
          </p:nvSpPr>
          <p:spPr bwMode="auto">
            <a:xfrm>
              <a:off x="3127" y="1431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+mj-lt"/>
              </a:endParaRPr>
            </a:p>
          </p:txBody>
        </p:sp>
        <p:grpSp>
          <p:nvGrpSpPr>
            <p:cNvPr id="31790" name="Group 311"/>
            <p:cNvGrpSpPr>
              <a:grpSpLocks/>
            </p:cNvGrpSpPr>
            <p:nvPr/>
          </p:nvGrpSpPr>
          <p:grpSpPr bwMode="auto">
            <a:xfrm>
              <a:off x="3466" y="1524"/>
              <a:ext cx="155" cy="60"/>
              <a:chOff x="428" y="2146"/>
              <a:chExt cx="268" cy="244"/>
            </a:xfrm>
          </p:grpSpPr>
          <p:sp>
            <p:nvSpPr>
              <p:cNvPr id="31949" name="Rectangle 312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50" name="Rectangle 313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51" name="Rectangle 314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52" name="Rectangle 315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53" name="Rectangle 316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54" name="Rectangle 317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55" name="Rectangle 318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56" name="Rectangle 319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57" name="Rectangle 320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sp>
          <p:nvSpPr>
            <p:cNvPr id="31791" name="Rectangle 321"/>
            <p:cNvSpPr>
              <a:spLocks noChangeArrowheads="1"/>
            </p:cNvSpPr>
            <p:nvPr/>
          </p:nvSpPr>
          <p:spPr bwMode="auto">
            <a:xfrm>
              <a:off x="3680" y="1471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+mj-lt"/>
              </a:endParaRPr>
            </a:p>
          </p:txBody>
        </p:sp>
        <p:grpSp>
          <p:nvGrpSpPr>
            <p:cNvPr id="31792" name="Group 322"/>
            <p:cNvGrpSpPr>
              <a:grpSpLocks/>
            </p:cNvGrpSpPr>
            <p:nvPr/>
          </p:nvGrpSpPr>
          <p:grpSpPr bwMode="auto">
            <a:xfrm>
              <a:off x="4133" y="1520"/>
              <a:ext cx="153" cy="41"/>
              <a:chOff x="2378" y="3784"/>
              <a:chExt cx="268" cy="166"/>
            </a:xfrm>
          </p:grpSpPr>
          <p:sp>
            <p:nvSpPr>
              <p:cNvPr id="31943" name="Rectangle 323"/>
              <p:cNvSpPr>
                <a:spLocks noChangeArrowheads="1"/>
              </p:cNvSpPr>
              <p:nvPr/>
            </p:nvSpPr>
            <p:spPr bwMode="auto">
              <a:xfrm>
                <a:off x="2582" y="379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44" name="Rectangle 324"/>
              <p:cNvSpPr>
                <a:spLocks noChangeArrowheads="1"/>
              </p:cNvSpPr>
              <p:nvPr/>
            </p:nvSpPr>
            <p:spPr bwMode="auto">
              <a:xfrm>
                <a:off x="2486" y="378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45" name="Rectangle 325"/>
              <p:cNvSpPr>
                <a:spLocks noChangeArrowheads="1"/>
              </p:cNvSpPr>
              <p:nvPr/>
            </p:nvSpPr>
            <p:spPr bwMode="auto">
              <a:xfrm>
                <a:off x="2576" y="387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46" name="Rectangle 326"/>
              <p:cNvSpPr>
                <a:spLocks noChangeArrowheads="1"/>
              </p:cNvSpPr>
              <p:nvPr/>
            </p:nvSpPr>
            <p:spPr bwMode="auto">
              <a:xfrm>
                <a:off x="2480" y="386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47" name="Rectangle 327"/>
              <p:cNvSpPr>
                <a:spLocks noChangeArrowheads="1"/>
              </p:cNvSpPr>
              <p:nvPr/>
            </p:nvSpPr>
            <p:spPr bwMode="auto">
              <a:xfrm>
                <a:off x="2384" y="380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48" name="Rectangle 328"/>
              <p:cNvSpPr>
                <a:spLocks noChangeArrowheads="1"/>
              </p:cNvSpPr>
              <p:nvPr/>
            </p:nvSpPr>
            <p:spPr bwMode="auto">
              <a:xfrm>
                <a:off x="2378" y="388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sp>
          <p:nvSpPr>
            <p:cNvPr id="31793" name="Rectangle 329"/>
            <p:cNvSpPr>
              <a:spLocks noChangeArrowheads="1"/>
            </p:cNvSpPr>
            <p:nvPr/>
          </p:nvSpPr>
          <p:spPr bwMode="auto">
            <a:xfrm>
              <a:off x="4173" y="1470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+mj-lt"/>
              </a:endParaRPr>
            </a:p>
          </p:txBody>
        </p:sp>
        <p:grpSp>
          <p:nvGrpSpPr>
            <p:cNvPr id="31794" name="Group 330"/>
            <p:cNvGrpSpPr>
              <a:grpSpLocks/>
            </p:cNvGrpSpPr>
            <p:nvPr/>
          </p:nvGrpSpPr>
          <p:grpSpPr bwMode="auto">
            <a:xfrm>
              <a:off x="4502" y="1510"/>
              <a:ext cx="154" cy="60"/>
              <a:chOff x="428" y="2146"/>
              <a:chExt cx="268" cy="244"/>
            </a:xfrm>
          </p:grpSpPr>
          <p:sp>
            <p:nvSpPr>
              <p:cNvPr id="31934" name="Rectangle 331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35" name="Rectangle 332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36" name="Rectangle 333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37" name="Rectangle 334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38" name="Rectangle 335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39" name="Rectangle 336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40" name="Rectangle 337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41" name="Rectangle 338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42" name="Rectangle 339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grpSp>
          <p:nvGrpSpPr>
            <p:cNvPr id="31795" name="Group 340"/>
            <p:cNvGrpSpPr>
              <a:grpSpLocks/>
            </p:cNvGrpSpPr>
            <p:nvPr/>
          </p:nvGrpSpPr>
          <p:grpSpPr bwMode="auto">
            <a:xfrm>
              <a:off x="4689" y="1540"/>
              <a:ext cx="155" cy="61"/>
              <a:chOff x="428" y="2146"/>
              <a:chExt cx="268" cy="244"/>
            </a:xfrm>
          </p:grpSpPr>
          <p:sp>
            <p:nvSpPr>
              <p:cNvPr id="31925" name="Rectangle 341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26" name="Rectangle 342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27" name="Rectangle 343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28" name="Rectangle 344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29" name="Rectangle 345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30" name="Rectangle 346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31" name="Rectangle 347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32" name="Rectangle 348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33" name="Rectangle 349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sp>
          <p:nvSpPr>
            <p:cNvPr id="31796" name="Rectangle 350"/>
            <p:cNvSpPr>
              <a:spLocks noChangeArrowheads="1"/>
            </p:cNvSpPr>
            <p:nvPr/>
          </p:nvSpPr>
          <p:spPr bwMode="auto">
            <a:xfrm>
              <a:off x="4625" y="1455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1797" name="Rectangle 351"/>
            <p:cNvSpPr>
              <a:spLocks noChangeArrowheads="1"/>
            </p:cNvSpPr>
            <p:nvPr/>
          </p:nvSpPr>
          <p:spPr bwMode="auto">
            <a:xfrm>
              <a:off x="5229" y="1187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+mj-lt"/>
              </a:endParaRPr>
            </a:p>
          </p:txBody>
        </p:sp>
        <p:grpSp>
          <p:nvGrpSpPr>
            <p:cNvPr id="31798" name="Group 352"/>
            <p:cNvGrpSpPr>
              <a:grpSpLocks/>
            </p:cNvGrpSpPr>
            <p:nvPr/>
          </p:nvGrpSpPr>
          <p:grpSpPr bwMode="auto">
            <a:xfrm>
              <a:off x="5250" y="1298"/>
              <a:ext cx="155" cy="60"/>
              <a:chOff x="428" y="2146"/>
              <a:chExt cx="268" cy="244"/>
            </a:xfrm>
          </p:grpSpPr>
          <p:sp>
            <p:nvSpPr>
              <p:cNvPr id="31916" name="Rectangle 353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17" name="Rectangle 354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18" name="Rectangle 355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19" name="Rectangle 356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20" name="Rectangle 357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21" name="Rectangle 358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22" name="Rectangle 359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23" name="Rectangle 360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24" name="Rectangle 361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grpSp>
          <p:nvGrpSpPr>
            <p:cNvPr id="31799" name="Group 362"/>
            <p:cNvGrpSpPr>
              <a:grpSpLocks/>
            </p:cNvGrpSpPr>
            <p:nvPr/>
          </p:nvGrpSpPr>
          <p:grpSpPr bwMode="auto">
            <a:xfrm>
              <a:off x="5230" y="1408"/>
              <a:ext cx="154" cy="61"/>
              <a:chOff x="428" y="2146"/>
              <a:chExt cx="268" cy="244"/>
            </a:xfrm>
          </p:grpSpPr>
          <p:sp>
            <p:nvSpPr>
              <p:cNvPr id="31907" name="Rectangle 363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08" name="Rectangle 364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09" name="Rectangle 365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10" name="Rectangle 366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11" name="Rectangle 367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12" name="Rectangle 368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13" name="Rectangle 369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14" name="Rectangle 370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15" name="Rectangle 371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sp>
          <p:nvSpPr>
            <p:cNvPr id="31800" name="Rectangle 372"/>
            <p:cNvSpPr>
              <a:spLocks noChangeArrowheads="1"/>
            </p:cNvSpPr>
            <p:nvPr/>
          </p:nvSpPr>
          <p:spPr bwMode="auto">
            <a:xfrm>
              <a:off x="5115" y="1344"/>
              <a:ext cx="93" cy="4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1801" name="Rectangle 373"/>
            <p:cNvSpPr>
              <a:spLocks noChangeArrowheads="1"/>
            </p:cNvSpPr>
            <p:nvPr/>
          </p:nvSpPr>
          <p:spPr bwMode="auto">
            <a:xfrm>
              <a:off x="5094" y="1401"/>
              <a:ext cx="94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+mj-lt"/>
              </a:endParaRPr>
            </a:p>
          </p:txBody>
        </p:sp>
        <p:grpSp>
          <p:nvGrpSpPr>
            <p:cNvPr id="31802" name="Group 374"/>
            <p:cNvGrpSpPr>
              <a:grpSpLocks/>
            </p:cNvGrpSpPr>
            <p:nvPr/>
          </p:nvGrpSpPr>
          <p:grpSpPr bwMode="auto">
            <a:xfrm>
              <a:off x="5171" y="1035"/>
              <a:ext cx="155" cy="60"/>
              <a:chOff x="428" y="2146"/>
              <a:chExt cx="268" cy="244"/>
            </a:xfrm>
          </p:grpSpPr>
          <p:sp>
            <p:nvSpPr>
              <p:cNvPr id="31898" name="Rectangle 375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99" name="Rectangle 376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00" name="Rectangle 377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01" name="Rectangle 378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02" name="Rectangle 379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03" name="Rectangle 380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04" name="Rectangle 381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05" name="Rectangle 382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906" name="Rectangle 383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sp>
          <p:nvSpPr>
            <p:cNvPr id="31803" name="Rectangle 384"/>
            <p:cNvSpPr>
              <a:spLocks noChangeArrowheads="1"/>
            </p:cNvSpPr>
            <p:nvPr/>
          </p:nvSpPr>
          <p:spPr bwMode="auto">
            <a:xfrm>
              <a:off x="5025" y="1071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+mj-lt"/>
              </a:endParaRPr>
            </a:p>
          </p:txBody>
        </p:sp>
        <p:grpSp>
          <p:nvGrpSpPr>
            <p:cNvPr id="31804" name="Group 385"/>
            <p:cNvGrpSpPr>
              <a:grpSpLocks/>
            </p:cNvGrpSpPr>
            <p:nvPr/>
          </p:nvGrpSpPr>
          <p:grpSpPr bwMode="auto">
            <a:xfrm>
              <a:off x="5030" y="933"/>
              <a:ext cx="154" cy="61"/>
              <a:chOff x="428" y="2146"/>
              <a:chExt cx="268" cy="244"/>
            </a:xfrm>
          </p:grpSpPr>
          <p:sp>
            <p:nvSpPr>
              <p:cNvPr id="31889" name="Rectangle 386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90" name="Rectangle 387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91" name="Rectangle 388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92" name="Rectangle 389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93" name="Rectangle 390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94" name="Rectangle 391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95" name="Rectangle 392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96" name="Rectangle 393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97" name="Rectangle 394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grpSp>
          <p:nvGrpSpPr>
            <p:cNvPr id="31805" name="Group 395"/>
            <p:cNvGrpSpPr>
              <a:grpSpLocks/>
            </p:cNvGrpSpPr>
            <p:nvPr/>
          </p:nvGrpSpPr>
          <p:grpSpPr bwMode="auto">
            <a:xfrm>
              <a:off x="3328" y="911"/>
              <a:ext cx="155" cy="61"/>
              <a:chOff x="428" y="2146"/>
              <a:chExt cx="268" cy="244"/>
            </a:xfrm>
          </p:grpSpPr>
          <p:sp>
            <p:nvSpPr>
              <p:cNvPr id="31880" name="Rectangle 396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81" name="Rectangle 397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82" name="Rectangle 398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83" name="Rectangle 399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84" name="Rectangle 400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85" name="Rectangle 401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86" name="Rectangle 402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87" name="Rectangle 403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88" name="Rectangle 404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grpSp>
          <p:nvGrpSpPr>
            <p:cNvPr id="31806" name="Group 405"/>
            <p:cNvGrpSpPr>
              <a:grpSpLocks/>
            </p:cNvGrpSpPr>
            <p:nvPr/>
          </p:nvGrpSpPr>
          <p:grpSpPr bwMode="auto">
            <a:xfrm>
              <a:off x="3087" y="996"/>
              <a:ext cx="154" cy="60"/>
              <a:chOff x="428" y="2146"/>
              <a:chExt cx="268" cy="244"/>
            </a:xfrm>
          </p:grpSpPr>
          <p:sp>
            <p:nvSpPr>
              <p:cNvPr id="31871" name="Rectangle 406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72" name="Rectangle 407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73" name="Rectangle 408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74" name="Rectangle 409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75" name="Rectangle 410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76" name="Rectangle 411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77" name="Rectangle 412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78" name="Rectangle 413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79" name="Rectangle 414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grpSp>
          <p:nvGrpSpPr>
            <p:cNvPr id="31807" name="Group 415"/>
            <p:cNvGrpSpPr>
              <a:grpSpLocks/>
            </p:cNvGrpSpPr>
            <p:nvPr/>
          </p:nvGrpSpPr>
          <p:grpSpPr bwMode="auto">
            <a:xfrm>
              <a:off x="3136" y="1499"/>
              <a:ext cx="153" cy="61"/>
              <a:chOff x="428" y="2146"/>
              <a:chExt cx="268" cy="244"/>
            </a:xfrm>
          </p:grpSpPr>
          <p:sp>
            <p:nvSpPr>
              <p:cNvPr id="31862" name="Rectangle 416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63" name="Rectangle 417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64" name="Rectangle 418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65" name="Rectangle 419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66" name="Rectangle 420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67" name="Rectangle 421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68" name="Rectangle 422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69" name="Rectangle 423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70" name="Rectangle 424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sp>
          <p:nvSpPr>
            <p:cNvPr id="31808" name="Rectangle 425"/>
            <p:cNvSpPr>
              <a:spLocks noChangeArrowheads="1"/>
            </p:cNvSpPr>
            <p:nvPr/>
          </p:nvSpPr>
          <p:spPr bwMode="auto">
            <a:xfrm>
              <a:off x="4915" y="995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1809" name="Rectangle 426"/>
            <p:cNvSpPr>
              <a:spLocks noChangeArrowheads="1"/>
            </p:cNvSpPr>
            <p:nvPr/>
          </p:nvSpPr>
          <p:spPr bwMode="auto">
            <a:xfrm>
              <a:off x="3258" y="1038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+mj-lt"/>
              </a:endParaRPr>
            </a:p>
          </p:txBody>
        </p:sp>
        <p:grpSp>
          <p:nvGrpSpPr>
            <p:cNvPr id="31810" name="Group 427"/>
            <p:cNvGrpSpPr>
              <a:grpSpLocks/>
            </p:cNvGrpSpPr>
            <p:nvPr/>
          </p:nvGrpSpPr>
          <p:grpSpPr bwMode="auto">
            <a:xfrm>
              <a:off x="5227" y="1473"/>
              <a:ext cx="153" cy="60"/>
              <a:chOff x="428" y="2146"/>
              <a:chExt cx="268" cy="244"/>
            </a:xfrm>
          </p:grpSpPr>
          <p:sp>
            <p:nvSpPr>
              <p:cNvPr id="31853" name="Rectangle 428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54" name="Rectangle 429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55" name="Rectangle 430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56" name="Rectangle 431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57" name="Rectangle 432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58" name="Rectangle 433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59" name="Rectangle 434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60" name="Rectangle 435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61" name="Rectangle 436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grpSp>
          <p:nvGrpSpPr>
            <p:cNvPr id="31811" name="Group 437"/>
            <p:cNvGrpSpPr>
              <a:grpSpLocks/>
            </p:cNvGrpSpPr>
            <p:nvPr/>
          </p:nvGrpSpPr>
          <p:grpSpPr bwMode="auto">
            <a:xfrm>
              <a:off x="5357" y="1179"/>
              <a:ext cx="155" cy="60"/>
              <a:chOff x="428" y="2146"/>
              <a:chExt cx="268" cy="244"/>
            </a:xfrm>
          </p:grpSpPr>
          <p:sp>
            <p:nvSpPr>
              <p:cNvPr id="31844" name="Rectangle 438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45" name="Rectangle 439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46" name="Rectangle 440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47" name="Rectangle 441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48" name="Rectangle 442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49" name="Rectangle 443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50" name="Rectangle 444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51" name="Rectangle 445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52" name="Rectangle 446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</p:grpSp>
        <p:grpSp>
          <p:nvGrpSpPr>
            <p:cNvPr id="31814" name="Group 449"/>
            <p:cNvGrpSpPr>
              <a:grpSpLocks/>
            </p:cNvGrpSpPr>
            <p:nvPr/>
          </p:nvGrpSpPr>
          <p:grpSpPr bwMode="auto">
            <a:xfrm>
              <a:off x="3324" y="987"/>
              <a:ext cx="1708" cy="431"/>
              <a:chOff x="1450" y="1101"/>
              <a:chExt cx="2970" cy="997"/>
            </a:xfrm>
          </p:grpSpPr>
          <p:sp>
            <p:nvSpPr>
              <p:cNvPr id="31815" name="Oval 450"/>
              <p:cNvSpPr>
                <a:spLocks noChangeArrowheads="1"/>
              </p:cNvSpPr>
              <p:nvPr/>
            </p:nvSpPr>
            <p:spPr bwMode="auto">
              <a:xfrm>
                <a:off x="1984" y="1682"/>
                <a:ext cx="1760" cy="119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 dirty="0">
                  <a:latin typeface="+mj-lt"/>
                </a:endParaRPr>
              </a:p>
            </p:txBody>
          </p:sp>
          <p:sp>
            <p:nvSpPr>
              <p:cNvPr id="31816" name="Line 451"/>
              <p:cNvSpPr>
                <a:spLocks noChangeShapeType="1"/>
              </p:cNvSpPr>
              <p:nvPr/>
            </p:nvSpPr>
            <p:spPr bwMode="auto">
              <a:xfrm>
                <a:off x="2104" y="1471"/>
                <a:ext cx="0" cy="23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1817" name="Line 452"/>
              <p:cNvSpPr>
                <a:spLocks noChangeShapeType="1"/>
              </p:cNvSpPr>
              <p:nvPr/>
            </p:nvSpPr>
            <p:spPr bwMode="auto">
              <a:xfrm>
                <a:off x="2232" y="1485"/>
                <a:ext cx="0" cy="229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1818" name="Line 453"/>
              <p:cNvSpPr>
                <a:spLocks noChangeShapeType="1"/>
              </p:cNvSpPr>
              <p:nvPr/>
            </p:nvSpPr>
            <p:spPr bwMode="auto">
              <a:xfrm flipH="1">
                <a:off x="2360" y="1512"/>
                <a:ext cx="0" cy="17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1819" name="Line 454"/>
              <p:cNvSpPr>
                <a:spLocks noChangeShapeType="1"/>
              </p:cNvSpPr>
              <p:nvPr/>
            </p:nvSpPr>
            <p:spPr bwMode="auto">
              <a:xfrm>
                <a:off x="2472" y="1531"/>
                <a:ext cx="0" cy="15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1820" name="Line 455"/>
              <p:cNvSpPr>
                <a:spLocks noChangeShapeType="1"/>
              </p:cNvSpPr>
              <p:nvPr/>
            </p:nvSpPr>
            <p:spPr bwMode="auto">
              <a:xfrm>
                <a:off x="2560" y="1590"/>
                <a:ext cx="0" cy="10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1821" name="Line 456"/>
              <p:cNvSpPr>
                <a:spLocks noChangeShapeType="1"/>
              </p:cNvSpPr>
              <p:nvPr/>
            </p:nvSpPr>
            <p:spPr bwMode="auto">
              <a:xfrm>
                <a:off x="2680" y="1599"/>
                <a:ext cx="0" cy="8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1822" name="Line 457"/>
              <p:cNvSpPr>
                <a:spLocks noChangeShapeType="1"/>
              </p:cNvSpPr>
              <p:nvPr/>
            </p:nvSpPr>
            <p:spPr bwMode="auto">
              <a:xfrm>
                <a:off x="2808" y="1636"/>
                <a:ext cx="0" cy="5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1823" name="Line 458"/>
              <p:cNvSpPr>
                <a:spLocks noChangeShapeType="1"/>
              </p:cNvSpPr>
              <p:nvPr/>
            </p:nvSpPr>
            <p:spPr bwMode="auto">
              <a:xfrm>
                <a:off x="2944" y="1650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1824" name="Line 459"/>
              <p:cNvSpPr>
                <a:spLocks noChangeShapeType="1"/>
              </p:cNvSpPr>
              <p:nvPr/>
            </p:nvSpPr>
            <p:spPr bwMode="auto">
              <a:xfrm>
                <a:off x="3168" y="1567"/>
                <a:ext cx="0" cy="11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1825" name="Line 460"/>
              <p:cNvSpPr>
                <a:spLocks noChangeShapeType="1"/>
              </p:cNvSpPr>
              <p:nvPr/>
            </p:nvSpPr>
            <p:spPr bwMode="auto">
              <a:xfrm>
                <a:off x="3312" y="1480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1826" name="Line 461"/>
              <p:cNvSpPr>
                <a:spLocks noChangeShapeType="1"/>
              </p:cNvSpPr>
              <p:nvPr/>
            </p:nvSpPr>
            <p:spPr bwMode="auto">
              <a:xfrm>
                <a:off x="3448" y="1352"/>
                <a:ext cx="0" cy="344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1827" name="Line 462"/>
              <p:cNvSpPr>
                <a:spLocks noChangeShapeType="1"/>
              </p:cNvSpPr>
              <p:nvPr/>
            </p:nvSpPr>
            <p:spPr bwMode="auto">
              <a:xfrm>
                <a:off x="3640" y="1237"/>
                <a:ext cx="0" cy="48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1828" name="Oval 463"/>
              <p:cNvSpPr>
                <a:spLocks noChangeArrowheads="1"/>
              </p:cNvSpPr>
              <p:nvPr/>
            </p:nvSpPr>
            <p:spPr bwMode="auto">
              <a:xfrm rot="2527473">
                <a:off x="1450" y="1533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29" name="Oval 464"/>
              <p:cNvSpPr>
                <a:spLocks noChangeArrowheads="1"/>
              </p:cNvSpPr>
              <p:nvPr/>
            </p:nvSpPr>
            <p:spPr bwMode="auto">
              <a:xfrm rot="2527473">
                <a:off x="1450" y="2006"/>
                <a:ext cx="71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30" name="Oval 465"/>
              <p:cNvSpPr>
                <a:spLocks noChangeArrowheads="1"/>
              </p:cNvSpPr>
              <p:nvPr/>
            </p:nvSpPr>
            <p:spPr bwMode="auto">
              <a:xfrm rot="2527473">
                <a:off x="2114" y="1991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31" name="Oval 466"/>
              <p:cNvSpPr>
                <a:spLocks noChangeArrowheads="1"/>
              </p:cNvSpPr>
              <p:nvPr/>
            </p:nvSpPr>
            <p:spPr bwMode="auto">
              <a:xfrm rot="2527473">
                <a:off x="2884" y="1973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32" name="Oval 467"/>
              <p:cNvSpPr>
                <a:spLocks noChangeArrowheads="1"/>
              </p:cNvSpPr>
              <p:nvPr/>
            </p:nvSpPr>
            <p:spPr bwMode="auto">
              <a:xfrm rot="2527473">
                <a:off x="1500" y="1829"/>
                <a:ext cx="64" cy="91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33" name="Oval 468"/>
              <p:cNvSpPr>
                <a:spLocks noChangeArrowheads="1"/>
              </p:cNvSpPr>
              <p:nvPr/>
            </p:nvSpPr>
            <p:spPr bwMode="auto">
              <a:xfrm rot="2527473">
                <a:off x="3560" y="1951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34" name="Oval 469"/>
              <p:cNvSpPr>
                <a:spLocks noChangeArrowheads="1"/>
              </p:cNvSpPr>
              <p:nvPr/>
            </p:nvSpPr>
            <p:spPr bwMode="auto">
              <a:xfrm rot="2527473">
                <a:off x="4152" y="1834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35" name="Oval 470"/>
              <p:cNvSpPr>
                <a:spLocks noChangeArrowheads="1"/>
              </p:cNvSpPr>
              <p:nvPr/>
            </p:nvSpPr>
            <p:spPr bwMode="auto">
              <a:xfrm rot="2527473">
                <a:off x="4356" y="1485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836" name="Line 471"/>
              <p:cNvSpPr>
                <a:spLocks noChangeShapeType="1"/>
              </p:cNvSpPr>
              <p:nvPr/>
            </p:nvSpPr>
            <p:spPr bwMode="auto">
              <a:xfrm>
                <a:off x="1522" y="1578"/>
                <a:ext cx="510" cy="1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1837" name="Line 472"/>
              <p:cNvSpPr>
                <a:spLocks noChangeShapeType="1"/>
              </p:cNvSpPr>
              <p:nvPr/>
            </p:nvSpPr>
            <p:spPr bwMode="auto">
              <a:xfrm flipV="1">
                <a:off x="1546" y="1781"/>
                <a:ext cx="654" cy="25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1838" name="Line 473"/>
              <p:cNvSpPr>
                <a:spLocks noChangeShapeType="1"/>
              </p:cNvSpPr>
              <p:nvPr/>
            </p:nvSpPr>
            <p:spPr bwMode="auto">
              <a:xfrm flipV="1">
                <a:off x="2188" y="1791"/>
                <a:ext cx="228" cy="21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1839" name="Line 474"/>
              <p:cNvSpPr>
                <a:spLocks noChangeShapeType="1"/>
              </p:cNvSpPr>
              <p:nvPr/>
            </p:nvSpPr>
            <p:spPr bwMode="auto">
              <a:xfrm flipH="1" flipV="1">
                <a:off x="2818" y="1798"/>
                <a:ext cx="108" cy="203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1840" name="Line 475"/>
              <p:cNvSpPr>
                <a:spLocks noChangeShapeType="1"/>
              </p:cNvSpPr>
              <p:nvPr/>
            </p:nvSpPr>
            <p:spPr bwMode="auto">
              <a:xfrm flipH="1" flipV="1">
                <a:off x="3388" y="1784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1841" name="Line 476"/>
              <p:cNvSpPr>
                <a:spLocks noChangeShapeType="1"/>
              </p:cNvSpPr>
              <p:nvPr/>
            </p:nvSpPr>
            <p:spPr bwMode="auto">
              <a:xfrm flipH="1" flipV="1">
                <a:off x="3706" y="1743"/>
                <a:ext cx="462" cy="12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1842" name="Line 477"/>
              <p:cNvSpPr>
                <a:spLocks noChangeShapeType="1"/>
              </p:cNvSpPr>
              <p:nvPr/>
            </p:nvSpPr>
            <p:spPr bwMode="auto">
              <a:xfrm flipH="1">
                <a:off x="3694" y="1540"/>
                <a:ext cx="648" cy="179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1843" name="Line 478"/>
              <p:cNvSpPr>
                <a:spLocks noChangeShapeType="1"/>
              </p:cNvSpPr>
              <p:nvPr/>
            </p:nvSpPr>
            <p:spPr bwMode="auto">
              <a:xfrm>
                <a:off x="1500" y="1101"/>
                <a:ext cx="582" cy="62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31753" name="Text Box 480"/>
          <p:cNvSpPr txBox="1">
            <a:spLocks noChangeArrowheads="1"/>
          </p:cNvSpPr>
          <p:nvPr/>
        </p:nvSpPr>
        <p:spPr bwMode="auto">
          <a:xfrm>
            <a:off x="6248400" y="3657600"/>
            <a:ext cx="287931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 dirty="0">
                <a:latin typeface="+mj-lt"/>
              </a:rPr>
              <a:t>Databases</a:t>
            </a:r>
          </a:p>
          <a:p>
            <a:r>
              <a:rPr lang="en-US" sz="2000" b="0" dirty="0">
                <a:latin typeface="+mj-lt"/>
              </a:rPr>
              <a:t>Information Collection</a:t>
            </a:r>
          </a:p>
          <a:p>
            <a:r>
              <a:rPr lang="en-US" sz="2000" b="0" dirty="0">
                <a:latin typeface="+mj-lt"/>
              </a:rPr>
              <a:t>Remote Storage</a:t>
            </a:r>
          </a:p>
          <a:p>
            <a:r>
              <a:rPr lang="en-US" sz="2000" b="0" dirty="0">
                <a:latin typeface="+mj-lt"/>
              </a:rPr>
              <a:t>Online Games</a:t>
            </a:r>
          </a:p>
          <a:p>
            <a:r>
              <a:rPr lang="en-US" sz="2000" b="0" dirty="0">
                <a:latin typeface="+mj-lt"/>
              </a:rPr>
              <a:t>Commerce</a:t>
            </a:r>
          </a:p>
          <a:p>
            <a:r>
              <a:rPr lang="en-US" sz="2000" b="0" dirty="0">
                <a:latin typeface="+mj-lt"/>
              </a:rPr>
              <a:t>	…</a:t>
            </a:r>
          </a:p>
          <a:p>
            <a:endParaRPr lang="en-US" sz="2000" b="0" dirty="0">
              <a:latin typeface="+mj-lt"/>
            </a:endParaRPr>
          </a:p>
        </p:txBody>
      </p:sp>
      <p:sp>
        <p:nvSpPr>
          <p:cNvPr id="31751" name="Text Box 13"/>
          <p:cNvSpPr txBox="1">
            <a:spLocks noChangeArrowheads="1"/>
          </p:cNvSpPr>
          <p:nvPr/>
        </p:nvSpPr>
        <p:spPr bwMode="auto">
          <a:xfrm>
            <a:off x="-83737" y="5845175"/>
            <a:ext cx="16898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 b="0" dirty="0">
                <a:latin typeface="+mj-lt"/>
              </a:rPr>
              <a:t>MEMS for </a:t>
            </a:r>
          </a:p>
          <a:p>
            <a:pPr algn="ctr"/>
            <a:r>
              <a:rPr lang="en-US" sz="2000" b="0" dirty="0">
                <a:latin typeface="+mj-lt"/>
              </a:rPr>
              <a:t>Sensor Nets</a:t>
            </a:r>
          </a:p>
        </p:txBody>
      </p:sp>
      <p:pic>
        <p:nvPicPr>
          <p:cNvPr id="31760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3" t="30769" r="3391" b="12088"/>
          <a:stretch>
            <a:fillRect/>
          </a:stretch>
        </p:blipFill>
        <p:spPr bwMode="auto">
          <a:xfrm>
            <a:off x="1371600" y="4930775"/>
            <a:ext cx="2057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16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File System Caching (con’t)</a:t>
            </a:r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Cache Size: How much memory should the OS allocate to the buffer cache vs virtual memory?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Too much memory to the file system cache 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 </a:t>
            </a:r>
            <a:r>
              <a:rPr lang="en-US" altLang="ko-KR" smtClean="0">
                <a:ea typeface="굴림" panose="020B0600000101010101" pitchFamily="34" charset="-127"/>
              </a:rPr>
              <a:t>won’t be able to run many applications at once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Too little memory to file system cache 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mtClean="0">
                <a:ea typeface="굴림" panose="020B0600000101010101" pitchFamily="34" charset="-127"/>
              </a:rPr>
              <a:t> many applications may run slowly (disk caching not effective)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Solution: adjust boundary dynamically so that the disk access rates for paging and file access are balanced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Read Ahead Prefetching:</a:t>
            </a:r>
            <a:r>
              <a:rPr lang="en-US" altLang="ko-KR" smtClean="0">
                <a:ea typeface="굴림" panose="020B0600000101010101" pitchFamily="34" charset="-127"/>
              </a:rPr>
              <a:t> fetch sequential blocks early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Key Idea: exploit fact that most common file access is sequential by prefetching subsequent disk blocks ahead of current read request (if they are not already in memory)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Elevator algorithm can efficiently interleave groups of prefetches from concurrent applications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How much to prefetch?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Too many imposes delays on requests by other applications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Too few causes many seeks (and rotational delays) among concurrent file requests</a:t>
            </a:r>
          </a:p>
        </p:txBody>
      </p:sp>
    </p:spTree>
    <p:extLst>
      <p:ext uri="{BB962C8B-B14F-4D97-AF65-F5344CB8AC3E}">
        <p14:creationId xmlns:p14="http://schemas.microsoft.com/office/powerpoint/2010/main" val="2328186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19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581400"/>
            <a:ext cx="8686800" cy="3048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Centralized System: </a:t>
            </a:r>
            <a:r>
              <a:rPr lang="en-US" altLang="ko-KR" smtClean="0">
                <a:ea typeface="굴림" panose="020B0600000101010101" pitchFamily="34" charset="-127"/>
              </a:rPr>
              <a:t>System in which major functions are performed by a single physical computer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Originally, everything on single computer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Later: client/server model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Distributed System:</a:t>
            </a:r>
            <a:r>
              <a:rPr lang="en-US" altLang="ko-KR" smtClean="0">
                <a:ea typeface="굴림" panose="020B0600000101010101" pitchFamily="34" charset="-127"/>
              </a:rPr>
              <a:t> physically separate computers working together on some task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Early model: multiple servers working together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Probably in the same room or building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Often called a “cluster”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Later models: peer-to-peer/wide-spread collaboration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endParaRPr lang="ko-KR" altLang="en-US" smtClean="0">
              <a:ea typeface="굴림" panose="020B0600000101010101" pitchFamily="34" charset="-127"/>
            </a:endParaRPr>
          </a:p>
        </p:txBody>
      </p:sp>
      <p:grpSp>
        <p:nvGrpSpPr>
          <p:cNvPr id="923682" name="Group 34"/>
          <p:cNvGrpSpPr>
            <a:grpSpLocks/>
          </p:cNvGrpSpPr>
          <p:nvPr/>
        </p:nvGrpSpPr>
        <p:grpSpPr bwMode="auto">
          <a:xfrm>
            <a:off x="533400" y="838200"/>
            <a:ext cx="3500438" cy="2486026"/>
            <a:chOff x="336" y="528"/>
            <a:chExt cx="2205" cy="1566"/>
          </a:xfrm>
        </p:grpSpPr>
        <p:grpSp>
          <p:nvGrpSpPr>
            <p:cNvPr id="27670" name="Group 16"/>
            <p:cNvGrpSpPr>
              <a:grpSpLocks/>
            </p:cNvGrpSpPr>
            <p:nvPr/>
          </p:nvGrpSpPr>
          <p:grpSpPr bwMode="auto">
            <a:xfrm>
              <a:off x="336" y="528"/>
              <a:ext cx="2205" cy="1268"/>
              <a:chOff x="269" y="533"/>
              <a:chExt cx="2323" cy="1339"/>
            </a:xfrm>
          </p:grpSpPr>
          <p:sp>
            <p:nvSpPr>
              <p:cNvPr id="27672" name="Oval 4"/>
              <p:cNvSpPr>
                <a:spLocks noChangeArrowheads="1"/>
              </p:cNvSpPr>
              <p:nvPr/>
            </p:nvSpPr>
            <p:spPr bwMode="auto">
              <a:xfrm>
                <a:off x="1154" y="606"/>
                <a:ext cx="538" cy="478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1800" dirty="0">
                    <a:latin typeface="Gill Sans"/>
                  </a:rPr>
                  <a:t>Server</a:t>
                </a:r>
              </a:p>
            </p:txBody>
          </p:sp>
          <p:pic>
            <p:nvPicPr>
              <p:cNvPr id="27673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" y="533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7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" y="1231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75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3" y="533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676" name="Line 11"/>
              <p:cNvSpPr>
                <a:spLocks noChangeShapeType="1"/>
              </p:cNvSpPr>
              <p:nvPr/>
            </p:nvSpPr>
            <p:spPr bwMode="auto">
              <a:xfrm>
                <a:off x="1692" y="827"/>
                <a:ext cx="23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7677" name="Line 12"/>
              <p:cNvSpPr>
                <a:spLocks noChangeShapeType="1"/>
              </p:cNvSpPr>
              <p:nvPr/>
            </p:nvSpPr>
            <p:spPr bwMode="auto">
              <a:xfrm flipV="1">
                <a:off x="1423" y="1084"/>
                <a:ext cx="0" cy="1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7678" name="Line 13"/>
              <p:cNvSpPr>
                <a:spLocks noChangeShapeType="1"/>
              </p:cNvSpPr>
              <p:nvPr/>
            </p:nvSpPr>
            <p:spPr bwMode="auto">
              <a:xfrm>
                <a:off x="923" y="827"/>
                <a:ext cx="23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</p:grpSp>
        <p:sp>
          <p:nvSpPr>
            <p:cNvPr id="27671" name="Text Box 31"/>
            <p:cNvSpPr txBox="1">
              <a:spLocks noChangeArrowheads="1"/>
            </p:cNvSpPr>
            <p:nvPr/>
          </p:nvSpPr>
          <p:spPr bwMode="auto">
            <a:xfrm>
              <a:off x="523" y="1824"/>
              <a:ext cx="177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Gill Sans"/>
                </a:rPr>
                <a:t>Client/Server Model</a:t>
              </a:r>
            </a:p>
          </p:txBody>
        </p:sp>
      </p:grpSp>
      <p:grpSp>
        <p:nvGrpSpPr>
          <p:cNvPr id="923681" name="Group 33"/>
          <p:cNvGrpSpPr>
            <a:grpSpLocks/>
          </p:cNvGrpSpPr>
          <p:nvPr/>
        </p:nvGrpSpPr>
        <p:grpSpPr bwMode="auto">
          <a:xfrm>
            <a:off x="4800600" y="557212"/>
            <a:ext cx="4049713" cy="3071813"/>
            <a:chOff x="3024" y="288"/>
            <a:chExt cx="2551" cy="1935"/>
          </a:xfrm>
        </p:grpSpPr>
        <p:grpSp>
          <p:nvGrpSpPr>
            <p:cNvPr id="27654" name="Group 30"/>
            <p:cNvGrpSpPr>
              <a:grpSpLocks/>
            </p:cNvGrpSpPr>
            <p:nvPr/>
          </p:nvGrpSpPr>
          <p:grpSpPr bwMode="auto">
            <a:xfrm>
              <a:off x="3024" y="288"/>
              <a:ext cx="2551" cy="1706"/>
              <a:chOff x="2976" y="336"/>
              <a:chExt cx="2685" cy="1793"/>
            </a:xfrm>
          </p:grpSpPr>
          <p:pic>
            <p:nvPicPr>
              <p:cNvPr id="27656" name="Picture 1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" y="336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57" name="Picture 1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2" y="816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58" name="Picture 1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2" y="1488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59" name="Picture 1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432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60" name="Picture 2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1104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61" name="Picture 2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88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662" name="Line 22"/>
              <p:cNvSpPr>
                <a:spLocks noChangeShapeType="1"/>
              </p:cNvSpPr>
              <p:nvPr/>
            </p:nvSpPr>
            <p:spPr bwMode="auto">
              <a:xfrm>
                <a:off x="3648" y="1824"/>
                <a:ext cx="864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7663" name="Line 23"/>
              <p:cNvSpPr>
                <a:spLocks noChangeShapeType="1"/>
              </p:cNvSpPr>
              <p:nvPr/>
            </p:nvSpPr>
            <p:spPr bwMode="auto">
              <a:xfrm flipV="1">
                <a:off x="3648" y="624"/>
                <a:ext cx="768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7664" name="Line 24"/>
              <p:cNvSpPr>
                <a:spLocks noChangeShapeType="1"/>
              </p:cNvSpPr>
              <p:nvPr/>
            </p:nvSpPr>
            <p:spPr bwMode="auto">
              <a:xfrm flipV="1">
                <a:off x="4320" y="1200"/>
                <a:ext cx="72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7665" name="Line 25"/>
              <p:cNvSpPr>
                <a:spLocks noChangeShapeType="1"/>
              </p:cNvSpPr>
              <p:nvPr/>
            </p:nvSpPr>
            <p:spPr bwMode="auto">
              <a:xfrm flipV="1">
                <a:off x="4224" y="912"/>
                <a:ext cx="33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7666" name="Line 26"/>
              <p:cNvSpPr>
                <a:spLocks noChangeShapeType="1"/>
              </p:cNvSpPr>
              <p:nvPr/>
            </p:nvSpPr>
            <p:spPr bwMode="auto">
              <a:xfrm flipV="1">
                <a:off x="3312" y="1008"/>
                <a:ext cx="48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7667" name="Line 27"/>
              <p:cNvSpPr>
                <a:spLocks noChangeShapeType="1"/>
              </p:cNvSpPr>
              <p:nvPr/>
            </p:nvSpPr>
            <p:spPr bwMode="auto">
              <a:xfrm flipH="1" flipV="1">
                <a:off x="3552" y="912"/>
                <a:ext cx="24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7668" name="Line 28"/>
              <p:cNvSpPr>
                <a:spLocks noChangeShapeType="1"/>
              </p:cNvSpPr>
              <p:nvPr/>
            </p:nvSpPr>
            <p:spPr bwMode="auto">
              <a:xfrm flipH="1" flipV="1">
                <a:off x="4704" y="960"/>
                <a:ext cx="96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7669" name="Line 29"/>
              <p:cNvSpPr>
                <a:spLocks noChangeShapeType="1"/>
              </p:cNvSpPr>
              <p:nvPr/>
            </p:nvSpPr>
            <p:spPr bwMode="auto">
              <a:xfrm flipV="1">
                <a:off x="5040" y="139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</p:grpSp>
        <p:sp>
          <p:nvSpPr>
            <p:cNvPr id="27655" name="Text Box 32"/>
            <p:cNvSpPr txBox="1">
              <a:spLocks noChangeArrowheads="1"/>
            </p:cNvSpPr>
            <p:nvPr/>
          </p:nvSpPr>
          <p:spPr bwMode="auto">
            <a:xfrm>
              <a:off x="3386" y="1953"/>
              <a:ext cx="1737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Gill Sans"/>
                </a:rPr>
                <a:t>Peer-to-Peer Model</a:t>
              </a:r>
            </a:p>
          </p:txBody>
        </p:sp>
      </p:grp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Centralized vs Distributed Systems</a:t>
            </a:r>
          </a:p>
        </p:txBody>
      </p:sp>
    </p:spTree>
    <p:extLst>
      <p:ext uri="{BB962C8B-B14F-4D97-AF65-F5344CB8AC3E}">
        <p14:creationId xmlns:p14="http://schemas.microsoft.com/office/powerpoint/2010/main" val="2672545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51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533400"/>
          </a:xfrm>
        </p:spPr>
        <p:txBody>
          <a:bodyPr/>
          <a:lstStyle/>
          <a:p>
            <a:r>
              <a:rPr lang="en-US" altLang="ko-KR" sz="2800" dirty="0" smtClean="0">
                <a:ea typeface="굴림" panose="020B0600000101010101" pitchFamily="34" charset="-127"/>
              </a:rPr>
              <a:t>Distributed Systems: Motivation/Issues/Promise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0678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Why do we want distributed systems?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Cheaper and easier to build lots of simple computers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Easier to add power incrementally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Users can have complete control over some components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Collaboration: much easier for users to collaborate through network resources (such as network file systems)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The </a:t>
            </a:r>
            <a:r>
              <a:rPr lang="en-US" altLang="ko-KR" sz="2800" i="1" dirty="0" smtClean="0">
                <a:solidFill>
                  <a:srgbClr val="FF0000"/>
                </a:solidFill>
                <a:ea typeface="굴림" panose="020B0600000101010101" pitchFamily="34" charset="-127"/>
              </a:rPr>
              <a:t>promise</a:t>
            </a:r>
            <a:r>
              <a:rPr lang="en-US" altLang="ko-KR" sz="2800" dirty="0" smtClean="0">
                <a:ea typeface="굴림" panose="020B0600000101010101" pitchFamily="34" charset="-127"/>
              </a:rPr>
              <a:t> of distributed systems: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Higher availability: one machine goes down, use another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Better durability: store data in multiple locations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More security: each piece easier to make secure </a:t>
            </a:r>
          </a:p>
        </p:txBody>
      </p:sp>
    </p:spTree>
    <p:extLst>
      <p:ext uri="{BB962C8B-B14F-4D97-AF65-F5344CB8AC3E}">
        <p14:creationId xmlns:p14="http://schemas.microsoft.com/office/powerpoint/2010/main" val="112436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ea typeface="굴림" panose="020B0600000101010101" pitchFamily="34" charset="-127"/>
              </a:rPr>
              <a:t>Distributed</a:t>
            </a:r>
            <a:r>
              <a:rPr lang="en-US" altLang="ko-KR" dirty="0" smtClean="0">
                <a:ea typeface="굴림" panose="020B0600000101010101" pitchFamily="34" charset="-127"/>
              </a:rPr>
              <a:t> Systems: Reality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868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Reality has been disappointing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000" dirty="0" smtClean="0">
                <a:ea typeface="굴림" panose="020B0600000101010101" pitchFamily="34" charset="-127"/>
              </a:rPr>
              <a:t>Worse availability: depend on every machine being up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dirty="0" err="1" smtClean="0">
                <a:ea typeface="굴림" panose="020B0600000101010101" pitchFamily="34" charset="-127"/>
              </a:rPr>
              <a:t>Lamport</a:t>
            </a:r>
            <a:r>
              <a:rPr lang="en-US" altLang="ko-KR" dirty="0" smtClean="0">
                <a:ea typeface="굴림" panose="020B0600000101010101" pitchFamily="34" charset="-127"/>
              </a:rPr>
              <a:t>: “</a:t>
            </a:r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  <a:ea typeface="굴림" panose="020B0600000101010101" pitchFamily="34" charset="-127"/>
              </a:rPr>
              <a:t>a distributed system is one where I can’t do work because some machine I’ve never heard of isn’t working!</a:t>
            </a:r>
            <a:r>
              <a:rPr lang="en-US" altLang="ko-KR" dirty="0" smtClean="0">
                <a:ea typeface="굴림" panose="020B0600000101010101" pitchFamily="34" charset="-127"/>
              </a:rPr>
              <a:t>”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000" dirty="0" smtClean="0">
                <a:ea typeface="굴림" panose="020B0600000101010101" pitchFamily="34" charset="-127"/>
              </a:rPr>
              <a:t>Worse reliability: can lose data if any machine crashes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000" dirty="0" smtClean="0">
                <a:ea typeface="굴림" panose="020B0600000101010101" pitchFamily="34" charset="-127"/>
              </a:rPr>
              <a:t>Worse security: anyone in world can break into system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000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Coordination is more difficult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000" dirty="0" smtClean="0">
                <a:ea typeface="굴림" panose="020B0600000101010101" pitchFamily="34" charset="-127"/>
              </a:rPr>
              <a:t>Must coordinate multiple copies of shared state information (using only a network)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000" dirty="0" smtClean="0">
                <a:ea typeface="굴림" panose="020B0600000101010101" pitchFamily="34" charset="-127"/>
              </a:rPr>
              <a:t>What would be easy in a centralized system becomes a lot more difficult</a:t>
            </a:r>
          </a:p>
        </p:txBody>
      </p:sp>
    </p:spTree>
    <p:extLst>
      <p:ext uri="{BB962C8B-B14F-4D97-AF65-F5344CB8AC3E}">
        <p14:creationId xmlns:p14="http://schemas.microsoft.com/office/powerpoint/2010/main" val="64550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Distributed </a:t>
            </a:r>
            <a:r>
              <a:rPr lang="en-US" altLang="ko-KR" sz="2800" dirty="0" smtClean="0">
                <a:ea typeface="굴림" panose="020B0600000101010101" pitchFamily="34" charset="-127"/>
              </a:rPr>
              <a:t>Systems</a:t>
            </a:r>
            <a:r>
              <a:rPr lang="en-US" altLang="ko-KR" dirty="0" smtClean="0">
                <a:ea typeface="굴림" panose="020B0600000101010101" pitchFamily="34" charset="-127"/>
              </a:rPr>
              <a:t>: Goals/Requirements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562600"/>
          </a:xfrm>
        </p:spPr>
        <p:txBody>
          <a:bodyPr>
            <a:normAutofit/>
          </a:bodyPr>
          <a:lstStyle/>
          <a:p>
            <a:pPr>
              <a:spcBef>
                <a:spcPct val="10000"/>
              </a:spcBef>
            </a:pPr>
            <a:r>
              <a:rPr lang="en-US" altLang="ko-KR" sz="28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Transparency:</a:t>
            </a:r>
            <a:r>
              <a:rPr lang="en-US" altLang="ko-KR" sz="2800" dirty="0" smtClean="0">
                <a:ea typeface="굴림" panose="020B0600000101010101" pitchFamily="34" charset="-127"/>
              </a:rPr>
              <a:t> the ability of the system to mask its complexity behind a simple interface</a:t>
            </a:r>
          </a:p>
          <a:p>
            <a:pPr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Possible transparencies:</a:t>
            </a:r>
          </a:p>
          <a:p>
            <a:pPr lvl="1"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Location:</a:t>
            </a:r>
            <a:r>
              <a:rPr lang="en-US" altLang="ko-KR" sz="2400" dirty="0" smtClean="0">
                <a:ea typeface="굴림" panose="020B0600000101010101" pitchFamily="34" charset="-127"/>
              </a:rPr>
              <a:t> Can’t tell where resources are located</a:t>
            </a:r>
          </a:p>
          <a:p>
            <a:pPr lvl="1"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Migration:</a:t>
            </a:r>
            <a:r>
              <a:rPr lang="en-US" altLang="ko-KR" sz="2400" dirty="0" smtClean="0">
                <a:ea typeface="굴림" panose="020B0600000101010101" pitchFamily="34" charset="-127"/>
              </a:rPr>
              <a:t> Resources may move without the user knowing</a:t>
            </a:r>
          </a:p>
          <a:p>
            <a:pPr lvl="1"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Replication:</a:t>
            </a:r>
            <a:r>
              <a:rPr lang="en-US" altLang="ko-KR" sz="2400" dirty="0" smtClean="0">
                <a:ea typeface="굴림" panose="020B0600000101010101" pitchFamily="34" charset="-127"/>
              </a:rPr>
              <a:t> Can’t tell how many copies of resource exist</a:t>
            </a:r>
          </a:p>
          <a:p>
            <a:pPr lvl="1"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Concurrency:</a:t>
            </a:r>
            <a:r>
              <a:rPr lang="en-US" altLang="ko-KR" sz="2400" dirty="0" smtClean="0">
                <a:ea typeface="굴림" panose="020B0600000101010101" pitchFamily="34" charset="-127"/>
              </a:rPr>
              <a:t> Can’t tell how many users there are</a:t>
            </a:r>
          </a:p>
          <a:p>
            <a:pPr lvl="1"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Parallelism:</a:t>
            </a:r>
            <a:r>
              <a:rPr lang="en-US" altLang="ko-KR" sz="2400" dirty="0" smtClean="0">
                <a:ea typeface="굴림" panose="020B0600000101010101" pitchFamily="34" charset="-127"/>
              </a:rPr>
              <a:t> System may speed up large jobs by splitting them into smaller pieces</a:t>
            </a:r>
          </a:p>
          <a:p>
            <a:pPr lvl="1"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Fault Tolerance</a:t>
            </a:r>
            <a:r>
              <a:rPr lang="en-US" altLang="ko-KR" sz="2400" dirty="0" smtClean="0">
                <a:ea typeface="굴림" panose="020B0600000101010101" pitchFamily="34" charset="-127"/>
              </a:rPr>
              <a:t>: System may hide various things that go wrong</a:t>
            </a:r>
          </a:p>
          <a:p>
            <a:pPr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Transparency and collaboration require some way for different processors to communicate with one another</a:t>
            </a:r>
          </a:p>
        </p:txBody>
      </p:sp>
      <p:grpSp>
        <p:nvGrpSpPr>
          <p:cNvPr id="925703" name="Group 7"/>
          <p:cNvGrpSpPr>
            <a:grpSpLocks/>
          </p:cNvGrpSpPr>
          <p:nvPr/>
        </p:nvGrpSpPr>
        <p:grpSpPr bwMode="auto">
          <a:xfrm>
            <a:off x="2209800" y="5321311"/>
            <a:ext cx="4496172" cy="1143000"/>
            <a:chOff x="878" y="2928"/>
            <a:chExt cx="3826" cy="1159"/>
          </a:xfrm>
        </p:grpSpPr>
        <p:pic>
          <p:nvPicPr>
            <p:cNvPr id="2970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928"/>
              <a:ext cx="1440" cy="1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78" y="2928"/>
              <a:ext cx="1440" cy="1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25702" name="AutoShape 6"/>
          <p:cNvSpPr>
            <a:spLocks noChangeArrowheads="1"/>
          </p:cNvSpPr>
          <p:nvPr/>
        </p:nvSpPr>
        <p:spPr bwMode="auto">
          <a:xfrm>
            <a:off x="4025329" y="5410200"/>
            <a:ext cx="902525" cy="520711"/>
          </a:xfrm>
          <a:custGeom>
            <a:avLst/>
            <a:gdLst>
              <a:gd name="T0" fmla="*/ 914400 w 21600"/>
              <a:gd name="T1" fmla="*/ 0 h 21600"/>
              <a:gd name="T2" fmla="*/ 0 w 21600"/>
              <a:gd name="T3" fmla="*/ 419100 h 21600"/>
              <a:gd name="T4" fmla="*/ 914400 w 21600"/>
              <a:gd name="T5" fmla="*/ 838200 h 21600"/>
              <a:gd name="T6" fmla="*/ 1219200 w 21600"/>
              <a:gd name="T7" fmla="*/ 4191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5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5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2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699" grpId="0" build="p" bldLvl="2"/>
      <p:bldP spid="92570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Networking Definitions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200400"/>
            <a:ext cx="8839200" cy="3276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Network:</a:t>
            </a:r>
            <a:r>
              <a:rPr lang="en-US" altLang="ko-KR" dirty="0" smtClean="0">
                <a:ea typeface="굴림" panose="020B0600000101010101" pitchFamily="34" charset="-127"/>
              </a:rPr>
              <a:t> physical connection that allows two computers to communicate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Packet:</a:t>
            </a:r>
            <a:r>
              <a:rPr lang="en-US" altLang="ko-KR" dirty="0" smtClean="0">
                <a:ea typeface="굴림" panose="020B0600000101010101" pitchFamily="34" charset="-127"/>
              </a:rPr>
              <a:t> unit of transfer, sequence of bits carried over the network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Network carries packets from one CPU to another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Destination gets interrupt when packet arrives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Protocol:</a:t>
            </a:r>
            <a:r>
              <a:rPr lang="en-US" altLang="ko-KR" dirty="0" smtClean="0">
                <a:ea typeface="굴림" panose="020B0600000101010101" pitchFamily="34" charset="-127"/>
              </a:rPr>
              <a:t> agreement between two parties as to how information is to be transmitted</a:t>
            </a:r>
          </a:p>
        </p:txBody>
      </p:sp>
      <p:pic>
        <p:nvPicPr>
          <p:cNvPr id="3072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690563"/>
            <a:ext cx="3990975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460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MS PGothic" charset="0"/>
              </a:rPr>
              <a:t>What Is A Protocol?</a:t>
            </a:r>
            <a:endParaRPr lang="en-US">
              <a:ea typeface="MS PGothic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153400" cy="5105400"/>
          </a:xfrm>
        </p:spPr>
        <p:txBody>
          <a:bodyPr>
            <a:normAutofit/>
          </a:bodyPr>
          <a:lstStyle/>
          <a:p>
            <a:r>
              <a:rPr lang="en-US" smtClean="0">
                <a:latin typeface="+mj-lt"/>
                <a:ea typeface="MS PGothic" charset="0"/>
              </a:rPr>
              <a:t>A protocol is an </a:t>
            </a:r>
            <a:r>
              <a:rPr lang="en-US" smtClean="0">
                <a:solidFill>
                  <a:srgbClr val="FF0000"/>
                </a:solidFill>
                <a:latin typeface="+mj-lt"/>
                <a:ea typeface="MS PGothic" charset="0"/>
              </a:rPr>
              <a:t>agreement on how to communicate</a:t>
            </a:r>
          </a:p>
          <a:p>
            <a:pPr eaLnBrk="1" hangingPunct="1"/>
            <a:r>
              <a:rPr lang="en-US" smtClean="0">
                <a:latin typeface="+mj-lt"/>
                <a:ea typeface="MS PGothic" charset="0"/>
              </a:rPr>
              <a:t>Includes</a:t>
            </a:r>
          </a:p>
          <a:p>
            <a:pPr marL="742950" lvl="1" indent="-285750" eaLnBrk="1" hangingPunct="1"/>
            <a:r>
              <a:rPr lang="en-US" sz="1800" smtClean="0">
                <a:solidFill>
                  <a:srgbClr val="FF0000"/>
                </a:solidFill>
                <a:latin typeface="+mj-lt"/>
                <a:ea typeface="MS PGothic" charset="0"/>
              </a:rPr>
              <a:t>Syntax</a:t>
            </a:r>
            <a:r>
              <a:rPr lang="en-US" sz="1800" smtClean="0">
                <a:latin typeface="+mj-lt"/>
                <a:ea typeface="MS PGothic" charset="0"/>
              </a:rPr>
              <a:t>: how a communication is specified &amp; structured</a:t>
            </a:r>
          </a:p>
          <a:p>
            <a:pPr lvl="2" eaLnBrk="1" hangingPunct="1"/>
            <a:r>
              <a:rPr lang="en-US" sz="1800" smtClean="0">
                <a:latin typeface="+mj-lt"/>
                <a:ea typeface="MS PGothic" charset="0"/>
              </a:rPr>
              <a:t>Format, order messages are sent and received</a:t>
            </a:r>
          </a:p>
          <a:p>
            <a:pPr marL="742950" lvl="1" indent="-285750" eaLnBrk="1" hangingPunct="1"/>
            <a:r>
              <a:rPr lang="en-US" sz="1800" smtClean="0">
                <a:solidFill>
                  <a:srgbClr val="FF0000"/>
                </a:solidFill>
                <a:latin typeface="+mj-lt"/>
                <a:ea typeface="MS PGothic" charset="0"/>
              </a:rPr>
              <a:t>Semantics</a:t>
            </a:r>
            <a:r>
              <a:rPr lang="en-US" sz="1800" smtClean="0">
                <a:latin typeface="+mj-lt"/>
                <a:ea typeface="MS PGothic" charset="0"/>
              </a:rPr>
              <a:t>: what a communication means</a:t>
            </a:r>
          </a:p>
          <a:p>
            <a:pPr lvl="2" eaLnBrk="1" hangingPunct="1"/>
            <a:r>
              <a:rPr lang="en-US" sz="1800" smtClean="0">
                <a:latin typeface="+mj-lt"/>
                <a:ea typeface="MS PGothic" charset="0"/>
              </a:rPr>
              <a:t>Actions taken when transmitting, receiving, or when a timer expires</a:t>
            </a:r>
          </a:p>
          <a:p>
            <a:r>
              <a:rPr lang="en-US" smtClean="0">
                <a:latin typeface="+mj-lt"/>
                <a:ea typeface="MS PGothic" charset="0"/>
              </a:rPr>
              <a:t>Described formally by a state machine</a:t>
            </a:r>
          </a:p>
          <a:p>
            <a:pPr lvl="1"/>
            <a:r>
              <a:rPr lang="en-US" sz="1800" smtClean="0">
                <a:latin typeface="+mj-lt"/>
                <a:ea typeface="MS PGothic" charset="0"/>
              </a:rPr>
              <a:t>Often represented as a message transaction diagram</a:t>
            </a:r>
            <a:endParaRPr lang="en-US" sz="1800" dirty="0">
              <a:latin typeface="+mj-lt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138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800"/>
            <a:ext cx="8458200" cy="711200"/>
          </a:xfrm>
        </p:spPr>
        <p:txBody>
          <a:bodyPr/>
          <a:lstStyle/>
          <a:p>
            <a:pPr eaLnBrk="1" hangingPunct="1"/>
            <a:r>
              <a:rPr lang="en-US" dirty="0">
                <a:ea typeface="MS PGothic" charset="0"/>
              </a:rPr>
              <a:t>Examples of Protocols in Human Interactions</a:t>
            </a:r>
            <a:endParaRPr lang="en-US" sz="1800" dirty="0">
              <a:ea typeface="MS PGothic" charset="0"/>
            </a:endParaRPr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229600" cy="5257800"/>
          </a:xfrm>
        </p:spPr>
        <p:txBody>
          <a:bodyPr/>
          <a:lstStyle/>
          <a:p>
            <a:pPr marL="533400" indent="-533400" eaLnBrk="1" hangingPunct="1"/>
            <a:r>
              <a:rPr lang="en-US" dirty="0">
                <a:latin typeface="Helvetica" charset="0"/>
                <a:ea typeface="MS PGothic" charset="0"/>
              </a:rPr>
              <a:t>Telephone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latin typeface="Helvetica" charset="0"/>
                <a:ea typeface="MS PGothic" charset="0"/>
              </a:rPr>
              <a:t>(Pick up / open up the phone)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latin typeface="Helvetica" charset="0"/>
                <a:ea typeface="MS PGothic" charset="0"/>
              </a:rPr>
              <a:t>Listen for a dial tone / see that you have service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latin typeface="Helvetica" charset="0"/>
                <a:ea typeface="MS PGothic" charset="0"/>
              </a:rPr>
              <a:t>Dial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latin typeface="Helvetica" charset="0"/>
                <a:ea typeface="MS PGothic" charset="0"/>
              </a:rPr>
              <a:t>Should hear ringing …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 smtClean="0">
                <a:latin typeface="Helvetica" charset="0"/>
                <a:ea typeface="MS PGothic" charset="0"/>
              </a:rPr>
              <a:t>    					</a:t>
            </a:r>
            <a:r>
              <a:rPr lang="en-US" sz="2000" dirty="0" err="1" smtClean="0">
                <a:solidFill>
                  <a:srgbClr val="0000FF"/>
                </a:solidFill>
                <a:latin typeface="Helvetica" charset="0"/>
                <a:ea typeface="MS PGothic" charset="0"/>
              </a:rPr>
              <a:t>Callee</a:t>
            </a:r>
            <a:r>
              <a:rPr lang="en-US" sz="2000" dirty="0">
                <a:solidFill>
                  <a:srgbClr val="0000FF"/>
                </a:solidFill>
                <a:latin typeface="Helvetica" charset="0"/>
                <a:ea typeface="MS PGothic" charset="0"/>
              </a:rPr>
              <a:t>: </a:t>
            </a:r>
            <a:r>
              <a:rPr lang="ja-JP" altLang="en-US" sz="2000" dirty="0">
                <a:solidFill>
                  <a:srgbClr val="0000FF"/>
                </a:solidFill>
                <a:latin typeface="Helvetica" charset="0"/>
                <a:ea typeface="MS PGothic" charset="0"/>
              </a:rPr>
              <a:t>“</a:t>
            </a:r>
            <a:r>
              <a:rPr lang="en-US" altLang="ja-JP" sz="2000" dirty="0">
                <a:solidFill>
                  <a:srgbClr val="0000FF"/>
                </a:solidFill>
                <a:latin typeface="Helvetica" charset="0"/>
                <a:ea typeface="MS PGothic" charset="0"/>
              </a:rPr>
              <a:t>Hello?</a:t>
            </a:r>
            <a:r>
              <a:rPr lang="ja-JP" altLang="en-US" sz="2000" dirty="0">
                <a:solidFill>
                  <a:srgbClr val="0000FF"/>
                </a:solidFill>
                <a:latin typeface="Helvetica" charset="0"/>
                <a:ea typeface="MS PGothic" charset="0"/>
              </a:rPr>
              <a:t>”</a:t>
            </a:r>
            <a:endParaRPr lang="en-US" altLang="ja-JP" sz="2000" dirty="0">
              <a:solidFill>
                <a:srgbClr val="0000FF"/>
              </a:solidFill>
              <a:latin typeface="Helvetica" charset="0"/>
              <a:ea typeface="MS PGothic" charset="0"/>
            </a:endParaRP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latin typeface="Helvetica" charset="0"/>
                <a:ea typeface="MS PGothic" charset="0"/>
              </a:rPr>
              <a:t>Caller: </a:t>
            </a:r>
            <a:r>
              <a:rPr lang="ja-JP" altLang="en-US" sz="2000" dirty="0">
                <a:latin typeface="Helvetica" charset="0"/>
                <a:ea typeface="MS PGothic" charset="0"/>
              </a:rPr>
              <a:t>“</a:t>
            </a:r>
            <a:r>
              <a:rPr lang="en-US" altLang="ja-JP" sz="2000" dirty="0">
                <a:latin typeface="Helvetica" charset="0"/>
                <a:ea typeface="MS PGothic" charset="0"/>
              </a:rPr>
              <a:t>Hi, it’s John….</a:t>
            </a:r>
            <a:r>
              <a:rPr lang="ja-JP" altLang="en-US" sz="2000" dirty="0">
                <a:latin typeface="Helvetica" charset="0"/>
                <a:ea typeface="MS PGothic" charset="0"/>
              </a:rPr>
              <a:t>”</a:t>
            </a:r>
            <a:r>
              <a:rPr lang="en-US" altLang="ja-JP" sz="2000" dirty="0">
                <a:latin typeface="Helvetica" charset="0"/>
                <a:ea typeface="MS PGothic" charset="0"/>
              </a:rPr>
              <a:t/>
            </a:r>
            <a:br>
              <a:rPr lang="en-US" altLang="ja-JP" sz="2000" dirty="0">
                <a:latin typeface="Helvetica" charset="0"/>
                <a:ea typeface="MS PGothic" charset="0"/>
              </a:rPr>
            </a:br>
            <a:r>
              <a:rPr lang="en-US" altLang="ja-JP" sz="2000" dirty="0">
                <a:latin typeface="Helvetica" charset="0"/>
                <a:ea typeface="MS PGothic" charset="0"/>
              </a:rPr>
              <a:t>Or: </a:t>
            </a:r>
            <a:r>
              <a:rPr lang="ja-JP" altLang="en-US" sz="2000" dirty="0">
                <a:latin typeface="Helvetica" charset="0"/>
                <a:ea typeface="MS PGothic" charset="0"/>
              </a:rPr>
              <a:t>“</a:t>
            </a:r>
            <a:r>
              <a:rPr lang="en-US" altLang="ja-JP" sz="2000" dirty="0">
                <a:latin typeface="Helvetica" charset="0"/>
                <a:ea typeface="MS PGothic" charset="0"/>
              </a:rPr>
              <a:t>Hi, it’s me</a:t>
            </a:r>
            <a:r>
              <a:rPr lang="ja-JP" altLang="en-US" sz="2000" dirty="0">
                <a:latin typeface="Helvetica" charset="0"/>
                <a:ea typeface="MS PGothic" charset="0"/>
              </a:rPr>
              <a:t>”</a:t>
            </a:r>
            <a:r>
              <a:rPr lang="en-US" altLang="ja-JP" sz="2000" dirty="0">
                <a:latin typeface="Helvetica" charset="0"/>
                <a:ea typeface="MS PGothic" charset="0"/>
              </a:rPr>
              <a:t>  (</a:t>
            </a:r>
            <a:r>
              <a:rPr lang="en-US" altLang="ja-JP" sz="2000" dirty="0">
                <a:latin typeface="Helvetica" charset="0"/>
                <a:ea typeface="MS PGothic" charset="0"/>
                <a:sym typeface="Symbol" charset="0"/>
              </a:rPr>
              <a:t> what’s </a:t>
            </a:r>
            <a:r>
              <a:rPr lang="en-US" altLang="ja-JP" sz="2000" i="1" dirty="0">
                <a:latin typeface="Helvetica" charset="0"/>
                <a:ea typeface="MS PGothic" charset="0"/>
                <a:sym typeface="Symbol" charset="0"/>
              </a:rPr>
              <a:t>that</a:t>
            </a:r>
            <a:r>
              <a:rPr lang="en-US" altLang="ja-JP" sz="2000" dirty="0">
                <a:latin typeface="Helvetica" charset="0"/>
                <a:ea typeface="MS PGothic" charset="0"/>
                <a:sym typeface="Symbol" charset="0"/>
              </a:rPr>
              <a:t> about?)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latin typeface="Helvetica" charset="0"/>
                <a:ea typeface="MS PGothic" charset="0"/>
                <a:sym typeface="Symbol" charset="0"/>
              </a:rPr>
              <a:t>Caller: </a:t>
            </a:r>
            <a:r>
              <a:rPr lang="ja-JP" altLang="en-US" sz="2000" dirty="0">
                <a:latin typeface="Helvetica" charset="0"/>
                <a:ea typeface="MS PGothic" charset="0"/>
                <a:sym typeface="Symbol" charset="0"/>
              </a:rPr>
              <a:t>“</a:t>
            </a:r>
            <a:r>
              <a:rPr lang="en-US" altLang="ja-JP" sz="2000" dirty="0">
                <a:latin typeface="Helvetica" charset="0"/>
                <a:ea typeface="MS PGothic" charset="0"/>
                <a:sym typeface="Symbol" charset="0"/>
              </a:rPr>
              <a:t>Hey, do you think … blah blah blah …</a:t>
            </a:r>
            <a:r>
              <a:rPr lang="ja-JP" altLang="en-US" sz="2000" dirty="0">
                <a:latin typeface="Helvetica" charset="0"/>
                <a:ea typeface="MS PGothic" charset="0"/>
                <a:sym typeface="Symbol" charset="0"/>
              </a:rPr>
              <a:t>”</a:t>
            </a:r>
            <a:r>
              <a:rPr lang="en-US" altLang="ja-JP" sz="2000" dirty="0">
                <a:latin typeface="Helvetica" charset="0"/>
                <a:ea typeface="MS PGothic" charset="0"/>
                <a:sym typeface="Symbol" charset="0"/>
              </a:rPr>
              <a:t> </a:t>
            </a:r>
            <a:r>
              <a:rPr lang="en-US" altLang="ja-JP" sz="2000" b="1" dirty="0" smtClean="0">
                <a:latin typeface="Helvetica" charset="0"/>
                <a:ea typeface="MS PGothic" charset="0"/>
                <a:sym typeface="Symbol" charset="0"/>
              </a:rPr>
              <a:t>pause</a:t>
            </a:r>
          </a:p>
          <a:p>
            <a:pPr marL="457200" lvl="1" indent="0" eaLnBrk="1" hangingPunct="1">
              <a:buNone/>
            </a:pPr>
            <a:endParaRPr lang="en-US" altLang="ja-JP" sz="2000" dirty="0">
              <a:latin typeface="Helvetica" charset="0"/>
              <a:ea typeface="MS PGothic" charset="0"/>
              <a:sym typeface="Symbol" charset="0"/>
            </a:endParaRP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 smtClean="0">
                <a:latin typeface="Helvetica" charset="0"/>
                <a:ea typeface="MS PGothic" charset="0"/>
                <a:sym typeface="Symbol" charset="0"/>
              </a:rPr>
              <a:t> 		</a:t>
            </a:r>
            <a:r>
              <a:rPr lang="en-US" sz="2000" dirty="0" err="1" smtClean="0">
                <a:solidFill>
                  <a:srgbClr val="0000FF"/>
                </a:solidFill>
                <a:latin typeface="Helvetica" charset="0"/>
                <a:ea typeface="MS PGothic" charset="0"/>
                <a:sym typeface="Symbol" charset="0"/>
              </a:rPr>
              <a:t>Callee</a:t>
            </a:r>
            <a:r>
              <a:rPr lang="en-US" sz="2000" dirty="0">
                <a:solidFill>
                  <a:srgbClr val="0000FF"/>
                </a:solidFill>
                <a:latin typeface="Helvetica" charset="0"/>
                <a:ea typeface="MS PGothic" charset="0"/>
                <a:sym typeface="Symbol" charset="0"/>
              </a:rPr>
              <a:t>: </a:t>
            </a:r>
            <a:r>
              <a:rPr lang="ja-JP" altLang="en-US" sz="2000" dirty="0" smtClean="0">
                <a:solidFill>
                  <a:srgbClr val="0000FF"/>
                </a:solidFill>
                <a:latin typeface="Helvetica" charset="0"/>
                <a:ea typeface="MS PGothic" charset="0"/>
                <a:sym typeface="Symbol" charset="0"/>
              </a:rPr>
              <a:t>“</a:t>
            </a:r>
            <a:r>
              <a:rPr lang="en-US" altLang="ja-JP" sz="2000" dirty="0" smtClean="0">
                <a:solidFill>
                  <a:srgbClr val="0000FF"/>
                </a:solidFill>
                <a:latin typeface="Helvetica" charset="0"/>
                <a:ea typeface="MS PGothic" charset="0"/>
                <a:sym typeface="Symbol" charset="0"/>
              </a:rPr>
              <a:t>Yeah</a:t>
            </a:r>
            <a:r>
              <a:rPr lang="en-US" altLang="ja-JP" sz="2000" dirty="0">
                <a:solidFill>
                  <a:srgbClr val="0000FF"/>
                </a:solidFill>
                <a:latin typeface="Helvetica" charset="0"/>
                <a:ea typeface="MS PGothic" charset="0"/>
                <a:sym typeface="Symbol" charset="0"/>
              </a:rPr>
              <a:t>, blah blah blah …</a:t>
            </a:r>
            <a:r>
              <a:rPr lang="ja-JP" altLang="en-US" sz="2000" dirty="0">
                <a:solidFill>
                  <a:srgbClr val="0000FF"/>
                </a:solidFill>
                <a:latin typeface="Helvetica" charset="0"/>
                <a:ea typeface="MS PGothic" charset="0"/>
                <a:sym typeface="Symbol" charset="0"/>
              </a:rPr>
              <a:t>”</a:t>
            </a:r>
            <a:r>
              <a:rPr lang="en-US" altLang="ja-JP" sz="2000" dirty="0">
                <a:solidFill>
                  <a:srgbClr val="0000FF"/>
                </a:solidFill>
                <a:latin typeface="Helvetica" charset="0"/>
                <a:ea typeface="MS PGothic" charset="0"/>
                <a:sym typeface="Symbol" charset="0"/>
              </a:rPr>
              <a:t> </a:t>
            </a:r>
            <a:r>
              <a:rPr lang="en-US" altLang="ja-JP" sz="2000" b="1" dirty="0">
                <a:solidFill>
                  <a:srgbClr val="0000FF"/>
                </a:solidFill>
                <a:latin typeface="Helvetica" charset="0"/>
                <a:ea typeface="MS PGothic" charset="0"/>
                <a:sym typeface="Symbol" charset="0"/>
              </a:rPr>
              <a:t>pause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latin typeface="Helvetica" charset="0"/>
                <a:ea typeface="MS PGothic" charset="0"/>
                <a:sym typeface="Symbol" charset="0"/>
              </a:rPr>
              <a:t>Caller: Bye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 smtClean="0">
                <a:latin typeface="Helvetica" charset="0"/>
                <a:ea typeface="MS PGothic" charset="0"/>
                <a:sym typeface="Symbol" charset="0"/>
              </a:rPr>
              <a:t> 					</a:t>
            </a:r>
            <a:r>
              <a:rPr lang="en-US" sz="2000" dirty="0" err="1" smtClean="0">
                <a:solidFill>
                  <a:srgbClr val="0000FF"/>
                </a:solidFill>
                <a:latin typeface="Helvetica" charset="0"/>
                <a:ea typeface="MS PGothic" charset="0"/>
                <a:sym typeface="Symbol" charset="0"/>
              </a:rPr>
              <a:t>Callee</a:t>
            </a:r>
            <a:r>
              <a:rPr lang="en-US" sz="2000" dirty="0">
                <a:solidFill>
                  <a:srgbClr val="0000FF"/>
                </a:solidFill>
                <a:latin typeface="Helvetica" charset="0"/>
                <a:ea typeface="MS PGothic" charset="0"/>
                <a:sym typeface="Symbol" charset="0"/>
              </a:rPr>
              <a:t>: Bye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latin typeface="Helvetica" charset="0"/>
                <a:ea typeface="MS PGothic" charset="0"/>
                <a:sym typeface="Symbol" charset="0"/>
              </a:rPr>
              <a:t>Hang up</a:t>
            </a:r>
            <a:endParaRPr lang="en-US" sz="2000" dirty="0">
              <a:latin typeface="Helvetica" charset="0"/>
              <a:ea typeface="MS PGothic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038600" y="2819400"/>
            <a:ext cx="152400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4114800" y="3276600"/>
            <a:ext cx="144780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1447800" y="4419600"/>
            <a:ext cx="152400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524000" y="4876800"/>
            <a:ext cx="144780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971800" y="5181600"/>
            <a:ext cx="152400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3048000" y="5638800"/>
            <a:ext cx="144780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61582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3875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Clients and Servers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040188" cy="1622425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Client program</a:t>
            </a:r>
          </a:p>
          <a:p>
            <a:pPr marL="742950" lvl="1" indent="-285750"/>
            <a:r>
              <a:rPr lang="en-US">
                <a:latin typeface="Helvetica" charset="0"/>
                <a:ea typeface="MS PGothic" charset="0"/>
              </a:rPr>
              <a:t>Running on end host</a:t>
            </a:r>
          </a:p>
          <a:p>
            <a:pPr marL="742950" lvl="1" indent="-285750"/>
            <a:r>
              <a:rPr lang="en-US">
                <a:latin typeface="Helvetica" charset="0"/>
                <a:ea typeface="MS PGothic" charset="0"/>
              </a:rPr>
              <a:t>Requests service</a:t>
            </a:r>
          </a:p>
          <a:p>
            <a:pPr marL="742950" lvl="1" indent="-285750"/>
            <a:r>
              <a:rPr lang="en-US">
                <a:latin typeface="Helvetica" charset="0"/>
                <a:ea typeface="MS PGothic" charset="0"/>
              </a:rPr>
              <a:t>E.g., Web browser</a:t>
            </a:r>
          </a:p>
          <a:p>
            <a:pPr>
              <a:buFont typeface="Wingdings" charset="0"/>
              <a:buNone/>
            </a:pPr>
            <a:endParaRPr lang="en-US" sz="2000">
              <a:latin typeface="Helvetica" charset="0"/>
              <a:ea typeface="MS PGothic" charset="0"/>
            </a:endParaRPr>
          </a:p>
        </p:txBody>
      </p:sp>
      <p:sp>
        <p:nvSpPr>
          <p:cNvPr id="7680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066800"/>
            <a:ext cx="4040187" cy="1716088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Server program</a:t>
            </a:r>
          </a:p>
          <a:p>
            <a:pPr marL="742950" lvl="1" indent="-285750"/>
            <a:r>
              <a:rPr lang="en-US">
                <a:latin typeface="Helvetica" charset="0"/>
                <a:ea typeface="MS PGothic" charset="0"/>
              </a:rPr>
              <a:t>Running on end host</a:t>
            </a:r>
          </a:p>
          <a:p>
            <a:pPr marL="742950" lvl="1" indent="-285750"/>
            <a:r>
              <a:rPr lang="en-US">
                <a:latin typeface="Helvetica" charset="0"/>
                <a:ea typeface="MS PGothic" charset="0"/>
              </a:rPr>
              <a:t>Provides service</a:t>
            </a:r>
          </a:p>
          <a:p>
            <a:pPr marL="742950" lvl="1" indent="-285750"/>
            <a:r>
              <a:rPr lang="en-US">
                <a:latin typeface="Helvetica" charset="0"/>
                <a:ea typeface="MS PGothic" charset="0"/>
              </a:rPr>
              <a:t>E.g., Web server</a:t>
            </a:r>
          </a:p>
        </p:txBody>
      </p:sp>
      <p:pic>
        <p:nvPicPr>
          <p:cNvPr id="76804" name="Picture 5" descr="j029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3592513"/>
            <a:ext cx="18684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6" descr="j02857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3868738"/>
            <a:ext cx="2497137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4407" name="Freeform 7"/>
          <p:cNvSpPr>
            <a:spLocks/>
          </p:cNvSpPr>
          <p:nvPr/>
        </p:nvSpPr>
        <p:spPr bwMode="auto">
          <a:xfrm>
            <a:off x="2652713" y="3394075"/>
            <a:ext cx="3571875" cy="774700"/>
          </a:xfrm>
          <a:custGeom>
            <a:avLst/>
            <a:gdLst>
              <a:gd name="T0" fmla="*/ 0 w 2250"/>
              <a:gd name="T1" fmla="*/ 2147483647 h 488"/>
              <a:gd name="T2" fmla="*/ 2147483647 w 2250"/>
              <a:gd name="T3" fmla="*/ 2147483647 h 488"/>
              <a:gd name="T4" fmla="*/ 2147483647 w 2250"/>
              <a:gd name="T5" fmla="*/ 2147483647 h 488"/>
              <a:gd name="T6" fmla="*/ 0 60000 65536"/>
              <a:gd name="T7" fmla="*/ 0 60000 65536"/>
              <a:gd name="T8" fmla="*/ 0 60000 65536"/>
              <a:gd name="T9" fmla="*/ 0 w 2250"/>
              <a:gd name="T10" fmla="*/ 0 h 488"/>
              <a:gd name="T11" fmla="*/ 2250 w 225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0" h="488">
                <a:moveTo>
                  <a:pt x="0" y="488"/>
                </a:moveTo>
                <a:cubicBezTo>
                  <a:pt x="357" y="248"/>
                  <a:pt x="714" y="8"/>
                  <a:pt x="1089" y="4"/>
                </a:cubicBezTo>
                <a:cubicBezTo>
                  <a:pt x="1464" y="0"/>
                  <a:pt x="1857" y="232"/>
                  <a:pt x="2250" y="46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4408" name="Freeform 8"/>
          <p:cNvSpPr>
            <a:spLocks/>
          </p:cNvSpPr>
          <p:nvPr/>
        </p:nvSpPr>
        <p:spPr bwMode="auto">
          <a:xfrm flipH="1" flipV="1">
            <a:off x="2652713" y="5051425"/>
            <a:ext cx="3571875" cy="774700"/>
          </a:xfrm>
          <a:custGeom>
            <a:avLst/>
            <a:gdLst>
              <a:gd name="T0" fmla="*/ 0 w 2250"/>
              <a:gd name="T1" fmla="*/ 2147483647 h 488"/>
              <a:gd name="T2" fmla="*/ 2147483647 w 2250"/>
              <a:gd name="T3" fmla="*/ 2147483647 h 488"/>
              <a:gd name="T4" fmla="*/ 2147483647 w 2250"/>
              <a:gd name="T5" fmla="*/ 2147483647 h 488"/>
              <a:gd name="T6" fmla="*/ 0 60000 65536"/>
              <a:gd name="T7" fmla="*/ 0 60000 65536"/>
              <a:gd name="T8" fmla="*/ 0 60000 65536"/>
              <a:gd name="T9" fmla="*/ 0 w 2250"/>
              <a:gd name="T10" fmla="*/ 0 h 488"/>
              <a:gd name="T11" fmla="*/ 2250 w 225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0" h="488">
                <a:moveTo>
                  <a:pt x="0" y="488"/>
                </a:moveTo>
                <a:cubicBezTo>
                  <a:pt x="357" y="248"/>
                  <a:pt x="714" y="8"/>
                  <a:pt x="1089" y="4"/>
                </a:cubicBezTo>
                <a:cubicBezTo>
                  <a:pt x="1464" y="0"/>
                  <a:pt x="1857" y="232"/>
                  <a:pt x="2250" y="46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4409" name="Text Box 9"/>
          <p:cNvSpPr txBox="1">
            <a:spLocks noChangeArrowheads="1"/>
          </p:cNvSpPr>
          <p:nvPr/>
        </p:nvSpPr>
        <p:spPr bwMode="auto">
          <a:xfrm>
            <a:off x="2962275" y="2849563"/>
            <a:ext cx="292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>
                <a:latin typeface="Courier New" charset="0"/>
              </a:rPr>
              <a:t>GET /index.html</a:t>
            </a:r>
          </a:p>
        </p:txBody>
      </p:sp>
      <p:sp>
        <p:nvSpPr>
          <p:cNvPr id="1254410" name="Text Box 10"/>
          <p:cNvSpPr txBox="1">
            <a:spLocks noChangeArrowheads="1"/>
          </p:cNvSpPr>
          <p:nvPr/>
        </p:nvSpPr>
        <p:spPr bwMode="auto">
          <a:xfrm>
            <a:off x="2100263" y="5851525"/>
            <a:ext cx="475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ja-JP" altLang="en-US">
                <a:latin typeface="Courier New" charset="0"/>
              </a:rPr>
              <a:t>“</a:t>
            </a:r>
            <a:r>
              <a:rPr lang="en-US" altLang="ja-JP">
                <a:latin typeface="Courier New" charset="0"/>
              </a:rPr>
              <a:t>Site under construction</a:t>
            </a:r>
            <a:r>
              <a:rPr lang="ja-JP" altLang="en-US">
                <a:latin typeface="Courier New" charset="0"/>
              </a:rPr>
              <a:t>”</a:t>
            </a:r>
            <a:endParaRPr lang="en-US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64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  <p:bldP spid="1254407" grpId="0" animBg="1"/>
      <p:bldP spid="1254408" grpId="0" animBg="1"/>
      <p:bldP spid="1254409" grpId="0"/>
      <p:bldP spid="12544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Client-Server Communication</a:t>
            </a:r>
          </a:p>
        </p:txBody>
      </p:sp>
      <p:sp>
        <p:nvSpPr>
          <p:cNvPr id="1256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40188" cy="4411663"/>
          </a:xfrm>
        </p:spPr>
        <p:txBody>
          <a:bodyPr/>
          <a:lstStyle/>
          <a:p>
            <a:r>
              <a:rPr lang="en-US" sz="2400">
                <a:latin typeface="Helvetica" charset="0"/>
                <a:ea typeface="MS PGothic" charset="0"/>
              </a:rPr>
              <a:t>Client </a:t>
            </a:r>
            <a:r>
              <a:rPr lang="ja-JP" altLang="en-US" sz="2400">
                <a:latin typeface="Helvetica" charset="0"/>
                <a:ea typeface="MS PGothic" charset="0"/>
              </a:rPr>
              <a:t>“</a:t>
            </a:r>
            <a:r>
              <a:rPr lang="en-US" altLang="ja-JP" sz="2400">
                <a:latin typeface="Helvetica" charset="0"/>
                <a:ea typeface="MS PGothic" charset="0"/>
              </a:rPr>
              <a:t>sometimes on</a:t>
            </a:r>
            <a:r>
              <a:rPr lang="ja-JP" altLang="en-US" sz="2400">
                <a:latin typeface="Helvetica" charset="0"/>
                <a:ea typeface="MS PGothic" charset="0"/>
              </a:rPr>
              <a:t>”</a:t>
            </a:r>
            <a:endParaRPr lang="en-US" altLang="ja-JP" sz="2400">
              <a:latin typeface="Helvetica" charset="0"/>
              <a:ea typeface="MS PGothic" charset="0"/>
            </a:endParaRPr>
          </a:p>
          <a:p>
            <a:pPr marL="742950" lvl="1" indent="-285750"/>
            <a:r>
              <a:rPr lang="en-US" sz="2000">
                <a:latin typeface="Helvetica" charset="0"/>
                <a:ea typeface="MS PGothic" charset="0"/>
              </a:rPr>
              <a:t>Initiates a request to the server when interested</a:t>
            </a:r>
          </a:p>
          <a:p>
            <a:pPr marL="742950" lvl="1" indent="-285750"/>
            <a:r>
              <a:rPr lang="en-US" sz="2000">
                <a:latin typeface="Helvetica" charset="0"/>
                <a:ea typeface="MS PGothic" charset="0"/>
              </a:rPr>
              <a:t>E.g., Web browser on your laptop or cell phone</a:t>
            </a:r>
          </a:p>
          <a:p>
            <a:pPr marL="742950" lvl="1" indent="-285750"/>
            <a:r>
              <a:rPr lang="en-US" sz="2000">
                <a:latin typeface="Helvetica" charset="0"/>
                <a:ea typeface="MS PGothic" charset="0"/>
              </a:rPr>
              <a:t>Doesn’</a:t>
            </a:r>
            <a:r>
              <a:rPr lang="en-US" altLang="ja-JP" sz="2000">
                <a:latin typeface="Helvetica" charset="0"/>
                <a:ea typeface="MS PGothic" charset="0"/>
              </a:rPr>
              <a:t>t communicate directly with other clients</a:t>
            </a:r>
          </a:p>
          <a:p>
            <a:pPr marL="742950" lvl="1" indent="-285750"/>
            <a:r>
              <a:rPr lang="en-US" sz="2000">
                <a:latin typeface="Helvetica" charset="0"/>
                <a:ea typeface="MS PGothic" charset="0"/>
              </a:rPr>
              <a:t>Needs to know the server’</a:t>
            </a:r>
            <a:r>
              <a:rPr lang="en-US" altLang="ja-JP" sz="2000">
                <a:latin typeface="Helvetica" charset="0"/>
                <a:ea typeface="MS PGothic" charset="0"/>
              </a:rPr>
              <a:t>s address</a:t>
            </a:r>
            <a:endParaRPr lang="en-US" sz="2000">
              <a:latin typeface="Helvetica" charset="0"/>
              <a:ea typeface="MS PGothic" charset="0"/>
            </a:endParaRPr>
          </a:p>
        </p:txBody>
      </p:sp>
      <p:sp>
        <p:nvSpPr>
          <p:cNvPr id="12564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295400"/>
            <a:ext cx="4040187" cy="4411663"/>
          </a:xfrm>
        </p:spPr>
        <p:txBody>
          <a:bodyPr/>
          <a:lstStyle/>
          <a:p>
            <a:r>
              <a:rPr lang="en-US" sz="2400">
                <a:latin typeface="Helvetica" charset="0"/>
                <a:ea typeface="MS PGothic" charset="0"/>
              </a:rPr>
              <a:t>Server is </a:t>
            </a:r>
            <a:r>
              <a:rPr lang="ja-JP" altLang="en-US" sz="2400">
                <a:latin typeface="Helvetica" charset="0"/>
                <a:ea typeface="MS PGothic" charset="0"/>
              </a:rPr>
              <a:t>“</a:t>
            </a:r>
            <a:r>
              <a:rPr lang="en-US" altLang="ja-JP" sz="2400">
                <a:latin typeface="Helvetica" charset="0"/>
                <a:ea typeface="MS PGothic" charset="0"/>
              </a:rPr>
              <a:t>always on</a:t>
            </a:r>
            <a:r>
              <a:rPr lang="ja-JP" altLang="en-US" sz="2400">
                <a:latin typeface="Helvetica" charset="0"/>
                <a:ea typeface="MS PGothic" charset="0"/>
              </a:rPr>
              <a:t>”</a:t>
            </a:r>
            <a:endParaRPr lang="en-US" altLang="ja-JP" sz="2400">
              <a:latin typeface="Helvetica" charset="0"/>
              <a:ea typeface="MS PGothic" charset="0"/>
            </a:endParaRPr>
          </a:p>
          <a:p>
            <a:pPr marL="742950" lvl="1" indent="-285750"/>
            <a:r>
              <a:rPr lang="en-US" sz="2000">
                <a:latin typeface="Helvetica" charset="0"/>
                <a:ea typeface="MS PGothic" charset="0"/>
              </a:rPr>
              <a:t>Services requests from many client hosts</a:t>
            </a:r>
          </a:p>
          <a:p>
            <a:pPr marL="742950" lvl="1" indent="-285750"/>
            <a:r>
              <a:rPr lang="en-US" sz="2000">
                <a:latin typeface="Helvetica" charset="0"/>
                <a:ea typeface="MS PGothic" charset="0"/>
              </a:rPr>
              <a:t>E.g., Web server for the </a:t>
            </a:r>
            <a:r>
              <a:rPr lang="en-US" sz="2000" i="1">
                <a:latin typeface="Helvetica" charset="0"/>
                <a:ea typeface="MS PGothic" charset="0"/>
              </a:rPr>
              <a:t>www.cnn.com</a:t>
            </a:r>
            <a:r>
              <a:rPr lang="en-US" sz="2000">
                <a:latin typeface="Helvetica" charset="0"/>
                <a:ea typeface="MS PGothic" charset="0"/>
              </a:rPr>
              <a:t> Web site</a:t>
            </a:r>
          </a:p>
          <a:p>
            <a:pPr marL="742950" lvl="1" indent="-285750"/>
            <a:r>
              <a:rPr lang="en-US" sz="2000">
                <a:latin typeface="Helvetica" charset="0"/>
                <a:ea typeface="MS PGothic" charset="0"/>
              </a:rPr>
              <a:t>Doesn’</a:t>
            </a:r>
            <a:r>
              <a:rPr lang="en-US" altLang="ja-JP" sz="2000">
                <a:latin typeface="Helvetica" charset="0"/>
                <a:ea typeface="MS PGothic" charset="0"/>
              </a:rPr>
              <a:t>t initiate contact with the clients</a:t>
            </a:r>
          </a:p>
          <a:p>
            <a:pPr marL="742950" lvl="1" indent="-285750"/>
            <a:r>
              <a:rPr lang="en-US" sz="2000">
                <a:latin typeface="Helvetica" charset="0"/>
                <a:ea typeface="MS PGothic" charset="0"/>
              </a:rPr>
              <a:t>Needs a fixed, well-known address</a:t>
            </a:r>
          </a:p>
          <a:p>
            <a:endParaRPr lang="en-US" sz="2400">
              <a:latin typeface="Helvetica" charset="0"/>
              <a:ea typeface="MS PGothic" charset="0"/>
            </a:endParaRPr>
          </a:p>
        </p:txBody>
      </p:sp>
      <p:pic>
        <p:nvPicPr>
          <p:cNvPr id="78852" name="Picture 5" descr="j029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4451350"/>
            <a:ext cx="16002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6" descr="j02857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4711700"/>
            <a:ext cx="2138363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Freeform 7"/>
          <p:cNvSpPr>
            <a:spLocks/>
          </p:cNvSpPr>
          <p:nvPr/>
        </p:nvSpPr>
        <p:spPr bwMode="auto">
          <a:xfrm>
            <a:off x="3325813" y="4470400"/>
            <a:ext cx="3059112" cy="728663"/>
          </a:xfrm>
          <a:custGeom>
            <a:avLst/>
            <a:gdLst>
              <a:gd name="T0" fmla="*/ 0 w 2250"/>
              <a:gd name="T1" fmla="*/ 2147483647 h 488"/>
              <a:gd name="T2" fmla="*/ 2147483647 w 2250"/>
              <a:gd name="T3" fmla="*/ 2147483647 h 488"/>
              <a:gd name="T4" fmla="*/ 2147483647 w 2250"/>
              <a:gd name="T5" fmla="*/ 2147483647 h 488"/>
              <a:gd name="T6" fmla="*/ 0 60000 65536"/>
              <a:gd name="T7" fmla="*/ 0 60000 65536"/>
              <a:gd name="T8" fmla="*/ 0 60000 65536"/>
              <a:gd name="T9" fmla="*/ 0 w 2250"/>
              <a:gd name="T10" fmla="*/ 0 h 488"/>
              <a:gd name="T11" fmla="*/ 2250 w 225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0" h="488">
                <a:moveTo>
                  <a:pt x="0" y="488"/>
                </a:moveTo>
                <a:cubicBezTo>
                  <a:pt x="357" y="248"/>
                  <a:pt x="714" y="8"/>
                  <a:pt x="1089" y="4"/>
                </a:cubicBezTo>
                <a:cubicBezTo>
                  <a:pt x="1464" y="0"/>
                  <a:pt x="1857" y="232"/>
                  <a:pt x="2250" y="46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5" name="Freeform 8"/>
          <p:cNvSpPr>
            <a:spLocks/>
          </p:cNvSpPr>
          <p:nvPr/>
        </p:nvSpPr>
        <p:spPr bwMode="auto">
          <a:xfrm flipH="1" flipV="1">
            <a:off x="3325813" y="5335588"/>
            <a:ext cx="3059112" cy="728662"/>
          </a:xfrm>
          <a:custGeom>
            <a:avLst/>
            <a:gdLst>
              <a:gd name="T0" fmla="*/ 0 w 2250"/>
              <a:gd name="T1" fmla="*/ 2147483647 h 488"/>
              <a:gd name="T2" fmla="*/ 2147483647 w 2250"/>
              <a:gd name="T3" fmla="*/ 2147483647 h 488"/>
              <a:gd name="T4" fmla="*/ 2147483647 w 2250"/>
              <a:gd name="T5" fmla="*/ 2147483647 h 488"/>
              <a:gd name="T6" fmla="*/ 0 60000 65536"/>
              <a:gd name="T7" fmla="*/ 0 60000 65536"/>
              <a:gd name="T8" fmla="*/ 0 60000 65536"/>
              <a:gd name="T9" fmla="*/ 0 w 2250"/>
              <a:gd name="T10" fmla="*/ 0 h 488"/>
              <a:gd name="T11" fmla="*/ 2250 w 225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0" h="488">
                <a:moveTo>
                  <a:pt x="0" y="488"/>
                </a:moveTo>
                <a:cubicBezTo>
                  <a:pt x="357" y="248"/>
                  <a:pt x="714" y="8"/>
                  <a:pt x="1089" y="4"/>
                </a:cubicBezTo>
                <a:cubicBezTo>
                  <a:pt x="1464" y="0"/>
                  <a:pt x="1857" y="232"/>
                  <a:pt x="2250" y="46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12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6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6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6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6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6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6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6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6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45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 charset="0"/>
              </a:rPr>
              <a:t>Peer-to-Peer Communication</a:t>
            </a:r>
          </a:p>
        </p:txBody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410200"/>
          </a:xfrm>
        </p:spPr>
        <p:txBody>
          <a:bodyPr>
            <a:normAutofit/>
          </a:bodyPr>
          <a:lstStyle/>
          <a:p>
            <a:endParaRPr lang="en-US" dirty="0">
              <a:latin typeface="+mj-lt"/>
              <a:ea typeface="MS PGothic" charset="0"/>
            </a:endParaRPr>
          </a:p>
          <a:p>
            <a:r>
              <a:rPr lang="en-US" dirty="0">
                <a:latin typeface="+mj-lt"/>
                <a:ea typeface="MS PGothic" charset="0"/>
              </a:rPr>
              <a:t>No always-on server at the center of it all</a:t>
            </a:r>
          </a:p>
          <a:p>
            <a:pPr marL="742950" lvl="1" indent="-285750"/>
            <a:r>
              <a:rPr lang="en-US" dirty="0">
                <a:latin typeface="+mj-lt"/>
                <a:ea typeface="MS PGothic" charset="0"/>
              </a:rPr>
              <a:t>Hosts can come and go, and change addresses</a:t>
            </a:r>
          </a:p>
          <a:p>
            <a:pPr marL="742950" lvl="1" indent="-285750"/>
            <a:r>
              <a:rPr lang="en-US" dirty="0">
                <a:latin typeface="+mj-lt"/>
                <a:ea typeface="MS PGothic" charset="0"/>
              </a:rPr>
              <a:t>Hosts may have a different address each time</a:t>
            </a:r>
          </a:p>
          <a:p>
            <a:endParaRPr lang="en-US" dirty="0">
              <a:latin typeface="+mj-lt"/>
              <a:ea typeface="MS PGothic" charset="0"/>
            </a:endParaRPr>
          </a:p>
          <a:p>
            <a:r>
              <a:rPr lang="en-US" dirty="0">
                <a:latin typeface="+mj-lt"/>
                <a:ea typeface="MS PGothic" charset="0"/>
              </a:rPr>
              <a:t>Example: peer-to-peer file sharing (e.g., </a:t>
            </a:r>
            <a:r>
              <a:rPr lang="en-US" dirty="0" err="1">
                <a:latin typeface="+mj-lt"/>
                <a:ea typeface="MS PGothic" charset="0"/>
              </a:rPr>
              <a:t>BitTorrent</a:t>
            </a:r>
            <a:r>
              <a:rPr lang="en-US" dirty="0">
                <a:latin typeface="+mj-lt"/>
                <a:ea typeface="MS PGothic" charset="0"/>
              </a:rPr>
              <a:t>)</a:t>
            </a:r>
          </a:p>
          <a:p>
            <a:pPr marL="742950" lvl="1" indent="-285750"/>
            <a:r>
              <a:rPr lang="en-US" dirty="0">
                <a:latin typeface="+mj-lt"/>
                <a:ea typeface="MS PGothic" charset="0"/>
              </a:rPr>
              <a:t>Any host can request files, send files, query to find where a file is located, respond to queries, and forward queries</a:t>
            </a:r>
          </a:p>
          <a:p>
            <a:pPr marL="742950" lvl="1" indent="-285750"/>
            <a:r>
              <a:rPr lang="en-US" dirty="0">
                <a:latin typeface="+mj-lt"/>
                <a:ea typeface="MS PGothic" charset="0"/>
              </a:rPr>
              <a:t>Scalability by harnessing millions of peers</a:t>
            </a:r>
          </a:p>
          <a:p>
            <a:pPr marL="742950" lvl="1" indent="-285750"/>
            <a:r>
              <a:rPr lang="en-US" dirty="0">
                <a:latin typeface="+mj-lt"/>
                <a:ea typeface="MS PGothic" charset="0"/>
              </a:rPr>
              <a:t>Each peer acting as </a:t>
            </a:r>
            <a:r>
              <a:rPr lang="en-US" dirty="0">
                <a:solidFill>
                  <a:srgbClr val="FF0000"/>
                </a:solidFill>
                <a:latin typeface="+mj-lt"/>
                <a:ea typeface="MS PGothic" charset="0"/>
              </a:rPr>
              <a:t>both a client and server</a:t>
            </a:r>
            <a:endParaRPr lang="en-US" dirty="0">
              <a:latin typeface="+mj-lt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43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84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File System Caching (con’t)</a:t>
            </a:r>
          </a:p>
        </p:txBody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Delayed Writes:</a:t>
            </a:r>
            <a:r>
              <a:rPr lang="en-US" altLang="ko-KR" dirty="0" smtClean="0">
                <a:ea typeface="굴림" panose="020B0600000101010101" pitchFamily="34" charset="-127"/>
              </a:rPr>
              <a:t> Writes to files not immediately sent out to disk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Instead, 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write()</a:t>
            </a:r>
            <a:r>
              <a:rPr lang="en-US" altLang="ko-KR" dirty="0" smtClean="0">
                <a:ea typeface="굴림" panose="020B0600000101010101" pitchFamily="34" charset="-127"/>
              </a:rPr>
              <a:t> copies data from user space buffer to kernel buffer (in cache)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Enabled by presence of buffer cache: can leave written file blocks in cache for a while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If some other application tries to read data before written to disk, file system will read from cache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Flushed to disk periodically (e.g. in UNIX, every 30 sec)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Advantages: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scheduler can efficiently order lots of requests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allocation algorithm can be run with correct size value for a file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Some files need never get written to disk! (</a:t>
            </a:r>
            <a:r>
              <a:rPr lang="en-US" altLang="ko-KR" dirty="0" err="1" smtClean="0">
                <a:ea typeface="굴림" panose="020B0600000101010101" pitchFamily="34" charset="-127"/>
              </a:rPr>
              <a:t>e..g</a:t>
            </a:r>
            <a:r>
              <a:rPr lang="en-US" altLang="ko-KR" dirty="0" smtClean="0">
                <a:ea typeface="굴림" panose="020B0600000101010101" pitchFamily="34" charset="-127"/>
              </a:rPr>
              <a:t> temporary scratch files written /</a:t>
            </a:r>
            <a:r>
              <a:rPr lang="en-US" altLang="ko-KR" dirty="0" err="1" smtClean="0">
                <a:ea typeface="굴림" panose="020B0600000101010101" pitchFamily="34" charset="-127"/>
              </a:rPr>
              <a:t>tmp</a:t>
            </a:r>
            <a:r>
              <a:rPr lang="en-US" altLang="ko-KR" dirty="0" smtClean="0">
                <a:ea typeface="굴림" panose="020B0600000101010101" pitchFamily="34" charset="-127"/>
              </a:rPr>
              <a:t> often don’t exist for 30 sec)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Disadvantages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if system crashes before file has been written out?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Worse yet, what if system crashes before a directory file has been written out? (lose pointer to </a:t>
            </a:r>
            <a:r>
              <a:rPr lang="en-US" altLang="ko-KR" dirty="0" err="1" smtClean="0">
                <a:ea typeface="굴림" panose="020B0600000101010101" pitchFamily="34" charset="-127"/>
              </a:rPr>
              <a:t>inode</a:t>
            </a:r>
            <a:r>
              <a:rPr lang="en-US" altLang="ko-KR" dirty="0" smtClean="0">
                <a:ea typeface="굴림" panose="020B0600000101010101" pitchFamily="34" charset="-127"/>
              </a:rPr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2145400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24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86800" cy="5867400"/>
          </a:xfrm>
        </p:spPr>
        <p:txBody>
          <a:bodyPr>
            <a:normAutofit/>
          </a:bodyPr>
          <a:lstStyle/>
          <a:p>
            <a:pPr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Important system properties</a:t>
            </a:r>
          </a:p>
          <a:p>
            <a:pPr lvl="1">
              <a:spcBef>
                <a:spcPct val="5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Availability</a:t>
            </a:r>
            <a:r>
              <a:rPr lang="en-US" altLang="ko-KR" dirty="0">
                <a:ea typeface="굴림" panose="020B0600000101010101" pitchFamily="34" charset="-127"/>
              </a:rPr>
              <a:t>: how often is the resource available?</a:t>
            </a:r>
          </a:p>
          <a:p>
            <a:pPr lvl="1">
              <a:spcBef>
                <a:spcPct val="5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Durability</a:t>
            </a:r>
            <a:r>
              <a:rPr lang="en-US" altLang="ko-KR" dirty="0">
                <a:ea typeface="굴림" panose="020B0600000101010101" pitchFamily="34" charset="-127"/>
              </a:rPr>
              <a:t>: how well is data preserved against faults?</a:t>
            </a:r>
          </a:p>
          <a:p>
            <a:pPr lvl="1">
              <a:spcBef>
                <a:spcPct val="5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Reliability</a:t>
            </a:r>
            <a:r>
              <a:rPr lang="en-US" altLang="ko-KR" dirty="0">
                <a:ea typeface="굴림" panose="020B0600000101010101" pitchFamily="34" charset="-127"/>
              </a:rPr>
              <a:t>: how often is resource performing correctly?</a:t>
            </a:r>
          </a:p>
          <a:p>
            <a:pPr>
              <a:spcBef>
                <a:spcPct val="5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RAID</a:t>
            </a:r>
            <a:r>
              <a:rPr lang="en-US" altLang="ko-KR" dirty="0">
                <a:ea typeface="굴림" panose="020B0600000101010101" pitchFamily="34" charset="-127"/>
              </a:rPr>
              <a:t>: Redundant Arrays of Inexpensive Disks</a:t>
            </a:r>
          </a:p>
          <a:p>
            <a:pPr lvl="1"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RAID1: mirroring, RAID5: Parity block</a:t>
            </a:r>
          </a:p>
          <a:p>
            <a:pPr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Use of Log to improve Reliability</a:t>
            </a:r>
          </a:p>
          <a:p>
            <a:pPr lvl="1">
              <a:spcBef>
                <a:spcPct val="5000"/>
              </a:spcBef>
            </a:pPr>
            <a:r>
              <a:rPr lang="en-US" altLang="ko-KR" dirty="0" err="1">
                <a:ea typeface="굴림" panose="020B0600000101010101" pitchFamily="34" charset="-127"/>
              </a:rPr>
              <a:t>Journaled</a:t>
            </a:r>
            <a:r>
              <a:rPr lang="en-US" altLang="ko-KR" dirty="0">
                <a:ea typeface="굴림" panose="020B0600000101010101" pitchFamily="34" charset="-127"/>
              </a:rPr>
              <a:t> file systems such as </a:t>
            </a:r>
            <a:r>
              <a:rPr lang="en-US" altLang="ko-KR" dirty="0" smtClean="0">
                <a:ea typeface="굴림" panose="020B0600000101010101" pitchFamily="34" charset="-127"/>
              </a:rPr>
              <a:t>ext3, NTFS</a:t>
            </a:r>
            <a:endParaRPr lang="en-US" b="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Transactions</a:t>
            </a:r>
            <a:r>
              <a:rPr lang="en-US" dirty="0" smtClean="0"/>
              <a:t>: ACID semantics</a:t>
            </a:r>
          </a:p>
          <a:p>
            <a:pPr lvl="1"/>
            <a:r>
              <a:rPr lang="en-US" dirty="0" smtClean="0"/>
              <a:t>Atomicity</a:t>
            </a:r>
          </a:p>
          <a:p>
            <a:pPr lvl="1"/>
            <a:r>
              <a:rPr lang="en-US" dirty="0" smtClean="0"/>
              <a:t>Consistency</a:t>
            </a:r>
          </a:p>
          <a:p>
            <a:pPr lvl="1"/>
            <a:r>
              <a:rPr lang="en-US" dirty="0" smtClean="0"/>
              <a:t>Isolation</a:t>
            </a:r>
          </a:p>
          <a:p>
            <a:pPr lvl="1"/>
            <a:r>
              <a:rPr lang="en-US" dirty="0" smtClean="0"/>
              <a:t>Durability</a:t>
            </a:r>
          </a:p>
        </p:txBody>
      </p:sp>
    </p:spTree>
    <p:extLst>
      <p:ext uri="{BB962C8B-B14F-4D97-AF65-F5344CB8AC3E}">
        <p14:creationId xmlns:p14="http://schemas.microsoft.com/office/powerpoint/2010/main" val="1921445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Important “</a:t>
            </a:r>
            <a:r>
              <a:rPr lang="en-US" altLang="ko-KR" dirty="0" err="1" smtClean="0">
                <a:ea typeface="굴림" panose="020B0600000101010101" pitchFamily="34" charset="-127"/>
              </a:rPr>
              <a:t>ilities</a:t>
            </a:r>
            <a:r>
              <a:rPr lang="en-US" altLang="ko-KR" dirty="0" smtClean="0">
                <a:ea typeface="굴림" panose="020B0600000101010101" pitchFamily="34" charset="-127"/>
              </a:rPr>
              <a:t>”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Availability:</a:t>
            </a:r>
            <a:r>
              <a:rPr lang="en-US" altLang="ko-KR" dirty="0" smtClean="0">
                <a:ea typeface="굴림" panose="020B0600000101010101" pitchFamily="34" charset="-127"/>
              </a:rPr>
              <a:t> the probability that the system can accept and process requests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Often measured in “nines” of probability.  So, a 99.9% probability is considered “3-nines of availability”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Key idea here is independence of failures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Durability:</a:t>
            </a:r>
            <a:r>
              <a:rPr lang="en-US" altLang="ko-KR" dirty="0" smtClean="0">
                <a:ea typeface="굴림" panose="020B0600000101010101" pitchFamily="34" charset="-127"/>
              </a:rPr>
              <a:t> the ability of a system to recover data despite faults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This idea is fault tolerance applied to data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Doesn’t necessarily imply availability: information on pyramids was very durable, but could not be accessed until discovery of Rosetta Stone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Reliability: </a:t>
            </a:r>
            <a:r>
              <a:rPr lang="en-US" altLang="ko-KR" dirty="0" smtClean="0">
                <a:ea typeface="굴림" panose="020B0600000101010101" pitchFamily="34" charset="-127"/>
              </a:rPr>
              <a:t>the ability of a system or component to perform its required functions under stated conditions for a specified period of time (IEEE definition)</a:t>
            </a:r>
            <a:endParaRPr lang="en-US" altLang="ko-KR" dirty="0" smtClean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Usually stronger than simply availability: means that the system is not only “up”, but also working correctly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Includes availability, security, fault tolerance/durability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Must make sure data survives system crashes, disk crashes, other problems</a:t>
            </a:r>
          </a:p>
        </p:txBody>
      </p:sp>
    </p:spTree>
    <p:extLst>
      <p:ext uri="{BB962C8B-B14F-4D97-AF65-F5344CB8AC3E}">
        <p14:creationId xmlns:p14="http://schemas.microsoft.com/office/powerpoint/2010/main" val="1684490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How to Make </a:t>
            </a:r>
            <a:r>
              <a:rPr lang="en-US" altLang="ko-KR" dirty="0">
                <a:ea typeface="굴림" panose="020B0600000101010101" pitchFamily="34" charset="-127"/>
              </a:rPr>
              <a:t>F</a:t>
            </a:r>
            <a:r>
              <a:rPr lang="en-US" altLang="ko-KR" dirty="0" smtClean="0">
                <a:ea typeface="굴림" panose="020B0600000101010101" pitchFamily="34" charset="-127"/>
              </a:rPr>
              <a:t>ile System </a:t>
            </a:r>
            <a:r>
              <a:rPr lang="en-US" altLang="ko-KR" dirty="0">
                <a:ea typeface="굴림" panose="020B0600000101010101" pitchFamily="34" charset="-127"/>
              </a:rPr>
              <a:t>D</a:t>
            </a:r>
            <a:r>
              <a:rPr lang="en-US" altLang="ko-KR" dirty="0" smtClean="0">
                <a:ea typeface="굴림" panose="020B0600000101010101" pitchFamily="34" charset="-127"/>
              </a:rPr>
              <a:t>urable?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59309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Disk blocks contain Reed-Solomon error correcting codes (ECC) to deal with small defects in disk drive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Can allow recovery of data from small media defects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Make sure writes survive in short term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Either abandon delayed writes or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U</a:t>
            </a:r>
            <a:r>
              <a:rPr lang="en-US" altLang="ko-KR" sz="2400" dirty="0" smtClean="0">
                <a:ea typeface="굴림" panose="020B0600000101010101" pitchFamily="34" charset="-127"/>
              </a:rPr>
              <a:t>se special, battery-backed RAM (called non-volatile RAM or </a:t>
            </a: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NVRAM</a:t>
            </a:r>
            <a:r>
              <a:rPr lang="en-US" altLang="ko-KR" sz="2400" dirty="0" smtClean="0">
                <a:ea typeface="굴림" panose="020B0600000101010101" pitchFamily="34" charset="-127"/>
              </a:rPr>
              <a:t>) for dirty blocks in buffer cache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Make sure that data survives in long term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Need to replicate!  More than one copy of data!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Important element: </a:t>
            </a: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independence of failure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Could put copies on one disk, but if disk head fails…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Could put copies on different disks, but if server fails…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Could put copies on different servers, but if building is struck by lightning…. 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Could put copies on servers in different continents…</a:t>
            </a:r>
          </a:p>
        </p:txBody>
      </p:sp>
    </p:spTree>
    <p:extLst>
      <p:ext uri="{BB962C8B-B14F-4D97-AF65-F5344CB8AC3E}">
        <p14:creationId xmlns:p14="http://schemas.microsoft.com/office/powerpoint/2010/main" val="2299034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533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RAID:</a:t>
            </a:r>
            <a:r>
              <a:rPr lang="en-US" altLang="ko-KR" dirty="0">
                <a:ea typeface="굴림" panose="020B0600000101010101" pitchFamily="34" charset="-127"/>
              </a:rPr>
              <a:t> Redundant Arrays of Inexpensive Disks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8915400" cy="5881688"/>
          </a:xfrm>
        </p:spPr>
        <p:txBody>
          <a:bodyPr>
            <a:normAutofit lnSpcReduction="10000"/>
          </a:bodyPr>
          <a:lstStyle/>
          <a:p>
            <a:pPr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Classified </a:t>
            </a:r>
            <a:r>
              <a:rPr lang="en-US" altLang="ko-KR" sz="2800" dirty="0">
                <a:ea typeface="굴림" panose="020B0600000101010101" pitchFamily="34" charset="-127"/>
              </a:rPr>
              <a:t>by David Patterson, Garth A. Gibson, and Randy Katz </a:t>
            </a:r>
            <a:r>
              <a:rPr lang="en-US" altLang="ko-KR" sz="2800" dirty="0" smtClean="0">
                <a:ea typeface="굴림" panose="020B0600000101010101" pitchFamily="34" charset="-127"/>
              </a:rPr>
              <a:t>here at UCB in 1987</a:t>
            </a:r>
          </a:p>
          <a:p>
            <a:pPr lvl="1">
              <a:spcBef>
                <a:spcPct val="1000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Classic paper was first to evaluate multiple schemes</a:t>
            </a:r>
          </a:p>
          <a:p>
            <a:pPr>
              <a:spcBef>
                <a:spcPct val="1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Data stored on multiple disks (redundancy)</a:t>
            </a:r>
          </a:p>
          <a:p>
            <a:pPr lvl="1">
              <a:spcBef>
                <a:spcPct val="1000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Berkeley researchers were looking for alternatives to big expensive disks</a:t>
            </a:r>
          </a:p>
          <a:p>
            <a:pPr lvl="1">
              <a:spcBef>
                <a:spcPct val="1000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Redundancy necessary because cheap disks were more error prone</a:t>
            </a:r>
          </a:p>
          <a:p>
            <a:pPr>
              <a:spcBef>
                <a:spcPct val="10000"/>
              </a:spcBef>
            </a:pPr>
            <a:endParaRPr lang="en-US" altLang="ko-KR" sz="2800" dirty="0" smtClean="0">
              <a:ea typeface="굴림" panose="020B0600000101010101" pitchFamily="34" charset="-127"/>
            </a:endParaRPr>
          </a:p>
          <a:p>
            <a:pPr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Either in software or hardware</a:t>
            </a:r>
          </a:p>
          <a:p>
            <a:pPr lvl="1"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In hardware case, done by disk controller; file system may not even know that there is more than one disk in use</a:t>
            </a:r>
          </a:p>
          <a:p>
            <a:pPr lvl="1">
              <a:spcBef>
                <a:spcPct val="1000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>
              <a:spcBef>
                <a:spcPct val="1000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Initially, five levels of RAID (more now)</a:t>
            </a:r>
          </a:p>
        </p:txBody>
      </p:sp>
    </p:spTree>
    <p:extLst>
      <p:ext uri="{BB962C8B-B14F-4D97-AF65-F5344CB8AC3E}">
        <p14:creationId xmlns:p14="http://schemas.microsoft.com/office/powerpoint/2010/main" val="2913326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RAID 1: Disk Mirroring/Shadowing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686800" cy="4267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Each disk is fully duplicated onto its “shadow”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For high I/O rate, high availability environments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Most expensive solution: 100% capacity overhead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Bandwidth sacrificed on write: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Logical write = two physical writes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Highest bandwidth when disk heads and rotation fully synchronized (hard to do exactly)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Reads may be optimized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Can have two independent reads to same data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Recovery: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Disk failure </a:t>
            </a: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z="2400" dirty="0" smtClean="0">
                <a:ea typeface="굴림" panose="020B0600000101010101" pitchFamily="34" charset="-127"/>
              </a:rPr>
              <a:t> replace disk and copy data to new disk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Hot Spare:</a:t>
            </a:r>
            <a:r>
              <a:rPr lang="en-US" altLang="ko-KR" sz="2400" dirty="0" smtClean="0">
                <a:ea typeface="굴림" panose="020B0600000101010101" pitchFamily="34" charset="-127"/>
              </a:rPr>
              <a:t> idle disk already attached to system to be used for immediate replacement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844550" y="704850"/>
            <a:ext cx="7658100" cy="1584326"/>
            <a:chOff x="532" y="444"/>
            <a:chExt cx="4824" cy="998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3700" y="444"/>
              <a:ext cx="1656" cy="9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532" y="444"/>
              <a:ext cx="1656" cy="9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39" name="Oval 7"/>
            <p:cNvSpPr>
              <a:spLocks noChangeArrowheads="1"/>
            </p:cNvSpPr>
            <p:nvPr/>
          </p:nvSpPr>
          <p:spPr bwMode="auto">
            <a:xfrm>
              <a:off x="2540" y="880"/>
              <a:ext cx="80" cy="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>
              <a:off x="2812" y="880"/>
              <a:ext cx="80" cy="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3076" y="880"/>
              <a:ext cx="80" cy="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 flipH="1" flipV="1">
              <a:off x="2208" y="1200"/>
              <a:ext cx="432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2568" y="1056"/>
              <a:ext cx="696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recovery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group</a:t>
              </a:r>
            </a:p>
          </p:txBody>
        </p:sp>
        <p:sp>
          <p:nvSpPr>
            <p:cNvPr id="18444" name="AutoShape 12"/>
            <p:cNvSpPr>
              <a:spLocks noChangeArrowheads="1"/>
            </p:cNvSpPr>
            <p:nvPr/>
          </p:nvSpPr>
          <p:spPr bwMode="auto">
            <a:xfrm>
              <a:off x="1488" y="65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5" name="AutoShape 13"/>
            <p:cNvSpPr>
              <a:spLocks noChangeArrowheads="1"/>
            </p:cNvSpPr>
            <p:nvPr/>
          </p:nvSpPr>
          <p:spPr bwMode="auto">
            <a:xfrm>
              <a:off x="720" y="65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53FB25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6" name="AutoShape 14"/>
            <p:cNvSpPr>
              <a:spLocks noChangeArrowheads="1"/>
            </p:cNvSpPr>
            <p:nvPr/>
          </p:nvSpPr>
          <p:spPr bwMode="auto">
            <a:xfrm>
              <a:off x="4656" y="65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7" name="AutoShape 15"/>
            <p:cNvSpPr>
              <a:spLocks noChangeArrowheads="1"/>
            </p:cNvSpPr>
            <p:nvPr/>
          </p:nvSpPr>
          <p:spPr bwMode="auto">
            <a:xfrm>
              <a:off x="3888" y="65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53FB25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76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79766</TotalTime>
  <Pages>60</Pages>
  <Words>3908</Words>
  <Application>Microsoft Office PowerPoint</Application>
  <PresentationFormat>On-screen Show (4:3)</PresentationFormat>
  <Paragraphs>661</Paragraphs>
  <Slides>50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5" baseType="lpstr">
      <vt:lpstr>MS PGothic</vt:lpstr>
      <vt:lpstr>MS PGothic</vt:lpstr>
      <vt:lpstr>Arial</vt:lpstr>
      <vt:lpstr>Comic Sans MS</vt:lpstr>
      <vt:lpstr>Consolas</vt:lpstr>
      <vt:lpstr>Courier New</vt:lpstr>
      <vt:lpstr>Gill Sans</vt:lpstr>
      <vt:lpstr>Gill Sans Light</vt:lpstr>
      <vt:lpstr>굴림</vt:lpstr>
      <vt:lpstr>Helvetica</vt:lpstr>
      <vt:lpstr>Symbol</vt:lpstr>
      <vt:lpstr>Times New Roman</vt:lpstr>
      <vt:lpstr>Wingdings</vt:lpstr>
      <vt:lpstr>Office</vt:lpstr>
      <vt:lpstr>Image</vt:lpstr>
      <vt:lpstr>CS162 Operating Systems and Systems Programming Lecture 20   Reliability, Transactions Distributed Systems</vt:lpstr>
      <vt:lpstr>Recall: Multilevel Indexed Files (Original 4.1 BSD)</vt:lpstr>
      <vt:lpstr>Recall: File System Caching</vt:lpstr>
      <vt:lpstr>File System Caching (con’t)</vt:lpstr>
      <vt:lpstr>File System Caching (con’t)</vt:lpstr>
      <vt:lpstr>Important “ilities”</vt:lpstr>
      <vt:lpstr>How to Make File System Durable?</vt:lpstr>
      <vt:lpstr>RAID: Redundant Arrays of Inexpensive Disks</vt:lpstr>
      <vt:lpstr>RAID 1: Disk Mirroring/Shadowing</vt:lpstr>
      <vt:lpstr>RAID 5+: High I/O Rate Parity</vt:lpstr>
      <vt:lpstr>Allow more disks to fail!</vt:lpstr>
      <vt:lpstr>Allow more disks to fail! (Con’t)</vt:lpstr>
      <vt:lpstr>Use of Erasure Coding in general: High Durability/overhead ratio!</vt:lpstr>
      <vt:lpstr>Higher Durability/Reliability through  Geographic Replication</vt:lpstr>
      <vt:lpstr>Administrivia</vt:lpstr>
      <vt:lpstr>File System Reliability: (Difference from Block-level reliability)</vt:lpstr>
      <vt:lpstr>Storage Reliability Problem</vt:lpstr>
      <vt:lpstr>Threats to Reliability</vt:lpstr>
      <vt:lpstr>Reliability Approach #1: Careful Ordering</vt:lpstr>
      <vt:lpstr>FFS: Create a File</vt:lpstr>
      <vt:lpstr>Reliability Approach #2: Copy on Write File Layout</vt:lpstr>
      <vt:lpstr>COW with Smaller-Radix Blocks</vt:lpstr>
      <vt:lpstr>ZFS and OpenZFS</vt:lpstr>
      <vt:lpstr>More General Reliability Solutions</vt:lpstr>
      <vt:lpstr>Transactions</vt:lpstr>
      <vt:lpstr>Key Concept: Transaction</vt:lpstr>
      <vt:lpstr>Typical Structure</vt:lpstr>
      <vt:lpstr>“Classic” Example: Transaction</vt:lpstr>
      <vt:lpstr>The ACID properties of Transactions</vt:lpstr>
      <vt:lpstr>Transactional File Systems</vt:lpstr>
      <vt:lpstr>Journalled File Systems</vt:lpstr>
      <vt:lpstr>Redo Logging</vt:lpstr>
      <vt:lpstr>Example: Creating a File</vt:lpstr>
      <vt:lpstr>Ex: Creating a file (as a transaction)</vt:lpstr>
      <vt:lpstr>ReDo Log </vt:lpstr>
      <vt:lpstr>Crash During Logging – Recover</vt:lpstr>
      <vt:lpstr>Recovery After Commit</vt:lpstr>
      <vt:lpstr>Course Structure: Spiral</vt:lpstr>
      <vt:lpstr>Societal Scale Information Systems</vt:lpstr>
      <vt:lpstr>Centralized vs Distributed Systems</vt:lpstr>
      <vt:lpstr>Distributed Systems: Motivation/Issues/Promise</vt:lpstr>
      <vt:lpstr>Distributed Systems: Reality</vt:lpstr>
      <vt:lpstr>Distributed Systems: Goals/Requirements</vt:lpstr>
      <vt:lpstr>Networking Definitions</vt:lpstr>
      <vt:lpstr>What Is A Protocol?</vt:lpstr>
      <vt:lpstr>Examples of Protocols in Human Interactions</vt:lpstr>
      <vt:lpstr>Clients and Servers</vt:lpstr>
      <vt:lpstr>Client-Server Communication</vt:lpstr>
      <vt:lpstr>Peer-to-Peer Communication</vt:lpstr>
      <vt:lpstr>Summary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kubitron</cp:lastModifiedBy>
  <cp:revision>1025</cp:revision>
  <cp:lastPrinted>2019-04-17T16:19:44Z</cp:lastPrinted>
  <dcterms:created xsi:type="dcterms:W3CDTF">1995-08-12T11:37:26Z</dcterms:created>
  <dcterms:modified xsi:type="dcterms:W3CDTF">2019-04-17T16:27:52Z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