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8"/>
  </p:notesMasterIdLst>
  <p:handoutMasterIdLst>
    <p:handoutMasterId r:id="rId69"/>
  </p:handoutMasterIdLst>
  <p:sldIdLst>
    <p:sldId id="256" r:id="rId2"/>
    <p:sldId id="1867" r:id="rId3"/>
    <p:sldId id="1868" r:id="rId4"/>
    <p:sldId id="1793" r:id="rId5"/>
    <p:sldId id="1870" r:id="rId6"/>
    <p:sldId id="1794" r:id="rId7"/>
    <p:sldId id="1795" r:id="rId8"/>
    <p:sldId id="1796" r:id="rId9"/>
    <p:sldId id="1797" r:id="rId10"/>
    <p:sldId id="1913" r:id="rId11"/>
    <p:sldId id="1914" r:id="rId12"/>
    <p:sldId id="1917" r:id="rId13"/>
    <p:sldId id="1918" r:id="rId14"/>
    <p:sldId id="1837" r:id="rId15"/>
    <p:sldId id="1838" r:id="rId16"/>
    <p:sldId id="1839" r:id="rId17"/>
    <p:sldId id="1840" r:id="rId18"/>
    <p:sldId id="1975" r:id="rId19"/>
    <p:sldId id="1841" r:id="rId20"/>
    <p:sldId id="1842" r:id="rId21"/>
    <p:sldId id="1843" r:id="rId22"/>
    <p:sldId id="1844" r:id="rId23"/>
    <p:sldId id="1871" r:id="rId24"/>
    <p:sldId id="1872" r:id="rId25"/>
    <p:sldId id="1873" r:id="rId26"/>
    <p:sldId id="1874" r:id="rId27"/>
    <p:sldId id="1875" r:id="rId28"/>
    <p:sldId id="1876" r:id="rId29"/>
    <p:sldId id="1877" r:id="rId30"/>
    <p:sldId id="1878" r:id="rId31"/>
    <p:sldId id="1879" r:id="rId32"/>
    <p:sldId id="1880" r:id="rId33"/>
    <p:sldId id="1881" r:id="rId34"/>
    <p:sldId id="1882" r:id="rId35"/>
    <p:sldId id="1883" r:id="rId36"/>
    <p:sldId id="1884" r:id="rId37"/>
    <p:sldId id="1885" r:id="rId38"/>
    <p:sldId id="1886" r:id="rId39"/>
    <p:sldId id="1887" r:id="rId40"/>
    <p:sldId id="1888" r:id="rId41"/>
    <p:sldId id="1889" r:id="rId42"/>
    <p:sldId id="1890" r:id="rId43"/>
    <p:sldId id="1891" r:id="rId44"/>
    <p:sldId id="1892" r:id="rId45"/>
    <p:sldId id="1893" r:id="rId46"/>
    <p:sldId id="1894" r:id="rId47"/>
    <p:sldId id="1895" r:id="rId48"/>
    <p:sldId id="1896" r:id="rId49"/>
    <p:sldId id="1897" r:id="rId50"/>
    <p:sldId id="1898" r:id="rId51"/>
    <p:sldId id="1899" r:id="rId52"/>
    <p:sldId id="1900" r:id="rId53"/>
    <p:sldId id="1901" r:id="rId54"/>
    <p:sldId id="1902" r:id="rId55"/>
    <p:sldId id="1903" r:id="rId56"/>
    <p:sldId id="1964" r:id="rId57"/>
    <p:sldId id="1965" r:id="rId58"/>
    <p:sldId id="1966" r:id="rId59"/>
    <p:sldId id="1967" r:id="rId60"/>
    <p:sldId id="1968" r:id="rId61"/>
    <p:sldId id="1907" r:id="rId62"/>
    <p:sldId id="1908" r:id="rId63"/>
    <p:sldId id="1969" r:id="rId64"/>
    <p:sldId id="1970" r:id="rId65"/>
    <p:sldId id="1971" r:id="rId66"/>
    <p:sldId id="1972" r:id="rId67"/>
  </p:sldIdLst>
  <p:sldSz cx="9144000" cy="6858000" type="screen4x3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5C3C2"/>
    <a:srgbClr val="FF99FF"/>
    <a:srgbClr val="FCC094"/>
    <a:srgbClr val="FFFFBD"/>
    <a:srgbClr val="9933FF"/>
    <a:srgbClr val="FFC5F0"/>
    <a:srgbClr val="FF79DC"/>
    <a:srgbClr val="FF33CC"/>
    <a:srgbClr val="29C6D7"/>
    <a:srgbClr val="FC23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14" autoAdjust="0"/>
    <p:restoredTop sz="96958" autoAdjust="0"/>
  </p:normalViewPr>
  <p:slideViewPr>
    <p:cSldViewPr>
      <p:cViewPr varScale="1">
        <p:scale>
          <a:sx n="126" d="100"/>
          <a:sy n="126" d="100"/>
        </p:scale>
        <p:origin x="138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FD2DE7E3-8D7A-4526-A176-8CFA392503A6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477052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0E64EEA1-AFA6-4CAA-BE2D-4997FDEED64A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9188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3" y="3475038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72" tIns="46997" rIns="95672" bIns="46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4531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759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- So how can we ensure delivery of packets over an unreliable network?</a:t>
            </a:r>
            <a:endParaRPr lang="ko-KR" altLang="en-US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202021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55606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365816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235346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799440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160176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2</a:t>
            </a:r>
            <a:r>
              <a:rPr lang="en-US" altLang="ko-KR" baseline="30000" dirty="0">
                <a:ea typeface="굴림" panose="020B0600000101010101" pitchFamily="34" charset="-127"/>
              </a:rPr>
              <a:t>nd</a:t>
            </a:r>
            <a:r>
              <a:rPr lang="en-US" altLang="ko-KR" dirty="0">
                <a:ea typeface="굴림" panose="020B0600000101010101" pitchFamily="34" charset="-127"/>
              </a:rPr>
              <a:t> thing we use window-based acknowledgment protocol for:</a:t>
            </a:r>
          </a:p>
          <a:p>
            <a:r>
              <a:rPr lang="en-US" altLang="ko-KR" dirty="0">
                <a:ea typeface="굴림" panose="020B0600000101010101" pitchFamily="34" charset="-127"/>
              </a:rPr>
              <a:t>Avoid overwhelming </a:t>
            </a:r>
            <a:r>
              <a:rPr lang="en-US" altLang="ko-KR" b="1" dirty="0">
                <a:ea typeface="굴림" panose="020B0600000101010101" pitchFamily="34" charset="-127"/>
              </a:rPr>
              <a:t>network</a:t>
            </a:r>
            <a:endParaRPr lang="ko-KR" altLang="en-US" b="1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906229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277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397438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19844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50096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022845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900277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870334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3465458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2125978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851594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8876139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1309753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8759436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98988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9360668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1BFB74BD-F100-1044-AE1F-053B9DAB1CFB}" type="slidenum">
              <a:rPr lang="en-US"/>
              <a:pPr/>
              <a:t>64</a:t>
            </a:fld>
            <a:endParaRPr lang="en-US"/>
          </a:p>
        </p:txBody>
      </p:sp>
      <p:sp>
        <p:nvSpPr>
          <p:cNvPr id="135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5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13054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8859016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Comic Sans MS" panose="030F0702030302020204" pitchFamily="66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51221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200DF466-3E82-4A46-81A3-6A5A71EC0F8C}" type="slidenum">
              <a:rPr lang="en-US">
                <a:latin typeface="Times New Roman" charset="0"/>
              </a:rPr>
              <a:pPr eaLnBrk="1" hangingPunct="1"/>
              <a:t>4</a:t>
            </a:fld>
            <a:endParaRPr lang="en-US">
              <a:latin typeface="Times New Roman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607188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66FEF8F9-698E-654E-9463-3BA027F1A709}" type="slidenum">
              <a:rPr lang="en-US"/>
              <a:pPr eaLnBrk="1" hangingPunct="1"/>
              <a:t>6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74E007D9-B0A4-514E-9290-FF8A2227CE45}" type="slidenum">
              <a:rPr lang="en-US"/>
              <a:pPr eaLnBrk="1" hangingPunct="1"/>
              <a:t>8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69D86C51-A1DE-3C46-B80E-9C083011B993}" type="slidenum">
              <a:rPr lang="en-US"/>
              <a:pPr eaLnBrk="1" hangingPunct="1"/>
              <a:t>9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10473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8155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9731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645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6376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78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i="0" cap="all">
                <a:latin typeface="Gill Sans" charset="0"/>
                <a:ea typeface="Gill Sans" charset="0"/>
                <a:cs typeface="Gill Sans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3356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9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88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6949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9877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753463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45497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 smtClean="0"/>
              <a:t>Body Text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947817" y="6551613"/>
            <a:ext cx="987431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400" b="0" i="0" dirty="0" err="1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Lec</a:t>
            </a:r>
            <a:r>
              <a:rPr lang="en-US" altLang="en-US" sz="1400" b="0" i="0" dirty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alt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23.</a:t>
            </a:r>
            <a:fld id="{6456B83E-17D0-4CDF-84AD-C8A97BEB5271}" type="slidenum">
              <a:rPr lang="en-US" altLang="en-US" sz="1400" b="0" i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pPr algn="ctr"/>
              <a:t>‹#›</a:t>
            </a:fld>
            <a:endParaRPr lang="en-US" altLang="en-US" sz="1400" b="0" i="0" dirty="0">
              <a:solidFill>
                <a:srgbClr val="2A40E2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0" y="6550025"/>
            <a:ext cx="780961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4/25/19</a:t>
            </a: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990600" y="685800"/>
            <a:ext cx="7162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3028159" y="6550025"/>
            <a:ext cx="3087683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i="0" dirty="0" err="1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Kubiatowicz</a:t>
            </a:r>
            <a:r>
              <a:rPr 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 CS162 ©UCB Fall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0" i="0">
          <a:solidFill>
            <a:srgbClr val="2A40E2"/>
          </a:solidFill>
          <a:latin typeface="Gill Sans" charset="0"/>
          <a:ea typeface="Gill Sans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Datagram_Congestion_Control_Protoco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Stream_Control_Transmission_Protocol" TargetMode="External"/><Relationship Id="rId4" Type="http://schemas.openxmlformats.org/officeDocument/2006/relationships/hyperlink" Target="https://en.wikipedia.org/wiki/Reliable_Data_Protocol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2743200"/>
          </a:xfrm>
          <a:noFill/>
        </p:spPr>
        <p:txBody>
          <a:bodyPr/>
          <a:lstStyle/>
          <a:p>
            <a:r>
              <a:rPr lang="en-US" altLang="en-US" sz="3000" dirty="0" smtClean="0"/>
              <a:t>CS162</a:t>
            </a:r>
            <a:br>
              <a:rPr lang="en-US" altLang="en-US" sz="3000" dirty="0" smtClean="0"/>
            </a:br>
            <a:r>
              <a:rPr lang="en-US" altLang="en-US" sz="3000" dirty="0" smtClean="0"/>
              <a:t>Operating Systems and</a:t>
            </a:r>
            <a:br>
              <a:rPr lang="en-US" altLang="en-US" sz="3000" dirty="0" smtClean="0"/>
            </a:br>
            <a:r>
              <a:rPr lang="en-US" altLang="en-US" sz="3000" dirty="0" smtClean="0"/>
              <a:t>Systems Programming</a:t>
            </a:r>
            <a:br>
              <a:rPr lang="en-US" altLang="en-US" sz="3000" dirty="0" smtClean="0"/>
            </a:br>
            <a:r>
              <a:rPr lang="en-US" altLang="en-US" sz="3000" dirty="0" smtClean="0"/>
              <a:t>Lecture 23</a:t>
            </a:r>
            <a:br>
              <a:rPr lang="en-US" altLang="en-US" sz="3000" dirty="0" smtClean="0"/>
            </a:br>
            <a:r>
              <a:rPr lang="en-US" altLang="en-US" sz="3000" dirty="0" smtClean="0"/>
              <a:t> </a:t>
            </a:r>
            <a:br>
              <a:rPr lang="en-US" altLang="en-US" sz="3000" dirty="0" smtClean="0"/>
            </a:br>
            <a:r>
              <a:rPr lang="en-US" altLang="en-US" sz="3000" dirty="0" smtClean="0"/>
              <a:t>TCP/IP (finished), Distributed Storage, </a:t>
            </a:r>
            <a:br>
              <a:rPr lang="en-US" altLang="en-US" sz="3000" dirty="0" smtClean="0"/>
            </a:br>
            <a:r>
              <a:rPr lang="en-US" altLang="en-US" sz="3000" dirty="0" smtClean="0"/>
              <a:t>Key Value </a:t>
            </a:r>
            <a:r>
              <a:rPr lang="en-US" altLang="en-US" sz="3000" dirty="0" smtClean="0"/>
              <a:t>Stores</a:t>
            </a:r>
            <a:endParaRPr lang="en-US" altLang="en-US" sz="3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91000"/>
            <a:ext cx="8001000" cy="1447800"/>
          </a:xfrm>
          <a:noFill/>
        </p:spPr>
        <p:txBody>
          <a:bodyPr/>
          <a:lstStyle/>
          <a:p>
            <a:pPr marL="285750" indent="-285750"/>
            <a:r>
              <a:rPr lang="en-US" altLang="en-US" b="0" dirty="0" smtClean="0">
                <a:latin typeface="Gill Sans Light" charset="0"/>
                <a:ea typeface="Gill Sans Light" charset="0"/>
                <a:cs typeface="Gill Sans Light" charset="0"/>
              </a:rPr>
              <a:t>April 25</a:t>
            </a:r>
            <a:r>
              <a:rPr lang="en-US" altLang="en-US" b="0" baseline="30000" dirty="0" smtClean="0">
                <a:latin typeface="Gill Sans Light" charset="0"/>
                <a:ea typeface="Gill Sans Light" charset="0"/>
                <a:cs typeface="Gill Sans Light" charset="0"/>
              </a:rPr>
              <a:t>th</a:t>
            </a:r>
            <a:r>
              <a:rPr lang="en-US" altLang="en-US" b="0" dirty="0" smtClean="0">
                <a:latin typeface="Gill Sans Light" charset="0"/>
                <a:ea typeface="Gill Sans Light" charset="0"/>
                <a:cs typeface="Gill Sans Light" charset="0"/>
              </a:rPr>
              <a:t>, 2019</a:t>
            </a:r>
          </a:p>
          <a:p>
            <a:pPr marL="285750" indent="-285750"/>
            <a:r>
              <a:rPr lang="en-US" altLang="en-US" b="0" dirty="0" smtClean="0">
                <a:latin typeface="Gill Sans Light" charset="0"/>
                <a:ea typeface="Gill Sans Light" charset="0"/>
                <a:cs typeface="Gill Sans Light" charset="0"/>
              </a:rPr>
              <a:t>Prof. John </a:t>
            </a:r>
            <a:r>
              <a:rPr lang="en-US" altLang="en-US" b="0" dirty="0" err="1" smtClean="0">
                <a:latin typeface="Gill Sans Light" charset="0"/>
                <a:ea typeface="Gill Sans Light" charset="0"/>
                <a:cs typeface="Gill Sans Light" charset="0"/>
              </a:rPr>
              <a:t>Kubiatowicz</a:t>
            </a:r>
            <a:endParaRPr lang="en-US" altLang="en-US" b="0" dirty="0" smtClean="0">
              <a:latin typeface="Gill Sans Light" charset="0"/>
              <a:ea typeface="Gill Sans Light" charset="0"/>
              <a:cs typeface="Gill Sans Light" charset="0"/>
            </a:endParaRPr>
          </a:p>
          <a:p>
            <a:pPr marL="285750" indent="-285750"/>
            <a:r>
              <a:rPr lang="en-US" altLang="en-US" b="0" dirty="0" smtClean="0">
                <a:latin typeface="Gill Sans Light" charset="0"/>
                <a:ea typeface="Gill Sans Light" charset="0"/>
                <a:cs typeface="Gill Sans Light" charset="0"/>
              </a:rPr>
              <a:t>http://cs162.eecs.Berkeley.edu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Network Architecture</a:t>
            </a:r>
            <a:endParaRPr lang="en-US" dirty="0"/>
          </a:p>
        </p:txBody>
      </p:sp>
      <p:pic>
        <p:nvPicPr>
          <p:cNvPr id="8194" name="Picture 2" descr="http://deliveryimages.acm.org/10.1145/1020000/1017980/7355f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0"/>
            <a:ext cx="8056662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54435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Details: </a:t>
            </a:r>
            <a:r>
              <a:rPr lang="en-US" dirty="0" err="1" smtClean="0"/>
              <a:t>sk_buff</a:t>
            </a:r>
            <a:r>
              <a:rPr lang="en-US" dirty="0" smtClean="0"/>
              <a:t>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0"/>
            <a:ext cx="8534400" cy="1981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Socket Buffers: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sk_buff</a:t>
            </a:r>
            <a:r>
              <a:rPr lang="en-US" dirty="0" smtClean="0"/>
              <a:t> structure</a:t>
            </a:r>
          </a:p>
          <a:p>
            <a:pPr lvl="1"/>
            <a:r>
              <a:rPr lang="en-US" dirty="0" smtClean="0"/>
              <a:t>The I/O buffers of sockets are lists of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sk_buff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dirty="0" smtClean="0">
              <a:cs typeface="Courier New" panose="02070309020205020404" pitchFamily="49" charset="0"/>
            </a:endParaRPr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Pointers to such structures usually called “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skb</a:t>
            </a:r>
            <a:r>
              <a:rPr lang="en-US" dirty="0" smtClean="0">
                <a:cs typeface="Courier New" panose="02070309020205020404" pitchFamily="49" charset="0"/>
              </a:rPr>
              <a:t>”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Complex structures with lots of manipulation routines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Packet is linked list of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sk_buff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cs typeface="Courier New" panose="02070309020205020404" pitchFamily="49" charset="0"/>
              </a:rPr>
              <a:t>structures</a:t>
            </a:r>
            <a:endParaRPr lang="en-US" dirty="0"/>
          </a:p>
        </p:txBody>
      </p:sp>
      <p:pic>
        <p:nvPicPr>
          <p:cNvPr id="29698" name="Picture 2" descr="http://www.embeddedlinux.org.cn/linux_net/0596002556/images/understandlni_02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801861"/>
            <a:ext cx="5181600" cy="3693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37531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Processing Contexts</a:t>
            </a:r>
            <a:endParaRPr lang="en-US" dirty="0"/>
          </a:p>
        </p:txBody>
      </p:sp>
      <p:pic>
        <p:nvPicPr>
          <p:cNvPr id="78850" name="Picture 2" descr="control_flow_in_stack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62000"/>
            <a:ext cx="7848600" cy="5921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54922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924800" cy="533400"/>
          </a:xfrm>
        </p:spPr>
        <p:txBody>
          <a:bodyPr/>
          <a:lstStyle/>
          <a:p>
            <a:r>
              <a:rPr lang="en-US" dirty="0" smtClean="0"/>
              <a:t>Avoiding Interrupts: NAPI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800600"/>
            <a:ext cx="8763000" cy="2057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NAPI</a:t>
            </a:r>
            <a:r>
              <a:rPr lang="en-US" dirty="0"/>
              <a:t> </a:t>
            </a:r>
            <a:r>
              <a:rPr lang="en-US" dirty="0" smtClean="0"/>
              <a:t>(“New API”): Use polling to receive packets</a:t>
            </a:r>
          </a:p>
          <a:p>
            <a:pPr lvl="1"/>
            <a:r>
              <a:rPr lang="en-US" dirty="0" smtClean="0"/>
              <a:t>Only some drivers actually implement this</a:t>
            </a:r>
          </a:p>
          <a:p>
            <a:r>
              <a:rPr lang="en-US" dirty="0" smtClean="0"/>
              <a:t>Exit hard interrupt context as quickly as possible</a:t>
            </a:r>
          </a:p>
          <a:p>
            <a:pPr lvl="1"/>
            <a:r>
              <a:rPr lang="en-US" dirty="0" smtClean="0"/>
              <a:t>Do housekeeping and free up sent packets</a:t>
            </a:r>
          </a:p>
          <a:p>
            <a:pPr lvl="1"/>
            <a:r>
              <a:rPr lang="en-US" dirty="0" smtClean="0"/>
              <a:t>Schedule soft interrupt for further actions</a:t>
            </a:r>
          </a:p>
          <a:p>
            <a:r>
              <a:rPr lang="en-US" dirty="0" smtClean="0"/>
              <a:t>Soft Interrupts: Handles reception and delivery</a:t>
            </a:r>
            <a:endParaRPr lang="en-US" dirty="0"/>
          </a:p>
        </p:txBody>
      </p:sp>
      <p:pic>
        <p:nvPicPr>
          <p:cNvPr id="79874" name="Picture 2" descr="processing_interrupt_softirq_and_received_packet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27837"/>
            <a:ext cx="7162800" cy="402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6825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Reliable Message Delivery: the Problem</a:t>
            </a:r>
          </a:p>
        </p:txBody>
      </p:sp>
      <p:sp>
        <p:nvSpPr>
          <p:cNvPr id="1077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" y="787400"/>
            <a:ext cx="8915400" cy="5994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All physical networks can garble and/or drop packets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Physical media: packet not transmitted/received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If transmit close to maximum rate, get more throughput – even if some packets get lost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If transmit at lowest voltage such that error correction just starts correcting errors, get best power/bit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Congestion: no place to put incoming packet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Point-to-point network: insufficient queue at switch/router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Broadcast link: two </a:t>
            </a:r>
            <a:r>
              <a:rPr lang="en-US" altLang="ko-KR" dirty="0" smtClean="0">
                <a:ea typeface="굴림" panose="020B0600000101010101" pitchFamily="34" charset="-127"/>
              </a:rPr>
              <a:t>hosts </a:t>
            </a:r>
            <a:r>
              <a:rPr lang="en-US" altLang="ko-KR" dirty="0">
                <a:ea typeface="굴림" panose="020B0600000101010101" pitchFamily="34" charset="-127"/>
              </a:rPr>
              <a:t>try to use same link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In any network: insufficient buffer space at destination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Rate mismatch: what if sender send faster than receiver can process</a:t>
            </a:r>
            <a:r>
              <a:rPr lang="en-US" altLang="ko-KR" dirty="0" smtClean="0">
                <a:ea typeface="굴림" panose="020B0600000101010101" pitchFamily="34" charset="-127"/>
              </a:rPr>
              <a:t>?</a:t>
            </a: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Reliable Message Delivery on top of Unreliable Packets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Need </a:t>
            </a:r>
            <a:r>
              <a:rPr lang="en-US" altLang="ko-KR" dirty="0" smtClean="0">
                <a:ea typeface="굴림" panose="020B0600000101010101" pitchFamily="34" charset="-127"/>
              </a:rPr>
              <a:t>to </a:t>
            </a:r>
            <a:r>
              <a:rPr lang="en-US" altLang="ko-KR" dirty="0">
                <a:ea typeface="굴림" panose="020B0600000101010101" pitchFamily="34" charset="-127"/>
              </a:rPr>
              <a:t>make sure that packets actually make it to receiver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Every packet received at least once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Every packet received at most once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Can combine with ordering: every packet received by process at destination exactly once and in order</a:t>
            </a:r>
          </a:p>
        </p:txBody>
      </p:sp>
    </p:spTree>
    <p:extLst>
      <p:ext uri="{BB962C8B-B14F-4D97-AF65-F5344CB8AC3E}">
        <p14:creationId xmlns:p14="http://schemas.microsoft.com/office/powerpoint/2010/main" val="18314396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725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Using Acknowledgements</a:t>
            </a:r>
          </a:p>
        </p:txBody>
      </p:sp>
      <p:sp>
        <p:nvSpPr>
          <p:cNvPr id="107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098800"/>
            <a:ext cx="9067800" cy="3835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How to ensure transmission of packets?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Detect garbling at receiver via checksum, discard if bad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Receiver acknowledges (by sending “ACK”) when packet received properly at destination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Timeout at sender:  if no ACK, retransmit</a:t>
            </a:r>
          </a:p>
          <a:p>
            <a:pPr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Some questions: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If the sender doesn’t get an ACK, does that mean the receiver didn’t get the original message?</a:t>
            </a:r>
          </a:p>
          <a:p>
            <a:pPr lvl="2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No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What if ACK gets dropped?  Or if message gets delayed?</a:t>
            </a:r>
          </a:p>
          <a:p>
            <a:pPr lvl="2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Sender doesn’t get ACK, retransmits, Receiver gets message twice, ACK each</a:t>
            </a:r>
          </a:p>
        </p:txBody>
      </p:sp>
      <p:grpSp>
        <p:nvGrpSpPr>
          <p:cNvPr id="1079300" name="Group 4"/>
          <p:cNvGrpSpPr>
            <a:grpSpLocks/>
          </p:cNvGrpSpPr>
          <p:nvPr/>
        </p:nvGrpSpPr>
        <p:grpSpPr bwMode="auto">
          <a:xfrm>
            <a:off x="1447800" y="850899"/>
            <a:ext cx="2227263" cy="1500189"/>
            <a:chOff x="912" y="424"/>
            <a:chExt cx="1403" cy="945"/>
          </a:xfrm>
        </p:grpSpPr>
        <p:sp>
          <p:nvSpPr>
            <p:cNvPr id="6164" name="Rectangle 5" descr="Wide downward diagonal"/>
            <p:cNvSpPr>
              <a:spLocks noChangeArrowheads="1"/>
            </p:cNvSpPr>
            <p:nvPr/>
          </p:nvSpPr>
          <p:spPr bwMode="auto">
            <a:xfrm>
              <a:off x="1173" y="496"/>
              <a:ext cx="912" cy="137"/>
            </a:xfrm>
            <a:prstGeom prst="rect">
              <a:avLst/>
            </a:prstGeom>
            <a:pattFill prst="wdDnDiag">
              <a:fgClr>
                <a:srgbClr val="00FFFF"/>
              </a:fgClr>
              <a:bgClr>
                <a:schemeClr val="bg1"/>
              </a:bgClr>
            </a:patt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165" name="Text Box 6"/>
            <p:cNvSpPr txBox="1">
              <a:spLocks noChangeArrowheads="1"/>
            </p:cNvSpPr>
            <p:nvPr/>
          </p:nvSpPr>
          <p:spPr bwMode="auto">
            <a:xfrm>
              <a:off x="2073" y="424"/>
              <a:ext cx="242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800" b="0" dirty="0">
                  <a:latin typeface="Gill Sans" charset="0"/>
                  <a:ea typeface="Gill Sans" charset="0"/>
                  <a:cs typeface="Gill Sans" charset="0"/>
                </a:rPr>
                <a:t>B</a:t>
              </a:r>
            </a:p>
          </p:txBody>
        </p:sp>
        <p:sp>
          <p:nvSpPr>
            <p:cNvPr id="6166" name="Text Box 7"/>
            <p:cNvSpPr txBox="1">
              <a:spLocks noChangeArrowheads="1"/>
            </p:cNvSpPr>
            <p:nvPr/>
          </p:nvSpPr>
          <p:spPr bwMode="auto">
            <a:xfrm>
              <a:off x="912" y="424"/>
              <a:ext cx="266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800" b="0" dirty="0">
                  <a:latin typeface="Gill Sans" charset="0"/>
                  <a:ea typeface="Gill Sans" charset="0"/>
                  <a:cs typeface="Gill Sans" charset="0"/>
                </a:rPr>
                <a:t>A</a:t>
              </a:r>
            </a:p>
          </p:txBody>
        </p:sp>
        <p:grpSp>
          <p:nvGrpSpPr>
            <p:cNvPr id="6167" name="Group 8"/>
            <p:cNvGrpSpPr>
              <a:grpSpLocks/>
            </p:cNvGrpSpPr>
            <p:nvPr/>
          </p:nvGrpSpPr>
          <p:grpSpPr bwMode="auto">
            <a:xfrm>
              <a:off x="1157" y="622"/>
              <a:ext cx="960" cy="747"/>
              <a:chOff x="1157" y="670"/>
              <a:chExt cx="960" cy="747"/>
            </a:xfrm>
          </p:grpSpPr>
          <p:grpSp>
            <p:nvGrpSpPr>
              <p:cNvPr id="6168" name="Group 9"/>
              <p:cNvGrpSpPr>
                <a:grpSpLocks/>
              </p:cNvGrpSpPr>
              <p:nvPr/>
            </p:nvGrpSpPr>
            <p:grpSpPr bwMode="auto">
              <a:xfrm>
                <a:off x="1157" y="670"/>
                <a:ext cx="960" cy="353"/>
                <a:chOff x="1157" y="670"/>
                <a:chExt cx="960" cy="353"/>
              </a:xfrm>
            </p:grpSpPr>
            <p:sp>
              <p:nvSpPr>
                <p:cNvPr id="6172" name="Line 10"/>
                <p:cNvSpPr>
                  <a:spLocks noChangeShapeType="1"/>
                </p:cNvSpPr>
                <p:nvPr/>
              </p:nvSpPr>
              <p:spPr bwMode="auto">
                <a:xfrm>
                  <a:off x="1157" y="831"/>
                  <a:ext cx="960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6173" name="Text Box 11"/>
                <p:cNvSpPr txBox="1">
                  <a:spLocks noChangeArrowheads="1"/>
                </p:cNvSpPr>
                <p:nvPr/>
              </p:nvSpPr>
              <p:spPr bwMode="auto">
                <a:xfrm rot="736490">
                  <a:off x="1324" y="670"/>
                  <a:ext cx="626" cy="28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66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3810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>
                  <a:spAutoFit/>
                </a:bodyPr>
                <a:lstStyle>
                  <a:lvl1pPr marL="2286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2400" b="0" dirty="0">
                      <a:latin typeface="Gill Sans" charset="0"/>
                      <a:ea typeface="Gill Sans" charset="0"/>
                      <a:cs typeface="Gill Sans" charset="0"/>
                    </a:rPr>
                    <a:t>Packet</a:t>
                  </a:r>
                </a:p>
              </p:txBody>
            </p:sp>
          </p:grpSp>
          <p:grpSp>
            <p:nvGrpSpPr>
              <p:cNvPr id="6169" name="Group 12"/>
              <p:cNvGrpSpPr>
                <a:grpSpLocks/>
              </p:cNvGrpSpPr>
              <p:nvPr/>
            </p:nvGrpSpPr>
            <p:grpSpPr bwMode="auto">
              <a:xfrm>
                <a:off x="1157" y="1023"/>
                <a:ext cx="960" cy="394"/>
                <a:chOff x="1157" y="1023"/>
                <a:chExt cx="960" cy="394"/>
              </a:xfrm>
            </p:grpSpPr>
            <p:sp>
              <p:nvSpPr>
                <p:cNvPr id="6170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1157" y="1023"/>
                  <a:ext cx="960" cy="2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6171" name="Text Box 14"/>
                <p:cNvSpPr txBox="1">
                  <a:spLocks noChangeArrowheads="1"/>
                </p:cNvSpPr>
                <p:nvPr/>
              </p:nvSpPr>
              <p:spPr bwMode="auto">
                <a:xfrm rot="20746312">
                  <a:off x="1394" y="1128"/>
                  <a:ext cx="501" cy="28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66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3810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>
                  <a:spAutoFit/>
                </a:bodyPr>
                <a:lstStyle>
                  <a:lvl1pPr marL="2286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2400" b="0" dirty="0">
                      <a:latin typeface="Gill Sans" charset="0"/>
                      <a:ea typeface="Gill Sans" charset="0"/>
                      <a:cs typeface="Gill Sans" charset="0"/>
                    </a:rPr>
                    <a:t>ACK</a:t>
                  </a:r>
                </a:p>
              </p:txBody>
            </p:sp>
          </p:grpSp>
        </p:grpSp>
      </p:grpSp>
      <p:grpSp>
        <p:nvGrpSpPr>
          <p:cNvPr id="1079311" name="Group 15"/>
          <p:cNvGrpSpPr>
            <a:grpSpLocks/>
          </p:cNvGrpSpPr>
          <p:nvPr/>
        </p:nvGrpSpPr>
        <p:grpSpPr bwMode="auto">
          <a:xfrm>
            <a:off x="4032251" y="838199"/>
            <a:ext cx="3446463" cy="2274889"/>
            <a:chOff x="2448" y="416"/>
            <a:chExt cx="2171" cy="1433"/>
          </a:xfrm>
        </p:grpSpPr>
        <p:sp>
          <p:nvSpPr>
            <p:cNvPr id="6150" name="Text Box 16"/>
            <p:cNvSpPr txBox="1">
              <a:spLocks noChangeArrowheads="1"/>
            </p:cNvSpPr>
            <p:nvPr/>
          </p:nvSpPr>
          <p:spPr bwMode="auto">
            <a:xfrm>
              <a:off x="4377" y="416"/>
              <a:ext cx="242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800" b="0" dirty="0">
                  <a:latin typeface="Gill Sans" charset="0"/>
                  <a:ea typeface="Gill Sans" charset="0"/>
                  <a:cs typeface="Gill Sans" charset="0"/>
                </a:rPr>
                <a:t>B</a:t>
              </a:r>
            </a:p>
          </p:txBody>
        </p:sp>
        <p:sp>
          <p:nvSpPr>
            <p:cNvPr id="6151" name="Text Box 17"/>
            <p:cNvSpPr txBox="1">
              <a:spLocks noChangeArrowheads="1"/>
            </p:cNvSpPr>
            <p:nvPr/>
          </p:nvSpPr>
          <p:spPr bwMode="auto">
            <a:xfrm>
              <a:off x="3216" y="416"/>
              <a:ext cx="266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800" b="0" dirty="0">
                  <a:latin typeface="Gill Sans" charset="0"/>
                  <a:ea typeface="Gill Sans" charset="0"/>
                  <a:cs typeface="Gill Sans" charset="0"/>
                </a:rPr>
                <a:t>A</a:t>
              </a:r>
            </a:p>
          </p:txBody>
        </p:sp>
        <p:sp>
          <p:nvSpPr>
            <p:cNvPr id="6152" name="Rectangle 18" descr="Wide downward diagonal"/>
            <p:cNvSpPr>
              <a:spLocks noChangeArrowheads="1"/>
            </p:cNvSpPr>
            <p:nvPr/>
          </p:nvSpPr>
          <p:spPr bwMode="auto">
            <a:xfrm>
              <a:off x="3477" y="508"/>
              <a:ext cx="912" cy="137"/>
            </a:xfrm>
            <a:prstGeom prst="rect">
              <a:avLst/>
            </a:prstGeom>
            <a:pattFill prst="wdDnDiag">
              <a:fgClr>
                <a:srgbClr val="00FFFF"/>
              </a:fgClr>
              <a:bgClr>
                <a:schemeClr val="bg1"/>
              </a:bgClr>
            </a:patt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6153" name="Group 19"/>
            <p:cNvGrpSpPr>
              <a:grpSpLocks/>
            </p:cNvGrpSpPr>
            <p:nvPr/>
          </p:nvGrpSpPr>
          <p:grpSpPr bwMode="auto">
            <a:xfrm>
              <a:off x="3504" y="1102"/>
              <a:ext cx="960" cy="353"/>
              <a:chOff x="1157" y="670"/>
              <a:chExt cx="960" cy="353"/>
            </a:xfrm>
          </p:grpSpPr>
          <p:sp>
            <p:nvSpPr>
              <p:cNvPr id="6162" name="Line 20"/>
              <p:cNvSpPr>
                <a:spLocks noChangeShapeType="1"/>
              </p:cNvSpPr>
              <p:nvPr/>
            </p:nvSpPr>
            <p:spPr bwMode="auto">
              <a:xfrm>
                <a:off x="1157" y="831"/>
                <a:ext cx="96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6163" name="Text Box 21"/>
              <p:cNvSpPr txBox="1">
                <a:spLocks noChangeArrowheads="1"/>
              </p:cNvSpPr>
              <p:nvPr/>
            </p:nvSpPr>
            <p:spPr bwMode="auto">
              <a:xfrm rot="736490">
                <a:off x="1324" y="670"/>
                <a:ext cx="626" cy="2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400" b="0" dirty="0">
                    <a:latin typeface="Gill Sans" charset="0"/>
                    <a:ea typeface="Gill Sans" charset="0"/>
                    <a:cs typeface="Gill Sans" charset="0"/>
                  </a:rPr>
                  <a:t>Packet</a:t>
                </a:r>
              </a:p>
            </p:txBody>
          </p:sp>
        </p:grpSp>
        <p:grpSp>
          <p:nvGrpSpPr>
            <p:cNvPr id="6154" name="Group 22"/>
            <p:cNvGrpSpPr>
              <a:grpSpLocks/>
            </p:cNvGrpSpPr>
            <p:nvPr/>
          </p:nvGrpSpPr>
          <p:grpSpPr bwMode="auto">
            <a:xfrm>
              <a:off x="3504" y="1455"/>
              <a:ext cx="960" cy="394"/>
              <a:chOff x="1157" y="1023"/>
              <a:chExt cx="960" cy="394"/>
            </a:xfrm>
          </p:grpSpPr>
          <p:sp>
            <p:nvSpPr>
              <p:cNvPr id="6160" name="Line 23"/>
              <p:cNvSpPr>
                <a:spLocks noChangeShapeType="1"/>
              </p:cNvSpPr>
              <p:nvPr/>
            </p:nvSpPr>
            <p:spPr bwMode="auto">
              <a:xfrm flipH="1">
                <a:off x="1157" y="1023"/>
                <a:ext cx="96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6161" name="Text Box 24"/>
              <p:cNvSpPr txBox="1">
                <a:spLocks noChangeArrowheads="1"/>
              </p:cNvSpPr>
              <p:nvPr/>
            </p:nvSpPr>
            <p:spPr bwMode="auto">
              <a:xfrm rot="20746312">
                <a:off x="1394" y="1128"/>
                <a:ext cx="501" cy="2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400" b="0" dirty="0">
                    <a:latin typeface="Gill Sans" charset="0"/>
                    <a:ea typeface="Gill Sans" charset="0"/>
                    <a:cs typeface="Gill Sans" charset="0"/>
                  </a:rPr>
                  <a:t>ACK</a:t>
                </a:r>
              </a:p>
            </p:txBody>
          </p:sp>
        </p:grpSp>
        <p:grpSp>
          <p:nvGrpSpPr>
            <p:cNvPr id="6155" name="Group 25"/>
            <p:cNvGrpSpPr>
              <a:grpSpLocks/>
            </p:cNvGrpSpPr>
            <p:nvPr/>
          </p:nvGrpSpPr>
          <p:grpSpPr bwMode="auto">
            <a:xfrm>
              <a:off x="3504" y="622"/>
              <a:ext cx="960" cy="353"/>
              <a:chOff x="3504" y="703"/>
              <a:chExt cx="960" cy="353"/>
            </a:xfrm>
          </p:grpSpPr>
          <p:sp>
            <p:nvSpPr>
              <p:cNvPr id="6158" name="Line 26"/>
              <p:cNvSpPr>
                <a:spLocks noChangeShapeType="1"/>
              </p:cNvSpPr>
              <p:nvPr/>
            </p:nvSpPr>
            <p:spPr bwMode="auto">
              <a:xfrm>
                <a:off x="3504" y="864"/>
                <a:ext cx="96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6159" name="Text Box 27"/>
              <p:cNvSpPr txBox="1">
                <a:spLocks noChangeArrowheads="1"/>
              </p:cNvSpPr>
              <p:nvPr/>
            </p:nvSpPr>
            <p:spPr bwMode="auto">
              <a:xfrm rot="736490">
                <a:off x="3671" y="703"/>
                <a:ext cx="626" cy="2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400" b="0" dirty="0">
                    <a:latin typeface="Gill Sans" charset="0"/>
                    <a:ea typeface="Gill Sans" charset="0"/>
                    <a:cs typeface="Gill Sans" charset="0"/>
                  </a:rPr>
                  <a:t>Packet</a:t>
                </a:r>
              </a:p>
            </p:txBody>
          </p:sp>
        </p:grpSp>
        <p:sp>
          <p:nvSpPr>
            <p:cNvPr id="6156" name="AutoShape 28"/>
            <p:cNvSpPr>
              <a:spLocks/>
            </p:cNvSpPr>
            <p:nvPr/>
          </p:nvSpPr>
          <p:spPr bwMode="auto">
            <a:xfrm>
              <a:off x="3264" y="783"/>
              <a:ext cx="192" cy="480"/>
            </a:xfrm>
            <a:prstGeom prst="leftBrace">
              <a:avLst>
                <a:gd name="adj1" fmla="val 20833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157" name="Text Box 29"/>
            <p:cNvSpPr txBox="1">
              <a:spLocks noChangeArrowheads="1"/>
            </p:cNvSpPr>
            <p:nvPr/>
          </p:nvSpPr>
          <p:spPr bwMode="auto">
            <a:xfrm>
              <a:off x="2448" y="879"/>
              <a:ext cx="786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Timeout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9978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79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79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929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371" name="Rectangle 27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839200" cy="5943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Solution: put sequence number in message to identify re-transmitted packets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Receiver checks for duplicate number’s; Discard if detected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Requirements: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Sender keeps copy of </a:t>
            </a:r>
            <a:r>
              <a:rPr lang="en-US" altLang="ko-KR" dirty="0" err="1">
                <a:ea typeface="굴림" panose="020B0600000101010101" pitchFamily="34" charset="-127"/>
              </a:rPr>
              <a:t>unACK’d</a:t>
            </a:r>
            <a:r>
              <a:rPr lang="en-US" altLang="ko-KR" dirty="0">
                <a:ea typeface="굴림" panose="020B0600000101010101" pitchFamily="34" charset="-127"/>
              </a:rPr>
              <a:t> messages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Easy: only need to buffer messages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Receiver tracks possible duplicate messages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Hard: when ok to forget about received message?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Alternating-bit protocol: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Send one message at a time; don’t send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next message until ACK received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Sender keeps last message; receiver </a:t>
            </a:r>
            <a:r>
              <a:rPr lang="en-US" altLang="ko-KR" dirty="0" smtClean="0">
                <a:ea typeface="굴림" panose="020B0600000101010101" pitchFamily="34" charset="-127"/>
              </a:rPr>
              <a:t>tracks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sequence </a:t>
            </a:r>
            <a:r>
              <a:rPr lang="en-US" altLang="ko-KR" dirty="0">
                <a:ea typeface="굴림" panose="020B0600000101010101" pitchFamily="34" charset="-127"/>
              </a:rPr>
              <a:t>number of last message received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Pros: simple, small overhead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Con: Poor performance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Wire can hold multiple messages; want to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fill up at (wire latency 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 throughput)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Con: doesn’t work if network can delay</a:t>
            </a:r>
            <a:b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</a:b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or duplicate messages arbitrarily</a:t>
            </a:r>
          </a:p>
        </p:txBody>
      </p:sp>
      <p:grpSp>
        <p:nvGrpSpPr>
          <p:cNvPr id="1081346" name="Group 2"/>
          <p:cNvGrpSpPr>
            <a:grpSpLocks/>
          </p:cNvGrpSpPr>
          <p:nvPr/>
        </p:nvGrpSpPr>
        <p:grpSpPr bwMode="auto">
          <a:xfrm>
            <a:off x="6851650" y="3124200"/>
            <a:ext cx="2241550" cy="3200400"/>
            <a:chOff x="4316" y="2016"/>
            <a:chExt cx="1412" cy="2016"/>
          </a:xfrm>
        </p:grpSpPr>
        <p:sp>
          <p:nvSpPr>
            <p:cNvPr id="7173" name="Rectangle 3"/>
            <p:cNvSpPr>
              <a:spLocks noChangeArrowheads="1"/>
            </p:cNvSpPr>
            <p:nvPr/>
          </p:nvSpPr>
          <p:spPr bwMode="auto">
            <a:xfrm>
              <a:off x="4352" y="2016"/>
              <a:ext cx="1376" cy="2016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7174" name="Group 4"/>
            <p:cNvGrpSpPr>
              <a:grpSpLocks/>
            </p:cNvGrpSpPr>
            <p:nvPr/>
          </p:nvGrpSpPr>
          <p:grpSpPr bwMode="auto">
            <a:xfrm>
              <a:off x="4316" y="2016"/>
              <a:ext cx="1403" cy="1919"/>
              <a:chOff x="4080" y="951"/>
              <a:chExt cx="1403" cy="2169"/>
            </a:xfrm>
          </p:grpSpPr>
          <p:sp>
            <p:nvSpPr>
              <p:cNvPr id="7175" name="Rectangle 5" descr="Wide downward diagonal"/>
              <p:cNvSpPr>
                <a:spLocks noChangeArrowheads="1"/>
              </p:cNvSpPr>
              <p:nvPr/>
            </p:nvSpPr>
            <p:spPr bwMode="auto">
              <a:xfrm>
                <a:off x="4341" y="1063"/>
                <a:ext cx="912" cy="137"/>
              </a:xfrm>
              <a:prstGeom prst="rect">
                <a:avLst/>
              </a:prstGeom>
              <a:pattFill prst="wdDnDiag">
                <a:fgClr>
                  <a:srgbClr val="00FFFF"/>
                </a:fgClr>
                <a:bgClr>
                  <a:schemeClr val="bg1"/>
                </a:bgClr>
              </a:patt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24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7176" name="Text Box 6"/>
              <p:cNvSpPr txBox="1">
                <a:spLocks noChangeArrowheads="1"/>
              </p:cNvSpPr>
              <p:nvPr/>
            </p:nvSpPr>
            <p:spPr bwMode="auto">
              <a:xfrm>
                <a:off x="5241" y="951"/>
                <a:ext cx="242" cy="3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800" b="0" dirty="0">
                    <a:latin typeface="Gill Sans" charset="0"/>
                    <a:ea typeface="Gill Sans" charset="0"/>
                    <a:cs typeface="Gill Sans" charset="0"/>
                  </a:rPr>
                  <a:t>B</a:t>
                </a:r>
              </a:p>
            </p:txBody>
          </p:sp>
          <p:sp>
            <p:nvSpPr>
              <p:cNvPr id="7177" name="Text Box 7"/>
              <p:cNvSpPr txBox="1">
                <a:spLocks noChangeArrowheads="1"/>
              </p:cNvSpPr>
              <p:nvPr/>
            </p:nvSpPr>
            <p:spPr bwMode="auto">
              <a:xfrm>
                <a:off x="4080" y="951"/>
                <a:ext cx="266" cy="3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800" b="0" dirty="0">
                    <a:latin typeface="Gill Sans" charset="0"/>
                    <a:ea typeface="Gill Sans" charset="0"/>
                    <a:cs typeface="Gill Sans" charset="0"/>
                  </a:rPr>
                  <a:t>A</a:t>
                </a:r>
              </a:p>
            </p:txBody>
          </p:sp>
          <p:grpSp>
            <p:nvGrpSpPr>
              <p:cNvPr id="7178" name="Group 8"/>
              <p:cNvGrpSpPr>
                <a:grpSpLocks/>
              </p:cNvGrpSpPr>
              <p:nvPr/>
            </p:nvGrpSpPr>
            <p:grpSpPr bwMode="auto">
              <a:xfrm>
                <a:off x="4325" y="1186"/>
                <a:ext cx="960" cy="713"/>
                <a:chOff x="4325" y="679"/>
                <a:chExt cx="960" cy="713"/>
              </a:xfrm>
            </p:grpSpPr>
            <p:grpSp>
              <p:nvGrpSpPr>
                <p:cNvPr id="7191" name="Group 9"/>
                <p:cNvGrpSpPr>
                  <a:grpSpLocks/>
                </p:cNvGrpSpPr>
                <p:nvPr/>
              </p:nvGrpSpPr>
              <p:grpSpPr bwMode="auto">
                <a:xfrm>
                  <a:off x="4325" y="679"/>
                  <a:ext cx="960" cy="356"/>
                  <a:chOff x="1157" y="667"/>
                  <a:chExt cx="960" cy="356"/>
                </a:xfrm>
              </p:grpSpPr>
              <p:sp>
                <p:nvSpPr>
                  <p:cNvPr id="7194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1157" y="831"/>
                    <a:ext cx="960" cy="192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78" tIns="44445" rIns="90478" bIns="44445" anchor="ctr"/>
                  <a:lstStyle/>
                  <a:p>
                    <a:endParaRPr lang="en-US" sz="2000" b="0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7195" name="Text Box 11"/>
                  <p:cNvSpPr txBox="1">
                    <a:spLocks noChangeArrowheads="1"/>
                  </p:cNvSpPr>
                  <p:nvPr/>
                </p:nvSpPr>
                <p:spPr bwMode="auto">
                  <a:xfrm rot="736490">
                    <a:off x="1410" y="667"/>
                    <a:ext cx="634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66CC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381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78" tIns="44445" rIns="90478" bIns="44445">
                    <a:spAutoFit/>
                  </a:bodyPr>
                  <a:lstStyle>
                    <a:lvl1pPr marL="228600" indent="-228600">
                      <a:defRPr sz="22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2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2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2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2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2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2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2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2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r>
                      <a:rPr lang="en-US" altLang="ko-KR" sz="2400" b="0" dirty="0" err="1">
                        <a:latin typeface="Gill Sans" charset="0"/>
                        <a:ea typeface="Gill Sans" charset="0"/>
                        <a:cs typeface="Gill Sans" charset="0"/>
                      </a:rPr>
                      <a:t>Pkt</a:t>
                    </a:r>
                    <a:r>
                      <a:rPr lang="en-US" altLang="ko-KR" sz="2400" b="0" dirty="0">
                        <a:latin typeface="Gill Sans" charset="0"/>
                        <a:ea typeface="Gill Sans" charset="0"/>
                        <a:cs typeface="Gill Sans" charset="0"/>
                      </a:rPr>
                      <a:t> #0</a:t>
                    </a:r>
                  </a:p>
                </p:txBody>
              </p:sp>
            </p:grpSp>
            <p:sp>
              <p:nvSpPr>
                <p:cNvPr id="7192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4325" y="1104"/>
                  <a:ext cx="960" cy="2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7193" name="Text Box 13"/>
                <p:cNvSpPr txBox="1">
                  <a:spLocks noChangeArrowheads="1"/>
                </p:cNvSpPr>
                <p:nvPr/>
              </p:nvSpPr>
              <p:spPr bwMode="auto">
                <a:xfrm rot="20746312">
                  <a:off x="4368" y="969"/>
                  <a:ext cx="765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66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3810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>
                  <a:spAutoFit/>
                </a:bodyPr>
                <a:lstStyle>
                  <a:lvl1pPr marL="2286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2400" b="0" dirty="0">
                      <a:latin typeface="Gill Sans" charset="0"/>
                      <a:ea typeface="Gill Sans" charset="0"/>
                      <a:cs typeface="Gill Sans" charset="0"/>
                    </a:rPr>
                    <a:t>ACK #0</a:t>
                  </a:r>
                </a:p>
              </p:txBody>
            </p:sp>
          </p:grpSp>
          <p:grpSp>
            <p:nvGrpSpPr>
              <p:cNvPr id="7179" name="Group 14"/>
              <p:cNvGrpSpPr>
                <a:grpSpLocks/>
              </p:cNvGrpSpPr>
              <p:nvPr/>
            </p:nvGrpSpPr>
            <p:grpSpPr bwMode="auto">
              <a:xfrm>
                <a:off x="4320" y="1783"/>
                <a:ext cx="960" cy="740"/>
                <a:chOff x="4325" y="652"/>
                <a:chExt cx="960" cy="740"/>
              </a:xfrm>
            </p:grpSpPr>
            <p:grpSp>
              <p:nvGrpSpPr>
                <p:cNvPr id="7186" name="Group 15"/>
                <p:cNvGrpSpPr>
                  <a:grpSpLocks/>
                </p:cNvGrpSpPr>
                <p:nvPr/>
              </p:nvGrpSpPr>
              <p:grpSpPr bwMode="auto">
                <a:xfrm>
                  <a:off x="4325" y="652"/>
                  <a:ext cx="960" cy="383"/>
                  <a:chOff x="1157" y="640"/>
                  <a:chExt cx="960" cy="383"/>
                </a:xfrm>
              </p:grpSpPr>
              <p:sp>
                <p:nvSpPr>
                  <p:cNvPr id="7189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1157" y="831"/>
                    <a:ext cx="960" cy="192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78" tIns="44445" rIns="90478" bIns="44445" anchor="ctr"/>
                  <a:lstStyle/>
                  <a:p>
                    <a:endParaRPr lang="en-US" sz="2000" b="0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7190" name="Text Box 17"/>
                  <p:cNvSpPr txBox="1">
                    <a:spLocks noChangeArrowheads="1"/>
                  </p:cNvSpPr>
                  <p:nvPr/>
                </p:nvSpPr>
                <p:spPr bwMode="auto">
                  <a:xfrm rot="736490">
                    <a:off x="1415" y="640"/>
                    <a:ext cx="634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66CC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381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78" tIns="44445" rIns="90478" bIns="44445">
                    <a:spAutoFit/>
                  </a:bodyPr>
                  <a:lstStyle>
                    <a:lvl1pPr marL="228600" indent="-228600">
                      <a:defRPr sz="22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2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2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2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2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2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2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2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2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r>
                      <a:rPr lang="en-US" altLang="ko-KR" sz="2400" b="0" dirty="0" err="1">
                        <a:latin typeface="Gill Sans" charset="0"/>
                        <a:ea typeface="Gill Sans" charset="0"/>
                        <a:cs typeface="Gill Sans" charset="0"/>
                      </a:rPr>
                      <a:t>Pkt</a:t>
                    </a:r>
                    <a:r>
                      <a:rPr lang="en-US" altLang="ko-KR" sz="2400" b="0" dirty="0">
                        <a:latin typeface="Gill Sans" charset="0"/>
                        <a:ea typeface="Gill Sans" charset="0"/>
                        <a:cs typeface="Gill Sans" charset="0"/>
                      </a:rPr>
                      <a:t> #1</a:t>
                    </a:r>
                  </a:p>
                </p:txBody>
              </p:sp>
            </p:grpSp>
            <p:sp>
              <p:nvSpPr>
                <p:cNvPr id="7187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4325" y="1104"/>
                  <a:ext cx="960" cy="2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7188" name="Text Box 19"/>
                <p:cNvSpPr txBox="1">
                  <a:spLocks noChangeArrowheads="1"/>
                </p:cNvSpPr>
                <p:nvPr/>
              </p:nvSpPr>
              <p:spPr bwMode="auto">
                <a:xfrm rot="20746312">
                  <a:off x="4366" y="995"/>
                  <a:ext cx="765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66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3810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>
                  <a:spAutoFit/>
                </a:bodyPr>
                <a:lstStyle>
                  <a:lvl1pPr marL="2286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2400" b="0" dirty="0">
                      <a:latin typeface="Gill Sans" charset="0"/>
                      <a:ea typeface="Gill Sans" charset="0"/>
                      <a:cs typeface="Gill Sans" charset="0"/>
                    </a:rPr>
                    <a:t>ACK #1</a:t>
                  </a:r>
                </a:p>
              </p:txBody>
            </p:sp>
          </p:grpSp>
          <p:grpSp>
            <p:nvGrpSpPr>
              <p:cNvPr id="7180" name="Group 20"/>
              <p:cNvGrpSpPr>
                <a:grpSpLocks/>
              </p:cNvGrpSpPr>
              <p:nvPr/>
            </p:nvGrpSpPr>
            <p:grpSpPr bwMode="auto">
              <a:xfrm>
                <a:off x="4368" y="2380"/>
                <a:ext cx="960" cy="740"/>
                <a:chOff x="4325" y="652"/>
                <a:chExt cx="960" cy="740"/>
              </a:xfrm>
            </p:grpSpPr>
            <p:grpSp>
              <p:nvGrpSpPr>
                <p:cNvPr id="7181" name="Group 21"/>
                <p:cNvGrpSpPr>
                  <a:grpSpLocks/>
                </p:cNvGrpSpPr>
                <p:nvPr/>
              </p:nvGrpSpPr>
              <p:grpSpPr bwMode="auto">
                <a:xfrm>
                  <a:off x="4325" y="652"/>
                  <a:ext cx="960" cy="383"/>
                  <a:chOff x="1157" y="640"/>
                  <a:chExt cx="960" cy="383"/>
                </a:xfrm>
              </p:grpSpPr>
              <p:sp>
                <p:nvSpPr>
                  <p:cNvPr id="7184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1157" y="831"/>
                    <a:ext cx="960" cy="192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78" tIns="44445" rIns="90478" bIns="44445" anchor="ctr"/>
                  <a:lstStyle/>
                  <a:p>
                    <a:endParaRPr lang="en-US" sz="2000" b="0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7185" name="Text Box 23"/>
                  <p:cNvSpPr txBox="1">
                    <a:spLocks noChangeArrowheads="1"/>
                  </p:cNvSpPr>
                  <p:nvPr/>
                </p:nvSpPr>
                <p:spPr bwMode="auto">
                  <a:xfrm rot="736490">
                    <a:off x="1415" y="640"/>
                    <a:ext cx="634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66CC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381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78" tIns="44445" rIns="90478" bIns="44445">
                    <a:spAutoFit/>
                  </a:bodyPr>
                  <a:lstStyle>
                    <a:lvl1pPr marL="228600" indent="-228600">
                      <a:defRPr sz="22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2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2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2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2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2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2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2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2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r>
                      <a:rPr lang="en-US" altLang="ko-KR" sz="2400" b="0" dirty="0" err="1">
                        <a:latin typeface="Gill Sans" charset="0"/>
                        <a:ea typeface="Gill Sans" charset="0"/>
                        <a:cs typeface="Gill Sans" charset="0"/>
                      </a:rPr>
                      <a:t>Pkt</a:t>
                    </a:r>
                    <a:r>
                      <a:rPr lang="en-US" altLang="ko-KR" sz="2400" b="0" dirty="0">
                        <a:latin typeface="Gill Sans" charset="0"/>
                        <a:ea typeface="Gill Sans" charset="0"/>
                        <a:cs typeface="Gill Sans" charset="0"/>
                      </a:rPr>
                      <a:t> #0</a:t>
                    </a:r>
                  </a:p>
                </p:txBody>
              </p:sp>
            </p:grpSp>
            <p:sp>
              <p:nvSpPr>
                <p:cNvPr id="7182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4325" y="1104"/>
                  <a:ext cx="960" cy="2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7183" name="Text Box 25"/>
                <p:cNvSpPr txBox="1">
                  <a:spLocks noChangeArrowheads="1"/>
                </p:cNvSpPr>
                <p:nvPr/>
              </p:nvSpPr>
              <p:spPr bwMode="auto">
                <a:xfrm rot="20746312">
                  <a:off x="4367" y="996"/>
                  <a:ext cx="765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66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3810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>
                  <a:spAutoFit/>
                </a:bodyPr>
                <a:lstStyle>
                  <a:lvl1pPr marL="2286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2400" b="0" dirty="0">
                      <a:latin typeface="Gill Sans" charset="0"/>
                      <a:ea typeface="Gill Sans" charset="0"/>
                      <a:cs typeface="Gill Sans" charset="0"/>
                    </a:rPr>
                    <a:t>ACK #0</a:t>
                  </a:r>
                </a:p>
              </p:txBody>
            </p:sp>
          </p:grpSp>
        </p:grpSp>
      </p:grpSp>
      <p:sp>
        <p:nvSpPr>
          <p:cNvPr id="7171" name="Rectangle 26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9248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How to Deal with Message Duplication?</a:t>
            </a:r>
          </a:p>
        </p:txBody>
      </p:sp>
    </p:spTree>
    <p:extLst>
      <p:ext uri="{BB962C8B-B14F-4D97-AF65-F5344CB8AC3E}">
        <p14:creationId xmlns:p14="http://schemas.microsoft.com/office/powerpoint/2010/main" val="41182342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3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1371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428" name="Rectangle 36"/>
          <p:cNvSpPr>
            <a:spLocks noGrp="1" noChangeArrowheads="1"/>
          </p:cNvSpPr>
          <p:nvPr>
            <p:ph type="body" idx="1"/>
          </p:nvPr>
        </p:nvSpPr>
        <p:spPr>
          <a:xfrm>
            <a:off x="-12700" y="685800"/>
            <a:ext cx="9042400" cy="6084888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tabLst>
                <a:tab pos="801688" algn="l"/>
              </a:tabLst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Windowing protocol (not quite TCP):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tabLst>
                <a:tab pos="8016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Send up to N packets without </a:t>
            </a:r>
            <a:r>
              <a:rPr lang="en-US" altLang="ko-KR" dirty="0" err="1">
                <a:ea typeface="굴림" panose="020B0600000101010101" pitchFamily="34" charset="-127"/>
              </a:rPr>
              <a:t>ack</a:t>
            </a:r>
            <a:endParaRPr lang="en-US" altLang="ko-KR" dirty="0">
              <a:ea typeface="굴림" panose="020B0600000101010101" pitchFamily="34" charset="-127"/>
            </a:endParaRPr>
          </a:p>
          <a:p>
            <a:pPr lvl="2">
              <a:lnSpc>
                <a:spcPct val="80000"/>
              </a:lnSpc>
              <a:spcBef>
                <a:spcPct val="0"/>
              </a:spcBef>
              <a:tabLst>
                <a:tab pos="8016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Allows pipelining of packets</a:t>
            </a:r>
          </a:p>
          <a:p>
            <a:pPr lvl="2">
              <a:lnSpc>
                <a:spcPct val="80000"/>
              </a:lnSpc>
              <a:spcBef>
                <a:spcPct val="0"/>
              </a:spcBef>
              <a:tabLst>
                <a:tab pos="8016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Window size (N) &lt; queue at destination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tabLst>
                <a:tab pos="8016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Each packet has sequence number</a:t>
            </a:r>
          </a:p>
          <a:p>
            <a:pPr lvl="2">
              <a:lnSpc>
                <a:spcPct val="80000"/>
              </a:lnSpc>
              <a:spcBef>
                <a:spcPct val="0"/>
              </a:spcBef>
              <a:tabLst>
                <a:tab pos="8016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Receiver acknowledges each packet</a:t>
            </a:r>
          </a:p>
          <a:p>
            <a:pPr lvl="2">
              <a:lnSpc>
                <a:spcPct val="80000"/>
              </a:lnSpc>
              <a:spcBef>
                <a:spcPct val="0"/>
              </a:spcBef>
              <a:tabLst>
                <a:tab pos="8016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ACK says “received all packets up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to sequence number X”/send more</a:t>
            </a:r>
          </a:p>
          <a:p>
            <a:pPr>
              <a:lnSpc>
                <a:spcPct val="80000"/>
              </a:lnSpc>
              <a:spcBef>
                <a:spcPct val="0"/>
              </a:spcBef>
              <a:tabLst>
                <a:tab pos="8016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ACKs serve dual purpose: 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tabLst>
                <a:tab pos="8016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Reliability: Confirming packet received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tabLst>
                <a:tab pos="8016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Ordering: Packets can be reordered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at destination</a:t>
            </a:r>
          </a:p>
          <a:p>
            <a:pPr>
              <a:lnSpc>
                <a:spcPct val="80000"/>
              </a:lnSpc>
              <a:spcBef>
                <a:spcPct val="0"/>
              </a:spcBef>
              <a:tabLst>
                <a:tab pos="8016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What if packet gets garbled/dropped?  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tabLst>
                <a:tab pos="8016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Sender will timeout waiting for ACK packet</a:t>
            </a:r>
          </a:p>
          <a:p>
            <a:pPr lvl="2">
              <a:lnSpc>
                <a:spcPct val="80000"/>
              </a:lnSpc>
              <a:spcBef>
                <a:spcPct val="0"/>
              </a:spcBef>
              <a:tabLst>
                <a:tab pos="8016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Resend missing packets 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 </a:t>
            </a:r>
            <a:r>
              <a:rPr lang="en-US" altLang="ko-KR" dirty="0">
                <a:ea typeface="굴림" panose="020B0600000101010101" pitchFamily="34" charset="-127"/>
              </a:rPr>
              <a:t>Receiver gets packets out of order!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tabLst>
                <a:tab pos="8016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Should receiver discard packets that arrive out of order?  </a:t>
            </a:r>
          </a:p>
          <a:p>
            <a:pPr lvl="2">
              <a:lnSpc>
                <a:spcPct val="80000"/>
              </a:lnSpc>
              <a:spcBef>
                <a:spcPct val="0"/>
              </a:spcBef>
              <a:tabLst>
                <a:tab pos="8016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Simple, but poor performance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tabLst>
                <a:tab pos="8016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Alternative: Keep copy until sender fills in missing pieces? </a:t>
            </a:r>
          </a:p>
          <a:p>
            <a:pPr lvl="2">
              <a:lnSpc>
                <a:spcPct val="80000"/>
              </a:lnSpc>
              <a:spcBef>
                <a:spcPct val="0"/>
              </a:spcBef>
              <a:tabLst>
                <a:tab pos="8016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Reduces # of retransmits, but more complex</a:t>
            </a:r>
          </a:p>
          <a:p>
            <a:pPr>
              <a:lnSpc>
                <a:spcPct val="80000"/>
              </a:lnSpc>
              <a:spcBef>
                <a:spcPct val="0"/>
              </a:spcBef>
              <a:tabLst>
                <a:tab pos="8016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What if ACK gets garbled/dropped?  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tabLst>
                <a:tab pos="8016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Timeout and resend just the un-acknowledged packets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tabLst>
                <a:tab pos="801688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</p:txBody>
      </p:sp>
      <p:grpSp>
        <p:nvGrpSpPr>
          <p:cNvPr id="1083394" name="Group 2"/>
          <p:cNvGrpSpPr>
            <a:grpSpLocks/>
          </p:cNvGrpSpPr>
          <p:nvPr/>
        </p:nvGrpSpPr>
        <p:grpSpPr bwMode="auto">
          <a:xfrm>
            <a:off x="5967413" y="609601"/>
            <a:ext cx="3127375" cy="3452813"/>
            <a:chOff x="3755" y="369"/>
            <a:chExt cx="1970" cy="2175"/>
          </a:xfrm>
        </p:grpSpPr>
        <p:sp>
          <p:nvSpPr>
            <p:cNvPr id="8225" name="Rectangle 3"/>
            <p:cNvSpPr>
              <a:spLocks noChangeArrowheads="1"/>
            </p:cNvSpPr>
            <p:nvPr/>
          </p:nvSpPr>
          <p:spPr bwMode="auto">
            <a:xfrm>
              <a:off x="3755" y="437"/>
              <a:ext cx="1970" cy="2107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ko-KR" sz="24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226" name="Rectangle 4" descr="Wide downward diagonal"/>
            <p:cNvSpPr>
              <a:spLocks noChangeArrowheads="1"/>
            </p:cNvSpPr>
            <p:nvPr/>
          </p:nvSpPr>
          <p:spPr bwMode="auto">
            <a:xfrm>
              <a:off x="4581" y="460"/>
              <a:ext cx="912" cy="137"/>
            </a:xfrm>
            <a:prstGeom prst="rect">
              <a:avLst/>
            </a:prstGeom>
            <a:pattFill prst="wdDnDiag">
              <a:fgClr>
                <a:srgbClr val="00FFFF"/>
              </a:fgClr>
              <a:bgClr>
                <a:schemeClr val="bg1"/>
              </a:bgClr>
            </a:patt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227" name="Text Box 5"/>
            <p:cNvSpPr txBox="1">
              <a:spLocks noChangeArrowheads="1"/>
            </p:cNvSpPr>
            <p:nvPr/>
          </p:nvSpPr>
          <p:spPr bwMode="auto">
            <a:xfrm>
              <a:off x="5481" y="369"/>
              <a:ext cx="242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800" b="0" dirty="0">
                  <a:latin typeface="Gill Sans" charset="0"/>
                  <a:ea typeface="Gill Sans" charset="0"/>
                  <a:cs typeface="Gill Sans" charset="0"/>
                </a:rPr>
                <a:t>B</a:t>
              </a:r>
            </a:p>
          </p:txBody>
        </p:sp>
        <p:sp>
          <p:nvSpPr>
            <p:cNvPr id="8228" name="Text Box 6"/>
            <p:cNvSpPr txBox="1">
              <a:spLocks noChangeArrowheads="1"/>
            </p:cNvSpPr>
            <p:nvPr/>
          </p:nvSpPr>
          <p:spPr bwMode="auto">
            <a:xfrm>
              <a:off x="4320" y="369"/>
              <a:ext cx="266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800" b="0" dirty="0">
                  <a:latin typeface="Gill Sans" charset="0"/>
                  <a:ea typeface="Gill Sans" charset="0"/>
                  <a:cs typeface="Gill Sans" charset="0"/>
                </a:rPr>
                <a:t>A</a:t>
              </a:r>
            </a:p>
          </p:txBody>
        </p:sp>
      </p:grpSp>
      <p:grpSp>
        <p:nvGrpSpPr>
          <p:cNvPr id="1083399" name="Group 7"/>
          <p:cNvGrpSpPr>
            <a:grpSpLocks/>
          </p:cNvGrpSpPr>
          <p:nvPr/>
        </p:nvGrpSpPr>
        <p:grpSpPr bwMode="auto">
          <a:xfrm>
            <a:off x="7246938" y="1085850"/>
            <a:ext cx="1522412" cy="1347788"/>
            <a:chOff x="4565" y="684"/>
            <a:chExt cx="959" cy="849"/>
          </a:xfrm>
        </p:grpSpPr>
        <p:sp>
          <p:nvSpPr>
            <p:cNvPr id="8220" name="Line 8"/>
            <p:cNvSpPr>
              <a:spLocks noChangeShapeType="1"/>
            </p:cNvSpPr>
            <p:nvPr/>
          </p:nvSpPr>
          <p:spPr bwMode="auto">
            <a:xfrm>
              <a:off x="4565" y="780"/>
              <a:ext cx="959" cy="4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221" name="Line 9"/>
            <p:cNvSpPr>
              <a:spLocks noChangeShapeType="1"/>
            </p:cNvSpPr>
            <p:nvPr/>
          </p:nvSpPr>
          <p:spPr bwMode="auto">
            <a:xfrm>
              <a:off x="4565" y="684"/>
              <a:ext cx="959" cy="4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222" name="Line 10"/>
            <p:cNvSpPr>
              <a:spLocks noChangeShapeType="1"/>
            </p:cNvSpPr>
            <p:nvPr/>
          </p:nvSpPr>
          <p:spPr bwMode="auto">
            <a:xfrm>
              <a:off x="4565" y="876"/>
              <a:ext cx="959" cy="4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223" name="Line 11"/>
            <p:cNvSpPr>
              <a:spLocks noChangeShapeType="1"/>
            </p:cNvSpPr>
            <p:nvPr/>
          </p:nvSpPr>
          <p:spPr bwMode="auto">
            <a:xfrm>
              <a:off x="4565" y="972"/>
              <a:ext cx="959" cy="4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224" name="Line 12"/>
            <p:cNvSpPr>
              <a:spLocks noChangeShapeType="1"/>
            </p:cNvSpPr>
            <p:nvPr/>
          </p:nvSpPr>
          <p:spPr bwMode="auto">
            <a:xfrm>
              <a:off x="4565" y="1068"/>
              <a:ext cx="959" cy="4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8196" name="Rectangle 13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altLang="ko-KR" sz="2800" dirty="0">
                <a:ea typeface="굴림" panose="020B0600000101010101" pitchFamily="34" charset="-127"/>
              </a:rPr>
              <a:t>Better Messaging: Window-based Acknowledgements</a:t>
            </a:r>
          </a:p>
        </p:txBody>
      </p:sp>
      <p:grpSp>
        <p:nvGrpSpPr>
          <p:cNvPr id="1083406" name="Group 14"/>
          <p:cNvGrpSpPr>
            <a:grpSpLocks/>
          </p:cNvGrpSpPr>
          <p:nvPr/>
        </p:nvGrpSpPr>
        <p:grpSpPr bwMode="auto">
          <a:xfrm>
            <a:off x="7245350" y="2633663"/>
            <a:ext cx="1522413" cy="1347787"/>
            <a:chOff x="4564" y="1659"/>
            <a:chExt cx="959" cy="849"/>
          </a:xfrm>
        </p:grpSpPr>
        <p:sp>
          <p:nvSpPr>
            <p:cNvPr id="8215" name="Line 15"/>
            <p:cNvSpPr>
              <a:spLocks noChangeShapeType="1"/>
            </p:cNvSpPr>
            <p:nvPr/>
          </p:nvSpPr>
          <p:spPr bwMode="auto">
            <a:xfrm>
              <a:off x="4564" y="1659"/>
              <a:ext cx="959" cy="4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216" name="Line 16"/>
            <p:cNvSpPr>
              <a:spLocks noChangeShapeType="1"/>
            </p:cNvSpPr>
            <p:nvPr/>
          </p:nvSpPr>
          <p:spPr bwMode="auto">
            <a:xfrm>
              <a:off x="4564" y="1755"/>
              <a:ext cx="959" cy="4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217" name="Line 17"/>
            <p:cNvSpPr>
              <a:spLocks noChangeShapeType="1"/>
            </p:cNvSpPr>
            <p:nvPr/>
          </p:nvSpPr>
          <p:spPr bwMode="auto">
            <a:xfrm>
              <a:off x="4564" y="1851"/>
              <a:ext cx="959" cy="4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218" name="Line 18"/>
            <p:cNvSpPr>
              <a:spLocks noChangeShapeType="1"/>
            </p:cNvSpPr>
            <p:nvPr/>
          </p:nvSpPr>
          <p:spPr bwMode="auto">
            <a:xfrm>
              <a:off x="4564" y="1947"/>
              <a:ext cx="959" cy="4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219" name="Line 19"/>
            <p:cNvSpPr>
              <a:spLocks noChangeShapeType="1"/>
            </p:cNvSpPr>
            <p:nvPr/>
          </p:nvSpPr>
          <p:spPr bwMode="auto">
            <a:xfrm>
              <a:off x="4564" y="2043"/>
              <a:ext cx="959" cy="4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1083412" name="Group 20"/>
          <p:cNvGrpSpPr>
            <a:grpSpLocks/>
          </p:cNvGrpSpPr>
          <p:nvPr/>
        </p:nvGrpSpPr>
        <p:grpSpPr bwMode="auto">
          <a:xfrm>
            <a:off x="5943600" y="1079500"/>
            <a:ext cx="1193800" cy="609600"/>
            <a:chOff x="3744" y="680"/>
            <a:chExt cx="752" cy="384"/>
          </a:xfrm>
        </p:grpSpPr>
        <p:sp>
          <p:nvSpPr>
            <p:cNvPr id="8213" name="AutoShape 21"/>
            <p:cNvSpPr>
              <a:spLocks/>
            </p:cNvSpPr>
            <p:nvPr/>
          </p:nvSpPr>
          <p:spPr bwMode="auto">
            <a:xfrm>
              <a:off x="4256" y="680"/>
              <a:ext cx="240" cy="384"/>
            </a:xfrm>
            <a:prstGeom prst="leftBrace">
              <a:avLst>
                <a:gd name="adj1" fmla="val 13333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214" name="Text Box 22"/>
            <p:cNvSpPr txBox="1">
              <a:spLocks noChangeArrowheads="1"/>
            </p:cNvSpPr>
            <p:nvPr/>
          </p:nvSpPr>
          <p:spPr bwMode="auto">
            <a:xfrm>
              <a:off x="3744" y="768"/>
              <a:ext cx="490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N=5</a:t>
              </a:r>
            </a:p>
          </p:txBody>
        </p:sp>
      </p:grpSp>
      <p:sp>
        <p:nvSpPr>
          <p:cNvPr id="1083415" name="Rectangle 23"/>
          <p:cNvSpPr>
            <a:spLocks noChangeArrowheads="1"/>
          </p:cNvSpPr>
          <p:nvPr/>
        </p:nvSpPr>
        <p:spPr bwMode="auto">
          <a:xfrm>
            <a:off x="8816975" y="1663700"/>
            <a:ext cx="228600" cy="838200"/>
          </a:xfrm>
          <a:prstGeom prst="rect">
            <a:avLst/>
          </a:prstGeom>
          <a:solidFill>
            <a:srgbClr val="00FF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2000" b="0" dirty="0">
                <a:latin typeface="Gill Sans" charset="0"/>
                <a:ea typeface="Gill Sans" charset="0"/>
                <a:cs typeface="Gill Sans" charset="0"/>
              </a:rPr>
              <a:t>Queue</a:t>
            </a:r>
            <a:endParaRPr lang="en-US" altLang="ko-KR" sz="2400" b="0" dirty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1083416" name="Group 24"/>
          <p:cNvGrpSpPr>
            <a:grpSpLocks/>
          </p:cNvGrpSpPr>
          <p:nvPr/>
        </p:nvGrpSpPr>
        <p:grpSpPr bwMode="auto">
          <a:xfrm>
            <a:off x="7245350" y="1824038"/>
            <a:ext cx="1525588" cy="1423987"/>
            <a:chOff x="4564" y="1149"/>
            <a:chExt cx="961" cy="897"/>
          </a:xfrm>
        </p:grpSpPr>
        <p:sp>
          <p:nvSpPr>
            <p:cNvPr id="8208" name="Line 25"/>
            <p:cNvSpPr>
              <a:spLocks noChangeShapeType="1"/>
            </p:cNvSpPr>
            <p:nvPr/>
          </p:nvSpPr>
          <p:spPr bwMode="auto">
            <a:xfrm flipH="1">
              <a:off x="4564" y="1245"/>
              <a:ext cx="961" cy="5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209" name="Line 26"/>
            <p:cNvSpPr>
              <a:spLocks noChangeShapeType="1"/>
            </p:cNvSpPr>
            <p:nvPr/>
          </p:nvSpPr>
          <p:spPr bwMode="auto">
            <a:xfrm flipH="1">
              <a:off x="4564" y="1149"/>
              <a:ext cx="961" cy="5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210" name="Line 27"/>
            <p:cNvSpPr>
              <a:spLocks noChangeShapeType="1"/>
            </p:cNvSpPr>
            <p:nvPr/>
          </p:nvSpPr>
          <p:spPr bwMode="auto">
            <a:xfrm flipH="1">
              <a:off x="4564" y="1341"/>
              <a:ext cx="961" cy="5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211" name="Line 28"/>
            <p:cNvSpPr>
              <a:spLocks noChangeShapeType="1"/>
            </p:cNvSpPr>
            <p:nvPr/>
          </p:nvSpPr>
          <p:spPr bwMode="auto">
            <a:xfrm flipH="1">
              <a:off x="4564" y="1437"/>
              <a:ext cx="961" cy="5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212" name="Line 29"/>
            <p:cNvSpPr>
              <a:spLocks noChangeShapeType="1"/>
            </p:cNvSpPr>
            <p:nvPr/>
          </p:nvSpPr>
          <p:spPr bwMode="auto">
            <a:xfrm flipH="1">
              <a:off x="4564" y="1533"/>
              <a:ext cx="961" cy="5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1083422" name="Group 30"/>
          <p:cNvGrpSpPr>
            <a:grpSpLocks/>
          </p:cNvGrpSpPr>
          <p:nvPr/>
        </p:nvGrpSpPr>
        <p:grpSpPr bwMode="auto">
          <a:xfrm>
            <a:off x="7185019" y="2133602"/>
            <a:ext cx="1663698" cy="820739"/>
            <a:chOff x="4526" y="1344"/>
            <a:chExt cx="1048" cy="517"/>
          </a:xfrm>
        </p:grpSpPr>
        <p:sp>
          <p:nvSpPr>
            <p:cNvPr id="8206" name="Text Box 31"/>
            <p:cNvSpPr txBox="1">
              <a:spLocks noChangeArrowheads="1"/>
            </p:cNvSpPr>
            <p:nvPr/>
          </p:nvSpPr>
          <p:spPr bwMode="auto">
            <a:xfrm rot="19864414">
              <a:off x="4526" y="1344"/>
              <a:ext cx="56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 b="0" dirty="0">
                  <a:latin typeface="Gill Sans" charset="0"/>
                  <a:ea typeface="Gill Sans" charset="0"/>
                  <a:cs typeface="Gill Sans" charset="0"/>
                </a:rPr>
                <a:t>ACK#0</a:t>
              </a:r>
            </a:p>
          </p:txBody>
        </p:sp>
        <p:sp>
          <p:nvSpPr>
            <p:cNvPr id="8207" name="Text Box 32"/>
            <p:cNvSpPr txBox="1">
              <a:spLocks noChangeArrowheads="1"/>
            </p:cNvSpPr>
            <p:nvPr/>
          </p:nvSpPr>
          <p:spPr bwMode="auto">
            <a:xfrm rot="19902581">
              <a:off x="5015" y="1630"/>
              <a:ext cx="55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 b="0" dirty="0">
                  <a:latin typeface="Gill Sans" charset="0"/>
                  <a:ea typeface="Gill Sans" charset="0"/>
                  <a:cs typeface="Gill Sans" charset="0"/>
                </a:rPr>
                <a:t>ACK#4</a:t>
              </a:r>
            </a:p>
          </p:txBody>
        </p:sp>
      </p:grpSp>
      <p:grpSp>
        <p:nvGrpSpPr>
          <p:cNvPr id="1083425" name="Group 33"/>
          <p:cNvGrpSpPr>
            <a:grpSpLocks/>
          </p:cNvGrpSpPr>
          <p:nvPr/>
        </p:nvGrpSpPr>
        <p:grpSpPr bwMode="auto">
          <a:xfrm>
            <a:off x="7088191" y="1057276"/>
            <a:ext cx="1173163" cy="1068389"/>
            <a:chOff x="4465" y="666"/>
            <a:chExt cx="739" cy="673"/>
          </a:xfrm>
        </p:grpSpPr>
        <p:sp>
          <p:nvSpPr>
            <p:cNvPr id="8204" name="Text Box 34"/>
            <p:cNvSpPr txBox="1">
              <a:spLocks noChangeArrowheads="1"/>
            </p:cNvSpPr>
            <p:nvPr/>
          </p:nvSpPr>
          <p:spPr bwMode="auto">
            <a:xfrm rot="1502086">
              <a:off x="4740" y="666"/>
              <a:ext cx="4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pkt#0</a:t>
              </a:r>
            </a:p>
          </p:txBody>
        </p:sp>
        <p:sp>
          <p:nvSpPr>
            <p:cNvPr id="8205" name="Text Box 35"/>
            <p:cNvSpPr txBox="1">
              <a:spLocks noChangeArrowheads="1"/>
            </p:cNvSpPr>
            <p:nvPr/>
          </p:nvSpPr>
          <p:spPr bwMode="auto">
            <a:xfrm rot="1693569">
              <a:off x="4465" y="1108"/>
              <a:ext cx="47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pkt#4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666709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83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83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83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83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83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83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83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83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83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3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83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83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83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083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83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83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83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83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083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2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2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2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2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2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2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3428" grpId="0" uiExpand="1" build="p"/>
      <p:bldP spid="1083415" grpId="0" uiExpan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10600" cy="5410200"/>
          </a:xfrm>
        </p:spPr>
        <p:txBody>
          <a:bodyPr>
            <a:normAutofit/>
          </a:bodyPr>
          <a:lstStyle/>
          <a:p>
            <a:r>
              <a:rPr lang="en-US" dirty="0"/>
              <a:t>Last Midterm: 5/2</a:t>
            </a:r>
          </a:p>
          <a:p>
            <a:pPr lvl="1"/>
            <a:r>
              <a:rPr lang="en-US" dirty="0"/>
              <a:t>Can have 3 handwritten sheets of notes – both sides</a:t>
            </a:r>
          </a:p>
          <a:p>
            <a:pPr lvl="1"/>
            <a:r>
              <a:rPr lang="en-US" dirty="0"/>
              <a:t>Focus on material from lecture 17-24, but all topics fair game</a:t>
            </a:r>
            <a:r>
              <a:rPr lang="en-US" dirty="0" smtClean="0"/>
              <a:t>!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Midterm Time is now: 5-7PM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It is earlier, during class period (+30 minutes)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Please let us know if you conflict situation changed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Watch Piazza for room assignments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Please come to class on 4/30!</a:t>
            </a:r>
          </a:p>
          <a:p>
            <a:pPr lvl="1"/>
            <a:r>
              <a:rPr lang="en-US" dirty="0"/>
              <a:t>HKN evaluations!</a:t>
            </a:r>
          </a:p>
          <a:p>
            <a:r>
              <a:rPr lang="en-US" dirty="0"/>
              <a:t>Don’t forget to do your group evaluations!</a:t>
            </a:r>
          </a:p>
          <a:p>
            <a:pPr lvl="1"/>
            <a:r>
              <a:rPr lang="en-US" dirty="0"/>
              <a:t>Very important to help us understand your group dynamics</a:t>
            </a:r>
          </a:p>
          <a:p>
            <a:pPr lvl="1"/>
            <a:r>
              <a:rPr lang="en-US" dirty="0"/>
              <a:t>Important to do this for Project 3 as well!</a:t>
            </a:r>
          </a:p>
          <a:p>
            <a:pPr lvl="2"/>
            <a:r>
              <a:rPr lang="en-US" dirty="0"/>
              <a:t>Even though it will be after Midterm 3!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078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Transmission Control Protocol (TCP)</a:t>
            </a:r>
          </a:p>
        </p:txBody>
      </p:sp>
      <p:sp>
        <p:nvSpPr>
          <p:cNvPr id="1087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900" y="2057400"/>
            <a:ext cx="8928100" cy="4648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Transmission Control Protocol (TCP)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TCP (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IP Protocol 6</a:t>
            </a:r>
            <a:r>
              <a:rPr lang="en-US" altLang="ko-KR" dirty="0">
                <a:ea typeface="굴림" panose="020B0600000101010101" pitchFamily="34" charset="-127"/>
              </a:rPr>
              <a:t>) layered on top of IP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Reliable byte stream between two processes on different machines over Internet (read, write, flush)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TCP Details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Fragments byte stream into packets, hands packets to IP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IP may also fragment by itself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Uses window-based acknowledgement protocol (to minimize state at sender and receiver)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“Window” reflects storage at receiver – sender shouldn’t overrun receiver’s buffer space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Also, window should reflect speed/capacity of network – sender shouldn’t overload network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Automatically retransmits lost packets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Adjusts rate of transmission to avoid congestion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A “good citizen”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15900" y="831850"/>
            <a:ext cx="8707438" cy="1143000"/>
            <a:chOff x="215900" y="831850"/>
            <a:chExt cx="8707438" cy="1143000"/>
          </a:xfrm>
        </p:grpSpPr>
        <p:grpSp>
          <p:nvGrpSpPr>
            <p:cNvPr id="9220" name="Group 4"/>
            <p:cNvGrpSpPr>
              <a:grpSpLocks/>
            </p:cNvGrpSpPr>
            <p:nvPr/>
          </p:nvGrpSpPr>
          <p:grpSpPr bwMode="auto">
            <a:xfrm>
              <a:off x="1752600" y="990600"/>
              <a:ext cx="5334000" cy="984250"/>
              <a:chOff x="1152" y="576"/>
              <a:chExt cx="3648" cy="672"/>
            </a:xfrm>
          </p:grpSpPr>
          <p:sp>
            <p:nvSpPr>
              <p:cNvPr id="9225" name="Rectangle 5" descr="Wide downward diagonal"/>
              <p:cNvSpPr>
                <a:spLocks noChangeArrowheads="1"/>
              </p:cNvSpPr>
              <p:nvPr/>
            </p:nvSpPr>
            <p:spPr bwMode="auto">
              <a:xfrm>
                <a:off x="2448" y="792"/>
                <a:ext cx="1200" cy="240"/>
              </a:xfrm>
              <a:prstGeom prst="rect">
                <a:avLst/>
              </a:prstGeom>
              <a:pattFill prst="wdDnDiag">
                <a:fgClr>
                  <a:srgbClr val="00FFFF"/>
                </a:fgClr>
                <a:bgClr>
                  <a:schemeClr val="bg1"/>
                </a:bgClr>
              </a:patt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/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9226" name="Rectangle 6" descr="Wide downward diagonal"/>
              <p:cNvSpPr>
                <a:spLocks noChangeArrowheads="1"/>
              </p:cNvSpPr>
              <p:nvPr/>
            </p:nvSpPr>
            <p:spPr bwMode="auto">
              <a:xfrm>
                <a:off x="1152" y="792"/>
                <a:ext cx="912" cy="240"/>
              </a:xfrm>
              <a:prstGeom prst="rect">
                <a:avLst/>
              </a:prstGeom>
              <a:pattFill prst="wdDnDiag">
                <a:fgClr>
                  <a:srgbClr val="00FFFF"/>
                </a:fgClr>
                <a:bgClr>
                  <a:schemeClr val="bg1"/>
                </a:bgClr>
              </a:patt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/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9227" name="Rectangle 7" descr="Wide downward diagonal"/>
              <p:cNvSpPr>
                <a:spLocks noChangeArrowheads="1"/>
              </p:cNvSpPr>
              <p:nvPr/>
            </p:nvSpPr>
            <p:spPr bwMode="auto">
              <a:xfrm>
                <a:off x="4128" y="792"/>
                <a:ext cx="672" cy="240"/>
              </a:xfrm>
              <a:prstGeom prst="rect">
                <a:avLst/>
              </a:prstGeom>
              <a:pattFill prst="wdDnDiag">
                <a:fgClr>
                  <a:srgbClr val="00FFFF"/>
                </a:fgClr>
                <a:bgClr>
                  <a:schemeClr val="bg1"/>
                </a:bgClr>
              </a:patt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/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9228" name="Oval 8"/>
              <p:cNvSpPr>
                <a:spLocks noChangeArrowheads="1"/>
              </p:cNvSpPr>
              <p:nvPr/>
            </p:nvSpPr>
            <p:spPr bwMode="auto">
              <a:xfrm>
                <a:off x="1872" y="576"/>
                <a:ext cx="672" cy="672"/>
              </a:xfrm>
              <a:prstGeom prst="ellipse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/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Router</a:t>
                </a:r>
              </a:p>
            </p:txBody>
          </p:sp>
          <p:sp>
            <p:nvSpPr>
              <p:cNvPr id="9229" name="Oval 9"/>
              <p:cNvSpPr>
                <a:spLocks noChangeArrowheads="1"/>
              </p:cNvSpPr>
              <p:nvPr/>
            </p:nvSpPr>
            <p:spPr bwMode="auto">
              <a:xfrm>
                <a:off x="3504" y="576"/>
                <a:ext cx="672" cy="672"/>
              </a:xfrm>
              <a:prstGeom prst="ellipse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/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Router</a:t>
                </a:r>
              </a:p>
            </p:txBody>
          </p:sp>
        </p:grpSp>
        <p:sp>
          <p:nvSpPr>
            <p:cNvPr id="9221" name="Text Box 10"/>
            <p:cNvSpPr txBox="1">
              <a:spLocks noChangeArrowheads="1"/>
            </p:cNvSpPr>
            <p:nvPr/>
          </p:nvSpPr>
          <p:spPr bwMode="auto">
            <a:xfrm>
              <a:off x="345617" y="831850"/>
              <a:ext cx="1331243" cy="428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Stream in:</a:t>
              </a:r>
            </a:p>
          </p:txBody>
        </p:sp>
        <p:sp>
          <p:nvSpPr>
            <p:cNvPr id="9222" name="Text Box 11"/>
            <p:cNvSpPr txBox="1">
              <a:spLocks noChangeArrowheads="1"/>
            </p:cNvSpPr>
            <p:nvPr/>
          </p:nvSpPr>
          <p:spPr bwMode="auto">
            <a:xfrm>
              <a:off x="7086600" y="831850"/>
              <a:ext cx="1836738" cy="428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Stream out:</a:t>
              </a:r>
            </a:p>
          </p:txBody>
        </p:sp>
        <p:sp>
          <p:nvSpPr>
            <p:cNvPr id="9223" name="AutoShape 12"/>
            <p:cNvSpPr>
              <a:spLocks noChangeArrowheads="1"/>
            </p:cNvSpPr>
            <p:nvPr/>
          </p:nvSpPr>
          <p:spPr bwMode="auto">
            <a:xfrm>
              <a:off x="215900" y="1219200"/>
              <a:ext cx="1384300" cy="533400"/>
            </a:xfrm>
            <a:prstGeom prst="rightArrow">
              <a:avLst>
                <a:gd name="adj1" fmla="val 50000"/>
                <a:gd name="adj2" fmla="val 53571"/>
              </a:avLst>
            </a:prstGeom>
            <a:solidFill>
              <a:srgbClr val="53FB25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..</a:t>
              </a:r>
              <a:r>
                <a:rPr lang="en-US" altLang="ko-KR" b="0" dirty="0" err="1">
                  <a:latin typeface="Gill Sans" charset="0"/>
                  <a:ea typeface="Gill Sans" charset="0"/>
                  <a:cs typeface="Gill Sans" charset="0"/>
                </a:rPr>
                <a:t>zyxwvuts</a:t>
              </a:r>
              <a:endParaRPr lang="en-US" altLang="ko-KR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224" name="AutoShape 13"/>
            <p:cNvSpPr>
              <a:spLocks noChangeArrowheads="1"/>
            </p:cNvSpPr>
            <p:nvPr/>
          </p:nvSpPr>
          <p:spPr bwMode="auto">
            <a:xfrm>
              <a:off x="7315200" y="1219200"/>
              <a:ext cx="1143000" cy="533400"/>
            </a:xfrm>
            <a:prstGeom prst="rightArrow">
              <a:avLst>
                <a:gd name="adj1" fmla="val 50000"/>
                <a:gd name="adj2" fmla="val 53571"/>
              </a:avLst>
            </a:prstGeom>
            <a:solidFill>
              <a:srgbClr val="53FB25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gfedcba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961488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4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749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Network Layering</a:t>
            </a:r>
          </a:p>
        </p:txBody>
      </p:sp>
      <p:sp>
        <p:nvSpPr>
          <p:cNvPr id="105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991600" cy="5715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Layering:</a:t>
            </a:r>
            <a:r>
              <a:rPr lang="en-US" altLang="ko-KR" dirty="0" smtClean="0">
                <a:ea typeface="굴림" panose="020B0600000101010101" pitchFamily="34" charset="-127"/>
              </a:rPr>
              <a:t> building complex services from simpler ones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Each layer provides services needed by higher layers by utilizing services provided by lower layers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The physical/link layer is pretty limited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Packets are of limited size (called the “</a:t>
            </a: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Maximum Transfer Unit </a:t>
            </a:r>
            <a:r>
              <a:rPr lang="en-US" altLang="ko-KR" dirty="0" smtClean="0">
                <a:ea typeface="굴림" panose="020B0600000101010101" pitchFamily="34" charset="-127"/>
              </a:rPr>
              <a:t>or MTU: often 200-1500 bytes in size)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Routing is limited to within a physical link (wire) or perhaps through a switch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Our goal in the following is to show how to construct a secure, ordered, message service routed to anywhere: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ko-KR" altLang="en-US" dirty="0" smtClean="0">
              <a:ea typeface="굴림" panose="020B0600000101010101" pitchFamily="34" charset="-127"/>
            </a:endParaRPr>
          </a:p>
        </p:txBody>
      </p:sp>
      <p:graphicFrame>
        <p:nvGraphicFramePr>
          <p:cNvPr id="1055748" name="Group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55965939"/>
              </p:ext>
            </p:extLst>
          </p:nvPr>
        </p:nvGraphicFramePr>
        <p:xfrm>
          <a:off x="1295400" y="3886200"/>
          <a:ext cx="6477000" cy="2870200"/>
        </p:xfrm>
        <a:graphic>
          <a:graphicData uri="http://schemas.openxmlformats.org/drawingml/2006/table">
            <a:tbl>
              <a:tblPr/>
              <a:tblGrid>
                <a:gridCol w="3238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8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92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/>
                          <a:ea typeface="굴림" charset="-127"/>
                        </a:rPr>
                        <a:t>Physical Reality: Packets</a:t>
                      </a:r>
                    </a:p>
                  </a:txBody>
                  <a:tcPr marL="90478" marR="90478" marT="44455" marB="4445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/>
                          <a:ea typeface="굴림" charset="-127"/>
                        </a:rPr>
                        <a:t>Abstraction: Messages</a:t>
                      </a:r>
                    </a:p>
                  </a:txBody>
                  <a:tcPr marL="90478" marR="90478" marT="44455" marB="444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8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/>
                          <a:ea typeface="굴림" charset="-127"/>
                        </a:rPr>
                        <a:t>Limited Size</a:t>
                      </a:r>
                    </a:p>
                  </a:txBody>
                  <a:tcPr marL="90478" marR="90478" marT="44455" marB="4445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/>
                          <a:ea typeface="굴림" charset="-127"/>
                        </a:rPr>
                        <a:t>Arbitrary Size</a:t>
                      </a:r>
                    </a:p>
                  </a:txBody>
                  <a:tcPr marL="90478" marR="90478" marT="44455" marB="444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8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/>
                          <a:ea typeface="굴림" charset="-127"/>
                        </a:rPr>
                        <a:t>Unordered (sometimes)</a:t>
                      </a:r>
                    </a:p>
                  </a:txBody>
                  <a:tcPr marL="90478" marR="90478" marT="44455" marB="4445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/>
                          <a:ea typeface="굴림" charset="-127"/>
                        </a:rPr>
                        <a:t>Ordered</a:t>
                      </a:r>
                    </a:p>
                  </a:txBody>
                  <a:tcPr marL="90478" marR="90478" marT="44455" marB="444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8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/>
                          <a:ea typeface="굴림" charset="-127"/>
                        </a:rPr>
                        <a:t>Unreliable</a:t>
                      </a:r>
                    </a:p>
                  </a:txBody>
                  <a:tcPr marL="90478" marR="90478" marT="44455" marB="4445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/>
                          <a:ea typeface="굴림" charset="-127"/>
                        </a:rPr>
                        <a:t>Reliable</a:t>
                      </a:r>
                    </a:p>
                  </a:txBody>
                  <a:tcPr marL="90478" marR="90478" marT="44455" marB="444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8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/>
                          <a:ea typeface="굴림" charset="-127"/>
                        </a:rPr>
                        <a:t>Machine-to-machine</a:t>
                      </a:r>
                    </a:p>
                  </a:txBody>
                  <a:tcPr marL="90478" marR="90478" marT="44455" marB="4445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/>
                          <a:ea typeface="굴림" charset="-127"/>
                        </a:rPr>
                        <a:t>Process-to-process</a:t>
                      </a:r>
                    </a:p>
                  </a:txBody>
                  <a:tcPr marL="90478" marR="90478" marT="44455" marB="444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8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/>
                          <a:ea typeface="굴림" charset="-127"/>
                        </a:rPr>
                        <a:t>Only on local area net</a:t>
                      </a:r>
                    </a:p>
                  </a:txBody>
                  <a:tcPr marL="90478" marR="90478" marT="44455" marB="4445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/>
                          <a:ea typeface="굴림" charset="-127"/>
                        </a:rPr>
                        <a:t>Routed anywhere</a:t>
                      </a:r>
                    </a:p>
                  </a:txBody>
                  <a:tcPr marL="90478" marR="90478" marT="44455" marB="444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8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/>
                          <a:ea typeface="굴림" charset="-127"/>
                        </a:rPr>
                        <a:t>Asynchronous</a:t>
                      </a:r>
                    </a:p>
                  </a:txBody>
                  <a:tcPr marL="90478" marR="90478" marT="44455" marB="4445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/>
                          <a:ea typeface="굴림" charset="-127"/>
                        </a:rPr>
                        <a:t>Synchronous</a:t>
                      </a:r>
                    </a:p>
                  </a:txBody>
                  <a:tcPr marL="90478" marR="90478" marT="44455" marB="444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8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/>
                          <a:ea typeface="굴림" charset="-127"/>
                        </a:rPr>
                        <a:t>Insecure</a:t>
                      </a:r>
                    </a:p>
                  </a:txBody>
                  <a:tcPr marL="90478" marR="90478" marT="44455" marB="4445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/>
                          <a:ea typeface="굴림" charset="-127"/>
                        </a:rPr>
                        <a:t>Secure</a:t>
                      </a:r>
                    </a:p>
                  </a:txBody>
                  <a:tcPr marL="90478" marR="90478" marT="44455" marB="444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9885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TCP Windows and Sequence Numbers</a:t>
            </a:r>
          </a:p>
        </p:txBody>
      </p:sp>
      <p:sp>
        <p:nvSpPr>
          <p:cNvPr id="108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3048000"/>
            <a:ext cx="8851900" cy="319722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sz="2800" dirty="0">
                <a:ea typeface="굴림" panose="020B0600000101010101" pitchFamily="34" charset="-127"/>
              </a:rPr>
              <a:t>Sender has three regions: 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Sequence regions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sent and </a:t>
            </a:r>
            <a:r>
              <a:rPr lang="en-US" altLang="ko-KR" sz="2400" dirty="0" err="1">
                <a:ea typeface="굴림" panose="020B0600000101010101" pitchFamily="34" charset="-127"/>
              </a:rPr>
              <a:t>ACK’d</a:t>
            </a:r>
            <a:endParaRPr lang="en-US" altLang="ko-KR" sz="2400" dirty="0">
              <a:ea typeface="굴림" panose="020B0600000101010101" pitchFamily="34" charset="-127"/>
            </a:endParaRP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sent and not ACK’d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not yet sent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Window (colored region) adjusted by sender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sz="2800" dirty="0">
                <a:ea typeface="굴림" panose="020B0600000101010101" pitchFamily="34" charset="-127"/>
              </a:rPr>
              <a:t>Receiver has three regions: 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Sequence regions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received and </a:t>
            </a:r>
            <a:r>
              <a:rPr lang="en-US" altLang="ko-KR" sz="2400" dirty="0" err="1">
                <a:ea typeface="굴림" panose="020B0600000101010101" pitchFamily="34" charset="-127"/>
              </a:rPr>
              <a:t>ACK’d</a:t>
            </a:r>
            <a:r>
              <a:rPr lang="en-US" altLang="ko-KR" sz="2400" dirty="0">
                <a:ea typeface="굴림" panose="020B0600000101010101" pitchFamily="34" charset="-127"/>
              </a:rPr>
              <a:t> (given to application)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received and buffered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not yet received (or discarded because out of order)</a:t>
            </a:r>
          </a:p>
        </p:txBody>
      </p:sp>
      <p:grpSp>
        <p:nvGrpSpPr>
          <p:cNvPr id="1089540" name="Group 4"/>
          <p:cNvGrpSpPr>
            <a:grpSpLocks/>
          </p:cNvGrpSpPr>
          <p:nvPr/>
        </p:nvGrpSpPr>
        <p:grpSpPr bwMode="auto">
          <a:xfrm>
            <a:off x="1554162" y="746125"/>
            <a:ext cx="6402388" cy="1235075"/>
            <a:chOff x="979" y="518"/>
            <a:chExt cx="4033" cy="778"/>
          </a:xfrm>
        </p:grpSpPr>
        <p:grpSp>
          <p:nvGrpSpPr>
            <p:cNvPr id="10256" name="Group 5"/>
            <p:cNvGrpSpPr>
              <a:grpSpLocks/>
            </p:cNvGrpSpPr>
            <p:nvPr/>
          </p:nvGrpSpPr>
          <p:grpSpPr bwMode="auto">
            <a:xfrm>
              <a:off x="1008" y="518"/>
              <a:ext cx="3120" cy="250"/>
              <a:chOff x="1008" y="518"/>
              <a:chExt cx="3120" cy="250"/>
            </a:xfrm>
          </p:grpSpPr>
          <p:sp>
            <p:nvSpPr>
              <p:cNvPr id="10268" name="Text Box 6"/>
              <p:cNvSpPr txBox="1">
                <a:spLocks noChangeArrowheads="1"/>
              </p:cNvSpPr>
              <p:nvPr/>
            </p:nvSpPr>
            <p:spPr bwMode="auto">
              <a:xfrm>
                <a:off x="1680" y="518"/>
                <a:ext cx="154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 b="0" dirty="0">
                    <a:latin typeface="Gill Sans" charset="0"/>
                    <a:ea typeface="Gill Sans" charset="0"/>
                    <a:cs typeface="Gill Sans" charset="0"/>
                  </a:rPr>
                  <a:t>Sequence Numbers</a:t>
                </a:r>
              </a:p>
            </p:txBody>
          </p:sp>
          <p:sp>
            <p:nvSpPr>
              <p:cNvPr id="10269" name="Line 7"/>
              <p:cNvSpPr>
                <a:spLocks noChangeShapeType="1"/>
              </p:cNvSpPr>
              <p:nvPr/>
            </p:nvSpPr>
            <p:spPr bwMode="auto">
              <a:xfrm>
                <a:off x="3408" y="662"/>
                <a:ext cx="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0270" name="Line 8"/>
              <p:cNvSpPr>
                <a:spLocks noChangeShapeType="1"/>
              </p:cNvSpPr>
              <p:nvPr/>
            </p:nvSpPr>
            <p:spPr bwMode="auto">
              <a:xfrm>
                <a:off x="1008" y="662"/>
                <a:ext cx="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10257" name="Group 9"/>
            <p:cNvGrpSpPr>
              <a:grpSpLocks/>
            </p:cNvGrpSpPr>
            <p:nvPr/>
          </p:nvGrpSpPr>
          <p:grpSpPr bwMode="auto">
            <a:xfrm>
              <a:off x="979" y="816"/>
              <a:ext cx="4033" cy="480"/>
              <a:chOff x="960" y="864"/>
              <a:chExt cx="4033" cy="480"/>
            </a:xfrm>
          </p:grpSpPr>
          <p:grpSp>
            <p:nvGrpSpPr>
              <p:cNvPr id="10258" name="Group 10"/>
              <p:cNvGrpSpPr>
                <a:grpSpLocks/>
              </p:cNvGrpSpPr>
              <p:nvPr/>
            </p:nvGrpSpPr>
            <p:grpSpPr bwMode="auto">
              <a:xfrm>
                <a:off x="960" y="864"/>
                <a:ext cx="3120" cy="480"/>
                <a:chOff x="960" y="912"/>
                <a:chExt cx="3120" cy="480"/>
              </a:xfrm>
            </p:grpSpPr>
            <p:sp>
              <p:nvSpPr>
                <p:cNvPr id="10261" name="Rectangle 11"/>
                <p:cNvSpPr>
                  <a:spLocks noChangeArrowheads="1"/>
                </p:cNvSpPr>
                <p:nvPr/>
              </p:nvSpPr>
              <p:spPr bwMode="auto">
                <a:xfrm>
                  <a:off x="1728" y="942"/>
                  <a:ext cx="1536" cy="384"/>
                </a:xfrm>
                <a:prstGeom prst="rect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0262" name="Line 12"/>
                <p:cNvSpPr>
                  <a:spLocks noChangeShapeType="1"/>
                </p:cNvSpPr>
                <p:nvPr/>
              </p:nvSpPr>
              <p:spPr bwMode="auto">
                <a:xfrm>
                  <a:off x="960" y="1152"/>
                  <a:ext cx="312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0263" name="Line 13"/>
                <p:cNvSpPr>
                  <a:spLocks noChangeShapeType="1"/>
                </p:cNvSpPr>
                <p:nvPr/>
              </p:nvSpPr>
              <p:spPr bwMode="auto">
                <a:xfrm>
                  <a:off x="3264" y="912"/>
                  <a:ext cx="0" cy="48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0264" name="Line 14"/>
                <p:cNvSpPr>
                  <a:spLocks noChangeShapeType="1"/>
                </p:cNvSpPr>
                <p:nvPr/>
              </p:nvSpPr>
              <p:spPr bwMode="auto">
                <a:xfrm>
                  <a:off x="1728" y="912"/>
                  <a:ext cx="0" cy="48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0265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064" y="931"/>
                  <a:ext cx="834" cy="40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66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3810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>
                  <a:spAutoFit/>
                </a:bodyPr>
                <a:lstStyle>
                  <a:lvl1pPr marL="2286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80000"/>
                    </a:lnSpc>
                  </a:pPr>
                  <a:r>
                    <a:rPr lang="en-US" altLang="ko-KR" sz="2000" b="0" dirty="0">
                      <a:latin typeface="Gill Sans" charset="0"/>
                      <a:ea typeface="Gill Sans" charset="0"/>
                      <a:cs typeface="Gill Sans" charset="0"/>
                    </a:rPr>
                    <a:t>Sent</a:t>
                  </a:r>
                </a:p>
                <a:p>
                  <a:r>
                    <a:rPr lang="en-US" altLang="ko-KR" sz="2000" b="0" dirty="0">
                      <a:latin typeface="Gill Sans" charset="0"/>
                      <a:ea typeface="Gill Sans" charset="0"/>
                      <a:cs typeface="Gill Sans" charset="0"/>
                    </a:rPr>
                    <a:t>not </a:t>
                  </a:r>
                  <a:r>
                    <a:rPr lang="en-US" altLang="ko-KR" sz="2000" b="0" dirty="0" err="1">
                      <a:latin typeface="Gill Sans" charset="0"/>
                      <a:ea typeface="Gill Sans" charset="0"/>
                      <a:cs typeface="Gill Sans" charset="0"/>
                    </a:rPr>
                    <a:t>ACK’d</a:t>
                  </a:r>
                  <a:endParaRPr lang="en-US" altLang="ko-KR" sz="2000" b="0" dirty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026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074" y="912"/>
                  <a:ext cx="575" cy="44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66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3810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>
                  <a:spAutoFit/>
                </a:bodyPr>
                <a:lstStyle>
                  <a:lvl1pPr marL="2286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2000" b="0" dirty="0">
                      <a:latin typeface="Gill Sans" charset="0"/>
                      <a:ea typeface="Gill Sans" charset="0"/>
                      <a:cs typeface="Gill Sans" charset="0"/>
                    </a:rPr>
                    <a:t>Sent</a:t>
                  </a:r>
                </a:p>
                <a:p>
                  <a:r>
                    <a:rPr lang="en-US" altLang="ko-KR" sz="2000" b="0" dirty="0" err="1">
                      <a:latin typeface="Gill Sans" charset="0"/>
                      <a:ea typeface="Gill Sans" charset="0"/>
                      <a:cs typeface="Gill Sans" charset="0"/>
                    </a:rPr>
                    <a:t>ACK’d</a:t>
                  </a:r>
                  <a:endParaRPr lang="en-US" altLang="ko-KR" sz="2000" b="0" dirty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0267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269" y="912"/>
                  <a:ext cx="626" cy="44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66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3810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>
                  <a:spAutoFit/>
                </a:bodyPr>
                <a:lstStyle>
                  <a:lvl1pPr marL="2286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2000" b="0" dirty="0">
                      <a:latin typeface="Gill Sans" charset="0"/>
                      <a:ea typeface="Gill Sans" charset="0"/>
                      <a:cs typeface="Gill Sans" charset="0"/>
                    </a:rPr>
                    <a:t>Not yet</a:t>
                  </a:r>
                </a:p>
                <a:p>
                  <a:r>
                    <a:rPr lang="en-US" altLang="ko-KR" sz="2000" b="0" dirty="0">
                      <a:latin typeface="Gill Sans" charset="0"/>
                      <a:ea typeface="Gill Sans" charset="0"/>
                      <a:cs typeface="Gill Sans" charset="0"/>
                    </a:rPr>
                    <a:t>sent</a:t>
                  </a:r>
                </a:p>
              </p:txBody>
            </p:sp>
          </p:grpSp>
          <p:sp>
            <p:nvSpPr>
              <p:cNvPr id="10259" name="AutoShape 18"/>
              <p:cNvSpPr>
                <a:spLocks/>
              </p:cNvSpPr>
              <p:nvPr/>
            </p:nvSpPr>
            <p:spPr bwMode="auto">
              <a:xfrm>
                <a:off x="4176" y="864"/>
                <a:ext cx="144" cy="480"/>
              </a:xfrm>
              <a:prstGeom prst="rightBrace">
                <a:avLst>
                  <a:gd name="adj1" fmla="val 27778"/>
                  <a:gd name="adj2" fmla="val 50000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0260" name="Text Box 19"/>
              <p:cNvSpPr txBox="1">
                <a:spLocks noChangeArrowheads="1"/>
              </p:cNvSpPr>
              <p:nvPr/>
            </p:nvSpPr>
            <p:spPr bwMode="auto">
              <a:xfrm>
                <a:off x="4357" y="955"/>
                <a:ext cx="63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 b="0" dirty="0">
                    <a:latin typeface="Gill Sans" charset="0"/>
                    <a:ea typeface="Gill Sans" charset="0"/>
                    <a:cs typeface="Gill Sans" charset="0"/>
                  </a:rPr>
                  <a:t>Sender</a:t>
                </a:r>
              </a:p>
            </p:txBody>
          </p:sp>
        </p:grpSp>
      </p:grpSp>
      <p:grpSp>
        <p:nvGrpSpPr>
          <p:cNvPr id="1089556" name="Group 20"/>
          <p:cNvGrpSpPr>
            <a:grpSpLocks/>
          </p:cNvGrpSpPr>
          <p:nvPr/>
        </p:nvGrpSpPr>
        <p:grpSpPr bwMode="auto">
          <a:xfrm>
            <a:off x="1447800" y="2209800"/>
            <a:ext cx="6664325" cy="838200"/>
            <a:chOff x="912" y="1584"/>
            <a:chExt cx="4198" cy="528"/>
          </a:xfrm>
        </p:grpSpPr>
        <p:grpSp>
          <p:nvGrpSpPr>
            <p:cNvPr id="10246" name="Group 21"/>
            <p:cNvGrpSpPr>
              <a:grpSpLocks/>
            </p:cNvGrpSpPr>
            <p:nvPr/>
          </p:nvGrpSpPr>
          <p:grpSpPr bwMode="auto">
            <a:xfrm>
              <a:off x="912" y="1584"/>
              <a:ext cx="3189" cy="480"/>
              <a:chOff x="891" y="1536"/>
              <a:chExt cx="3189" cy="480"/>
            </a:xfrm>
          </p:grpSpPr>
          <p:sp>
            <p:nvSpPr>
              <p:cNvPr id="10249" name="Text Box 22"/>
              <p:cNvSpPr txBox="1">
                <a:spLocks noChangeArrowheads="1"/>
              </p:cNvSpPr>
              <p:nvPr/>
            </p:nvSpPr>
            <p:spPr bwMode="auto">
              <a:xfrm>
                <a:off x="3152" y="1536"/>
                <a:ext cx="726" cy="4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 b="0" dirty="0">
                    <a:latin typeface="Gill Sans" charset="0"/>
                    <a:ea typeface="Gill Sans" charset="0"/>
                    <a:cs typeface="Gill Sans" charset="0"/>
                  </a:rPr>
                  <a:t>Not yet</a:t>
                </a:r>
              </a:p>
              <a:p>
                <a:r>
                  <a:rPr lang="en-US" altLang="ko-KR" sz="2000" b="0" dirty="0">
                    <a:latin typeface="Gill Sans" charset="0"/>
                    <a:ea typeface="Gill Sans" charset="0"/>
                    <a:cs typeface="Gill Sans" charset="0"/>
                  </a:rPr>
                  <a:t>received</a:t>
                </a:r>
              </a:p>
            </p:txBody>
          </p:sp>
          <p:sp>
            <p:nvSpPr>
              <p:cNvPr id="10250" name="Text Box 23"/>
              <p:cNvSpPr txBox="1">
                <a:spLocks noChangeArrowheads="1"/>
              </p:cNvSpPr>
              <p:nvPr/>
            </p:nvSpPr>
            <p:spPr bwMode="auto">
              <a:xfrm>
                <a:off x="891" y="1536"/>
                <a:ext cx="1030" cy="4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 b="0" dirty="0">
                    <a:latin typeface="Gill Sans" charset="0"/>
                    <a:ea typeface="Gill Sans" charset="0"/>
                    <a:cs typeface="Gill Sans" charset="0"/>
                  </a:rPr>
                  <a:t>Received</a:t>
                </a:r>
              </a:p>
              <a:p>
                <a:r>
                  <a:rPr lang="en-US" altLang="ko-KR" sz="2000" b="0" dirty="0">
                    <a:latin typeface="Gill Sans" charset="0"/>
                    <a:ea typeface="Gill Sans" charset="0"/>
                    <a:cs typeface="Gill Sans" charset="0"/>
                  </a:rPr>
                  <a:t>Given to app</a:t>
                </a:r>
              </a:p>
            </p:txBody>
          </p:sp>
          <p:sp>
            <p:nvSpPr>
              <p:cNvPr id="10251" name="Rectangle 24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1056" cy="384"/>
              </a:xfrm>
              <a:prstGeom prst="rect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0252" name="Line 25"/>
              <p:cNvSpPr>
                <a:spLocks noChangeShapeType="1"/>
              </p:cNvSpPr>
              <p:nvPr/>
            </p:nvSpPr>
            <p:spPr bwMode="auto">
              <a:xfrm>
                <a:off x="960" y="1776"/>
                <a:ext cx="31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0253" name="Line 26"/>
              <p:cNvSpPr>
                <a:spLocks noChangeShapeType="1"/>
              </p:cNvSpPr>
              <p:nvPr/>
            </p:nvSpPr>
            <p:spPr bwMode="auto">
              <a:xfrm>
                <a:off x="3024" y="1536"/>
                <a:ext cx="0" cy="48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0254" name="Line 27"/>
              <p:cNvSpPr>
                <a:spLocks noChangeShapeType="1"/>
              </p:cNvSpPr>
              <p:nvPr/>
            </p:nvSpPr>
            <p:spPr bwMode="auto">
              <a:xfrm>
                <a:off x="1968" y="1536"/>
                <a:ext cx="0" cy="48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0255" name="Text Box 28"/>
              <p:cNvSpPr txBox="1">
                <a:spLocks noChangeArrowheads="1"/>
              </p:cNvSpPr>
              <p:nvPr/>
            </p:nvSpPr>
            <p:spPr bwMode="auto">
              <a:xfrm>
                <a:off x="2112" y="1555"/>
                <a:ext cx="790" cy="4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90000"/>
                  </a:lnSpc>
                </a:pPr>
                <a:r>
                  <a:rPr lang="en-US" altLang="ko-KR" sz="2000" b="0" dirty="0">
                    <a:latin typeface="Gill Sans" charset="0"/>
                    <a:ea typeface="Gill Sans" charset="0"/>
                    <a:cs typeface="Gill Sans" charset="0"/>
                  </a:rPr>
                  <a:t>Received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ko-KR" sz="2000" b="0" dirty="0">
                    <a:latin typeface="Gill Sans" charset="0"/>
                    <a:ea typeface="Gill Sans" charset="0"/>
                    <a:cs typeface="Gill Sans" charset="0"/>
                  </a:rPr>
                  <a:t>Buffered</a:t>
                </a:r>
              </a:p>
            </p:txBody>
          </p:sp>
        </p:grpSp>
        <p:sp>
          <p:nvSpPr>
            <p:cNvPr id="10247" name="AutoShape 29"/>
            <p:cNvSpPr>
              <a:spLocks/>
            </p:cNvSpPr>
            <p:nvPr/>
          </p:nvSpPr>
          <p:spPr bwMode="auto">
            <a:xfrm>
              <a:off x="4176" y="1632"/>
              <a:ext cx="144" cy="480"/>
            </a:xfrm>
            <a:prstGeom prst="rightBrace">
              <a:avLst>
                <a:gd name="adj1" fmla="val 27778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248" name="Text Box 30"/>
            <p:cNvSpPr txBox="1">
              <a:spLocks noChangeArrowheads="1"/>
            </p:cNvSpPr>
            <p:nvPr/>
          </p:nvSpPr>
          <p:spPr bwMode="auto">
            <a:xfrm>
              <a:off x="4357" y="1718"/>
              <a:ext cx="75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000" b="0" dirty="0">
                  <a:latin typeface="Gill Sans" charset="0"/>
                  <a:ea typeface="Gill Sans" charset="0"/>
                  <a:cs typeface="Gill Sans" charset="0"/>
                </a:rPr>
                <a:t>Receiver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30722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89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89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953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143000" y="1192213"/>
            <a:ext cx="6553200" cy="1066800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91587" name="Rectangle 3"/>
          <p:cNvSpPr>
            <a:spLocks noChangeArrowheads="1"/>
          </p:cNvSpPr>
          <p:nvPr/>
        </p:nvSpPr>
        <p:spPr bwMode="auto">
          <a:xfrm>
            <a:off x="3124200" y="1192213"/>
            <a:ext cx="838200" cy="1066800"/>
          </a:xfrm>
          <a:prstGeom prst="rect">
            <a:avLst/>
          </a:prstGeom>
          <a:solidFill>
            <a:srgbClr val="00FF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2000" b="0">
                <a:latin typeface="Gill Sans" charset="0"/>
                <a:ea typeface="Gill Sans" charset="0"/>
                <a:cs typeface="Gill Sans" charset="0"/>
              </a:rPr>
              <a:t>Seq:190</a:t>
            </a:r>
          </a:p>
          <a:p>
            <a:r>
              <a:rPr lang="en-US" altLang="ko-KR" sz="2000" b="0">
                <a:latin typeface="Gill Sans" charset="0"/>
                <a:ea typeface="Gill Sans" charset="0"/>
                <a:cs typeface="Gill Sans" charset="0"/>
              </a:rPr>
              <a:t>Size:40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8486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Window-Based Acknowledgements (TCP)</a:t>
            </a: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457200" y="1725613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sz="16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7696200" y="1725613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sz="16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91591" name="AutoShape 7"/>
          <p:cNvSpPr>
            <a:spLocks noChangeArrowheads="1"/>
          </p:cNvSpPr>
          <p:nvPr/>
        </p:nvSpPr>
        <p:spPr bwMode="auto">
          <a:xfrm>
            <a:off x="152400" y="3833813"/>
            <a:ext cx="990600" cy="474662"/>
          </a:xfrm>
          <a:prstGeom prst="rightArrow">
            <a:avLst>
              <a:gd name="adj1" fmla="val 50000"/>
              <a:gd name="adj2" fmla="val 52174"/>
            </a:avLst>
          </a:prstGeom>
          <a:solidFill>
            <a:srgbClr val="99FF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1600" b="0">
                <a:latin typeface="Gill Sans" charset="0"/>
                <a:ea typeface="Gill Sans" charset="0"/>
                <a:cs typeface="Gill Sans" charset="0"/>
              </a:rPr>
              <a:t>Seq:230</a:t>
            </a:r>
          </a:p>
        </p:txBody>
      </p:sp>
      <p:sp>
        <p:nvSpPr>
          <p:cNvPr id="1091592" name="AutoShape 8"/>
          <p:cNvSpPr>
            <a:spLocks noChangeArrowheads="1"/>
          </p:cNvSpPr>
          <p:nvPr/>
        </p:nvSpPr>
        <p:spPr bwMode="auto">
          <a:xfrm>
            <a:off x="7848600" y="3833813"/>
            <a:ext cx="990600" cy="474662"/>
          </a:xfrm>
          <a:prstGeom prst="rightArrow">
            <a:avLst>
              <a:gd name="adj1" fmla="val 50000"/>
              <a:gd name="adj2" fmla="val 52174"/>
            </a:avLst>
          </a:prstGeom>
          <a:solidFill>
            <a:srgbClr val="99FF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1400" b="0">
                <a:latin typeface="Gill Sans" charset="0"/>
                <a:ea typeface="Gill Sans" charset="0"/>
                <a:cs typeface="Gill Sans" charset="0"/>
              </a:rPr>
              <a:t>A:190/210</a:t>
            </a:r>
          </a:p>
        </p:txBody>
      </p:sp>
      <p:sp>
        <p:nvSpPr>
          <p:cNvPr id="1091593" name="AutoShape 9"/>
          <p:cNvSpPr>
            <a:spLocks noChangeArrowheads="1"/>
          </p:cNvSpPr>
          <p:nvPr/>
        </p:nvSpPr>
        <p:spPr bwMode="auto">
          <a:xfrm>
            <a:off x="152400" y="4308475"/>
            <a:ext cx="990600" cy="474663"/>
          </a:xfrm>
          <a:prstGeom prst="rightArrow">
            <a:avLst>
              <a:gd name="adj1" fmla="val 50000"/>
              <a:gd name="adj2" fmla="val 52174"/>
            </a:avLst>
          </a:prstGeom>
          <a:solidFill>
            <a:srgbClr val="99FF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1600" b="0">
                <a:latin typeface="Gill Sans" charset="0"/>
                <a:ea typeface="Gill Sans" charset="0"/>
                <a:cs typeface="Gill Sans" charset="0"/>
              </a:rPr>
              <a:t>Seq:260</a:t>
            </a:r>
          </a:p>
        </p:txBody>
      </p:sp>
      <p:sp>
        <p:nvSpPr>
          <p:cNvPr id="1091594" name="AutoShape 10"/>
          <p:cNvSpPr>
            <a:spLocks noChangeArrowheads="1"/>
          </p:cNvSpPr>
          <p:nvPr/>
        </p:nvSpPr>
        <p:spPr bwMode="auto">
          <a:xfrm>
            <a:off x="7848600" y="4308475"/>
            <a:ext cx="990600" cy="474663"/>
          </a:xfrm>
          <a:prstGeom prst="rightArrow">
            <a:avLst>
              <a:gd name="adj1" fmla="val 50000"/>
              <a:gd name="adj2" fmla="val 52174"/>
            </a:avLst>
          </a:prstGeom>
          <a:solidFill>
            <a:srgbClr val="99FF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1400" b="0">
                <a:latin typeface="Gill Sans" charset="0"/>
                <a:ea typeface="Gill Sans" charset="0"/>
                <a:cs typeface="Gill Sans" charset="0"/>
              </a:rPr>
              <a:t>A:190/210</a:t>
            </a:r>
          </a:p>
        </p:txBody>
      </p:sp>
      <p:sp>
        <p:nvSpPr>
          <p:cNvPr id="1091595" name="AutoShape 11"/>
          <p:cNvSpPr>
            <a:spLocks noChangeArrowheads="1"/>
          </p:cNvSpPr>
          <p:nvPr/>
        </p:nvSpPr>
        <p:spPr bwMode="auto">
          <a:xfrm>
            <a:off x="152400" y="4806950"/>
            <a:ext cx="990600" cy="474663"/>
          </a:xfrm>
          <a:prstGeom prst="rightArrow">
            <a:avLst>
              <a:gd name="adj1" fmla="val 50000"/>
              <a:gd name="adj2" fmla="val 52174"/>
            </a:avLst>
          </a:prstGeom>
          <a:solidFill>
            <a:srgbClr val="99FF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1600" b="0">
                <a:latin typeface="Gill Sans" charset="0"/>
                <a:ea typeface="Gill Sans" charset="0"/>
                <a:cs typeface="Gill Sans" charset="0"/>
              </a:rPr>
              <a:t>Seq:300</a:t>
            </a:r>
          </a:p>
        </p:txBody>
      </p:sp>
      <p:sp>
        <p:nvSpPr>
          <p:cNvPr id="1091596" name="AutoShape 12"/>
          <p:cNvSpPr>
            <a:spLocks noChangeArrowheads="1"/>
          </p:cNvSpPr>
          <p:nvPr/>
        </p:nvSpPr>
        <p:spPr bwMode="auto">
          <a:xfrm>
            <a:off x="7848600" y="4808538"/>
            <a:ext cx="990600" cy="473075"/>
          </a:xfrm>
          <a:prstGeom prst="rightArrow">
            <a:avLst>
              <a:gd name="adj1" fmla="val 50000"/>
              <a:gd name="adj2" fmla="val 52349"/>
            </a:avLst>
          </a:prstGeom>
          <a:solidFill>
            <a:srgbClr val="99FF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1400" b="0">
                <a:latin typeface="Gill Sans" charset="0"/>
                <a:ea typeface="Gill Sans" charset="0"/>
                <a:cs typeface="Gill Sans" charset="0"/>
              </a:rPr>
              <a:t>A:190/210</a:t>
            </a:r>
          </a:p>
        </p:txBody>
      </p:sp>
      <p:sp>
        <p:nvSpPr>
          <p:cNvPr id="1091597" name="AutoShape 13"/>
          <p:cNvSpPr>
            <a:spLocks noChangeArrowheads="1"/>
          </p:cNvSpPr>
          <p:nvPr/>
        </p:nvSpPr>
        <p:spPr bwMode="auto">
          <a:xfrm>
            <a:off x="152400" y="5283200"/>
            <a:ext cx="990600" cy="473075"/>
          </a:xfrm>
          <a:prstGeom prst="rightArrow">
            <a:avLst>
              <a:gd name="adj1" fmla="val 50000"/>
              <a:gd name="adj2" fmla="val 52349"/>
            </a:avLst>
          </a:prstGeom>
          <a:solidFill>
            <a:srgbClr val="99FF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1600" b="0">
                <a:latin typeface="Gill Sans" charset="0"/>
                <a:ea typeface="Gill Sans" charset="0"/>
                <a:cs typeface="Gill Sans" charset="0"/>
              </a:rPr>
              <a:t>Seq:190</a:t>
            </a:r>
          </a:p>
        </p:txBody>
      </p:sp>
      <p:sp>
        <p:nvSpPr>
          <p:cNvPr id="1091598" name="AutoShape 14"/>
          <p:cNvSpPr>
            <a:spLocks noChangeArrowheads="1"/>
          </p:cNvSpPr>
          <p:nvPr/>
        </p:nvSpPr>
        <p:spPr bwMode="auto">
          <a:xfrm>
            <a:off x="7848600" y="5283200"/>
            <a:ext cx="990600" cy="474663"/>
          </a:xfrm>
          <a:prstGeom prst="rightArrow">
            <a:avLst>
              <a:gd name="adj1" fmla="val 50000"/>
              <a:gd name="adj2" fmla="val 52174"/>
            </a:avLst>
          </a:prstGeom>
          <a:solidFill>
            <a:srgbClr val="99FF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1400" b="0">
                <a:latin typeface="Gill Sans" charset="0"/>
                <a:ea typeface="Gill Sans" charset="0"/>
                <a:cs typeface="Gill Sans" charset="0"/>
              </a:rPr>
              <a:t>A:340/60 </a:t>
            </a:r>
          </a:p>
        </p:txBody>
      </p:sp>
      <p:sp>
        <p:nvSpPr>
          <p:cNvPr id="1091599" name="AutoShape 15"/>
          <p:cNvSpPr>
            <a:spLocks noChangeArrowheads="1"/>
          </p:cNvSpPr>
          <p:nvPr/>
        </p:nvSpPr>
        <p:spPr bwMode="auto">
          <a:xfrm>
            <a:off x="152400" y="5756275"/>
            <a:ext cx="990600" cy="474663"/>
          </a:xfrm>
          <a:prstGeom prst="rightArrow">
            <a:avLst>
              <a:gd name="adj1" fmla="val 50000"/>
              <a:gd name="adj2" fmla="val 52174"/>
            </a:avLst>
          </a:prstGeom>
          <a:solidFill>
            <a:srgbClr val="99FF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1600" b="0">
                <a:latin typeface="Gill Sans" charset="0"/>
                <a:ea typeface="Gill Sans" charset="0"/>
                <a:cs typeface="Gill Sans" charset="0"/>
              </a:rPr>
              <a:t>Seq:340</a:t>
            </a:r>
          </a:p>
        </p:txBody>
      </p:sp>
      <p:sp>
        <p:nvSpPr>
          <p:cNvPr id="1091600" name="AutoShape 16"/>
          <p:cNvSpPr>
            <a:spLocks noChangeArrowheads="1"/>
          </p:cNvSpPr>
          <p:nvPr/>
        </p:nvSpPr>
        <p:spPr bwMode="auto">
          <a:xfrm>
            <a:off x="7848600" y="5756275"/>
            <a:ext cx="990600" cy="474663"/>
          </a:xfrm>
          <a:prstGeom prst="rightArrow">
            <a:avLst>
              <a:gd name="adj1" fmla="val 50000"/>
              <a:gd name="adj2" fmla="val 52174"/>
            </a:avLst>
          </a:prstGeom>
          <a:solidFill>
            <a:srgbClr val="99FF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1400" b="0">
                <a:latin typeface="Gill Sans" charset="0"/>
                <a:ea typeface="Gill Sans" charset="0"/>
                <a:cs typeface="Gill Sans" charset="0"/>
              </a:rPr>
              <a:t>A:380/20 </a:t>
            </a:r>
          </a:p>
        </p:txBody>
      </p:sp>
      <p:sp>
        <p:nvSpPr>
          <p:cNvPr id="1091601" name="AutoShape 17"/>
          <p:cNvSpPr>
            <a:spLocks noChangeArrowheads="1"/>
          </p:cNvSpPr>
          <p:nvPr/>
        </p:nvSpPr>
        <p:spPr bwMode="auto">
          <a:xfrm>
            <a:off x="152400" y="6230938"/>
            <a:ext cx="990600" cy="474662"/>
          </a:xfrm>
          <a:prstGeom prst="rightArrow">
            <a:avLst>
              <a:gd name="adj1" fmla="val 50000"/>
              <a:gd name="adj2" fmla="val 52174"/>
            </a:avLst>
          </a:prstGeom>
          <a:solidFill>
            <a:srgbClr val="99FF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1600" b="0">
                <a:latin typeface="Gill Sans" charset="0"/>
                <a:ea typeface="Gill Sans" charset="0"/>
                <a:cs typeface="Gill Sans" charset="0"/>
              </a:rPr>
              <a:t>Seq:380</a:t>
            </a:r>
          </a:p>
        </p:txBody>
      </p:sp>
      <p:sp>
        <p:nvSpPr>
          <p:cNvPr id="1091602" name="AutoShape 18"/>
          <p:cNvSpPr>
            <a:spLocks noChangeArrowheads="1"/>
          </p:cNvSpPr>
          <p:nvPr/>
        </p:nvSpPr>
        <p:spPr bwMode="auto">
          <a:xfrm>
            <a:off x="7848600" y="6230938"/>
            <a:ext cx="990600" cy="474662"/>
          </a:xfrm>
          <a:prstGeom prst="rightArrow">
            <a:avLst>
              <a:gd name="adj1" fmla="val 50000"/>
              <a:gd name="adj2" fmla="val 52174"/>
            </a:avLst>
          </a:prstGeom>
          <a:solidFill>
            <a:srgbClr val="99FF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1400" b="0">
                <a:latin typeface="Gill Sans" charset="0"/>
                <a:ea typeface="Gill Sans" charset="0"/>
                <a:cs typeface="Gill Sans" charset="0"/>
              </a:rPr>
              <a:t>A:400/0  </a:t>
            </a:r>
          </a:p>
        </p:txBody>
      </p:sp>
      <p:sp>
        <p:nvSpPr>
          <p:cNvPr id="1091603" name="AutoShape 19"/>
          <p:cNvSpPr>
            <a:spLocks noChangeArrowheads="1"/>
          </p:cNvSpPr>
          <p:nvPr/>
        </p:nvSpPr>
        <p:spPr bwMode="auto">
          <a:xfrm>
            <a:off x="7848600" y="2362200"/>
            <a:ext cx="990600" cy="474662"/>
          </a:xfrm>
          <a:prstGeom prst="rightArrow">
            <a:avLst>
              <a:gd name="adj1" fmla="val 50000"/>
              <a:gd name="adj2" fmla="val 52174"/>
            </a:avLst>
          </a:prstGeom>
          <a:solidFill>
            <a:srgbClr val="99FF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1400" b="0">
                <a:latin typeface="Gill Sans" charset="0"/>
                <a:ea typeface="Gill Sans" charset="0"/>
                <a:cs typeface="Gill Sans" charset="0"/>
              </a:rPr>
              <a:t>A:100/300</a:t>
            </a:r>
          </a:p>
        </p:txBody>
      </p:sp>
      <p:sp>
        <p:nvSpPr>
          <p:cNvPr id="1091604" name="AutoShape 20"/>
          <p:cNvSpPr>
            <a:spLocks noChangeArrowheads="1"/>
          </p:cNvSpPr>
          <p:nvPr/>
        </p:nvSpPr>
        <p:spPr bwMode="auto">
          <a:xfrm>
            <a:off x="152400" y="2884488"/>
            <a:ext cx="990600" cy="474662"/>
          </a:xfrm>
          <a:prstGeom prst="rightArrow">
            <a:avLst>
              <a:gd name="adj1" fmla="val 50000"/>
              <a:gd name="adj2" fmla="val 52174"/>
            </a:avLst>
          </a:prstGeom>
          <a:solidFill>
            <a:srgbClr val="99FF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1600" b="0">
                <a:latin typeface="Gill Sans" charset="0"/>
                <a:ea typeface="Gill Sans" charset="0"/>
                <a:cs typeface="Gill Sans" charset="0"/>
              </a:rPr>
              <a:t>Seq:100</a:t>
            </a:r>
          </a:p>
        </p:txBody>
      </p:sp>
      <p:sp>
        <p:nvSpPr>
          <p:cNvPr id="1091605" name="AutoShape 21"/>
          <p:cNvSpPr>
            <a:spLocks noChangeArrowheads="1"/>
          </p:cNvSpPr>
          <p:nvPr/>
        </p:nvSpPr>
        <p:spPr bwMode="auto">
          <a:xfrm>
            <a:off x="7848600" y="2886075"/>
            <a:ext cx="990600" cy="473075"/>
          </a:xfrm>
          <a:prstGeom prst="rightArrow">
            <a:avLst>
              <a:gd name="adj1" fmla="val 50000"/>
              <a:gd name="adj2" fmla="val 52349"/>
            </a:avLst>
          </a:prstGeom>
          <a:solidFill>
            <a:srgbClr val="99FF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1400" b="0">
                <a:latin typeface="Gill Sans" charset="0"/>
                <a:ea typeface="Gill Sans" charset="0"/>
                <a:cs typeface="Gill Sans" charset="0"/>
              </a:rPr>
              <a:t>A:140/260</a:t>
            </a:r>
          </a:p>
        </p:txBody>
      </p:sp>
      <p:sp>
        <p:nvSpPr>
          <p:cNvPr id="1091606" name="AutoShape 22"/>
          <p:cNvSpPr>
            <a:spLocks noChangeArrowheads="1"/>
          </p:cNvSpPr>
          <p:nvPr/>
        </p:nvSpPr>
        <p:spPr bwMode="auto">
          <a:xfrm>
            <a:off x="152400" y="3360738"/>
            <a:ext cx="990600" cy="473075"/>
          </a:xfrm>
          <a:prstGeom prst="rightArrow">
            <a:avLst>
              <a:gd name="adj1" fmla="val 50000"/>
              <a:gd name="adj2" fmla="val 52349"/>
            </a:avLst>
          </a:prstGeom>
          <a:solidFill>
            <a:srgbClr val="99FF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1600" b="0">
                <a:latin typeface="Gill Sans" charset="0"/>
                <a:ea typeface="Gill Sans" charset="0"/>
                <a:cs typeface="Gill Sans" charset="0"/>
              </a:rPr>
              <a:t>Seq:140</a:t>
            </a:r>
          </a:p>
        </p:txBody>
      </p:sp>
      <p:sp>
        <p:nvSpPr>
          <p:cNvPr id="1091607" name="AutoShape 23"/>
          <p:cNvSpPr>
            <a:spLocks noChangeArrowheads="1"/>
          </p:cNvSpPr>
          <p:nvPr/>
        </p:nvSpPr>
        <p:spPr bwMode="auto">
          <a:xfrm>
            <a:off x="7848600" y="3360738"/>
            <a:ext cx="990600" cy="474662"/>
          </a:xfrm>
          <a:prstGeom prst="rightArrow">
            <a:avLst>
              <a:gd name="adj1" fmla="val 50000"/>
              <a:gd name="adj2" fmla="val 52174"/>
            </a:avLst>
          </a:prstGeom>
          <a:solidFill>
            <a:srgbClr val="99FF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1400" b="0">
                <a:latin typeface="Gill Sans" charset="0"/>
                <a:ea typeface="Gill Sans" charset="0"/>
                <a:cs typeface="Gill Sans" charset="0"/>
              </a:rPr>
              <a:t>A:190/210</a:t>
            </a:r>
          </a:p>
        </p:txBody>
      </p:sp>
      <p:sp>
        <p:nvSpPr>
          <p:cNvPr id="1091608" name="Freeform 24"/>
          <p:cNvSpPr>
            <a:spLocks/>
          </p:cNvSpPr>
          <p:nvPr/>
        </p:nvSpPr>
        <p:spPr bwMode="auto">
          <a:xfrm>
            <a:off x="1143000" y="2259013"/>
            <a:ext cx="457200" cy="863600"/>
          </a:xfrm>
          <a:custGeom>
            <a:avLst/>
            <a:gdLst>
              <a:gd name="T0" fmla="*/ 0 w 864"/>
              <a:gd name="T1" fmla="*/ 1412509394 h 528"/>
              <a:gd name="T2" fmla="*/ 241935000 w 864"/>
              <a:gd name="T3" fmla="*/ 1412509394 h 528"/>
              <a:gd name="T4" fmla="*/ 241935000 w 864"/>
              <a:gd name="T5" fmla="*/ 0 h 52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64" h="528">
                <a:moveTo>
                  <a:pt x="0" y="528"/>
                </a:moveTo>
                <a:lnTo>
                  <a:pt x="864" y="528"/>
                </a:lnTo>
                <a:lnTo>
                  <a:pt x="864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91609" name="Line 25"/>
          <p:cNvSpPr>
            <a:spLocks noChangeShapeType="1"/>
          </p:cNvSpPr>
          <p:nvPr/>
        </p:nvSpPr>
        <p:spPr bwMode="auto">
          <a:xfrm>
            <a:off x="1600200" y="3122613"/>
            <a:ext cx="624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91610" name="Freeform 26"/>
          <p:cNvSpPr>
            <a:spLocks/>
          </p:cNvSpPr>
          <p:nvPr/>
        </p:nvSpPr>
        <p:spPr bwMode="auto">
          <a:xfrm>
            <a:off x="1143000" y="2232025"/>
            <a:ext cx="1411288" cy="1374775"/>
          </a:xfrm>
          <a:custGeom>
            <a:avLst/>
            <a:gdLst>
              <a:gd name="T0" fmla="*/ 0 w 912"/>
              <a:gd name="T1" fmla="*/ 2147483647 h 864"/>
              <a:gd name="T2" fmla="*/ 2147483647 w 912"/>
              <a:gd name="T3" fmla="*/ 2147483647 h 864"/>
              <a:gd name="T4" fmla="*/ 2147483647 w 912"/>
              <a:gd name="T5" fmla="*/ 0 h 8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12" h="864">
                <a:moveTo>
                  <a:pt x="0" y="864"/>
                </a:moveTo>
                <a:lnTo>
                  <a:pt x="912" y="864"/>
                </a:lnTo>
                <a:lnTo>
                  <a:pt x="912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91611" name="Line 27"/>
          <p:cNvSpPr>
            <a:spLocks noChangeShapeType="1"/>
          </p:cNvSpPr>
          <p:nvPr/>
        </p:nvSpPr>
        <p:spPr bwMode="auto">
          <a:xfrm>
            <a:off x="2514600" y="3603625"/>
            <a:ext cx="533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91612" name="Freeform 28"/>
          <p:cNvSpPr>
            <a:spLocks/>
          </p:cNvSpPr>
          <p:nvPr/>
        </p:nvSpPr>
        <p:spPr bwMode="auto">
          <a:xfrm>
            <a:off x="1143000" y="2259013"/>
            <a:ext cx="3200400" cy="1828800"/>
          </a:xfrm>
          <a:custGeom>
            <a:avLst/>
            <a:gdLst>
              <a:gd name="T0" fmla="*/ 0 w 2016"/>
              <a:gd name="T1" fmla="*/ 2147483647 h 1152"/>
              <a:gd name="T2" fmla="*/ 2147483647 w 2016"/>
              <a:gd name="T3" fmla="*/ 2147483647 h 1152"/>
              <a:gd name="T4" fmla="*/ 2147483647 w 2016"/>
              <a:gd name="T5" fmla="*/ 0 h 11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16" h="1152">
                <a:moveTo>
                  <a:pt x="0" y="1152"/>
                </a:moveTo>
                <a:lnTo>
                  <a:pt x="2016" y="1152"/>
                </a:lnTo>
                <a:lnTo>
                  <a:pt x="2016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91613" name="Line 29"/>
          <p:cNvSpPr>
            <a:spLocks noChangeShapeType="1"/>
          </p:cNvSpPr>
          <p:nvPr/>
        </p:nvSpPr>
        <p:spPr bwMode="auto">
          <a:xfrm>
            <a:off x="4343400" y="4087813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91614" name="Freeform 30"/>
          <p:cNvSpPr>
            <a:spLocks/>
          </p:cNvSpPr>
          <p:nvPr/>
        </p:nvSpPr>
        <p:spPr bwMode="auto">
          <a:xfrm>
            <a:off x="1143000" y="2235200"/>
            <a:ext cx="3962400" cy="2309813"/>
          </a:xfrm>
          <a:custGeom>
            <a:avLst/>
            <a:gdLst>
              <a:gd name="T0" fmla="*/ 0 w 2544"/>
              <a:gd name="T1" fmla="*/ 2147483647 h 1392"/>
              <a:gd name="T2" fmla="*/ 2147483647 w 2544"/>
              <a:gd name="T3" fmla="*/ 2147483647 h 1392"/>
              <a:gd name="T4" fmla="*/ 2147483647 w 2544"/>
              <a:gd name="T5" fmla="*/ 0 h 13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44" h="1392">
                <a:moveTo>
                  <a:pt x="0" y="1392"/>
                </a:moveTo>
                <a:lnTo>
                  <a:pt x="2544" y="1392"/>
                </a:lnTo>
                <a:lnTo>
                  <a:pt x="2544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91615" name="Line 31"/>
          <p:cNvSpPr>
            <a:spLocks noChangeShapeType="1"/>
          </p:cNvSpPr>
          <p:nvPr/>
        </p:nvSpPr>
        <p:spPr bwMode="auto">
          <a:xfrm>
            <a:off x="5105400" y="4545013"/>
            <a:ext cx="274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91616" name="Freeform 32"/>
          <p:cNvSpPr>
            <a:spLocks/>
          </p:cNvSpPr>
          <p:nvPr/>
        </p:nvSpPr>
        <p:spPr bwMode="auto">
          <a:xfrm>
            <a:off x="1143000" y="2259013"/>
            <a:ext cx="4827588" cy="2768600"/>
          </a:xfrm>
          <a:custGeom>
            <a:avLst/>
            <a:gdLst>
              <a:gd name="T0" fmla="*/ 0 w 3120"/>
              <a:gd name="T1" fmla="*/ 2147483647 h 1776"/>
              <a:gd name="T2" fmla="*/ 2147483647 w 3120"/>
              <a:gd name="T3" fmla="*/ 2147483647 h 1776"/>
              <a:gd name="T4" fmla="*/ 2147483647 w 3120"/>
              <a:gd name="T5" fmla="*/ 0 h 177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120" h="1776">
                <a:moveTo>
                  <a:pt x="0" y="1776"/>
                </a:moveTo>
                <a:lnTo>
                  <a:pt x="3120" y="1776"/>
                </a:lnTo>
                <a:lnTo>
                  <a:pt x="3120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91617" name="Line 33"/>
          <p:cNvSpPr>
            <a:spLocks noChangeShapeType="1"/>
          </p:cNvSpPr>
          <p:nvPr/>
        </p:nvSpPr>
        <p:spPr bwMode="auto">
          <a:xfrm>
            <a:off x="5981700" y="5027613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91618" name="Freeform 34"/>
          <p:cNvSpPr>
            <a:spLocks/>
          </p:cNvSpPr>
          <p:nvPr/>
        </p:nvSpPr>
        <p:spPr bwMode="auto">
          <a:xfrm>
            <a:off x="1141413" y="2259013"/>
            <a:ext cx="2441575" cy="3251200"/>
          </a:xfrm>
          <a:custGeom>
            <a:avLst/>
            <a:gdLst>
              <a:gd name="T0" fmla="*/ 0 w 1632"/>
              <a:gd name="T1" fmla="*/ 2147483647 h 2064"/>
              <a:gd name="T2" fmla="*/ 2147483647 w 1632"/>
              <a:gd name="T3" fmla="*/ 2147483647 h 2064"/>
              <a:gd name="T4" fmla="*/ 2147483647 w 1632"/>
              <a:gd name="T5" fmla="*/ 0 h 20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32" h="2064">
                <a:moveTo>
                  <a:pt x="0" y="2064"/>
                </a:moveTo>
                <a:lnTo>
                  <a:pt x="1632" y="2064"/>
                </a:lnTo>
                <a:lnTo>
                  <a:pt x="1632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91619" name="Line 35"/>
          <p:cNvSpPr>
            <a:spLocks noChangeShapeType="1"/>
          </p:cNvSpPr>
          <p:nvPr/>
        </p:nvSpPr>
        <p:spPr bwMode="auto">
          <a:xfrm>
            <a:off x="3594100" y="5511800"/>
            <a:ext cx="426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91620" name="Freeform 36"/>
          <p:cNvSpPr>
            <a:spLocks/>
          </p:cNvSpPr>
          <p:nvPr/>
        </p:nvSpPr>
        <p:spPr bwMode="auto">
          <a:xfrm>
            <a:off x="1143000" y="2259013"/>
            <a:ext cx="5638800" cy="3733800"/>
          </a:xfrm>
          <a:custGeom>
            <a:avLst/>
            <a:gdLst>
              <a:gd name="T0" fmla="*/ 0 w 3600"/>
              <a:gd name="T1" fmla="*/ 2147483647 h 2352"/>
              <a:gd name="T2" fmla="*/ 2147483647 w 3600"/>
              <a:gd name="T3" fmla="*/ 2147483647 h 2352"/>
              <a:gd name="T4" fmla="*/ 2147483647 w 3600"/>
              <a:gd name="T5" fmla="*/ 0 h 23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600" h="2352">
                <a:moveTo>
                  <a:pt x="0" y="2352"/>
                </a:moveTo>
                <a:lnTo>
                  <a:pt x="3600" y="2352"/>
                </a:lnTo>
                <a:lnTo>
                  <a:pt x="3600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91621" name="Line 37"/>
          <p:cNvSpPr>
            <a:spLocks noChangeShapeType="1"/>
          </p:cNvSpPr>
          <p:nvPr/>
        </p:nvSpPr>
        <p:spPr bwMode="auto">
          <a:xfrm>
            <a:off x="6781800" y="5992813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91622" name="Freeform 38"/>
          <p:cNvSpPr>
            <a:spLocks/>
          </p:cNvSpPr>
          <p:nvPr/>
        </p:nvSpPr>
        <p:spPr bwMode="auto">
          <a:xfrm>
            <a:off x="1143000" y="2259013"/>
            <a:ext cx="6324600" cy="4191000"/>
          </a:xfrm>
          <a:custGeom>
            <a:avLst/>
            <a:gdLst>
              <a:gd name="T0" fmla="*/ 0 w 3984"/>
              <a:gd name="T1" fmla="*/ 2147483647 h 2640"/>
              <a:gd name="T2" fmla="*/ 2147483647 w 3984"/>
              <a:gd name="T3" fmla="*/ 2147483647 h 2640"/>
              <a:gd name="T4" fmla="*/ 2147483647 w 3984"/>
              <a:gd name="T5" fmla="*/ 0 h 26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984" h="2640">
                <a:moveTo>
                  <a:pt x="0" y="2640"/>
                </a:moveTo>
                <a:lnTo>
                  <a:pt x="3984" y="2640"/>
                </a:lnTo>
                <a:lnTo>
                  <a:pt x="3984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91623" name="Line 39"/>
          <p:cNvSpPr>
            <a:spLocks noChangeShapeType="1"/>
          </p:cNvSpPr>
          <p:nvPr/>
        </p:nvSpPr>
        <p:spPr bwMode="auto">
          <a:xfrm>
            <a:off x="7467600" y="6450013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304" name="Text Box 40"/>
          <p:cNvSpPr txBox="1">
            <a:spLocks noChangeArrowheads="1"/>
          </p:cNvSpPr>
          <p:nvPr/>
        </p:nvSpPr>
        <p:spPr bwMode="auto">
          <a:xfrm>
            <a:off x="847725" y="838200"/>
            <a:ext cx="567444" cy="397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2000" b="0">
                <a:latin typeface="Gill Sans" charset="0"/>
                <a:ea typeface="Gill Sans" charset="0"/>
                <a:cs typeface="Gill Sans" charset="0"/>
              </a:rPr>
              <a:t>100</a:t>
            </a:r>
          </a:p>
        </p:txBody>
      </p:sp>
      <p:grpSp>
        <p:nvGrpSpPr>
          <p:cNvPr id="1091625" name="Group 41"/>
          <p:cNvGrpSpPr>
            <a:grpSpLocks/>
          </p:cNvGrpSpPr>
          <p:nvPr/>
        </p:nvGrpSpPr>
        <p:grpSpPr bwMode="auto">
          <a:xfrm>
            <a:off x="1143001" y="838200"/>
            <a:ext cx="1106488" cy="1420813"/>
            <a:chOff x="720" y="528"/>
            <a:chExt cx="697" cy="895"/>
          </a:xfrm>
        </p:grpSpPr>
        <p:sp>
          <p:nvSpPr>
            <p:cNvPr id="11327" name="Rectangle 42"/>
            <p:cNvSpPr>
              <a:spLocks noChangeArrowheads="1"/>
            </p:cNvSpPr>
            <p:nvPr/>
          </p:nvSpPr>
          <p:spPr bwMode="auto">
            <a:xfrm>
              <a:off x="720" y="751"/>
              <a:ext cx="528" cy="672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90478" tIns="44445" rIns="90478" bIns="44445" anchor="ctr"/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000" b="0" dirty="0">
                  <a:latin typeface="Gill Sans" charset="0"/>
                  <a:ea typeface="Gill Sans" charset="0"/>
                  <a:cs typeface="Gill Sans" charset="0"/>
                </a:rPr>
                <a:t>Seq:100</a:t>
              </a:r>
            </a:p>
            <a:p>
              <a:r>
                <a:rPr lang="en-US" altLang="ko-KR" sz="2000" b="0" dirty="0">
                  <a:latin typeface="Gill Sans" charset="0"/>
                  <a:ea typeface="Gill Sans" charset="0"/>
                  <a:cs typeface="Gill Sans" charset="0"/>
                </a:rPr>
                <a:t>Size:40</a:t>
              </a:r>
            </a:p>
          </p:txBody>
        </p:sp>
        <p:sp>
          <p:nvSpPr>
            <p:cNvPr id="11328" name="Text Box 43"/>
            <p:cNvSpPr txBox="1">
              <a:spLocks noChangeArrowheads="1"/>
            </p:cNvSpPr>
            <p:nvPr/>
          </p:nvSpPr>
          <p:spPr bwMode="auto">
            <a:xfrm>
              <a:off x="1060" y="528"/>
              <a:ext cx="35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140</a:t>
              </a:r>
            </a:p>
          </p:txBody>
        </p:sp>
      </p:grpSp>
      <p:grpSp>
        <p:nvGrpSpPr>
          <p:cNvPr id="1091628" name="Group 44"/>
          <p:cNvGrpSpPr>
            <a:grpSpLocks/>
          </p:cNvGrpSpPr>
          <p:nvPr/>
        </p:nvGrpSpPr>
        <p:grpSpPr bwMode="auto">
          <a:xfrm>
            <a:off x="1981201" y="838200"/>
            <a:ext cx="1414463" cy="1420813"/>
            <a:chOff x="1248" y="528"/>
            <a:chExt cx="891" cy="895"/>
          </a:xfrm>
        </p:grpSpPr>
        <p:sp>
          <p:nvSpPr>
            <p:cNvPr id="11325" name="Rectangle 45"/>
            <p:cNvSpPr>
              <a:spLocks noChangeArrowheads="1"/>
            </p:cNvSpPr>
            <p:nvPr/>
          </p:nvSpPr>
          <p:spPr bwMode="auto">
            <a:xfrm>
              <a:off x="1248" y="751"/>
              <a:ext cx="720" cy="672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90478" tIns="44445" rIns="90478" bIns="44445" anchor="ctr"/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Seq:140</a:t>
              </a:r>
            </a:p>
            <a:p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Size:50</a:t>
              </a:r>
            </a:p>
          </p:txBody>
        </p:sp>
        <p:sp>
          <p:nvSpPr>
            <p:cNvPr id="11326" name="Text Box 46"/>
            <p:cNvSpPr txBox="1">
              <a:spLocks noChangeArrowheads="1"/>
            </p:cNvSpPr>
            <p:nvPr/>
          </p:nvSpPr>
          <p:spPr bwMode="auto">
            <a:xfrm>
              <a:off x="1782" y="528"/>
              <a:ext cx="35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190</a:t>
              </a:r>
            </a:p>
          </p:txBody>
        </p:sp>
      </p:grpSp>
      <p:grpSp>
        <p:nvGrpSpPr>
          <p:cNvPr id="1091631" name="Group 47"/>
          <p:cNvGrpSpPr>
            <a:grpSpLocks/>
          </p:cNvGrpSpPr>
          <p:nvPr/>
        </p:nvGrpSpPr>
        <p:grpSpPr bwMode="auto">
          <a:xfrm>
            <a:off x="3663951" y="838200"/>
            <a:ext cx="1255713" cy="1420813"/>
            <a:chOff x="2308" y="528"/>
            <a:chExt cx="791" cy="895"/>
          </a:xfrm>
        </p:grpSpPr>
        <p:sp>
          <p:nvSpPr>
            <p:cNvPr id="11322" name="Rectangle 48"/>
            <p:cNvSpPr>
              <a:spLocks noChangeArrowheads="1"/>
            </p:cNvSpPr>
            <p:nvPr/>
          </p:nvSpPr>
          <p:spPr bwMode="auto">
            <a:xfrm>
              <a:off x="2496" y="751"/>
              <a:ext cx="432" cy="672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90478" tIns="44445" rIns="90478" bIns="44445" anchor="ctr"/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Seq:230</a:t>
              </a:r>
            </a:p>
            <a:p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Size:30</a:t>
              </a:r>
            </a:p>
          </p:txBody>
        </p:sp>
        <p:sp>
          <p:nvSpPr>
            <p:cNvPr id="11323" name="Text Box 49"/>
            <p:cNvSpPr txBox="1">
              <a:spLocks noChangeArrowheads="1"/>
            </p:cNvSpPr>
            <p:nvPr/>
          </p:nvSpPr>
          <p:spPr bwMode="auto">
            <a:xfrm>
              <a:off x="2308" y="528"/>
              <a:ext cx="35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230</a:t>
              </a:r>
            </a:p>
          </p:txBody>
        </p:sp>
        <p:sp>
          <p:nvSpPr>
            <p:cNvPr id="11324" name="Text Box 50"/>
            <p:cNvSpPr txBox="1">
              <a:spLocks noChangeArrowheads="1"/>
            </p:cNvSpPr>
            <p:nvPr/>
          </p:nvSpPr>
          <p:spPr bwMode="auto">
            <a:xfrm>
              <a:off x="2742" y="528"/>
              <a:ext cx="35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260</a:t>
              </a:r>
            </a:p>
          </p:txBody>
        </p:sp>
      </p:grpSp>
      <p:grpSp>
        <p:nvGrpSpPr>
          <p:cNvPr id="1091635" name="Group 51"/>
          <p:cNvGrpSpPr>
            <a:grpSpLocks/>
          </p:cNvGrpSpPr>
          <p:nvPr/>
        </p:nvGrpSpPr>
        <p:grpSpPr bwMode="auto">
          <a:xfrm>
            <a:off x="4648202" y="838200"/>
            <a:ext cx="1109663" cy="1420813"/>
            <a:chOff x="2928" y="528"/>
            <a:chExt cx="699" cy="895"/>
          </a:xfrm>
        </p:grpSpPr>
        <p:sp>
          <p:nvSpPr>
            <p:cNvPr id="11320" name="Rectangle 52"/>
            <p:cNvSpPr>
              <a:spLocks noChangeArrowheads="1"/>
            </p:cNvSpPr>
            <p:nvPr/>
          </p:nvSpPr>
          <p:spPr bwMode="auto">
            <a:xfrm>
              <a:off x="2928" y="751"/>
              <a:ext cx="528" cy="672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90478" tIns="44445" rIns="90478" bIns="44445" anchor="ctr"/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Seq:260</a:t>
              </a:r>
            </a:p>
            <a:p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Size:40</a:t>
              </a:r>
            </a:p>
          </p:txBody>
        </p:sp>
        <p:sp>
          <p:nvSpPr>
            <p:cNvPr id="11321" name="Text Box 53"/>
            <p:cNvSpPr txBox="1">
              <a:spLocks noChangeArrowheads="1"/>
            </p:cNvSpPr>
            <p:nvPr/>
          </p:nvSpPr>
          <p:spPr bwMode="auto">
            <a:xfrm>
              <a:off x="3270" y="528"/>
              <a:ext cx="35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300</a:t>
              </a:r>
            </a:p>
          </p:txBody>
        </p:sp>
      </p:grpSp>
      <p:grpSp>
        <p:nvGrpSpPr>
          <p:cNvPr id="1091638" name="Group 54"/>
          <p:cNvGrpSpPr>
            <a:grpSpLocks/>
          </p:cNvGrpSpPr>
          <p:nvPr/>
        </p:nvGrpSpPr>
        <p:grpSpPr bwMode="auto">
          <a:xfrm>
            <a:off x="5486402" y="838200"/>
            <a:ext cx="1109663" cy="1420813"/>
            <a:chOff x="3456" y="528"/>
            <a:chExt cx="699" cy="895"/>
          </a:xfrm>
        </p:grpSpPr>
        <p:sp>
          <p:nvSpPr>
            <p:cNvPr id="11318" name="Rectangle 55"/>
            <p:cNvSpPr>
              <a:spLocks noChangeArrowheads="1"/>
            </p:cNvSpPr>
            <p:nvPr/>
          </p:nvSpPr>
          <p:spPr bwMode="auto">
            <a:xfrm>
              <a:off x="3456" y="751"/>
              <a:ext cx="528" cy="672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90478" tIns="44445" rIns="90478" bIns="44445" anchor="ctr"/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Seq:300</a:t>
              </a:r>
            </a:p>
            <a:p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Size:40</a:t>
              </a:r>
            </a:p>
          </p:txBody>
        </p:sp>
        <p:sp>
          <p:nvSpPr>
            <p:cNvPr id="11319" name="Text Box 56"/>
            <p:cNvSpPr txBox="1">
              <a:spLocks noChangeArrowheads="1"/>
            </p:cNvSpPr>
            <p:nvPr/>
          </p:nvSpPr>
          <p:spPr bwMode="auto">
            <a:xfrm>
              <a:off x="3798" y="528"/>
              <a:ext cx="35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340</a:t>
              </a:r>
            </a:p>
          </p:txBody>
        </p:sp>
      </p:grpSp>
      <p:grpSp>
        <p:nvGrpSpPr>
          <p:cNvPr id="1091641" name="Group 57"/>
          <p:cNvGrpSpPr>
            <a:grpSpLocks/>
          </p:cNvGrpSpPr>
          <p:nvPr/>
        </p:nvGrpSpPr>
        <p:grpSpPr bwMode="auto">
          <a:xfrm>
            <a:off x="6324603" y="838200"/>
            <a:ext cx="1106488" cy="1420813"/>
            <a:chOff x="3984" y="528"/>
            <a:chExt cx="697" cy="895"/>
          </a:xfrm>
        </p:grpSpPr>
        <p:sp>
          <p:nvSpPr>
            <p:cNvPr id="11316" name="Rectangle 58"/>
            <p:cNvSpPr>
              <a:spLocks noChangeArrowheads="1"/>
            </p:cNvSpPr>
            <p:nvPr/>
          </p:nvSpPr>
          <p:spPr bwMode="auto">
            <a:xfrm>
              <a:off x="3984" y="751"/>
              <a:ext cx="528" cy="672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90478" tIns="44445" rIns="90478" bIns="44445" anchor="ctr"/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Seq:340</a:t>
              </a:r>
            </a:p>
            <a:p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Size:40</a:t>
              </a:r>
            </a:p>
          </p:txBody>
        </p:sp>
        <p:sp>
          <p:nvSpPr>
            <p:cNvPr id="11317" name="Text Box 59"/>
            <p:cNvSpPr txBox="1">
              <a:spLocks noChangeArrowheads="1"/>
            </p:cNvSpPr>
            <p:nvPr/>
          </p:nvSpPr>
          <p:spPr bwMode="auto">
            <a:xfrm>
              <a:off x="4324" y="528"/>
              <a:ext cx="35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380</a:t>
              </a:r>
            </a:p>
          </p:txBody>
        </p:sp>
      </p:grpSp>
      <p:grpSp>
        <p:nvGrpSpPr>
          <p:cNvPr id="1091644" name="Group 60"/>
          <p:cNvGrpSpPr>
            <a:grpSpLocks/>
          </p:cNvGrpSpPr>
          <p:nvPr/>
        </p:nvGrpSpPr>
        <p:grpSpPr bwMode="auto">
          <a:xfrm>
            <a:off x="7162804" y="838200"/>
            <a:ext cx="801688" cy="1420813"/>
            <a:chOff x="4512" y="528"/>
            <a:chExt cx="505" cy="895"/>
          </a:xfrm>
        </p:grpSpPr>
        <p:sp>
          <p:nvSpPr>
            <p:cNvPr id="11314" name="Rectangle 61"/>
            <p:cNvSpPr>
              <a:spLocks noChangeArrowheads="1"/>
            </p:cNvSpPr>
            <p:nvPr/>
          </p:nvSpPr>
          <p:spPr bwMode="auto">
            <a:xfrm>
              <a:off x="4512" y="751"/>
              <a:ext cx="336" cy="672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90478" tIns="44445" rIns="90478" bIns="44445" anchor="ctr"/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Seq:380</a:t>
              </a:r>
            </a:p>
            <a:p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Size:20</a:t>
              </a:r>
            </a:p>
          </p:txBody>
        </p:sp>
        <p:sp>
          <p:nvSpPr>
            <p:cNvPr id="11315" name="Text Box 62"/>
            <p:cNvSpPr txBox="1">
              <a:spLocks noChangeArrowheads="1"/>
            </p:cNvSpPr>
            <p:nvPr/>
          </p:nvSpPr>
          <p:spPr bwMode="auto">
            <a:xfrm>
              <a:off x="4660" y="528"/>
              <a:ext cx="35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400</a:t>
              </a:r>
            </a:p>
          </p:txBody>
        </p:sp>
      </p:grpSp>
      <p:sp>
        <p:nvSpPr>
          <p:cNvPr id="1091647" name="Line 63"/>
          <p:cNvSpPr>
            <a:spLocks noChangeShapeType="1"/>
          </p:cNvSpPr>
          <p:nvPr/>
        </p:nvSpPr>
        <p:spPr bwMode="auto">
          <a:xfrm>
            <a:off x="533400" y="2641600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sz="16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91648" name="AutoShape 64"/>
          <p:cNvSpPr>
            <a:spLocks noChangeArrowheads="1"/>
          </p:cNvSpPr>
          <p:nvPr/>
        </p:nvSpPr>
        <p:spPr bwMode="auto">
          <a:xfrm>
            <a:off x="990600" y="5105400"/>
            <a:ext cx="1524000" cy="914400"/>
          </a:xfrm>
          <a:prstGeom prst="irregularSeal1">
            <a:avLst/>
          </a:prstGeom>
          <a:solidFill>
            <a:srgbClr val="53FB25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ko-KR" sz="1600" b="0">
                <a:latin typeface="Gill Sans" charset="0"/>
                <a:ea typeface="Gill Sans" charset="0"/>
                <a:cs typeface="Gill Sans" charset="0"/>
              </a:rPr>
              <a:t>Retransmit!</a:t>
            </a:r>
          </a:p>
        </p:txBody>
      </p:sp>
    </p:spTree>
    <p:extLst>
      <p:ext uri="{BB962C8B-B14F-4D97-AF65-F5344CB8AC3E}">
        <p14:creationId xmlns:p14="http://schemas.microsoft.com/office/powerpoint/2010/main" val="35848126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91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91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91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91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91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091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091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091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091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091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091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8" dur="500"/>
                                        <p:tgtEl>
                                          <p:spTgt spid="1091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09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1091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109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109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1091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1091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1587" grpId="0" animBg="1"/>
      <p:bldP spid="1091591" grpId="0" animBg="1"/>
      <p:bldP spid="1091592" grpId="0" animBg="1"/>
      <p:bldP spid="1091593" grpId="0" animBg="1"/>
      <p:bldP spid="1091594" grpId="0" animBg="1"/>
      <p:bldP spid="1091595" grpId="0" animBg="1"/>
      <p:bldP spid="1091596" grpId="0" animBg="1"/>
      <p:bldP spid="1091597" grpId="0" animBg="1"/>
      <p:bldP spid="1091598" grpId="0" animBg="1"/>
      <p:bldP spid="1091599" grpId="0" animBg="1"/>
      <p:bldP spid="1091600" grpId="0" animBg="1"/>
      <p:bldP spid="1091601" grpId="0" animBg="1"/>
      <p:bldP spid="1091602" grpId="0" animBg="1"/>
      <p:bldP spid="1091603" grpId="0" animBg="1"/>
      <p:bldP spid="1091604" grpId="0" animBg="1"/>
      <p:bldP spid="1091605" grpId="0" animBg="1"/>
      <p:bldP spid="1091606" grpId="0" animBg="1"/>
      <p:bldP spid="1091607" grpId="0" animBg="1"/>
      <p:bldP spid="1091608" grpId="0" animBg="1"/>
      <p:bldP spid="1091609" grpId="0" animBg="1"/>
      <p:bldP spid="1091610" grpId="0" animBg="1"/>
      <p:bldP spid="1091611" grpId="0" animBg="1"/>
      <p:bldP spid="1091612" grpId="0" animBg="1"/>
      <p:bldP spid="1091613" grpId="0" animBg="1"/>
      <p:bldP spid="1091614" grpId="0" animBg="1"/>
      <p:bldP spid="1091615" grpId="0" animBg="1"/>
      <p:bldP spid="1091616" grpId="0" animBg="1"/>
      <p:bldP spid="1091617" grpId="0" animBg="1"/>
      <p:bldP spid="1091618" grpId="0" animBg="1"/>
      <p:bldP spid="1091619" grpId="0" animBg="1"/>
      <p:bldP spid="1091620" grpId="0" animBg="1"/>
      <p:bldP spid="1091621" grpId="0" animBg="1"/>
      <p:bldP spid="1091622" grpId="0" animBg="1"/>
      <p:bldP spid="1091623" grpId="0" animBg="1"/>
      <p:bldP spid="1091647" grpId="0" animBg="1"/>
      <p:bldP spid="109164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Congestion Avoidance</a:t>
            </a:r>
          </a:p>
        </p:txBody>
      </p:sp>
      <p:sp>
        <p:nvSpPr>
          <p:cNvPr id="109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550" y="685800"/>
            <a:ext cx="8782050" cy="6172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Congestion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How long should timeout be for re-sending messages?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Too long 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 wastes time if message lost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Too short  retransmit even though ACK will arrive shortly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Stability problem: more congestion  ACK is delayed  unnecessary timeout  more traffic  more congestion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Closely related to window size at sender: too big means putting too much data into network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How does the sender’s window size get chosen?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Must be less than receiver’s advertised buffer size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Try to match the rate of sending packets with the rate that the slowest link can accommodate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Sender uses an adaptive algorithm to decide size of N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Goal: fill network between sender and receiver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Basic technique: slowly increase size of window until acknowledgements start being delayed/lost</a:t>
            </a:r>
            <a:endParaRPr lang="en-US" altLang="ko-KR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TCP solution: “slow start” (start sending slowly)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If no timeout, slowly increase window size (throughput) by 1 for each ACK received 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Timeout  congestion, so cut window size in half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“</a:t>
            </a:r>
            <a:r>
              <a:rPr lang="en-US" altLang="ko-KR" i="1" dirty="0">
                <a:ea typeface="굴림" panose="020B0600000101010101" pitchFamily="34" charset="-127"/>
              </a:rPr>
              <a:t>Additive Increase, Multiplicative Decrease</a:t>
            </a:r>
            <a:r>
              <a:rPr lang="en-US" altLang="ko-KR" dirty="0">
                <a:ea typeface="굴림" panose="020B0600000101010101" pitchFamily="34" charset="-127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01573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68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9067800" cy="533400"/>
          </a:xfrm>
        </p:spPr>
        <p:txBody>
          <a:bodyPr/>
          <a:lstStyle/>
          <a:p>
            <a:r>
              <a:rPr lang="en-US" sz="2800" dirty="0" smtClean="0"/>
              <a:t>Network-Attached Storage and the CAP Theorem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615997"/>
            <a:ext cx="8991600" cy="316580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Consistency: </a:t>
            </a:r>
          </a:p>
          <a:p>
            <a:pPr lvl="1"/>
            <a:r>
              <a:rPr lang="en-US" dirty="0" smtClean="0"/>
              <a:t>Changes appear to everyone in the same serial order</a:t>
            </a:r>
          </a:p>
          <a:p>
            <a:r>
              <a:rPr lang="en-US" dirty="0" smtClean="0"/>
              <a:t>Availability:</a:t>
            </a:r>
          </a:p>
          <a:p>
            <a:pPr lvl="1"/>
            <a:r>
              <a:rPr lang="en-US" dirty="0" smtClean="0"/>
              <a:t>Can get a result at any time</a:t>
            </a:r>
          </a:p>
          <a:p>
            <a:r>
              <a:rPr lang="en-US" dirty="0" smtClean="0"/>
              <a:t>Partition-Tolerance</a:t>
            </a:r>
          </a:p>
          <a:p>
            <a:pPr lvl="1"/>
            <a:r>
              <a:rPr lang="en-US" dirty="0" smtClean="0"/>
              <a:t>System continues to work even when network becomes partitioned</a:t>
            </a:r>
          </a:p>
          <a:p>
            <a:r>
              <a:rPr lang="en-US" dirty="0" smtClean="0"/>
              <a:t>Consistency, Availability, Partition-Tolerance (CAP) Theorem: </a:t>
            </a:r>
            <a:r>
              <a:rPr lang="en-US" dirty="0" smtClean="0">
                <a:solidFill>
                  <a:srgbClr val="FF0000"/>
                </a:solidFill>
              </a:rPr>
              <a:t>Cannot have all three at same time</a:t>
            </a:r>
          </a:p>
          <a:p>
            <a:pPr lvl="1"/>
            <a:r>
              <a:rPr lang="en-US" dirty="0" smtClean="0"/>
              <a:t>Otherwise known as “Brewer’s Theorem”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loud 3"/>
          <p:cNvSpPr/>
          <p:nvPr/>
        </p:nvSpPr>
        <p:spPr bwMode="auto">
          <a:xfrm>
            <a:off x="2590800" y="838200"/>
            <a:ext cx="3657600" cy="2362200"/>
          </a:xfrm>
          <a:prstGeom prst="cloud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latin typeface="Gill Sans"/>
              </a:rPr>
              <a:t>Network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"/>
            </a:endParaRPr>
          </a:p>
        </p:txBody>
      </p:sp>
      <p:sp>
        <p:nvSpPr>
          <p:cNvPr id="11" name="Left-Right Arrow 10"/>
          <p:cNvSpPr/>
          <p:nvPr/>
        </p:nvSpPr>
        <p:spPr bwMode="auto">
          <a:xfrm rot="213622">
            <a:off x="1284279" y="1865262"/>
            <a:ext cx="1742661" cy="283743"/>
          </a:xfrm>
          <a:prstGeom prst="leftRightArrow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7" name="Left-Right Arrow 46"/>
          <p:cNvSpPr/>
          <p:nvPr/>
        </p:nvSpPr>
        <p:spPr bwMode="auto">
          <a:xfrm rot="20023723">
            <a:off x="1766668" y="2436776"/>
            <a:ext cx="1467402" cy="296566"/>
          </a:xfrm>
          <a:prstGeom prst="leftRightArrow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8" name="Left-Right Arrow 47"/>
          <p:cNvSpPr/>
          <p:nvPr/>
        </p:nvSpPr>
        <p:spPr bwMode="auto">
          <a:xfrm rot="1829678">
            <a:off x="2450831" y="1489235"/>
            <a:ext cx="839688" cy="277873"/>
          </a:xfrm>
          <a:prstGeom prst="leftRightArrow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9" name="Left-Right Arrow 48"/>
          <p:cNvSpPr/>
          <p:nvPr/>
        </p:nvSpPr>
        <p:spPr bwMode="auto">
          <a:xfrm rot="20773327">
            <a:off x="5840443" y="1391320"/>
            <a:ext cx="1742661" cy="283743"/>
          </a:xfrm>
          <a:prstGeom prst="leftRightArrow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0" name="Left-Right Arrow 49"/>
          <p:cNvSpPr/>
          <p:nvPr/>
        </p:nvSpPr>
        <p:spPr bwMode="auto">
          <a:xfrm rot="738253">
            <a:off x="5894585" y="2009112"/>
            <a:ext cx="1409183" cy="259184"/>
          </a:xfrm>
          <a:prstGeom prst="leftRightArrow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grpSp>
        <p:nvGrpSpPr>
          <p:cNvPr id="131" name="Group 130"/>
          <p:cNvGrpSpPr/>
          <p:nvPr/>
        </p:nvGrpSpPr>
        <p:grpSpPr>
          <a:xfrm>
            <a:off x="3264948" y="659976"/>
            <a:ext cx="2125450" cy="1198086"/>
            <a:chOff x="3533402" y="573769"/>
            <a:chExt cx="2125450" cy="1198086"/>
          </a:xfrm>
        </p:grpSpPr>
        <p:grpSp>
          <p:nvGrpSpPr>
            <p:cNvPr id="10" name="Group 26"/>
            <p:cNvGrpSpPr>
              <a:grpSpLocks/>
            </p:cNvGrpSpPr>
            <p:nvPr/>
          </p:nvGrpSpPr>
          <p:grpSpPr bwMode="auto">
            <a:xfrm>
              <a:off x="4532479" y="636785"/>
              <a:ext cx="1126373" cy="973557"/>
              <a:chOff x="2969" y="720"/>
              <a:chExt cx="1159" cy="864"/>
            </a:xfrm>
          </p:grpSpPr>
          <p:grpSp>
            <p:nvGrpSpPr>
              <p:cNvPr id="12" name="Group 25"/>
              <p:cNvGrpSpPr>
                <a:grpSpLocks/>
              </p:cNvGrpSpPr>
              <p:nvPr/>
            </p:nvGrpSpPr>
            <p:grpSpPr bwMode="auto">
              <a:xfrm>
                <a:off x="3600" y="720"/>
                <a:ext cx="528" cy="864"/>
                <a:chOff x="3600" y="720"/>
                <a:chExt cx="528" cy="864"/>
              </a:xfrm>
            </p:grpSpPr>
            <p:sp>
              <p:nvSpPr>
                <p:cNvPr id="14" name="AutoShape 20"/>
                <p:cNvSpPr>
                  <a:spLocks noChangeArrowheads="1"/>
                </p:cNvSpPr>
                <p:nvPr/>
              </p:nvSpPr>
              <p:spPr bwMode="auto">
                <a:xfrm>
                  <a:off x="3600" y="720"/>
                  <a:ext cx="336" cy="480"/>
                </a:xfrm>
                <a:prstGeom prst="can">
                  <a:avLst>
                    <a:gd name="adj" fmla="val 35714"/>
                  </a:avLst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/>
                </a:p>
              </p:txBody>
            </p:sp>
            <p:sp>
              <p:nvSpPr>
                <p:cNvPr id="15" name="AutoShape 21"/>
                <p:cNvSpPr>
                  <a:spLocks noChangeArrowheads="1"/>
                </p:cNvSpPr>
                <p:nvPr/>
              </p:nvSpPr>
              <p:spPr bwMode="auto">
                <a:xfrm>
                  <a:off x="3696" y="912"/>
                  <a:ext cx="336" cy="480"/>
                </a:xfrm>
                <a:prstGeom prst="can">
                  <a:avLst>
                    <a:gd name="adj" fmla="val 35714"/>
                  </a:avLst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/>
                </a:p>
              </p:txBody>
            </p:sp>
            <p:sp>
              <p:nvSpPr>
                <p:cNvPr id="16" name="AutoShape 22"/>
                <p:cNvSpPr>
                  <a:spLocks noChangeArrowheads="1"/>
                </p:cNvSpPr>
                <p:nvPr/>
              </p:nvSpPr>
              <p:spPr bwMode="auto">
                <a:xfrm>
                  <a:off x="3792" y="1104"/>
                  <a:ext cx="336" cy="480"/>
                </a:xfrm>
                <a:prstGeom prst="can">
                  <a:avLst>
                    <a:gd name="adj" fmla="val 35714"/>
                  </a:avLst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/>
                </a:p>
              </p:txBody>
            </p:sp>
          </p:grpSp>
          <p:sp>
            <p:nvSpPr>
              <p:cNvPr id="13" name="AutoShape 23"/>
              <p:cNvSpPr>
                <a:spLocks noChangeArrowheads="1"/>
              </p:cNvSpPr>
              <p:nvPr/>
            </p:nvSpPr>
            <p:spPr bwMode="auto">
              <a:xfrm>
                <a:off x="2969" y="1008"/>
                <a:ext cx="535" cy="336"/>
              </a:xfrm>
              <a:prstGeom prst="leftRightArrow">
                <a:avLst>
                  <a:gd name="adj1" fmla="val 50000"/>
                  <a:gd name="adj2" fmla="val 25714"/>
                </a:avLst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</p:grpSp>
        <p:pic>
          <p:nvPicPr>
            <p:cNvPr id="130" name="Picture 129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533402" y="573769"/>
              <a:ext cx="1198086" cy="1198086"/>
            </a:xfrm>
            <a:prstGeom prst="rect">
              <a:avLst/>
            </a:prstGeom>
          </p:spPr>
        </p:pic>
      </p:grpSp>
      <p:pic>
        <p:nvPicPr>
          <p:cNvPr id="148" name="Picture 147" descr="Australian Genealogy Journeys: February 20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869" y="608697"/>
            <a:ext cx="1186091" cy="1186091"/>
          </a:xfrm>
          <a:prstGeom prst="rect">
            <a:avLst/>
          </a:prstGeom>
        </p:spPr>
      </p:pic>
      <p:pic>
        <p:nvPicPr>
          <p:cNvPr id="149" name="Picture 148" descr="Australian Genealogy Journeys: February 20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18" y="1485021"/>
            <a:ext cx="1186091" cy="1186091"/>
          </a:xfrm>
          <a:prstGeom prst="rect">
            <a:avLst/>
          </a:prstGeom>
        </p:spPr>
      </p:pic>
      <p:pic>
        <p:nvPicPr>
          <p:cNvPr id="150" name="Picture 149" descr="Australian Genealogy Journeys: February 20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25" y="2476774"/>
            <a:ext cx="1186091" cy="1186091"/>
          </a:xfrm>
          <a:prstGeom prst="rect">
            <a:avLst/>
          </a:prstGeom>
        </p:spPr>
      </p:pic>
      <p:pic>
        <p:nvPicPr>
          <p:cNvPr id="151" name="Picture 150" descr="Australian Genealogy Journeys: February 20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831" y="689656"/>
            <a:ext cx="1186091" cy="1186091"/>
          </a:xfrm>
          <a:prstGeom prst="rect">
            <a:avLst/>
          </a:prstGeom>
        </p:spPr>
      </p:pic>
      <p:pic>
        <p:nvPicPr>
          <p:cNvPr id="152" name="Picture 151" descr="Australian Genealogy Journeys: February 20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3451" y="1780932"/>
            <a:ext cx="1186091" cy="1186091"/>
          </a:xfrm>
          <a:prstGeom prst="rect">
            <a:avLst/>
          </a:prstGeom>
        </p:spPr>
      </p:pic>
      <p:grpSp>
        <p:nvGrpSpPr>
          <p:cNvPr id="153" name="Group 152"/>
          <p:cNvGrpSpPr/>
          <p:nvPr/>
        </p:nvGrpSpPr>
        <p:grpSpPr>
          <a:xfrm>
            <a:off x="4946523" y="2320700"/>
            <a:ext cx="2125450" cy="1198086"/>
            <a:chOff x="3533402" y="573769"/>
            <a:chExt cx="2125450" cy="1198086"/>
          </a:xfrm>
        </p:grpSpPr>
        <p:grpSp>
          <p:nvGrpSpPr>
            <p:cNvPr id="154" name="Group 26"/>
            <p:cNvGrpSpPr>
              <a:grpSpLocks/>
            </p:cNvGrpSpPr>
            <p:nvPr/>
          </p:nvGrpSpPr>
          <p:grpSpPr bwMode="auto">
            <a:xfrm>
              <a:off x="4532479" y="636785"/>
              <a:ext cx="1126373" cy="973557"/>
              <a:chOff x="2969" y="720"/>
              <a:chExt cx="1159" cy="864"/>
            </a:xfrm>
          </p:grpSpPr>
          <p:grpSp>
            <p:nvGrpSpPr>
              <p:cNvPr id="156" name="Group 25"/>
              <p:cNvGrpSpPr>
                <a:grpSpLocks/>
              </p:cNvGrpSpPr>
              <p:nvPr/>
            </p:nvGrpSpPr>
            <p:grpSpPr bwMode="auto">
              <a:xfrm>
                <a:off x="3600" y="720"/>
                <a:ext cx="528" cy="864"/>
                <a:chOff x="3600" y="720"/>
                <a:chExt cx="528" cy="864"/>
              </a:xfrm>
            </p:grpSpPr>
            <p:sp>
              <p:nvSpPr>
                <p:cNvPr id="158" name="AutoShape 20"/>
                <p:cNvSpPr>
                  <a:spLocks noChangeArrowheads="1"/>
                </p:cNvSpPr>
                <p:nvPr/>
              </p:nvSpPr>
              <p:spPr bwMode="auto">
                <a:xfrm>
                  <a:off x="3600" y="720"/>
                  <a:ext cx="336" cy="480"/>
                </a:xfrm>
                <a:prstGeom prst="can">
                  <a:avLst>
                    <a:gd name="adj" fmla="val 35714"/>
                  </a:avLst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/>
                </a:p>
              </p:txBody>
            </p:sp>
            <p:sp>
              <p:nvSpPr>
                <p:cNvPr id="159" name="AutoShape 21"/>
                <p:cNvSpPr>
                  <a:spLocks noChangeArrowheads="1"/>
                </p:cNvSpPr>
                <p:nvPr/>
              </p:nvSpPr>
              <p:spPr bwMode="auto">
                <a:xfrm>
                  <a:off x="3696" y="912"/>
                  <a:ext cx="336" cy="480"/>
                </a:xfrm>
                <a:prstGeom prst="can">
                  <a:avLst>
                    <a:gd name="adj" fmla="val 35714"/>
                  </a:avLst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/>
                </a:p>
              </p:txBody>
            </p:sp>
            <p:sp>
              <p:nvSpPr>
                <p:cNvPr id="160" name="AutoShape 22"/>
                <p:cNvSpPr>
                  <a:spLocks noChangeArrowheads="1"/>
                </p:cNvSpPr>
                <p:nvPr/>
              </p:nvSpPr>
              <p:spPr bwMode="auto">
                <a:xfrm>
                  <a:off x="3792" y="1104"/>
                  <a:ext cx="336" cy="480"/>
                </a:xfrm>
                <a:prstGeom prst="can">
                  <a:avLst>
                    <a:gd name="adj" fmla="val 35714"/>
                  </a:avLst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/>
                </a:p>
              </p:txBody>
            </p:sp>
          </p:grpSp>
          <p:sp>
            <p:nvSpPr>
              <p:cNvPr id="157" name="AutoShape 23"/>
              <p:cNvSpPr>
                <a:spLocks noChangeArrowheads="1"/>
              </p:cNvSpPr>
              <p:nvPr/>
            </p:nvSpPr>
            <p:spPr bwMode="auto">
              <a:xfrm>
                <a:off x="2969" y="1008"/>
                <a:ext cx="535" cy="336"/>
              </a:xfrm>
              <a:prstGeom prst="leftRightArrow">
                <a:avLst>
                  <a:gd name="adj1" fmla="val 50000"/>
                  <a:gd name="adj2" fmla="val 25714"/>
                </a:avLst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</p:grpSp>
        <p:pic>
          <p:nvPicPr>
            <p:cNvPr id="155" name="Picture 154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533402" y="573769"/>
              <a:ext cx="1198086" cy="1198086"/>
            </a:xfrm>
            <a:prstGeom prst="rect">
              <a:avLst/>
            </a:prstGeom>
          </p:spPr>
        </p:pic>
      </p:grpSp>
      <p:grpSp>
        <p:nvGrpSpPr>
          <p:cNvPr id="161" name="Group 160"/>
          <p:cNvGrpSpPr/>
          <p:nvPr/>
        </p:nvGrpSpPr>
        <p:grpSpPr>
          <a:xfrm>
            <a:off x="2515360" y="2611914"/>
            <a:ext cx="2125450" cy="1198086"/>
            <a:chOff x="3533402" y="573769"/>
            <a:chExt cx="2125450" cy="1198086"/>
          </a:xfrm>
        </p:grpSpPr>
        <p:grpSp>
          <p:nvGrpSpPr>
            <p:cNvPr id="162" name="Group 26"/>
            <p:cNvGrpSpPr>
              <a:grpSpLocks/>
            </p:cNvGrpSpPr>
            <p:nvPr/>
          </p:nvGrpSpPr>
          <p:grpSpPr bwMode="auto">
            <a:xfrm>
              <a:off x="4532479" y="636785"/>
              <a:ext cx="1126373" cy="973557"/>
              <a:chOff x="2969" y="720"/>
              <a:chExt cx="1159" cy="864"/>
            </a:xfrm>
          </p:grpSpPr>
          <p:grpSp>
            <p:nvGrpSpPr>
              <p:cNvPr id="164" name="Group 25"/>
              <p:cNvGrpSpPr>
                <a:grpSpLocks/>
              </p:cNvGrpSpPr>
              <p:nvPr/>
            </p:nvGrpSpPr>
            <p:grpSpPr bwMode="auto">
              <a:xfrm>
                <a:off x="3600" y="720"/>
                <a:ext cx="528" cy="864"/>
                <a:chOff x="3600" y="720"/>
                <a:chExt cx="528" cy="864"/>
              </a:xfrm>
            </p:grpSpPr>
            <p:sp>
              <p:nvSpPr>
                <p:cNvPr id="166" name="AutoShape 20"/>
                <p:cNvSpPr>
                  <a:spLocks noChangeArrowheads="1"/>
                </p:cNvSpPr>
                <p:nvPr/>
              </p:nvSpPr>
              <p:spPr bwMode="auto">
                <a:xfrm>
                  <a:off x="3600" y="720"/>
                  <a:ext cx="336" cy="480"/>
                </a:xfrm>
                <a:prstGeom prst="can">
                  <a:avLst>
                    <a:gd name="adj" fmla="val 35714"/>
                  </a:avLst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/>
                </a:p>
              </p:txBody>
            </p:sp>
            <p:sp>
              <p:nvSpPr>
                <p:cNvPr id="167" name="AutoShape 21"/>
                <p:cNvSpPr>
                  <a:spLocks noChangeArrowheads="1"/>
                </p:cNvSpPr>
                <p:nvPr/>
              </p:nvSpPr>
              <p:spPr bwMode="auto">
                <a:xfrm>
                  <a:off x="3696" y="912"/>
                  <a:ext cx="336" cy="480"/>
                </a:xfrm>
                <a:prstGeom prst="can">
                  <a:avLst>
                    <a:gd name="adj" fmla="val 35714"/>
                  </a:avLst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/>
                </a:p>
              </p:txBody>
            </p:sp>
            <p:sp>
              <p:nvSpPr>
                <p:cNvPr id="168" name="AutoShape 22"/>
                <p:cNvSpPr>
                  <a:spLocks noChangeArrowheads="1"/>
                </p:cNvSpPr>
                <p:nvPr/>
              </p:nvSpPr>
              <p:spPr bwMode="auto">
                <a:xfrm>
                  <a:off x="3792" y="1104"/>
                  <a:ext cx="336" cy="480"/>
                </a:xfrm>
                <a:prstGeom prst="can">
                  <a:avLst>
                    <a:gd name="adj" fmla="val 35714"/>
                  </a:avLst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/>
                </a:p>
              </p:txBody>
            </p:sp>
          </p:grpSp>
          <p:sp>
            <p:nvSpPr>
              <p:cNvPr id="165" name="AutoShape 23"/>
              <p:cNvSpPr>
                <a:spLocks noChangeArrowheads="1"/>
              </p:cNvSpPr>
              <p:nvPr/>
            </p:nvSpPr>
            <p:spPr bwMode="auto">
              <a:xfrm>
                <a:off x="2969" y="1008"/>
                <a:ext cx="535" cy="336"/>
              </a:xfrm>
              <a:prstGeom prst="leftRightArrow">
                <a:avLst>
                  <a:gd name="adj1" fmla="val 50000"/>
                  <a:gd name="adj2" fmla="val 25714"/>
                </a:avLst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</p:grpSp>
        <p:pic>
          <p:nvPicPr>
            <p:cNvPr id="163" name="Picture 162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533402" y="573769"/>
              <a:ext cx="1198086" cy="11980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430732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7653" name="Group 37"/>
          <p:cNvGrpSpPr>
            <a:grpSpLocks/>
          </p:cNvGrpSpPr>
          <p:nvPr/>
        </p:nvGrpSpPr>
        <p:grpSpPr bwMode="auto">
          <a:xfrm>
            <a:off x="5562600" y="3048000"/>
            <a:ext cx="3581400" cy="3429000"/>
            <a:chOff x="3456" y="2016"/>
            <a:chExt cx="2256" cy="2160"/>
          </a:xfrm>
        </p:grpSpPr>
        <p:pic>
          <p:nvPicPr>
            <p:cNvPr id="17428" name="Picture 2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032" t="613" r="19032" b="613"/>
            <a:stretch>
              <a:fillRect/>
            </a:stretch>
          </p:blipFill>
          <p:spPr bwMode="auto">
            <a:xfrm>
              <a:off x="4272" y="2016"/>
              <a:ext cx="1404" cy="1680"/>
            </a:xfrm>
            <a:prstGeom prst="rect">
              <a:avLst/>
            </a:prstGeom>
            <a:noFill/>
            <a:ln w="38100" cmpd="dbl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429" name="AutoShape 31"/>
            <p:cNvSpPr>
              <a:spLocks noChangeArrowheads="1"/>
            </p:cNvSpPr>
            <p:nvPr/>
          </p:nvSpPr>
          <p:spPr bwMode="auto">
            <a:xfrm>
              <a:off x="3456" y="3744"/>
              <a:ext cx="912" cy="384"/>
            </a:xfrm>
            <a:prstGeom prst="wedgeRectCallout">
              <a:avLst>
                <a:gd name="adj1" fmla="val 59648"/>
                <a:gd name="adj2" fmla="val -237500"/>
              </a:avLst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10000"/>
                </a:spcBef>
              </a:pPr>
              <a:r>
                <a:rPr lang="en-US" altLang="en-US" sz="1800"/>
                <a:t>mount</a:t>
              </a:r>
            </a:p>
            <a:p>
              <a:pPr>
                <a:spcBef>
                  <a:spcPct val="10000"/>
                </a:spcBef>
              </a:pPr>
              <a:r>
                <a:rPr lang="en-US" altLang="en-US" sz="1800"/>
                <a:t>coeus:/sue</a:t>
              </a:r>
            </a:p>
          </p:txBody>
        </p:sp>
        <p:sp>
          <p:nvSpPr>
            <p:cNvPr id="17430" name="AutoShape 34"/>
            <p:cNvSpPr>
              <a:spLocks noChangeArrowheads="1"/>
            </p:cNvSpPr>
            <p:nvPr/>
          </p:nvSpPr>
          <p:spPr bwMode="auto">
            <a:xfrm>
              <a:off x="4560" y="3792"/>
              <a:ext cx="912" cy="384"/>
            </a:xfrm>
            <a:prstGeom prst="wedgeRectCallout">
              <a:avLst>
                <a:gd name="adj1" fmla="val -9542"/>
                <a:gd name="adj2" fmla="val -153125"/>
              </a:avLst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10000"/>
                </a:spcBef>
              </a:pPr>
              <a:r>
                <a:rPr lang="en-US" altLang="en-US" sz="1800"/>
                <a:t>mount</a:t>
              </a:r>
            </a:p>
            <a:p>
              <a:pPr>
                <a:spcBef>
                  <a:spcPct val="10000"/>
                </a:spcBef>
              </a:pPr>
              <a:r>
                <a:rPr lang="en-US" altLang="en-US" sz="1800"/>
                <a:t>kubi:/prog</a:t>
              </a:r>
            </a:p>
          </p:txBody>
        </p:sp>
        <p:sp>
          <p:nvSpPr>
            <p:cNvPr id="17431" name="AutoShape 35"/>
            <p:cNvSpPr>
              <a:spLocks noChangeArrowheads="1"/>
            </p:cNvSpPr>
            <p:nvPr/>
          </p:nvSpPr>
          <p:spPr bwMode="auto">
            <a:xfrm>
              <a:off x="4848" y="2064"/>
              <a:ext cx="864" cy="384"/>
            </a:xfrm>
            <a:prstGeom prst="wedgeRectCallout">
              <a:avLst>
                <a:gd name="adj1" fmla="val 2778"/>
                <a:gd name="adj2" fmla="val 134634"/>
              </a:avLst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10000"/>
                </a:spcBef>
              </a:pPr>
              <a:r>
                <a:rPr lang="en-US" altLang="en-US" sz="1800"/>
                <a:t>mount</a:t>
              </a:r>
            </a:p>
            <a:p>
              <a:pPr>
                <a:spcBef>
                  <a:spcPct val="10000"/>
                </a:spcBef>
              </a:pPr>
              <a:r>
                <a:rPr lang="en-US" altLang="en-US" sz="1800"/>
                <a:t>kubi:/jane</a:t>
              </a:r>
            </a:p>
          </p:txBody>
        </p:sp>
      </p:grp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Distributed File Systems</a:t>
            </a:r>
          </a:p>
        </p:txBody>
      </p:sp>
      <p:sp>
        <p:nvSpPr>
          <p:cNvPr id="100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09800"/>
            <a:ext cx="9086850" cy="4648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Distributed File System: 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Transparent access to files stored on a remote disk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Naming choices (always an issue):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i="1" dirty="0" err="1" smtClean="0">
                <a:ea typeface="굴림" panose="020B0600000101010101" pitchFamily="34" charset="-127"/>
              </a:rPr>
              <a:t>Hostname:</a:t>
            </a:r>
            <a:r>
              <a:rPr lang="en-US" altLang="ko-KR" dirty="0" err="1" smtClean="0">
                <a:ea typeface="굴림" panose="020B0600000101010101" pitchFamily="34" charset="-127"/>
              </a:rPr>
              <a:t>localname</a:t>
            </a:r>
            <a:r>
              <a:rPr lang="en-US" altLang="ko-KR" dirty="0" smtClean="0">
                <a:ea typeface="굴림" panose="020B0600000101010101" pitchFamily="34" charset="-127"/>
              </a:rPr>
              <a:t>: Name files explicitly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No location or migration transparency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i="1" dirty="0" smtClean="0">
                <a:ea typeface="굴림" panose="020B0600000101010101" pitchFamily="34" charset="-127"/>
              </a:rPr>
              <a:t>Mounting</a:t>
            </a:r>
            <a:r>
              <a:rPr lang="en-US" altLang="ko-KR" dirty="0" smtClean="0">
                <a:ea typeface="굴림" panose="020B0600000101010101" pitchFamily="34" charset="-127"/>
              </a:rPr>
              <a:t> of remote file systems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System manager mounts remote file system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by giving name and local mount point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Transparent to user: all reads and writes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look like local reads and writes to user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e.g.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/users/sue/foo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/sue/foo on server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i="1" dirty="0" smtClean="0">
                <a:ea typeface="굴림" panose="020B0600000101010101" pitchFamily="34" charset="-127"/>
              </a:rPr>
              <a:t>A single, global name space:</a:t>
            </a:r>
            <a:r>
              <a:rPr lang="en-US" altLang="ko-KR" dirty="0" smtClean="0">
                <a:ea typeface="굴림" panose="020B0600000101010101" pitchFamily="34" charset="-127"/>
              </a:rPr>
              <a:t> every file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in the world has unique name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Location Transparency: servers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can change and files can move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without involving user</a:t>
            </a:r>
          </a:p>
        </p:txBody>
      </p:sp>
      <p:pic>
        <p:nvPicPr>
          <p:cNvPr id="17415" name="Picture 13" descr="MCj0398505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17701"/>
            <a:ext cx="1544755" cy="112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6" name="Rectangle 14"/>
          <p:cNvSpPr>
            <a:spLocks noChangeArrowheads="1"/>
          </p:cNvSpPr>
          <p:nvPr/>
        </p:nvSpPr>
        <p:spPr bwMode="auto">
          <a:xfrm>
            <a:off x="3048000" y="1104099"/>
            <a:ext cx="2005755" cy="267501"/>
          </a:xfrm>
          <a:prstGeom prst="rect">
            <a:avLst/>
          </a:prstGeom>
          <a:solidFill>
            <a:srgbClr val="00FF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/>
              <a:t>Network</a:t>
            </a:r>
          </a:p>
        </p:txBody>
      </p:sp>
      <p:sp>
        <p:nvSpPr>
          <p:cNvPr id="17417" name="Line 15"/>
          <p:cNvSpPr>
            <a:spLocks noChangeShapeType="1"/>
          </p:cNvSpPr>
          <p:nvPr/>
        </p:nvSpPr>
        <p:spPr bwMode="auto">
          <a:xfrm flipV="1">
            <a:off x="3076843" y="990600"/>
            <a:ext cx="200575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sp>
        <p:nvSpPr>
          <p:cNvPr id="17418" name="Line 16"/>
          <p:cNvSpPr>
            <a:spLocks noChangeShapeType="1"/>
          </p:cNvSpPr>
          <p:nvPr/>
        </p:nvSpPr>
        <p:spPr bwMode="auto">
          <a:xfrm flipH="1" flipV="1">
            <a:off x="3076843" y="1524000"/>
            <a:ext cx="200575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sp>
        <p:nvSpPr>
          <p:cNvPr id="17419" name="Text Box 17"/>
          <p:cNvSpPr txBox="1">
            <a:spLocks noChangeArrowheads="1"/>
          </p:cNvSpPr>
          <p:nvPr/>
        </p:nvSpPr>
        <p:spPr bwMode="auto">
          <a:xfrm>
            <a:off x="3365305" y="609898"/>
            <a:ext cx="1435571" cy="356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dirty="0"/>
              <a:t>Read File</a:t>
            </a:r>
          </a:p>
        </p:txBody>
      </p:sp>
      <p:sp>
        <p:nvSpPr>
          <p:cNvPr id="17420" name="Text Box 18"/>
          <p:cNvSpPr txBox="1">
            <a:spLocks noChangeArrowheads="1"/>
          </p:cNvSpPr>
          <p:nvPr/>
        </p:nvSpPr>
        <p:spPr bwMode="auto">
          <a:xfrm>
            <a:off x="3608352" y="1484981"/>
            <a:ext cx="824948" cy="357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dirty="0"/>
              <a:t>Data</a:t>
            </a:r>
          </a:p>
        </p:txBody>
      </p:sp>
      <p:sp>
        <p:nvSpPr>
          <p:cNvPr id="17422" name="Text Box 20"/>
          <p:cNvSpPr txBox="1">
            <a:spLocks noChangeArrowheads="1"/>
          </p:cNvSpPr>
          <p:nvPr/>
        </p:nvSpPr>
        <p:spPr bwMode="auto">
          <a:xfrm>
            <a:off x="5195827" y="1955205"/>
            <a:ext cx="1091843" cy="357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dirty="0"/>
              <a:t>Server</a:t>
            </a:r>
          </a:p>
        </p:txBody>
      </p:sp>
      <p:grpSp>
        <p:nvGrpSpPr>
          <p:cNvPr id="17423" name="Group 21"/>
          <p:cNvGrpSpPr>
            <a:grpSpLocks/>
          </p:cNvGrpSpPr>
          <p:nvPr/>
        </p:nvGrpSpPr>
        <p:grpSpPr bwMode="auto">
          <a:xfrm>
            <a:off x="6248400" y="533400"/>
            <a:ext cx="1277860" cy="1752131"/>
            <a:chOff x="432" y="1933"/>
            <a:chExt cx="948" cy="1572"/>
          </a:xfrm>
        </p:grpSpPr>
        <p:pic>
          <p:nvPicPr>
            <p:cNvPr id="17424" name="Picture 22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2605"/>
              <a:ext cx="900" cy="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425" name="Picture 23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2365"/>
              <a:ext cx="900" cy="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426" name="Picture 24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2173"/>
              <a:ext cx="900" cy="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427" name="Picture 25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1933"/>
              <a:ext cx="900" cy="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4" name="Picture 13" descr="MCj0398505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770101"/>
            <a:ext cx="1544755" cy="112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1688450" y="737135"/>
            <a:ext cx="1186091" cy="1448790"/>
            <a:chOff x="1688450" y="737135"/>
            <a:chExt cx="1186091" cy="1448790"/>
          </a:xfrm>
        </p:grpSpPr>
        <p:sp>
          <p:nvSpPr>
            <p:cNvPr id="17421" name="Text Box 19"/>
            <p:cNvSpPr txBox="1">
              <a:spLocks noChangeArrowheads="1"/>
            </p:cNvSpPr>
            <p:nvPr/>
          </p:nvSpPr>
          <p:spPr bwMode="auto">
            <a:xfrm>
              <a:off x="1810385" y="1829257"/>
              <a:ext cx="942220" cy="3566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Client</a:t>
              </a:r>
            </a:p>
          </p:txBody>
        </p:sp>
        <p:pic>
          <p:nvPicPr>
            <p:cNvPr id="26" name="Picture 25" descr="Australian Genealogy Journeys: February 20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8450" y="737135"/>
              <a:ext cx="1186091" cy="1186091"/>
            </a:xfrm>
            <a:prstGeom prst="rect">
              <a:avLst/>
            </a:prstGeom>
          </p:spPr>
        </p:pic>
      </p:grpSp>
      <p:pic>
        <p:nvPicPr>
          <p:cNvPr id="27" name="Picture 26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89413" y="706359"/>
            <a:ext cx="1198086" cy="1198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3731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7619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loud"/>
          <p:cNvSpPr>
            <a:spLocks noChangeAspect="1" noEditPoints="1" noChangeArrowheads="1"/>
          </p:cNvSpPr>
          <p:nvPr/>
        </p:nvSpPr>
        <p:spPr bwMode="auto">
          <a:xfrm>
            <a:off x="2895600" y="762000"/>
            <a:ext cx="2286000" cy="2590800"/>
          </a:xfrm>
          <a:custGeom>
            <a:avLst/>
            <a:gdLst>
              <a:gd name="T0" fmla="*/ 7091 w 21600"/>
              <a:gd name="T1" fmla="*/ 1295400 h 21600"/>
              <a:gd name="T2" fmla="*/ 1143000 w 21600"/>
              <a:gd name="T3" fmla="*/ 2588041 h 21600"/>
              <a:gd name="T4" fmla="*/ 2284095 w 21600"/>
              <a:gd name="T5" fmla="*/ 1295400 h 21600"/>
              <a:gd name="T6" fmla="*/ 1143000 w 21600"/>
              <a:gd name="T7" fmla="*/ 148131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/>
          <a:lstStyle/>
          <a:p>
            <a:endParaRPr lang="en-US">
              <a:latin typeface="Gill Sans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Simple Distributed File System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" y="3657600"/>
            <a:ext cx="8724900" cy="3124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Remote Disk: Reads and writes forwarded to server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Use Remote Procedure Calls (RPC) to translate file system calls into remote requests 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No local caching/can be caching at server-side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Advantage: Server provides completely consistent view of file system to multiple clients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Problems?  Performance!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Going over network is slower than going to local memory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Lots of network traffic/not well pipelined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Server can be a bottleneck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</p:txBody>
      </p:sp>
      <p:sp>
        <p:nvSpPr>
          <p:cNvPr id="19486" name="Text Box 13"/>
          <p:cNvSpPr txBox="1">
            <a:spLocks noChangeArrowheads="1"/>
          </p:cNvSpPr>
          <p:nvPr/>
        </p:nvSpPr>
        <p:spPr bwMode="auto">
          <a:xfrm>
            <a:off x="5217159" y="1981200"/>
            <a:ext cx="1017888" cy="397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000" dirty="0">
                <a:latin typeface="Gill Sans"/>
              </a:rPr>
              <a:t>Server</a:t>
            </a:r>
            <a:endParaRPr lang="en-US" altLang="en-US" sz="1800" dirty="0">
              <a:latin typeface="Gill Sans"/>
            </a:endParaRPr>
          </a:p>
        </p:txBody>
      </p:sp>
      <p:grpSp>
        <p:nvGrpSpPr>
          <p:cNvPr id="19463" name="Group 58"/>
          <p:cNvGrpSpPr>
            <a:grpSpLocks/>
          </p:cNvGrpSpPr>
          <p:nvPr/>
        </p:nvGrpSpPr>
        <p:grpSpPr bwMode="auto">
          <a:xfrm>
            <a:off x="3178903" y="1003611"/>
            <a:ext cx="1682750" cy="366713"/>
            <a:chOff x="1877" y="430"/>
            <a:chExt cx="1060" cy="231"/>
          </a:xfrm>
        </p:grpSpPr>
        <p:sp>
          <p:nvSpPr>
            <p:cNvPr id="19477" name="Line 31"/>
            <p:cNvSpPr>
              <a:spLocks noChangeShapeType="1"/>
            </p:cNvSpPr>
            <p:nvPr/>
          </p:nvSpPr>
          <p:spPr bwMode="auto">
            <a:xfrm flipV="1">
              <a:off x="1877" y="628"/>
              <a:ext cx="10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pPr algn="ctr"/>
              <a:endParaRPr lang="en-US">
                <a:latin typeface="Gill Sans"/>
              </a:endParaRPr>
            </a:p>
          </p:txBody>
        </p:sp>
        <p:sp>
          <p:nvSpPr>
            <p:cNvPr id="19478" name="Text Box 33"/>
            <p:cNvSpPr txBox="1">
              <a:spLocks noChangeArrowheads="1"/>
            </p:cNvSpPr>
            <p:nvPr/>
          </p:nvSpPr>
          <p:spPr bwMode="auto">
            <a:xfrm>
              <a:off x="1974" y="430"/>
              <a:ext cx="9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 sz="1800">
                  <a:latin typeface="Gill Sans"/>
                </a:rPr>
                <a:t>Read (RPC)</a:t>
              </a:r>
            </a:p>
          </p:txBody>
        </p:sp>
      </p:grpSp>
      <p:grpSp>
        <p:nvGrpSpPr>
          <p:cNvPr id="19464" name="Group 59"/>
          <p:cNvGrpSpPr>
            <a:grpSpLocks/>
          </p:cNvGrpSpPr>
          <p:nvPr/>
        </p:nvGrpSpPr>
        <p:grpSpPr bwMode="auto">
          <a:xfrm>
            <a:off x="3111183" y="1447649"/>
            <a:ext cx="1744662" cy="366713"/>
            <a:chOff x="1877" y="912"/>
            <a:chExt cx="1099" cy="231"/>
          </a:xfrm>
        </p:grpSpPr>
        <p:sp>
          <p:nvSpPr>
            <p:cNvPr id="19475" name="Line 32"/>
            <p:cNvSpPr>
              <a:spLocks noChangeShapeType="1"/>
            </p:cNvSpPr>
            <p:nvPr/>
          </p:nvSpPr>
          <p:spPr bwMode="auto">
            <a:xfrm flipH="1" flipV="1">
              <a:off x="1877" y="932"/>
              <a:ext cx="10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pPr algn="ctr"/>
              <a:endParaRPr lang="en-US">
                <a:latin typeface="Gill Sans"/>
              </a:endParaRPr>
            </a:p>
          </p:txBody>
        </p:sp>
        <p:sp>
          <p:nvSpPr>
            <p:cNvPr id="19476" name="Text Box 34"/>
            <p:cNvSpPr txBox="1">
              <a:spLocks noChangeArrowheads="1"/>
            </p:cNvSpPr>
            <p:nvPr/>
          </p:nvSpPr>
          <p:spPr bwMode="auto">
            <a:xfrm>
              <a:off x="1940" y="912"/>
              <a:ext cx="10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 sz="1800" dirty="0">
                  <a:latin typeface="Gill Sans"/>
                </a:rPr>
                <a:t>Return (Data)</a:t>
              </a:r>
            </a:p>
          </p:txBody>
        </p:sp>
      </p:grpSp>
      <p:grpSp>
        <p:nvGrpSpPr>
          <p:cNvPr id="19466" name="Group 60"/>
          <p:cNvGrpSpPr>
            <a:grpSpLocks/>
          </p:cNvGrpSpPr>
          <p:nvPr/>
        </p:nvGrpSpPr>
        <p:grpSpPr bwMode="auto">
          <a:xfrm rot="-1562509">
            <a:off x="3190528" y="2060659"/>
            <a:ext cx="1828800" cy="366713"/>
            <a:chOff x="2016" y="1324"/>
            <a:chExt cx="1036" cy="231"/>
          </a:xfrm>
        </p:grpSpPr>
        <p:sp>
          <p:nvSpPr>
            <p:cNvPr id="19471" name="Text Box 51"/>
            <p:cNvSpPr txBox="1">
              <a:spLocks noChangeArrowheads="1"/>
            </p:cNvSpPr>
            <p:nvPr/>
          </p:nvSpPr>
          <p:spPr bwMode="auto">
            <a:xfrm>
              <a:off x="2145" y="1324"/>
              <a:ext cx="8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>
                  <a:latin typeface="Gill Sans"/>
                </a:rPr>
                <a:t>Write (RPC)</a:t>
              </a:r>
            </a:p>
          </p:txBody>
        </p:sp>
        <p:sp>
          <p:nvSpPr>
            <p:cNvPr id="19472" name="Line 49"/>
            <p:cNvSpPr>
              <a:spLocks noChangeShapeType="1"/>
            </p:cNvSpPr>
            <p:nvPr/>
          </p:nvSpPr>
          <p:spPr bwMode="auto">
            <a:xfrm flipV="1">
              <a:off x="2016" y="1533"/>
              <a:ext cx="10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>
                <a:latin typeface="Gill Sans"/>
              </a:endParaRPr>
            </a:p>
          </p:txBody>
        </p:sp>
      </p:grpSp>
      <p:grpSp>
        <p:nvGrpSpPr>
          <p:cNvPr id="19467" name="Group 61"/>
          <p:cNvGrpSpPr>
            <a:grpSpLocks/>
          </p:cNvGrpSpPr>
          <p:nvPr/>
        </p:nvGrpSpPr>
        <p:grpSpPr bwMode="auto">
          <a:xfrm rot="-1590130">
            <a:off x="3302026" y="2536912"/>
            <a:ext cx="1873250" cy="376237"/>
            <a:chOff x="2016" y="1844"/>
            <a:chExt cx="1036" cy="237"/>
          </a:xfrm>
        </p:grpSpPr>
        <p:sp>
          <p:nvSpPr>
            <p:cNvPr id="19469" name="Text Box 52"/>
            <p:cNvSpPr txBox="1">
              <a:spLocks noChangeArrowheads="1"/>
            </p:cNvSpPr>
            <p:nvPr/>
          </p:nvSpPr>
          <p:spPr bwMode="auto">
            <a:xfrm>
              <a:off x="2032" y="1850"/>
              <a:ext cx="10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 sz="1800">
                  <a:latin typeface="Gill Sans"/>
                </a:rPr>
                <a:t>ACK</a:t>
              </a:r>
            </a:p>
          </p:txBody>
        </p:sp>
        <p:sp>
          <p:nvSpPr>
            <p:cNvPr id="19470" name="Line 50"/>
            <p:cNvSpPr>
              <a:spLocks noChangeShapeType="1"/>
            </p:cNvSpPr>
            <p:nvPr/>
          </p:nvSpPr>
          <p:spPr bwMode="auto">
            <a:xfrm flipH="1" flipV="1">
              <a:off x="2016" y="1844"/>
              <a:ext cx="10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pPr algn="ctr"/>
              <a:endParaRPr lang="en-US">
                <a:latin typeface="Gill Sans"/>
              </a:endParaRPr>
            </a:p>
          </p:txBody>
        </p:sp>
      </p:grpSp>
      <p:sp>
        <p:nvSpPr>
          <p:cNvPr id="19468" name="Rectangle 62"/>
          <p:cNvSpPr>
            <a:spLocks noChangeArrowheads="1"/>
          </p:cNvSpPr>
          <p:nvPr/>
        </p:nvSpPr>
        <p:spPr bwMode="auto">
          <a:xfrm>
            <a:off x="6172200" y="1981200"/>
            <a:ext cx="838200" cy="533400"/>
          </a:xfrm>
          <a:prstGeom prst="rect">
            <a:avLst/>
          </a:prstGeom>
          <a:solidFill>
            <a:srgbClr val="53FB25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dirty="0">
                <a:latin typeface="Gill Sans"/>
              </a:rPr>
              <a:t>cache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5115415" y="895413"/>
            <a:ext cx="2125450" cy="1198086"/>
            <a:chOff x="3533402" y="573769"/>
            <a:chExt cx="2125450" cy="1198086"/>
          </a:xfrm>
        </p:grpSpPr>
        <p:grpSp>
          <p:nvGrpSpPr>
            <p:cNvPr id="34" name="Group 26"/>
            <p:cNvGrpSpPr>
              <a:grpSpLocks/>
            </p:cNvGrpSpPr>
            <p:nvPr/>
          </p:nvGrpSpPr>
          <p:grpSpPr bwMode="auto">
            <a:xfrm>
              <a:off x="4532479" y="636785"/>
              <a:ext cx="1126373" cy="973557"/>
              <a:chOff x="2969" y="720"/>
              <a:chExt cx="1159" cy="864"/>
            </a:xfrm>
          </p:grpSpPr>
          <p:grpSp>
            <p:nvGrpSpPr>
              <p:cNvPr id="36" name="Group 25"/>
              <p:cNvGrpSpPr>
                <a:grpSpLocks/>
              </p:cNvGrpSpPr>
              <p:nvPr/>
            </p:nvGrpSpPr>
            <p:grpSpPr bwMode="auto">
              <a:xfrm>
                <a:off x="3600" y="720"/>
                <a:ext cx="528" cy="864"/>
                <a:chOff x="3600" y="720"/>
                <a:chExt cx="528" cy="864"/>
              </a:xfrm>
            </p:grpSpPr>
            <p:sp>
              <p:nvSpPr>
                <p:cNvPr id="38" name="AutoShape 20"/>
                <p:cNvSpPr>
                  <a:spLocks noChangeArrowheads="1"/>
                </p:cNvSpPr>
                <p:nvPr/>
              </p:nvSpPr>
              <p:spPr bwMode="auto">
                <a:xfrm>
                  <a:off x="3600" y="720"/>
                  <a:ext cx="336" cy="480"/>
                </a:xfrm>
                <a:prstGeom prst="can">
                  <a:avLst>
                    <a:gd name="adj" fmla="val 35714"/>
                  </a:avLst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>
                    <a:latin typeface="Gill Sans"/>
                  </a:endParaRPr>
                </a:p>
              </p:txBody>
            </p:sp>
            <p:sp>
              <p:nvSpPr>
                <p:cNvPr id="39" name="AutoShape 21"/>
                <p:cNvSpPr>
                  <a:spLocks noChangeArrowheads="1"/>
                </p:cNvSpPr>
                <p:nvPr/>
              </p:nvSpPr>
              <p:spPr bwMode="auto">
                <a:xfrm>
                  <a:off x="3696" y="912"/>
                  <a:ext cx="336" cy="480"/>
                </a:xfrm>
                <a:prstGeom prst="can">
                  <a:avLst>
                    <a:gd name="adj" fmla="val 35714"/>
                  </a:avLst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>
                    <a:latin typeface="Gill Sans"/>
                  </a:endParaRPr>
                </a:p>
              </p:txBody>
            </p:sp>
            <p:sp>
              <p:nvSpPr>
                <p:cNvPr id="40" name="AutoShape 22"/>
                <p:cNvSpPr>
                  <a:spLocks noChangeArrowheads="1"/>
                </p:cNvSpPr>
                <p:nvPr/>
              </p:nvSpPr>
              <p:spPr bwMode="auto">
                <a:xfrm>
                  <a:off x="3792" y="1104"/>
                  <a:ext cx="336" cy="480"/>
                </a:xfrm>
                <a:prstGeom prst="can">
                  <a:avLst>
                    <a:gd name="adj" fmla="val 35714"/>
                  </a:avLst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>
                    <a:latin typeface="Gill Sans"/>
                  </a:endParaRPr>
                </a:p>
              </p:txBody>
            </p:sp>
          </p:grpSp>
          <p:sp>
            <p:nvSpPr>
              <p:cNvPr id="37" name="AutoShape 23"/>
              <p:cNvSpPr>
                <a:spLocks noChangeArrowheads="1"/>
              </p:cNvSpPr>
              <p:nvPr/>
            </p:nvSpPr>
            <p:spPr bwMode="auto">
              <a:xfrm>
                <a:off x="2969" y="1008"/>
                <a:ext cx="535" cy="336"/>
              </a:xfrm>
              <a:prstGeom prst="leftRightArrow">
                <a:avLst>
                  <a:gd name="adj1" fmla="val 50000"/>
                  <a:gd name="adj2" fmla="val 25714"/>
                </a:avLst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>
                  <a:latin typeface="Gill Sans"/>
                </a:endParaRPr>
              </a:p>
            </p:txBody>
          </p:sp>
        </p:grp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533402" y="573769"/>
              <a:ext cx="1198086" cy="1198086"/>
            </a:xfrm>
            <a:prstGeom prst="rect">
              <a:avLst/>
            </a:prstGeom>
          </p:spPr>
        </p:pic>
      </p:grpSp>
      <p:grpSp>
        <p:nvGrpSpPr>
          <p:cNvPr id="41" name="Group 40"/>
          <p:cNvGrpSpPr/>
          <p:nvPr/>
        </p:nvGrpSpPr>
        <p:grpSpPr>
          <a:xfrm>
            <a:off x="1832082" y="722636"/>
            <a:ext cx="1186091" cy="1489657"/>
            <a:chOff x="1688450" y="737135"/>
            <a:chExt cx="1186091" cy="1489657"/>
          </a:xfrm>
        </p:grpSpPr>
        <p:sp>
          <p:nvSpPr>
            <p:cNvPr id="42" name="Text Box 19"/>
            <p:cNvSpPr txBox="1">
              <a:spLocks noChangeArrowheads="1"/>
            </p:cNvSpPr>
            <p:nvPr/>
          </p:nvSpPr>
          <p:spPr bwMode="auto">
            <a:xfrm>
              <a:off x="1810385" y="1829257"/>
              <a:ext cx="894456" cy="3975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dirty="0">
                  <a:latin typeface="Gill Sans"/>
                </a:rPr>
                <a:t>Client</a:t>
              </a:r>
            </a:p>
          </p:txBody>
        </p:sp>
        <p:pic>
          <p:nvPicPr>
            <p:cNvPr id="43" name="Picture 42" descr="Australian Genealogy Journeys: February 20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8450" y="737135"/>
              <a:ext cx="1186091" cy="1186091"/>
            </a:xfrm>
            <a:prstGeom prst="rect">
              <a:avLst/>
            </a:prstGeom>
          </p:spPr>
        </p:pic>
      </p:grpSp>
      <p:grpSp>
        <p:nvGrpSpPr>
          <p:cNvPr id="44" name="Group 43"/>
          <p:cNvGrpSpPr/>
          <p:nvPr/>
        </p:nvGrpSpPr>
        <p:grpSpPr>
          <a:xfrm>
            <a:off x="2058960" y="2237170"/>
            <a:ext cx="1186091" cy="1489657"/>
            <a:chOff x="1688450" y="737135"/>
            <a:chExt cx="1186091" cy="1489657"/>
          </a:xfrm>
        </p:grpSpPr>
        <p:sp>
          <p:nvSpPr>
            <p:cNvPr id="45" name="Text Box 19"/>
            <p:cNvSpPr txBox="1">
              <a:spLocks noChangeArrowheads="1"/>
            </p:cNvSpPr>
            <p:nvPr/>
          </p:nvSpPr>
          <p:spPr bwMode="auto">
            <a:xfrm>
              <a:off x="1810385" y="1829257"/>
              <a:ext cx="894456" cy="3975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dirty="0">
                  <a:latin typeface="Gill Sans"/>
                </a:rPr>
                <a:t>Client</a:t>
              </a:r>
              <a:endParaRPr lang="en-US" altLang="en-US" dirty="0">
                <a:latin typeface="Gill Sans"/>
              </a:endParaRPr>
            </a:p>
          </p:txBody>
        </p:sp>
        <p:pic>
          <p:nvPicPr>
            <p:cNvPr id="46" name="Picture 45" descr="Australian Genealogy Journeys: February 20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8450" y="737135"/>
              <a:ext cx="1186091" cy="11860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793961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60"/>
          <p:cNvGrpSpPr/>
          <p:nvPr/>
        </p:nvGrpSpPr>
        <p:grpSpPr>
          <a:xfrm>
            <a:off x="3462109" y="2209800"/>
            <a:ext cx="1186091" cy="1489657"/>
            <a:chOff x="1688450" y="737135"/>
            <a:chExt cx="1186091" cy="1489657"/>
          </a:xfrm>
        </p:grpSpPr>
        <p:sp>
          <p:nvSpPr>
            <p:cNvPr id="62" name="Text Box 19"/>
            <p:cNvSpPr txBox="1">
              <a:spLocks noChangeArrowheads="1"/>
            </p:cNvSpPr>
            <p:nvPr/>
          </p:nvSpPr>
          <p:spPr bwMode="auto">
            <a:xfrm>
              <a:off x="1810385" y="1829257"/>
              <a:ext cx="894456" cy="3975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dirty="0">
                  <a:latin typeface="Gill Sans"/>
                </a:rPr>
                <a:t>Client</a:t>
              </a:r>
            </a:p>
          </p:txBody>
        </p:sp>
        <p:pic>
          <p:nvPicPr>
            <p:cNvPr id="63" name="Picture 62" descr="Australian Genealogy Journeys: February 20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8450" y="737135"/>
              <a:ext cx="1186091" cy="1186091"/>
            </a:xfrm>
            <a:prstGeom prst="rect">
              <a:avLst/>
            </a:prstGeom>
          </p:spPr>
        </p:pic>
      </p:grpSp>
      <p:sp>
        <p:nvSpPr>
          <p:cNvPr id="1013792" name="Rectangle 32"/>
          <p:cNvSpPr>
            <a:spLocks noChangeArrowheads="1"/>
          </p:cNvSpPr>
          <p:nvPr/>
        </p:nvSpPr>
        <p:spPr bwMode="auto">
          <a:xfrm>
            <a:off x="7475538" y="1855788"/>
            <a:ext cx="838200" cy="914400"/>
          </a:xfrm>
          <a:prstGeom prst="rect">
            <a:avLst/>
          </a:prstGeom>
          <a:solidFill>
            <a:srgbClr val="53FB25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dirty="0">
                <a:latin typeface="Gill Sans"/>
              </a:rPr>
              <a:t>cache</a:t>
            </a:r>
          </a:p>
        </p:txBody>
      </p:sp>
      <p:sp>
        <p:nvSpPr>
          <p:cNvPr id="1013798" name="Rectangle 38"/>
          <p:cNvSpPr>
            <a:spLocks noChangeArrowheads="1"/>
          </p:cNvSpPr>
          <p:nvPr/>
        </p:nvSpPr>
        <p:spPr bwMode="auto">
          <a:xfrm>
            <a:off x="7531100" y="2236788"/>
            <a:ext cx="698500" cy="368300"/>
          </a:xfrm>
          <a:prstGeom prst="rect">
            <a:avLst/>
          </a:prstGeom>
          <a:solidFill>
            <a:srgbClr val="FFFF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1600">
                <a:latin typeface="Gill Sans"/>
              </a:rPr>
              <a:t>F1:V1</a:t>
            </a:r>
          </a:p>
        </p:txBody>
      </p:sp>
      <p:sp>
        <p:nvSpPr>
          <p:cNvPr id="1013801" name="Rectangle 41"/>
          <p:cNvSpPr>
            <a:spLocks noChangeArrowheads="1"/>
          </p:cNvSpPr>
          <p:nvPr/>
        </p:nvSpPr>
        <p:spPr bwMode="auto">
          <a:xfrm>
            <a:off x="7531100" y="2236788"/>
            <a:ext cx="698500" cy="368300"/>
          </a:xfrm>
          <a:prstGeom prst="rect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600" dirty="0">
                <a:latin typeface="Gill Sans"/>
              </a:rPr>
              <a:t>F1:V2</a:t>
            </a:r>
          </a:p>
        </p:txBody>
      </p:sp>
      <p:sp>
        <p:nvSpPr>
          <p:cNvPr id="20486" name="Cloud"/>
          <p:cNvSpPr>
            <a:spLocks noChangeAspect="1" noEditPoints="1" noChangeArrowheads="1"/>
          </p:cNvSpPr>
          <p:nvPr/>
        </p:nvSpPr>
        <p:spPr bwMode="auto">
          <a:xfrm>
            <a:off x="4275138" y="636588"/>
            <a:ext cx="2286000" cy="2590800"/>
          </a:xfrm>
          <a:custGeom>
            <a:avLst/>
            <a:gdLst>
              <a:gd name="T0" fmla="*/ 7091 w 21600"/>
              <a:gd name="T1" fmla="*/ 1295400 h 21600"/>
              <a:gd name="T2" fmla="*/ 1143000 w 21600"/>
              <a:gd name="T3" fmla="*/ 2588041 h 21600"/>
              <a:gd name="T4" fmla="*/ 2284095 w 21600"/>
              <a:gd name="T5" fmla="*/ 1295400 h 21600"/>
              <a:gd name="T6" fmla="*/ 1143000 w 21600"/>
              <a:gd name="T7" fmla="*/ 148131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/>
          <a:lstStyle/>
          <a:p>
            <a:endParaRPr lang="en-US">
              <a:latin typeface="Gill Sans"/>
            </a:endParaRPr>
          </a:p>
        </p:txBody>
      </p:sp>
      <p:sp>
        <p:nvSpPr>
          <p:cNvPr id="204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Use of caching to reduce network load</a:t>
            </a:r>
          </a:p>
        </p:txBody>
      </p:sp>
      <p:grpSp>
        <p:nvGrpSpPr>
          <p:cNvPr id="1013777" name="Group 17"/>
          <p:cNvGrpSpPr>
            <a:grpSpLocks/>
          </p:cNvGrpSpPr>
          <p:nvPr/>
        </p:nvGrpSpPr>
        <p:grpSpPr bwMode="auto">
          <a:xfrm>
            <a:off x="4419600" y="938214"/>
            <a:ext cx="2057400" cy="366713"/>
            <a:chOff x="1877" y="446"/>
            <a:chExt cx="1060" cy="231"/>
          </a:xfrm>
        </p:grpSpPr>
        <p:sp>
          <p:nvSpPr>
            <p:cNvPr id="20519" name="Line 18"/>
            <p:cNvSpPr>
              <a:spLocks noChangeShapeType="1"/>
            </p:cNvSpPr>
            <p:nvPr/>
          </p:nvSpPr>
          <p:spPr bwMode="auto">
            <a:xfrm flipV="1">
              <a:off x="1877" y="628"/>
              <a:ext cx="10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>
                <a:latin typeface="Gill Sans"/>
              </a:endParaRPr>
            </a:p>
          </p:txBody>
        </p:sp>
        <p:sp>
          <p:nvSpPr>
            <p:cNvPr id="20520" name="Text Box 19"/>
            <p:cNvSpPr txBox="1">
              <a:spLocks noChangeArrowheads="1"/>
            </p:cNvSpPr>
            <p:nvPr/>
          </p:nvSpPr>
          <p:spPr bwMode="auto">
            <a:xfrm>
              <a:off x="2070" y="446"/>
              <a:ext cx="7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>
                  <a:latin typeface="Gill Sans"/>
                </a:rPr>
                <a:t>Read (RPC)</a:t>
              </a:r>
            </a:p>
          </p:txBody>
        </p:sp>
      </p:grpSp>
      <p:grpSp>
        <p:nvGrpSpPr>
          <p:cNvPr id="1013780" name="Group 20"/>
          <p:cNvGrpSpPr>
            <a:grpSpLocks/>
          </p:cNvGrpSpPr>
          <p:nvPr/>
        </p:nvGrpSpPr>
        <p:grpSpPr bwMode="auto">
          <a:xfrm>
            <a:off x="4359275" y="1322390"/>
            <a:ext cx="2043113" cy="366713"/>
            <a:chOff x="1877" y="912"/>
            <a:chExt cx="1060" cy="231"/>
          </a:xfrm>
        </p:grpSpPr>
        <p:sp>
          <p:nvSpPr>
            <p:cNvPr id="20517" name="Line 21"/>
            <p:cNvSpPr>
              <a:spLocks noChangeShapeType="1"/>
            </p:cNvSpPr>
            <p:nvPr/>
          </p:nvSpPr>
          <p:spPr bwMode="auto">
            <a:xfrm flipH="1" flipV="1">
              <a:off x="1877" y="932"/>
              <a:ext cx="10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>
                <a:latin typeface="Gill Sans"/>
              </a:endParaRPr>
            </a:p>
          </p:txBody>
        </p:sp>
        <p:sp>
          <p:nvSpPr>
            <p:cNvPr id="20518" name="Text Box 22"/>
            <p:cNvSpPr txBox="1">
              <a:spLocks noChangeArrowheads="1"/>
            </p:cNvSpPr>
            <p:nvPr/>
          </p:nvSpPr>
          <p:spPr bwMode="auto">
            <a:xfrm>
              <a:off x="1996" y="912"/>
              <a:ext cx="8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 sz="1800" dirty="0">
                  <a:latin typeface="Gill Sans"/>
                </a:rPr>
                <a:t>Return (Data)</a:t>
              </a:r>
            </a:p>
          </p:txBody>
        </p:sp>
      </p:grpSp>
      <p:grpSp>
        <p:nvGrpSpPr>
          <p:cNvPr id="1013786" name="Group 26"/>
          <p:cNvGrpSpPr>
            <a:grpSpLocks/>
          </p:cNvGrpSpPr>
          <p:nvPr/>
        </p:nvGrpSpPr>
        <p:grpSpPr bwMode="auto">
          <a:xfrm rot="-1562509">
            <a:off x="4560541" y="1897146"/>
            <a:ext cx="1982787" cy="366713"/>
            <a:chOff x="2016" y="1322"/>
            <a:chExt cx="1036" cy="231"/>
          </a:xfrm>
        </p:grpSpPr>
        <p:sp>
          <p:nvSpPr>
            <p:cNvPr id="20515" name="Text Box 27"/>
            <p:cNvSpPr txBox="1">
              <a:spLocks noChangeArrowheads="1"/>
            </p:cNvSpPr>
            <p:nvPr/>
          </p:nvSpPr>
          <p:spPr bwMode="auto">
            <a:xfrm>
              <a:off x="2176" y="1322"/>
              <a:ext cx="7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>
                  <a:latin typeface="Gill Sans"/>
                </a:rPr>
                <a:t>Write (RPC)</a:t>
              </a:r>
            </a:p>
          </p:txBody>
        </p:sp>
        <p:sp>
          <p:nvSpPr>
            <p:cNvPr id="20516" name="Line 28"/>
            <p:cNvSpPr>
              <a:spLocks noChangeShapeType="1"/>
            </p:cNvSpPr>
            <p:nvPr/>
          </p:nvSpPr>
          <p:spPr bwMode="auto">
            <a:xfrm flipV="1">
              <a:off x="2016" y="1533"/>
              <a:ext cx="10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>
                <a:latin typeface="Gill Sans"/>
              </a:endParaRPr>
            </a:p>
          </p:txBody>
        </p:sp>
      </p:grpSp>
      <p:grpSp>
        <p:nvGrpSpPr>
          <p:cNvPr id="1013789" name="Group 29"/>
          <p:cNvGrpSpPr>
            <a:grpSpLocks/>
          </p:cNvGrpSpPr>
          <p:nvPr/>
        </p:nvGrpSpPr>
        <p:grpSpPr bwMode="auto">
          <a:xfrm rot="-1590130">
            <a:off x="4672039" y="2374987"/>
            <a:ext cx="2030412" cy="376237"/>
            <a:chOff x="2016" y="1844"/>
            <a:chExt cx="1036" cy="237"/>
          </a:xfrm>
        </p:grpSpPr>
        <p:sp>
          <p:nvSpPr>
            <p:cNvPr id="20513" name="Text Box 30"/>
            <p:cNvSpPr txBox="1">
              <a:spLocks noChangeArrowheads="1"/>
            </p:cNvSpPr>
            <p:nvPr/>
          </p:nvSpPr>
          <p:spPr bwMode="auto">
            <a:xfrm>
              <a:off x="2032" y="1850"/>
              <a:ext cx="10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 sz="1800">
                  <a:latin typeface="Gill Sans"/>
                </a:rPr>
                <a:t>ACK</a:t>
              </a:r>
            </a:p>
          </p:txBody>
        </p:sp>
        <p:sp>
          <p:nvSpPr>
            <p:cNvPr id="20514" name="Line 31"/>
            <p:cNvSpPr>
              <a:spLocks noChangeShapeType="1"/>
            </p:cNvSpPr>
            <p:nvPr/>
          </p:nvSpPr>
          <p:spPr bwMode="auto">
            <a:xfrm flipH="1" flipV="1">
              <a:off x="2016" y="1844"/>
              <a:ext cx="10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pPr algn="ctr"/>
              <a:endParaRPr lang="en-US">
                <a:latin typeface="Gill Sans"/>
              </a:endParaRPr>
            </a:p>
          </p:txBody>
        </p:sp>
      </p:grpSp>
      <p:sp>
        <p:nvSpPr>
          <p:cNvPr id="1013793" name="Rectangle 33"/>
          <p:cNvSpPr>
            <a:spLocks noChangeArrowheads="1"/>
          </p:cNvSpPr>
          <p:nvPr/>
        </p:nvSpPr>
        <p:spPr bwMode="auto">
          <a:xfrm>
            <a:off x="2217738" y="941388"/>
            <a:ext cx="838200" cy="838200"/>
          </a:xfrm>
          <a:prstGeom prst="rect">
            <a:avLst/>
          </a:prstGeom>
          <a:solidFill>
            <a:srgbClr val="53FB25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dirty="0">
                <a:latin typeface="Gill Sans"/>
              </a:rPr>
              <a:t>cache</a:t>
            </a:r>
          </a:p>
        </p:txBody>
      </p:sp>
      <p:sp>
        <p:nvSpPr>
          <p:cNvPr id="1013794" name="Rectangle 34"/>
          <p:cNvSpPr>
            <a:spLocks noChangeArrowheads="1"/>
          </p:cNvSpPr>
          <p:nvPr/>
        </p:nvSpPr>
        <p:spPr bwMode="auto">
          <a:xfrm>
            <a:off x="2522538" y="2617788"/>
            <a:ext cx="838200" cy="838200"/>
          </a:xfrm>
          <a:prstGeom prst="rect">
            <a:avLst/>
          </a:prstGeom>
          <a:solidFill>
            <a:srgbClr val="53FB25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dirty="0">
                <a:latin typeface="Gill Sans"/>
              </a:rPr>
              <a:t>cache</a:t>
            </a:r>
          </a:p>
        </p:txBody>
      </p:sp>
      <p:sp>
        <p:nvSpPr>
          <p:cNvPr id="1013795" name="Rectangle 35"/>
          <p:cNvSpPr>
            <a:spLocks noGrp="1" noChangeArrowheads="1"/>
          </p:cNvSpPr>
          <p:nvPr>
            <p:ph type="body" idx="1"/>
          </p:nvPr>
        </p:nvSpPr>
        <p:spPr>
          <a:xfrm>
            <a:off x="128714" y="3706102"/>
            <a:ext cx="8902700" cy="3043238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Idea: Use caching to reduce network load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In practice: use buffer cache at source and destination</a:t>
            </a:r>
          </a:p>
          <a:p>
            <a:pPr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Advantage: if open/read/write/close can be done locally, don’t need to do any network traffic…fast!</a:t>
            </a:r>
          </a:p>
          <a:p>
            <a:pPr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Problems: 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Failure:</a:t>
            </a:r>
          </a:p>
          <a:p>
            <a:pPr lvl="2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Client caches have data not committed at server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Cache consistency!</a:t>
            </a:r>
          </a:p>
          <a:p>
            <a:pPr lvl="2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Client caches not consistent with server/each other</a:t>
            </a:r>
          </a:p>
        </p:txBody>
      </p:sp>
      <p:sp>
        <p:nvSpPr>
          <p:cNvPr id="1013796" name="Rectangle 36"/>
          <p:cNvSpPr>
            <a:spLocks noChangeArrowheads="1"/>
          </p:cNvSpPr>
          <p:nvPr/>
        </p:nvSpPr>
        <p:spPr bwMode="auto">
          <a:xfrm>
            <a:off x="2286000" y="1322388"/>
            <a:ext cx="698500" cy="368300"/>
          </a:xfrm>
          <a:prstGeom prst="rect">
            <a:avLst/>
          </a:prstGeom>
          <a:solidFill>
            <a:srgbClr val="FFFF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600" dirty="0">
                <a:latin typeface="Gill Sans"/>
              </a:rPr>
              <a:t>F1:V1</a:t>
            </a:r>
          </a:p>
        </p:txBody>
      </p:sp>
      <p:sp>
        <p:nvSpPr>
          <p:cNvPr id="1013797" name="Rectangle 37"/>
          <p:cNvSpPr>
            <a:spLocks noChangeArrowheads="1"/>
          </p:cNvSpPr>
          <p:nvPr/>
        </p:nvSpPr>
        <p:spPr bwMode="auto">
          <a:xfrm>
            <a:off x="2654300" y="2998788"/>
            <a:ext cx="622300" cy="368300"/>
          </a:xfrm>
          <a:prstGeom prst="rect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600" dirty="0">
                <a:latin typeface="Gill Sans"/>
              </a:rPr>
              <a:t>F1:V2</a:t>
            </a:r>
          </a:p>
        </p:txBody>
      </p:sp>
      <p:sp>
        <p:nvSpPr>
          <p:cNvPr id="1013803" name="Text Box 43"/>
          <p:cNvSpPr txBox="1">
            <a:spLocks noChangeArrowheads="1"/>
          </p:cNvSpPr>
          <p:nvPr/>
        </p:nvSpPr>
        <p:spPr bwMode="auto">
          <a:xfrm>
            <a:off x="152400" y="788988"/>
            <a:ext cx="1219867" cy="42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>
                <a:latin typeface="Gill Sans"/>
              </a:rPr>
              <a:t>read(f1)</a:t>
            </a:r>
          </a:p>
        </p:txBody>
      </p:sp>
      <p:sp>
        <p:nvSpPr>
          <p:cNvPr id="1013804" name="Text Box 44"/>
          <p:cNvSpPr txBox="1">
            <a:spLocks noChangeArrowheads="1"/>
          </p:cNvSpPr>
          <p:nvPr/>
        </p:nvSpPr>
        <p:spPr bwMode="auto">
          <a:xfrm>
            <a:off x="152400" y="2870200"/>
            <a:ext cx="1282383" cy="42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>
                <a:latin typeface="Gill Sans"/>
              </a:rPr>
              <a:t>write(f1)</a:t>
            </a:r>
          </a:p>
        </p:txBody>
      </p:sp>
      <p:sp>
        <p:nvSpPr>
          <p:cNvPr id="1013805" name="Text Box 45"/>
          <p:cNvSpPr txBox="1">
            <a:spLocks noChangeArrowheads="1"/>
          </p:cNvSpPr>
          <p:nvPr/>
        </p:nvSpPr>
        <p:spPr bwMode="auto">
          <a:xfrm>
            <a:off x="1279525" y="776288"/>
            <a:ext cx="806292" cy="42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>
                <a:latin typeface="Gill Sans"/>
                <a:sym typeface="Symbol" panose="05050102010706020507" pitchFamily="18" charset="2"/>
              </a:rPr>
              <a:t>V1</a:t>
            </a:r>
          </a:p>
        </p:txBody>
      </p:sp>
      <p:sp>
        <p:nvSpPr>
          <p:cNvPr id="1013806" name="Text Box 46"/>
          <p:cNvSpPr txBox="1">
            <a:spLocks noChangeArrowheads="1"/>
          </p:cNvSpPr>
          <p:nvPr/>
        </p:nvSpPr>
        <p:spPr bwMode="auto">
          <a:xfrm>
            <a:off x="152400" y="1093788"/>
            <a:ext cx="1843434" cy="42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>
                <a:latin typeface="Gill Sans"/>
              </a:rPr>
              <a:t>read(f1)</a:t>
            </a:r>
            <a:r>
              <a:rPr lang="en-US" altLang="en-US">
                <a:latin typeface="Gill Sans"/>
                <a:sym typeface="Symbol" panose="05050102010706020507" pitchFamily="18" charset="2"/>
              </a:rPr>
              <a:t>V1</a:t>
            </a:r>
          </a:p>
        </p:txBody>
      </p:sp>
      <p:sp>
        <p:nvSpPr>
          <p:cNvPr id="1013808" name="Text Box 48"/>
          <p:cNvSpPr txBox="1">
            <a:spLocks noChangeArrowheads="1"/>
          </p:cNvSpPr>
          <p:nvPr/>
        </p:nvSpPr>
        <p:spPr bwMode="auto">
          <a:xfrm>
            <a:off x="152400" y="1398588"/>
            <a:ext cx="1843434" cy="42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>
                <a:latin typeface="Gill Sans"/>
              </a:rPr>
              <a:t>read(f1)</a:t>
            </a:r>
            <a:r>
              <a:rPr lang="en-US" altLang="en-US">
                <a:latin typeface="Gill Sans"/>
                <a:sym typeface="Symbol" panose="05050102010706020507" pitchFamily="18" charset="2"/>
              </a:rPr>
              <a:t>V1</a:t>
            </a:r>
          </a:p>
        </p:txBody>
      </p:sp>
      <p:sp>
        <p:nvSpPr>
          <p:cNvPr id="1013809" name="Text Box 49"/>
          <p:cNvSpPr txBox="1">
            <a:spLocks noChangeArrowheads="1"/>
          </p:cNvSpPr>
          <p:nvPr/>
        </p:nvSpPr>
        <p:spPr bwMode="auto">
          <a:xfrm>
            <a:off x="1352550" y="2846388"/>
            <a:ext cx="884838" cy="42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>
                <a:latin typeface="Gill Sans"/>
                <a:sym typeface="Symbol" panose="05050102010706020507" pitchFamily="18" charset="2"/>
              </a:rPr>
              <a:t>OK</a:t>
            </a:r>
          </a:p>
        </p:txBody>
      </p:sp>
      <p:sp>
        <p:nvSpPr>
          <p:cNvPr id="1013810" name="Text Box 50"/>
          <p:cNvSpPr txBox="1">
            <a:spLocks noChangeArrowheads="1"/>
          </p:cNvSpPr>
          <p:nvPr/>
        </p:nvSpPr>
        <p:spPr bwMode="auto">
          <a:xfrm>
            <a:off x="152400" y="1727200"/>
            <a:ext cx="1843434" cy="42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>
                <a:latin typeface="Gill Sans"/>
              </a:rPr>
              <a:t>read(f1)</a:t>
            </a:r>
            <a:r>
              <a:rPr lang="en-US" altLang="en-US">
                <a:latin typeface="Gill Sans"/>
                <a:sym typeface="Symbol" panose="05050102010706020507" pitchFamily="18" charset="2"/>
              </a:rPr>
              <a:t>V1</a:t>
            </a:r>
          </a:p>
        </p:txBody>
      </p:sp>
      <p:sp>
        <p:nvSpPr>
          <p:cNvPr id="1013811" name="Text Box 51"/>
          <p:cNvSpPr txBox="1">
            <a:spLocks noChangeArrowheads="1"/>
          </p:cNvSpPr>
          <p:nvPr/>
        </p:nvSpPr>
        <p:spPr bwMode="auto">
          <a:xfrm>
            <a:off x="152400" y="3151188"/>
            <a:ext cx="1843434" cy="42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>
                <a:latin typeface="Gill Sans"/>
              </a:rPr>
              <a:t>read(f1)</a:t>
            </a:r>
            <a:r>
              <a:rPr lang="en-US" altLang="en-US">
                <a:latin typeface="Gill Sans"/>
                <a:sym typeface="Symbol" panose="05050102010706020507" pitchFamily="18" charset="2"/>
              </a:rPr>
              <a:t>V2</a:t>
            </a:r>
          </a:p>
        </p:txBody>
      </p:sp>
      <p:sp>
        <p:nvSpPr>
          <p:cNvPr id="1013812" name="AutoShape 52"/>
          <p:cNvSpPr>
            <a:spLocks noChangeArrowheads="1"/>
          </p:cNvSpPr>
          <p:nvPr/>
        </p:nvSpPr>
        <p:spPr bwMode="auto">
          <a:xfrm>
            <a:off x="-1219200" y="381000"/>
            <a:ext cx="1143000" cy="990600"/>
          </a:xfrm>
          <a:prstGeom prst="irregularSeal1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>
                <a:latin typeface="Gill Sans"/>
              </a:rPr>
              <a:t>Crash!</a:t>
            </a:r>
          </a:p>
        </p:txBody>
      </p:sp>
      <p:sp>
        <p:nvSpPr>
          <p:cNvPr id="1013814" name="AutoShape 54"/>
          <p:cNvSpPr>
            <a:spLocks noChangeArrowheads="1"/>
          </p:cNvSpPr>
          <p:nvPr/>
        </p:nvSpPr>
        <p:spPr bwMode="auto">
          <a:xfrm>
            <a:off x="-1219200" y="381000"/>
            <a:ext cx="1143000" cy="990600"/>
          </a:xfrm>
          <a:prstGeom prst="irregularSeal1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800" dirty="0">
                <a:latin typeface="Gill Sans"/>
              </a:rPr>
              <a:t>Crash!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477000" y="838200"/>
            <a:ext cx="2125450" cy="1491596"/>
            <a:chOff x="6477000" y="838200"/>
            <a:chExt cx="2125450" cy="1491596"/>
          </a:xfrm>
        </p:grpSpPr>
        <p:sp>
          <p:nvSpPr>
            <p:cNvPr id="49" name="Text Box 13"/>
            <p:cNvSpPr txBox="1">
              <a:spLocks noChangeArrowheads="1"/>
            </p:cNvSpPr>
            <p:nvPr/>
          </p:nvSpPr>
          <p:spPr bwMode="auto">
            <a:xfrm>
              <a:off x="6515330" y="1932261"/>
              <a:ext cx="1017888" cy="3975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dirty="0">
                  <a:latin typeface="Gill Sans"/>
                </a:rPr>
                <a:t>Server</a:t>
              </a:r>
              <a:endParaRPr lang="en-US" altLang="en-US" sz="1800" dirty="0">
                <a:latin typeface="Gill Sans"/>
              </a:endParaRPr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6477000" y="838200"/>
              <a:ext cx="2125450" cy="1198086"/>
              <a:chOff x="3533402" y="573769"/>
              <a:chExt cx="2125450" cy="1198086"/>
            </a:xfrm>
          </p:grpSpPr>
          <p:grpSp>
            <p:nvGrpSpPr>
              <p:cNvPr id="51" name="Group 26"/>
              <p:cNvGrpSpPr>
                <a:grpSpLocks/>
              </p:cNvGrpSpPr>
              <p:nvPr/>
            </p:nvGrpSpPr>
            <p:grpSpPr bwMode="auto">
              <a:xfrm>
                <a:off x="4532479" y="636785"/>
                <a:ext cx="1126373" cy="973557"/>
                <a:chOff x="2969" y="720"/>
                <a:chExt cx="1159" cy="864"/>
              </a:xfrm>
            </p:grpSpPr>
            <p:grpSp>
              <p:nvGrpSpPr>
                <p:cNvPr id="53" name="Group 25"/>
                <p:cNvGrpSpPr>
                  <a:grpSpLocks/>
                </p:cNvGrpSpPr>
                <p:nvPr/>
              </p:nvGrpSpPr>
              <p:grpSpPr bwMode="auto">
                <a:xfrm>
                  <a:off x="3600" y="720"/>
                  <a:ext cx="528" cy="864"/>
                  <a:chOff x="3600" y="720"/>
                  <a:chExt cx="528" cy="864"/>
                </a:xfrm>
              </p:grpSpPr>
              <p:sp>
                <p:nvSpPr>
                  <p:cNvPr id="55" name="AutoShape 2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20"/>
                    <a:ext cx="336" cy="480"/>
                  </a:xfrm>
                  <a:prstGeom prst="can">
                    <a:avLst>
                      <a:gd name="adj" fmla="val 35714"/>
                    </a:avLst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78" tIns="44445" rIns="90478" bIns="44445" anchor="ctr"/>
                  <a:lstStyle/>
                  <a:p>
                    <a:endParaRPr lang="en-US">
                      <a:latin typeface="Gill Sans"/>
                    </a:endParaRPr>
                  </a:p>
                </p:txBody>
              </p:sp>
              <p:sp>
                <p:nvSpPr>
                  <p:cNvPr id="56" name="AutoShap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912"/>
                    <a:ext cx="336" cy="480"/>
                  </a:xfrm>
                  <a:prstGeom prst="can">
                    <a:avLst>
                      <a:gd name="adj" fmla="val 35714"/>
                    </a:avLst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78" tIns="44445" rIns="90478" bIns="44445" anchor="ctr"/>
                  <a:lstStyle/>
                  <a:p>
                    <a:endParaRPr lang="en-US">
                      <a:latin typeface="Gill Sans"/>
                    </a:endParaRPr>
                  </a:p>
                </p:txBody>
              </p:sp>
              <p:sp>
                <p:nvSpPr>
                  <p:cNvPr id="57" name="AutoShape 22"/>
                  <p:cNvSpPr>
                    <a:spLocks noChangeArrowheads="1"/>
                  </p:cNvSpPr>
                  <p:nvPr/>
                </p:nvSpPr>
                <p:spPr bwMode="auto">
                  <a:xfrm>
                    <a:off x="3792" y="1104"/>
                    <a:ext cx="336" cy="480"/>
                  </a:xfrm>
                  <a:prstGeom prst="can">
                    <a:avLst>
                      <a:gd name="adj" fmla="val 35714"/>
                    </a:avLst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78" tIns="44445" rIns="90478" bIns="44445" anchor="ctr"/>
                  <a:lstStyle/>
                  <a:p>
                    <a:endParaRPr lang="en-US">
                      <a:latin typeface="Gill Sans"/>
                    </a:endParaRPr>
                  </a:p>
                </p:txBody>
              </p:sp>
            </p:grpSp>
            <p:sp>
              <p:nvSpPr>
                <p:cNvPr id="54" name="AutoShape 23"/>
                <p:cNvSpPr>
                  <a:spLocks noChangeArrowheads="1"/>
                </p:cNvSpPr>
                <p:nvPr/>
              </p:nvSpPr>
              <p:spPr bwMode="auto">
                <a:xfrm>
                  <a:off x="2969" y="1008"/>
                  <a:ext cx="535" cy="336"/>
                </a:xfrm>
                <a:prstGeom prst="leftRightArrow">
                  <a:avLst>
                    <a:gd name="adj1" fmla="val 50000"/>
                    <a:gd name="adj2" fmla="val 25714"/>
                  </a:avLst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>
                    <a:latin typeface="Gill Sans"/>
                  </a:endParaRPr>
                </a:p>
              </p:txBody>
            </p:sp>
          </p:grpSp>
          <p:pic>
            <p:nvPicPr>
              <p:cNvPr id="52" name="Picture 51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3533402" y="573769"/>
                <a:ext cx="1198086" cy="1198086"/>
              </a:xfrm>
              <a:prstGeom prst="rect">
                <a:avLst/>
              </a:prstGeom>
            </p:spPr>
          </p:pic>
        </p:grpSp>
      </p:grpSp>
      <p:grpSp>
        <p:nvGrpSpPr>
          <p:cNvPr id="58" name="Group 57"/>
          <p:cNvGrpSpPr/>
          <p:nvPr/>
        </p:nvGrpSpPr>
        <p:grpSpPr>
          <a:xfrm>
            <a:off x="3178176" y="636588"/>
            <a:ext cx="1186091" cy="1489657"/>
            <a:chOff x="1688450" y="737135"/>
            <a:chExt cx="1186091" cy="1489657"/>
          </a:xfrm>
        </p:grpSpPr>
        <p:sp>
          <p:nvSpPr>
            <p:cNvPr id="59" name="Text Box 19"/>
            <p:cNvSpPr txBox="1">
              <a:spLocks noChangeArrowheads="1"/>
            </p:cNvSpPr>
            <p:nvPr/>
          </p:nvSpPr>
          <p:spPr bwMode="auto">
            <a:xfrm>
              <a:off x="1810385" y="1829257"/>
              <a:ext cx="894456" cy="3975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dirty="0">
                  <a:latin typeface="Gill Sans"/>
                </a:rPr>
                <a:t>Client</a:t>
              </a:r>
              <a:endParaRPr lang="en-US" altLang="en-US" dirty="0">
                <a:latin typeface="Gill Sans"/>
              </a:endParaRPr>
            </a:p>
          </p:txBody>
        </p:sp>
        <p:pic>
          <p:nvPicPr>
            <p:cNvPr id="60" name="Picture 59" descr="Australian Genealogy Journeys: February 20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8450" y="737135"/>
              <a:ext cx="1186091" cy="11860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287763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1379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1379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13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1379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1379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1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1379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1379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13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013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1013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4.25532E-7 C 0.07205 -0.01133 0.13576 -0.02243 0.22066 -0.01295 C 0.30538 -0.00347 0.4717 0.02613 0.51788 0.05643 C 0.56406 0.08672 0.51684 0.12303 0.49739 0.16952 C 0.47777 0.21577 0.41996 0.30111 0.39965 0.33557 " pathEditMode="fixed" rAng="0" ptsTypes="aaaaa">
                                      <p:cBhvr>
                                        <p:cTn id="90" dur="500" fill="hold"/>
                                        <p:tgtEl>
                                          <p:spTgt spid="10138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78" y="1565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1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013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1013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77 0.00301 C 0.07048 -0.00833 0.1342 -0.01943 0.21909 -0.00994 C 0.30382 -0.00046 0.47014 0.02914 0.51632 0.05944 C 0.5625 0.08973 0.51527 0.12604 0.49583 0.17253 C 0.47621 0.21878 0.4184 0.30412 0.39809 0.33857 " pathEditMode="fixed" rAng="0" ptsTypes="aaaaa">
                                      <p:cBhvr>
                                        <p:cTn id="111" dur="500" fill="hold"/>
                                        <p:tgtEl>
                                          <p:spTgt spid="10138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78" y="1565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1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2" grpId="0" uiExpand="1" animBg="1"/>
      <p:bldP spid="1013798" grpId="0" uiExpand="1" animBg="1"/>
      <p:bldP spid="1013801" grpId="0" uiExpand="1" animBg="1"/>
      <p:bldP spid="1013793" grpId="0" uiExpand="1" animBg="1"/>
      <p:bldP spid="1013794" grpId="0" uiExpand="1" animBg="1"/>
      <p:bldP spid="1013795" grpId="0" build="p"/>
      <p:bldP spid="1013796" grpId="0" uiExpand="1" animBg="1"/>
      <p:bldP spid="1013797" grpId="0" uiExpand="1" animBg="1"/>
      <p:bldP spid="1013803" grpId="0" uiExpand="1"/>
      <p:bldP spid="1013804" grpId="0" uiExpand="1"/>
      <p:bldP spid="1013805" grpId="0" uiExpand="1"/>
      <p:bldP spid="1013806" grpId="0" uiExpand="1"/>
      <p:bldP spid="1013808" grpId="0" uiExpand="1"/>
      <p:bldP spid="1013809" grpId="0" uiExpand="1"/>
      <p:bldP spid="1013810" grpId="0"/>
      <p:bldP spid="1013811" grpId="0"/>
      <p:bldP spid="1013812" grpId="0" uiExpand="1" animBg="1"/>
      <p:bldP spid="1013814" grpId="0" uiExpan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6824239" y="0"/>
            <a:ext cx="2014961" cy="1018846"/>
            <a:chOff x="3643891" y="636785"/>
            <a:chExt cx="2014961" cy="1018846"/>
          </a:xfrm>
        </p:grpSpPr>
        <p:grpSp>
          <p:nvGrpSpPr>
            <p:cNvPr id="12" name="Group 26"/>
            <p:cNvGrpSpPr>
              <a:grpSpLocks/>
            </p:cNvGrpSpPr>
            <p:nvPr/>
          </p:nvGrpSpPr>
          <p:grpSpPr bwMode="auto">
            <a:xfrm>
              <a:off x="4532479" y="636785"/>
              <a:ext cx="1126373" cy="973557"/>
              <a:chOff x="2969" y="720"/>
              <a:chExt cx="1159" cy="864"/>
            </a:xfrm>
          </p:grpSpPr>
          <p:grpSp>
            <p:nvGrpSpPr>
              <p:cNvPr id="14" name="Group 25"/>
              <p:cNvGrpSpPr>
                <a:grpSpLocks/>
              </p:cNvGrpSpPr>
              <p:nvPr/>
            </p:nvGrpSpPr>
            <p:grpSpPr bwMode="auto">
              <a:xfrm>
                <a:off x="3600" y="720"/>
                <a:ext cx="528" cy="864"/>
                <a:chOff x="3600" y="720"/>
                <a:chExt cx="528" cy="864"/>
              </a:xfrm>
            </p:grpSpPr>
            <p:sp>
              <p:nvSpPr>
                <p:cNvPr id="16" name="AutoShape 20"/>
                <p:cNvSpPr>
                  <a:spLocks noChangeArrowheads="1"/>
                </p:cNvSpPr>
                <p:nvPr/>
              </p:nvSpPr>
              <p:spPr bwMode="auto">
                <a:xfrm>
                  <a:off x="3600" y="720"/>
                  <a:ext cx="336" cy="480"/>
                </a:xfrm>
                <a:prstGeom prst="can">
                  <a:avLst>
                    <a:gd name="adj" fmla="val 35714"/>
                  </a:avLst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/>
                </a:p>
              </p:txBody>
            </p:sp>
            <p:sp>
              <p:nvSpPr>
                <p:cNvPr id="17" name="AutoShape 21"/>
                <p:cNvSpPr>
                  <a:spLocks noChangeArrowheads="1"/>
                </p:cNvSpPr>
                <p:nvPr/>
              </p:nvSpPr>
              <p:spPr bwMode="auto">
                <a:xfrm>
                  <a:off x="3696" y="912"/>
                  <a:ext cx="336" cy="480"/>
                </a:xfrm>
                <a:prstGeom prst="can">
                  <a:avLst>
                    <a:gd name="adj" fmla="val 35714"/>
                  </a:avLst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/>
                </a:p>
              </p:txBody>
            </p:sp>
            <p:sp>
              <p:nvSpPr>
                <p:cNvPr id="18" name="AutoShape 22"/>
                <p:cNvSpPr>
                  <a:spLocks noChangeArrowheads="1"/>
                </p:cNvSpPr>
                <p:nvPr/>
              </p:nvSpPr>
              <p:spPr bwMode="auto">
                <a:xfrm>
                  <a:off x="3792" y="1104"/>
                  <a:ext cx="336" cy="480"/>
                </a:xfrm>
                <a:prstGeom prst="can">
                  <a:avLst>
                    <a:gd name="adj" fmla="val 35714"/>
                  </a:avLst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/>
                </a:p>
              </p:txBody>
            </p:sp>
          </p:grpSp>
          <p:sp>
            <p:nvSpPr>
              <p:cNvPr id="15" name="AutoShape 23"/>
              <p:cNvSpPr>
                <a:spLocks noChangeArrowheads="1"/>
              </p:cNvSpPr>
              <p:nvPr/>
            </p:nvSpPr>
            <p:spPr bwMode="auto">
              <a:xfrm>
                <a:off x="2969" y="1008"/>
                <a:ext cx="535" cy="336"/>
              </a:xfrm>
              <a:prstGeom prst="leftRightArrow">
                <a:avLst>
                  <a:gd name="adj1" fmla="val 50000"/>
                  <a:gd name="adj2" fmla="val 25714"/>
                </a:avLst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</p:grp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643891" y="679668"/>
              <a:ext cx="975963" cy="975963"/>
            </a:xfrm>
            <a:prstGeom prst="rect">
              <a:avLst/>
            </a:prstGeom>
          </p:spPr>
        </p:pic>
      </p:grp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Failures</a:t>
            </a:r>
          </a:p>
        </p:txBody>
      </p:sp>
      <p:sp>
        <p:nvSpPr>
          <p:cNvPr id="101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73557"/>
            <a:ext cx="8801100" cy="5732043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if server crashes? Can client wait until server comes back up and continue as before?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Any data in server memory but not on disk can be lost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Shared state across RPC: What if server crashes after seek? Then, when client does “read”, it will fail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Message retries: suppose server crashes after it does UNIX “</a:t>
            </a:r>
            <a:r>
              <a:rPr lang="en-US" altLang="ko-KR" dirty="0" err="1" smtClean="0">
                <a:ea typeface="굴림" panose="020B0600000101010101" pitchFamily="34" charset="-127"/>
              </a:rPr>
              <a:t>rm</a:t>
            </a:r>
            <a:r>
              <a:rPr lang="en-US" altLang="ko-KR" dirty="0" smtClean="0">
                <a:ea typeface="굴림" panose="020B0600000101010101" pitchFamily="34" charset="-127"/>
              </a:rPr>
              <a:t> foo”, but before acknowledgment?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Message system will retry: send it again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How does it know not to delete it again? (could solve with two-phase commit protocol, but NFS takes a more ad hoc approach)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Stateless protocol:</a:t>
            </a:r>
            <a:r>
              <a:rPr lang="en-US" altLang="ko-KR" dirty="0" smtClean="0">
                <a:ea typeface="굴림" panose="020B0600000101010101" pitchFamily="34" charset="-127"/>
              </a:rPr>
              <a:t> A protocol in which all information required to process a request is passed with request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Server keeps no state about client, except as hints to help improve performance (e.g. a cache)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Thus, if server crashes and restarted, requests can continue where left off (in many cases)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if client crashes?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Might lose modified data in client cache</a:t>
            </a:r>
          </a:p>
          <a:p>
            <a:pPr lvl="1">
              <a:lnSpc>
                <a:spcPct val="80000"/>
              </a:lnSpc>
              <a:spcBef>
                <a:spcPct val="5000"/>
              </a:spcBef>
              <a:buFontTx/>
              <a:buNone/>
            </a:pPr>
            <a:endParaRPr lang="ko-KR" altLang="en-US" dirty="0" smtClean="0">
              <a:ea typeface="굴림" panose="020B0600000101010101" pitchFamily="34" charset="-127"/>
            </a:endParaRPr>
          </a:p>
        </p:txBody>
      </p:sp>
      <p:sp>
        <p:nvSpPr>
          <p:cNvPr id="21511" name="AutoShape 13"/>
          <p:cNvSpPr>
            <a:spLocks noChangeArrowheads="1"/>
          </p:cNvSpPr>
          <p:nvPr/>
        </p:nvSpPr>
        <p:spPr bwMode="auto">
          <a:xfrm>
            <a:off x="6637338" y="0"/>
            <a:ext cx="1143000" cy="990600"/>
          </a:xfrm>
          <a:prstGeom prst="irregularSeal1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800" dirty="0">
                <a:latin typeface="Gill Sans"/>
              </a:rPr>
              <a:t>Crash!</a:t>
            </a:r>
          </a:p>
        </p:txBody>
      </p:sp>
    </p:spTree>
    <p:extLst>
      <p:ext uri="{BB962C8B-B14F-4D97-AF65-F5344CB8AC3E}">
        <p14:creationId xmlns:p14="http://schemas.microsoft.com/office/powerpoint/2010/main" val="2545298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4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4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14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14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14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14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14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14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14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14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14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14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14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14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14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14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14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14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147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147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78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Network File System (NFS)</a:t>
            </a:r>
          </a:p>
        </p:txBody>
      </p:sp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839200" cy="6019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Three Layers for NFS system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UNIX file-system interface:</a:t>
            </a:r>
            <a:r>
              <a:rPr lang="en-US" altLang="ko-KR" dirty="0" smtClean="0">
                <a:ea typeface="굴림" panose="020B0600000101010101" pitchFamily="34" charset="-127"/>
              </a:rPr>
              <a:t> open, read, write, close calls + file descriptors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VFS layer:</a:t>
            </a:r>
            <a:r>
              <a:rPr lang="en-US" altLang="ko-KR" dirty="0" smtClean="0">
                <a:ea typeface="굴림" panose="020B0600000101010101" pitchFamily="34" charset="-127"/>
              </a:rPr>
              <a:t> distinguishes local from remote files</a:t>
            </a:r>
          </a:p>
          <a:p>
            <a:pPr lvl="2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Calls the NFS protocol procedures for remote requests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NFS service layer:</a:t>
            </a:r>
            <a:r>
              <a:rPr lang="en-US" altLang="ko-KR" dirty="0" smtClean="0">
                <a:ea typeface="굴림" panose="020B0600000101010101" pitchFamily="34" charset="-127"/>
              </a:rPr>
              <a:t> bottom layer of the architecture</a:t>
            </a:r>
          </a:p>
          <a:p>
            <a:pPr lvl="2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Implements the NFS protocol</a:t>
            </a:r>
          </a:p>
          <a:p>
            <a:pPr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NFS Protocol: RPC for file operations on server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Reading/searching a directory 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manipulating links and directories 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accessing file attributes/reading and writing files</a:t>
            </a:r>
          </a:p>
          <a:p>
            <a:pPr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Write-through caching:</a:t>
            </a:r>
            <a:r>
              <a:rPr lang="en-US" altLang="ko-KR" dirty="0" smtClean="0">
                <a:ea typeface="굴림" panose="020B0600000101010101" pitchFamily="34" charset="-127"/>
              </a:rPr>
              <a:t> Modified data committed to server’s disk before results are returned to the client 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lose some of the advantages of caching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time to perform write() can be long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Need some mechanism for readers to eventually notice changes! (more on this later)</a:t>
            </a:r>
          </a:p>
          <a:p>
            <a:pPr>
              <a:lnSpc>
                <a:spcPct val="80000"/>
              </a:lnSpc>
              <a:spcBef>
                <a:spcPct val="15000"/>
              </a:spcBef>
            </a:pPr>
            <a:endParaRPr lang="ko-KR" altLang="en-US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0098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966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NFS Continued</a:t>
            </a:r>
          </a:p>
        </p:txBody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8750" y="747712"/>
            <a:ext cx="8826500" cy="6034088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NFS servers are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stateless</a:t>
            </a:r>
            <a:r>
              <a:rPr lang="en-US" altLang="ko-KR" dirty="0" smtClean="0">
                <a:ea typeface="굴림" panose="020B0600000101010101" pitchFamily="34" charset="-127"/>
              </a:rPr>
              <a:t>; each request provides all arguments require for execution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E.g. reads include information for entire operation, such as </a:t>
            </a:r>
            <a:r>
              <a:rPr lang="en-US" altLang="ko-KR" b="1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ReadAt</a:t>
            </a:r>
            <a:r>
              <a:rPr lang="en-US" altLang="ko-KR" b="1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</a:t>
            </a:r>
            <a:r>
              <a:rPr lang="en-US" altLang="ko-KR" b="1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inumber,position</a:t>
            </a:r>
            <a:r>
              <a:rPr lang="en-US" altLang="ko-KR" b="1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)</a:t>
            </a:r>
            <a:r>
              <a:rPr lang="en-US" altLang="ko-KR" dirty="0" smtClean="0">
                <a:ea typeface="굴림" panose="020B0600000101010101" pitchFamily="34" charset="-127"/>
              </a:rPr>
              <a:t>, not </a:t>
            </a:r>
            <a:r>
              <a:rPr lang="en-US" altLang="ko-KR" b="1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Read(</a:t>
            </a:r>
            <a:r>
              <a:rPr lang="en-US" altLang="ko-KR" b="1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openfile</a:t>
            </a:r>
            <a:r>
              <a:rPr lang="en-US" altLang="ko-KR" b="1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)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No need to perform network open() or close() on file – each operation stands on its own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Idempotent:</a:t>
            </a:r>
            <a:r>
              <a:rPr lang="en-US" altLang="ko-KR" dirty="0" smtClean="0">
                <a:ea typeface="굴림" panose="020B0600000101010101" pitchFamily="34" charset="-127"/>
              </a:rPr>
              <a:t> Performing requests multiple times has same effect as performing it exactly once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Example: Server crashes between disk I/O and message send, client resend read, server does operation again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Example: Read and write file blocks: just re-read or re-write file block – no side effects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Example: What about “remove”?  NFS does operation twice and second time returns an advisory error 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Failure Model: Transparent to client system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Is this a good idea?  What if you are in the middle of reading a file and server crashes? 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Options (NFS Provides both):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Hang until server comes back up (next week?)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Return an error. (Of course, most applications don’t know they are talking over network)</a:t>
            </a:r>
          </a:p>
        </p:txBody>
      </p:sp>
    </p:spTree>
    <p:extLst>
      <p:ext uri="{BB962C8B-B14F-4D97-AF65-F5344CB8AC3E}">
        <p14:creationId xmlns:p14="http://schemas.microsoft.com/office/powerpoint/2010/main" val="21889830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990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IPv4 Packet Format</a:t>
            </a:r>
          </a:p>
        </p:txBody>
      </p:sp>
      <p:sp>
        <p:nvSpPr>
          <p:cNvPr id="1059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600" y="704850"/>
            <a:ext cx="8940800" cy="61531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IP Packet Format: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None/>
            </a:pPr>
            <a:endParaRPr lang="en-US" altLang="ko-KR" dirty="0" smtClean="0">
              <a:solidFill>
                <a:srgbClr val="FF0000"/>
              </a:solidFill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IP Protocol field: 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8 bits, distinguishes protocols such as TCP, UDP, ICMP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IP Datagram: </a:t>
            </a:r>
            <a:r>
              <a:rPr lang="en-US" altLang="ko-KR" dirty="0" smtClean="0">
                <a:ea typeface="굴림" panose="020B0600000101010101" pitchFamily="34" charset="-127"/>
              </a:rPr>
              <a:t>an unreliable, unordered, packet sent from source to destination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Function of network – deliver datagrams!</a:t>
            </a:r>
          </a:p>
        </p:txBody>
      </p:sp>
      <p:grpSp>
        <p:nvGrpSpPr>
          <p:cNvPr id="1059844" name="Group 4"/>
          <p:cNvGrpSpPr>
            <a:grpSpLocks/>
          </p:cNvGrpSpPr>
          <p:nvPr/>
        </p:nvGrpSpPr>
        <p:grpSpPr bwMode="auto">
          <a:xfrm>
            <a:off x="123825" y="1168400"/>
            <a:ext cx="8982075" cy="3556000"/>
            <a:chOff x="78" y="1984"/>
            <a:chExt cx="5658" cy="2240"/>
          </a:xfrm>
        </p:grpSpPr>
        <p:grpSp>
          <p:nvGrpSpPr>
            <p:cNvPr id="21509" name="Group 5"/>
            <p:cNvGrpSpPr>
              <a:grpSpLocks/>
            </p:cNvGrpSpPr>
            <p:nvPr/>
          </p:nvGrpSpPr>
          <p:grpSpPr bwMode="auto">
            <a:xfrm>
              <a:off x="1018" y="2512"/>
              <a:ext cx="3557" cy="1712"/>
              <a:chOff x="1104" y="2016"/>
              <a:chExt cx="3360" cy="1824"/>
            </a:xfrm>
          </p:grpSpPr>
          <p:sp>
            <p:nvSpPr>
              <p:cNvPr id="21528" name="Freeform 6"/>
              <p:cNvSpPr>
                <a:spLocks/>
              </p:cNvSpPr>
              <p:nvPr/>
            </p:nvSpPr>
            <p:spPr bwMode="auto">
              <a:xfrm>
                <a:off x="1104" y="2976"/>
                <a:ext cx="3360" cy="240"/>
              </a:xfrm>
              <a:custGeom>
                <a:avLst/>
                <a:gdLst>
                  <a:gd name="T0" fmla="*/ 48 w 3360"/>
                  <a:gd name="T1" fmla="*/ 240 h 336"/>
                  <a:gd name="T2" fmla="*/ 3312 w 3360"/>
                  <a:gd name="T3" fmla="*/ 240 h 336"/>
                  <a:gd name="T4" fmla="*/ 3312 w 3360"/>
                  <a:gd name="T5" fmla="*/ 137 h 336"/>
                  <a:gd name="T6" fmla="*/ 3251 w 3360"/>
                  <a:gd name="T7" fmla="*/ 103 h 336"/>
                  <a:gd name="T8" fmla="*/ 3360 w 3360"/>
                  <a:gd name="T9" fmla="*/ 58 h 336"/>
                  <a:gd name="T10" fmla="*/ 3312 w 3360"/>
                  <a:gd name="T11" fmla="*/ 24 h 336"/>
                  <a:gd name="T12" fmla="*/ 3312 w 3360"/>
                  <a:gd name="T13" fmla="*/ 0 h 336"/>
                  <a:gd name="T14" fmla="*/ 48 w 3360"/>
                  <a:gd name="T15" fmla="*/ 0 h 336"/>
                  <a:gd name="T16" fmla="*/ 48 w 3360"/>
                  <a:gd name="T17" fmla="*/ 34 h 336"/>
                  <a:gd name="T18" fmla="*/ 96 w 3360"/>
                  <a:gd name="T19" fmla="*/ 69 h 336"/>
                  <a:gd name="T20" fmla="*/ 0 w 3360"/>
                  <a:gd name="T21" fmla="*/ 108 h 336"/>
                  <a:gd name="T22" fmla="*/ 48 w 3360"/>
                  <a:gd name="T23" fmla="*/ 142 h 336"/>
                  <a:gd name="T24" fmla="*/ 48 w 3360"/>
                  <a:gd name="T25" fmla="*/ 240 h 3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360" h="336">
                    <a:moveTo>
                      <a:pt x="48" y="336"/>
                    </a:moveTo>
                    <a:lnTo>
                      <a:pt x="3312" y="336"/>
                    </a:lnTo>
                    <a:lnTo>
                      <a:pt x="3312" y="192"/>
                    </a:lnTo>
                    <a:lnTo>
                      <a:pt x="3251" y="144"/>
                    </a:lnTo>
                    <a:lnTo>
                      <a:pt x="3360" y="81"/>
                    </a:lnTo>
                    <a:lnTo>
                      <a:pt x="3312" y="33"/>
                    </a:lnTo>
                    <a:lnTo>
                      <a:pt x="3312" y="0"/>
                    </a:lnTo>
                    <a:lnTo>
                      <a:pt x="48" y="0"/>
                    </a:lnTo>
                    <a:lnTo>
                      <a:pt x="48" y="48"/>
                    </a:lnTo>
                    <a:lnTo>
                      <a:pt x="96" y="96"/>
                    </a:lnTo>
                    <a:lnTo>
                      <a:pt x="0" y="151"/>
                    </a:lnTo>
                    <a:lnTo>
                      <a:pt x="48" y="199"/>
                    </a:lnTo>
                    <a:lnTo>
                      <a:pt x="48" y="336"/>
                    </a:lnTo>
                    <a:close/>
                  </a:path>
                </a:pathLst>
              </a:custGeom>
              <a:solidFill>
                <a:srgbClr val="99FFCC"/>
              </a:solidFill>
              <a:ln w="381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>
                  <a:latin typeface="Gill Sans"/>
                </a:endParaRPr>
              </a:p>
            </p:txBody>
          </p:sp>
          <p:sp>
            <p:nvSpPr>
              <p:cNvPr id="21529" name="Rectangle 7"/>
              <p:cNvSpPr>
                <a:spLocks noChangeArrowheads="1"/>
              </p:cNvSpPr>
              <p:nvPr/>
            </p:nvSpPr>
            <p:spPr bwMode="auto">
              <a:xfrm>
                <a:off x="1152" y="2208"/>
                <a:ext cx="1632" cy="192"/>
              </a:xfrm>
              <a:prstGeom prst="rect">
                <a:avLst/>
              </a:prstGeom>
              <a:solidFill>
                <a:srgbClr val="99FF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 marL="2286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80000"/>
                  </a:lnSpc>
                  <a:spcBef>
                    <a:spcPct val="20000"/>
                  </a:spcBef>
                  <a:buSzPct val="100000"/>
                </a:pPr>
                <a:r>
                  <a:rPr lang="en-US" altLang="ko-KR">
                    <a:latin typeface="Gill Sans"/>
                    <a:ea typeface="굴림" panose="020B0600000101010101" pitchFamily="34" charset="-127"/>
                  </a:rPr>
                  <a:t>16-bit identification</a:t>
                </a:r>
              </a:p>
            </p:txBody>
          </p:sp>
          <p:sp>
            <p:nvSpPr>
              <p:cNvPr id="21530" name="Rectangle 8"/>
              <p:cNvSpPr>
                <a:spLocks noChangeArrowheads="1"/>
              </p:cNvSpPr>
              <p:nvPr/>
            </p:nvSpPr>
            <p:spPr bwMode="auto">
              <a:xfrm>
                <a:off x="1968" y="2016"/>
                <a:ext cx="816" cy="192"/>
              </a:xfrm>
              <a:prstGeom prst="rect">
                <a:avLst/>
              </a:prstGeom>
              <a:solidFill>
                <a:srgbClr val="99FF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 marL="2286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80000"/>
                  </a:lnSpc>
                  <a:spcBef>
                    <a:spcPct val="20000"/>
                  </a:spcBef>
                  <a:buSzPct val="100000"/>
                </a:pPr>
                <a:r>
                  <a:rPr lang="en-US" altLang="ko-KR">
                    <a:latin typeface="Gill Sans"/>
                    <a:ea typeface="굴림" panose="020B0600000101010101" pitchFamily="34" charset="-127"/>
                  </a:rPr>
                  <a:t>ToS</a:t>
                </a:r>
              </a:p>
            </p:txBody>
          </p:sp>
          <p:sp>
            <p:nvSpPr>
              <p:cNvPr id="21531" name="Rectangle 9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398" cy="192"/>
              </a:xfrm>
              <a:prstGeom prst="rect">
                <a:avLst/>
              </a:prstGeom>
              <a:solidFill>
                <a:srgbClr val="99FF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 marL="2286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80000"/>
                  </a:lnSpc>
                  <a:spcBef>
                    <a:spcPct val="20000"/>
                  </a:spcBef>
                  <a:buSzPct val="100000"/>
                </a:pPr>
                <a:r>
                  <a:rPr lang="en-US" altLang="ko-KR">
                    <a:latin typeface="Gill Sans"/>
                    <a:ea typeface="굴림" panose="020B0600000101010101" pitchFamily="34" charset="-127"/>
                  </a:rPr>
                  <a:t>4</a:t>
                </a:r>
              </a:p>
            </p:txBody>
          </p:sp>
          <p:sp>
            <p:nvSpPr>
              <p:cNvPr id="21532" name="Rectangle 10"/>
              <p:cNvSpPr>
                <a:spLocks noChangeArrowheads="1"/>
              </p:cNvSpPr>
              <p:nvPr/>
            </p:nvSpPr>
            <p:spPr bwMode="auto">
              <a:xfrm>
                <a:off x="3161" y="2208"/>
                <a:ext cx="1255" cy="192"/>
              </a:xfrm>
              <a:prstGeom prst="rect">
                <a:avLst/>
              </a:prstGeom>
              <a:solidFill>
                <a:srgbClr val="99FF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 marL="2286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80000"/>
                  </a:lnSpc>
                  <a:spcBef>
                    <a:spcPct val="20000"/>
                  </a:spcBef>
                  <a:buSzPct val="100000"/>
                </a:pPr>
                <a:r>
                  <a:rPr lang="en-US" altLang="ko-KR">
                    <a:latin typeface="Gill Sans"/>
                    <a:ea typeface="굴림" panose="020B0600000101010101" pitchFamily="34" charset="-127"/>
                  </a:rPr>
                  <a:t>13-bit frag off</a:t>
                </a:r>
              </a:p>
            </p:txBody>
          </p:sp>
          <p:sp>
            <p:nvSpPr>
              <p:cNvPr id="21533" name="Rectangle 11"/>
              <p:cNvSpPr>
                <a:spLocks noChangeArrowheads="1"/>
              </p:cNvSpPr>
              <p:nvPr/>
            </p:nvSpPr>
            <p:spPr bwMode="auto">
              <a:xfrm>
                <a:off x="2784" y="2016"/>
                <a:ext cx="1632" cy="192"/>
              </a:xfrm>
              <a:prstGeom prst="rect">
                <a:avLst/>
              </a:prstGeom>
              <a:solidFill>
                <a:srgbClr val="99FF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 marL="2286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80000"/>
                  </a:lnSpc>
                  <a:spcBef>
                    <a:spcPct val="20000"/>
                  </a:spcBef>
                  <a:buSzPct val="100000"/>
                </a:pPr>
                <a:r>
                  <a:rPr lang="en-US" altLang="ko-KR">
                    <a:latin typeface="Gill Sans"/>
                    <a:ea typeface="굴림" panose="020B0600000101010101" pitchFamily="34" charset="-127"/>
                  </a:rPr>
                  <a:t>Total length(16-bits)</a:t>
                </a:r>
              </a:p>
            </p:txBody>
          </p:sp>
          <p:sp>
            <p:nvSpPr>
              <p:cNvPr id="21534" name="Rectangle 12"/>
              <p:cNvSpPr>
                <a:spLocks noChangeArrowheads="1"/>
              </p:cNvSpPr>
              <p:nvPr/>
            </p:nvSpPr>
            <p:spPr bwMode="auto">
              <a:xfrm>
                <a:off x="1968" y="2400"/>
                <a:ext cx="816" cy="192"/>
              </a:xfrm>
              <a:prstGeom prst="rect">
                <a:avLst/>
              </a:prstGeom>
              <a:solidFill>
                <a:srgbClr val="99FF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 marL="2286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80000"/>
                  </a:lnSpc>
                  <a:spcBef>
                    <a:spcPct val="20000"/>
                  </a:spcBef>
                  <a:buSzPct val="100000"/>
                </a:pPr>
                <a:r>
                  <a:rPr lang="en-US" altLang="ko-KR">
                    <a:latin typeface="Gill Sans"/>
                    <a:ea typeface="굴림" panose="020B0600000101010101" pitchFamily="34" charset="-127"/>
                  </a:rPr>
                  <a:t>protocol</a:t>
                </a:r>
              </a:p>
            </p:txBody>
          </p:sp>
          <p:sp>
            <p:nvSpPr>
              <p:cNvPr id="21535" name="Rectangle 13"/>
              <p:cNvSpPr>
                <a:spLocks noChangeArrowheads="1"/>
              </p:cNvSpPr>
              <p:nvPr/>
            </p:nvSpPr>
            <p:spPr bwMode="auto">
              <a:xfrm>
                <a:off x="1152" y="2400"/>
                <a:ext cx="816" cy="192"/>
              </a:xfrm>
              <a:prstGeom prst="rect">
                <a:avLst/>
              </a:prstGeom>
              <a:solidFill>
                <a:srgbClr val="99FF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 marL="2286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80000"/>
                  </a:lnSpc>
                  <a:spcBef>
                    <a:spcPct val="20000"/>
                  </a:spcBef>
                  <a:buSzPct val="100000"/>
                </a:pPr>
                <a:r>
                  <a:rPr lang="en-US" altLang="ko-KR">
                    <a:latin typeface="Gill Sans"/>
                    <a:ea typeface="굴림" panose="020B0600000101010101" pitchFamily="34" charset="-127"/>
                  </a:rPr>
                  <a:t>TTL</a:t>
                </a:r>
              </a:p>
            </p:txBody>
          </p:sp>
          <p:sp>
            <p:nvSpPr>
              <p:cNvPr id="21536" name="Rectangle 14"/>
              <p:cNvSpPr>
                <a:spLocks noChangeArrowheads="1"/>
              </p:cNvSpPr>
              <p:nvPr/>
            </p:nvSpPr>
            <p:spPr bwMode="auto">
              <a:xfrm>
                <a:off x="2784" y="2400"/>
                <a:ext cx="1632" cy="192"/>
              </a:xfrm>
              <a:prstGeom prst="rect">
                <a:avLst/>
              </a:prstGeom>
              <a:solidFill>
                <a:srgbClr val="99FF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 marL="2286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80000"/>
                  </a:lnSpc>
                  <a:spcBef>
                    <a:spcPct val="20000"/>
                  </a:spcBef>
                  <a:buSzPct val="100000"/>
                </a:pPr>
                <a:r>
                  <a:rPr lang="en-US" altLang="ko-KR">
                    <a:latin typeface="Gill Sans"/>
                    <a:ea typeface="굴림" panose="020B0600000101010101" pitchFamily="34" charset="-127"/>
                  </a:rPr>
                  <a:t>16-bit header checksum</a:t>
                </a:r>
              </a:p>
            </p:txBody>
          </p:sp>
          <p:sp>
            <p:nvSpPr>
              <p:cNvPr id="21537" name="Rectangle 15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3264" cy="192"/>
              </a:xfrm>
              <a:prstGeom prst="rect">
                <a:avLst/>
              </a:prstGeom>
              <a:solidFill>
                <a:srgbClr val="99FF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 marL="2286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80000"/>
                  </a:lnSpc>
                  <a:spcBef>
                    <a:spcPct val="20000"/>
                  </a:spcBef>
                  <a:buSzPct val="100000"/>
                </a:pPr>
                <a:r>
                  <a:rPr lang="en-US" altLang="ko-KR">
                    <a:latin typeface="Gill Sans"/>
                    <a:ea typeface="굴림" panose="020B0600000101010101" pitchFamily="34" charset="-127"/>
                  </a:rPr>
                  <a:t>32-bit source IP address</a:t>
                </a:r>
              </a:p>
            </p:txBody>
          </p:sp>
          <p:sp>
            <p:nvSpPr>
              <p:cNvPr id="21538" name="Rectangle 16"/>
              <p:cNvSpPr>
                <a:spLocks noChangeArrowheads="1"/>
              </p:cNvSpPr>
              <p:nvPr/>
            </p:nvSpPr>
            <p:spPr bwMode="auto">
              <a:xfrm>
                <a:off x="1152" y="2784"/>
                <a:ext cx="3264" cy="192"/>
              </a:xfrm>
              <a:prstGeom prst="rect">
                <a:avLst/>
              </a:prstGeom>
              <a:solidFill>
                <a:srgbClr val="99FF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 marL="2286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80000"/>
                  </a:lnSpc>
                  <a:spcBef>
                    <a:spcPct val="20000"/>
                  </a:spcBef>
                  <a:buSzPct val="100000"/>
                </a:pPr>
                <a:r>
                  <a:rPr lang="en-US" altLang="ko-KR">
                    <a:latin typeface="Gill Sans"/>
                    <a:ea typeface="굴림" panose="020B0600000101010101" pitchFamily="34" charset="-127"/>
                  </a:rPr>
                  <a:t>32-bit destination IP address</a:t>
                </a:r>
              </a:p>
            </p:txBody>
          </p:sp>
          <p:sp>
            <p:nvSpPr>
              <p:cNvPr id="21539" name="Rectangle 17"/>
              <p:cNvSpPr>
                <a:spLocks noChangeArrowheads="1"/>
              </p:cNvSpPr>
              <p:nvPr/>
            </p:nvSpPr>
            <p:spPr bwMode="auto">
              <a:xfrm>
                <a:off x="1539" y="2016"/>
                <a:ext cx="429" cy="192"/>
              </a:xfrm>
              <a:prstGeom prst="rect">
                <a:avLst/>
              </a:prstGeom>
              <a:solidFill>
                <a:srgbClr val="99FF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 marL="2286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80000"/>
                  </a:lnSpc>
                  <a:spcBef>
                    <a:spcPct val="20000"/>
                  </a:spcBef>
                  <a:buSzPct val="100000"/>
                </a:pPr>
                <a:r>
                  <a:rPr lang="en-US" altLang="ko-KR">
                    <a:latin typeface="Gill Sans"/>
                    <a:ea typeface="굴림" panose="020B0600000101010101" pitchFamily="34" charset="-127"/>
                  </a:rPr>
                  <a:t>IHL</a:t>
                </a:r>
              </a:p>
            </p:txBody>
          </p:sp>
          <p:sp>
            <p:nvSpPr>
              <p:cNvPr id="21540" name="Rectangle 18"/>
              <p:cNvSpPr>
                <a:spLocks noChangeArrowheads="1"/>
              </p:cNvSpPr>
              <p:nvPr/>
            </p:nvSpPr>
            <p:spPr bwMode="auto">
              <a:xfrm>
                <a:off x="2784" y="2208"/>
                <a:ext cx="377" cy="192"/>
              </a:xfrm>
              <a:prstGeom prst="rect">
                <a:avLst/>
              </a:prstGeom>
              <a:solidFill>
                <a:srgbClr val="99FF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 marL="2286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80000"/>
                  </a:lnSpc>
                  <a:spcBef>
                    <a:spcPct val="20000"/>
                  </a:spcBef>
                  <a:buSzPct val="100000"/>
                </a:pPr>
                <a:r>
                  <a:rPr lang="en-US" altLang="ko-KR">
                    <a:latin typeface="Gill Sans"/>
                    <a:ea typeface="굴림" panose="020B0600000101010101" pitchFamily="34" charset="-127"/>
                  </a:rPr>
                  <a:t>flags</a:t>
                </a:r>
              </a:p>
            </p:txBody>
          </p:sp>
          <p:sp>
            <p:nvSpPr>
              <p:cNvPr id="21541" name="Freeform 19"/>
              <p:cNvSpPr>
                <a:spLocks/>
              </p:cNvSpPr>
              <p:nvPr/>
            </p:nvSpPr>
            <p:spPr bwMode="auto">
              <a:xfrm>
                <a:off x="1104" y="3216"/>
                <a:ext cx="3360" cy="624"/>
              </a:xfrm>
              <a:custGeom>
                <a:avLst/>
                <a:gdLst>
                  <a:gd name="T0" fmla="*/ 44 w 3360"/>
                  <a:gd name="T1" fmla="*/ 624 h 716"/>
                  <a:gd name="T2" fmla="*/ 3312 w 3360"/>
                  <a:gd name="T3" fmla="*/ 624 h 716"/>
                  <a:gd name="T4" fmla="*/ 3312 w 3360"/>
                  <a:gd name="T5" fmla="*/ 167 h 716"/>
                  <a:gd name="T6" fmla="*/ 3251 w 3360"/>
                  <a:gd name="T7" fmla="*/ 125 h 716"/>
                  <a:gd name="T8" fmla="*/ 3360 w 3360"/>
                  <a:gd name="T9" fmla="*/ 71 h 716"/>
                  <a:gd name="T10" fmla="*/ 3312 w 3360"/>
                  <a:gd name="T11" fmla="*/ 29 h 716"/>
                  <a:gd name="T12" fmla="*/ 3312 w 3360"/>
                  <a:gd name="T13" fmla="*/ 0 h 716"/>
                  <a:gd name="T14" fmla="*/ 48 w 3360"/>
                  <a:gd name="T15" fmla="*/ 0 h 716"/>
                  <a:gd name="T16" fmla="*/ 48 w 3360"/>
                  <a:gd name="T17" fmla="*/ 42 h 716"/>
                  <a:gd name="T18" fmla="*/ 96 w 3360"/>
                  <a:gd name="T19" fmla="*/ 84 h 716"/>
                  <a:gd name="T20" fmla="*/ 0 w 3360"/>
                  <a:gd name="T21" fmla="*/ 132 h 716"/>
                  <a:gd name="T22" fmla="*/ 48 w 3360"/>
                  <a:gd name="T23" fmla="*/ 173 h 716"/>
                  <a:gd name="T24" fmla="*/ 44 w 3360"/>
                  <a:gd name="T25" fmla="*/ 624 h 71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360" h="716">
                    <a:moveTo>
                      <a:pt x="44" y="716"/>
                    </a:moveTo>
                    <a:lnTo>
                      <a:pt x="3312" y="716"/>
                    </a:lnTo>
                    <a:lnTo>
                      <a:pt x="3312" y="192"/>
                    </a:lnTo>
                    <a:lnTo>
                      <a:pt x="3251" y="144"/>
                    </a:lnTo>
                    <a:lnTo>
                      <a:pt x="3360" y="81"/>
                    </a:lnTo>
                    <a:lnTo>
                      <a:pt x="3312" y="33"/>
                    </a:lnTo>
                    <a:lnTo>
                      <a:pt x="3312" y="0"/>
                    </a:lnTo>
                    <a:lnTo>
                      <a:pt x="48" y="0"/>
                    </a:lnTo>
                    <a:lnTo>
                      <a:pt x="48" y="48"/>
                    </a:lnTo>
                    <a:lnTo>
                      <a:pt x="96" y="96"/>
                    </a:lnTo>
                    <a:lnTo>
                      <a:pt x="0" y="151"/>
                    </a:lnTo>
                    <a:lnTo>
                      <a:pt x="48" y="199"/>
                    </a:lnTo>
                    <a:lnTo>
                      <a:pt x="44" y="716"/>
                    </a:lnTo>
                    <a:close/>
                  </a:path>
                </a:pathLst>
              </a:custGeom>
              <a:solidFill>
                <a:srgbClr val="99FFCC"/>
              </a:solidFill>
              <a:ln w="381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>
                  <a:latin typeface="Gill Sans"/>
                </a:endParaRPr>
              </a:p>
            </p:txBody>
          </p:sp>
          <p:sp>
            <p:nvSpPr>
              <p:cNvPr id="21542" name="Text Box 20"/>
              <p:cNvSpPr txBox="1">
                <a:spLocks noChangeArrowheads="1"/>
              </p:cNvSpPr>
              <p:nvPr/>
            </p:nvSpPr>
            <p:spPr bwMode="auto">
              <a:xfrm>
                <a:off x="2230" y="2995"/>
                <a:ext cx="1109" cy="2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80000"/>
                  </a:lnSpc>
                  <a:spcBef>
                    <a:spcPct val="20000"/>
                  </a:spcBef>
                  <a:buSzPct val="100000"/>
                </a:pPr>
                <a:r>
                  <a:rPr lang="en-US" altLang="ko-KR">
                    <a:latin typeface="Gill Sans"/>
                    <a:ea typeface="굴림" panose="020B0600000101010101" pitchFamily="34" charset="-127"/>
                  </a:rPr>
                  <a:t>options (if any)</a:t>
                </a:r>
              </a:p>
            </p:txBody>
          </p:sp>
          <p:sp>
            <p:nvSpPr>
              <p:cNvPr id="21543" name="Text Box 21"/>
              <p:cNvSpPr txBox="1">
                <a:spLocks noChangeArrowheads="1"/>
              </p:cNvSpPr>
              <p:nvPr/>
            </p:nvSpPr>
            <p:spPr bwMode="auto">
              <a:xfrm>
                <a:off x="2574" y="3427"/>
                <a:ext cx="406" cy="2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80000"/>
                  </a:lnSpc>
                  <a:spcBef>
                    <a:spcPct val="20000"/>
                  </a:spcBef>
                  <a:buSzPct val="100000"/>
                </a:pPr>
                <a:r>
                  <a:rPr lang="en-US" altLang="ko-KR">
                    <a:latin typeface="Gill Sans"/>
                    <a:ea typeface="굴림" panose="020B0600000101010101" pitchFamily="34" charset="-127"/>
                  </a:rPr>
                  <a:t>Data</a:t>
                </a:r>
              </a:p>
            </p:txBody>
          </p:sp>
        </p:grpSp>
        <p:sp>
          <p:nvSpPr>
            <p:cNvPr id="21510" name="Text Box 22"/>
            <p:cNvSpPr txBox="1">
              <a:spLocks noChangeArrowheads="1"/>
            </p:cNvSpPr>
            <p:nvPr/>
          </p:nvSpPr>
          <p:spPr bwMode="auto">
            <a:xfrm>
              <a:off x="996" y="2323"/>
              <a:ext cx="196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>
                  <a:latin typeface="Gill Sans"/>
                  <a:ea typeface="굴림" panose="020B0600000101010101" pitchFamily="34" charset="-127"/>
                </a:rPr>
                <a:t>0</a:t>
              </a:r>
            </a:p>
          </p:txBody>
        </p:sp>
        <p:sp>
          <p:nvSpPr>
            <p:cNvPr id="21511" name="Text Box 23"/>
            <p:cNvSpPr txBox="1">
              <a:spLocks noChangeArrowheads="1"/>
            </p:cNvSpPr>
            <p:nvPr/>
          </p:nvSpPr>
          <p:spPr bwMode="auto">
            <a:xfrm>
              <a:off x="2484" y="2323"/>
              <a:ext cx="277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>
                  <a:latin typeface="Gill Sans"/>
                  <a:ea typeface="굴림" panose="020B0600000101010101" pitchFamily="34" charset="-127"/>
                </a:rPr>
                <a:t>15</a:t>
              </a:r>
            </a:p>
          </p:txBody>
        </p:sp>
        <p:sp>
          <p:nvSpPr>
            <p:cNvPr id="21512" name="Text Box 24"/>
            <p:cNvSpPr txBox="1">
              <a:spLocks noChangeArrowheads="1"/>
            </p:cNvSpPr>
            <p:nvPr/>
          </p:nvSpPr>
          <p:spPr bwMode="auto">
            <a:xfrm>
              <a:off x="2773" y="2323"/>
              <a:ext cx="277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>
                  <a:latin typeface="Gill Sans"/>
                  <a:ea typeface="굴림" panose="020B0600000101010101" pitchFamily="34" charset="-127"/>
                </a:rPr>
                <a:t>16</a:t>
              </a:r>
            </a:p>
          </p:txBody>
        </p:sp>
        <p:sp>
          <p:nvSpPr>
            <p:cNvPr id="21513" name="Text Box 25"/>
            <p:cNvSpPr txBox="1">
              <a:spLocks noChangeArrowheads="1"/>
            </p:cNvSpPr>
            <p:nvPr/>
          </p:nvSpPr>
          <p:spPr bwMode="auto">
            <a:xfrm>
              <a:off x="4291" y="2323"/>
              <a:ext cx="277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>
                  <a:latin typeface="Gill Sans"/>
                  <a:ea typeface="굴림" panose="020B0600000101010101" pitchFamily="34" charset="-127"/>
                </a:rPr>
                <a:t>31</a:t>
              </a:r>
            </a:p>
          </p:txBody>
        </p:sp>
        <p:sp>
          <p:nvSpPr>
            <p:cNvPr id="21514" name="Text Box 26"/>
            <p:cNvSpPr txBox="1">
              <a:spLocks noChangeArrowheads="1"/>
            </p:cNvSpPr>
            <p:nvPr/>
          </p:nvSpPr>
          <p:spPr bwMode="auto">
            <a:xfrm>
              <a:off x="126" y="2467"/>
              <a:ext cx="597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dirty="0">
                  <a:latin typeface="Gill Sans"/>
                  <a:ea typeface="굴림" panose="020B0600000101010101" pitchFamily="34" charset="-127"/>
                </a:rPr>
                <a:t>IP Ver4</a:t>
              </a:r>
            </a:p>
          </p:txBody>
        </p:sp>
        <p:sp>
          <p:nvSpPr>
            <p:cNvPr id="21515" name="Line 27"/>
            <p:cNvSpPr>
              <a:spLocks noChangeShapeType="1"/>
            </p:cNvSpPr>
            <p:nvPr/>
          </p:nvSpPr>
          <p:spPr bwMode="auto">
            <a:xfrm>
              <a:off x="831" y="2557"/>
              <a:ext cx="327" cy="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>
                <a:latin typeface="Gill Sans"/>
              </a:endParaRPr>
            </a:p>
          </p:txBody>
        </p:sp>
        <p:sp>
          <p:nvSpPr>
            <p:cNvPr id="21516" name="Text Box 28"/>
            <p:cNvSpPr txBox="1">
              <a:spLocks noChangeArrowheads="1"/>
            </p:cNvSpPr>
            <p:nvPr/>
          </p:nvSpPr>
          <p:spPr bwMode="auto">
            <a:xfrm>
              <a:off x="1266" y="2016"/>
              <a:ext cx="783" cy="3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10000"/>
                </a:spcBef>
                <a:buSzPct val="100000"/>
              </a:pPr>
              <a:r>
                <a:rPr lang="en-US" altLang="ko-KR">
                  <a:latin typeface="Gill Sans"/>
                  <a:ea typeface="굴림" panose="020B0600000101010101" pitchFamily="34" charset="-127"/>
                </a:rPr>
                <a:t>IP Header</a:t>
              </a:r>
            </a:p>
            <a:p>
              <a:pPr>
                <a:lnSpc>
                  <a:spcPct val="80000"/>
                </a:lnSpc>
                <a:spcBef>
                  <a:spcPct val="10000"/>
                </a:spcBef>
                <a:buSzPct val="100000"/>
              </a:pPr>
              <a:r>
                <a:rPr lang="en-US" altLang="ko-KR">
                  <a:latin typeface="Gill Sans"/>
                  <a:ea typeface="굴림" panose="020B0600000101010101" pitchFamily="34" charset="-127"/>
                </a:rPr>
                <a:t>Length</a:t>
              </a:r>
            </a:p>
          </p:txBody>
        </p:sp>
        <p:sp>
          <p:nvSpPr>
            <p:cNvPr id="21517" name="Line 29"/>
            <p:cNvSpPr>
              <a:spLocks noChangeShapeType="1"/>
            </p:cNvSpPr>
            <p:nvPr/>
          </p:nvSpPr>
          <p:spPr bwMode="auto">
            <a:xfrm>
              <a:off x="1673" y="2331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>
                <a:latin typeface="Gill Sans"/>
              </a:endParaRPr>
            </a:p>
          </p:txBody>
        </p:sp>
        <p:sp>
          <p:nvSpPr>
            <p:cNvPr id="21518" name="Text Box 30"/>
            <p:cNvSpPr txBox="1">
              <a:spLocks noChangeArrowheads="1"/>
            </p:cNvSpPr>
            <p:nvPr/>
          </p:nvSpPr>
          <p:spPr bwMode="auto">
            <a:xfrm>
              <a:off x="3023" y="2016"/>
              <a:ext cx="1278" cy="3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10000"/>
                </a:spcBef>
                <a:buSzPct val="100000"/>
              </a:pPr>
              <a:r>
                <a:rPr lang="en-US" altLang="ko-KR">
                  <a:latin typeface="Gill Sans"/>
                  <a:ea typeface="굴림" panose="020B0600000101010101" pitchFamily="34" charset="-127"/>
                </a:rPr>
                <a:t>Size of datagram</a:t>
              </a:r>
            </a:p>
            <a:p>
              <a:pPr>
                <a:lnSpc>
                  <a:spcPct val="80000"/>
                </a:lnSpc>
                <a:spcBef>
                  <a:spcPct val="10000"/>
                </a:spcBef>
                <a:buSzPct val="100000"/>
              </a:pPr>
              <a:r>
                <a:rPr lang="en-US" altLang="ko-KR">
                  <a:latin typeface="Gill Sans"/>
                  <a:ea typeface="굴림" panose="020B0600000101010101" pitchFamily="34" charset="-127"/>
                </a:rPr>
                <a:t>(header+data)</a:t>
              </a:r>
            </a:p>
          </p:txBody>
        </p:sp>
        <p:sp>
          <p:nvSpPr>
            <p:cNvPr id="21519" name="Line 31"/>
            <p:cNvSpPr>
              <a:spLocks noChangeShapeType="1"/>
            </p:cNvSpPr>
            <p:nvPr/>
          </p:nvSpPr>
          <p:spPr bwMode="auto">
            <a:xfrm flipH="1">
              <a:off x="3639" y="2331"/>
              <a:ext cx="47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>
                <a:latin typeface="Gill Sans"/>
              </a:endParaRPr>
            </a:p>
          </p:txBody>
        </p:sp>
        <p:sp>
          <p:nvSpPr>
            <p:cNvPr id="21520" name="Text Box 32"/>
            <p:cNvSpPr txBox="1">
              <a:spLocks noChangeArrowheads="1"/>
            </p:cNvSpPr>
            <p:nvPr/>
          </p:nvSpPr>
          <p:spPr bwMode="auto">
            <a:xfrm>
              <a:off x="4611" y="1984"/>
              <a:ext cx="1125" cy="6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80000"/>
                </a:lnSpc>
                <a:buSzPct val="100000"/>
              </a:pPr>
              <a:r>
                <a:rPr lang="en-US" altLang="ko-KR">
                  <a:latin typeface="Gill Sans"/>
                  <a:ea typeface="굴림" panose="020B0600000101010101" pitchFamily="34" charset="-127"/>
                </a:rPr>
                <a:t>Flags &amp;</a:t>
              </a:r>
            </a:p>
            <a:p>
              <a:pPr>
                <a:lnSpc>
                  <a:spcPct val="80000"/>
                </a:lnSpc>
                <a:buSzPct val="100000"/>
              </a:pPr>
              <a:r>
                <a:rPr lang="en-US" altLang="ko-KR">
                  <a:latin typeface="Gill Sans"/>
                  <a:ea typeface="굴림" panose="020B0600000101010101" pitchFamily="34" charset="-127"/>
                </a:rPr>
                <a:t>Fragmentation</a:t>
              </a:r>
            </a:p>
            <a:p>
              <a:pPr>
                <a:lnSpc>
                  <a:spcPct val="80000"/>
                </a:lnSpc>
                <a:buSzPct val="100000"/>
              </a:pPr>
              <a:r>
                <a:rPr lang="en-US" altLang="ko-KR">
                  <a:latin typeface="Gill Sans"/>
                  <a:ea typeface="굴림" panose="020B0600000101010101" pitchFamily="34" charset="-127"/>
                </a:rPr>
                <a:t>to split large </a:t>
              </a:r>
            </a:p>
            <a:p>
              <a:pPr>
                <a:lnSpc>
                  <a:spcPct val="80000"/>
                </a:lnSpc>
                <a:buSzPct val="100000"/>
              </a:pPr>
              <a:r>
                <a:rPr lang="en-US" altLang="ko-KR">
                  <a:latin typeface="Gill Sans"/>
                  <a:ea typeface="굴림" panose="020B0600000101010101" pitchFamily="34" charset="-127"/>
                </a:rPr>
                <a:t>messages</a:t>
              </a:r>
            </a:p>
          </p:txBody>
        </p:sp>
        <p:sp>
          <p:nvSpPr>
            <p:cNvPr id="21521" name="Line 33"/>
            <p:cNvSpPr>
              <a:spLocks noChangeShapeType="1"/>
            </p:cNvSpPr>
            <p:nvPr/>
          </p:nvSpPr>
          <p:spPr bwMode="auto">
            <a:xfrm flipH="1">
              <a:off x="4435" y="2448"/>
              <a:ext cx="365" cy="33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>
                <a:latin typeface="Gill Sans"/>
              </a:endParaRPr>
            </a:p>
          </p:txBody>
        </p:sp>
        <p:sp>
          <p:nvSpPr>
            <p:cNvPr id="21522" name="Text Box 34"/>
            <p:cNvSpPr txBox="1">
              <a:spLocks noChangeArrowheads="1"/>
            </p:cNvSpPr>
            <p:nvPr/>
          </p:nvSpPr>
          <p:spPr bwMode="auto">
            <a:xfrm>
              <a:off x="78" y="2782"/>
              <a:ext cx="891" cy="3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>
                  <a:latin typeface="Gill Sans"/>
                  <a:ea typeface="굴림" panose="020B0600000101010101" pitchFamily="34" charset="-127"/>
                </a:rPr>
                <a:t>Time to</a:t>
              </a:r>
            </a:p>
            <a:p>
              <a:pPr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>
                  <a:latin typeface="Gill Sans"/>
                  <a:ea typeface="굴림" panose="020B0600000101010101" pitchFamily="34" charset="-127"/>
                </a:rPr>
                <a:t>Live (hops)</a:t>
              </a:r>
            </a:p>
          </p:txBody>
        </p:sp>
        <p:sp>
          <p:nvSpPr>
            <p:cNvPr id="21523" name="Line 35"/>
            <p:cNvSpPr>
              <a:spLocks noChangeShapeType="1"/>
            </p:cNvSpPr>
            <p:nvPr/>
          </p:nvSpPr>
          <p:spPr bwMode="auto">
            <a:xfrm>
              <a:off x="831" y="2917"/>
              <a:ext cx="327" cy="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>
                <a:latin typeface="Gill Sans"/>
              </a:endParaRPr>
            </a:p>
          </p:txBody>
        </p:sp>
        <p:sp>
          <p:nvSpPr>
            <p:cNvPr id="21524" name="Text Box 36"/>
            <p:cNvSpPr txBox="1">
              <a:spLocks noChangeArrowheads="1"/>
            </p:cNvSpPr>
            <p:nvPr/>
          </p:nvSpPr>
          <p:spPr bwMode="auto">
            <a:xfrm>
              <a:off x="120" y="3278"/>
              <a:ext cx="765" cy="5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>
                  <a:latin typeface="Gill Sans"/>
                  <a:ea typeface="굴림" panose="020B0600000101010101" pitchFamily="34" charset="-127"/>
                </a:rPr>
                <a:t>Type of</a:t>
              </a:r>
            </a:p>
            <a:p>
              <a:pPr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>
                  <a:latin typeface="Gill Sans"/>
                  <a:ea typeface="굴림" panose="020B0600000101010101" pitchFamily="34" charset="-127"/>
                </a:rPr>
                <a:t>transport</a:t>
              </a:r>
            </a:p>
            <a:p>
              <a:pPr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>
                  <a:latin typeface="Gill Sans"/>
                  <a:ea typeface="굴림" panose="020B0600000101010101" pitchFamily="34" charset="-127"/>
                </a:rPr>
                <a:t>protocol</a:t>
              </a:r>
            </a:p>
          </p:txBody>
        </p:sp>
        <p:sp>
          <p:nvSpPr>
            <p:cNvPr id="21525" name="Line 37"/>
            <p:cNvSpPr>
              <a:spLocks noChangeShapeType="1"/>
            </p:cNvSpPr>
            <p:nvPr/>
          </p:nvSpPr>
          <p:spPr bwMode="auto">
            <a:xfrm flipV="1">
              <a:off x="831" y="2962"/>
              <a:ext cx="1217" cy="58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>
                <a:latin typeface="Gill Sans"/>
              </a:endParaRPr>
            </a:p>
          </p:txBody>
        </p:sp>
        <p:sp>
          <p:nvSpPr>
            <p:cNvPr id="21526" name="AutoShape 38"/>
            <p:cNvSpPr>
              <a:spLocks/>
            </p:cNvSpPr>
            <p:nvPr/>
          </p:nvSpPr>
          <p:spPr bwMode="auto">
            <a:xfrm>
              <a:off x="4608" y="2527"/>
              <a:ext cx="240" cy="864"/>
            </a:xfrm>
            <a:prstGeom prst="rightBrace">
              <a:avLst>
                <a:gd name="adj1" fmla="val 30000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>
                <a:latin typeface="Gill Sans"/>
              </a:endParaRPr>
            </a:p>
          </p:txBody>
        </p:sp>
        <p:sp>
          <p:nvSpPr>
            <p:cNvPr id="21527" name="Text Box 39"/>
            <p:cNvSpPr txBox="1">
              <a:spLocks noChangeArrowheads="1"/>
            </p:cNvSpPr>
            <p:nvPr/>
          </p:nvSpPr>
          <p:spPr bwMode="auto">
            <a:xfrm>
              <a:off x="4827" y="2756"/>
              <a:ext cx="839" cy="3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80000"/>
                </a:lnSpc>
                <a:buSzPct val="100000"/>
              </a:pPr>
              <a:r>
                <a:rPr lang="en-US" altLang="ko-KR" sz="2000">
                  <a:latin typeface="Gill Sans"/>
                  <a:ea typeface="굴림" panose="020B0600000101010101" pitchFamily="34" charset="-127"/>
                </a:rPr>
                <a:t>IP header</a:t>
              </a:r>
            </a:p>
            <a:p>
              <a:pPr>
                <a:lnSpc>
                  <a:spcPct val="80000"/>
                </a:lnSpc>
                <a:buSzPct val="100000"/>
              </a:pPr>
              <a:r>
                <a:rPr lang="en-US" altLang="ko-KR" sz="2000">
                  <a:latin typeface="Gill Sans"/>
                  <a:ea typeface="굴림" panose="020B0600000101010101" pitchFamily="34" charset="-127"/>
                </a:rPr>
                <a:t>20 bytes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173080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0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350" y="727075"/>
            <a:ext cx="8877300" cy="6130925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NFS protocol: weak consistency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Client polls server periodically to check for changes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Polls server if data hasn’t been checked in last 3-30 seconds (exact timeout it tunable parameter).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Thus, when file is changed on one client, server is notified, but other clients use old version of file until timeout.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if multiple clients write to same file?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In NFS, can get either version (or parts of both)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Completely arbitrary!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endParaRPr lang="ko-KR" altLang="en-US" dirty="0" smtClean="0">
              <a:ea typeface="굴림" panose="020B0600000101010101" pitchFamily="34" charset="-127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295400" y="2622551"/>
            <a:ext cx="6400800" cy="3092449"/>
            <a:chOff x="1295400" y="2622551"/>
            <a:chExt cx="6400800" cy="3092449"/>
          </a:xfrm>
        </p:grpSpPr>
        <p:grpSp>
          <p:nvGrpSpPr>
            <p:cNvPr id="1020969" name="Group 41"/>
            <p:cNvGrpSpPr>
              <a:grpSpLocks/>
            </p:cNvGrpSpPr>
            <p:nvPr/>
          </p:nvGrpSpPr>
          <p:grpSpPr bwMode="auto">
            <a:xfrm>
              <a:off x="1295400" y="2622551"/>
              <a:ext cx="6096001" cy="2819400"/>
              <a:chOff x="816" y="1652"/>
              <a:chExt cx="3840" cy="1776"/>
            </a:xfrm>
          </p:grpSpPr>
          <p:sp>
            <p:nvSpPr>
              <p:cNvPr id="25615" name="Cloud"/>
              <p:cNvSpPr>
                <a:spLocks noChangeAspect="1" noEditPoints="1" noChangeArrowheads="1"/>
              </p:cNvSpPr>
              <p:nvPr/>
            </p:nvSpPr>
            <p:spPr bwMode="auto">
              <a:xfrm>
                <a:off x="2112" y="1652"/>
                <a:ext cx="1440" cy="1632"/>
              </a:xfrm>
              <a:custGeom>
                <a:avLst/>
                <a:gdLst>
                  <a:gd name="T0" fmla="*/ 4 w 21600"/>
                  <a:gd name="T1" fmla="*/ 816 h 21600"/>
                  <a:gd name="T2" fmla="*/ 720 w 21600"/>
                  <a:gd name="T3" fmla="*/ 1630 h 21600"/>
                  <a:gd name="T4" fmla="*/ 1439 w 21600"/>
                  <a:gd name="T5" fmla="*/ 816 h 21600"/>
                  <a:gd name="T6" fmla="*/ 720 w 21600"/>
                  <a:gd name="T7" fmla="*/ 93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70 w 21600"/>
                  <a:gd name="T13" fmla="*/ 3256 h 21600"/>
                  <a:gd name="T14" fmla="*/ 17085 w 21600"/>
                  <a:gd name="T15" fmla="*/ 1733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lnTo>
                      <a:pt x="1949" y="7180"/>
                    </a:ln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00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anchor="ctr"/>
              <a:lstStyle/>
              <a:p>
                <a:endParaRPr lang="en-US">
                  <a:latin typeface="Gill Sans"/>
                </a:endParaRPr>
              </a:p>
            </p:txBody>
          </p:sp>
          <p:sp>
            <p:nvSpPr>
              <p:cNvPr id="25612" name="Rectangle 5"/>
              <p:cNvSpPr>
                <a:spLocks noChangeArrowheads="1"/>
              </p:cNvSpPr>
              <p:nvPr/>
            </p:nvSpPr>
            <p:spPr bwMode="auto">
              <a:xfrm>
                <a:off x="4128" y="2420"/>
                <a:ext cx="528" cy="576"/>
              </a:xfrm>
              <a:prstGeom prst="rect">
                <a:avLst/>
              </a:prstGeom>
              <a:solidFill>
                <a:srgbClr val="53FB25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/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/>
                <a:r>
                  <a:rPr lang="en-US" altLang="en-US" dirty="0">
                    <a:latin typeface="Gill Sans"/>
                  </a:rPr>
                  <a:t>cache</a:t>
                </a:r>
              </a:p>
            </p:txBody>
          </p:sp>
          <p:sp>
            <p:nvSpPr>
              <p:cNvPr id="25613" name="Rectangle 6"/>
              <p:cNvSpPr>
                <a:spLocks noChangeArrowheads="1"/>
              </p:cNvSpPr>
              <p:nvPr/>
            </p:nvSpPr>
            <p:spPr bwMode="auto">
              <a:xfrm>
                <a:off x="4163" y="2660"/>
                <a:ext cx="440" cy="232"/>
              </a:xfrm>
              <a:prstGeom prst="rect">
                <a:avLst/>
              </a:prstGeom>
              <a:solidFill>
                <a:srgbClr val="FFFF00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600" dirty="0">
                    <a:latin typeface="Gill Sans"/>
                  </a:rPr>
                  <a:t>F1:V2</a:t>
                </a:r>
              </a:p>
            </p:txBody>
          </p:sp>
          <p:grpSp>
            <p:nvGrpSpPr>
              <p:cNvPr id="25616" name="Group 23"/>
              <p:cNvGrpSpPr>
                <a:grpSpLocks/>
              </p:cNvGrpSpPr>
              <p:nvPr/>
            </p:nvGrpSpPr>
            <p:grpSpPr bwMode="auto">
              <a:xfrm rot="-1562509">
                <a:off x="2292" y="2446"/>
                <a:ext cx="1249" cy="231"/>
                <a:chOff x="2016" y="1322"/>
                <a:chExt cx="1036" cy="231"/>
              </a:xfrm>
            </p:grpSpPr>
            <p:sp>
              <p:nvSpPr>
                <p:cNvPr id="25630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176" y="1322"/>
                  <a:ext cx="763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66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>
                  <a:spAutoFit/>
                </a:bodyPr>
                <a:lstStyle>
                  <a:lvl1pPr marL="2286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>
                      <a:latin typeface="Gill Sans"/>
                    </a:rPr>
                    <a:t>Write (RPC)</a:t>
                  </a:r>
                </a:p>
              </p:txBody>
            </p:sp>
            <p:sp>
              <p:nvSpPr>
                <p:cNvPr id="25631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2016" y="1533"/>
                  <a:ext cx="103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>
                    <a:latin typeface="Gill Sans"/>
                  </a:endParaRPr>
                </a:p>
              </p:txBody>
            </p:sp>
          </p:grpSp>
          <p:grpSp>
            <p:nvGrpSpPr>
              <p:cNvPr id="25617" name="Group 26"/>
              <p:cNvGrpSpPr>
                <a:grpSpLocks/>
              </p:cNvGrpSpPr>
              <p:nvPr/>
            </p:nvGrpSpPr>
            <p:grpSpPr bwMode="auto">
              <a:xfrm rot="-1590130">
                <a:off x="2362" y="2747"/>
                <a:ext cx="1279" cy="237"/>
                <a:chOff x="2016" y="1844"/>
                <a:chExt cx="1036" cy="237"/>
              </a:xfrm>
            </p:grpSpPr>
            <p:sp>
              <p:nvSpPr>
                <p:cNvPr id="25628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032" y="1850"/>
                  <a:ext cx="100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66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8" tIns="44445" rIns="90478" bIns="44445">
                  <a:spAutoFit/>
                </a:bodyPr>
                <a:lstStyle>
                  <a:lvl1pPr marL="2286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/>
                  <a:r>
                    <a:rPr lang="en-US" altLang="en-US" sz="1800">
                      <a:latin typeface="Gill Sans"/>
                    </a:rPr>
                    <a:t>ACK</a:t>
                  </a:r>
                </a:p>
              </p:txBody>
            </p:sp>
            <p:sp>
              <p:nvSpPr>
                <p:cNvPr id="25629" name="Line 28"/>
                <p:cNvSpPr>
                  <a:spLocks noChangeShapeType="1"/>
                </p:cNvSpPr>
                <p:nvPr/>
              </p:nvSpPr>
              <p:spPr bwMode="auto">
                <a:xfrm flipH="1" flipV="1">
                  <a:off x="2016" y="1844"/>
                  <a:ext cx="103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>
                    <a:latin typeface="Gill Sans"/>
                  </a:endParaRPr>
                </a:p>
              </p:txBody>
            </p:sp>
          </p:grpSp>
          <p:sp>
            <p:nvSpPr>
              <p:cNvPr id="25619" name="Rectangle 32"/>
              <p:cNvSpPr>
                <a:spLocks noChangeArrowheads="1"/>
              </p:cNvSpPr>
              <p:nvPr/>
            </p:nvSpPr>
            <p:spPr bwMode="auto">
              <a:xfrm>
                <a:off x="816" y="1844"/>
                <a:ext cx="528" cy="528"/>
              </a:xfrm>
              <a:prstGeom prst="rect">
                <a:avLst/>
              </a:prstGeom>
              <a:solidFill>
                <a:srgbClr val="53FB25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/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/>
                <a:r>
                  <a:rPr lang="en-US" altLang="en-US" dirty="0">
                    <a:latin typeface="Gill Sans"/>
                  </a:rPr>
                  <a:t>cache</a:t>
                </a:r>
              </a:p>
            </p:txBody>
          </p:sp>
          <p:pic>
            <p:nvPicPr>
              <p:cNvPr id="25624" name="Picture 34" descr="MCj03985050000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36" y="2612"/>
                <a:ext cx="817" cy="5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621" name="Rectangle 36"/>
              <p:cNvSpPr>
                <a:spLocks noChangeArrowheads="1"/>
              </p:cNvSpPr>
              <p:nvPr/>
            </p:nvSpPr>
            <p:spPr bwMode="auto">
              <a:xfrm>
                <a:off x="1008" y="2900"/>
                <a:ext cx="528" cy="528"/>
              </a:xfrm>
              <a:prstGeom prst="rect">
                <a:avLst/>
              </a:prstGeom>
              <a:solidFill>
                <a:srgbClr val="53FB25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/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/>
                <a:r>
                  <a:rPr lang="en-US" altLang="en-US" dirty="0">
                    <a:latin typeface="Gill Sans"/>
                  </a:rPr>
                  <a:t>cache</a:t>
                </a:r>
              </a:p>
            </p:txBody>
          </p:sp>
          <p:sp>
            <p:nvSpPr>
              <p:cNvPr id="25622" name="Rectangle 37"/>
              <p:cNvSpPr>
                <a:spLocks noChangeArrowheads="1"/>
              </p:cNvSpPr>
              <p:nvPr/>
            </p:nvSpPr>
            <p:spPr bwMode="auto">
              <a:xfrm>
                <a:off x="859" y="2084"/>
                <a:ext cx="440" cy="232"/>
              </a:xfrm>
              <a:prstGeom prst="rect">
                <a:avLst/>
              </a:prstGeom>
              <a:solidFill>
                <a:srgbClr val="FF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600">
                    <a:latin typeface="Gill Sans"/>
                  </a:rPr>
                  <a:t>F1:V1</a:t>
                </a:r>
              </a:p>
            </p:txBody>
          </p:sp>
          <p:sp>
            <p:nvSpPr>
              <p:cNvPr id="25623" name="Rectangle 38"/>
              <p:cNvSpPr>
                <a:spLocks noChangeArrowheads="1"/>
              </p:cNvSpPr>
              <p:nvPr/>
            </p:nvSpPr>
            <p:spPr bwMode="auto">
              <a:xfrm>
                <a:off x="1091" y="3140"/>
                <a:ext cx="392" cy="232"/>
              </a:xfrm>
              <a:prstGeom prst="rect">
                <a:avLst/>
              </a:prstGeom>
              <a:solidFill>
                <a:srgbClr val="FFFF00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/>
                <a:r>
                  <a:rPr lang="en-US" altLang="en-US" sz="1600" dirty="0">
                    <a:latin typeface="Gill Sans"/>
                  </a:rPr>
                  <a:t>F1:V2</a:t>
                </a: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555859" y="4225343"/>
              <a:ext cx="1186091" cy="1489657"/>
              <a:chOff x="1688450" y="737135"/>
              <a:chExt cx="1186091" cy="1489657"/>
            </a:xfrm>
          </p:grpSpPr>
          <p:sp>
            <p:nvSpPr>
              <p:cNvPr id="57" name="Text Box 19"/>
              <p:cNvSpPr txBox="1">
                <a:spLocks noChangeArrowheads="1"/>
              </p:cNvSpPr>
              <p:nvPr/>
            </p:nvSpPr>
            <p:spPr bwMode="auto">
              <a:xfrm>
                <a:off x="1810385" y="1829257"/>
                <a:ext cx="894456" cy="3975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2000" dirty="0">
                    <a:latin typeface="Gill Sans"/>
                  </a:rPr>
                  <a:t>Client</a:t>
                </a:r>
              </a:p>
            </p:txBody>
          </p:sp>
          <p:pic>
            <p:nvPicPr>
              <p:cNvPr id="58" name="Picture 57" descr="Australian Genealogy Journeys: February 2011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88450" y="737135"/>
                <a:ext cx="1186091" cy="1186091"/>
              </a:xfrm>
              <a:prstGeom prst="rect">
                <a:avLst/>
              </a:prstGeom>
            </p:spPr>
          </p:pic>
        </p:grpSp>
        <p:grpSp>
          <p:nvGrpSpPr>
            <p:cNvPr id="59" name="Group 58"/>
            <p:cNvGrpSpPr/>
            <p:nvPr/>
          </p:nvGrpSpPr>
          <p:grpSpPr>
            <a:xfrm>
              <a:off x="5570750" y="2853743"/>
              <a:ext cx="2125450" cy="1491596"/>
              <a:chOff x="6477000" y="838200"/>
              <a:chExt cx="2125450" cy="1491596"/>
            </a:xfrm>
          </p:grpSpPr>
          <p:sp>
            <p:nvSpPr>
              <p:cNvPr id="60" name="Text Box 13"/>
              <p:cNvSpPr txBox="1">
                <a:spLocks noChangeArrowheads="1"/>
              </p:cNvSpPr>
              <p:nvPr/>
            </p:nvSpPr>
            <p:spPr bwMode="auto">
              <a:xfrm>
                <a:off x="6515330" y="1932261"/>
                <a:ext cx="1017888" cy="3975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2000" dirty="0">
                    <a:latin typeface="Gill Sans"/>
                  </a:rPr>
                  <a:t>Server</a:t>
                </a:r>
                <a:endParaRPr lang="en-US" altLang="en-US" sz="1800" dirty="0">
                  <a:latin typeface="Gill Sans"/>
                </a:endParaRPr>
              </a:p>
            </p:txBody>
          </p:sp>
          <p:grpSp>
            <p:nvGrpSpPr>
              <p:cNvPr id="61" name="Group 60"/>
              <p:cNvGrpSpPr/>
              <p:nvPr/>
            </p:nvGrpSpPr>
            <p:grpSpPr>
              <a:xfrm>
                <a:off x="6477000" y="838200"/>
                <a:ext cx="2125450" cy="1198086"/>
                <a:chOff x="3533402" y="573769"/>
                <a:chExt cx="2125450" cy="1198086"/>
              </a:xfrm>
            </p:grpSpPr>
            <p:grpSp>
              <p:nvGrpSpPr>
                <p:cNvPr id="62" name="Group 26"/>
                <p:cNvGrpSpPr>
                  <a:grpSpLocks/>
                </p:cNvGrpSpPr>
                <p:nvPr/>
              </p:nvGrpSpPr>
              <p:grpSpPr bwMode="auto">
                <a:xfrm>
                  <a:off x="4532479" y="636785"/>
                  <a:ext cx="1126373" cy="973557"/>
                  <a:chOff x="2969" y="720"/>
                  <a:chExt cx="1159" cy="864"/>
                </a:xfrm>
              </p:grpSpPr>
              <p:grpSp>
                <p:nvGrpSpPr>
                  <p:cNvPr id="64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3600" y="720"/>
                    <a:ext cx="528" cy="864"/>
                    <a:chOff x="3600" y="720"/>
                    <a:chExt cx="528" cy="864"/>
                  </a:xfrm>
                </p:grpSpPr>
                <p:sp>
                  <p:nvSpPr>
                    <p:cNvPr id="66" name="AutoShap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720"/>
                      <a:ext cx="336" cy="480"/>
                    </a:xfrm>
                    <a:prstGeom prst="can">
                      <a:avLst>
                        <a:gd name="adj" fmla="val 35714"/>
                      </a:avLst>
                    </a:prstGeom>
                    <a:solidFill>
                      <a:srgbClr val="FF66CC"/>
                    </a:solidFill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90478" tIns="44445" rIns="90478" bIns="44445" anchor="ctr"/>
                    <a:lstStyle/>
                    <a:p>
                      <a:endParaRPr lang="en-US">
                        <a:latin typeface="Gill Sans"/>
                      </a:endParaRPr>
                    </a:p>
                  </p:txBody>
                </p:sp>
                <p:sp>
                  <p:nvSpPr>
                    <p:cNvPr id="67" name="AutoShape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96" y="912"/>
                      <a:ext cx="336" cy="480"/>
                    </a:xfrm>
                    <a:prstGeom prst="can">
                      <a:avLst>
                        <a:gd name="adj" fmla="val 35714"/>
                      </a:avLst>
                    </a:prstGeom>
                    <a:solidFill>
                      <a:srgbClr val="FF66CC"/>
                    </a:solidFill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90478" tIns="44445" rIns="90478" bIns="44445" anchor="ctr"/>
                    <a:lstStyle/>
                    <a:p>
                      <a:endParaRPr lang="en-US">
                        <a:latin typeface="Gill Sans"/>
                      </a:endParaRPr>
                    </a:p>
                  </p:txBody>
                </p:sp>
                <p:sp>
                  <p:nvSpPr>
                    <p:cNvPr id="68" name="AutoShap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92" y="1104"/>
                      <a:ext cx="336" cy="480"/>
                    </a:xfrm>
                    <a:prstGeom prst="can">
                      <a:avLst>
                        <a:gd name="adj" fmla="val 35714"/>
                      </a:avLst>
                    </a:prstGeom>
                    <a:solidFill>
                      <a:srgbClr val="FF66CC"/>
                    </a:solidFill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90478" tIns="44445" rIns="90478" bIns="44445" anchor="ctr"/>
                    <a:lstStyle/>
                    <a:p>
                      <a:endParaRPr lang="en-US">
                        <a:latin typeface="Gill Sans"/>
                      </a:endParaRPr>
                    </a:p>
                  </p:txBody>
                </p:sp>
              </p:grpSp>
              <p:sp>
                <p:nvSpPr>
                  <p:cNvPr id="65" name="AutoShape 23"/>
                  <p:cNvSpPr>
                    <a:spLocks noChangeArrowheads="1"/>
                  </p:cNvSpPr>
                  <p:nvPr/>
                </p:nvSpPr>
                <p:spPr bwMode="auto">
                  <a:xfrm>
                    <a:off x="2969" y="1008"/>
                    <a:ext cx="535" cy="336"/>
                  </a:xfrm>
                  <a:prstGeom prst="leftRightArrow">
                    <a:avLst>
                      <a:gd name="adj1" fmla="val 50000"/>
                      <a:gd name="adj2" fmla="val 25714"/>
                    </a:avLst>
                  </a:prstGeom>
                  <a:solidFill>
                    <a:srgbClr val="00FFFF"/>
                  </a:solidFill>
                  <a:ln w="38100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78" tIns="44445" rIns="90478" bIns="44445" anchor="ctr"/>
                  <a:lstStyle/>
                  <a:p>
                    <a:endParaRPr lang="en-US">
                      <a:latin typeface="Gill Sans"/>
                    </a:endParaRPr>
                  </a:p>
                </p:txBody>
              </p:sp>
            </p:grpSp>
            <p:pic>
              <p:nvPicPr>
                <p:cNvPr id="63" name="Picture 62"/>
                <p:cNvPicPr>
                  <a:picLocks noChangeAspect="1"/>
                </p:cNvPicPr>
                <p:nvPr/>
              </p:nvPicPr>
              <p:blipFill>
                <a:blip r:embed="rId5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tretch>
                  <a:fillRect/>
                </a:stretch>
              </p:blipFill>
              <p:spPr>
                <a:xfrm>
                  <a:off x="3533402" y="573769"/>
                  <a:ext cx="1198086" cy="1198086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69" name="Group 68"/>
            <p:cNvGrpSpPr/>
            <p:nvPr/>
          </p:nvGrpSpPr>
          <p:grpSpPr>
            <a:xfrm>
              <a:off x="2271926" y="2652131"/>
              <a:ext cx="1186091" cy="1489657"/>
              <a:chOff x="1688450" y="737135"/>
              <a:chExt cx="1186091" cy="1489657"/>
            </a:xfrm>
          </p:grpSpPr>
          <p:sp>
            <p:nvSpPr>
              <p:cNvPr id="70" name="Text Box 19"/>
              <p:cNvSpPr txBox="1">
                <a:spLocks noChangeArrowheads="1"/>
              </p:cNvSpPr>
              <p:nvPr/>
            </p:nvSpPr>
            <p:spPr bwMode="auto">
              <a:xfrm>
                <a:off x="1810385" y="1829257"/>
                <a:ext cx="894456" cy="3975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2000" dirty="0">
                    <a:latin typeface="Gill Sans"/>
                  </a:rPr>
                  <a:t>Client</a:t>
                </a:r>
                <a:endParaRPr lang="en-US" altLang="en-US" dirty="0">
                  <a:latin typeface="Gill Sans"/>
                </a:endParaRPr>
              </a:p>
            </p:txBody>
          </p:sp>
          <p:pic>
            <p:nvPicPr>
              <p:cNvPr id="71" name="Picture 70" descr="Australian Genealogy Journeys: February 2011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88450" y="737135"/>
                <a:ext cx="1186091" cy="1186091"/>
              </a:xfrm>
              <a:prstGeom prst="rect">
                <a:avLst/>
              </a:prstGeom>
            </p:spPr>
          </p:pic>
        </p:grpSp>
      </p:grpSp>
      <p:sp>
        <p:nvSpPr>
          <p:cNvPr id="1020967" name="Rectangle 39"/>
          <p:cNvSpPr>
            <a:spLocks noChangeArrowheads="1"/>
          </p:cNvSpPr>
          <p:nvPr/>
        </p:nvSpPr>
        <p:spPr bwMode="auto">
          <a:xfrm>
            <a:off x="1363663" y="3294063"/>
            <a:ext cx="698500" cy="368300"/>
          </a:xfrm>
          <a:prstGeom prst="rect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600" dirty="0">
                <a:latin typeface="Gill Sans"/>
              </a:rPr>
              <a:t>F1:V2</a:t>
            </a: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NFS Cache consistency</a:t>
            </a:r>
          </a:p>
        </p:txBody>
      </p:sp>
      <p:grpSp>
        <p:nvGrpSpPr>
          <p:cNvPr id="1020945" name="Group 17"/>
          <p:cNvGrpSpPr>
            <a:grpSpLocks/>
          </p:cNvGrpSpPr>
          <p:nvPr/>
        </p:nvGrpSpPr>
        <p:grpSpPr bwMode="auto">
          <a:xfrm>
            <a:off x="3497263" y="2924176"/>
            <a:ext cx="2058987" cy="366713"/>
            <a:chOff x="1877" y="446"/>
            <a:chExt cx="1060" cy="231"/>
          </a:xfrm>
        </p:grpSpPr>
        <p:sp>
          <p:nvSpPr>
            <p:cNvPr id="25610" name="Line 18"/>
            <p:cNvSpPr>
              <a:spLocks noChangeShapeType="1"/>
            </p:cNvSpPr>
            <p:nvPr/>
          </p:nvSpPr>
          <p:spPr bwMode="auto">
            <a:xfrm flipV="1">
              <a:off x="1877" y="628"/>
              <a:ext cx="10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>
                <a:latin typeface="Gill Sans"/>
              </a:endParaRPr>
            </a:p>
          </p:txBody>
        </p:sp>
        <p:sp>
          <p:nvSpPr>
            <p:cNvPr id="25611" name="Text Box 19"/>
            <p:cNvSpPr txBox="1">
              <a:spLocks noChangeArrowheads="1"/>
            </p:cNvSpPr>
            <p:nvPr/>
          </p:nvSpPr>
          <p:spPr bwMode="auto">
            <a:xfrm>
              <a:off x="2058" y="446"/>
              <a:ext cx="7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>
                  <a:latin typeface="Gill Sans"/>
                </a:rPr>
                <a:t>F1 still ok?</a:t>
              </a:r>
            </a:p>
          </p:txBody>
        </p:sp>
      </p:grpSp>
      <p:grpSp>
        <p:nvGrpSpPr>
          <p:cNvPr id="1020948" name="Group 20"/>
          <p:cNvGrpSpPr>
            <a:grpSpLocks/>
          </p:cNvGrpSpPr>
          <p:nvPr/>
        </p:nvGrpSpPr>
        <p:grpSpPr bwMode="auto">
          <a:xfrm>
            <a:off x="3436938" y="3308352"/>
            <a:ext cx="2043112" cy="366713"/>
            <a:chOff x="1877" y="912"/>
            <a:chExt cx="1060" cy="231"/>
          </a:xfrm>
        </p:grpSpPr>
        <p:sp>
          <p:nvSpPr>
            <p:cNvPr id="25608" name="Line 21"/>
            <p:cNvSpPr>
              <a:spLocks noChangeShapeType="1"/>
            </p:cNvSpPr>
            <p:nvPr/>
          </p:nvSpPr>
          <p:spPr bwMode="auto">
            <a:xfrm flipH="1" flipV="1">
              <a:off x="1877" y="932"/>
              <a:ext cx="10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>
                <a:latin typeface="Gill Sans"/>
              </a:endParaRPr>
            </a:p>
          </p:txBody>
        </p:sp>
        <p:sp>
          <p:nvSpPr>
            <p:cNvPr id="25609" name="Text Box 22"/>
            <p:cNvSpPr txBox="1">
              <a:spLocks noChangeArrowheads="1"/>
            </p:cNvSpPr>
            <p:nvPr/>
          </p:nvSpPr>
          <p:spPr bwMode="auto">
            <a:xfrm>
              <a:off x="2043" y="912"/>
              <a:ext cx="73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>
                  <a:latin typeface="Gill Sans"/>
                </a:rPr>
                <a:t>No: (F1:V2)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009522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20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020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0931" grpId="0" uiExpand="1" build="p"/>
      <p:bldP spid="1020967" grpId="0" uiExpan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363" y="685800"/>
            <a:ext cx="8931275" cy="5989638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What sort of cache coherence might we expect?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i.e. what if one CPU changes file, and before it’s done, another CPU reads file?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Example: Start with file contents = “A”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What would we actually want?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Assume we want distributed system to behave exactly the same as if all processes are running on single system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If read finishes before write starts, get old copy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If read starts after write finishes, get new copy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Otherwise, get either new or old copy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For NFS: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If read starts more than 30 seconds after write, get new copy; otherwise, could get partial update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Sequential Ordering Constraints</a:t>
            </a:r>
          </a:p>
        </p:txBody>
      </p:sp>
      <p:grpSp>
        <p:nvGrpSpPr>
          <p:cNvPr id="1024021" name="Group 21"/>
          <p:cNvGrpSpPr>
            <a:grpSpLocks/>
          </p:cNvGrpSpPr>
          <p:nvPr/>
        </p:nvGrpSpPr>
        <p:grpSpPr bwMode="auto">
          <a:xfrm>
            <a:off x="381000" y="2057400"/>
            <a:ext cx="8531225" cy="1728788"/>
            <a:chOff x="50" y="2016"/>
            <a:chExt cx="5374" cy="1237"/>
          </a:xfrm>
        </p:grpSpPr>
        <p:sp>
          <p:nvSpPr>
            <p:cNvPr id="26629" name="Rectangle 5"/>
            <p:cNvSpPr>
              <a:spLocks noChangeArrowheads="1"/>
            </p:cNvSpPr>
            <p:nvPr/>
          </p:nvSpPr>
          <p:spPr bwMode="auto">
            <a:xfrm>
              <a:off x="1008" y="2037"/>
              <a:ext cx="1248" cy="192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/>
                <a:t>Read: gets A</a:t>
              </a:r>
            </a:p>
          </p:txBody>
        </p:sp>
        <p:sp>
          <p:nvSpPr>
            <p:cNvPr id="26630" name="Rectangle 6"/>
            <p:cNvSpPr>
              <a:spLocks noChangeArrowheads="1"/>
            </p:cNvSpPr>
            <p:nvPr/>
          </p:nvSpPr>
          <p:spPr bwMode="auto">
            <a:xfrm>
              <a:off x="1296" y="2325"/>
              <a:ext cx="1344" cy="192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/>
                <a:t>Read: gets A or B</a:t>
              </a:r>
            </a:p>
          </p:txBody>
        </p:sp>
        <p:sp>
          <p:nvSpPr>
            <p:cNvPr id="26631" name="Rectangle 7"/>
            <p:cNvSpPr>
              <a:spLocks noChangeArrowheads="1"/>
            </p:cNvSpPr>
            <p:nvPr/>
          </p:nvSpPr>
          <p:spPr bwMode="auto">
            <a:xfrm>
              <a:off x="2304" y="2037"/>
              <a:ext cx="1008" cy="192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/>
                <a:t>Write B</a:t>
              </a:r>
            </a:p>
          </p:txBody>
        </p:sp>
        <p:sp>
          <p:nvSpPr>
            <p:cNvPr id="26632" name="Rectangle 8"/>
            <p:cNvSpPr>
              <a:spLocks noChangeArrowheads="1"/>
            </p:cNvSpPr>
            <p:nvPr/>
          </p:nvSpPr>
          <p:spPr bwMode="auto">
            <a:xfrm>
              <a:off x="2688" y="2325"/>
              <a:ext cx="1008" cy="192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/>
                <a:t>Write C</a:t>
              </a:r>
            </a:p>
          </p:txBody>
        </p:sp>
        <p:sp>
          <p:nvSpPr>
            <p:cNvPr id="26633" name="Rectangle 11"/>
            <p:cNvSpPr>
              <a:spLocks noChangeArrowheads="1"/>
            </p:cNvSpPr>
            <p:nvPr/>
          </p:nvSpPr>
          <p:spPr bwMode="auto">
            <a:xfrm>
              <a:off x="3840" y="2016"/>
              <a:ext cx="1584" cy="213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/>
                <a:t>Read: parts of B or C</a:t>
              </a:r>
            </a:p>
          </p:txBody>
        </p:sp>
        <p:sp>
          <p:nvSpPr>
            <p:cNvPr id="26634" name="Text Box 13"/>
            <p:cNvSpPr txBox="1">
              <a:spLocks noChangeArrowheads="1"/>
            </p:cNvSpPr>
            <p:nvPr/>
          </p:nvSpPr>
          <p:spPr bwMode="auto">
            <a:xfrm>
              <a:off x="50" y="2052"/>
              <a:ext cx="85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Client 1:</a:t>
              </a:r>
            </a:p>
          </p:txBody>
        </p:sp>
        <p:sp>
          <p:nvSpPr>
            <p:cNvPr id="26635" name="Text Box 14"/>
            <p:cNvSpPr txBox="1">
              <a:spLocks noChangeArrowheads="1"/>
            </p:cNvSpPr>
            <p:nvPr/>
          </p:nvSpPr>
          <p:spPr bwMode="auto">
            <a:xfrm>
              <a:off x="50" y="2325"/>
              <a:ext cx="85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Client 2:</a:t>
              </a:r>
            </a:p>
          </p:txBody>
        </p:sp>
        <p:sp>
          <p:nvSpPr>
            <p:cNvPr id="26636" name="Text Box 15"/>
            <p:cNvSpPr txBox="1">
              <a:spLocks noChangeArrowheads="1"/>
            </p:cNvSpPr>
            <p:nvPr/>
          </p:nvSpPr>
          <p:spPr bwMode="auto">
            <a:xfrm>
              <a:off x="50" y="2565"/>
              <a:ext cx="852" cy="2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Client 3:</a:t>
              </a:r>
            </a:p>
          </p:txBody>
        </p:sp>
        <p:sp>
          <p:nvSpPr>
            <p:cNvPr id="26637" name="Rectangle 16"/>
            <p:cNvSpPr>
              <a:spLocks noChangeArrowheads="1"/>
            </p:cNvSpPr>
            <p:nvPr/>
          </p:nvSpPr>
          <p:spPr bwMode="auto">
            <a:xfrm>
              <a:off x="3360" y="2613"/>
              <a:ext cx="1584" cy="213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/>
                <a:t>Read: parts of B or C</a:t>
              </a:r>
            </a:p>
          </p:txBody>
        </p:sp>
        <p:grpSp>
          <p:nvGrpSpPr>
            <p:cNvPr id="26638" name="Group 20"/>
            <p:cNvGrpSpPr>
              <a:grpSpLocks/>
            </p:cNvGrpSpPr>
            <p:nvPr/>
          </p:nvGrpSpPr>
          <p:grpSpPr bwMode="auto">
            <a:xfrm>
              <a:off x="1008" y="2949"/>
              <a:ext cx="4128" cy="304"/>
              <a:chOff x="1008" y="3072"/>
              <a:chExt cx="4128" cy="304"/>
            </a:xfrm>
          </p:grpSpPr>
          <p:sp>
            <p:nvSpPr>
              <p:cNvPr id="26639" name="Line 17"/>
              <p:cNvSpPr>
                <a:spLocks noChangeShapeType="1"/>
              </p:cNvSpPr>
              <p:nvPr/>
            </p:nvSpPr>
            <p:spPr bwMode="auto">
              <a:xfrm>
                <a:off x="1008" y="3072"/>
                <a:ext cx="41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  <p:sp>
            <p:nvSpPr>
              <p:cNvPr id="26640" name="Text Box 18"/>
              <p:cNvSpPr txBox="1">
                <a:spLocks noChangeArrowheads="1"/>
              </p:cNvSpPr>
              <p:nvPr/>
            </p:nvSpPr>
            <p:spPr bwMode="auto">
              <a:xfrm>
                <a:off x="2736" y="3120"/>
                <a:ext cx="520" cy="2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/>
                  <a:t>Time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848076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0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NFS Pros and Cons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NFS Pros: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Simple, Highly portable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NFS Cons: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Sometimes inconsistent!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Doesn’t scale to large # clients</a:t>
            </a:r>
          </a:p>
          <a:p>
            <a:pPr lvl="2"/>
            <a:r>
              <a:rPr lang="en-US" altLang="ko-KR" dirty="0" smtClean="0">
                <a:ea typeface="굴림" panose="020B0600000101010101" pitchFamily="34" charset="-127"/>
              </a:rPr>
              <a:t>Must keep checking to see if caches out of date</a:t>
            </a:r>
          </a:p>
          <a:p>
            <a:pPr lvl="2"/>
            <a:r>
              <a:rPr lang="en-US" altLang="ko-KR" dirty="0" smtClean="0">
                <a:ea typeface="굴림" panose="020B0600000101010101" pitchFamily="34" charset="-127"/>
              </a:rPr>
              <a:t>Server becomes bottleneck due to polling traffic</a:t>
            </a:r>
          </a:p>
          <a:p>
            <a:endParaRPr lang="ko-KR" altLang="en-US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747028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Andrew File System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363" y="762000"/>
            <a:ext cx="8931275" cy="54102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Andrew File System (AFS, late 80’s) 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 DCE DFS (commercial product)</a:t>
            </a:r>
          </a:p>
          <a:p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Callbacks: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 Server records who has copy of file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On changes, server immediately tells all with old copy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No polling bandwidth (continuous checking) needed</a:t>
            </a:r>
          </a:p>
          <a:p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Write through on close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Changes not propagated to server until close()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Session semantics: updates visible to other clients only after the file is closed</a:t>
            </a:r>
          </a:p>
          <a:p>
            <a:pPr lvl="2"/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As a result, do not get partial writes: all or nothing!</a:t>
            </a:r>
          </a:p>
          <a:p>
            <a:pPr lvl="2"/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Although, for processes on local machine, updates visible immediately to other programs who have file open</a:t>
            </a:r>
          </a:p>
          <a:p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In AFS, everyone who has file open sees old version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Don’t get newer versions until reopen file</a:t>
            </a:r>
          </a:p>
        </p:txBody>
      </p:sp>
    </p:spTree>
    <p:extLst>
      <p:ext uri="{BB962C8B-B14F-4D97-AF65-F5344CB8AC3E}">
        <p14:creationId xmlns:p14="http://schemas.microsoft.com/office/powerpoint/2010/main" val="39151694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Andrew File System (con’t)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839200" cy="5867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Data cached on local disk of client as well as memory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On open with a cache miss (file not on local disk):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Get file from server, set up callback with server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On write followed by close: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Send copy to server; tells all clients with copies to fetch new version from server on next open (using callbacks)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if server crashes? Lose all callback state!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Reconstruct callback information from client: go ask everyone “who has which files cached?”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AFS Pro: Relative to NFS, less server load: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Disk as cache 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 more files can be cached locally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Callbacks  server not involved if file is read-only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For both AFS and NFS: central server is bottleneck!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Performance: all </a:t>
            </a:r>
            <a:r>
              <a:rPr lang="en-US" altLang="ko-KR" dirty="0" err="1" smtClean="0">
                <a:ea typeface="굴림" panose="020B0600000101010101" pitchFamily="34" charset="-127"/>
                <a:sym typeface="Symbol" panose="05050102010706020507" pitchFamily="18" charset="2"/>
              </a:rPr>
              <a:t>writesserver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, cache </a:t>
            </a:r>
            <a:r>
              <a:rPr lang="en-US" altLang="ko-KR" dirty="0" err="1" smtClean="0">
                <a:ea typeface="굴림" panose="020B0600000101010101" pitchFamily="34" charset="-127"/>
                <a:sym typeface="Symbol" panose="05050102010706020507" pitchFamily="18" charset="2"/>
              </a:rPr>
              <a:t>missesserver</a:t>
            </a:r>
            <a:endParaRPr lang="en-US" altLang="ko-KR" dirty="0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Availability: Server is single point of failure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Cost: server machine’s high cost relative to workstation</a:t>
            </a:r>
          </a:p>
        </p:txBody>
      </p:sp>
    </p:spTree>
    <p:extLst>
      <p:ext uri="{BB962C8B-B14F-4D97-AF65-F5344CB8AC3E}">
        <p14:creationId xmlns:p14="http://schemas.microsoft.com/office/powerpoint/2010/main" val="33334205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Implementation of NFS</a:t>
            </a:r>
            <a:endParaRPr lang="en-US" altLang="ko-KR" sz="1800" dirty="0" smtClean="0">
              <a:ea typeface="굴림" panose="020B0600000101010101" pitchFamily="34" charset="-127"/>
            </a:endParaRP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" t="5208" r="1151" b="5527"/>
          <a:stretch>
            <a:fillRect/>
          </a:stretch>
        </p:blipFill>
        <p:spPr bwMode="auto">
          <a:xfrm>
            <a:off x="914400" y="838200"/>
            <a:ext cx="7431088" cy="505777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138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/>
          <a:lstStyle/>
          <a:p>
            <a:r>
              <a:rPr lang="en-US" altLang="ko-KR" dirty="0" smtClean="0">
                <a:ea typeface="굴림" charset="-127"/>
              </a:rPr>
              <a:t>Enabling Factor: Virtual </a:t>
            </a:r>
            <a:r>
              <a:rPr lang="en-US" altLang="ko-KR" dirty="0" err="1" smtClean="0">
                <a:ea typeface="굴림" charset="-127"/>
              </a:rPr>
              <a:t>Filesystem</a:t>
            </a:r>
            <a:r>
              <a:rPr lang="en-US" altLang="ko-KR" dirty="0" smtClean="0">
                <a:ea typeface="굴림" charset="-127"/>
              </a:rPr>
              <a:t> (VFS)</a:t>
            </a:r>
            <a:endParaRPr lang="en-US" altLang="ko-KR" sz="1800" dirty="0" smtClean="0">
              <a:ea typeface="굴림" charset="-127"/>
            </a:endParaRPr>
          </a:p>
        </p:txBody>
      </p:sp>
      <p:sp>
        <p:nvSpPr>
          <p:cNvPr id="10086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" y="3810000"/>
            <a:ext cx="8915400" cy="28194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charset="-127"/>
              </a:rPr>
              <a:t>VFS:</a:t>
            </a:r>
            <a:r>
              <a:rPr lang="en-US" altLang="ko-KR" dirty="0" smtClean="0">
                <a:ea typeface="굴림" charset="-127"/>
              </a:rPr>
              <a:t> Virtual abstraction similar to local file system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charset="-127"/>
              </a:rPr>
              <a:t>Provides virtual superblocks, </a:t>
            </a:r>
            <a:r>
              <a:rPr lang="en-US" altLang="ko-KR" dirty="0" err="1" smtClean="0">
                <a:ea typeface="굴림" charset="-127"/>
              </a:rPr>
              <a:t>inodes</a:t>
            </a:r>
            <a:r>
              <a:rPr lang="en-US" altLang="ko-KR" dirty="0" smtClean="0">
                <a:ea typeface="굴림" charset="-127"/>
              </a:rPr>
              <a:t>, files, </a:t>
            </a:r>
            <a:r>
              <a:rPr lang="en-US" altLang="ko-KR" dirty="0" err="1" smtClean="0">
                <a:ea typeface="굴림" charset="-127"/>
              </a:rPr>
              <a:t>etc</a:t>
            </a:r>
            <a:endParaRPr lang="en-US" altLang="ko-KR" dirty="0" smtClean="0">
              <a:ea typeface="굴림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charset="-127"/>
              </a:rPr>
              <a:t>Compatible with a variety of local and remote file systems</a:t>
            </a:r>
          </a:p>
          <a:p>
            <a:pPr lvl="2">
              <a:lnSpc>
                <a:spcPct val="80000"/>
              </a:lnSpc>
            </a:pPr>
            <a:r>
              <a:rPr lang="en-US" altLang="ko-KR" dirty="0" smtClean="0">
                <a:ea typeface="굴림" charset="-127"/>
              </a:rPr>
              <a:t>provides object-oriented way of implementing file systems</a:t>
            </a:r>
          </a:p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charset="-127"/>
              </a:rPr>
              <a:t>VFS allows the same system call interface (the API) to be used for different types of file systems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charset="-127"/>
              </a:rPr>
              <a:t>The API is to the VFS interface, rather than any specific type of file system</a:t>
            </a:r>
          </a:p>
          <a:p>
            <a:pPr>
              <a:lnSpc>
                <a:spcPct val="80000"/>
              </a:lnSpc>
            </a:pPr>
            <a:r>
              <a:rPr lang="en-US" altLang="ko-KR" dirty="0" smtClean="0">
                <a:solidFill>
                  <a:srgbClr val="FF0000"/>
                </a:solidFill>
                <a:ea typeface="굴림" charset="-127"/>
              </a:rPr>
              <a:t>In </a:t>
            </a:r>
            <a:r>
              <a:rPr lang="en-US" altLang="ko-KR" dirty="0" err="1" smtClean="0">
                <a:solidFill>
                  <a:srgbClr val="FF0000"/>
                </a:solidFill>
                <a:ea typeface="굴림" charset="-127"/>
              </a:rPr>
              <a:t>linux</a:t>
            </a:r>
            <a:r>
              <a:rPr lang="en-US" altLang="ko-KR" dirty="0" smtClean="0">
                <a:solidFill>
                  <a:srgbClr val="FF0000"/>
                </a:solidFill>
                <a:ea typeface="굴림" charset="-127"/>
              </a:rPr>
              <a:t>, “VFS” stands for “Virtual </a:t>
            </a:r>
            <a:r>
              <a:rPr lang="en-US" altLang="ko-KR" dirty="0" err="1" smtClean="0">
                <a:solidFill>
                  <a:srgbClr val="FF0000"/>
                </a:solidFill>
                <a:ea typeface="굴림" charset="-127"/>
              </a:rPr>
              <a:t>Filesystem</a:t>
            </a:r>
            <a:r>
              <a:rPr lang="en-US" altLang="ko-KR" dirty="0" smtClean="0">
                <a:solidFill>
                  <a:srgbClr val="FF0000"/>
                </a:solidFill>
                <a:ea typeface="굴림" charset="-127"/>
              </a:rPr>
              <a:t> Switch”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10"/>
          <a:stretch/>
        </p:blipFill>
        <p:spPr bwMode="auto">
          <a:xfrm>
            <a:off x="2011843" y="859830"/>
            <a:ext cx="5531957" cy="2797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4208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6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6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6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6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6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8644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VFS Common File Model in Linux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200400"/>
            <a:ext cx="8763000" cy="3514570"/>
          </a:xfrm>
        </p:spPr>
        <p:txBody>
          <a:bodyPr>
            <a:normAutofit fontScale="92500"/>
          </a:bodyPr>
          <a:lstStyle/>
          <a:p>
            <a:r>
              <a:rPr lang="en-US" dirty="0"/>
              <a:t>Four primary object types for VFS:</a:t>
            </a:r>
          </a:p>
          <a:p>
            <a:pPr lvl="1"/>
            <a:r>
              <a:rPr lang="en-US" dirty="0"/>
              <a:t>superblock object: represents a specific mounted </a:t>
            </a:r>
            <a:r>
              <a:rPr lang="en-US" dirty="0" err="1"/>
              <a:t>filesystem</a:t>
            </a:r>
            <a:endParaRPr lang="en-US" dirty="0"/>
          </a:p>
          <a:p>
            <a:pPr lvl="1"/>
            <a:r>
              <a:rPr lang="en-US" dirty="0" err="1"/>
              <a:t>inode</a:t>
            </a:r>
            <a:r>
              <a:rPr lang="en-US" dirty="0"/>
              <a:t> object: represents a specific file</a:t>
            </a:r>
          </a:p>
          <a:p>
            <a:pPr lvl="1"/>
            <a:r>
              <a:rPr lang="en-US" dirty="0" err="1"/>
              <a:t>dentry</a:t>
            </a:r>
            <a:r>
              <a:rPr lang="en-US" dirty="0"/>
              <a:t> object: represents a directory entry </a:t>
            </a:r>
            <a:endParaRPr lang="en-US" dirty="0" smtClean="0"/>
          </a:p>
          <a:p>
            <a:pPr lvl="1"/>
            <a:r>
              <a:rPr lang="en-US" dirty="0" smtClean="0"/>
              <a:t>file </a:t>
            </a:r>
            <a:r>
              <a:rPr lang="en-US" dirty="0"/>
              <a:t>object: represents </a:t>
            </a:r>
            <a:r>
              <a:rPr lang="en-US" dirty="0" smtClean="0"/>
              <a:t>open </a:t>
            </a:r>
            <a:r>
              <a:rPr lang="en-US" dirty="0"/>
              <a:t>file associated with </a:t>
            </a:r>
            <a:r>
              <a:rPr lang="en-US" dirty="0" smtClean="0"/>
              <a:t>process</a:t>
            </a:r>
          </a:p>
          <a:p>
            <a:r>
              <a:rPr lang="en-US" dirty="0" smtClean="0"/>
              <a:t>There </a:t>
            </a:r>
            <a:r>
              <a:rPr lang="en-US" dirty="0"/>
              <a:t>is no specific directory </a:t>
            </a:r>
            <a:r>
              <a:rPr lang="en-US" dirty="0" smtClean="0"/>
              <a:t>object (VFS treats directories as files)</a:t>
            </a:r>
          </a:p>
          <a:p>
            <a:r>
              <a:rPr lang="en-US" dirty="0" smtClean="0"/>
              <a:t>May need to fit the model by faking it</a:t>
            </a:r>
          </a:p>
          <a:p>
            <a:pPr lvl="1"/>
            <a:r>
              <a:rPr lang="en-US" dirty="0" smtClean="0"/>
              <a:t>Example: make it look like directories are files</a:t>
            </a:r>
          </a:p>
          <a:p>
            <a:pPr lvl="1"/>
            <a:r>
              <a:rPr lang="en-US" dirty="0" smtClean="0"/>
              <a:t>Example: make it look like have </a:t>
            </a:r>
            <a:r>
              <a:rPr lang="en-US" dirty="0" err="1" smtClean="0"/>
              <a:t>inodes</a:t>
            </a:r>
            <a:r>
              <a:rPr lang="en-US" dirty="0" smtClean="0"/>
              <a:t>, superblocks, etc.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257"/>
          <a:stretch/>
        </p:blipFill>
        <p:spPr bwMode="auto">
          <a:xfrm>
            <a:off x="838200" y="533400"/>
            <a:ext cx="52578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990600"/>
            <a:ext cx="16668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2962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VFS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2700" y="2590800"/>
            <a:ext cx="9144000" cy="4191000"/>
          </a:xfrm>
        </p:spPr>
        <p:txBody>
          <a:bodyPr>
            <a:normAutofit/>
          </a:bodyPr>
          <a:lstStyle/>
          <a:p>
            <a:r>
              <a:rPr lang="en-US" dirty="0" smtClean="0"/>
              <a:t>An operations object is contained within each primary object type to set operations of specific </a:t>
            </a:r>
            <a:r>
              <a:rPr lang="en-US" dirty="0" err="1" smtClean="0"/>
              <a:t>filesystems</a:t>
            </a: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super_operations</a:t>
            </a:r>
            <a:r>
              <a:rPr lang="en-US" dirty="0" smtClean="0"/>
              <a:t>”: methods that kernel can invoke on a specific </a:t>
            </a:r>
            <a:r>
              <a:rPr lang="en-US" dirty="0" err="1" smtClean="0"/>
              <a:t>filesystem</a:t>
            </a:r>
            <a:r>
              <a:rPr lang="en-US" dirty="0" smtClean="0"/>
              <a:t>, i.e.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write_inode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sync_fs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inode_operations</a:t>
            </a:r>
            <a:r>
              <a:rPr lang="en-US" dirty="0" smtClean="0"/>
              <a:t>”: methods that kernel can invoke on a specific file, such as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create()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link()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dentry_operations</a:t>
            </a:r>
            <a:r>
              <a:rPr lang="en-US" dirty="0" smtClean="0"/>
              <a:t>”: methods that kernel can invoke on a specific directory entry, such as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d_compare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or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d_delete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dirty="0" smtClean="0">
                <a:latin typeface="Gill Sans Light"/>
                <a:cs typeface="Courier New" pitchFamily="49" charset="0"/>
              </a:rPr>
              <a:t>“</a:t>
            </a:r>
            <a:r>
              <a:rPr lang="en-US" dirty="0" err="1" smtClean="0">
                <a:latin typeface="Gill Sans Light"/>
                <a:cs typeface="Courier New" pitchFamily="49" charset="0"/>
              </a:rPr>
              <a:t>file_operations</a:t>
            </a:r>
            <a:r>
              <a:rPr lang="en-US" dirty="0" smtClean="0">
                <a:latin typeface="Gill Sans Light"/>
                <a:cs typeface="Courier New" pitchFamily="49" charset="0"/>
              </a:rPr>
              <a:t>”: methods that process can invoke on an open file, such as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read()</a:t>
            </a:r>
            <a:r>
              <a:rPr lang="en-US" dirty="0" smtClean="0">
                <a:latin typeface="Gill Sans Light"/>
                <a:cs typeface="Courier New" pitchFamily="49" charset="0"/>
              </a:rPr>
              <a:t> and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write()</a:t>
            </a:r>
          </a:p>
          <a:p>
            <a:r>
              <a:rPr lang="en-US" dirty="0" smtClean="0">
                <a:latin typeface="Gill Sans Light"/>
                <a:cs typeface="Courier New" pitchFamily="49" charset="0"/>
              </a:rPr>
              <a:t>There are a lot of operations!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968859" y="1143000"/>
            <a:ext cx="1752600" cy="609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/>
              </a:rPr>
              <a:t>write()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102459" y="1143000"/>
            <a:ext cx="1752600" cy="609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Gill Sans"/>
              </a:rPr>
              <a:t>s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"/>
              </a:rPr>
              <a:t>ys_write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/>
              </a:rPr>
              <a:t>()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236059" y="1143000"/>
            <a:ext cx="1752600" cy="609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Gill Sans"/>
              </a:rPr>
              <a:t>f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"/>
              </a:rPr>
              <a:t>ilesystem’s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Gill Sans"/>
              </a:rPr>
              <a:t>w</a:t>
            </a:r>
            <a:r>
              <a:rPr lang="en-US" dirty="0" smtClean="0">
                <a:latin typeface="Gill Sans"/>
              </a:rPr>
              <a:t>rite method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"/>
            </a:endParaRPr>
          </a:p>
        </p:txBody>
      </p:sp>
      <p:sp>
        <p:nvSpPr>
          <p:cNvPr id="8" name="AutoShape 22"/>
          <p:cNvSpPr>
            <a:spLocks noChangeArrowheads="1"/>
          </p:cNvSpPr>
          <p:nvPr/>
        </p:nvSpPr>
        <p:spPr bwMode="auto">
          <a:xfrm>
            <a:off x="7369659" y="1066800"/>
            <a:ext cx="783741" cy="762000"/>
          </a:xfrm>
          <a:prstGeom prst="can">
            <a:avLst>
              <a:gd name="adj" fmla="val 35714"/>
            </a:avLst>
          </a:prstGeom>
          <a:solidFill>
            <a:srgbClr val="FF66CC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Gill Sans"/>
            </a:endParaRPr>
          </a:p>
        </p:txBody>
      </p:sp>
      <p:cxnSp>
        <p:nvCxnSpPr>
          <p:cNvPr id="10" name="Straight Arrow Connector 9"/>
          <p:cNvCxnSpPr>
            <a:stCxn id="4" idx="3"/>
            <a:endCxn id="5" idx="1"/>
          </p:cNvCxnSpPr>
          <p:nvPr/>
        </p:nvCxnSpPr>
        <p:spPr bwMode="auto">
          <a:xfrm>
            <a:off x="2721459" y="1447800"/>
            <a:ext cx="3810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>
            <a:stCxn id="5" idx="3"/>
            <a:endCxn id="6" idx="1"/>
          </p:cNvCxnSpPr>
          <p:nvPr/>
        </p:nvCxnSpPr>
        <p:spPr bwMode="auto">
          <a:xfrm>
            <a:off x="4855059" y="1447800"/>
            <a:ext cx="3810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6988659" y="1460500"/>
            <a:ext cx="3810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>
            <a:off x="2819400" y="838200"/>
            <a:ext cx="0" cy="1650831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7086600" y="838200"/>
            <a:ext cx="0" cy="1650831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4953000" y="838200"/>
            <a:ext cx="0" cy="1650831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1139677" y="2043499"/>
            <a:ext cx="1410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"/>
              </a:rPr>
              <a:t>user-space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51081" y="2043499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"/>
              </a:rPr>
              <a:t>VFS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72440" y="2043499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Gill Sans"/>
              </a:rPr>
              <a:t>filesystem</a:t>
            </a:r>
            <a:endParaRPr lang="en-US" dirty="0" smtClean="0">
              <a:latin typeface="Gill San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12550" y="1905000"/>
            <a:ext cx="11079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ill Sans"/>
              </a:rPr>
              <a:t>physical</a:t>
            </a:r>
          </a:p>
          <a:p>
            <a:pPr algn="ctr"/>
            <a:r>
              <a:rPr lang="en-US" dirty="0" smtClean="0">
                <a:latin typeface="Gill Sans"/>
              </a:rPr>
              <a:t>media</a:t>
            </a:r>
          </a:p>
        </p:txBody>
      </p:sp>
    </p:spTree>
    <p:extLst>
      <p:ext uri="{BB962C8B-B14F-4D97-AF65-F5344CB8AC3E}">
        <p14:creationId xmlns:p14="http://schemas.microsoft.com/office/powerpoint/2010/main" val="38854430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Value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r>
              <a:rPr lang="en-US" dirty="0" smtClean="0"/>
              <a:t>Handle huge volumes of data, e.g., PBs</a:t>
            </a:r>
          </a:p>
          <a:p>
            <a:pPr lvl="1"/>
            <a:r>
              <a:rPr lang="en-US" dirty="0" smtClean="0"/>
              <a:t>Store (key, value) tuples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Simple interface</a:t>
            </a:r>
          </a:p>
          <a:p>
            <a:pPr lvl="1"/>
            <a:r>
              <a:rPr lang="en-US" b="1" dirty="0"/>
              <a:t>put</a:t>
            </a:r>
            <a:r>
              <a:rPr lang="en-US" dirty="0"/>
              <a:t>(key, </a:t>
            </a:r>
            <a:r>
              <a:rPr lang="en-US" dirty="0" smtClean="0"/>
              <a:t>value)</a:t>
            </a:r>
            <a:r>
              <a:rPr lang="en-US" dirty="0"/>
              <a:t>; // </a:t>
            </a:r>
            <a:r>
              <a:rPr lang="en-US" dirty="0" smtClean="0"/>
              <a:t>insert/write “value” associated with </a:t>
            </a:r>
            <a:r>
              <a:rPr lang="en-US" dirty="0"/>
              <a:t>“key”</a:t>
            </a:r>
          </a:p>
          <a:p>
            <a:pPr lvl="1"/>
            <a:r>
              <a:rPr lang="en-US" dirty="0" smtClean="0"/>
              <a:t>value </a:t>
            </a:r>
            <a:r>
              <a:rPr lang="en-US" dirty="0"/>
              <a:t>= </a:t>
            </a:r>
            <a:r>
              <a:rPr lang="en-US" b="1" dirty="0"/>
              <a:t>get</a:t>
            </a:r>
            <a:r>
              <a:rPr lang="en-US" dirty="0"/>
              <a:t>(key); // </a:t>
            </a:r>
            <a:r>
              <a:rPr lang="en-US" dirty="0" smtClean="0"/>
              <a:t>get/read </a:t>
            </a:r>
            <a:r>
              <a:rPr lang="en-US" dirty="0"/>
              <a:t>data associated </a:t>
            </a:r>
            <a:r>
              <a:rPr lang="en-US" dirty="0" smtClean="0"/>
              <a:t>with </a:t>
            </a:r>
            <a:r>
              <a:rPr lang="en-US" dirty="0"/>
              <a:t>“key</a:t>
            </a:r>
            <a:r>
              <a:rPr lang="en-US" dirty="0" smtClean="0"/>
              <a:t>”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Used sometimes as a simpler but more scalable “database”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6011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162800" cy="533400"/>
          </a:xfrm>
        </p:spPr>
        <p:txBody>
          <a:bodyPr/>
          <a:lstStyle/>
          <a:p>
            <a:r>
              <a:rPr lang="en-US" smtClean="0">
                <a:latin typeface="Helvetica" charset="0"/>
                <a:ea typeface="ＭＳ Ｐゴシック" charset="0"/>
                <a:cs typeface="ＭＳ Ｐゴシック" charset="0"/>
              </a:rPr>
              <a:t>Recall: Internet 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Transport Protocols</a:t>
            </a:r>
          </a:p>
        </p:txBody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95337"/>
            <a:ext cx="8534400" cy="5910263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Datagram service (</a:t>
            </a:r>
            <a:r>
              <a:rPr lang="en-US" b="1" dirty="0">
                <a:latin typeface="Gill Sans Light"/>
                <a:ea typeface="ＭＳ Ｐゴシック" charset="0"/>
                <a:cs typeface="Gill Sans Light"/>
              </a:rPr>
              <a:t>UDP</a:t>
            </a:r>
            <a:r>
              <a:rPr lang="en-US" dirty="0" smtClean="0">
                <a:latin typeface="Gill Sans Light"/>
                <a:ea typeface="ＭＳ Ｐゴシック" charset="0"/>
                <a:cs typeface="Gill Sans Light"/>
              </a:rPr>
              <a:t>): IP Protocol 17</a:t>
            </a:r>
            <a:endParaRPr lang="en-US" dirty="0">
              <a:latin typeface="Gill Sans Light"/>
              <a:ea typeface="ＭＳ Ｐゴシック" charset="0"/>
              <a:cs typeface="Gill Sans Light"/>
            </a:endParaRPr>
          </a:p>
          <a:p>
            <a:pPr lvl="1"/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No-frills extension of </a:t>
            </a:r>
            <a:r>
              <a:rPr lang="ja-JP" altLang="en-US" dirty="0">
                <a:latin typeface="Gill Sans Light"/>
                <a:ea typeface="ＭＳ Ｐゴシック" charset="0"/>
                <a:cs typeface="Gill Sans Light"/>
              </a:rPr>
              <a:t>“</a:t>
            </a:r>
            <a:r>
              <a:rPr lang="en-US" altLang="ja-JP" dirty="0">
                <a:latin typeface="Gill Sans Light"/>
                <a:ea typeface="ＭＳ Ｐゴシック" charset="0"/>
                <a:cs typeface="Gill Sans Light"/>
              </a:rPr>
              <a:t>best-effort</a:t>
            </a:r>
            <a:r>
              <a:rPr lang="ja-JP" altLang="en-US" dirty="0">
                <a:latin typeface="Gill Sans Light"/>
                <a:ea typeface="ＭＳ Ｐゴシック" charset="0"/>
                <a:cs typeface="Gill Sans Light"/>
              </a:rPr>
              <a:t>”</a:t>
            </a:r>
            <a:r>
              <a:rPr lang="en-US" altLang="ja-JP" dirty="0">
                <a:latin typeface="Gill Sans Light"/>
                <a:ea typeface="ＭＳ Ｐゴシック" charset="0"/>
                <a:cs typeface="Gill Sans Light"/>
              </a:rPr>
              <a:t> IP</a:t>
            </a:r>
          </a:p>
          <a:p>
            <a:pPr lvl="1"/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Multiplexing/</a:t>
            </a:r>
            <a:r>
              <a:rPr lang="en-US" dirty="0" err="1">
                <a:latin typeface="Gill Sans Light"/>
                <a:ea typeface="ＭＳ Ｐゴシック" charset="0"/>
                <a:cs typeface="Gill Sans Light"/>
              </a:rPr>
              <a:t>Demultiplexing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 among processes</a:t>
            </a:r>
          </a:p>
          <a:p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Reliable, in-order delivery (</a:t>
            </a:r>
            <a:r>
              <a:rPr lang="en-US" b="1" dirty="0">
                <a:latin typeface="Gill Sans Light"/>
                <a:ea typeface="ＭＳ Ｐゴシック" charset="0"/>
                <a:cs typeface="Gill Sans Light"/>
              </a:rPr>
              <a:t>TCP</a:t>
            </a:r>
            <a:r>
              <a:rPr lang="en-US" dirty="0" smtClean="0">
                <a:latin typeface="Gill Sans Light"/>
                <a:ea typeface="ＭＳ Ｐゴシック" charset="0"/>
                <a:cs typeface="Gill Sans Light"/>
              </a:rPr>
              <a:t>): IP Protocol 6</a:t>
            </a:r>
            <a:endParaRPr lang="en-US" dirty="0">
              <a:latin typeface="Gill Sans Light"/>
              <a:ea typeface="ＭＳ Ｐゴシック" charset="0"/>
              <a:cs typeface="Gill Sans Light"/>
            </a:endParaRPr>
          </a:p>
          <a:p>
            <a:pPr lvl="1"/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Connection set-up &amp; tear-down</a:t>
            </a:r>
          </a:p>
          <a:p>
            <a:pPr lvl="1"/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Discarding corrupted packets (segments)</a:t>
            </a:r>
          </a:p>
          <a:p>
            <a:pPr lvl="1"/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Retransmission of lost packets (segments)</a:t>
            </a:r>
          </a:p>
          <a:p>
            <a:pPr lvl="1"/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Flow control</a:t>
            </a:r>
          </a:p>
          <a:p>
            <a:pPr lvl="1"/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Congestion </a:t>
            </a:r>
            <a:r>
              <a:rPr lang="en-US" dirty="0" smtClean="0">
                <a:latin typeface="Gill Sans Light"/>
                <a:ea typeface="ＭＳ Ｐゴシック" charset="0"/>
                <a:cs typeface="Gill Sans Light"/>
              </a:rPr>
              <a:t>control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Gill Sans Light"/>
                <a:ea typeface="ＭＳ Ｐゴシック" charset="0"/>
                <a:cs typeface="Gill Sans Light"/>
              </a:rPr>
              <a:t>More on these in a moment!</a:t>
            </a:r>
            <a:endParaRPr lang="en-US" dirty="0">
              <a:solidFill>
                <a:srgbClr val="FF0000"/>
              </a:solidFill>
              <a:latin typeface="Gill Sans Light"/>
              <a:ea typeface="ＭＳ Ｐゴシック" charset="0"/>
              <a:cs typeface="Gill Sans Light"/>
            </a:endParaRPr>
          </a:p>
          <a:p>
            <a:r>
              <a:rPr lang="en-US" dirty="0" smtClean="0">
                <a:latin typeface="Gill Sans Light"/>
                <a:ea typeface="ＭＳ Ｐゴシック" charset="0"/>
                <a:cs typeface="Gill Sans Light"/>
              </a:rPr>
              <a:t>Other examples: </a:t>
            </a:r>
          </a:p>
          <a:p>
            <a:pPr lvl="1"/>
            <a:r>
              <a:rPr lang="en-US" dirty="0" smtClean="0"/>
              <a:t>DCCP (33),  </a:t>
            </a:r>
            <a:r>
              <a:rPr lang="en-US" dirty="0">
                <a:hlinkClick r:id="rId3" tooltip="Datagram Congestion Control Protocol"/>
              </a:rPr>
              <a:t>Datagram Congestion Control Protocol</a:t>
            </a:r>
            <a:endParaRPr lang="en-US" dirty="0"/>
          </a:p>
          <a:p>
            <a:pPr lvl="1"/>
            <a:r>
              <a:rPr lang="en-US" dirty="0" smtClean="0"/>
              <a:t>RDP (26), </a:t>
            </a:r>
            <a:r>
              <a:rPr lang="en-US" dirty="0">
                <a:hlinkClick r:id="rId4" tooltip="Reliable Data Protocol"/>
              </a:rPr>
              <a:t>Reliable Data Protocol</a:t>
            </a:r>
            <a:endParaRPr lang="en-US" dirty="0"/>
          </a:p>
          <a:p>
            <a:pPr lvl="1"/>
            <a:r>
              <a:rPr lang="en-US" dirty="0" smtClean="0"/>
              <a:t>SCTP (132), </a:t>
            </a:r>
            <a:r>
              <a:rPr lang="en-US" dirty="0">
                <a:hlinkClick r:id="rId5" tooltip="Stream Control Transmission Protocol"/>
              </a:rPr>
              <a:t>Stream Control Transmission </a:t>
            </a:r>
            <a:r>
              <a:rPr lang="en-US" dirty="0" smtClean="0">
                <a:hlinkClick r:id="rId5" tooltip="Stream Control Transmission Protocol"/>
              </a:rPr>
              <a:t>Protocol</a:t>
            </a:r>
            <a:endParaRPr lang="en-US" dirty="0" smtClean="0">
              <a:latin typeface="Gill Sans Light"/>
              <a:ea typeface="ＭＳ Ｐゴシック" charset="0"/>
              <a:cs typeface="Gill Sans Light"/>
            </a:endParaRPr>
          </a:p>
          <a:p>
            <a:r>
              <a:rPr lang="en-US" dirty="0" smtClean="0">
                <a:latin typeface="Gill Sans Light"/>
                <a:ea typeface="ＭＳ Ｐゴシック" charset="0"/>
                <a:cs typeface="Gill Sans Light"/>
              </a:rPr>
              <a:t>Services </a:t>
            </a:r>
            <a:r>
              <a:rPr lang="en-US" dirty="0">
                <a:solidFill>
                  <a:srgbClr val="FF0000"/>
                </a:solidFill>
                <a:latin typeface="Gill Sans Light"/>
                <a:ea typeface="ＭＳ Ｐゴシック" charset="0"/>
                <a:cs typeface="Gill Sans Light"/>
              </a:rPr>
              <a:t>not available</a:t>
            </a:r>
            <a:endParaRPr lang="en-US" dirty="0">
              <a:latin typeface="Gill Sans Light"/>
              <a:ea typeface="ＭＳ Ｐゴシック" charset="0"/>
              <a:cs typeface="Gill Sans Light"/>
            </a:endParaRPr>
          </a:p>
          <a:p>
            <a:pPr lvl="1"/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Delay and/or bandwidth guarantees</a:t>
            </a:r>
          </a:p>
          <a:p>
            <a:pPr lvl="1"/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Sessions that survive </a:t>
            </a:r>
            <a:r>
              <a:rPr lang="en-US" dirty="0" smtClean="0">
                <a:latin typeface="Gill Sans Light"/>
                <a:ea typeface="ＭＳ Ｐゴシック" charset="0"/>
                <a:cs typeface="Gill Sans Light"/>
              </a:rPr>
              <a:t>change-of-IP-address</a:t>
            </a:r>
          </a:p>
          <a:p>
            <a:pPr lvl="1"/>
            <a:r>
              <a:rPr lang="en-US" dirty="0" smtClean="0">
                <a:latin typeface="Gill Sans Light"/>
                <a:ea typeface="ＭＳ Ｐゴシック" charset="0"/>
                <a:cs typeface="Gill Sans Light"/>
              </a:rPr>
              <a:t>Security/denial of service resilience/…</a:t>
            </a:r>
            <a:endParaRPr lang="en-US" dirty="0">
              <a:latin typeface="Gill Sans Light"/>
              <a:ea typeface="ＭＳ Ｐゴシック" charset="0"/>
              <a:cs typeface="Gill Sans Light"/>
            </a:endParaRPr>
          </a:p>
        </p:txBody>
      </p:sp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7772400" y="795338"/>
            <a:ext cx="1322388" cy="238125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bg1"/>
                </a:solidFill>
                <a:latin typeface="Helvetica" charset="0"/>
                <a:cs typeface="Helvetica" charset="0"/>
              </a:rPr>
              <a:t>Transport</a:t>
            </a:r>
          </a:p>
        </p:txBody>
      </p:sp>
      <p:sp>
        <p:nvSpPr>
          <p:cNvPr id="53252" name="Rectangle 5"/>
          <p:cNvSpPr>
            <a:spLocks noChangeArrowheads="1"/>
          </p:cNvSpPr>
          <p:nvPr/>
        </p:nvSpPr>
        <p:spPr bwMode="auto">
          <a:xfrm>
            <a:off x="7772400" y="1033463"/>
            <a:ext cx="1322388" cy="2397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Helvetica" charset="0"/>
                <a:cs typeface="Helvetica" charset="0"/>
              </a:rPr>
              <a:t>Network</a:t>
            </a:r>
          </a:p>
        </p:txBody>
      </p:sp>
      <p:sp>
        <p:nvSpPr>
          <p:cNvPr id="53253" name="Rectangle 6"/>
          <p:cNvSpPr>
            <a:spLocks noChangeArrowheads="1"/>
          </p:cNvSpPr>
          <p:nvPr/>
        </p:nvSpPr>
        <p:spPr bwMode="auto">
          <a:xfrm>
            <a:off x="7772400" y="1273175"/>
            <a:ext cx="1322388" cy="2397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Helvetica" charset="0"/>
                <a:cs typeface="Helvetica" charset="0"/>
              </a:rPr>
              <a:t>Datalink</a:t>
            </a:r>
          </a:p>
        </p:txBody>
      </p:sp>
      <p:sp>
        <p:nvSpPr>
          <p:cNvPr id="53254" name="Rectangle 7"/>
          <p:cNvSpPr>
            <a:spLocks noChangeArrowheads="1"/>
          </p:cNvSpPr>
          <p:nvPr/>
        </p:nvSpPr>
        <p:spPr bwMode="auto">
          <a:xfrm>
            <a:off x="7772400" y="1512888"/>
            <a:ext cx="1322388" cy="2397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Helvetica" charset="0"/>
                <a:cs typeface="Helvetica" charset="0"/>
              </a:rPr>
              <a:t>Physical</a:t>
            </a:r>
          </a:p>
        </p:txBody>
      </p:sp>
      <p:sp>
        <p:nvSpPr>
          <p:cNvPr id="53255" name="Rectangle 8"/>
          <p:cNvSpPr>
            <a:spLocks noChangeArrowheads="1"/>
          </p:cNvSpPr>
          <p:nvPr/>
        </p:nvSpPr>
        <p:spPr bwMode="auto">
          <a:xfrm>
            <a:off x="7772400" y="555625"/>
            <a:ext cx="1322388" cy="239713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folHlink"/>
                </a:solidFill>
                <a:latin typeface="Helvetica" charset="0"/>
                <a:cs typeface="Helvetica" charset="0"/>
              </a:rPr>
              <a:t>Session</a:t>
            </a:r>
          </a:p>
        </p:txBody>
      </p:sp>
      <p:sp>
        <p:nvSpPr>
          <p:cNvPr id="53256" name="Rectangle 9"/>
          <p:cNvSpPr>
            <a:spLocks noChangeArrowheads="1"/>
          </p:cNvSpPr>
          <p:nvPr/>
        </p:nvSpPr>
        <p:spPr bwMode="auto">
          <a:xfrm>
            <a:off x="7772400" y="315913"/>
            <a:ext cx="1322388" cy="239712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folHlink"/>
                </a:solidFill>
                <a:latin typeface="Helvetica" charset="0"/>
                <a:cs typeface="Helvetica" charset="0"/>
              </a:rPr>
              <a:t>Present.</a:t>
            </a:r>
          </a:p>
        </p:txBody>
      </p:sp>
      <p:sp>
        <p:nvSpPr>
          <p:cNvPr id="53257" name="Rectangle 10"/>
          <p:cNvSpPr>
            <a:spLocks noChangeArrowheads="1"/>
          </p:cNvSpPr>
          <p:nvPr/>
        </p:nvSpPr>
        <p:spPr bwMode="auto">
          <a:xfrm>
            <a:off x="7772400" y="76200"/>
            <a:ext cx="1322388" cy="239713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r>
              <a:rPr lang="en-US" sz="1800">
                <a:latin typeface="Helvetica" charset="0"/>
                <a:cs typeface="Helvetica" charset="0"/>
              </a:rPr>
              <a:t>Application</a:t>
            </a:r>
          </a:p>
        </p:txBody>
      </p:sp>
    </p:spTree>
    <p:extLst>
      <p:ext uri="{BB962C8B-B14F-4D97-AF65-F5344CB8AC3E}">
        <p14:creationId xmlns:p14="http://schemas.microsoft.com/office/powerpoint/2010/main" val="2657182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4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4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4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4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4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4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4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4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4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4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4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4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4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46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46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46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467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67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Amazon:</a:t>
            </a:r>
          </a:p>
          <a:p>
            <a:pPr lvl="1"/>
            <a:r>
              <a:rPr lang="en-US" dirty="0" smtClean="0"/>
              <a:t>Key: </a:t>
            </a:r>
            <a:r>
              <a:rPr lang="en-US" dirty="0" err="1" smtClean="0"/>
              <a:t>customerID</a:t>
            </a:r>
            <a:endParaRPr lang="en-US" dirty="0" smtClean="0"/>
          </a:p>
          <a:p>
            <a:pPr lvl="1"/>
            <a:r>
              <a:rPr lang="en-US" dirty="0" smtClean="0"/>
              <a:t>Value: customer profile (e.g., buying history, credit card, ..)</a:t>
            </a:r>
          </a:p>
          <a:p>
            <a:endParaRPr lang="en-US" dirty="0" smtClean="0"/>
          </a:p>
          <a:p>
            <a:r>
              <a:rPr lang="en-US" dirty="0" smtClean="0"/>
              <a:t>Facebook, Twitter:</a:t>
            </a:r>
          </a:p>
          <a:p>
            <a:pPr lvl="1"/>
            <a:r>
              <a:rPr lang="en-US" dirty="0" smtClean="0"/>
              <a:t>Key: </a:t>
            </a:r>
            <a:r>
              <a:rPr lang="en-US" dirty="0" err="1" smtClean="0"/>
              <a:t>UserID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Value: user profile (e.g., posting history, photos, friends, …)</a:t>
            </a:r>
          </a:p>
          <a:p>
            <a:pPr marL="457200" lvl="1" indent="0">
              <a:buNone/>
            </a:pPr>
            <a:r>
              <a:rPr lang="en-US" dirty="0" smtClean="0"/>
              <a:t>			</a:t>
            </a:r>
          </a:p>
          <a:p>
            <a:r>
              <a:rPr lang="en-US" dirty="0" err="1" smtClean="0"/>
              <a:t>iCloud</a:t>
            </a:r>
            <a:r>
              <a:rPr lang="en-US" dirty="0" smtClean="0"/>
              <a:t>/iTunes:</a:t>
            </a:r>
          </a:p>
          <a:p>
            <a:pPr lvl="1"/>
            <a:r>
              <a:rPr lang="en-US" dirty="0" smtClean="0"/>
              <a:t>Key: Movie/song name</a:t>
            </a:r>
          </a:p>
          <a:p>
            <a:pPr lvl="1"/>
            <a:r>
              <a:rPr lang="en-US" dirty="0" smtClean="0"/>
              <a:t>Value: Movie, Song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57600" y="152400"/>
            <a:ext cx="2209800" cy="2209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Values: Examples 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076700" y="2234976"/>
            <a:ext cx="2324100" cy="1117824"/>
            <a:chOff x="3619500" y="2234976"/>
            <a:chExt cx="2324100" cy="1117824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00600" y="2234976"/>
              <a:ext cx="1143000" cy="1117824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619500" y="2247900"/>
              <a:ext cx="1104900" cy="1104900"/>
            </a:xfrm>
            <a:prstGeom prst="rect">
              <a:avLst/>
            </a:prstGeom>
          </p:spPr>
        </p:pic>
      </p:grpSp>
      <p:grpSp>
        <p:nvGrpSpPr>
          <p:cNvPr id="10" name="Group 9"/>
          <p:cNvGrpSpPr/>
          <p:nvPr/>
        </p:nvGrpSpPr>
        <p:grpSpPr>
          <a:xfrm>
            <a:off x="4015295" y="3911600"/>
            <a:ext cx="2283905" cy="1041400"/>
            <a:chOff x="3558095" y="3733800"/>
            <a:chExt cx="2283905" cy="10414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558095" y="3797300"/>
              <a:ext cx="1242505" cy="92710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800600" y="3733800"/>
              <a:ext cx="1041400" cy="1041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916453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Key-value </a:t>
            </a:r>
            <a:r>
              <a:rPr lang="en-US" smtClean="0"/>
              <a:t>storage systems in real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Amazon</a:t>
            </a:r>
          </a:p>
          <a:p>
            <a:pPr lvl="1"/>
            <a:r>
              <a:rPr lang="en-US" dirty="0" err="1" smtClean="0"/>
              <a:t>DynamoDB</a:t>
            </a:r>
            <a:r>
              <a:rPr lang="en-US" dirty="0" smtClean="0"/>
              <a:t>: internal key value store used to power </a:t>
            </a:r>
            <a:r>
              <a:rPr lang="en-US" dirty="0" err="1" smtClean="0"/>
              <a:t>Amazon.com</a:t>
            </a:r>
            <a:r>
              <a:rPr lang="en-US" dirty="0" smtClean="0"/>
              <a:t> (shopping cart)</a:t>
            </a:r>
          </a:p>
          <a:p>
            <a:pPr lvl="1"/>
            <a:r>
              <a:rPr lang="en-US" dirty="0" smtClean="0"/>
              <a:t>Simple Storage System (S3)</a:t>
            </a:r>
          </a:p>
          <a:p>
            <a:pPr lvl="2"/>
            <a:endParaRPr lang="en-US" dirty="0" smtClean="0"/>
          </a:p>
          <a:p>
            <a:r>
              <a:rPr lang="en-US" b="1" dirty="0" err="1" smtClean="0"/>
              <a:t>BigTable</a:t>
            </a:r>
            <a:r>
              <a:rPr lang="en-US" b="1" dirty="0" smtClean="0"/>
              <a:t>/</a:t>
            </a:r>
            <a:r>
              <a:rPr lang="en-US" b="1" dirty="0" err="1" smtClean="0"/>
              <a:t>HBase</a:t>
            </a:r>
            <a:r>
              <a:rPr lang="en-US" b="1" dirty="0" smtClean="0"/>
              <a:t>/</a:t>
            </a:r>
            <a:r>
              <a:rPr lang="en-US" b="1" dirty="0" err="1" smtClean="0"/>
              <a:t>Hypertable</a:t>
            </a:r>
            <a:r>
              <a:rPr lang="en-US" b="1" dirty="0" smtClean="0"/>
              <a:t>: </a:t>
            </a:r>
            <a:r>
              <a:rPr lang="en-US" dirty="0" smtClean="0"/>
              <a:t>distributed, </a:t>
            </a:r>
            <a:r>
              <a:rPr lang="en-US" dirty="0"/>
              <a:t>scalable </a:t>
            </a:r>
            <a:r>
              <a:rPr lang="en-US" dirty="0" smtClean="0"/>
              <a:t>data storage</a:t>
            </a:r>
          </a:p>
          <a:p>
            <a:pPr lvl="2"/>
            <a:endParaRPr lang="en-US" dirty="0" smtClean="0"/>
          </a:p>
          <a:p>
            <a:r>
              <a:rPr lang="en-US" b="1" dirty="0" smtClean="0"/>
              <a:t>Cassandra</a:t>
            </a:r>
            <a:r>
              <a:rPr lang="en-US" dirty="0"/>
              <a:t>: “distributed data management system” (developed by Facebook</a:t>
            </a:r>
            <a:r>
              <a:rPr lang="en-US" dirty="0" smtClean="0"/>
              <a:t>)</a:t>
            </a:r>
          </a:p>
          <a:p>
            <a:pPr lvl="4"/>
            <a:endParaRPr lang="en-US" dirty="0"/>
          </a:p>
          <a:p>
            <a:r>
              <a:rPr lang="en-US" b="1" dirty="0" err="1" smtClean="0"/>
              <a:t>Memcached</a:t>
            </a:r>
            <a:r>
              <a:rPr lang="en-US" b="1" dirty="0"/>
              <a:t>:</a:t>
            </a:r>
            <a:r>
              <a:rPr lang="en-US" dirty="0"/>
              <a:t> in-memory key-value store for small chunks of arbitrary data (strings, objects) </a:t>
            </a:r>
          </a:p>
          <a:p>
            <a:pPr lvl="3"/>
            <a:endParaRPr lang="en-US" dirty="0" smtClean="0"/>
          </a:p>
          <a:p>
            <a:r>
              <a:rPr lang="en-US" b="1" dirty="0" err="1" smtClean="0"/>
              <a:t>eDonkey</a:t>
            </a:r>
            <a:r>
              <a:rPr lang="en-US" b="1" dirty="0" smtClean="0"/>
              <a:t>/</a:t>
            </a:r>
            <a:r>
              <a:rPr lang="en-US" b="1" dirty="0" err="1" smtClean="0"/>
              <a:t>eMule</a:t>
            </a:r>
            <a:r>
              <a:rPr lang="en-US" b="1" dirty="0" smtClean="0"/>
              <a:t>:</a:t>
            </a:r>
            <a:r>
              <a:rPr lang="en-US" dirty="0" smtClean="0"/>
              <a:t> peer-to-peer sharing system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0139887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Value 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1524000"/>
          </a:xfrm>
        </p:spPr>
        <p:txBody>
          <a:bodyPr/>
          <a:lstStyle/>
          <a:p>
            <a:r>
              <a:rPr lang="en-US" dirty="0" smtClean="0"/>
              <a:t>Also called Distributed </a:t>
            </a:r>
            <a:r>
              <a:rPr lang="en-US" dirty="0"/>
              <a:t>H</a:t>
            </a:r>
            <a:r>
              <a:rPr lang="en-US" dirty="0" smtClean="0"/>
              <a:t>ash Tables (DHT)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Main idea: partition set of key-values across many machines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</p:txBody>
      </p:sp>
      <p:grpSp>
        <p:nvGrpSpPr>
          <p:cNvPr id="98" name="Group 97"/>
          <p:cNvGrpSpPr/>
          <p:nvPr/>
        </p:nvGrpSpPr>
        <p:grpSpPr>
          <a:xfrm>
            <a:off x="6781800" y="2379821"/>
            <a:ext cx="533400" cy="1753394"/>
            <a:chOff x="7010400" y="1600200"/>
            <a:chExt cx="533400" cy="1753394"/>
          </a:xfrm>
        </p:grpSpPr>
        <p:sp>
          <p:nvSpPr>
            <p:cNvPr id="5" name="Rectangle 4"/>
            <p:cNvSpPr/>
            <p:nvPr/>
          </p:nvSpPr>
          <p:spPr bwMode="auto">
            <a:xfrm>
              <a:off x="7010400" y="1600200"/>
              <a:ext cx="533400" cy="1752600"/>
            </a:xfrm>
            <a:prstGeom prst="rect">
              <a:avLst/>
            </a:prstGeom>
            <a:solidFill>
              <a:srgbClr val="FFFFAA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7" name="Straight Connector 6"/>
            <p:cNvCxnSpPr>
              <a:stCxn id="5" idx="0"/>
              <a:endCxn id="5" idx="2"/>
            </p:cNvCxnSpPr>
            <p:nvPr/>
          </p:nvCxnSpPr>
          <p:spPr bwMode="auto">
            <a:xfrm rot="16200000" flipH="1">
              <a:off x="6400800" y="2476500"/>
              <a:ext cx="17526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7010400" y="16764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7010400" y="17526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7010400" y="18288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7010400" y="19050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7010400" y="1979612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7010400" y="20574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7010400" y="21336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7010400" y="22098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7010400" y="22860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7010400" y="2360612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7010400" y="24384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7010400" y="25146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7010400" y="25908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7010400" y="26670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7010400" y="2741612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7010400" y="28194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>
              <a:off x="7010400" y="28956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>
              <a:off x="7010400" y="29718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>
              <a:off x="7010400" y="3275012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4742815"/>
            <a:ext cx="685800" cy="68580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4742815"/>
            <a:ext cx="685800" cy="6858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4742815"/>
            <a:ext cx="685800" cy="6858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4742021"/>
            <a:ext cx="685800" cy="685800"/>
          </a:xfrm>
          <a:prstGeom prst="rect">
            <a:avLst/>
          </a:prstGeom>
        </p:spPr>
      </p:pic>
      <p:grpSp>
        <p:nvGrpSpPr>
          <p:cNvPr id="102" name="Group 101"/>
          <p:cNvGrpSpPr/>
          <p:nvPr/>
        </p:nvGrpSpPr>
        <p:grpSpPr>
          <a:xfrm>
            <a:off x="6248400" y="4437221"/>
            <a:ext cx="533400" cy="381794"/>
            <a:chOff x="6477000" y="3657600"/>
            <a:chExt cx="533400" cy="381794"/>
          </a:xfrm>
        </p:grpSpPr>
        <p:sp>
          <p:nvSpPr>
            <p:cNvPr id="78" name="Rectangle 77"/>
            <p:cNvSpPr/>
            <p:nvPr/>
          </p:nvSpPr>
          <p:spPr bwMode="auto">
            <a:xfrm>
              <a:off x="6477000" y="3657600"/>
              <a:ext cx="533400" cy="381000"/>
            </a:xfrm>
            <a:prstGeom prst="rect">
              <a:avLst/>
            </a:prstGeom>
            <a:solidFill>
              <a:srgbClr val="FFFFAA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79" name="Straight Connector 78"/>
            <p:cNvCxnSpPr>
              <a:stCxn id="78" idx="0"/>
              <a:endCxn id="78" idx="2"/>
            </p:cNvCxnSpPr>
            <p:nvPr/>
          </p:nvCxnSpPr>
          <p:spPr bwMode="auto">
            <a:xfrm rot="16200000" flipH="1">
              <a:off x="6553200" y="3848100"/>
              <a:ext cx="3810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0" name="Straight Connector 79"/>
            <p:cNvCxnSpPr/>
            <p:nvPr/>
          </p:nvCxnSpPr>
          <p:spPr bwMode="auto">
            <a:xfrm>
              <a:off x="6477000" y="37338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1" name="Straight Connector 80"/>
            <p:cNvCxnSpPr/>
            <p:nvPr/>
          </p:nvCxnSpPr>
          <p:spPr bwMode="auto">
            <a:xfrm>
              <a:off x="6477000" y="38100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6477000" y="38862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6477000" y="39624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99" name="Group 98"/>
          <p:cNvGrpSpPr/>
          <p:nvPr/>
        </p:nvGrpSpPr>
        <p:grpSpPr>
          <a:xfrm>
            <a:off x="1524000" y="4436427"/>
            <a:ext cx="533400" cy="381000"/>
            <a:chOff x="1752600" y="3656806"/>
            <a:chExt cx="533400" cy="381000"/>
          </a:xfrm>
        </p:grpSpPr>
        <p:sp>
          <p:nvSpPr>
            <p:cNvPr id="60" name="Rectangle 59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solidFill>
              <a:srgbClr val="FFFFAA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2" name="Straight Connector 61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100" name="Group 99"/>
          <p:cNvGrpSpPr/>
          <p:nvPr/>
        </p:nvGrpSpPr>
        <p:grpSpPr>
          <a:xfrm>
            <a:off x="2971800" y="4437221"/>
            <a:ext cx="533400" cy="381000"/>
            <a:chOff x="3200400" y="3657600"/>
            <a:chExt cx="533400" cy="381000"/>
          </a:xfrm>
        </p:grpSpPr>
        <p:sp>
          <p:nvSpPr>
            <p:cNvPr id="66" name="Rectangle 65"/>
            <p:cNvSpPr/>
            <p:nvPr/>
          </p:nvSpPr>
          <p:spPr bwMode="auto">
            <a:xfrm>
              <a:off x="3200400" y="3657600"/>
              <a:ext cx="533400" cy="381000"/>
            </a:xfrm>
            <a:prstGeom prst="rect">
              <a:avLst/>
            </a:prstGeom>
            <a:solidFill>
              <a:srgbClr val="FFFFAA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8" name="Straight Connector 67"/>
            <p:cNvCxnSpPr/>
            <p:nvPr/>
          </p:nvCxnSpPr>
          <p:spPr bwMode="auto">
            <a:xfrm>
              <a:off x="3200400" y="37338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>
              <a:off x="3200400" y="38100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>
              <a:off x="3200400" y="38862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3200400" y="3658394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3200400" y="39624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101" name="Group 100"/>
          <p:cNvGrpSpPr/>
          <p:nvPr/>
        </p:nvGrpSpPr>
        <p:grpSpPr>
          <a:xfrm>
            <a:off x="4267200" y="4437221"/>
            <a:ext cx="533400" cy="381794"/>
            <a:chOff x="4495800" y="3657600"/>
            <a:chExt cx="533400" cy="381794"/>
          </a:xfrm>
        </p:grpSpPr>
        <p:sp>
          <p:nvSpPr>
            <p:cNvPr id="72" name="Rectangle 71"/>
            <p:cNvSpPr/>
            <p:nvPr/>
          </p:nvSpPr>
          <p:spPr bwMode="auto">
            <a:xfrm>
              <a:off x="4495800" y="3657600"/>
              <a:ext cx="533400" cy="381000"/>
            </a:xfrm>
            <a:prstGeom prst="rect">
              <a:avLst/>
            </a:prstGeom>
            <a:solidFill>
              <a:srgbClr val="FFFFAA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73" name="Straight Connector 72"/>
            <p:cNvCxnSpPr>
              <a:stCxn id="72" idx="0"/>
              <a:endCxn id="72" idx="2"/>
            </p:cNvCxnSpPr>
            <p:nvPr/>
          </p:nvCxnSpPr>
          <p:spPr bwMode="auto">
            <a:xfrm rot="16200000" flipH="1">
              <a:off x="4572000" y="3848100"/>
              <a:ext cx="3810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>
              <a:off x="4495800" y="37338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75" name="Straight Connector 74"/>
            <p:cNvCxnSpPr/>
            <p:nvPr/>
          </p:nvCxnSpPr>
          <p:spPr bwMode="auto">
            <a:xfrm>
              <a:off x="4495800" y="38100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76" name="Straight Connector 75"/>
            <p:cNvCxnSpPr/>
            <p:nvPr/>
          </p:nvCxnSpPr>
          <p:spPr bwMode="auto">
            <a:xfrm>
              <a:off x="4495800" y="38862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>
              <a:off x="4495800" y="3658394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>
              <a:off x="4495800" y="39624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88" name="Left Brace 87"/>
          <p:cNvSpPr/>
          <p:nvPr/>
        </p:nvSpPr>
        <p:spPr bwMode="auto">
          <a:xfrm>
            <a:off x="6629400" y="2379821"/>
            <a:ext cx="152400" cy="381000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Left Brace 88"/>
          <p:cNvSpPr/>
          <p:nvPr/>
        </p:nvSpPr>
        <p:spPr bwMode="auto">
          <a:xfrm>
            <a:off x="6629400" y="2760821"/>
            <a:ext cx="152400" cy="381000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Left Brace 89"/>
          <p:cNvSpPr/>
          <p:nvPr/>
        </p:nvSpPr>
        <p:spPr bwMode="auto">
          <a:xfrm>
            <a:off x="6629400" y="3141821"/>
            <a:ext cx="152400" cy="381000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Left Brace 90"/>
          <p:cNvSpPr/>
          <p:nvPr/>
        </p:nvSpPr>
        <p:spPr bwMode="auto">
          <a:xfrm>
            <a:off x="6629400" y="3751421"/>
            <a:ext cx="152400" cy="381000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6688721" y="2133600"/>
            <a:ext cx="7788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 Narrow"/>
                <a:cs typeface="Arial Narrow"/>
              </a:rPr>
              <a:t>key, value</a:t>
            </a:r>
          </a:p>
        </p:txBody>
      </p:sp>
      <p:sp>
        <p:nvSpPr>
          <p:cNvPr id="93" name="Freeform 92"/>
          <p:cNvSpPr/>
          <p:nvPr/>
        </p:nvSpPr>
        <p:spPr bwMode="auto">
          <a:xfrm>
            <a:off x="1816100" y="2595721"/>
            <a:ext cx="4762500" cy="1676400"/>
          </a:xfrm>
          <a:custGeom>
            <a:avLst/>
            <a:gdLst>
              <a:gd name="connsiteX0" fmla="*/ 4762500 w 4762500"/>
              <a:gd name="connsiteY0" fmla="*/ 0 h 1676400"/>
              <a:gd name="connsiteX1" fmla="*/ 0 w 4762500"/>
              <a:gd name="connsiteY1" fmla="*/ 1676400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2500" h="1676400">
                <a:moveTo>
                  <a:pt x="4762500" y="0"/>
                </a:moveTo>
                <a:lnTo>
                  <a:pt x="0" y="1676400"/>
                </a:lnTo>
              </a:path>
            </a:pathLst>
          </a:cu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 bwMode="auto">
          <a:xfrm>
            <a:off x="3276600" y="2989421"/>
            <a:ext cx="3276600" cy="1295400"/>
          </a:xfrm>
          <a:custGeom>
            <a:avLst/>
            <a:gdLst>
              <a:gd name="connsiteX0" fmla="*/ 4762500 w 4762500"/>
              <a:gd name="connsiteY0" fmla="*/ 0 h 1676400"/>
              <a:gd name="connsiteX1" fmla="*/ 0 w 4762500"/>
              <a:gd name="connsiteY1" fmla="*/ 1676400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2500" h="1676400">
                <a:moveTo>
                  <a:pt x="4762500" y="0"/>
                </a:moveTo>
                <a:lnTo>
                  <a:pt x="0" y="1676400"/>
                </a:lnTo>
              </a:path>
            </a:pathLst>
          </a:cu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 bwMode="auto">
          <a:xfrm>
            <a:off x="4572000" y="3370421"/>
            <a:ext cx="1981200" cy="914400"/>
          </a:xfrm>
          <a:custGeom>
            <a:avLst/>
            <a:gdLst>
              <a:gd name="connsiteX0" fmla="*/ 4762500 w 4762500"/>
              <a:gd name="connsiteY0" fmla="*/ 0 h 1676400"/>
              <a:gd name="connsiteX1" fmla="*/ 0 w 4762500"/>
              <a:gd name="connsiteY1" fmla="*/ 1676400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2500" h="1676400">
                <a:moveTo>
                  <a:pt x="4762500" y="0"/>
                </a:moveTo>
                <a:lnTo>
                  <a:pt x="0" y="1676400"/>
                </a:lnTo>
              </a:path>
            </a:pathLst>
          </a:cu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 bwMode="auto">
          <a:xfrm>
            <a:off x="6477000" y="3980021"/>
            <a:ext cx="152400" cy="304800"/>
          </a:xfrm>
          <a:custGeom>
            <a:avLst/>
            <a:gdLst>
              <a:gd name="connsiteX0" fmla="*/ 4762500 w 4762500"/>
              <a:gd name="connsiteY0" fmla="*/ 0 h 1676400"/>
              <a:gd name="connsiteX1" fmla="*/ 0 w 4762500"/>
              <a:gd name="connsiteY1" fmla="*/ 1676400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2500" h="1676400">
                <a:moveTo>
                  <a:pt x="4762500" y="0"/>
                </a:moveTo>
                <a:lnTo>
                  <a:pt x="0" y="1676400"/>
                </a:lnTo>
              </a:path>
            </a:pathLst>
          </a:cu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/>
          <p:cNvSpPr txBox="1"/>
          <p:nvPr/>
        </p:nvSpPr>
        <p:spPr>
          <a:xfrm>
            <a:off x="5486400" y="4665821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6497418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8" grpId="0" animBg="1"/>
      <p:bldP spid="89" grpId="0" animBg="1"/>
      <p:bldP spid="90" grpId="0" animBg="1"/>
      <p:bldP spid="91" grpId="0" animBg="1"/>
      <p:bldP spid="93" grpId="0" animBg="1"/>
      <p:bldP spid="94" grpId="0" animBg="1"/>
      <p:bldP spid="95" grpId="0" animBg="1"/>
      <p:bldP spid="9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153400" cy="4495800"/>
          </a:xfrm>
        </p:spPr>
        <p:txBody>
          <a:bodyPr>
            <a:normAutofit/>
          </a:bodyPr>
          <a:lstStyle/>
          <a:p>
            <a:r>
              <a:rPr lang="en-US" b="1" dirty="0" smtClean="0"/>
              <a:t>Fault Tolerance: </a:t>
            </a:r>
            <a:r>
              <a:rPr lang="en-US" dirty="0" smtClean="0"/>
              <a:t>handle machine failures without losing data  and without degradation in performance</a:t>
            </a:r>
          </a:p>
          <a:p>
            <a:r>
              <a:rPr lang="en-US" b="1" dirty="0" smtClean="0"/>
              <a:t>Scalability: 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eed to scale to thousands of machines </a:t>
            </a:r>
          </a:p>
          <a:p>
            <a:pPr lvl="1"/>
            <a:r>
              <a:rPr lang="en-US" dirty="0" smtClean="0"/>
              <a:t>Need to allow easy addition of new machines</a:t>
            </a:r>
          </a:p>
          <a:p>
            <a:r>
              <a:rPr lang="en-US" b="1" dirty="0" smtClean="0"/>
              <a:t>Consistency: </a:t>
            </a:r>
            <a:r>
              <a:rPr lang="en-US" dirty="0" smtClean="0"/>
              <a:t>maintain data consistency in face of node failures and message losses </a:t>
            </a:r>
          </a:p>
          <a:p>
            <a:r>
              <a:rPr lang="en-US" b="1" dirty="0" smtClean="0"/>
              <a:t>Heterogeneity</a:t>
            </a:r>
            <a:r>
              <a:rPr lang="en-US" dirty="0" smtClean="0"/>
              <a:t> (if deployed as peer-to-peer systems):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Latency: 1ms to 1000ms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Bandwidth: 32Kb/s to 100Mb/s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220788"/>
            <a:ext cx="6858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1220788"/>
            <a:ext cx="6858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1220788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1219994"/>
            <a:ext cx="685800" cy="68580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6477000" y="915194"/>
            <a:ext cx="533400" cy="381794"/>
            <a:chOff x="6477000" y="3657600"/>
            <a:chExt cx="533400" cy="381794"/>
          </a:xfrm>
          <a:solidFill>
            <a:srgbClr val="FFFFAA"/>
          </a:solidFill>
        </p:grpSpPr>
        <p:sp>
          <p:nvSpPr>
            <p:cNvPr id="9" name="Rectangle 8"/>
            <p:cNvSpPr/>
            <p:nvPr/>
          </p:nvSpPr>
          <p:spPr bwMode="auto">
            <a:xfrm>
              <a:off x="6477000" y="3657600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0" name="Straight Connector 9"/>
            <p:cNvCxnSpPr>
              <a:stCxn id="9" idx="0"/>
              <a:endCxn id="9" idx="2"/>
            </p:cNvCxnSpPr>
            <p:nvPr/>
          </p:nvCxnSpPr>
          <p:spPr bwMode="auto">
            <a:xfrm rot="16200000" flipH="1">
              <a:off x="6553200" y="3848100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6477000" y="37338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6477000" y="38100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6477000" y="38862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64770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1752600" y="914400"/>
            <a:ext cx="533400" cy="381794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23" name="Group 22"/>
          <p:cNvGrpSpPr/>
          <p:nvPr/>
        </p:nvGrpSpPr>
        <p:grpSpPr>
          <a:xfrm>
            <a:off x="3200400" y="915194"/>
            <a:ext cx="533400" cy="381794"/>
            <a:chOff x="3200400" y="3657600"/>
            <a:chExt cx="533400" cy="381794"/>
          </a:xfrm>
          <a:solidFill>
            <a:srgbClr val="FFFFAA"/>
          </a:solidFill>
        </p:grpSpPr>
        <p:sp>
          <p:nvSpPr>
            <p:cNvPr id="24" name="Rectangle 23"/>
            <p:cNvSpPr/>
            <p:nvPr/>
          </p:nvSpPr>
          <p:spPr bwMode="auto">
            <a:xfrm>
              <a:off x="3200400" y="3657600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25" name="Straight Connector 24"/>
            <p:cNvCxnSpPr>
              <a:stCxn id="24" idx="0"/>
              <a:endCxn id="24" idx="2"/>
            </p:cNvCxnSpPr>
            <p:nvPr/>
          </p:nvCxnSpPr>
          <p:spPr bwMode="auto">
            <a:xfrm rot="16200000" flipH="1">
              <a:off x="3276600" y="3848100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>
              <a:off x="3200400" y="37338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>
              <a:off x="3200400" y="38100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>
              <a:off x="3200400" y="38862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>
              <a:off x="3200400" y="3658394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>
              <a:off x="32004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31" name="Group 30"/>
          <p:cNvGrpSpPr/>
          <p:nvPr/>
        </p:nvGrpSpPr>
        <p:grpSpPr>
          <a:xfrm>
            <a:off x="4495800" y="915194"/>
            <a:ext cx="533400" cy="381794"/>
            <a:chOff x="4495800" y="3657600"/>
            <a:chExt cx="533400" cy="381794"/>
          </a:xfrm>
          <a:solidFill>
            <a:srgbClr val="FFFFAA"/>
          </a:solidFill>
        </p:grpSpPr>
        <p:sp>
          <p:nvSpPr>
            <p:cNvPr id="32" name="Rectangle 31"/>
            <p:cNvSpPr/>
            <p:nvPr/>
          </p:nvSpPr>
          <p:spPr bwMode="auto">
            <a:xfrm>
              <a:off x="4495800" y="3657600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33" name="Straight Connector 32"/>
            <p:cNvCxnSpPr>
              <a:stCxn id="32" idx="0"/>
              <a:endCxn id="32" idx="2"/>
            </p:cNvCxnSpPr>
            <p:nvPr/>
          </p:nvCxnSpPr>
          <p:spPr bwMode="auto">
            <a:xfrm rot="16200000" flipH="1">
              <a:off x="4572000" y="3848100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4495800" y="37338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4495800" y="38100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>
              <a:off x="4495800" y="38862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>
              <a:off x="4495800" y="3658394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44958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5715000" y="114379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…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3276600" y="914400"/>
            <a:ext cx="762001" cy="762000"/>
            <a:chOff x="3505199" y="2971800"/>
            <a:chExt cx="762001" cy="762000"/>
          </a:xfrm>
        </p:grpSpPr>
        <p:cxnSp>
          <p:nvCxnSpPr>
            <p:cNvPr id="41" name="Straight Connector 40"/>
            <p:cNvCxnSpPr/>
            <p:nvPr/>
          </p:nvCxnSpPr>
          <p:spPr bwMode="auto">
            <a:xfrm>
              <a:off x="3505200" y="3048000"/>
              <a:ext cx="762000" cy="685800"/>
            </a:xfrm>
            <a:prstGeom prst="line">
              <a:avLst/>
            </a:prstGeom>
            <a:solidFill>
              <a:schemeClr val="bg1"/>
            </a:solidFill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3467099" y="3009900"/>
              <a:ext cx="762000" cy="685800"/>
            </a:xfrm>
            <a:prstGeom prst="line">
              <a:avLst/>
            </a:prstGeom>
            <a:solidFill>
              <a:schemeClr val="bg1"/>
            </a:solidFill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2983139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458200" cy="5105400"/>
          </a:xfrm>
        </p:spPr>
        <p:txBody>
          <a:bodyPr/>
          <a:lstStyle/>
          <a:p>
            <a:r>
              <a:rPr lang="en-US" b="1" dirty="0"/>
              <a:t>p</a:t>
            </a:r>
            <a:r>
              <a:rPr lang="en-US" b="1" dirty="0" smtClean="0"/>
              <a:t>ut(key, value)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where do you store a new (key, value) tuple?</a:t>
            </a:r>
            <a:endParaRPr lang="en-US" b="1" dirty="0" smtClean="0"/>
          </a:p>
          <a:p>
            <a:r>
              <a:rPr lang="en-US" b="1" dirty="0"/>
              <a:t>g</a:t>
            </a:r>
            <a:r>
              <a:rPr lang="en-US" b="1" dirty="0" smtClean="0"/>
              <a:t>et(key)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where is the value associated with a given “key” stored?</a:t>
            </a:r>
          </a:p>
          <a:p>
            <a:endParaRPr lang="en-US" dirty="0"/>
          </a:p>
          <a:p>
            <a:r>
              <a:rPr lang="en-US" dirty="0" smtClean="0"/>
              <a:t>And, do the above while providing </a:t>
            </a:r>
          </a:p>
          <a:p>
            <a:pPr lvl="1"/>
            <a:r>
              <a:rPr lang="en-US" dirty="0" smtClean="0"/>
              <a:t>Fault Tolerance</a:t>
            </a:r>
          </a:p>
          <a:p>
            <a:pPr lvl="1"/>
            <a:r>
              <a:rPr lang="en-US" dirty="0" smtClean="0"/>
              <a:t>Scalability</a:t>
            </a:r>
          </a:p>
          <a:p>
            <a:pPr lvl="1"/>
            <a:r>
              <a:rPr lang="en-US" dirty="0" smtClean="0"/>
              <a:t>Consistency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8067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Directory-Based Architecture (1/4)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7924800" cy="172566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Have a node maintain the mapping between </a:t>
            </a:r>
            <a:r>
              <a:rPr lang="en-US" b="1" dirty="0"/>
              <a:t>keys</a:t>
            </a:r>
            <a:r>
              <a:rPr lang="en-US" dirty="0"/>
              <a:t> and the </a:t>
            </a:r>
            <a:r>
              <a:rPr lang="en-US" b="1" dirty="0"/>
              <a:t>machines (nodes) </a:t>
            </a:r>
            <a:r>
              <a:rPr lang="en-US" dirty="0"/>
              <a:t>that store the </a:t>
            </a:r>
            <a:r>
              <a:rPr lang="en-US" b="1" dirty="0"/>
              <a:t>values</a:t>
            </a:r>
            <a:r>
              <a:rPr lang="en-US" dirty="0"/>
              <a:t> associated with the</a:t>
            </a:r>
            <a:r>
              <a:rPr lang="en-US" b="1" dirty="0"/>
              <a:t> keys</a:t>
            </a:r>
          </a:p>
          <a:p>
            <a:pPr>
              <a:lnSpc>
                <a:spcPct val="100000"/>
              </a:lnSpc>
            </a:pP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5334000"/>
            <a:ext cx="6858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334000"/>
            <a:ext cx="6858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334000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5333206"/>
            <a:ext cx="685800" cy="68580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2192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5715000" y="525700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…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743200"/>
            <a:ext cx="685800" cy="685800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2667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46" name="Rectangle 4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47" name="Straight Connector 46"/>
            <p:cNvCxnSpPr>
              <a:stCxn id="46" idx="0"/>
              <a:endCxn id="4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41148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54" name="Rectangle 5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55" name="Straight Connector 54"/>
            <p:cNvCxnSpPr>
              <a:stCxn id="54" idx="0"/>
              <a:endCxn id="5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6096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62" name="Rectangle 6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3" name="Straight Connector 62"/>
            <p:cNvCxnSpPr>
              <a:stCxn id="62" idx="0"/>
              <a:endCxn id="6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2161671" y="5955268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581400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04871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809871" y="5943600"/>
            <a:ext cx="522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50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667000" y="4766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216454" y="4766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5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4114800" y="4766846"/>
            <a:ext cx="1099204" cy="338554"/>
            <a:chOff x="4114800" y="4766846"/>
            <a:chExt cx="1099204" cy="338554"/>
          </a:xfrm>
        </p:grpSpPr>
        <p:sp>
          <p:nvSpPr>
            <p:cNvPr id="75" name="TextBox 74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6019800" y="4766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575136" y="4766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105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5486400" y="2590800"/>
            <a:ext cx="1066800" cy="913606"/>
            <a:chOff x="1752600" y="3656806"/>
            <a:chExt cx="533400" cy="381794"/>
          </a:xfrm>
          <a:solidFill>
            <a:schemeClr val="bg1"/>
          </a:solidFill>
        </p:grpSpPr>
        <p:sp>
          <p:nvSpPr>
            <p:cNvPr id="80" name="Rectangle 79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81" name="Straight Connector 80"/>
            <p:cNvCxnSpPr>
              <a:stCxn id="80" idx="0"/>
              <a:endCxn id="80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87" name="TextBox 86"/>
          <p:cNvSpPr txBox="1"/>
          <p:nvPr/>
        </p:nvSpPr>
        <p:spPr>
          <a:xfrm>
            <a:off x="5486400" y="27094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035854" y="2709446"/>
            <a:ext cx="4539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N</a:t>
            </a:r>
            <a:r>
              <a:rPr lang="en-US" sz="1600" b="0" dirty="0">
                <a:latin typeface="Helvetica"/>
                <a:cs typeface="Helvetica"/>
              </a:rPr>
              <a:t>2</a:t>
            </a:r>
            <a:endParaRPr lang="en-US" sz="1600" b="0" dirty="0" smtClean="0">
              <a:latin typeface="Helvetica"/>
              <a:cs typeface="Helvetica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5486400" y="2895600"/>
            <a:ext cx="980357" cy="338554"/>
            <a:chOff x="5486400" y="3048000"/>
            <a:chExt cx="980357" cy="338554"/>
          </a:xfrm>
        </p:grpSpPr>
        <p:sp>
          <p:nvSpPr>
            <p:cNvPr id="89" name="TextBox 88"/>
            <p:cNvSpPr txBox="1"/>
            <p:nvPr/>
          </p:nvSpPr>
          <p:spPr>
            <a:xfrm>
              <a:off x="5486400" y="3048000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019800" y="3048000"/>
              <a:ext cx="4469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N3</a:t>
              </a: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5432136" y="3242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992129" y="3242846"/>
            <a:ext cx="561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N50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675500" y="2209800"/>
            <a:ext cx="1877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Master/Directory</a:t>
            </a:r>
          </a:p>
        </p:txBody>
      </p:sp>
      <p:grpSp>
        <p:nvGrpSpPr>
          <p:cNvPr id="115" name="Group 114"/>
          <p:cNvGrpSpPr/>
          <p:nvPr/>
        </p:nvGrpSpPr>
        <p:grpSpPr>
          <a:xfrm>
            <a:off x="1292462" y="2667000"/>
            <a:ext cx="3581400" cy="338554"/>
            <a:chOff x="1292462" y="2667000"/>
            <a:chExt cx="3581400" cy="338554"/>
          </a:xfrm>
        </p:grpSpPr>
        <p:sp>
          <p:nvSpPr>
            <p:cNvPr id="94" name="TextBox 93"/>
            <p:cNvSpPr txBox="1"/>
            <p:nvPr/>
          </p:nvSpPr>
          <p:spPr>
            <a:xfrm>
              <a:off x="1292462" y="2667000"/>
              <a:ext cx="14507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  <p:cxnSp>
          <p:nvCxnSpPr>
            <p:cNvPr id="95" name="Straight Arrow Connector 94"/>
            <p:cNvCxnSpPr>
              <a:stCxn id="94" idx="3"/>
            </p:cNvCxnSpPr>
            <p:nvPr/>
          </p:nvCxnSpPr>
          <p:spPr bwMode="auto">
            <a:xfrm>
              <a:off x="2743200" y="2836277"/>
              <a:ext cx="2130662" cy="5932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16" name="Group 115"/>
          <p:cNvGrpSpPr/>
          <p:nvPr/>
        </p:nvGrpSpPr>
        <p:grpSpPr>
          <a:xfrm>
            <a:off x="4378741" y="3025308"/>
            <a:ext cx="764759" cy="1450738"/>
            <a:chOff x="4378741" y="3025308"/>
            <a:chExt cx="764759" cy="1450738"/>
          </a:xfrm>
        </p:grpSpPr>
        <p:cxnSp>
          <p:nvCxnSpPr>
            <p:cNvPr id="99" name="Straight Arrow Connector 98"/>
            <p:cNvCxnSpPr>
              <a:stCxn id="44" idx="2"/>
            </p:cNvCxnSpPr>
            <p:nvPr/>
          </p:nvCxnSpPr>
          <p:spPr bwMode="auto">
            <a:xfrm flipH="1">
              <a:off x="4724400" y="3429000"/>
              <a:ext cx="419100" cy="9144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11" name="TextBox 110"/>
            <p:cNvSpPr txBox="1"/>
            <p:nvPr/>
          </p:nvSpPr>
          <p:spPr>
            <a:xfrm rot="17781587">
              <a:off x="3822649" y="3581400"/>
              <a:ext cx="14507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77165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Directory-Based Architecture (2/4)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5334000"/>
            <a:ext cx="6858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334000"/>
            <a:ext cx="6858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334000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5333206"/>
            <a:ext cx="685800" cy="68580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2192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5715000" y="525700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…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743200"/>
            <a:ext cx="685800" cy="685800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2667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46" name="Rectangle 4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47" name="Straight Connector 46"/>
            <p:cNvCxnSpPr>
              <a:stCxn id="46" idx="0"/>
              <a:endCxn id="4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41148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54" name="Rectangle 5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55" name="Straight Connector 54"/>
            <p:cNvCxnSpPr>
              <a:stCxn id="54" idx="0"/>
              <a:endCxn id="5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6096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62" name="Rectangle 6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3" name="Straight Connector 62"/>
            <p:cNvCxnSpPr>
              <a:stCxn id="62" idx="0"/>
              <a:endCxn id="6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2161671" y="5955268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581400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04871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809871" y="5943600"/>
            <a:ext cx="522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50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667000" y="4766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216454" y="4766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5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4114800" y="4766846"/>
            <a:ext cx="1099204" cy="338554"/>
            <a:chOff x="4114800" y="4766846"/>
            <a:chExt cx="1099204" cy="338554"/>
          </a:xfrm>
        </p:grpSpPr>
        <p:sp>
          <p:nvSpPr>
            <p:cNvPr id="75" name="TextBox 74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6019800" y="4766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575136" y="4766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105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5486400" y="2590800"/>
            <a:ext cx="1066800" cy="913606"/>
            <a:chOff x="1752600" y="3656806"/>
            <a:chExt cx="533400" cy="381794"/>
          </a:xfrm>
          <a:solidFill>
            <a:schemeClr val="bg1"/>
          </a:solidFill>
        </p:grpSpPr>
        <p:sp>
          <p:nvSpPr>
            <p:cNvPr id="80" name="Rectangle 79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81" name="Straight Connector 80"/>
            <p:cNvCxnSpPr>
              <a:stCxn id="80" idx="0"/>
              <a:endCxn id="80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87" name="TextBox 86"/>
          <p:cNvSpPr txBox="1"/>
          <p:nvPr/>
        </p:nvSpPr>
        <p:spPr>
          <a:xfrm>
            <a:off x="5486400" y="27094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035854" y="2709446"/>
            <a:ext cx="4539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N</a:t>
            </a:r>
            <a:r>
              <a:rPr lang="en-US" sz="1600" b="0" dirty="0">
                <a:latin typeface="Helvetica"/>
                <a:cs typeface="Helvetica"/>
              </a:rPr>
              <a:t>2</a:t>
            </a:r>
            <a:endParaRPr lang="en-US" sz="1600" b="0" dirty="0" smtClean="0">
              <a:latin typeface="Helvetica"/>
              <a:cs typeface="Helvetica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5486400" y="2895600"/>
            <a:ext cx="980357" cy="338554"/>
            <a:chOff x="5486400" y="3048000"/>
            <a:chExt cx="980357" cy="338554"/>
          </a:xfrm>
        </p:grpSpPr>
        <p:sp>
          <p:nvSpPr>
            <p:cNvPr id="89" name="TextBox 88"/>
            <p:cNvSpPr txBox="1"/>
            <p:nvPr/>
          </p:nvSpPr>
          <p:spPr>
            <a:xfrm>
              <a:off x="5486400" y="3048000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019800" y="3048000"/>
              <a:ext cx="4469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Helvetica"/>
                  <a:cs typeface="Helvetica"/>
                </a:rPr>
                <a:t>N3</a:t>
              </a: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5432136" y="3242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992129" y="3242846"/>
            <a:ext cx="561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N50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672475" y="2209800"/>
            <a:ext cx="1877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Master/Directory</a:t>
            </a:r>
          </a:p>
        </p:txBody>
      </p:sp>
      <p:grpSp>
        <p:nvGrpSpPr>
          <p:cNvPr id="115" name="Group 114"/>
          <p:cNvGrpSpPr/>
          <p:nvPr/>
        </p:nvGrpSpPr>
        <p:grpSpPr>
          <a:xfrm>
            <a:off x="1847760" y="2667000"/>
            <a:ext cx="3029040" cy="338554"/>
            <a:chOff x="1847760" y="2667000"/>
            <a:chExt cx="3029040" cy="338554"/>
          </a:xfrm>
        </p:grpSpPr>
        <p:sp>
          <p:nvSpPr>
            <p:cNvPr id="94" name="TextBox 93"/>
            <p:cNvSpPr txBox="1"/>
            <p:nvPr/>
          </p:nvSpPr>
          <p:spPr>
            <a:xfrm>
              <a:off x="1847760" y="2667000"/>
              <a:ext cx="97164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FF"/>
                  </a:solidFill>
                  <a:latin typeface="Helvetica"/>
                  <a:cs typeface="Helvetica"/>
                </a:rPr>
                <a:t>get(K14)</a:t>
              </a:r>
            </a:p>
          </p:txBody>
        </p:sp>
        <p:cxnSp>
          <p:nvCxnSpPr>
            <p:cNvPr id="95" name="Straight Arrow Connector 94"/>
            <p:cNvCxnSpPr/>
            <p:nvPr/>
          </p:nvCxnSpPr>
          <p:spPr bwMode="auto">
            <a:xfrm>
              <a:off x="2800440" y="2836277"/>
              <a:ext cx="2076360" cy="5932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2A40E2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16" name="Group 115"/>
          <p:cNvGrpSpPr/>
          <p:nvPr/>
        </p:nvGrpSpPr>
        <p:grpSpPr>
          <a:xfrm>
            <a:off x="4343400" y="3264857"/>
            <a:ext cx="574761" cy="1078543"/>
            <a:chOff x="4568739" y="3264857"/>
            <a:chExt cx="574761" cy="1078543"/>
          </a:xfrm>
        </p:grpSpPr>
        <p:cxnSp>
          <p:nvCxnSpPr>
            <p:cNvPr id="99" name="Straight Arrow Connector 98"/>
            <p:cNvCxnSpPr>
              <a:stCxn id="44" idx="2"/>
            </p:cNvCxnSpPr>
            <p:nvPr/>
          </p:nvCxnSpPr>
          <p:spPr bwMode="auto">
            <a:xfrm flipH="1">
              <a:off x="4724400" y="3429000"/>
              <a:ext cx="419100" cy="9144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2A40E2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11" name="TextBox 110"/>
            <p:cNvSpPr txBox="1"/>
            <p:nvPr/>
          </p:nvSpPr>
          <p:spPr>
            <a:xfrm rot="17781587">
              <a:off x="4252196" y="3581400"/>
              <a:ext cx="97164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FF"/>
                  </a:solidFill>
                  <a:latin typeface="Helvetica"/>
                  <a:cs typeface="Helvetica"/>
                </a:rPr>
                <a:t>get(K14)</a:t>
              </a: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4814800" y="3440743"/>
            <a:ext cx="519200" cy="914400"/>
            <a:chOff x="4624300" y="3429000"/>
            <a:chExt cx="519200" cy="914400"/>
          </a:xfrm>
        </p:grpSpPr>
        <p:cxnSp>
          <p:nvCxnSpPr>
            <p:cNvPr id="118" name="Straight Arrow Connector 117"/>
            <p:cNvCxnSpPr/>
            <p:nvPr/>
          </p:nvCxnSpPr>
          <p:spPr bwMode="auto">
            <a:xfrm flipH="1">
              <a:off x="4724400" y="3429000"/>
              <a:ext cx="419100" cy="9144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2A40E2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  <p:sp>
          <p:nvSpPr>
            <p:cNvPr id="119" name="TextBox 118"/>
            <p:cNvSpPr txBox="1"/>
            <p:nvPr/>
          </p:nvSpPr>
          <p:spPr>
            <a:xfrm rot="17781587">
              <a:off x="4518702" y="3688525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FF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2193450" y="2938046"/>
            <a:ext cx="2664390" cy="338554"/>
            <a:chOff x="2212410" y="2667000"/>
            <a:chExt cx="2664390" cy="338554"/>
          </a:xfrm>
        </p:grpSpPr>
        <p:sp>
          <p:nvSpPr>
            <p:cNvPr id="123" name="TextBox 122"/>
            <p:cNvSpPr txBox="1"/>
            <p:nvPr/>
          </p:nvSpPr>
          <p:spPr>
            <a:xfrm>
              <a:off x="2212410" y="2667000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FF"/>
                  </a:solidFill>
                  <a:latin typeface="Helvetica"/>
                  <a:cs typeface="Helvetica"/>
                </a:rPr>
                <a:t>V14</a:t>
              </a:r>
            </a:p>
          </p:txBody>
        </p:sp>
        <p:cxnSp>
          <p:nvCxnSpPr>
            <p:cNvPr id="124" name="Straight Arrow Connector 123"/>
            <p:cNvCxnSpPr/>
            <p:nvPr/>
          </p:nvCxnSpPr>
          <p:spPr bwMode="auto">
            <a:xfrm>
              <a:off x="2800440" y="2836277"/>
              <a:ext cx="2076360" cy="5932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2A40E2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</p:grpSp>
      <p:sp>
        <p:nvSpPr>
          <p:cNvPr id="98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7924800" cy="172566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Have a node maintain the mapping between </a:t>
            </a:r>
            <a:r>
              <a:rPr lang="en-US" b="1" dirty="0"/>
              <a:t>keys</a:t>
            </a:r>
            <a:r>
              <a:rPr lang="en-US" dirty="0"/>
              <a:t> and the </a:t>
            </a:r>
            <a:r>
              <a:rPr lang="en-US" b="1" dirty="0"/>
              <a:t>machines (nodes) </a:t>
            </a:r>
            <a:r>
              <a:rPr lang="en-US" dirty="0"/>
              <a:t>that store the </a:t>
            </a:r>
            <a:r>
              <a:rPr lang="en-US" b="1" dirty="0"/>
              <a:t>values</a:t>
            </a:r>
            <a:r>
              <a:rPr lang="en-US" dirty="0"/>
              <a:t> associated with the</a:t>
            </a:r>
            <a:r>
              <a:rPr lang="en-US" b="1" dirty="0"/>
              <a:t> keys</a:t>
            </a:r>
          </a:p>
          <a:p>
            <a:pPr>
              <a:lnSpc>
                <a:spcPct val="100000"/>
              </a:lnSpc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068413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Directory-Based </a:t>
            </a:r>
            <a:r>
              <a:rPr lang="en-US" dirty="0" smtClean="0"/>
              <a:t>Architecture (3/4)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83058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Having the master relay the requests </a:t>
            </a:r>
            <a:r>
              <a:rPr lang="en-US" dirty="0" smtClean="0">
                <a:sym typeface="Wingdings"/>
              </a:rPr>
              <a:t> </a:t>
            </a:r>
            <a:r>
              <a:rPr lang="en-US" b="1" dirty="0" smtClean="0">
                <a:sym typeface="Wingdings"/>
              </a:rPr>
              <a:t>recursive query</a:t>
            </a:r>
          </a:p>
          <a:p>
            <a:r>
              <a:rPr lang="en-US" dirty="0" smtClean="0">
                <a:sym typeface="Wingdings"/>
              </a:rPr>
              <a:t>Another method: </a:t>
            </a:r>
            <a:r>
              <a:rPr lang="en-US" b="1" dirty="0" smtClean="0">
                <a:sym typeface="Wingdings"/>
              </a:rPr>
              <a:t>iterative query </a:t>
            </a:r>
            <a:r>
              <a:rPr lang="en-US" dirty="0" smtClean="0">
                <a:sym typeface="Wingdings"/>
              </a:rPr>
              <a:t>(this slide)</a:t>
            </a:r>
          </a:p>
          <a:p>
            <a:pPr lvl="1"/>
            <a:r>
              <a:rPr lang="en-US" dirty="0" smtClean="0">
                <a:sym typeface="Wingdings"/>
              </a:rPr>
              <a:t>Return node to requester and let requester contact node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5334000"/>
            <a:ext cx="6858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334000"/>
            <a:ext cx="6858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334000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5333206"/>
            <a:ext cx="685800" cy="68580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2192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5715000" y="525700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…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743200"/>
            <a:ext cx="685800" cy="685800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2667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46" name="Rectangle 4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47" name="Straight Connector 46"/>
            <p:cNvCxnSpPr>
              <a:stCxn id="46" idx="0"/>
              <a:endCxn id="4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41148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54" name="Rectangle 5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55" name="Straight Connector 54"/>
            <p:cNvCxnSpPr>
              <a:stCxn id="54" idx="0"/>
              <a:endCxn id="5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6096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62" name="Rectangle 6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3" name="Straight Connector 62"/>
            <p:cNvCxnSpPr>
              <a:stCxn id="62" idx="0"/>
              <a:endCxn id="6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2161671" y="5955268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581400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04871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809871" y="5943600"/>
            <a:ext cx="522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50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667000" y="4766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216454" y="4766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5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4114800" y="4766846"/>
            <a:ext cx="1099204" cy="338554"/>
            <a:chOff x="4114800" y="4766846"/>
            <a:chExt cx="1099204" cy="338554"/>
          </a:xfrm>
        </p:grpSpPr>
        <p:sp>
          <p:nvSpPr>
            <p:cNvPr id="75" name="TextBox 74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6019800" y="4766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575136" y="4766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105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5486400" y="2590800"/>
            <a:ext cx="1066800" cy="913606"/>
            <a:chOff x="1752600" y="3656806"/>
            <a:chExt cx="533400" cy="381794"/>
          </a:xfrm>
          <a:solidFill>
            <a:schemeClr val="bg1"/>
          </a:solidFill>
        </p:grpSpPr>
        <p:sp>
          <p:nvSpPr>
            <p:cNvPr id="80" name="Rectangle 79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81" name="Straight Connector 80"/>
            <p:cNvCxnSpPr>
              <a:stCxn id="80" idx="0"/>
              <a:endCxn id="80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87" name="TextBox 86"/>
          <p:cNvSpPr txBox="1"/>
          <p:nvPr/>
        </p:nvSpPr>
        <p:spPr>
          <a:xfrm>
            <a:off x="5486400" y="27094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035854" y="2709446"/>
            <a:ext cx="4539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N</a:t>
            </a:r>
            <a:r>
              <a:rPr lang="en-US" sz="1600" b="0" dirty="0">
                <a:latin typeface="Helvetica"/>
                <a:cs typeface="Helvetica"/>
              </a:rPr>
              <a:t>2</a:t>
            </a:r>
            <a:endParaRPr lang="en-US" sz="1600" b="0" dirty="0" smtClean="0">
              <a:latin typeface="Helvetica"/>
              <a:cs typeface="Helvetica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5486400" y="2895600"/>
            <a:ext cx="980357" cy="338554"/>
            <a:chOff x="5486400" y="3048000"/>
            <a:chExt cx="980357" cy="338554"/>
          </a:xfrm>
        </p:grpSpPr>
        <p:sp>
          <p:nvSpPr>
            <p:cNvPr id="89" name="TextBox 88"/>
            <p:cNvSpPr txBox="1"/>
            <p:nvPr/>
          </p:nvSpPr>
          <p:spPr>
            <a:xfrm>
              <a:off x="5486400" y="3048000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019800" y="3048000"/>
              <a:ext cx="4469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N3</a:t>
              </a: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5432136" y="3242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992129" y="3242846"/>
            <a:ext cx="561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N50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759292" y="2209800"/>
            <a:ext cx="1877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Master/Directory</a:t>
            </a:r>
          </a:p>
        </p:txBody>
      </p:sp>
      <p:grpSp>
        <p:nvGrpSpPr>
          <p:cNvPr id="115" name="Group 114"/>
          <p:cNvGrpSpPr/>
          <p:nvPr/>
        </p:nvGrpSpPr>
        <p:grpSpPr>
          <a:xfrm>
            <a:off x="1292462" y="2590800"/>
            <a:ext cx="3581400" cy="338554"/>
            <a:chOff x="1292462" y="2667000"/>
            <a:chExt cx="3581400" cy="338554"/>
          </a:xfrm>
        </p:grpSpPr>
        <p:sp>
          <p:nvSpPr>
            <p:cNvPr id="94" name="TextBox 93"/>
            <p:cNvSpPr txBox="1"/>
            <p:nvPr/>
          </p:nvSpPr>
          <p:spPr>
            <a:xfrm>
              <a:off x="1292462" y="2667000"/>
              <a:ext cx="14507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  <p:cxnSp>
          <p:nvCxnSpPr>
            <p:cNvPr id="95" name="Straight Arrow Connector 94"/>
            <p:cNvCxnSpPr>
              <a:stCxn id="94" idx="3"/>
            </p:cNvCxnSpPr>
            <p:nvPr/>
          </p:nvCxnSpPr>
          <p:spPr bwMode="auto">
            <a:xfrm>
              <a:off x="2743200" y="2836277"/>
              <a:ext cx="2130662" cy="5932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16" name="Group 115"/>
          <p:cNvGrpSpPr/>
          <p:nvPr/>
        </p:nvGrpSpPr>
        <p:grpSpPr>
          <a:xfrm>
            <a:off x="2514600" y="3352800"/>
            <a:ext cx="2209800" cy="990600"/>
            <a:chOff x="2514600" y="3352800"/>
            <a:chExt cx="2209800" cy="990600"/>
          </a:xfrm>
        </p:grpSpPr>
        <p:cxnSp>
          <p:nvCxnSpPr>
            <p:cNvPr id="99" name="Straight Arrow Connector 98"/>
            <p:cNvCxnSpPr/>
            <p:nvPr/>
          </p:nvCxnSpPr>
          <p:spPr bwMode="auto">
            <a:xfrm>
              <a:off x="2514600" y="3352800"/>
              <a:ext cx="2209800" cy="9906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11" name="TextBox 110"/>
            <p:cNvSpPr txBox="1"/>
            <p:nvPr/>
          </p:nvSpPr>
          <p:spPr>
            <a:xfrm rot="1529368">
              <a:off x="2989139" y="3556763"/>
              <a:ext cx="14507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2296243" y="2861846"/>
            <a:ext cx="2504357" cy="338554"/>
            <a:chOff x="2293305" y="2667000"/>
            <a:chExt cx="2504357" cy="338554"/>
          </a:xfrm>
        </p:grpSpPr>
        <p:sp>
          <p:nvSpPr>
            <p:cNvPr id="97" name="TextBox 96"/>
            <p:cNvSpPr txBox="1"/>
            <p:nvPr/>
          </p:nvSpPr>
          <p:spPr>
            <a:xfrm>
              <a:off x="2293305" y="2667000"/>
              <a:ext cx="4469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N3</a:t>
              </a:r>
            </a:p>
          </p:txBody>
        </p:sp>
        <p:cxnSp>
          <p:nvCxnSpPr>
            <p:cNvPr id="98" name="Straight Arrow Connector 97"/>
            <p:cNvCxnSpPr>
              <a:stCxn id="97" idx="3"/>
              <a:endCxn id="44" idx="1"/>
            </p:cNvCxnSpPr>
            <p:nvPr/>
          </p:nvCxnSpPr>
          <p:spPr bwMode="auto">
            <a:xfrm>
              <a:off x="2740262" y="2836277"/>
              <a:ext cx="2057400" cy="54977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8424892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Directory-Based Architecture (4/4)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5334000"/>
            <a:ext cx="6858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334000"/>
            <a:ext cx="6858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334000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5333206"/>
            <a:ext cx="685800" cy="68580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2192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5715000" y="525700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…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743200"/>
            <a:ext cx="685800" cy="685800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2667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46" name="Rectangle 4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47" name="Straight Connector 46"/>
            <p:cNvCxnSpPr>
              <a:stCxn id="46" idx="0"/>
              <a:endCxn id="4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41148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54" name="Rectangle 5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55" name="Straight Connector 54"/>
            <p:cNvCxnSpPr>
              <a:stCxn id="54" idx="0"/>
              <a:endCxn id="5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6096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62" name="Rectangle 6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3" name="Straight Connector 62"/>
            <p:cNvCxnSpPr>
              <a:stCxn id="62" idx="0"/>
              <a:endCxn id="6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2161671" y="5955268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581400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04871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809871" y="5943600"/>
            <a:ext cx="522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50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667000" y="4766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216454" y="4766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5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4114800" y="4766846"/>
            <a:ext cx="1099204" cy="338554"/>
            <a:chOff x="4114800" y="4766846"/>
            <a:chExt cx="1099204" cy="338554"/>
          </a:xfrm>
        </p:grpSpPr>
        <p:sp>
          <p:nvSpPr>
            <p:cNvPr id="75" name="TextBox 74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6019800" y="4766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575136" y="4766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105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5486400" y="2590800"/>
            <a:ext cx="1066800" cy="913606"/>
            <a:chOff x="1752600" y="3656806"/>
            <a:chExt cx="533400" cy="381794"/>
          </a:xfrm>
          <a:solidFill>
            <a:schemeClr val="bg1"/>
          </a:solidFill>
        </p:grpSpPr>
        <p:sp>
          <p:nvSpPr>
            <p:cNvPr id="80" name="Rectangle 79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81" name="Straight Connector 80"/>
            <p:cNvCxnSpPr>
              <a:stCxn id="80" idx="0"/>
              <a:endCxn id="80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87" name="TextBox 86"/>
          <p:cNvSpPr txBox="1"/>
          <p:nvPr/>
        </p:nvSpPr>
        <p:spPr>
          <a:xfrm>
            <a:off x="5486400" y="27094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035854" y="2709446"/>
            <a:ext cx="4539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N</a:t>
            </a:r>
            <a:r>
              <a:rPr lang="en-US" sz="1600" b="0" dirty="0">
                <a:latin typeface="Helvetica"/>
                <a:cs typeface="Helvetica"/>
              </a:rPr>
              <a:t>2</a:t>
            </a:r>
            <a:endParaRPr lang="en-US" sz="1600" b="0" dirty="0" smtClean="0">
              <a:latin typeface="Helvetica"/>
              <a:cs typeface="Helvetica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5486400" y="2895600"/>
            <a:ext cx="980357" cy="338554"/>
            <a:chOff x="5486400" y="3048000"/>
            <a:chExt cx="980357" cy="338554"/>
          </a:xfrm>
        </p:grpSpPr>
        <p:sp>
          <p:nvSpPr>
            <p:cNvPr id="89" name="TextBox 88"/>
            <p:cNvSpPr txBox="1"/>
            <p:nvPr/>
          </p:nvSpPr>
          <p:spPr>
            <a:xfrm>
              <a:off x="5486400" y="3048000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019800" y="3048000"/>
              <a:ext cx="4469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Helvetica"/>
                  <a:cs typeface="Helvetica"/>
                </a:rPr>
                <a:t>N3</a:t>
              </a: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5432136" y="3242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992129" y="3242846"/>
            <a:ext cx="561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N50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672475" y="2209800"/>
            <a:ext cx="1877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Master/Directory</a:t>
            </a:r>
          </a:p>
        </p:txBody>
      </p:sp>
      <p:grpSp>
        <p:nvGrpSpPr>
          <p:cNvPr id="115" name="Group 114"/>
          <p:cNvGrpSpPr/>
          <p:nvPr/>
        </p:nvGrpSpPr>
        <p:grpSpPr>
          <a:xfrm>
            <a:off x="1847760" y="2514600"/>
            <a:ext cx="3029040" cy="338554"/>
            <a:chOff x="1847760" y="2667000"/>
            <a:chExt cx="3029040" cy="338554"/>
          </a:xfrm>
        </p:grpSpPr>
        <p:sp>
          <p:nvSpPr>
            <p:cNvPr id="94" name="TextBox 93"/>
            <p:cNvSpPr txBox="1"/>
            <p:nvPr/>
          </p:nvSpPr>
          <p:spPr>
            <a:xfrm>
              <a:off x="1847760" y="2667000"/>
              <a:ext cx="97164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FF"/>
                  </a:solidFill>
                  <a:latin typeface="Helvetica"/>
                  <a:cs typeface="Helvetica"/>
                </a:rPr>
                <a:t>get(K14)</a:t>
              </a:r>
            </a:p>
          </p:txBody>
        </p:sp>
        <p:cxnSp>
          <p:nvCxnSpPr>
            <p:cNvPr id="95" name="Straight Arrow Connector 94"/>
            <p:cNvCxnSpPr/>
            <p:nvPr/>
          </p:nvCxnSpPr>
          <p:spPr bwMode="auto">
            <a:xfrm>
              <a:off x="2800440" y="2836277"/>
              <a:ext cx="2076360" cy="5932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2A40E2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16" name="Group 115"/>
          <p:cNvGrpSpPr/>
          <p:nvPr/>
        </p:nvGrpSpPr>
        <p:grpSpPr>
          <a:xfrm>
            <a:off x="2895600" y="3276600"/>
            <a:ext cx="1981200" cy="1066800"/>
            <a:chOff x="2743200" y="3276600"/>
            <a:chExt cx="1981200" cy="1066800"/>
          </a:xfrm>
        </p:grpSpPr>
        <p:cxnSp>
          <p:nvCxnSpPr>
            <p:cNvPr id="99" name="Straight Arrow Connector 98"/>
            <p:cNvCxnSpPr/>
            <p:nvPr/>
          </p:nvCxnSpPr>
          <p:spPr bwMode="auto">
            <a:xfrm>
              <a:off x="2743200" y="3276600"/>
              <a:ext cx="1981200" cy="10668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2A40E2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11" name="TextBox 110"/>
            <p:cNvSpPr txBox="1"/>
            <p:nvPr/>
          </p:nvSpPr>
          <p:spPr>
            <a:xfrm rot="1883155">
              <a:off x="3293674" y="3466447"/>
              <a:ext cx="97164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FF"/>
                  </a:solidFill>
                  <a:latin typeface="Helvetica"/>
                  <a:cs typeface="Helvetica"/>
                </a:rPr>
                <a:t>get(K14)</a:t>
              </a: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2193450" y="3090446"/>
            <a:ext cx="2264250" cy="1264697"/>
            <a:chOff x="2002950" y="3078703"/>
            <a:chExt cx="2264250" cy="1264697"/>
          </a:xfrm>
        </p:grpSpPr>
        <p:cxnSp>
          <p:nvCxnSpPr>
            <p:cNvPr id="118" name="Straight Arrow Connector 117"/>
            <p:cNvCxnSpPr/>
            <p:nvPr/>
          </p:nvCxnSpPr>
          <p:spPr bwMode="auto">
            <a:xfrm>
              <a:off x="2552700" y="3417257"/>
              <a:ext cx="1714500" cy="92614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2A40E2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  <p:sp>
          <p:nvSpPr>
            <p:cNvPr id="119" name="TextBox 118"/>
            <p:cNvSpPr txBox="1"/>
            <p:nvPr/>
          </p:nvSpPr>
          <p:spPr>
            <a:xfrm>
              <a:off x="2002950" y="3078703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FF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2296243" y="2785646"/>
            <a:ext cx="2561597" cy="338554"/>
            <a:chOff x="2315203" y="2667000"/>
            <a:chExt cx="2561597" cy="338554"/>
          </a:xfrm>
        </p:grpSpPr>
        <p:sp>
          <p:nvSpPr>
            <p:cNvPr id="123" name="TextBox 122"/>
            <p:cNvSpPr txBox="1"/>
            <p:nvPr/>
          </p:nvSpPr>
          <p:spPr>
            <a:xfrm>
              <a:off x="2315203" y="2667000"/>
              <a:ext cx="4469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FF"/>
                  </a:solidFill>
                  <a:latin typeface="Helvetica"/>
                  <a:cs typeface="Helvetica"/>
                </a:rPr>
                <a:t>N3</a:t>
              </a:r>
            </a:p>
          </p:txBody>
        </p:sp>
        <p:cxnSp>
          <p:nvCxnSpPr>
            <p:cNvPr id="124" name="Straight Arrow Connector 123"/>
            <p:cNvCxnSpPr/>
            <p:nvPr/>
          </p:nvCxnSpPr>
          <p:spPr bwMode="auto">
            <a:xfrm>
              <a:off x="2800440" y="2836277"/>
              <a:ext cx="2076360" cy="5932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2A40E2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</p:grpSp>
      <p:sp>
        <p:nvSpPr>
          <p:cNvPr id="96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83058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Having the master relay the requests </a:t>
            </a:r>
            <a:r>
              <a:rPr lang="en-US" dirty="0" smtClean="0">
                <a:sym typeface="Wingdings"/>
              </a:rPr>
              <a:t> </a:t>
            </a:r>
            <a:r>
              <a:rPr lang="en-US" b="1" dirty="0" smtClean="0">
                <a:sym typeface="Wingdings"/>
              </a:rPr>
              <a:t>recursive query</a:t>
            </a:r>
          </a:p>
          <a:p>
            <a:r>
              <a:rPr lang="en-US" dirty="0" smtClean="0">
                <a:sym typeface="Wingdings"/>
              </a:rPr>
              <a:t>Another method: </a:t>
            </a:r>
            <a:r>
              <a:rPr lang="en-US" b="1" dirty="0" smtClean="0">
                <a:sym typeface="Wingdings"/>
              </a:rPr>
              <a:t>iterative query </a:t>
            </a:r>
            <a:r>
              <a:rPr lang="en-US" dirty="0" smtClean="0">
                <a:sym typeface="Wingdings"/>
              </a:rPr>
              <a:t>(this slide)</a:t>
            </a:r>
          </a:p>
          <a:p>
            <a:pPr lvl="1"/>
            <a:r>
              <a:rPr lang="en-US" dirty="0" smtClean="0">
                <a:sym typeface="Wingdings"/>
              </a:rPr>
              <a:t>Return node to requester and let requester contact node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7015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382000" cy="533400"/>
          </a:xfrm>
        </p:spPr>
        <p:txBody>
          <a:bodyPr/>
          <a:lstStyle/>
          <a:p>
            <a:r>
              <a:rPr lang="en-US" dirty="0" smtClean="0"/>
              <a:t>Discussion: Iterative vs. Recursive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077200" cy="3657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Recursive Query:</a:t>
            </a:r>
          </a:p>
          <a:p>
            <a:pPr lvl="1"/>
            <a:r>
              <a:rPr lang="en-US" dirty="0" smtClean="0"/>
              <a:t>Advantages: </a:t>
            </a:r>
          </a:p>
          <a:p>
            <a:pPr lvl="2"/>
            <a:r>
              <a:rPr lang="en-US" dirty="0"/>
              <a:t>F</a:t>
            </a:r>
            <a:r>
              <a:rPr lang="en-US" dirty="0" smtClean="0"/>
              <a:t>aster, as typically master/directory closer to nodes</a:t>
            </a:r>
          </a:p>
          <a:p>
            <a:pPr lvl="2"/>
            <a:r>
              <a:rPr lang="en-US" dirty="0" smtClean="0"/>
              <a:t>Easier to maintain consistency, as master/directory can serialize puts()/gets()</a:t>
            </a:r>
          </a:p>
          <a:p>
            <a:pPr lvl="1"/>
            <a:r>
              <a:rPr lang="en-US" dirty="0" smtClean="0"/>
              <a:t>Disadvantages: scalability bottleneck, as all “Values” go through  master/directory</a:t>
            </a:r>
          </a:p>
          <a:p>
            <a:r>
              <a:rPr lang="en-US" dirty="0" smtClean="0"/>
              <a:t>Iterative Query</a:t>
            </a:r>
          </a:p>
          <a:p>
            <a:pPr lvl="1"/>
            <a:r>
              <a:rPr lang="en-US" dirty="0" smtClean="0"/>
              <a:t>Advantages: more scalable</a:t>
            </a:r>
          </a:p>
          <a:p>
            <a:pPr lvl="1"/>
            <a:r>
              <a:rPr lang="en-US" dirty="0" smtClean="0"/>
              <a:t>Disadvantages: slower, harder to enforce data consistency</a:t>
            </a:r>
          </a:p>
        </p:txBody>
      </p:sp>
      <p:grpSp>
        <p:nvGrpSpPr>
          <p:cNvPr id="81" name="Group 80"/>
          <p:cNvGrpSpPr/>
          <p:nvPr/>
        </p:nvGrpSpPr>
        <p:grpSpPr>
          <a:xfrm>
            <a:off x="457200" y="637620"/>
            <a:ext cx="3594868" cy="2486580"/>
            <a:chOff x="1219200" y="2209800"/>
            <a:chExt cx="6330094" cy="4157103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81200" y="5334000"/>
              <a:ext cx="685800" cy="68580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29000" y="5334000"/>
              <a:ext cx="685800" cy="6858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4400" y="5334000"/>
              <a:ext cx="685800" cy="68580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05600" y="5333206"/>
              <a:ext cx="685800" cy="685800"/>
            </a:xfrm>
            <a:prstGeom prst="rect">
              <a:avLst/>
            </a:prstGeom>
          </p:spPr>
        </p:pic>
        <p:grpSp>
          <p:nvGrpSpPr>
            <p:cNvPr id="8" name="Group 7"/>
            <p:cNvGrpSpPr/>
            <p:nvPr/>
          </p:nvGrpSpPr>
          <p:grpSpPr>
            <a:xfrm>
              <a:off x="1219200" y="4495800"/>
              <a:ext cx="1066800" cy="913606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9" name="Rectangle 8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10" name="Straight Connector 9"/>
              <p:cNvCxnSpPr>
                <a:stCxn id="9" idx="0"/>
                <a:endCxn id="9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1" name="Straight Connector 10"/>
              <p:cNvCxnSpPr/>
              <p:nvPr/>
            </p:nvCxnSpPr>
            <p:spPr bwMode="auto">
              <a:xfrm>
                <a:off x="1752600" y="37330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2" name="Straight Connector 11"/>
              <p:cNvCxnSpPr/>
              <p:nvPr/>
            </p:nvCxnSpPr>
            <p:spPr bwMode="auto">
              <a:xfrm>
                <a:off x="1752600" y="38092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3" name="Straight Connector 12"/>
              <p:cNvCxnSpPr/>
              <p:nvPr/>
            </p:nvCxnSpPr>
            <p:spPr bwMode="auto">
              <a:xfrm>
                <a:off x="1752600" y="38854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4" name="Straight Connector 13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5" name="Straight Connector 14"/>
              <p:cNvCxnSpPr/>
              <p:nvPr/>
            </p:nvCxnSpPr>
            <p:spPr bwMode="auto">
              <a:xfrm>
                <a:off x="1752600" y="39624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sp>
          <p:nvSpPr>
            <p:cNvPr id="16" name="TextBox 15"/>
            <p:cNvSpPr txBox="1"/>
            <p:nvPr/>
          </p:nvSpPr>
          <p:spPr>
            <a:xfrm>
              <a:off x="5714999" y="5257005"/>
              <a:ext cx="550987" cy="4584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Helvetica"/>
                  <a:cs typeface="Helvetica"/>
                </a:rPr>
                <a:t>…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00600" y="2743200"/>
              <a:ext cx="685800" cy="685800"/>
            </a:xfrm>
            <a:prstGeom prst="rect">
              <a:avLst/>
            </a:prstGeom>
          </p:spPr>
        </p:pic>
        <p:grpSp>
          <p:nvGrpSpPr>
            <p:cNvPr id="18" name="Group 17"/>
            <p:cNvGrpSpPr/>
            <p:nvPr/>
          </p:nvGrpSpPr>
          <p:grpSpPr>
            <a:xfrm>
              <a:off x="2667000" y="4495800"/>
              <a:ext cx="1066800" cy="913606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19" name="Rectangle 18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20" name="Straight Connector 19"/>
              <p:cNvCxnSpPr>
                <a:stCxn id="19" idx="0"/>
                <a:endCxn id="19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21" name="Straight Connector 20"/>
              <p:cNvCxnSpPr/>
              <p:nvPr/>
            </p:nvCxnSpPr>
            <p:spPr bwMode="auto">
              <a:xfrm>
                <a:off x="1752600" y="37330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22" name="Straight Connector 21"/>
              <p:cNvCxnSpPr/>
              <p:nvPr/>
            </p:nvCxnSpPr>
            <p:spPr bwMode="auto">
              <a:xfrm>
                <a:off x="1752600" y="38092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23" name="Straight Connector 22"/>
              <p:cNvCxnSpPr/>
              <p:nvPr/>
            </p:nvCxnSpPr>
            <p:spPr bwMode="auto">
              <a:xfrm>
                <a:off x="1752600" y="38854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24" name="Straight Connector 23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25" name="Straight Connector 24"/>
              <p:cNvCxnSpPr/>
              <p:nvPr/>
            </p:nvCxnSpPr>
            <p:spPr bwMode="auto">
              <a:xfrm>
                <a:off x="1752600" y="39624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26" name="Group 25"/>
            <p:cNvGrpSpPr/>
            <p:nvPr/>
          </p:nvGrpSpPr>
          <p:grpSpPr>
            <a:xfrm>
              <a:off x="4114800" y="4495800"/>
              <a:ext cx="1066800" cy="913606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27" name="Rectangle 26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28" name="Straight Connector 27"/>
              <p:cNvCxnSpPr>
                <a:stCxn id="27" idx="0"/>
                <a:endCxn id="27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29" name="Straight Connector 28"/>
              <p:cNvCxnSpPr/>
              <p:nvPr/>
            </p:nvCxnSpPr>
            <p:spPr bwMode="auto">
              <a:xfrm>
                <a:off x="1752600" y="37330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0" name="Straight Connector 29"/>
              <p:cNvCxnSpPr/>
              <p:nvPr/>
            </p:nvCxnSpPr>
            <p:spPr bwMode="auto">
              <a:xfrm>
                <a:off x="1752600" y="38092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1" name="Straight Connector 30"/>
              <p:cNvCxnSpPr/>
              <p:nvPr/>
            </p:nvCxnSpPr>
            <p:spPr bwMode="auto">
              <a:xfrm>
                <a:off x="1752600" y="38854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2" name="Straight Connector 31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3" name="Straight Connector 32"/>
              <p:cNvCxnSpPr/>
              <p:nvPr/>
            </p:nvCxnSpPr>
            <p:spPr bwMode="auto">
              <a:xfrm>
                <a:off x="1752600" y="39624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34" name="Group 33"/>
            <p:cNvGrpSpPr/>
            <p:nvPr/>
          </p:nvGrpSpPr>
          <p:grpSpPr>
            <a:xfrm>
              <a:off x="6096000" y="4495800"/>
              <a:ext cx="1066800" cy="913606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35" name="Rectangle 34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36" name="Straight Connector 35"/>
              <p:cNvCxnSpPr>
                <a:stCxn id="35" idx="0"/>
                <a:endCxn id="35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7" name="Straight Connector 36"/>
              <p:cNvCxnSpPr/>
              <p:nvPr/>
            </p:nvCxnSpPr>
            <p:spPr bwMode="auto">
              <a:xfrm>
                <a:off x="1752600" y="37330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8" name="Straight Connector 37"/>
              <p:cNvCxnSpPr/>
              <p:nvPr/>
            </p:nvCxnSpPr>
            <p:spPr bwMode="auto">
              <a:xfrm>
                <a:off x="1752600" y="38092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9" name="Straight Connector 38"/>
              <p:cNvCxnSpPr/>
              <p:nvPr/>
            </p:nvCxnSpPr>
            <p:spPr bwMode="auto">
              <a:xfrm>
                <a:off x="1752600" y="38854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40" name="Straight Connector 39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41" name="Straight Connector 40"/>
              <p:cNvCxnSpPr/>
              <p:nvPr/>
            </p:nvCxnSpPr>
            <p:spPr bwMode="auto">
              <a:xfrm>
                <a:off x="1752600" y="39624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sp>
          <p:nvSpPr>
            <p:cNvPr id="42" name="TextBox 41"/>
            <p:cNvSpPr txBox="1"/>
            <p:nvPr/>
          </p:nvSpPr>
          <p:spPr>
            <a:xfrm>
              <a:off x="2024270" y="5955267"/>
              <a:ext cx="613836" cy="4116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>
                  <a:latin typeface="Helvetica"/>
                  <a:cs typeface="Helvetica"/>
                </a:rPr>
                <a:t>N1</a:t>
              </a:r>
              <a:endParaRPr lang="en-US" sz="1000" b="0" baseline="-25000" dirty="0" smtClean="0">
                <a:latin typeface="Helvetica"/>
                <a:cs typeface="Helvetica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581400" y="5943600"/>
              <a:ext cx="613836" cy="4116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>
                  <a:latin typeface="Helvetica"/>
                  <a:cs typeface="Helvetica"/>
                </a:rPr>
                <a:t>N2</a:t>
              </a:r>
              <a:endParaRPr lang="en-US" sz="1000" b="0" baseline="-25000" dirty="0" smtClean="0">
                <a:latin typeface="Helvetica"/>
                <a:cs typeface="Helvetica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904871" y="5943600"/>
              <a:ext cx="613836" cy="4116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>
                  <a:latin typeface="Helvetica"/>
                  <a:cs typeface="Helvetica"/>
                </a:rPr>
                <a:t>N3</a:t>
              </a:r>
              <a:endParaRPr lang="en-US" sz="1000" b="0" baseline="-25000" dirty="0" smtClean="0">
                <a:latin typeface="Helvetica"/>
                <a:cs typeface="Helvetica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809871" y="5943600"/>
              <a:ext cx="739423" cy="4116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>
                  <a:latin typeface="Helvetica"/>
                  <a:cs typeface="Helvetica"/>
                </a:rPr>
                <a:t>N50</a:t>
              </a:r>
              <a:endParaRPr lang="en-US" sz="1000" b="0" baseline="-25000" dirty="0" smtClean="0">
                <a:latin typeface="Helvetica"/>
                <a:cs typeface="Helvetica"/>
              </a:endParaRPr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4010439" y="4710228"/>
              <a:ext cx="1276416" cy="472635"/>
              <a:chOff x="4010439" y="4710228"/>
              <a:chExt cx="1276416" cy="472635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4010439" y="4724382"/>
                <a:ext cx="726963" cy="4584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K14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4559892" y="4710228"/>
                <a:ext cx="726963" cy="4584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V14</a:t>
                </a:r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5486400" y="2590800"/>
              <a:ext cx="1066800" cy="913606"/>
              <a:chOff x="1752600" y="3656806"/>
              <a:chExt cx="533400" cy="381794"/>
            </a:xfrm>
            <a:solidFill>
              <a:schemeClr val="bg1"/>
            </a:solidFill>
          </p:grpSpPr>
          <p:sp>
            <p:nvSpPr>
              <p:cNvPr id="54" name="Rectangle 53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55" name="Straight Connector 54"/>
              <p:cNvCxnSpPr>
                <a:stCxn id="54" idx="0"/>
                <a:endCxn id="54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56" name="Straight Connector 55"/>
              <p:cNvCxnSpPr/>
              <p:nvPr/>
            </p:nvCxnSpPr>
            <p:spPr bwMode="auto">
              <a:xfrm>
                <a:off x="1752600" y="37330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57" name="Straight Connector 56"/>
              <p:cNvCxnSpPr/>
              <p:nvPr/>
            </p:nvCxnSpPr>
            <p:spPr bwMode="auto">
              <a:xfrm>
                <a:off x="1752600" y="38092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58" name="Straight Connector 57"/>
              <p:cNvCxnSpPr/>
              <p:nvPr/>
            </p:nvCxnSpPr>
            <p:spPr bwMode="auto">
              <a:xfrm>
                <a:off x="1752600" y="38854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59" name="Straight Connector 58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60" name="Straight Connector 59"/>
              <p:cNvCxnSpPr/>
              <p:nvPr/>
            </p:nvCxnSpPr>
            <p:spPr bwMode="auto">
              <a:xfrm>
                <a:off x="1752600" y="39624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63" name="Group 62"/>
            <p:cNvGrpSpPr/>
            <p:nvPr/>
          </p:nvGrpSpPr>
          <p:grpSpPr>
            <a:xfrm>
              <a:off x="5456581" y="2824825"/>
              <a:ext cx="1177056" cy="458483"/>
              <a:chOff x="5456581" y="2977225"/>
              <a:chExt cx="1177056" cy="458483"/>
            </a:xfrm>
          </p:grpSpPr>
          <p:sp>
            <p:nvSpPr>
              <p:cNvPr id="64" name="TextBox 63"/>
              <p:cNvSpPr txBox="1"/>
              <p:nvPr/>
            </p:nvSpPr>
            <p:spPr>
              <a:xfrm>
                <a:off x="5456581" y="2977225"/>
                <a:ext cx="726963" cy="4584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latin typeface="Helvetica"/>
                    <a:cs typeface="Helvetica"/>
                  </a:rPr>
                  <a:t>K14</a:t>
                </a: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6019803" y="2977226"/>
                <a:ext cx="613834" cy="4584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latin typeface="Helvetica"/>
                    <a:cs typeface="Helvetica"/>
                  </a:rPr>
                  <a:t>N3</a:t>
                </a:r>
              </a:p>
            </p:txBody>
          </p:sp>
        </p:grpSp>
        <p:sp>
          <p:nvSpPr>
            <p:cNvPr id="68" name="TextBox 67"/>
            <p:cNvSpPr txBox="1"/>
            <p:nvPr/>
          </p:nvSpPr>
          <p:spPr>
            <a:xfrm>
              <a:off x="4672475" y="2209800"/>
              <a:ext cx="1981401" cy="4584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>
                  <a:latin typeface="Helvetica"/>
                  <a:cs typeface="Helvetica"/>
                </a:rPr>
                <a:t>Master/Directory</a:t>
              </a:r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1847760" y="2667000"/>
              <a:ext cx="3029040" cy="458481"/>
              <a:chOff x="1847760" y="2667000"/>
              <a:chExt cx="3029040" cy="458481"/>
            </a:xfrm>
          </p:grpSpPr>
          <p:sp>
            <p:nvSpPr>
              <p:cNvPr id="70" name="TextBox 69"/>
              <p:cNvSpPr txBox="1"/>
              <p:nvPr/>
            </p:nvSpPr>
            <p:spPr>
              <a:xfrm>
                <a:off x="1847760" y="2667000"/>
                <a:ext cx="1191273" cy="4584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FF"/>
                    </a:solidFill>
                    <a:latin typeface="Helvetica"/>
                    <a:cs typeface="Helvetica"/>
                  </a:rPr>
                  <a:t>get(K14)</a:t>
                </a:r>
              </a:p>
            </p:txBody>
          </p:sp>
          <p:cxnSp>
            <p:nvCxnSpPr>
              <p:cNvPr id="71" name="Straight Arrow Connector 70"/>
              <p:cNvCxnSpPr/>
              <p:nvPr/>
            </p:nvCxnSpPr>
            <p:spPr bwMode="auto">
              <a:xfrm>
                <a:off x="2800440" y="2836277"/>
                <a:ext cx="2076360" cy="59323"/>
              </a:xfrm>
              <a:prstGeom prst="straightConnector1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2A40E2"/>
                </a:solidFill>
                <a:prstDash val="dash"/>
                <a:round/>
                <a:headEnd type="none" w="med" len="med"/>
                <a:tailEnd type="triangle"/>
              </a:ln>
              <a:effectLst/>
            </p:spPr>
          </p:cxnSp>
        </p:grpSp>
        <p:grpSp>
          <p:nvGrpSpPr>
            <p:cNvPr id="72" name="Group 71"/>
            <p:cNvGrpSpPr/>
            <p:nvPr/>
          </p:nvGrpSpPr>
          <p:grpSpPr>
            <a:xfrm>
              <a:off x="4295895" y="3120809"/>
              <a:ext cx="622266" cy="1259735"/>
              <a:chOff x="4521234" y="3120809"/>
              <a:chExt cx="622266" cy="1259735"/>
            </a:xfrm>
          </p:grpSpPr>
          <p:cxnSp>
            <p:nvCxnSpPr>
              <p:cNvPr id="73" name="Straight Arrow Connector 72"/>
              <p:cNvCxnSpPr>
                <a:stCxn id="17" idx="2"/>
              </p:cNvCxnSpPr>
              <p:nvPr/>
            </p:nvCxnSpPr>
            <p:spPr bwMode="auto">
              <a:xfrm flipH="1">
                <a:off x="4724400" y="3429000"/>
                <a:ext cx="419100" cy="914400"/>
              </a:xfrm>
              <a:prstGeom prst="straightConnector1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2A40E2"/>
                </a:solidFill>
                <a:prstDash val="dash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74" name="TextBox 73"/>
              <p:cNvSpPr txBox="1"/>
              <p:nvPr/>
            </p:nvSpPr>
            <p:spPr>
              <a:xfrm rot="17781587">
                <a:off x="4108148" y="3533895"/>
                <a:ext cx="1259735" cy="4335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FF"/>
                    </a:solidFill>
                    <a:latin typeface="Helvetica"/>
                    <a:cs typeface="Helvetica"/>
                  </a:rPr>
                  <a:t>get(K14)</a:t>
                </a:r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4767295" y="3440743"/>
              <a:ext cx="566705" cy="914400"/>
              <a:chOff x="4576795" y="3429000"/>
              <a:chExt cx="566705" cy="914400"/>
            </a:xfrm>
          </p:grpSpPr>
          <p:cxnSp>
            <p:nvCxnSpPr>
              <p:cNvPr id="76" name="Straight Arrow Connector 75"/>
              <p:cNvCxnSpPr/>
              <p:nvPr/>
            </p:nvCxnSpPr>
            <p:spPr bwMode="auto">
              <a:xfrm flipH="1">
                <a:off x="4724400" y="3429000"/>
                <a:ext cx="419100" cy="914400"/>
              </a:xfrm>
              <a:prstGeom prst="straightConnector1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2A40E2"/>
                </a:solidFill>
                <a:prstDash val="dash"/>
                <a:round/>
                <a:headEnd type="triangle" w="med" len="med"/>
                <a:tailEnd type="none"/>
              </a:ln>
              <a:effectLst/>
            </p:spPr>
          </p:cxnSp>
          <p:sp>
            <p:nvSpPr>
              <p:cNvPr id="77" name="TextBox 76"/>
              <p:cNvSpPr txBox="1"/>
              <p:nvPr/>
            </p:nvSpPr>
            <p:spPr>
              <a:xfrm rot="17781587">
                <a:off x="4409206" y="3641020"/>
                <a:ext cx="768742" cy="4335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FF"/>
                    </a:solidFill>
                    <a:latin typeface="Helvetica"/>
                    <a:cs typeface="Helvetica"/>
                  </a:rPr>
                  <a:t>V14</a:t>
                </a:r>
              </a:p>
            </p:txBody>
          </p:sp>
        </p:grpSp>
        <p:grpSp>
          <p:nvGrpSpPr>
            <p:cNvPr id="78" name="Group 77"/>
            <p:cNvGrpSpPr/>
            <p:nvPr/>
          </p:nvGrpSpPr>
          <p:grpSpPr>
            <a:xfrm>
              <a:off x="2193450" y="2938046"/>
              <a:ext cx="2664390" cy="458481"/>
              <a:chOff x="2212410" y="2667000"/>
              <a:chExt cx="2664390" cy="458481"/>
            </a:xfrm>
          </p:grpSpPr>
          <p:sp>
            <p:nvSpPr>
              <p:cNvPr id="79" name="TextBox 78"/>
              <p:cNvSpPr txBox="1"/>
              <p:nvPr/>
            </p:nvSpPr>
            <p:spPr>
              <a:xfrm>
                <a:off x="2212410" y="2667000"/>
                <a:ext cx="726963" cy="4584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FF"/>
                    </a:solidFill>
                    <a:latin typeface="Helvetica"/>
                    <a:cs typeface="Helvetica"/>
                  </a:rPr>
                  <a:t>V14</a:t>
                </a:r>
              </a:p>
            </p:txBody>
          </p:sp>
          <p:cxnSp>
            <p:nvCxnSpPr>
              <p:cNvPr id="80" name="Straight Arrow Connector 79"/>
              <p:cNvCxnSpPr/>
              <p:nvPr/>
            </p:nvCxnSpPr>
            <p:spPr bwMode="auto">
              <a:xfrm>
                <a:off x="2800440" y="2836277"/>
                <a:ext cx="2076360" cy="59323"/>
              </a:xfrm>
              <a:prstGeom prst="straightConnector1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2A40E2"/>
                </a:solidFill>
                <a:prstDash val="dash"/>
                <a:round/>
                <a:headEnd type="triangle" w="med" len="med"/>
                <a:tailEnd type="none"/>
              </a:ln>
              <a:effectLst/>
            </p:spPr>
          </p:cxnSp>
        </p:grpSp>
      </p:grpSp>
      <p:grpSp>
        <p:nvGrpSpPr>
          <p:cNvPr id="82" name="Group 81"/>
          <p:cNvGrpSpPr/>
          <p:nvPr/>
        </p:nvGrpSpPr>
        <p:grpSpPr>
          <a:xfrm>
            <a:off x="4876800" y="609600"/>
            <a:ext cx="3387806" cy="2555637"/>
            <a:chOff x="1219200" y="2209800"/>
            <a:chExt cx="6381681" cy="4188668"/>
          </a:xfrm>
        </p:grpSpPr>
        <p:pic>
          <p:nvPicPr>
            <p:cNvPr id="83" name="Picture 8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81200" y="5334000"/>
              <a:ext cx="685800" cy="685800"/>
            </a:xfrm>
            <a:prstGeom prst="rect">
              <a:avLst/>
            </a:prstGeom>
          </p:spPr>
        </p:pic>
        <p:pic>
          <p:nvPicPr>
            <p:cNvPr id="84" name="Picture 8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29000" y="5334000"/>
              <a:ext cx="685800" cy="685800"/>
            </a:xfrm>
            <a:prstGeom prst="rect">
              <a:avLst/>
            </a:prstGeom>
          </p:spPr>
        </p:pic>
        <p:pic>
          <p:nvPicPr>
            <p:cNvPr id="85" name="Picture 8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4400" y="5334000"/>
              <a:ext cx="685800" cy="685800"/>
            </a:xfrm>
            <a:prstGeom prst="rect">
              <a:avLst/>
            </a:prstGeom>
          </p:spPr>
        </p:pic>
        <p:pic>
          <p:nvPicPr>
            <p:cNvPr id="86" name="Picture 8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05600" y="5333206"/>
              <a:ext cx="685800" cy="685800"/>
            </a:xfrm>
            <a:prstGeom prst="rect">
              <a:avLst/>
            </a:prstGeom>
          </p:spPr>
        </p:pic>
        <p:grpSp>
          <p:nvGrpSpPr>
            <p:cNvPr id="87" name="Group 86"/>
            <p:cNvGrpSpPr/>
            <p:nvPr/>
          </p:nvGrpSpPr>
          <p:grpSpPr>
            <a:xfrm>
              <a:off x="1219200" y="4495800"/>
              <a:ext cx="1066800" cy="913606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153" name="Rectangle 152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154" name="Straight Connector 153"/>
              <p:cNvCxnSpPr>
                <a:stCxn id="153" idx="0"/>
                <a:endCxn id="153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55" name="Straight Connector 154"/>
              <p:cNvCxnSpPr/>
              <p:nvPr/>
            </p:nvCxnSpPr>
            <p:spPr bwMode="auto">
              <a:xfrm>
                <a:off x="1752600" y="37330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56" name="Straight Connector 155"/>
              <p:cNvCxnSpPr/>
              <p:nvPr/>
            </p:nvCxnSpPr>
            <p:spPr bwMode="auto">
              <a:xfrm>
                <a:off x="1752600" y="38092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57" name="Straight Connector 156"/>
              <p:cNvCxnSpPr/>
              <p:nvPr/>
            </p:nvCxnSpPr>
            <p:spPr bwMode="auto">
              <a:xfrm>
                <a:off x="1752600" y="38854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58" name="Straight Connector 157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59" name="Straight Connector 158"/>
              <p:cNvCxnSpPr/>
              <p:nvPr/>
            </p:nvCxnSpPr>
            <p:spPr bwMode="auto">
              <a:xfrm>
                <a:off x="1752600" y="39624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sp>
          <p:nvSpPr>
            <p:cNvPr id="88" name="TextBox 87"/>
            <p:cNvSpPr txBox="1"/>
            <p:nvPr/>
          </p:nvSpPr>
          <p:spPr>
            <a:xfrm>
              <a:off x="5715000" y="5257006"/>
              <a:ext cx="589428" cy="443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Helvetica"/>
                  <a:cs typeface="Helvetica"/>
                </a:rPr>
                <a:t>…</a:t>
              </a:r>
            </a:p>
          </p:txBody>
        </p:sp>
        <p:pic>
          <p:nvPicPr>
            <p:cNvPr id="89" name="Picture 8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00600" y="2743200"/>
              <a:ext cx="685800" cy="685800"/>
            </a:xfrm>
            <a:prstGeom prst="rect">
              <a:avLst/>
            </a:prstGeom>
          </p:spPr>
        </p:pic>
        <p:grpSp>
          <p:nvGrpSpPr>
            <p:cNvPr id="90" name="Group 89"/>
            <p:cNvGrpSpPr/>
            <p:nvPr/>
          </p:nvGrpSpPr>
          <p:grpSpPr>
            <a:xfrm>
              <a:off x="2667000" y="4495800"/>
              <a:ext cx="1066800" cy="913606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146" name="Rectangle 145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147" name="Straight Connector 146"/>
              <p:cNvCxnSpPr>
                <a:stCxn id="146" idx="0"/>
                <a:endCxn id="146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48" name="Straight Connector 147"/>
              <p:cNvCxnSpPr/>
              <p:nvPr/>
            </p:nvCxnSpPr>
            <p:spPr bwMode="auto">
              <a:xfrm>
                <a:off x="1752600" y="37330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49" name="Straight Connector 148"/>
              <p:cNvCxnSpPr/>
              <p:nvPr/>
            </p:nvCxnSpPr>
            <p:spPr bwMode="auto">
              <a:xfrm>
                <a:off x="1752600" y="38092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50" name="Straight Connector 149"/>
              <p:cNvCxnSpPr/>
              <p:nvPr/>
            </p:nvCxnSpPr>
            <p:spPr bwMode="auto">
              <a:xfrm>
                <a:off x="1752600" y="38854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51" name="Straight Connector 150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52" name="Straight Connector 151"/>
              <p:cNvCxnSpPr/>
              <p:nvPr/>
            </p:nvCxnSpPr>
            <p:spPr bwMode="auto">
              <a:xfrm>
                <a:off x="1752600" y="39624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91" name="Group 90"/>
            <p:cNvGrpSpPr/>
            <p:nvPr/>
          </p:nvGrpSpPr>
          <p:grpSpPr>
            <a:xfrm>
              <a:off x="4114800" y="4495800"/>
              <a:ext cx="1066800" cy="913606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139" name="Rectangle 138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140" name="Straight Connector 139"/>
              <p:cNvCxnSpPr>
                <a:stCxn id="139" idx="0"/>
                <a:endCxn id="139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41" name="Straight Connector 140"/>
              <p:cNvCxnSpPr/>
              <p:nvPr/>
            </p:nvCxnSpPr>
            <p:spPr bwMode="auto">
              <a:xfrm>
                <a:off x="1752600" y="37330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42" name="Straight Connector 141"/>
              <p:cNvCxnSpPr/>
              <p:nvPr/>
            </p:nvCxnSpPr>
            <p:spPr bwMode="auto">
              <a:xfrm>
                <a:off x="1752600" y="38092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43" name="Straight Connector 142"/>
              <p:cNvCxnSpPr/>
              <p:nvPr/>
            </p:nvCxnSpPr>
            <p:spPr bwMode="auto">
              <a:xfrm>
                <a:off x="1752600" y="38854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44" name="Straight Connector 143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45" name="Straight Connector 144"/>
              <p:cNvCxnSpPr/>
              <p:nvPr/>
            </p:nvCxnSpPr>
            <p:spPr bwMode="auto">
              <a:xfrm>
                <a:off x="1752600" y="39624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92" name="Group 91"/>
            <p:cNvGrpSpPr/>
            <p:nvPr/>
          </p:nvGrpSpPr>
          <p:grpSpPr>
            <a:xfrm>
              <a:off x="6096000" y="4495800"/>
              <a:ext cx="1066800" cy="913606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132" name="Rectangle 131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133" name="Straight Connector 132"/>
              <p:cNvCxnSpPr>
                <a:stCxn id="132" idx="0"/>
                <a:endCxn id="132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34" name="Straight Connector 133"/>
              <p:cNvCxnSpPr/>
              <p:nvPr/>
            </p:nvCxnSpPr>
            <p:spPr bwMode="auto">
              <a:xfrm>
                <a:off x="1752600" y="37330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35" name="Straight Connector 134"/>
              <p:cNvCxnSpPr/>
              <p:nvPr/>
            </p:nvCxnSpPr>
            <p:spPr bwMode="auto">
              <a:xfrm>
                <a:off x="1752600" y="38092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36" name="Straight Connector 135"/>
              <p:cNvCxnSpPr/>
              <p:nvPr/>
            </p:nvCxnSpPr>
            <p:spPr bwMode="auto">
              <a:xfrm>
                <a:off x="1752600" y="38854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37" name="Straight Connector 136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38" name="Straight Connector 137"/>
              <p:cNvCxnSpPr/>
              <p:nvPr/>
            </p:nvCxnSpPr>
            <p:spPr bwMode="auto">
              <a:xfrm>
                <a:off x="1752600" y="39624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sp>
          <p:nvSpPr>
            <p:cNvPr id="93" name="TextBox 92"/>
            <p:cNvSpPr txBox="1"/>
            <p:nvPr/>
          </p:nvSpPr>
          <p:spPr>
            <a:xfrm>
              <a:off x="2080437" y="5955270"/>
              <a:ext cx="656661" cy="443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>
                  <a:latin typeface="Helvetica"/>
                  <a:cs typeface="Helvetica"/>
                </a:rPr>
                <a:t>N1</a:t>
              </a:r>
              <a:endParaRPr lang="en-US" sz="1000" b="0" baseline="-25000" dirty="0" smtClean="0">
                <a:latin typeface="Helvetica"/>
                <a:cs typeface="Helvetica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3581399" y="5943601"/>
              <a:ext cx="656661" cy="443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>
                  <a:latin typeface="Helvetica"/>
                  <a:cs typeface="Helvetica"/>
                </a:rPr>
                <a:t>N2</a:t>
              </a:r>
              <a:endParaRPr lang="en-US" sz="1000" b="0" baseline="-25000" dirty="0" smtClean="0">
                <a:latin typeface="Helvetica"/>
                <a:cs typeface="Helvetica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4904872" y="5943601"/>
              <a:ext cx="656661" cy="443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>
                  <a:latin typeface="Helvetica"/>
                  <a:cs typeface="Helvetica"/>
                </a:rPr>
                <a:t>N3</a:t>
              </a:r>
              <a:endParaRPr lang="en-US" sz="1000" b="0" baseline="-25000" dirty="0" smtClean="0">
                <a:latin typeface="Helvetica"/>
                <a:cs typeface="Helvetica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6809871" y="5943601"/>
              <a:ext cx="791010" cy="443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>
                  <a:latin typeface="Helvetica"/>
                  <a:cs typeface="Helvetica"/>
                </a:rPr>
                <a:t>N50</a:t>
              </a:r>
              <a:endParaRPr lang="en-US" sz="1000" b="0" baseline="-25000" dirty="0" smtClean="0">
                <a:latin typeface="Helvetica"/>
                <a:cs typeface="Helvetica"/>
              </a:endParaRPr>
            </a:p>
          </p:txBody>
        </p:sp>
        <p:grpSp>
          <p:nvGrpSpPr>
            <p:cNvPr id="99" name="Group 98"/>
            <p:cNvGrpSpPr/>
            <p:nvPr/>
          </p:nvGrpSpPr>
          <p:grpSpPr>
            <a:xfrm>
              <a:off x="3987210" y="4705886"/>
              <a:ext cx="1343082" cy="458436"/>
              <a:chOff x="3987210" y="4705886"/>
              <a:chExt cx="1343082" cy="458436"/>
            </a:xfrm>
          </p:grpSpPr>
          <p:sp>
            <p:nvSpPr>
              <p:cNvPr id="130" name="TextBox 129"/>
              <p:cNvSpPr txBox="1"/>
              <p:nvPr/>
            </p:nvSpPr>
            <p:spPr>
              <a:xfrm>
                <a:off x="3987210" y="4721127"/>
                <a:ext cx="777681" cy="4431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K14</a:t>
                </a: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4552611" y="4705886"/>
                <a:ext cx="777681" cy="4431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V14</a:t>
                </a:r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5486400" y="2590800"/>
              <a:ext cx="1066800" cy="913606"/>
              <a:chOff x="1752600" y="3656806"/>
              <a:chExt cx="533400" cy="381794"/>
            </a:xfrm>
            <a:solidFill>
              <a:schemeClr val="bg1"/>
            </a:solidFill>
          </p:grpSpPr>
          <p:sp>
            <p:nvSpPr>
              <p:cNvPr id="123" name="Rectangle 122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124" name="Straight Connector 123"/>
              <p:cNvCxnSpPr>
                <a:stCxn id="123" idx="0"/>
                <a:endCxn id="123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25" name="Straight Connector 124"/>
              <p:cNvCxnSpPr/>
              <p:nvPr/>
            </p:nvCxnSpPr>
            <p:spPr bwMode="auto">
              <a:xfrm>
                <a:off x="1752600" y="37330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26" name="Straight Connector 125"/>
              <p:cNvCxnSpPr/>
              <p:nvPr/>
            </p:nvCxnSpPr>
            <p:spPr bwMode="auto">
              <a:xfrm>
                <a:off x="1752600" y="38092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27" name="Straight Connector 126"/>
              <p:cNvCxnSpPr/>
              <p:nvPr/>
            </p:nvCxnSpPr>
            <p:spPr bwMode="auto">
              <a:xfrm>
                <a:off x="1752600" y="38854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28" name="Straight Connector 127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29" name="Straight Connector 128"/>
              <p:cNvCxnSpPr/>
              <p:nvPr/>
            </p:nvCxnSpPr>
            <p:spPr bwMode="auto">
              <a:xfrm>
                <a:off x="1752600" y="39624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105" name="Group 104"/>
            <p:cNvGrpSpPr/>
            <p:nvPr/>
          </p:nvGrpSpPr>
          <p:grpSpPr>
            <a:xfrm>
              <a:off x="5422604" y="2804160"/>
              <a:ext cx="1253859" cy="472440"/>
              <a:chOff x="5422604" y="2956560"/>
              <a:chExt cx="1253859" cy="472440"/>
            </a:xfrm>
          </p:grpSpPr>
          <p:sp>
            <p:nvSpPr>
              <p:cNvPr id="121" name="TextBox 120"/>
              <p:cNvSpPr txBox="1"/>
              <p:nvPr/>
            </p:nvSpPr>
            <p:spPr>
              <a:xfrm>
                <a:off x="5422604" y="2985803"/>
                <a:ext cx="777683" cy="4431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latin typeface="Helvetica"/>
                    <a:cs typeface="Helvetica"/>
                  </a:rPr>
                  <a:t>K14</a:t>
                </a: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6019802" y="2956560"/>
                <a:ext cx="656661" cy="4431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latin typeface="Helvetica"/>
                    <a:cs typeface="Helvetica"/>
                  </a:rPr>
                  <a:t>N3</a:t>
                </a:r>
              </a:p>
            </p:txBody>
          </p:sp>
        </p:grpSp>
        <p:sp>
          <p:nvSpPr>
            <p:cNvPr id="108" name="TextBox 107"/>
            <p:cNvSpPr txBox="1"/>
            <p:nvPr/>
          </p:nvSpPr>
          <p:spPr>
            <a:xfrm>
              <a:off x="4672475" y="2209800"/>
              <a:ext cx="2119638" cy="443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>
                  <a:latin typeface="Helvetica"/>
                  <a:cs typeface="Helvetica"/>
                </a:rPr>
                <a:t>Master/Directory</a:t>
              </a:r>
            </a:p>
          </p:txBody>
        </p:sp>
        <p:grpSp>
          <p:nvGrpSpPr>
            <p:cNvPr id="109" name="Group 108"/>
            <p:cNvGrpSpPr/>
            <p:nvPr/>
          </p:nvGrpSpPr>
          <p:grpSpPr>
            <a:xfrm>
              <a:off x="1847760" y="2514600"/>
              <a:ext cx="3029040" cy="443197"/>
              <a:chOff x="1847760" y="2667000"/>
              <a:chExt cx="3029040" cy="443197"/>
            </a:xfrm>
          </p:grpSpPr>
          <p:sp>
            <p:nvSpPr>
              <p:cNvPr id="119" name="TextBox 118"/>
              <p:cNvSpPr txBox="1"/>
              <p:nvPr/>
            </p:nvSpPr>
            <p:spPr>
              <a:xfrm>
                <a:off x="1847760" y="2667000"/>
                <a:ext cx="1274384" cy="4431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FF"/>
                    </a:solidFill>
                    <a:latin typeface="Helvetica"/>
                    <a:cs typeface="Helvetica"/>
                  </a:rPr>
                  <a:t>get(K14)</a:t>
                </a:r>
              </a:p>
            </p:txBody>
          </p:sp>
          <p:cxnSp>
            <p:nvCxnSpPr>
              <p:cNvPr id="120" name="Straight Arrow Connector 119"/>
              <p:cNvCxnSpPr/>
              <p:nvPr/>
            </p:nvCxnSpPr>
            <p:spPr bwMode="auto">
              <a:xfrm>
                <a:off x="2800440" y="2836277"/>
                <a:ext cx="2076360" cy="59323"/>
              </a:xfrm>
              <a:prstGeom prst="straightConnector1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2A40E2"/>
                </a:solidFill>
                <a:prstDash val="dash"/>
                <a:round/>
                <a:headEnd type="none" w="med" len="med"/>
                <a:tailEnd type="triangle"/>
              </a:ln>
              <a:effectLst/>
            </p:spPr>
          </p:cxnSp>
        </p:grpSp>
        <p:grpSp>
          <p:nvGrpSpPr>
            <p:cNvPr id="110" name="Group 109"/>
            <p:cNvGrpSpPr/>
            <p:nvPr/>
          </p:nvGrpSpPr>
          <p:grpSpPr>
            <a:xfrm>
              <a:off x="2895600" y="3276600"/>
              <a:ext cx="1981200" cy="1066800"/>
              <a:chOff x="2743200" y="3276600"/>
              <a:chExt cx="1981200" cy="1066800"/>
            </a:xfrm>
          </p:grpSpPr>
          <p:cxnSp>
            <p:nvCxnSpPr>
              <p:cNvPr id="117" name="Straight Arrow Connector 116"/>
              <p:cNvCxnSpPr/>
              <p:nvPr/>
            </p:nvCxnSpPr>
            <p:spPr bwMode="auto">
              <a:xfrm>
                <a:off x="2743200" y="3276600"/>
                <a:ext cx="1981200" cy="1066800"/>
              </a:xfrm>
              <a:prstGeom prst="straightConnector1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2A40E2"/>
                </a:solidFill>
                <a:prstDash val="dash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118" name="TextBox 117"/>
              <p:cNvSpPr txBox="1"/>
              <p:nvPr/>
            </p:nvSpPr>
            <p:spPr>
              <a:xfrm rot="1883155">
                <a:off x="3142302" y="3414127"/>
                <a:ext cx="1274384" cy="4431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FF"/>
                    </a:solidFill>
                    <a:latin typeface="Helvetica"/>
                    <a:cs typeface="Helvetica"/>
                  </a:rPr>
                  <a:t>get(K14)</a:t>
                </a:r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2193450" y="3090446"/>
              <a:ext cx="2264250" cy="1264697"/>
              <a:chOff x="2002950" y="3078703"/>
              <a:chExt cx="2264250" cy="1264697"/>
            </a:xfrm>
          </p:grpSpPr>
          <p:cxnSp>
            <p:nvCxnSpPr>
              <p:cNvPr id="115" name="Straight Arrow Connector 114"/>
              <p:cNvCxnSpPr/>
              <p:nvPr/>
            </p:nvCxnSpPr>
            <p:spPr bwMode="auto">
              <a:xfrm>
                <a:off x="2552700" y="3417257"/>
                <a:ext cx="1714500" cy="926143"/>
              </a:xfrm>
              <a:prstGeom prst="straightConnector1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2A40E2"/>
                </a:solidFill>
                <a:prstDash val="dash"/>
                <a:round/>
                <a:headEnd type="triangle" w="med" len="med"/>
                <a:tailEnd type="none"/>
              </a:ln>
              <a:effectLst/>
            </p:spPr>
          </p:cxnSp>
          <p:sp>
            <p:nvSpPr>
              <p:cNvPr id="116" name="TextBox 115"/>
              <p:cNvSpPr txBox="1"/>
              <p:nvPr/>
            </p:nvSpPr>
            <p:spPr>
              <a:xfrm>
                <a:off x="2002950" y="3078703"/>
                <a:ext cx="777681" cy="4431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FF"/>
                    </a:solidFill>
                    <a:latin typeface="Helvetica"/>
                    <a:cs typeface="Helvetica"/>
                  </a:rPr>
                  <a:t>V14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2296243" y="2785646"/>
              <a:ext cx="2561597" cy="443197"/>
              <a:chOff x="2315203" y="2667000"/>
              <a:chExt cx="2561597" cy="443197"/>
            </a:xfrm>
          </p:grpSpPr>
          <p:sp>
            <p:nvSpPr>
              <p:cNvPr id="113" name="TextBox 112"/>
              <p:cNvSpPr txBox="1"/>
              <p:nvPr/>
            </p:nvSpPr>
            <p:spPr>
              <a:xfrm>
                <a:off x="2315203" y="2667000"/>
                <a:ext cx="656661" cy="4431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FF"/>
                    </a:solidFill>
                    <a:latin typeface="Helvetica"/>
                    <a:cs typeface="Helvetica"/>
                  </a:rPr>
                  <a:t>N3</a:t>
                </a:r>
              </a:p>
            </p:txBody>
          </p:sp>
          <p:cxnSp>
            <p:nvCxnSpPr>
              <p:cNvPr id="114" name="Straight Arrow Connector 113"/>
              <p:cNvCxnSpPr/>
              <p:nvPr/>
            </p:nvCxnSpPr>
            <p:spPr bwMode="auto">
              <a:xfrm>
                <a:off x="2800440" y="2836277"/>
                <a:ext cx="2076360" cy="59323"/>
              </a:xfrm>
              <a:prstGeom prst="straightConnector1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2A40E2"/>
                </a:solidFill>
                <a:prstDash val="dash"/>
                <a:round/>
                <a:headEnd type="triangle" w="med" len="med"/>
                <a:tailEnd type="none"/>
              </a:ln>
              <a:effectLst/>
            </p:spPr>
          </p:cxnSp>
        </p:grpSp>
      </p:grpSp>
      <p:sp>
        <p:nvSpPr>
          <p:cNvPr id="160" name="TextBox 159"/>
          <p:cNvSpPr txBox="1"/>
          <p:nvPr/>
        </p:nvSpPr>
        <p:spPr>
          <a:xfrm>
            <a:off x="457200" y="1504890"/>
            <a:ext cx="1326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Recursive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4876800" y="1600200"/>
            <a:ext cx="1097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Iterative</a:t>
            </a:r>
          </a:p>
        </p:txBody>
      </p:sp>
    </p:spTree>
    <p:extLst>
      <p:ext uri="{BB962C8B-B14F-4D97-AF65-F5344CB8AC3E}">
        <p14:creationId xmlns:p14="http://schemas.microsoft.com/office/powerpoint/2010/main" val="36515242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Example: UDP Transport Protocol</a:t>
            </a:r>
          </a:p>
        </p:txBody>
      </p:sp>
      <p:sp>
        <p:nvSpPr>
          <p:cNvPr id="103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600" y="762000"/>
            <a:ext cx="8890000" cy="5867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The Unreliable Datagram Protocol (UDP)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Layered on top of basic IP (</a:t>
            </a: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IP Protocol 17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)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Datagram:</a:t>
            </a:r>
            <a:r>
              <a:rPr lang="en-US" altLang="ko-KR" dirty="0" smtClean="0">
                <a:ea typeface="굴림" panose="020B0600000101010101" pitchFamily="34" charset="-127"/>
              </a:rPr>
              <a:t> an unreliable, unordered, packet sent from source user 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 </a:t>
            </a:r>
            <a:r>
              <a:rPr lang="en-US" altLang="ko-KR" dirty="0" err="1" smtClean="0">
                <a:ea typeface="굴림" panose="020B0600000101010101" pitchFamily="34" charset="-127"/>
                <a:sym typeface="Symbol" panose="05050102010706020507" pitchFamily="18" charset="2"/>
              </a:rPr>
              <a:t>dest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 user (Call it UDP/IP)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endParaRPr lang="en-US" altLang="ko-KR" dirty="0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lvl="1">
              <a:lnSpc>
                <a:spcPct val="80000"/>
              </a:lnSpc>
              <a:spcBef>
                <a:spcPct val="5000"/>
              </a:spcBef>
            </a:pPr>
            <a:endParaRPr lang="en-US" altLang="ko-KR" dirty="0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lvl="1">
              <a:lnSpc>
                <a:spcPct val="80000"/>
              </a:lnSpc>
              <a:spcBef>
                <a:spcPct val="5000"/>
              </a:spcBef>
            </a:pPr>
            <a:endParaRPr lang="en-US" altLang="ko-KR" dirty="0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lvl="1">
              <a:lnSpc>
                <a:spcPct val="80000"/>
              </a:lnSpc>
              <a:spcBef>
                <a:spcPct val="5000"/>
              </a:spcBef>
            </a:pPr>
            <a:endParaRPr lang="en-US" altLang="ko-KR" dirty="0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lvl="1">
              <a:lnSpc>
                <a:spcPct val="80000"/>
              </a:lnSpc>
              <a:spcBef>
                <a:spcPct val="5000"/>
              </a:spcBef>
            </a:pPr>
            <a:endParaRPr lang="en-US" altLang="ko-KR" dirty="0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lvl="1">
              <a:lnSpc>
                <a:spcPct val="80000"/>
              </a:lnSpc>
              <a:spcBef>
                <a:spcPct val="5000"/>
              </a:spcBef>
            </a:pPr>
            <a:endParaRPr lang="en-US" altLang="ko-KR" dirty="0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lvl="1">
              <a:lnSpc>
                <a:spcPct val="80000"/>
              </a:lnSpc>
              <a:spcBef>
                <a:spcPct val="5000"/>
              </a:spcBef>
            </a:pPr>
            <a:endParaRPr lang="en-US" altLang="ko-KR" dirty="0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lvl="1">
              <a:lnSpc>
                <a:spcPct val="80000"/>
              </a:lnSpc>
              <a:spcBef>
                <a:spcPct val="5000"/>
              </a:spcBef>
            </a:pPr>
            <a:endParaRPr lang="en-US" altLang="ko-KR" dirty="0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UDP adds minimal header to deliver from process to process (i.e. the source and destination </a:t>
            </a: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Ports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)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Important aspect: low overhead!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Often used for high-bandwidth video streams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Many uses of UDP considered “anti-social” – none of the “well-behaved” aspects of (say) TCP/IP</a:t>
            </a:r>
          </a:p>
        </p:txBody>
      </p:sp>
      <p:grpSp>
        <p:nvGrpSpPr>
          <p:cNvPr id="1031172" name="Group 4"/>
          <p:cNvGrpSpPr>
            <a:grpSpLocks/>
          </p:cNvGrpSpPr>
          <p:nvPr/>
        </p:nvGrpSpPr>
        <p:grpSpPr bwMode="auto">
          <a:xfrm>
            <a:off x="1143000" y="2057400"/>
            <a:ext cx="5646738" cy="1981200"/>
            <a:chOff x="960" y="2064"/>
            <a:chExt cx="3557" cy="1392"/>
          </a:xfrm>
        </p:grpSpPr>
        <p:sp>
          <p:nvSpPr>
            <p:cNvPr id="22533" name="Freeform 5"/>
            <p:cNvSpPr>
              <a:spLocks/>
            </p:cNvSpPr>
            <p:nvPr/>
          </p:nvSpPr>
          <p:spPr bwMode="auto">
            <a:xfrm>
              <a:off x="960" y="2913"/>
              <a:ext cx="3557" cy="543"/>
            </a:xfrm>
            <a:custGeom>
              <a:avLst/>
              <a:gdLst>
                <a:gd name="T0" fmla="*/ 47 w 3360"/>
                <a:gd name="T1" fmla="*/ 543 h 716"/>
                <a:gd name="T2" fmla="*/ 3506 w 3360"/>
                <a:gd name="T3" fmla="*/ 543 h 716"/>
                <a:gd name="T4" fmla="*/ 3506 w 3360"/>
                <a:gd name="T5" fmla="*/ 146 h 716"/>
                <a:gd name="T6" fmla="*/ 3442 w 3360"/>
                <a:gd name="T7" fmla="*/ 109 h 716"/>
                <a:gd name="T8" fmla="*/ 3557 w 3360"/>
                <a:gd name="T9" fmla="*/ 61 h 716"/>
                <a:gd name="T10" fmla="*/ 3506 w 3360"/>
                <a:gd name="T11" fmla="*/ 25 h 716"/>
                <a:gd name="T12" fmla="*/ 3506 w 3360"/>
                <a:gd name="T13" fmla="*/ 0 h 716"/>
                <a:gd name="T14" fmla="*/ 51 w 3360"/>
                <a:gd name="T15" fmla="*/ 0 h 716"/>
                <a:gd name="T16" fmla="*/ 51 w 3360"/>
                <a:gd name="T17" fmla="*/ 36 h 716"/>
                <a:gd name="T18" fmla="*/ 102 w 3360"/>
                <a:gd name="T19" fmla="*/ 73 h 716"/>
                <a:gd name="T20" fmla="*/ 0 w 3360"/>
                <a:gd name="T21" fmla="*/ 115 h 716"/>
                <a:gd name="T22" fmla="*/ 51 w 3360"/>
                <a:gd name="T23" fmla="*/ 151 h 716"/>
                <a:gd name="T24" fmla="*/ 47 w 3360"/>
                <a:gd name="T25" fmla="*/ 543 h 71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360" h="716">
                  <a:moveTo>
                    <a:pt x="44" y="716"/>
                  </a:moveTo>
                  <a:lnTo>
                    <a:pt x="3312" y="716"/>
                  </a:lnTo>
                  <a:lnTo>
                    <a:pt x="3312" y="192"/>
                  </a:lnTo>
                  <a:lnTo>
                    <a:pt x="3251" y="144"/>
                  </a:lnTo>
                  <a:lnTo>
                    <a:pt x="3360" y="81"/>
                  </a:lnTo>
                  <a:lnTo>
                    <a:pt x="3312" y="33"/>
                  </a:lnTo>
                  <a:lnTo>
                    <a:pt x="3312" y="0"/>
                  </a:lnTo>
                  <a:lnTo>
                    <a:pt x="48" y="0"/>
                  </a:lnTo>
                  <a:lnTo>
                    <a:pt x="48" y="48"/>
                  </a:lnTo>
                  <a:lnTo>
                    <a:pt x="96" y="96"/>
                  </a:lnTo>
                  <a:lnTo>
                    <a:pt x="0" y="151"/>
                  </a:lnTo>
                  <a:lnTo>
                    <a:pt x="48" y="199"/>
                  </a:lnTo>
                  <a:lnTo>
                    <a:pt x="44" y="716"/>
                  </a:lnTo>
                  <a:close/>
                </a:path>
              </a:pathLst>
            </a:custGeom>
            <a:solidFill>
              <a:srgbClr val="99FFCC"/>
            </a:solidFill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>
                <a:latin typeface="Gill Sans"/>
              </a:endParaRPr>
            </a:p>
          </p:txBody>
        </p:sp>
        <p:sp>
          <p:nvSpPr>
            <p:cNvPr id="22534" name="Text Box 6"/>
            <p:cNvSpPr txBox="1">
              <a:spLocks noChangeArrowheads="1"/>
            </p:cNvSpPr>
            <p:nvPr/>
          </p:nvSpPr>
          <p:spPr bwMode="auto">
            <a:xfrm>
              <a:off x="2352" y="3072"/>
              <a:ext cx="795" cy="217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>
                  <a:latin typeface="Gill Sans"/>
                  <a:ea typeface="굴림" panose="020B0600000101010101" pitchFamily="34" charset="-127"/>
                </a:rPr>
                <a:t>UDP Data</a:t>
              </a:r>
            </a:p>
          </p:txBody>
        </p:sp>
        <p:sp>
          <p:nvSpPr>
            <p:cNvPr id="22535" name="Rectangle 7"/>
            <p:cNvSpPr>
              <a:spLocks noChangeArrowheads="1"/>
            </p:cNvSpPr>
            <p:nvPr/>
          </p:nvSpPr>
          <p:spPr bwMode="auto">
            <a:xfrm>
              <a:off x="1010" y="2728"/>
              <a:ext cx="1728" cy="197"/>
            </a:xfrm>
            <a:prstGeom prst="rect">
              <a:avLst/>
            </a:prstGeom>
            <a:solidFill>
              <a:srgbClr val="99FF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>
                  <a:latin typeface="Gill Sans"/>
                  <a:ea typeface="굴림" panose="020B0600000101010101" pitchFamily="34" charset="-127"/>
                </a:rPr>
                <a:t>16-bit UDP length </a:t>
              </a:r>
            </a:p>
          </p:txBody>
        </p:sp>
        <p:sp>
          <p:nvSpPr>
            <p:cNvPr id="22536" name="Rectangle 8"/>
            <p:cNvSpPr>
              <a:spLocks noChangeArrowheads="1"/>
            </p:cNvSpPr>
            <p:nvPr/>
          </p:nvSpPr>
          <p:spPr bwMode="auto">
            <a:xfrm>
              <a:off x="2738" y="2728"/>
              <a:ext cx="1727" cy="197"/>
            </a:xfrm>
            <a:prstGeom prst="rect">
              <a:avLst/>
            </a:prstGeom>
            <a:solidFill>
              <a:srgbClr val="99FF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>
                  <a:latin typeface="Gill Sans"/>
                  <a:ea typeface="굴림" panose="020B0600000101010101" pitchFamily="34" charset="-127"/>
                </a:rPr>
                <a:t>16-bit UDP checksum</a:t>
              </a:r>
            </a:p>
          </p:txBody>
        </p:sp>
        <p:sp>
          <p:nvSpPr>
            <p:cNvPr id="22537" name="Rectangle 9"/>
            <p:cNvSpPr>
              <a:spLocks noChangeArrowheads="1"/>
            </p:cNvSpPr>
            <p:nvPr/>
          </p:nvSpPr>
          <p:spPr bwMode="auto">
            <a:xfrm>
              <a:off x="1013" y="2548"/>
              <a:ext cx="1728" cy="195"/>
            </a:xfrm>
            <a:prstGeom prst="rect">
              <a:avLst/>
            </a:prstGeom>
            <a:solidFill>
              <a:srgbClr val="99FF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>
                  <a:latin typeface="Gill Sans"/>
                  <a:ea typeface="굴림" panose="020B0600000101010101" pitchFamily="34" charset="-127"/>
                </a:rPr>
                <a:t>16-bit source port</a:t>
              </a:r>
            </a:p>
          </p:txBody>
        </p:sp>
        <p:sp>
          <p:nvSpPr>
            <p:cNvPr id="22538" name="Rectangle 10"/>
            <p:cNvSpPr>
              <a:spLocks noChangeArrowheads="1"/>
            </p:cNvSpPr>
            <p:nvPr/>
          </p:nvSpPr>
          <p:spPr bwMode="auto">
            <a:xfrm>
              <a:off x="2741" y="2548"/>
              <a:ext cx="1727" cy="197"/>
            </a:xfrm>
            <a:prstGeom prst="rect">
              <a:avLst/>
            </a:prstGeom>
            <a:solidFill>
              <a:srgbClr val="99FF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>
                  <a:latin typeface="Gill Sans"/>
                  <a:ea typeface="굴림" panose="020B0600000101010101" pitchFamily="34" charset="-127"/>
                </a:rPr>
                <a:t>16-bit destination port</a:t>
              </a:r>
            </a:p>
          </p:txBody>
        </p:sp>
        <p:sp>
          <p:nvSpPr>
            <p:cNvPr id="22539" name="Rectangle 11"/>
            <p:cNvSpPr>
              <a:spLocks noChangeArrowheads="1"/>
            </p:cNvSpPr>
            <p:nvPr/>
          </p:nvSpPr>
          <p:spPr bwMode="auto">
            <a:xfrm>
              <a:off x="1010" y="2064"/>
              <a:ext cx="3456" cy="489"/>
            </a:xfrm>
            <a:prstGeom prst="rect">
              <a:avLst/>
            </a:prstGeom>
            <a:solidFill>
              <a:srgbClr val="99FF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>
                <a:latin typeface="Gill Sans"/>
              </a:endParaRPr>
            </a:p>
          </p:txBody>
        </p:sp>
        <p:sp>
          <p:nvSpPr>
            <p:cNvPr id="22540" name="Text Box 12"/>
            <p:cNvSpPr txBox="1">
              <a:spLocks noChangeArrowheads="1"/>
            </p:cNvSpPr>
            <p:nvPr/>
          </p:nvSpPr>
          <p:spPr bwMode="auto">
            <a:xfrm>
              <a:off x="2318" y="2108"/>
              <a:ext cx="794" cy="384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"/>
                </a:spcBef>
                <a:buSzPct val="100000"/>
              </a:pPr>
              <a:r>
                <a:rPr lang="en-US" altLang="ko-KR">
                  <a:latin typeface="Gill Sans"/>
                  <a:ea typeface="굴림" panose="020B0600000101010101" pitchFamily="34" charset="-127"/>
                </a:rPr>
                <a:t>IP Header</a:t>
              </a:r>
            </a:p>
            <a:p>
              <a:pPr>
                <a:lnSpc>
                  <a:spcPct val="80000"/>
                </a:lnSpc>
                <a:spcBef>
                  <a:spcPct val="5000"/>
                </a:spcBef>
                <a:buSzPct val="100000"/>
              </a:pPr>
              <a:r>
                <a:rPr lang="en-US" altLang="ko-KR">
                  <a:latin typeface="Gill Sans"/>
                  <a:ea typeface="굴림" panose="020B0600000101010101" pitchFamily="34" charset="-127"/>
                </a:rPr>
                <a:t>(20 bytes)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1105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171" grpId="0" uiExpand="1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Tolerance (1/3)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305800" cy="1295400"/>
          </a:xfrm>
        </p:spPr>
        <p:txBody>
          <a:bodyPr/>
          <a:lstStyle/>
          <a:p>
            <a:r>
              <a:rPr lang="en-US" dirty="0" smtClean="0"/>
              <a:t>Replicate value on several nodes</a:t>
            </a:r>
          </a:p>
          <a:p>
            <a:r>
              <a:rPr lang="en-US" dirty="0" smtClean="0"/>
              <a:t>Usually, place replicas on different racks in a datacenter</a:t>
            </a:r>
            <a:r>
              <a:rPr lang="en-US" dirty="0"/>
              <a:t> </a:t>
            </a:r>
            <a:r>
              <a:rPr lang="en-US" dirty="0" smtClean="0"/>
              <a:t>to guard against rack failures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5334000"/>
            <a:ext cx="6858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334000"/>
            <a:ext cx="6858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334000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5333206"/>
            <a:ext cx="685800" cy="68580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2192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5715000" y="525700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…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743200"/>
            <a:ext cx="685800" cy="685800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2667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46" name="Rectangle 4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47" name="Straight Connector 46"/>
            <p:cNvCxnSpPr>
              <a:stCxn id="46" idx="0"/>
              <a:endCxn id="4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41148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54" name="Rectangle 5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55" name="Straight Connector 54"/>
            <p:cNvCxnSpPr>
              <a:stCxn id="54" idx="0"/>
              <a:endCxn id="5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6096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62" name="Rectangle 6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3" name="Straight Connector 62"/>
            <p:cNvCxnSpPr>
              <a:stCxn id="62" idx="0"/>
              <a:endCxn id="6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2161671" y="5955268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581400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04871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809871" y="5943600"/>
            <a:ext cx="522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50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667000" y="4766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216454" y="4766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5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4114800" y="4766846"/>
            <a:ext cx="1099204" cy="338554"/>
            <a:chOff x="4114800" y="4766846"/>
            <a:chExt cx="1099204" cy="338554"/>
          </a:xfrm>
        </p:grpSpPr>
        <p:sp>
          <p:nvSpPr>
            <p:cNvPr id="75" name="TextBox 74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6019800" y="4766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575136" y="4766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105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5486400" y="2590800"/>
            <a:ext cx="1295400" cy="913606"/>
            <a:chOff x="1752600" y="3656806"/>
            <a:chExt cx="533400" cy="381794"/>
          </a:xfrm>
          <a:solidFill>
            <a:schemeClr val="bg1"/>
          </a:solidFill>
        </p:grpSpPr>
        <p:sp>
          <p:nvSpPr>
            <p:cNvPr id="80" name="Rectangle 79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 bwMode="auto">
            <a:xfrm rot="16200000" flipH="1">
              <a:off x="1780941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87" name="TextBox 86"/>
          <p:cNvSpPr txBox="1"/>
          <p:nvPr/>
        </p:nvSpPr>
        <p:spPr>
          <a:xfrm>
            <a:off x="5486400" y="27094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035854" y="2709446"/>
            <a:ext cx="4539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N</a:t>
            </a:r>
            <a:r>
              <a:rPr lang="en-US" sz="1600" b="0" dirty="0">
                <a:latin typeface="Helvetica"/>
                <a:cs typeface="Helvetica"/>
              </a:rPr>
              <a:t>2</a:t>
            </a:r>
            <a:endParaRPr lang="en-US" sz="1600" b="0" dirty="0" smtClean="0">
              <a:latin typeface="Helvetica"/>
              <a:cs typeface="Helvetica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5486400" y="2895600"/>
            <a:ext cx="1299655" cy="338554"/>
            <a:chOff x="5486400" y="3048000"/>
            <a:chExt cx="1299655" cy="338554"/>
          </a:xfrm>
        </p:grpSpPr>
        <p:sp>
          <p:nvSpPr>
            <p:cNvPr id="89" name="TextBox 88"/>
            <p:cNvSpPr txBox="1"/>
            <p:nvPr/>
          </p:nvSpPr>
          <p:spPr>
            <a:xfrm>
              <a:off x="5486400" y="3048000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019800" y="3048000"/>
              <a:ext cx="76625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N1,N3 </a:t>
              </a: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5432136" y="3242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992129" y="3242846"/>
            <a:ext cx="561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N50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759292" y="2209800"/>
            <a:ext cx="1877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Master/Directory</a:t>
            </a:r>
          </a:p>
        </p:txBody>
      </p:sp>
      <p:grpSp>
        <p:nvGrpSpPr>
          <p:cNvPr id="115" name="Group 114"/>
          <p:cNvGrpSpPr/>
          <p:nvPr/>
        </p:nvGrpSpPr>
        <p:grpSpPr>
          <a:xfrm>
            <a:off x="1292462" y="2590800"/>
            <a:ext cx="3581400" cy="338554"/>
            <a:chOff x="1292462" y="2667000"/>
            <a:chExt cx="3581400" cy="338554"/>
          </a:xfrm>
        </p:grpSpPr>
        <p:sp>
          <p:nvSpPr>
            <p:cNvPr id="94" name="TextBox 93"/>
            <p:cNvSpPr txBox="1"/>
            <p:nvPr/>
          </p:nvSpPr>
          <p:spPr>
            <a:xfrm>
              <a:off x="1292462" y="2667000"/>
              <a:ext cx="14507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  <p:cxnSp>
          <p:nvCxnSpPr>
            <p:cNvPr id="95" name="Straight Arrow Connector 94"/>
            <p:cNvCxnSpPr>
              <a:stCxn id="94" idx="3"/>
            </p:cNvCxnSpPr>
            <p:nvPr/>
          </p:nvCxnSpPr>
          <p:spPr bwMode="auto">
            <a:xfrm>
              <a:off x="2743200" y="2836277"/>
              <a:ext cx="2130662" cy="5932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16" name="Group 115"/>
          <p:cNvGrpSpPr/>
          <p:nvPr/>
        </p:nvGrpSpPr>
        <p:grpSpPr>
          <a:xfrm>
            <a:off x="2514600" y="3352800"/>
            <a:ext cx="2209800" cy="990600"/>
            <a:chOff x="2514600" y="3352800"/>
            <a:chExt cx="2209800" cy="990600"/>
          </a:xfrm>
        </p:grpSpPr>
        <p:cxnSp>
          <p:nvCxnSpPr>
            <p:cNvPr id="99" name="Straight Arrow Connector 98"/>
            <p:cNvCxnSpPr/>
            <p:nvPr/>
          </p:nvCxnSpPr>
          <p:spPr bwMode="auto">
            <a:xfrm>
              <a:off x="2514600" y="3352800"/>
              <a:ext cx="2209800" cy="9906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11" name="TextBox 110"/>
            <p:cNvSpPr txBox="1"/>
            <p:nvPr/>
          </p:nvSpPr>
          <p:spPr>
            <a:xfrm rot="1529368">
              <a:off x="2800987" y="3556763"/>
              <a:ext cx="18270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V14), N1</a:t>
              </a: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1905000" y="2861846"/>
            <a:ext cx="2895600" cy="338554"/>
            <a:chOff x="1902062" y="2667000"/>
            <a:chExt cx="2895600" cy="338554"/>
          </a:xfrm>
        </p:grpSpPr>
        <p:sp>
          <p:nvSpPr>
            <p:cNvPr id="97" name="TextBox 96"/>
            <p:cNvSpPr txBox="1"/>
            <p:nvPr/>
          </p:nvSpPr>
          <p:spPr>
            <a:xfrm>
              <a:off x="1902062" y="2667000"/>
              <a:ext cx="8232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N1, N3</a:t>
              </a:r>
            </a:p>
          </p:txBody>
        </p:sp>
        <p:cxnSp>
          <p:nvCxnSpPr>
            <p:cNvPr id="98" name="Straight Arrow Connector 97"/>
            <p:cNvCxnSpPr>
              <a:stCxn id="97" idx="3"/>
              <a:endCxn id="44" idx="1"/>
            </p:cNvCxnSpPr>
            <p:nvPr/>
          </p:nvCxnSpPr>
          <p:spPr bwMode="auto">
            <a:xfrm>
              <a:off x="2725324" y="2836277"/>
              <a:ext cx="2072338" cy="54977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</p:grpSp>
      <p:grpSp>
        <p:nvGrpSpPr>
          <p:cNvPr id="100" name="Group 99"/>
          <p:cNvGrpSpPr/>
          <p:nvPr/>
        </p:nvGrpSpPr>
        <p:grpSpPr>
          <a:xfrm>
            <a:off x="1219200" y="4766846"/>
            <a:ext cx="1099204" cy="338554"/>
            <a:chOff x="4114800" y="4766846"/>
            <a:chExt cx="1099204" cy="338554"/>
          </a:xfrm>
        </p:grpSpPr>
        <p:sp>
          <p:nvSpPr>
            <p:cNvPr id="101" name="TextBox 100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12900" y="3657600"/>
            <a:ext cx="2654300" cy="723900"/>
            <a:chOff x="1612900" y="3657600"/>
            <a:chExt cx="2654300" cy="723900"/>
          </a:xfrm>
        </p:grpSpPr>
        <p:sp>
          <p:nvSpPr>
            <p:cNvPr id="8" name="Freeform 7"/>
            <p:cNvSpPr/>
            <p:nvPr/>
          </p:nvSpPr>
          <p:spPr>
            <a:xfrm>
              <a:off x="1612900" y="4000483"/>
              <a:ext cx="2654300" cy="381017"/>
            </a:xfrm>
            <a:custGeom>
              <a:avLst/>
              <a:gdLst>
                <a:gd name="connsiteX0" fmla="*/ 2654300 w 2654300"/>
                <a:gd name="connsiteY0" fmla="*/ 368317 h 381017"/>
                <a:gd name="connsiteX1" fmla="*/ 1295400 w 2654300"/>
                <a:gd name="connsiteY1" fmla="*/ 17 h 381017"/>
                <a:gd name="connsiteX2" fmla="*/ 0 w 2654300"/>
                <a:gd name="connsiteY2" fmla="*/ 381017 h 381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54300" h="381017">
                  <a:moveTo>
                    <a:pt x="2654300" y="368317"/>
                  </a:moveTo>
                  <a:cubicBezTo>
                    <a:pt x="2196041" y="183108"/>
                    <a:pt x="1737783" y="-2100"/>
                    <a:pt x="1295400" y="17"/>
                  </a:cubicBezTo>
                  <a:cubicBezTo>
                    <a:pt x="853017" y="2134"/>
                    <a:pt x="0" y="381017"/>
                    <a:pt x="0" y="381017"/>
                  </a:cubicBezTo>
                </a:path>
              </a:pathLst>
            </a:custGeom>
            <a:ln>
              <a:solidFill>
                <a:srgbClr val="FF0000"/>
              </a:solidFill>
              <a:prstDash val="dash"/>
              <a:headEnd type="none"/>
              <a:tailEnd type="triangle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054462" y="3657600"/>
              <a:ext cx="14507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70383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Tolerance (2/3)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305800" cy="1295400"/>
          </a:xfrm>
        </p:spPr>
        <p:txBody>
          <a:bodyPr/>
          <a:lstStyle/>
          <a:p>
            <a:r>
              <a:rPr lang="en-US" dirty="0" smtClean="0"/>
              <a:t>Again, we can have </a:t>
            </a:r>
          </a:p>
          <a:p>
            <a:pPr lvl="1"/>
            <a:r>
              <a:rPr lang="en-US" b="1" dirty="0"/>
              <a:t>R</a:t>
            </a:r>
            <a:r>
              <a:rPr lang="en-US" b="1" dirty="0" smtClean="0"/>
              <a:t>ecursive</a:t>
            </a:r>
            <a:r>
              <a:rPr lang="en-US" dirty="0" smtClean="0"/>
              <a:t> replication (previous slide)</a:t>
            </a:r>
          </a:p>
          <a:p>
            <a:pPr lvl="1"/>
            <a:r>
              <a:rPr lang="en-US" b="1" dirty="0" smtClean="0"/>
              <a:t>Iterative </a:t>
            </a:r>
            <a:r>
              <a:rPr lang="en-US" dirty="0" smtClean="0"/>
              <a:t>replication (this slide)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5334000"/>
            <a:ext cx="6858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334000"/>
            <a:ext cx="6858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334000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5333206"/>
            <a:ext cx="685800" cy="68580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2192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5715000" y="525700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…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743200"/>
            <a:ext cx="685800" cy="685800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2667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46" name="Rectangle 4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47" name="Straight Connector 46"/>
            <p:cNvCxnSpPr>
              <a:stCxn id="46" idx="0"/>
              <a:endCxn id="4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41148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54" name="Rectangle 5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55" name="Straight Connector 54"/>
            <p:cNvCxnSpPr>
              <a:stCxn id="54" idx="0"/>
              <a:endCxn id="5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6096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62" name="Rectangle 6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3" name="Straight Connector 62"/>
            <p:cNvCxnSpPr>
              <a:stCxn id="62" idx="0"/>
              <a:endCxn id="6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2161671" y="5955268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581400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04871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809871" y="5943600"/>
            <a:ext cx="522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50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667000" y="4766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216454" y="4766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5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4114800" y="4766846"/>
            <a:ext cx="1099204" cy="338554"/>
            <a:chOff x="4114800" y="4766846"/>
            <a:chExt cx="1099204" cy="338554"/>
          </a:xfrm>
        </p:grpSpPr>
        <p:sp>
          <p:nvSpPr>
            <p:cNvPr id="75" name="TextBox 74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6019800" y="4766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575136" y="4766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105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5486400" y="2590800"/>
            <a:ext cx="1295400" cy="913606"/>
            <a:chOff x="1752600" y="3656806"/>
            <a:chExt cx="533400" cy="381794"/>
          </a:xfrm>
          <a:solidFill>
            <a:schemeClr val="bg1"/>
          </a:solidFill>
        </p:grpSpPr>
        <p:sp>
          <p:nvSpPr>
            <p:cNvPr id="80" name="Rectangle 79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 bwMode="auto">
            <a:xfrm rot="16200000" flipH="1">
              <a:off x="1780941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87" name="TextBox 86"/>
          <p:cNvSpPr txBox="1"/>
          <p:nvPr/>
        </p:nvSpPr>
        <p:spPr>
          <a:xfrm>
            <a:off x="5486400" y="27094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035854" y="2709446"/>
            <a:ext cx="4539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N</a:t>
            </a:r>
            <a:r>
              <a:rPr lang="en-US" sz="1600" b="0" dirty="0">
                <a:latin typeface="Helvetica"/>
                <a:cs typeface="Helvetica"/>
              </a:rPr>
              <a:t>2</a:t>
            </a:r>
            <a:endParaRPr lang="en-US" sz="1600" b="0" dirty="0" smtClean="0">
              <a:latin typeface="Helvetica"/>
              <a:cs typeface="Helvetica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5486400" y="2895600"/>
            <a:ext cx="1299655" cy="338554"/>
            <a:chOff x="5486400" y="3048000"/>
            <a:chExt cx="1299655" cy="338554"/>
          </a:xfrm>
        </p:grpSpPr>
        <p:sp>
          <p:nvSpPr>
            <p:cNvPr id="89" name="TextBox 88"/>
            <p:cNvSpPr txBox="1"/>
            <p:nvPr/>
          </p:nvSpPr>
          <p:spPr>
            <a:xfrm>
              <a:off x="5486400" y="3048000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019800" y="3048000"/>
              <a:ext cx="76625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N1,N3 </a:t>
              </a: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5432136" y="3242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992129" y="3242846"/>
            <a:ext cx="561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N50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759292" y="2209800"/>
            <a:ext cx="1877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Master/Directory</a:t>
            </a:r>
          </a:p>
        </p:txBody>
      </p:sp>
      <p:grpSp>
        <p:nvGrpSpPr>
          <p:cNvPr id="115" name="Group 114"/>
          <p:cNvGrpSpPr/>
          <p:nvPr/>
        </p:nvGrpSpPr>
        <p:grpSpPr>
          <a:xfrm>
            <a:off x="1292462" y="2590800"/>
            <a:ext cx="3581400" cy="338554"/>
            <a:chOff x="1292462" y="2667000"/>
            <a:chExt cx="3581400" cy="338554"/>
          </a:xfrm>
        </p:grpSpPr>
        <p:sp>
          <p:nvSpPr>
            <p:cNvPr id="94" name="TextBox 93"/>
            <p:cNvSpPr txBox="1"/>
            <p:nvPr/>
          </p:nvSpPr>
          <p:spPr>
            <a:xfrm>
              <a:off x="1292462" y="2667000"/>
              <a:ext cx="14507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  <p:cxnSp>
          <p:nvCxnSpPr>
            <p:cNvPr id="95" name="Straight Arrow Connector 94"/>
            <p:cNvCxnSpPr>
              <a:stCxn id="94" idx="3"/>
            </p:cNvCxnSpPr>
            <p:nvPr/>
          </p:nvCxnSpPr>
          <p:spPr bwMode="auto">
            <a:xfrm>
              <a:off x="2743200" y="2836277"/>
              <a:ext cx="2130662" cy="5932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16" name="Group 115"/>
          <p:cNvGrpSpPr/>
          <p:nvPr/>
        </p:nvGrpSpPr>
        <p:grpSpPr>
          <a:xfrm>
            <a:off x="2514600" y="3352800"/>
            <a:ext cx="2209800" cy="990600"/>
            <a:chOff x="2514600" y="3352800"/>
            <a:chExt cx="2209800" cy="990600"/>
          </a:xfrm>
        </p:grpSpPr>
        <p:cxnSp>
          <p:nvCxnSpPr>
            <p:cNvPr id="99" name="Straight Arrow Connector 98"/>
            <p:cNvCxnSpPr/>
            <p:nvPr/>
          </p:nvCxnSpPr>
          <p:spPr bwMode="auto">
            <a:xfrm>
              <a:off x="2514600" y="3352800"/>
              <a:ext cx="2209800" cy="9906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11" name="TextBox 110"/>
            <p:cNvSpPr txBox="1"/>
            <p:nvPr/>
          </p:nvSpPr>
          <p:spPr>
            <a:xfrm rot="1529368">
              <a:off x="2960636" y="3556763"/>
              <a:ext cx="150774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1905000" y="2861846"/>
            <a:ext cx="2895600" cy="338554"/>
            <a:chOff x="1902062" y="2667000"/>
            <a:chExt cx="2895600" cy="338554"/>
          </a:xfrm>
        </p:grpSpPr>
        <p:sp>
          <p:nvSpPr>
            <p:cNvPr id="97" name="TextBox 96"/>
            <p:cNvSpPr txBox="1"/>
            <p:nvPr/>
          </p:nvSpPr>
          <p:spPr>
            <a:xfrm>
              <a:off x="1902062" y="2667000"/>
              <a:ext cx="8232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N1, N3</a:t>
              </a:r>
            </a:p>
          </p:txBody>
        </p:sp>
        <p:cxnSp>
          <p:nvCxnSpPr>
            <p:cNvPr id="98" name="Straight Arrow Connector 97"/>
            <p:cNvCxnSpPr>
              <a:stCxn id="97" idx="3"/>
              <a:endCxn id="44" idx="1"/>
            </p:cNvCxnSpPr>
            <p:nvPr/>
          </p:nvCxnSpPr>
          <p:spPr bwMode="auto">
            <a:xfrm>
              <a:off x="2725324" y="2836277"/>
              <a:ext cx="2072338" cy="54977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</p:grpSp>
      <p:grpSp>
        <p:nvGrpSpPr>
          <p:cNvPr id="100" name="Group 99"/>
          <p:cNvGrpSpPr/>
          <p:nvPr/>
        </p:nvGrpSpPr>
        <p:grpSpPr>
          <a:xfrm>
            <a:off x="1219200" y="4766846"/>
            <a:ext cx="1099204" cy="338554"/>
            <a:chOff x="4114800" y="4766846"/>
            <a:chExt cx="1099204" cy="338554"/>
          </a:xfrm>
        </p:grpSpPr>
        <p:sp>
          <p:nvSpPr>
            <p:cNvPr id="101" name="TextBox 100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1586786" y="2992557"/>
            <a:ext cx="546814" cy="1507744"/>
            <a:chOff x="1967786" y="2992557"/>
            <a:chExt cx="546814" cy="1507744"/>
          </a:xfrm>
        </p:grpSpPr>
        <p:cxnSp>
          <p:nvCxnSpPr>
            <p:cNvPr id="106" name="Straight Arrow Connector 105"/>
            <p:cNvCxnSpPr/>
            <p:nvPr/>
          </p:nvCxnSpPr>
          <p:spPr bwMode="auto">
            <a:xfrm flipH="1">
              <a:off x="1981200" y="3352800"/>
              <a:ext cx="533400" cy="9906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07" name="TextBox 106"/>
            <p:cNvSpPr txBox="1"/>
            <p:nvPr/>
          </p:nvSpPr>
          <p:spPr>
            <a:xfrm rot="18038937">
              <a:off x="1383191" y="3577152"/>
              <a:ext cx="150774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902911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Tolerance (3/3)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305800" cy="1295400"/>
          </a:xfrm>
        </p:spPr>
        <p:txBody>
          <a:bodyPr/>
          <a:lstStyle/>
          <a:p>
            <a:r>
              <a:rPr lang="en-US" dirty="0" smtClean="0"/>
              <a:t>Or we can use </a:t>
            </a:r>
            <a:r>
              <a:rPr lang="en-US" b="1" dirty="0" smtClean="0"/>
              <a:t>recursive</a:t>
            </a:r>
            <a:r>
              <a:rPr lang="en-US" dirty="0" smtClean="0"/>
              <a:t> query and </a:t>
            </a:r>
            <a:r>
              <a:rPr lang="en-US" b="1" dirty="0" smtClean="0"/>
              <a:t>iterative </a:t>
            </a:r>
            <a:r>
              <a:rPr lang="en-US" dirty="0" smtClean="0"/>
              <a:t>replication…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5334000"/>
            <a:ext cx="6858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334000"/>
            <a:ext cx="6858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334000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5333206"/>
            <a:ext cx="685800" cy="68580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2192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5715000" y="525700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…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743200"/>
            <a:ext cx="685800" cy="685800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2667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46" name="Rectangle 4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47" name="Straight Connector 46"/>
            <p:cNvCxnSpPr>
              <a:stCxn id="46" idx="0"/>
              <a:endCxn id="4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41148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54" name="Rectangle 5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55" name="Straight Connector 54"/>
            <p:cNvCxnSpPr>
              <a:stCxn id="54" idx="0"/>
              <a:endCxn id="5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6096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62" name="Rectangle 6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3" name="Straight Connector 62"/>
            <p:cNvCxnSpPr>
              <a:stCxn id="62" idx="0"/>
              <a:endCxn id="6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2161671" y="5955268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581400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04871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809871" y="5943600"/>
            <a:ext cx="522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50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667000" y="4766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216454" y="4766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5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4114800" y="4766846"/>
            <a:ext cx="1099204" cy="338554"/>
            <a:chOff x="4114800" y="4766846"/>
            <a:chExt cx="1099204" cy="338554"/>
          </a:xfrm>
        </p:grpSpPr>
        <p:sp>
          <p:nvSpPr>
            <p:cNvPr id="75" name="TextBox 74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6019800" y="4766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575136" y="4766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105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5486400" y="2590800"/>
            <a:ext cx="1295400" cy="913606"/>
            <a:chOff x="1752600" y="3656806"/>
            <a:chExt cx="533400" cy="381794"/>
          </a:xfrm>
          <a:solidFill>
            <a:schemeClr val="bg1"/>
          </a:solidFill>
        </p:grpSpPr>
        <p:sp>
          <p:nvSpPr>
            <p:cNvPr id="80" name="Rectangle 79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 bwMode="auto">
            <a:xfrm rot="16200000" flipH="1">
              <a:off x="1780941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87" name="TextBox 86"/>
          <p:cNvSpPr txBox="1"/>
          <p:nvPr/>
        </p:nvSpPr>
        <p:spPr>
          <a:xfrm>
            <a:off x="5486400" y="27094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035854" y="2709446"/>
            <a:ext cx="4539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N</a:t>
            </a:r>
            <a:r>
              <a:rPr lang="en-US" sz="1600" b="0" dirty="0">
                <a:latin typeface="Helvetica"/>
                <a:cs typeface="Helvetica"/>
              </a:rPr>
              <a:t>2</a:t>
            </a:r>
            <a:endParaRPr lang="en-US" sz="1600" b="0" dirty="0" smtClean="0">
              <a:latin typeface="Helvetica"/>
              <a:cs typeface="Helvetica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5486400" y="2895600"/>
            <a:ext cx="1299655" cy="338554"/>
            <a:chOff x="5486400" y="3048000"/>
            <a:chExt cx="1299655" cy="338554"/>
          </a:xfrm>
        </p:grpSpPr>
        <p:sp>
          <p:nvSpPr>
            <p:cNvPr id="89" name="TextBox 88"/>
            <p:cNvSpPr txBox="1"/>
            <p:nvPr/>
          </p:nvSpPr>
          <p:spPr>
            <a:xfrm>
              <a:off x="5486400" y="3048000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019800" y="3048000"/>
              <a:ext cx="76625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N1,N3 </a:t>
              </a: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5432136" y="3242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992129" y="3242846"/>
            <a:ext cx="561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N50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759292" y="2209800"/>
            <a:ext cx="1877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Master/Directory</a:t>
            </a:r>
          </a:p>
        </p:txBody>
      </p:sp>
      <p:grpSp>
        <p:nvGrpSpPr>
          <p:cNvPr id="115" name="Group 114"/>
          <p:cNvGrpSpPr/>
          <p:nvPr/>
        </p:nvGrpSpPr>
        <p:grpSpPr>
          <a:xfrm>
            <a:off x="1292462" y="2590800"/>
            <a:ext cx="3581400" cy="338554"/>
            <a:chOff x="1292462" y="2667000"/>
            <a:chExt cx="3581400" cy="338554"/>
          </a:xfrm>
        </p:grpSpPr>
        <p:sp>
          <p:nvSpPr>
            <p:cNvPr id="94" name="TextBox 93"/>
            <p:cNvSpPr txBox="1"/>
            <p:nvPr/>
          </p:nvSpPr>
          <p:spPr>
            <a:xfrm>
              <a:off x="1292462" y="2667000"/>
              <a:ext cx="14507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  <p:cxnSp>
          <p:nvCxnSpPr>
            <p:cNvPr id="95" name="Straight Arrow Connector 94"/>
            <p:cNvCxnSpPr>
              <a:stCxn id="94" idx="3"/>
            </p:cNvCxnSpPr>
            <p:nvPr/>
          </p:nvCxnSpPr>
          <p:spPr bwMode="auto">
            <a:xfrm>
              <a:off x="2743200" y="2836277"/>
              <a:ext cx="2130662" cy="5932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16" name="Group 115"/>
          <p:cNvGrpSpPr/>
          <p:nvPr/>
        </p:nvGrpSpPr>
        <p:grpSpPr>
          <a:xfrm>
            <a:off x="4505108" y="3657600"/>
            <a:ext cx="1507744" cy="685800"/>
            <a:chOff x="4505108" y="3657600"/>
            <a:chExt cx="1507744" cy="685800"/>
          </a:xfrm>
        </p:grpSpPr>
        <p:cxnSp>
          <p:nvCxnSpPr>
            <p:cNvPr id="99" name="Straight Arrow Connector 98"/>
            <p:cNvCxnSpPr/>
            <p:nvPr/>
          </p:nvCxnSpPr>
          <p:spPr bwMode="auto">
            <a:xfrm flipH="1">
              <a:off x="4724400" y="3657600"/>
              <a:ext cx="1219200" cy="6858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11" name="TextBox 110"/>
            <p:cNvSpPr txBox="1"/>
            <p:nvPr/>
          </p:nvSpPr>
          <p:spPr>
            <a:xfrm rot="19942600">
              <a:off x="4505108" y="3674603"/>
              <a:ext cx="150774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219200" y="4766846"/>
            <a:ext cx="1099204" cy="338554"/>
            <a:chOff x="4114800" y="4766846"/>
            <a:chExt cx="1099204" cy="338554"/>
          </a:xfrm>
        </p:grpSpPr>
        <p:sp>
          <p:nvSpPr>
            <p:cNvPr id="101" name="TextBox 100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1600200" y="3505200"/>
            <a:ext cx="3733800" cy="838200"/>
            <a:chOff x="1981200" y="3505200"/>
            <a:chExt cx="3733800" cy="838200"/>
          </a:xfrm>
        </p:grpSpPr>
        <p:cxnSp>
          <p:nvCxnSpPr>
            <p:cNvPr id="106" name="Straight Arrow Connector 105"/>
            <p:cNvCxnSpPr/>
            <p:nvPr/>
          </p:nvCxnSpPr>
          <p:spPr bwMode="auto">
            <a:xfrm flipH="1">
              <a:off x="1981200" y="3505200"/>
              <a:ext cx="3733800" cy="8382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07" name="TextBox 106"/>
            <p:cNvSpPr txBox="1"/>
            <p:nvPr/>
          </p:nvSpPr>
          <p:spPr>
            <a:xfrm rot="20794730">
              <a:off x="2894348" y="3577152"/>
              <a:ext cx="150774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102639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924800" cy="5105400"/>
          </a:xfrm>
        </p:spPr>
        <p:txBody>
          <a:bodyPr/>
          <a:lstStyle/>
          <a:p>
            <a:r>
              <a:rPr lang="en-US" dirty="0" smtClean="0"/>
              <a:t>Storage: use more nodes</a:t>
            </a:r>
          </a:p>
          <a:p>
            <a:endParaRPr lang="en-US" dirty="0" smtClean="0"/>
          </a:p>
          <a:p>
            <a:r>
              <a:rPr lang="en-US" dirty="0" smtClean="0"/>
              <a:t>Number of requests: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 serve requests from all nodes on which a value is stored in parallel</a:t>
            </a:r>
          </a:p>
          <a:p>
            <a:pPr lvl="1"/>
            <a:r>
              <a:rPr lang="en-US" dirty="0" smtClean="0"/>
              <a:t>Master can replicate a popular value on more nodes</a:t>
            </a:r>
          </a:p>
          <a:p>
            <a:pPr lvl="1"/>
            <a:endParaRPr lang="en-US" dirty="0"/>
          </a:p>
          <a:p>
            <a:r>
              <a:rPr lang="en-US" dirty="0" smtClean="0"/>
              <a:t>Master/directory scalability:</a:t>
            </a:r>
          </a:p>
          <a:p>
            <a:pPr lvl="1"/>
            <a:r>
              <a:rPr lang="en-US" dirty="0" smtClean="0"/>
              <a:t>Replicate it</a:t>
            </a:r>
          </a:p>
          <a:p>
            <a:pPr lvl="1"/>
            <a:r>
              <a:rPr lang="en-US" dirty="0" smtClean="0"/>
              <a:t>Partition it, so different keys are served by different masters/directories</a:t>
            </a:r>
          </a:p>
          <a:p>
            <a:pPr lvl="2"/>
            <a:r>
              <a:rPr lang="en-US" dirty="0" smtClean="0"/>
              <a:t>How do you partition? </a:t>
            </a:r>
          </a:p>
        </p:txBody>
      </p:sp>
    </p:spTree>
    <p:extLst>
      <p:ext uri="{BB962C8B-B14F-4D97-AF65-F5344CB8AC3E}">
        <p14:creationId xmlns:p14="http://schemas.microsoft.com/office/powerpoint/2010/main" val="30045266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533400"/>
          </a:xfrm>
        </p:spPr>
        <p:txBody>
          <a:bodyPr/>
          <a:lstStyle/>
          <a:p>
            <a:r>
              <a:rPr lang="en-US" dirty="0" smtClean="0"/>
              <a:t>Scalability: Load Balancing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991600" cy="5181600"/>
          </a:xfrm>
        </p:spPr>
        <p:txBody>
          <a:bodyPr/>
          <a:lstStyle/>
          <a:p>
            <a:r>
              <a:rPr lang="en-US" dirty="0" smtClean="0"/>
              <a:t>Directory keeps track of the storage availability at each node</a:t>
            </a:r>
          </a:p>
          <a:p>
            <a:pPr lvl="1"/>
            <a:r>
              <a:rPr lang="en-US" dirty="0" smtClean="0"/>
              <a:t>Preferentially insert new values on nodes with more storage available</a:t>
            </a:r>
            <a:endParaRPr lang="en-US" dirty="0"/>
          </a:p>
          <a:p>
            <a:r>
              <a:rPr lang="en-US" dirty="0" smtClean="0"/>
              <a:t>What happens when a new node is added?</a:t>
            </a:r>
          </a:p>
          <a:p>
            <a:pPr lvl="1"/>
            <a:r>
              <a:rPr lang="en-US" dirty="0" smtClean="0"/>
              <a:t>Cannot insert only new values on new node. Why?</a:t>
            </a:r>
          </a:p>
          <a:p>
            <a:pPr lvl="1"/>
            <a:r>
              <a:rPr lang="en-US" dirty="0" smtClean="0"/>
              <a:t>Move values from the heavy loaded nodes to the new node</a:t>
            </a:r>
            <a:endParaRPr lang="en-US" dirty="0"/>
          </a:p>
          <a:p>
            <a:r>
              <a:rPr lang="en-US" dirty="0" smtClean="0"/>
              <a:t>What happens when a node fails?</a:t>
            </a:r>
          </a:p>
          <a:p>
            <a:pPr lvl="1"/>
            <a:r>
              <a:rPr lang="en-US" dirty="0" smtClean="0"/>
              <a:t>Need to replicate values from fail node to other nodes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35336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533400"/>
          </a:xfrm>
        </p:spPr>
        <p:txBody>
          <a:bodyPr/>
          <a:lstStyle/>
          <a:p>
            <a:r>
              <a:rPr lang="en-US" dirty="0" smtClean="0"/>
              <a:t>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Need to make sure that a value is replicated correctly</a:t>
            </a:r>
          </a:p>
          <a:p>
            <a:r>
              <a:rPr lang="en-US" dirty="0" smtClean="0"/>
              <a:t>How do you know a value has been replicated on every node? </a:t>
            </a:r>
          </a:p>
          <a:p>
            <a:pPr lvl="1"/>
            <a:r>
              <a:rPr lang="en-US" dirty="0" smtClean="0"/>
              <a:t>Wait for acknowledgements from every node</a:t>
            </a:r>
          </a:p>
          <a:p>
            <a:r>
              <a:rPr lang="en-US" dirty="0" smtClean="0"/>
              <a:t>What happens if a node fails during replication?</a:t>
            </a:r>
          </a:p>
          <a:p>
            <a:pPr lvl="1"/>
            <a:r>
              <a:rPr lang="en-US" dirty="0" smtClean="0"/>
              <a:t>Pick another node and try again</a:t>
            </a:r>
          </a:p>
          <a:p>
            <a:r>
              <a:rPr lang="en-US" dirty="0" smtClean="0"/>
              <a:t>What happens if a node is slow?</a:t>
            </a:r>
          </a:p>
          <a:p>
            <a:pPr lvl="1"/>
            <a:r>
              <a:rPr lang="en-US" dirty="0" smtClean="0"/>
              <a:t>Slow down the entire put()? Pick another node?</a:t>
            </a:r>
          </a:p>
          <a:p>
            <a:r>
              <a:rPr lang="en-US" dirty="0" smtClean="0"/>
              <a:t>In general, with multiple replicas</a:t>
            </a:r>
          </a:p>
          <a:p>
            <a:pPr lvl="1"/>
            <a:r>
              <a:rPr lang="en-US" dirty="0" smtClean="0"/>
              <a:t>Slow puts and fast gets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54347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229600" cy="5105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If concurrent updates (i.e., puts to same key) may need to make sure that updates happen in the same order </a:t>
            </a:r>
            <a:endParaRPr lang="en-US" dirty="0"/>
          </a:p>
        </p:txBody>
      </p:sp>
      <p:pic>
        <p:nvPicPr>
          <p:cNvPr id="81" name="Picture 8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5715000"/>
            <a:ext cx="685800" cy="685800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5715000"/>
            <a:ext cx="685800" cy="685800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5715000"/>
            <a:ext cx="685800" cy="685800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5714206"/>
            <a:ext cx="685800" cy="685800"/>
          </a:xfrm>
          <a:prstGeom prst="rect">
            <a:avLst/>
          </a:prstGeom>
        </p:spPr>
      </p:pic>
      <p:grpSp>
        <p:nvGrpSpPr>
          <p:cNvPr id="85" name="Group 84"/>
          <p:cNvGrpSpPr/>
          <p:nvPr/>
        </p:nvGrpSpPr>
        <p:grpSpPr>
          <a:xfrm>
            <a:off x="762000" y="4876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86" name="Rectangle 8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87" name="Straight Connector 86"/>
            <p:cNvCxnSpPr>
              <a:stCxn id="86" idx="0"/>
              <a:endCxn id="8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93" name="TextBox 92"/>
          <p:cNvSpPr txBox="1"/>
          <p:nvPr/>
        </p:nvSpPr>
        <p:spPr>
          <a:xfrm>
            <a:off x="5257800" y="5638006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…</a:t>
            </a:r>
          </a:p>
        </p:txBody>
      </p:sp>
      <p:pic>
        <p:nvPicPr>
          <p:cNvPr id="94" name="Picture 9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3508" y="2667000"/>
            <a:ext cx="685800" cy="685800"/>
          </a:xfrm>
          <a:prstGeom prst="rect">
            <a:avLst/>
          </a:prstGeom>
        </p:spPr>
      </p:pic>
      <p:grpSp>
        <p:nvGrpSpPr>
          <p:cNvPr id="95" name="Group 94"/>
          <p:cNvGrpSpPr/>
          <p:nvPr/>
        </p:nvGrpSpPr>
        <p:grpSpPr>
          <a:xfrm>
            <a:off x="2209800" y="4876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96" name="Rectangle 9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97" name="Straight Connector 96"/>
            <p:cNvCxnSpPr>
              <a:stCxn id="96" idx="0"/>
              <a:endCxn id="9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9" name="Straight Connector 9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0" name="Straight Connector 9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1" name="Straight Connector 10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103" name="Group 102"/>
          <p:cNvGrpSpPr/>
          <p:nvPr/>
        </p:nvGrpSpPr>
        <p:grpSpPr>
          <a:xfrm>
            <a:off x="3657600" y="4876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04" name="Rectangle 10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05" name="Straight Connector 104"/>
            <p:cNvCxnSpPr>
              <a:stCxn id="104" idx="0"/>
              <a:endCxn id="10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7" name="Straight Connector 10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0" name="Straight Connector 10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111" name="Group 110"/>
          <p:cNvGrpSpPr/>
          <p:nvPr/>
        </p:nvGrpSpPr>
        <p:grpSpPr>
          <a:xfrm>
            <a:off x="5638800" y="4876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12" name="Rectangle 11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13" name="Straight Connector 112"/>
            <p:cNvCxnSpPr>
              <a:stCxn id="112" idx="0"/>
              <a:endCxn id="11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4" name="Straight Connector 11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5" name="Straight Connector 11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7" name="Straight Connector 11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8" name="Straight Connector 11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119" name="TextBox 118"/>
          <p:cNvSpPr txBox="1"/>
          <p:nvPr/>
        </p:nvSpPr>
        <p:spPr>
          <a:xfrm>
            <a:off x="1704471" y="6336268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3124200" y="6324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4447671" y="6324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6352671" y="6324600"/>
            <a:ext cx="560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50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2209800" y="5147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2759254" y="5147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5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3581400" y="5147846"/>
            <a:ext cx="1099204" cy="338554"/>
            <a:chOff x="4114800" y="4766846"/>
            <a:chExt cx="1099204" cy="338554"/>
          </a:xfrm>
        </p:grpSpPr>
        <p:sp>
          <p:nvSpPr>
            <p:cNvPr id="126" name="TextBox 125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sp>
        <p:nvSpPr>
          <p:cNvPr id="128" name="TextBox 127"/>
          <p:cNvSpPr txBox="1"/>
          <p:nvPr/>
        </p:nvSpPr>
        <p:spPr>
          <a:xfrm>
            <a:off x="5562600" y="5147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6117936" y="5147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105</a:t>
            </a:r>
          </a:p>
        </p:txBody>
      </p:sp>
      <p:grpSp>
        <p:nvGrpSpPr>
          <p:cNvPr id="130" name="Group 129"/>
          <p:cNvGrpSpPr/>
          <p:nvPr/>
        </p:nvGrpSpPr>
        <p:grpSpPr>
          <a:xfrm>
            <a:off x="3089308" y="2514600"/>
            <a:ext cx="1295400" cy="913606"/>
            <a:chOff x="1752600" y="3656806"/>
            <a:chExt cx="533400" cy="381794"/>
          </a:xfrm>
          <a:solidFill>
            <a:schemeClr val="bg1"/>
          </a:solidFill>
        </p:grpSpPr>
        <p:sp>
          <p:nvSpPr>
            <p:cNvPr id="131" name="Rectangle 130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32" name="Straight Connector 131"/>
            <p:cNvCxnSpPr/>
            <p:nvPr/>
          </p:nvCxnSpPr>
          <p:spPr bwMode="auto">
            <a:xfrm rot="16200000" flipH="1">
              <a:off x="1780941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3" name="Straight Connector 132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4" name="Straight Connector 133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5" name="Straight Connector 134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6" name="Straight Connector 135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7" name="Straight Connector 136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138" name="TextBox 137"/>
          <p:cNvSpPr txBox="1"/>
          <p:nvPr/>
        </p:nvSpPr>
        <p:spPr>
          <a:xfrm>
            <a:off x="3089308" y="2590800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3638762" y="2590800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N</a:t>
            </a:r>
            <a:r>
              <a:rPr lang="en-US" sz="1600" b="0" dirty="0">
                <a:latin typeface="Helvetica"/>
                <a:cs typeface="Helvetica"/>
              </a:rPr>
              <a:t>2</a:t>
            </a:r>
            <a:endParaRPr lang="en-US" sz="1600" b="0" dirty="0" smtClean="0">
              <a:latin typeface="Helvetica"/>
              <a:cs typeface="Helvetica"/>
            </a:endParaRPr>
          </a:p>
        </p:txBody>
      </p:sp>
      <p:grpSp>
        <p:nvGrpSpPr>
          <p:cNvPr id="140" name="Group 139"/>
          <p:cNvGrpSpPr/>
          <p:nvPr/>
        </p:nvGrpSpPr>
        <p:grpSpPr>
          <a:xfrm>
            <a:off x="3089308" y="2781300"/>
            <a:ext cx="1356061" cy="338554"/>
            <a:chOff x="5486400" y="3009900"/>
            <a:chExt cx="1356061" cy="338554"/>
          </a:xfrm>
        </p:grpSpPr>
        <p:sp>
          <p:nvSpPr>
            <p:cNvPr id="141" name="TextBox 140"/>
            <p:cNvSpPr txBox="1"/>
            <p:nvPr/>
          </p:nvSpPr>
          <p:spPr>
            <a:xfrm>
              <a:off x="5486400" y="3009900"/>
              <a:ext cx="54854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6019800" y="3009900"/>
              <a:ext cx="8226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N1,N3 </a:t>
              </a:r>
            </a:p>
          </p:txBody>
        </p:sp>
      </p:grpSp>
      <p:sp>
        <p:nvSpPr>
          <p:cNvPr id="143" name="TextBox 142"/>
          <p:cNvSpPr txBox="1"/>
          <p:nvPr/>
        </p:nvSpPr>
        <p:spPr>
          <a:xfrm>
            <a:off x="3035044" y="3166646"/>
            <a:ext cx="6623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3595037" y="3166646"/>
            <a:ext cx="5597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N50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2362200" y="2133600"/>
            <a:ext cx="2082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Master/Directory</a:t>
            </a:r>
          </a:p>
        </p:txBody>
      </p:sp>
      <p:grpSp>
        <p:nvGrpSpPr>
          <p:cNvPr id="146" name="Group 145"/>
          <p:cNvGrpSpPr/>
          <p:nvPr/>
        </p:nvGrpSpPr>
        <p:grpSpPr>
          <a:xfrm>
            <a:off x="304800" y="2362200"/>
            <a:ext cx="2209800" cy="533400"/>
            <a:chOff x="1292462" y="2667000"/>
            <a:chExt cx="2209800" cy="533400"/>
          </a:xfrm>
        </p:grpSpPr>
        <p:sp>
          <p:nvSpPr>
            <p:cNvPr id="147" name="TextBox 146"/>
            <p:cNvSpPr txBox="1"/>
            <p:nvPr/>
          </p:nvSpPr>
          <p:spPr>
            <a:xfrm>
              <a:off x="1292462" y="2667000"/>
              <a:ext cx="16602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V14’)</a:t>
              </a:r>
            </a:p>
          </p:txBody>
        </p:sp>
        <p:cxnSp>
          <p:nvCxnSpPr>
            <p:cNvPr id="148" name="Straight Arrow Connector 147"/>
            <p:cNvCxnSpPr>
              <a:stCxn id="147" idx="3"/>
            </p:cNvCxnSpPr>
            <p:nvPr/>
          </p:nvCxnSpPr>
          <p:spPr bwMode="auto">
            <a:xfrm>
              <a:off x="2952742" y="2851666"/>
              <a:ext cx="549520" cy="348734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49" name="Group 148"/>
          <p:cNvGrpSpPr/>
          <p:nvPr/>
        </p:nvGrpSpPr>
        <p:grpSpPr>
          <a:xfrm>
            <a:off x="3733800" y="3294961"/>
            <a:ext cx="611844" cy="1660280"/>
            <a:chOff x="4352708" y="2837761"/>
            <a:chExt cx="611844" cy="1660280"/>
          </a:xfrm>
        </p:grpSpPr>
        <p:cxnSp>
          <p:nvCxnSpPr>
            <p:cNvPr id="150" name="Straight Arrow Connector 149"/>
            <p:cNvCxnSpPr/>
            <p:nvPr/>
          </p:nvCxnSpPr>
          <p:spPr bwMode="auto">
            <a:xfrm>
              <a:off x="4352708" y="3048000"/>
              <a:ext cx="364067" cy="126153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51" name="TextBox 150"/>
            <p:cNvSpPr txBox="1"/>
            <p:nvPr/>
          </p:nvSpPr>
          <p:spPr>
            <a:xfrm rot="4538305">
              <a:off x="3949746" y="3483235"/>
              <a:ext cx="16602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V14’)</a:t>
              </a: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685800" y="5147846"/>
            <a:ext cx="1099204" cy="338554"/>
            <a:chOff x="4114800" y="4766846"/>
            <a:chExt cx="1099204" cy="338554"/>
          </a:xfrm>
        </p:grpSpPr>
        <p:sp>
          <p:nvSpPr>
            <p:cNvPr id="153" name="TextBox 152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901065" y="3505200"/>
            <a:ext cx="2146935" cy="1295400"/>
            <a:chOff x="1739265" y="3124200"/>
            <a:chExt cx="2146935" cy="1295400"/>
          </a:xfrm>
        </p:grpSpPr>
        <p:cxnSp>
          <p:nvCxnSpPr>
            <p:cNvPr id="156" name="Straight Arrow Connector 155"/>
            <p:cNvCxnSpPr/>
            <p:nvPr/>
          </p:nvCxnSpPr>
          <p:spPr bwMode="auto">
            <a:xfrm flipH="1">
              <a:off x="1752600" y="3124200"/>
              <a:ext cx="2133600" cy="12954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3366FF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57" name="TextBox 156"/>
            <p:cNvSpPr txBox="1"/>
            <p:nvPr/>
          </p:nvSpPr>
          <p:spPr>
            <a:xfrm rot="19612648">
              <a:off x="1739265" y="3493244"/>
              <a:ext cx="17793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3366FF"/>
                  </a:solidFill>
                  <a:latin typeface="Helvetica"/>
                  <a:cs typeface="Helvetica"/>
                </a:rPr>
                <a:t>p</a:t>
              </a:r>
              <a:r>
                <a:rPr lang="en-US" dirty="0" smtClean="0">
                  <a:solidFill>
                    <a:srgbClr val="3366FF"/>
                  </a:solidFill>
                  <a:latin typeface="Helvetica"/>
                  <a:cs typeface="Helvetica"/>
                </a:rPr>
                <a:t>ut(K14, V14’’)</a:t>
              </a: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304800" y="2819400"/>
            <a:ext cx="2209800" cy="369332"/>
            <a:chOff x="1292462" y="2667000"/>
            <a:chExt cx="2209800" cy="369332"/>
          </a:xfrm>
        </p:grpSpPr>
        <p:sp>
          <p:nvSpPr>
            <p:cNvPr id="162" name="TextBox 161"/>
            <p:cNvSpPr txBox="1"/>
            <p:nvPr/>
          </p:nvSpPr>
          <p:spPr>
            <a:xfrm>
              <a:off x="1292462" y="2667000"/>
              <a:ext cx="17793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3366FF"/>
                  </a:solidFill>
                  <a:latin typeface="Helvetica"/>
                  <a:cs typeface="Helvetica"/>
                </a:rPr>
                <a:t>p</a:t>
              </a:r>
              <a:r>
                <a:rPr lang="en-US" dirty="0" smtClean="0">
                  <a:solidFill>
                    <a:srgbClr val="3366FF"/>
                  </a:solidFill>
                  <a:latin typeface="Helvetica"/>
                  <a:cs typeface="Helvetica"/>
                </a:rPr>
                <a:t>ut(K14, V14’’)</a:t>
              </a:r>
            </a:p>
          </p:txBody>
        </p:sp>
        <p:cxnSp>
          <p:nvCxnSpPr>
            <p:cNvPr id="163" name="Straight Arrow Connector 162"/>
            <p:cNvCxnSpPr>
              <a:stCxn id="162" idx="3"/>
            </p:cNvCxnSpPr>
            <p:nvPr/>
          </p:nvCxnSpPr>
          <p:spPr bwMode="auto">
            <a:xfrm>
              <a:off x="3071795" y="2851666"/>
              <a:ext cx="430467" cy="43934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3366FF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80" name="Group 179"/>
          <p:cNvGrpSpPr/>
          <p:nvPr/>
        </p:nvGrpSpPr>
        <p:grpSpPr>
          <a:xfrm>
            <a:off x="3581400" y="5147846"/>
            <a:ext cx="1144789" cy="338554"/>
            <a:chOff x="4114800" y="4766846"/>
            <a:chExt cx="1144789" cy="338554"/>
          </a:xfrm>
        </p:grpSpPr>
        <p:sp>
          <p:nvSpPr>
            <p:cNvPr id="181" name="TextBox 180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4664254" y="4766846"/>
              <a:ext cx="595335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V14’</a:t>
              </a:r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685800" y="5147846"/>
            <a:ext cx="1186768" cy="338554"/>
            <a:chOff x="4114800" y="4766846"/>
            <a:chExt cx="1186768" cy="338554"/>
          </a:xfrm>
        </p:grpSpPr>
        <p:sp>
          <p:nvSpPr>
            <p:cNvPr id="184" name="TextBox 183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3366FF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4664254" y="4766846"/>
              <a:ext cx="6373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3366FF"/>
                  </a:solidFill>
                  <a:latin typeface="Helvetica"/>
                  <a:cs typeface="Helvetica"/>
                </a:rPr>
                <a:t>V14’’</a:t>
              </a:r>
            </a:p>
          </p:txBody>
        </p:sp>
      </p:grpSp>
      <p:sp>
        <p:nvSpPr>
          <p:cNvPr id="186" name="TextBox 185"/>
          <p:cNvSpPr txBox="1"/>
          <p:nvPr/>
        </p:nvSpPr>
        <p:spPr>
          <a:xfrm>
            <a:off x="4495800" y="1845089"/>
            <a:ext cx="4572000" cy="707886"/>
          </a:xfrm>
          <a:prstGeom prst="rect">
            <a:avLst/>
          </a:prstGeom>
          <a:solidFill>
            <a:srgbClr val="FFFFBD"/>
          </a:solidFill>
          <a:effectLst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b="0" dirty="0">
                <a:latin typeface="Gill Sans Light"/>
                <a:cs typeface="Gill Sans Light"/>
              </a:rPr>
              <a:t>p</a:t>
            </a:r>
            <a:r>
              <a:rPr lang="en-US" sz="2000" b="0" dirty="0" smtClean="0">
                <a:latin typeface="Gill Sans Light"/>
                <a:cs typeface="Gill Sans Light"/>
              </a:rPr>
              <a:t>ut(K14, V14’) and put(K14, V14’’) reach N1 &amp; N3 in reverse  order</a:t>
            </a:r>
            <a:endParaRPr lang="en-US" sz="2000" b="0" dirty="0">
              <a:latin typeface="Gill Sans Light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270347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229600" cy="5105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If concurrent updates (i.e., puts to same key) may need to make sure that updates happen in the same order </a:t>
            </a:r>
            <a:endParaRPr lang="en-US" dirty="0"/>
          </a:p>
        </p:txBody>
      </p:sp>
      <p:pic>
        <p:nvPicPr>
          <p:cNvPr id="81" name="Picture 8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5715000"/>
            <a:ext cx="685800" cy="685800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5715000"/>
            <a:ext cx="685800" cy="685800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5715000"/>
            <a:ext cx="685800" cy="685800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5714206"/>
            <a:ext cx="685800" cy="685800"/>
          </a:xfrm>
          <a:prstGeom prst="rect">
            <a:avLst/>
          </a:prstGeom>
        </p:spPr>
      </p:pic>
      <p:grpSp>
        <p:nvGrpSpPr>
          <p:cNvPr id="85" name="Group 84"/>
          <p:cNvGrpSpPr/>
          <p:nvPr/>
        </p:nvGrpSpPr>
        <p:grpSpPr>
          <a:xfrm>
            <a:off x="762000" y="4876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86" name="Rectangle 8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87" name="Straight Connector 86"/>
            <p:cNvCxnSpPr>
              <a:stCxn id="86" idx="0"/>
              <a:endCxn id="8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93" name="TextBox 92"/>
          <p:cNvSpPr txBox="1"/>
          <p:nvPr/>
        </p:nvSpPr>
        <p:spPr>
          <a:xfrm>
            <a:off x="5257800" y="5638006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…</a:t>
            </a:r>
          </a:p>
        </p:txBody>
      </p:sp>
      <p:pic>
        <p:nvPicPr>
          <p:cNvPr id="94" name="Picture 9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3508" y="2667000"/>
            <a:ext cx="685800" cy="685800"/>
          </a:xfrm>
          <a:prstGeom prst="rect">
            <a:avLst/>
          </a:prstGeom>
        </p:spPr>
      </p:pic>
      <p:grpSp>
        <p:nvGrpSpPr>
          <p:cNvPr id="95" name="Group 94"/>
          <p:cNvGrpSpPr/>
          <p:nvPr/>
        </p:nvGrpSpPr>
        <p:grpSpPr>
          <a:xfrm>
            <a:off x="2209800" y="4876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96" name="Rectangle 9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97" name="Straight Connector 96"/>
            <p:cNvCxnSpPr>
              <a:stCxn id="96" idx="0"/>
              <a:endCxn id="9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9" name="Straight Connector 9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0" name="Straight Connector 9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1" name="Straight Connector 10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103" name="Group 102"/>
          <p:cNvGrpSpPr/>
          <p:nvPr/>
        </p:nvGrpSpPr>
        <p:grpSpPr>
          <a:xfrm>
            <a:off x="3657600" y="4876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04" name="Rectangle 10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05" name="Straight Connector 104"/>
            <p:cNvCxnSpPr>
              <a:stCxn id="104" idx="0"/>
              <a:endCxn id="10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7" name="Straight Connector 10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0" name="Straight Connector 10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111" name="Group 110"/>
          <p:cNvGrpSpPr/>
          <p:nvPr/>
        </p:nvGrpSpPr>
        <p:grpSpPr>
          <a:xfrm>
            <a:off x="5638800" y="4876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12" name="Rectangle 11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13" name="Straight Connector 112"/>
            <p:cNvCxnSpPr>
              <a:stCxn id="112" idx="0"/>
              <a:endCxn id="11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4" name="Straight Connector 11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5" name="Straight Connector 11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7" name="Straight Connector 11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8" name="Straight Connector 11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119" name="TextBox 118"/>
          <p:cNvSpPr txBox="1"/>
          <p:nvPr/>
        </p:nvSpPr>
        <p:spPr>
          <a:xfrm>
            <a:off x="1704471" y="6336268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3124200" y="6324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4447671" y="6324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6352671" y="6324600"/>
            <a:ext cx="560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50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2209800" y="5147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2759254" y="5147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5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3581400" y="5147846"/>
            <a:ext cx="1099204" cy="338554"/>
            <a:chOff x="4114800" y="4766846"/>
            <a:chExt cx="1099204" cy="338554"/>
          </a:xfrm>
        </p:grpSpPr>
        <p:sp>
          <p:nvSpPr>
            <p:cNvPr id="126" name="TextBox 125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sp>
        <p:nvSpPr>
          <p:cNvPr id="128" name="TextBox 127"/>
          <p:cNvSpPr txBox="1"/>
          <p:nvPr/>
        </p:nvSpPr>
        <p:spPr>
          <a:xfrm>
            <a:off x="5562600" y="5147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6117936" y="5147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105</a:t>
            </a:r>
          </a:p>
        </p:txBody>
      </p:sp>
      <p:grpSp>
        <p:nvGrpSpPr>
          <p:cNvPr id="130" name="Group 129"/>
          <p:cNvGrpSpPr/>
          <p:nvPr/>
        </p:nvGrpSpPr>
        <p:grpSpPr>
          <a:xfrm>
            <a:off x="3089308" y="2514600"/>
            <a:ext cx="1295400" cy="913606"/>
            <a:chOff x="1752600" y="3656806"/>
            <a:chExt cx="533400" cy="381794"/>
          </a:xfrm>
          <a:solidFill>
            <a:schemeClr val="bg1"/>
          </a:solidFill>
        </p:grpSpPr>
        <p:sp>
          <p:nvSpPr>
            <p:cNvPr id="131" name="Rectangle 130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32" name="Straight Connector 131"/>
            <p:cNvCxnSpPr/>
            <p:nvPr/>
          </p:nvCxnSpPr>
          <p:spPr bwMode="auto">
            <a:xfrm rot="16200000" flipH="1">
              <a:off x="1780941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3" name="Straight Connector 132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4" name="Straight Connector 133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5" name="Straight Connector 134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6" name="Straight Connector 135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7" name="Straight Connector 136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138" name="TextBox 137"/>
          <p:cNvSpPr txBox="1"/>
          <p:nvPr/>
        </p:nvSpPr>
        <p:spPr>
          <a:xfrm>
            <a:off x="3089308" y="2590800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3638762" y="2590800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N</a:t>
            </a:r>
            <a:r>
              <a:rPr lang="en-US" sz="1600" b="0" dirty="0">
                <a:latin typeface="Helvetica"/>
                <a:cs typeface="Helvetica"/>
              </a:rPr>
              <a:t>2</a:t>
            </a:r>
            <a:endParaRPr lang="en-US" sz="1600" b="0" dirty="0" smtClean="0">
              <a:latin typeface="Helvetica"/>
              <a:cs typeface="Helvetica"/>
            </a:endParaRPr>
          </a:p>
        </p:txBody>
      </p:sp>
      <p:grpSp>
        <p:nvGrpSpPr>
          <p:cNvPr id="140" name="Group 139"/>
          <p:cNvGrpSpPr/>
          <p:nvPr/>
        </p:nvGrpSpPr>
        <p:grpSpPr>
          <a:xfrm>
            <a:off x="3089308" y="2781300"/>
            <a:ext cx="1356061" cy="338554"/>
            <a:chOff x="5486400" y="3009900"/>
            <a:chExt cx="1356061" cy="338554"/>
          </a:xfrm>
        </p:grpSpPr>
        <p:sp>
          <p:nvSpPr>
            <p:cNvPr id="141" name="TextBox 140"/>
            <p:cNvSpPr txBox="1"/>
            <p:nvPr/>
          </p:nvSpPr>
          <p:spPr>
            <a:xfrm>
              <a:off x="5486400" y="3009900"/>
              <a:ext cx="54854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6019800" y="3009900"/>
              <a:ext cx="8226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N1,N3 </a:t>
              </a:r>
            </a:p>
          </p:txBody>
        </p:sp>
      </p:grpSp>
      <p:sp>
        <p:nvSpPr>
          <p:cNvPr id="143" name="TextBox 142"/>
          <p:cNvSpPr txBox="1"/>
          <p:nvPr/>
        </p:nvSpPr>
        <p:spPr>
          <a:xfrm>
            <a:off x="3035044" y="3166646"/>
            <a:ext cx="6623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3595037" y="3166646"/>
            <a:ext cx="5597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N50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2362200" y="2133600"/>
            <a:ext cx="2082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Master/Directory</a:t>
            </a:r>
          </a:p>
        </p:txBody>
      </p:sp>
      <p:grpSp>
        <p:nvGrpSpPr>
          <p:cNvPr id="146" name="Group 145"/>
          <p:cNvGrpSpPr/>
          <p:nvPr/>
        </p:nvGrpSpPr>
        <p:grpSpPr>
          <a:xfrm>
            <a:off x="304800" y="2362200"/>
            <a:ext cx="2209800" cy="533400"/>
            <a:chOff x="1292462" y="2667000"/>
            <a:chExt cx="2209800" cy="533400"/>
          </a:xfrm>
        </p:grpSpPr>
        <p:sp>
          <p:nvSpPr>
            <p:cNvPr id="147" name="TextBox 146"/>
            <p:cNvSpPr txBox="1"/>
            <p:nvPr/>
          </p:nvSpPr>
          <p:spPr>
            <a:xfrm>
              <a:off x="1292462" y="2667000"/>
              <a:ext cx="16602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V14’)</a:t>
              </a:r>
            </a:p>
          </p:txBody>
        </p:sp>
        <p:cxnSp>
          <p:nvCxnSpPr>
            <p:cNvPr id="148" name="Straight Arrow Connector 147"/>
            <p:cNvCxnSpPr>
              <a:stCxn id="147" idx="3"/>
            </p:cNvCxnSpPr>
            <p:nvPr/>
          </p:nvCxnSpPr>
          <p:spPr bwMode="auto">
            <a:xfrm>
              <a:off x="2952742" y="2851666"/>
              <a:ext cx="549520" cy="348734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49" name="Group 148"/>
          <p:cNvGrpSpPr/>
          <p:nvPr/>
        </p:nvGrpSpPr>
        <p:grpSpPr>
          <a:xfrm>
            <a:off x="3733800" y="3294961"/>
            <a:ext cx="611844" cy="1660280"/>
            <a:chOff x="4352708" y="2837761"/>
            <a:chExt cx="611844" cy="1660280"/>
          </a:xfrm>
        </p:grpSpPr>
        <p:cxnSp>
          <p:nvCxnSpPr>
            <p:cNvPr id="150" name="Straight Arrow Connector 149"/>
            <p:cNvCxnSpPr/>
            <p:nvPr/>
          </p:nvCxnSpPr>
          <p:spPr bwMode="auto">
            <a:xfrm>
              <a:off x="4352708" y="3048000"/>
              <a:ext cx="364067" cy="126153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51" name="TextBox 150"/>
            <p:cNvSpPr txBox="1"/>
            <p:nvPr/>
          </p:nvSpPr>
          <p:spPr>
            <a:xfrm rot="4538305">
              <a:off x="3949746" y="3483235"/>
              <a:ext cx="16602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V14’)</a:t>
              </a: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685800" y="5147846"/>
            <a:ext cx="1099204" cy="338554"/>
            <a:chOff x="4114800" y="4766846"/>
            <a:chExt cx="1099204" cy="338554"/>
          </a:xfrm>
        </p:grpSpPr>
        <p:sp>
          <p:nvSpPr>
            <p:cNvPr id="153" name="TextBox 152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901065" y="3505200"/>
            <a:ext cx="2146935" cy="1295400"/>
            <a:chOff x="1739265" y="3124200"/>
            <a:chExt cx="2146935" cy="1295400"/>
          </a:xfrm>
        </p:grpSpPr>
        <p:cxnSp>
          <p:nvCxnSpPr>
            <p:cNvPr id="156" name="Straight Arrow Connector 155"/>
            <p:cNvCxnSpPr/>
            <p:nvPr/>
          </p:nvCxnSpPr>
          <p:spPr bwMode="auto">
            <a:xfrm flipH="1">
              <a:off x="1752600" y="3124200"/>
              <a:ext cx="2133600" cy="12954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3366FF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57" name="TextBox 156"/>
            <p:cNvSpPr txBox="1"/>
            <p:nvPr/>
          </p:nvSpPr>
          <p:spPr>
            <a:xfrm rot="19612648">
              <a:off x="1739265" y="3493244"/>
              <a:ext cx="17793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3366FF"/>
                  </a:solidFill>
                  <a:latin typeface="Helvetica"/>
                  <a:cs typeface="Helvetica"/>
                </a:rPr>
                <a:t>p</a:t>
              </a:r>
              <a:r>
                <a:rPr lang="en-US" dirty="0" smtClean="0">
                  <a:solidFill>
                    <a:srgbClr val="3366FF"/>
                  </a:solidFill>
                  <a:latin typeface="Helvetica"/>
                  <a:cs typeface="Helvetica"/>
                </a:rPr>
                <a:t>ut(K14, V14’’)</a:t>
              </a: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304800" y="2819400"/>
            <a:ext cx="2209800" cy="369332"/>
            <a:chOff x="1292462" y="2667000"/>
            <a:chExt cx="2209800" cy="369332"/>
          </a:xfrm>
        </p:grpSpPr>
        <p:sp>
          <p:nvSpPr>
            <p:cNvPr id="162" name="TextBox 161"/>
            <p:cNvSpPr txBox="1"/>
            <p:nvPr/>
          </p:nvSpPr>
          <p:spPr>
            <a:xfrm>
              <a:off x="1292462" y="2667000"/>
              <a:ext cx="17793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3366FF"/>
                  </a:solidFill>
                  <a:latin typeface="Helvetica"/>
                  <a:cs typeface="Helvetica"/>
                </a:rPr>
                <a:t>p</a:t>
              </a:r>
              <a:r>
                <a:rPr lang="en-US" dirty="0" smtClean="0">
                  <a:solidFill>
                    <a:srgbClr val="3366FF"/>
                  </a:solidFill>
                  <a:latin typeface="Helvetica"/>
                  <a:cs typeface="Helvetica"/>
                </a:rPr>
                <a:t>ut(K14, V14’’)</a:t>
              </a:r>
            </a:p>
          </p:txBody>
        </p:sp>
        <p:cxnSp>
          <p:nvCxnSpPr>
            <p:cNvPr id="163" name="Straight Arrow Connector 162"/>
            <p:cNvCxnSpPr>
              <a:stCxn id="162" idx="3"/>
            </p:cNvCxnSpPr>
            <p:nvPr/>
          </p:nvCxnSpPr>
          <p:spPr bwMode="auto">
            <a:xfrm>
              <a:off x="3071795" y="2851666"/>
              <a:ext cx="430467" cy="43934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3366FF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80" name="Group 179"/>
          <p:cNvGrpSpPr/>
          <p:nvPr/>
        </p:nvGrpSpPr>
        <p:grpSpPr>
          <a:xfrm>
            <a:off x="3581400" y="5147846"/>
            <a:ext cx="1186768" cy="338554"/>
            <a:chOff x="4114800" y="4766846"/>
            <a:chExt cx="1186768" cy="338554"/>
          </a:xfrm>
        </p:grpSpPr>
        <p:sp>
          <p:nvSpPr>
            <p:cNvPr id="181" name="TextBox 180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3366FF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4664254" y="4766846"/>
              <a:ext cx="637314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3366FF"/>
                  </a:solidFill>
                  <a:latin typeface="Helvetica"/>
                  <a:cs typeface="Helvetica"/>
                </a:rPr>
                <a:t>V14’’</a:t>
              </a:r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685800" y="5147846"/>
            <a:ext cx="1144789" cy="338554"/>
            <a:chOff x="4114800" y="4766846"/>
            <a:chExt cx="1144789" cy="338554"/>
          </a:xfrm>
        </p:grpSpPr>
        <p:sp>
          <p:nvSpPr>
            <p:cNvPr id="184" name="TextBox 183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4664254" y="4766846"/>
              <a:ext cx="595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V14’</a:t>
              </a:r>
            </a:p>
          </p:txBody>
        </p:sp>
      </p:grpSp>
      <p:sp>
        <p:nvSpPr>
          <p:cNvPr id="186" name="TextBox 185"/>
          <p:cNvSpPr txBox="1"/>
          <p:nvPr/>
        </p:nvSpPr>
        <p:spPr>
          <a:xfrm>
            <a:off x="4495800" y="1845089"/>
            <a:ext cx="4572000" cy="707886"/>
          </a:xfrm>
          <a:prstGeom prst="rect">
            <a:avLst/>
          </a:prstGeom>
          <a:solidFill>
            <a:srgbClr val="FFFFBD"/>
          </a:solidFill>
          <a:effectLst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b="0" dirty="0">
                <a:latin typeface="Gill Sans Light"/>
                <a:cs typeface="Gill Sans Light"/>
              </a:rPr>
              <a:t>p</a:t>
            </a:r>
            <a:r>
              <a:rPr lang="en-US" sz="2000" b="0" dirty="0" smtClean="0">
                <a:latin typeface="Gill Sans Light"/>
                <a:cs typeface="Gill Sans Light"/>
              </a:rPr>
              <a:t>ut(K14, V14’) and put(K14, V14’’) reach N1 &amp; N3 in reverse  order</a:t>
            </a:r>
            <a:endParaRPr lang="en-US" sz="2000" b="0" dirty="0">
              <a:latin typeface="Gill Sans Light"/>
              <a:cs typeface="Gill Sans Light"/>
            </a:endParaRPr>
          </a:p>
        </p:txBody>
      </p:sp>
      <p:grpSp>
        <p:nvGrpSpPr>
          <p:cNvPr id="158" name="Group 157"/>
          <p:cNvGrpSpPr/>
          <p:nvPr/>
        </p:nvGrpSpPr>
        <p:grpSpPr>
          <a:xfrm>
            <a:off x="1524000" y="3505200"/>
            <a:ext cx="2133600" cy="1295400"/>
            <a:chOff x="1752600" y="3352800"/>
            <a:chExt cx="2209800" cy="1066800"/>
          </a:xfrm>
        </p:grpSpPr>
        <p:cxnSp>
          <p:nvCxnSpPr>
            <p:cNvPr id="159" name="Straight Arrow Connector 158"/>
            <p:cNvCxnSpPr/>
            <p:nvPr/>
          </p:nvCxnSpPr>
          <p:spPr bwMode="auto">
            <a:xfrm flipH="1">
              <a:off x="1752600" y="3352800"/>
              <a:ext cx="2209800" cy="10668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60" name="TextBox 159"/>
            <p:cNvSpPr txBox="1"/>
            <p:nvPr/>
          </p:nvSpPr>
          <p:spPr>
            <a:xfrm rot="19645509">
              <a:off x="1867491" y="3672043"/>
              <a:ext cx="1719576" cy="3041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V14’)</a:t>
              </a:r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4114800" y="3217646"/>
            <a:ext cx="624990" cy="1778051"/>
            <a:chOff x="4339563" y="2778875"/>
            <a:chExt cx="624990" cy="1778051"/>
          </a:xfrm>
        </p:grpSpPr>
        <p:cxnSp>
          <p:nvCxnSpPr>
            <p:cNvPr id="165" name="Straight Arrow Connector 164"/>
            <p:cNvCxnSpPr/>
            <p:nvPr/>
          </p:nvCxnSpPr>
          <p:spPr bwMode="auto">
            <a:xfrm>
              <a:off x="4339563" y="2990229"/>
              <a:ext cx="377212" cy="1319304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3366FF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66" name="TextBox 165"/>
            <p:cNvSpPr txBox="1"/>
            <p:nvPr/>
          </p:nvSpPr>
          <p:spPr>
            <a:xfrm rot="4538305">
              <a:off x="3890861" y="3483235"/>
              <a:ext cx="1778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3366FF"/>
                  </a:solidFill>
                  <a:latin typeface="Helvetica"/>
                  <a:cs typeface="Helvetica"/>
                </a:rPr>
                <a:t>p</a:t>
              </a:r>
              <a:r>
                <a:rPr lang="en-US" dirty="0" smtClean="0">
                  <a:solidFill>
                    <a:srgbClr val="3366FF"/>
                  </a:solidFill>
                  <a:latin typeface="Helvetica"/>
                  <a:cs typeface="Helvetica"/>
                </a:rPr>
                <a:t>ut(K14, V14’')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11429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229600" cy="5105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If concurrent updates (i.e., puts to same key) may need to make sure that updates happen in the same order </a:t>
            </a:r>
            <a:endParaRPr lang="en-US" dirty="0"/>
          </a:p>
        </p:txBody>
      </p:sp>
      <p:pic>
        <p:nvPicPr>
          <p:cNvPr id="81" name="Picture 8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5715000"/>
            <a:ext cx="685800" cy="685800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5715000"/>
            <a:ext cx="685800" cy="685800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5715000"/>
            <a:ext cx="685800" cy="685800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5714206"/>
            <a:ext cx="685800" cy="685800"/>
          </a:xfrm>
          <a:prstGeom prst="rect">
            <a:avLst/>
          </a:prstGeom>
        </p:spPr>
      </p:pic>
      <p:grpSp>
        <p:nvGrpSpPr>
          <p:cNvPr id="85" name="Group 84"/>
          <p:cNvGrpSpPr/>
          <p:nvPr/>
        </p:nvGrpSpPr>
        <p:grpSpPr>
          <a:xfrm>
            <a:off x="762000" y="4876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86" name="Rectangle 8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87" name="Straight Connector 86"/>
            <p:cNvCxnSpPr>
              <a:stCxn id="86" idx="0"/>
              <a:endCxn id="8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93" name="TextBox 92"/>
          <p:cNvSpPr txBox="1"/>
          <p:nvPr/>
        </p:nvSpPr>
        <p:spPr>
          <a:xfrm>
            <a:off x="5257800" y="5638006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…</a:t>
            </a:r>
          </a:p>
        </p:txBody>
      </p:sp>
      <p:pic>
        <p:nvPicPr>
          <p:cNvPr id="94" name="Picture 9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3508" y="2667000"/>
            <a:ext cx="685800" cy="685800"/>
          </a:xfrm>
          <a:prstGeom prst="rect">
            <a:avLst/>
          </a:prstGeom>
        </p:spPr>
      </p:pic>
      <p:grpSp>
        <p:nvGrpSpPr>
          <p:cNvPr id="95" name="Group 94"/>
          <p:cNvGrpSpPr/>
          <p:nvPr/>
        </p:nvGrpSpPr>
        <p:grpSpPr>
          <a:xfrm>
            <a:off x="2209800" y="4876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96" name="Rectangle 9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97" name="Straight Connector 96"/>
            <p:cNvCxnSpPr>
              <a:stCxn id="96" idx="0"/>
              <a:endCxn id="9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9" name="Straight Connector 9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0" name="Straight Connector 9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1" name="Straight Connector 10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103" name="Group 102"/>
          <p:cNvGrpSpPr/>
          <p:nvPr/>
        </p:nvGrpSpPr>
        <p:grpSpPr>
          <a:xfrm>
            <a:off x="3657600" y="4876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04" name="Rectangle 10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05" name="Straight Connector 104"/>
            <p:cNvCxnSpPr>
              <a:stCxn id="104" idx="0"/>
              <a:endCxn id="10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7" name="Straight Connector 10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0" name="Straight Connector 10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111" name="Group 110"/>
          <p:cNvGrpSpPr/>
          <p:nvPr/>
        </p:nvGrpSpPr>
        <p:grpSpPr>
          <a:xfrm>
            <a:off x="5638800" y="4876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12" name="Rectangle 11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13" name="Straight Connector 112"/>
            <p:cNvCxnSpPr>
              <a:stCxn id="112" idx="0"/>
              <a:endCxn id="11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4" name="Straight Connector 11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5" name="Straight Connector 11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7" name="Straight Connector 11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8" name="Straight Connector 11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119" name="TextBox 118"/>
          <p:cNvSpPr txBox="1"/>
          <p:nvPr/>
        </p:nvSpPr>
        <p:spPr>
          <a:xfrm>
            <a:off x="1704471" y="6336268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3124200" y="6324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4447671" y="6324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6352671" y="6324600"/>
            <a:ext cx="560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50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2209800" y="5147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2759254" y="5147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5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3581400" y="5147846"/>
            <a:ext cx="1099204" cy="338554"/>
            <a:chOff x="4114800" y="4766846"/>
            <a:chExt cx="1099204" cy="338554"/>
          </a:xfrm>
        </p:grpSpPr>
        <p:sp>
          <p:nvSpPr>
            <p:cNvPr id="126" name="TextBox 125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sp>
        <p:nvSpPr>
          <p:cNvPr id="128" name="TextBox 127"/>
          <p:cNvSpPr txBox="1"/>
          <p:nvPr/>
        </p:nvSpPr>
        <p:spPr>
          <a:xfrm>
            <a:off x="5562600" y="5147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6117936" y="5147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105</a:t>
            </a:r>
          </a:p>
        </p:txBody>
      </p:sp>
      <p:grpSp>
        <p:nvGrpSpPr>
          <p:cNvPr id="130" name="Group 129"/>
          <p:cNvGrpSpPr/>
          <p:nvPr/>
        </p:nvGrpSpPr>
        <p:grpSpPr>
          <a:xfrm>
            <a:off x="3089308" y="2514600"/>
            <a:ext cx="1295400" cy="913606"/>
            <a:chOff x="1752600" y="3656806"/>
            <a:chExt cx="533400" cy="381794"/>
          </a:xfrm>
          <a:solidFill>
            <a:schemeClr val="bg1"/>
          </a:solidFill>
        </p:grpSpPr>
        <p:sp>
          <p:nvSpPr>
            <p:cNvPr id="131" name="Rectangle 130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32" name="Straight Connector 131"/>
            <p:cNvCxnSpPr/>
            <p:nvPr/>
          </p:nvCxnSpPr>
          <p:spPr bwMode="auto">
            <a:xfrm rot="16200000" flipH="1">
              <a:off x="1780941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3" name="Straight Connector 132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4" name="Straight Connector 133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5" name="Straight Connector 134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6" name="Straight Connector 135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7" name="Straight Connector 136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138" name="TextBox 137"/>
          <p:cNvSpPr txBox="1"/>
          <p:nvPr/>
        </p:nvSpPr>
        <p:spPr>
          <a:xfrm>
            <a:off x="3089308" y="2590800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3638762" y="2590800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N</a:t>
            </a:r>
            <a:r>
              <a:rPr lang="en-US" sz="1600" b="0" dirty="0">
                <a:latin typeface="Helvetica"/>
                <a:cs typeface="Helvetica"/>
              </a:rPr>
              <a:t>2</a:t>
            </a:r>
            <a:endParaRPr lang="en-US" sz="1600" b="0" dirty="0" smtClean="0">
              <a:latin typeface="Helvetica"/>
              <a:cs typeface="Helvetica"/>
            </a:endParaRPr>
          </a:p>
        </p:txBody>
      </p:sp>
      <p:grpSp>
        <p:nvGrpSpPr>
          <p:cNvPr id="140" name="Group 139"/>
          <p:cNvGrpSpPr/>
          <p:nvPr/>
        </p:nvGrpSpPr>
        <p:grpSpPr>
          <a:xfrm>
            <a:off x="3089308" y="2781300"/>
            <a:ext cx="1356061" cy="338554"/>
            <a:chOff x="5486400" y="3009900"/>
            <a:chExt cx="1356061" cy="338554"/>
          </a:xfrm>
        </p:grpSpPr>
        <p:sp>
          <p:nvSpPr>
            <p:cNvPr id="141" name="TextBox 140"/>
            <p:cNvSpPr txBox="1"/>
            <p:nvPr/>
          </p:nvSpPr>
          <p:spPr>
            <a:xfrm>
              <a:off x="5486400" y="3009900"/>
              <a:ext cx="54854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6019800" y="3009900"/>
              <a:ext cx="8226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N1,N3 </a:t>
              </a:r>
            </a:p>
          </p:txBody>
        </p:sp>
      </p:grpSp>
      <p:sp>
        <p:nvSpPr>
          <p:cNvPr id="143" name="TextBox 142"/>
          <p:cNvSpPr txBox="1"/>
          <p:nvPr/>
        </p:nvSpPr>
        <p:spPr>
          <a:xfrm>
            <a:off x="3035044" y="3166646"/>
            <a:ext cx="6623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3595037" y="3166646"/>
            <a:ext cx="5597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N50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2362200" y="2133600"/>
            <a:ext cx="2082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Master/Directory</a:t>
            </a:r>
          </a:p>
        </p:txBody>
      </p:sp>
      <p:grpSp>
        <p:nvGrpSpPr>
          <p:cNvPr id="146" name="Group 145"/>
          <p:cNvGrpSpPr/>
          <p:nvPr/>
        </p:nvGrpSpPr>
        <p:grpSpPr>
          <a:xfrm>
            <a:off x="304800" y="2362200"/>
            <a:ext cx="2209800" cy="533400"/>
            <a:chOff x="1292462" y="2667000"/>
            <a:chExt cx="2209800" cy="533400"/>
          </a:xfrm>
        </p:grpSpPr>
        <p:sp>
          <p:nvSpPr>
            <p:cNvPr id="147" name="TextBox 146"/>
            <p:cNvSpPr txBox="1"/>
            <p:nvPr/>
          </p:nvSpPr>
          <p:spPr>
            <a:xfrm>
              <a:off x="1292462" y="2667000"/>
              <a:ext cx="16602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V14’)</a:t>
              </a:r>
            </a:p>
          </p:txBody>
        </p:sp>
        <p:cxnSp>
          <p:nvCxnSpPr>
            <p:cNvPr id="148" name="Straight Arrow Connector 147"/>
            <p:cNvCxnSpPr>
              <a:stCxn id="147" idx="3"/>
            </p:cNvCxnSpPr>
            <p:nvPr/>
          </p:nvCxnSpPr>
          <p:spPr bwMode="auto">
            <a:xfrm>
              <a:off x="2952742" y="2851666"/>
              <a:ext cx="549520" cy="348734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49" name="Group 148"/>
          <p:cNvGrpSpPr/>
          <p:nvPr/>
        </p:nvGrpSpPr>
        <p:grpSpPr>
          <a:xfrm>
            <a:off x="3733800" y="3294961"/>
            <a:ext cx="611844" cy="1660280"/>
            <a:chOff x="4352708" y="2837761"/>
            <a:chExt cx="611844" cy="1660280"/>
          </a:xfrm>
        </p:grpSpPr>
        <p:cxnSp>
          <p:nvCxnSpPr>
            <p:cNvPr id="150" name="Straight Arrow Connector 149"/>
            <p:cNvCxnSpPr/>
            <p:nvPr/>
          </p:nvCxnSpPr>
          <p:spPr bwMode="auto">
            <a:xfrm>
              <a:off x="4352708" y="3048000"/>
              <a:ext cx="364067" cy="126153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51" name="TextBox 150"/>
            <p:cNvSpPr txBox="1"/>
            <p:nvPr/>
          </p:nvSpPr>
          <p:spPr>
            <a:xfrm rot="4538305">
              <a:off x="3949746" y="3483235"/>
              <a:ext cx="16602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V14’)</a:t>
              </a: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685800" y="5147846"/>
            <a:ext cx="1099204" cy="338554"/>
            <a:chOff x="4114800" y="4766846"/>
            <a:chExt cx="1099204" cy="338554"/>
          </a:xfrm>
        </p:grpSpPr>
        <p:sp>
          <p:nvSpPr>
            <p:cNvPr id="153" name="TextBox 152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901065" y="3505200"/>
            <a:ext cx="2146935" cy="1295400"/>
            <a:chOff x="1739265" y="3124200"/>
            <a:chExt cx="2146935" cy="1295400"/>
          </a:xfrm>
        </p:grpSpPr>
        <p:cxnSp>
          <p:nvCxnSpPr>
            <p:cNvPr id="156" name="Straight Arrow Connector 155"/>
            <p:cNvCxnSpPr/>
            <p:nvPr/>
          </p:nvCxnSpPr>
          <p:spPr bwMode="auto">
            <a:xfrm flipH="1">
              <a:off x="1752600" y="3124200"/>
              <a:ext cx="2133600" cy="12954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3366FF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57" name="TextBox 156"/>
            <p:cNvSpPr txBox="1"/>
            <p:nvPr/>
          </p:nvSpPr>
          <p:spPr>
            <a:xfrm rot="19612648">
              <a:off x="1739265" y="3493244"/>
              <a:ext cx="17793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3366FF"/>
                  </a:solidFill>
                  <a:latin typeface="Helvetica"/>
                  <a:cs typeface="Helvetica"/>
                </a:rPr>
                <a:t>p</a:t>
              </a:r>
              <a:r>
                <a:rPr lang="en-US" dirty="0" smtClean="0">
                  <a:solidFill>
                    <a:srgbClr val="3366FF"/>
                  </a:solidFill>
                  <a:latin typeface="Helvetica"/>
                  <a:cs typeface="Helvetica"/>
                </a:rPr>
                <a:t>ut(K14, V14’’)</a:t>
              </a: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304800" y="2819400"/>
            <a:ext cx="2209800" cy="369332"/>
            <a:chOff x="1292462" y="2667000"/>
            <a:chExt cx="2209800" cy="369332"/>
          </a:xfrm>
        </p:grpSpPr>
        <p:sp>
          <p:nvSpPr>
            <p:cNvPr id="162" name="TextBox 161"/>
            <p:cNvSpPr txBox="1"/>
            <p:nvPr/>
          </p:nvSpPr>
          <p:spPr>
            <a:xfrm>
              <a:off x="1292462" y="2667000"/>
              <a:ext cx="17793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3366FF"/>
                  </a:solidFill>
                  <a:latin typeface="Helvetica"/>
                  <a:cs typeface="Helvetica"/>
                </a:rPr>
                <a:t>p</a:t>
              </a:r>
              <a:r>
                <a:rPr lang="en-US" dirty="0" smtClean="0">
                  <a:solidFill>
                    <a:srgbClr val="3366FF"/>
                  </a:solidFill>
                  <a:latin typeface="Helvetica"/>
                  <a:cs typeface="Helvetica"/>
                </a:rPr>
                <a:t>ut(K14, V14’’)</a:t>
              </a:r>
            </a:p>
          </p:txBody>
        </p:sp>
        <p:cxnSp>
          <p:nvCxnSpPr>
            <p:cNvPr id="163" name="Straight Arrow Connector 162"/>
            <p:cNvCxnSpPr>
              <a:stCxn id="162" idx="3"/>
            </p:cNvCxnSpPr>
            <p:nvPr/>
          </p:nvCxnSpPr>
          <p:spPr bwMode="auto">
            <a:xfrm>
              <a:off x="3071795" y="2851666"/>
              <a:ext cx="430467" cy="43934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3366FF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80" name="Group 179"/>
          <p:cNvGrpSpPr/>
          <p:nvPr/>
        </p:nvGrpSpPr>
        <p:grpSpPr>
          <a:xfrm>
            <a:off x="3581400" y="5147846"/>
            <a:ext cx="1186768" cy="338554"/>
            <a:chOff x="4114800" y="4766846"/>
            <a:chExt cx="1186768" cy="338554"/>
          </a:xfrm>
        </p:grpSpPr>
        <p:sp>
          <p:nvSpPr>
            <p:cNvPr id="181" name="TextBox 180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3366FF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4664254" y="4766846"/>
              <a:ext cx="637314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3366FF"/>
                  </a:solidFill>
                  <a:latin typeface="Helvetica"/>
                  <a:cs typeface="Helvetica"/>
                </a:rPr>
                <a:t>V14’’</a:t>
              </a:r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685800" y="5147846"/>
            <a:ext cx="1144789" cy="338554"/>
            <a:chOff x="4114800" y="4766846"/>
            <a:chExt cx="1144789" cy="338554"/>
          </a:xfrm>
        </p:grpSpPr>
        <p:sp>
          <p:nvSpPr>
            <p:cNvPr id="184" name="TextBox 183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4664254" y="4766846"/>
              <a:ext cx="595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V14’</a:t>
              </a:r>
            </a:p>
          </p:txBody>
        </p:sp>
      </p:grpSp>
      <p:sp>
        <p:nvSpPr>
          <p:cNvPr id="186" name="TextBox 185"/>
          <p:cNvSpPr txBox="1"/>
          <p:nvPr/>
        </p:nvSpPr>
        <p:spPr>
          <a:xfrm>
            <a:off x="4495800" y="1845089"/>
            <a:ext cx="4572000" cy="1323439"/>
          </a:xfrm>
          <a:prstGeom prst="rect">
            <a:avLst/>
          </a:prstGeom>
          <a:solidFill>
            <a:srgbClr val="FFFFBD"/>
          </a:solidFill>
          <a:effectLst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b="0" dirty="0">
                <a:latin typeface="Gill Sans Light"/>
                <a:cs typeface="Gill Sans Light"/>
              </a:rPr>
              <a:t>p</a:t>
            </a:r>
            <a:r>
              <a:rPr lang="en-US" sz="2000" b="0" dirty="0" smtClean="0">
                <a:latin typeface="Gill Sans Light"/>
                <a:cs typeface="Gill Sans Light"/>
              </a:rPr>
              <a:t>ut(K14, V14’) and put(K14, V14’’) reach N1 &amp; N3 in reverse  order</a:t>
            </a:r>
          </a:p>
          <a:p>
            <a:pPr marL="342900" indent="-342900">
              <a:buFont typeface="Arial"/>
              <a:buChar char="•"/>
            </a:pPr>
            <a:r>
              <a:rPr lang="en-US" sz="2000" b="0" dirty="0">
                <a:latin typeface="Gill Sans Light"/>
                <a:cs typeface="Gill Sans Light"/>
              </a:rPr>
              <a:t>What does get(K14) return?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b="0" dirty="0">
                <a:latin typeface="Gill Sans Light"/>
                <a:cs typeface="Gill Sans Light"/>
              </a:rPr>
              <a:t>Undefined</a:t>
            </a:r>
            <a:r>
              <a:rPr lang="en-US" sz="2000" b="0" dirty="0" smtClean="0">
                <a:latin typeface="Gill Sans Light"/>
                <a:cs typeface="Gill Sans Light"/>
              </a:rPr>
              <a:t>!</a:t>
            </a:r>
            <a:endParaRPr lang="en-US" sz="2000" b="0" dirty="0">
              <a:latin typeface="Gill Sans Light"/>
              <a:cs typeface="Gill Sans Light"/>
            </a:endParaRPr>
          </a:p>
        </p:txBody>
      </p:sp>
      <p:grpSp>
        <p:nvGrpSpPr>
          <p:cNvPr id="158" name="Group 157"/>
          <p:cNvGrpSpPr/>
          <p:nvPr/>
        </p:nvGrpSpPr>
        <p:grpSpPr>
          <a:xfrm>
            <a:off x="1524000" y="3505200"/>
            <a:ext cx="2133600" cy="1295400"/>
            <a:chOff x="1752600" y="3352800"/>
            <a:chExt cx="2209800" cy="1066800"/>
          </a:xfrm>
        </p:grpSpPr>
        <p:cxnSp>
          <p:nvCxnSpPr>
            <p:cNvPr id="159" name="Straight Arrow Connector 158"/>
            <p:cNvCxnSpPr/>
            <p:nvPr/>
          </p:nvCxnSpPr>
          <p:spPr bwMode="auto">
            <a:xfrm flipH="1">
              <a:off x="1752600" y="3352800"/>
              <a:ext cx="2209800" cy="10668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60" name="TextBox 159"/>
            <p:cNvSpPr txBox="1"/>
            <p:nvPr/>
          </p:nvSpPr>
          <p:spPr>
            <a:xfrm rot="19645509">
              <a:off x="1867491" y="3672043"/>
              <a:ext cx="1719576" cy="3041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V14’)</a:t>
              </a:r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4114800" y="3217646"/>
            <a:ext cx="624990" cy="1778051"/>
            <a:chOff x="4339563" y="2778875"/>
            <a:chExt cx="624990" cy="1778051"/>
          </a:xfrm>
        </p:grpSpPr>
        <p:cxnSp>
          <p:nvCxnSpPr>
            <p:cNvPr id="165" name="Straight Arrow Connector 164"/>
            <p:cNvCxnSpPr/>
            <p:nvPr/>
          </p:nvCxnSpPr>
          <p:spPr bwMode="auto">
            <a:xfrm>
              <a:off x="4339563" y="2990229"/>
              <a:ext cx="377212" cy="1319304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3366FF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66" name="TextBox 165"/>
            <p:cNvSpPr txBox="1"/>
            <p:nvPr/>
          </p:nvSpPr>
          <p:spPr>
            <a:xfrm rot="4538305">
              <a:off x="3890861" y="3483235"/>
              <a:ext cx="1778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3366FF"/>
                  </a:solidFill>
                  <a:latin typeface="Helvetica"/>
                  <a:cs typeface="Helvetica"/>
                </a:rPr>
                <a:t>p</a:t>
              </a:r>
              <a:r>
                <a:rPr lang="en-US" dirty="0" smtClean="0">
                  <a:solidFill>
                    <a:srgbClr val="3366FF"/>
                  </a:solidFill>
                  <a:latin typeface="Helvetica"/>
                  <a:cs typeface="Helvetica"/>
                </a:rPr>
                <a:t>ut(K14, V14’')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27095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Variety of Consistency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458200" cy="59436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dirty="0" smtClean="0"/>
              <a:t>Atomic </a:t>
            </a:r>
            <a:r>
              <a:rPr lang="en-US" sz="2800" dirty="0"/>
              <a:t>consistency (</a:t>
            </a:r>
            <a:r>
              <a:rPr lang="en-US" sz="2800" dirty="0" err="1"/>
              <a:t>linearizability</a:t>
            </a:r>
            <a:r>
              <a:rPr lang="en-US" sz="2800" dirty="0"/>
              <a:t>): </a:t>
            </a:r>
            <a:r>
              <a:rPr lang="en-US" sz="2800" dirty="0" smtClean="0"/>
              <a:t>reads</a:t>
            </a:r>
            <a:r>
              <a:rPr lang="en-US" sz="2800" dirty="0"/>
              <a:t>/</a:t>
            </a:r>
            <a:r>
              <a:rPr lang="en-US" sz="2800" dirty="0" smtClean="0"/>
              <a:t>writes (gets/puts) </a:t>
            </a:r>
            <a:r>
              <a:rPr lang="en-US" sz="2800" dirty="0"/>
              <a:t>to replicas </a:t>
            </a:r>
            <a:r>
              <a:rPr lang="en-US" sz="2800" dirty="0" smtClean="0"/>
              <a:t>appear as </a:t>
            </a:r>
            <a:r>
              <a:rPr lang="en-US" sz="2800" dirty="0"/>
              <a:t>if there was a single underlying replica (single system image</a:t>
            </a:r>
            <a:r>
              <a:rPr lang="en-US" sz="2800" dirty="0" smtClean="0"/>
              <a:t>)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Think “one updated at a time”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Transactions</a:t>
            </a:r>
            <a:endParaRPr lang="en-US" sz="1050" dirty="0" smtClean="0"/>
          </a:p>
          <a:p>
            <a:pPr>
              <a:lnSpc>
                <a:spcPct val="100000"/>
              </a:lnSpc>
            </a:pPr>
            <a:r>
              <a:rPr lang="en-US" sz="2800" dirty="0" smtClean="0"/>
              <a:t>Eventual consistency: given enough time all updates will propagate through the system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One of the weakest form of consistency; used by many systems in practice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Must eventually converge on single value/key (coherence)</a:t>
            </a:r>
            <a:endParaRPr lang="en-US" sz="1050" dirty="0"/>
          </a:p>
          <a:p>
            <a:pPr>
              <a:lnSpc>
                <a:spcPct val="100000"/>
              </a:lnSpc>
            </a:pPr>
            <a:r>
              <a:rPr lang="en-US" sz="2800" i="1" dirty="0" smtClean="0"/>
              <a:t>And many others: causal consistency, sequential consistency, strong consistency, …</a:t>
            </a:r>
          </a:p>
        </p:txBody>
      </p:sp>
    </p:spTree>
    <p:extLst>
      <p:ext uri="{BB962C8B-B14F-4D97-AF65-F5344CB8AC3E}">
        <p14:creationId xmlns:p14="http://schemas.microsoft.com/office/powerpoint/2010/main" val="25305917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Application Layer (7 - not 5!)</a:t>
            </a:r>
          </a:p>
        </p:txBody>
      </p:sp>
      <p:sp>
        <p:nvSpPr>
          <p:cNvPr id="128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95337"/>
            <a:ext cx="8610600" cy="5757863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latin typeface="Gill Sans Light"/>
                <a:ea typeface="ＭＳ Ｐゴシック" charset="0"/>
                <a:cs typeface="Gill Sans Light"/>
              </a:rPr>
              <a:t>Service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: any service provided to the end user</a:t>
            </a:r>
          </a:p>
          <a:p>
            <a:pPr>
              <a:lnSpc>
                <a:spcPct val="100000"/>
              </a:lnSpc>
            </a:pPr>
            <a:r>
              <a:rPr lang="en-US" b="1" dirty="0">
                <a:latin typeface="Gill Sans Light"/>
                <a:ea typeface="ＭＳ Ｐゴシック" charset="0"/>
                <a:cs typeface="Gill Sans Light"/>
              </a:rPr>
              <a:t>Interface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: depends on the application</a:t>
            </a:r>
          </a:p>
          <a:p>
            <a:pPr>
              <a:lnSpc>
                <a:spcPct val="100000"/>
              </a:lnSpc>
            </a:pPr>
            <a:r>
              <a:rPr lang="en-US" b="1" dirty="0">
                <a:latin typeface="Gill Sans Light"/>
                <a:ea typeface="ＭＳ Ｐゴシック" charset="0"/>
                <a:cs typeface="Gill Sans Light"/>
              </a:rPr>
              <a:t>Protocol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: depends on the application</a:t>
            </a:r>
          </a:p>
          <a:p>
            <a:pPr>
              <a:lnSpc>
                <a:spcPct val="100000"/>
              </a:lnSpc>
            </a:pPr>
            <a:endParaRPr lang="en-US" dirty="0">
              <a:latin typeface="Gill Sans Light"/>
              <a:ea typeface="ＭＳ Ｐゴシック" charset="0"/>
              <a:cs typeface="Gill Sans Light"/>
            </a:endParaRPr>
          </a:p>
          <a:p>
            <a:pPr>
              <a:lnSpc>
                <a:spcPct val="100000"/>
              </a:lnSpc>
            </a:pP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Examples: Skype, SMTP (email), HTTP (Web), Halo, </a:t>
            </a:r>
            <a:r>
              <a:rPr lang="en-US" dirty="0" err="1">
                <a:latin typeface="Gill Sans Light"/>
                <a:ea typeface="ＭＳ Ｐゴシック" charset="0"/>
                <a:cs typeface="Gill Sans Light"/>
              </a:rPr>
              <a:t>BitTorrent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  …</a:t>
            </a:r>
          </a:p>
          <a:p>
            <a:pPr>
              <a:lnSpc>
                <a:spcPct val="100000"/>
              </a:lnSpc>
            </a:pPr>
            <a:endParaRPr lang="en-US" dirty="0">
              <a:latin typeface="Gill Sans Light"/>
              <a:ea typeface="ＭＳ Ｐゴシック" charset="0"/>
              <a:cs typeface="Gill Sans Light"/>
            </a:endParaRPr>
          </a:p>
          <a:p>
            <a:pPr>
              <a:lnSpc>
                <a:spcPct val="100000"/>
              </a:lnSpc>
            </a:pP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What happened to layers 5 &amp; 6?</a:t>
            </a:r>
          </a:p>
          <a:p>
            <a:pPr lvl="1">
              <a:lnSpc>
                <a:spcPct val="100000"/>
              </a:lnSpc>
            </a:pPr>
            <a:r>
              <a:rPr lang="ja-JP" altLang="en-US" dirty="0">
                <a:latin typeface="Gill Sans Light"/>
                <a:ea typeface="ＭＳ Ｐゴシック" charset="0"/>
                <a:cs typeface="Gill Sans Light"/>
              </a:rPr>
              <a:t>“</a:t>
            </a:r>
            <a:r>
              <a:rPr lang="en-US" altLang="ja-JP" dirty="0">
                <a:latin typeface="Gill Sans Light"/>
                <a:ea typeface="ＭＳ Ｐゴシック" charset="0"/>
                <a:cs typeface="Gill Sans Light"/>
              </a:rPr>
              <a:t>Session</a:t>
            </a:r>
            <a:r>
              <a:rPr lang="ja-JP" altLang="en-US" dirty="0">
                <a:latin typeface="Gill Sans Light"/>
                <a:ea typeface="ＭＳ Ｐゴシック" charset="0"/>
                <a:cs typeface="Gill Sans Light"/>
              </a:rPr>
              <a:t>”</a:t>
            </a:r>
            <a:r>
              <a:rPr lang="en-US" altLang="ja-JP" dirty="0">
                <a:latin typeface="Gill Sans Light"/>
                <a:ea typeface="ＭＳ Ｐゴシック" charset="0"/>
                <a:cs typeface="Gill Sans Light"/>
              </a:rPr>
              <a:t> and </a:t>
            </a:r>
            <a:r>
              <a:rPr lang="ja-JP" altLang="en-US" dirty="0">
                <a:latin typeface="Gill Sans Light"/>
                <a:ea typeface="ＭＳ Ｐゴシック" charset="0"/>
                <a:cs typeface="Gill Sans Light"/>
              </a:rPr>
              <a:t>“</a:t>
            </a:r>
            <a:r>
              <a:rPr lang="en-US" altLang="ja-JP" dirty="0">
                <a:latin typeface="Gill Sans Light"/>
                <a:ea typeface="ＭＳ Ｐゴシック" charset="0"/>
                <a:cs typeface="Gill Sans Light"/>
              </a:rPr>
              <a:t>Presentation</a:t>
            </a:r>
            <a:r>
              <a:rPr lang="ja-JP" altLang="en-US" dirty="0">
                <a:latin typeface="Gill Sans Light"/>
                <a:ea typeface="ＭＳ Ｐゴシック" charset="0"/>
                <a:cs typeface="Gill Sans Light"/>
              </a:rPr>
              <a:t>”</a:t>
            </a:r>
            <a:r>
              <a:rPr lang="en-US" altLang="ja-JP" dirty="0">
                <a:latin typeface="Gill Sans Light"/>
                <a:ea typeface="ＭＳ Ｐゴシック" charset="0"/>
                <a:cs typeface="Gill Sans Light"/>
              </a:rPr>
              <a:t> layers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Part of </a:t>
            </a:r>
            <a:r>
              <a:rPr lang="en-US" b="1" i="1" dirty="0">
                <a:latin typeface="Gill Sans Light"/>
                <a:ea typeface="ＭＳ Ｐゴシック" charset="0"/>
                <a:cs typeface="Gill Sans Light"/>
              </a:rPr>
              <a:t>OSI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 architecture, but not Internet architecture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Their functionality is provided by application </a:t>
            </a:r>
            <a:r>
              <a:rPr lang="en-US" dirty="0" smtClean="0">
                <a:latin typeface="Gill Sans Light"/>
                <a:ea typeface="ＭＳ Ｐゴシック" charset="0"/>
                <a:cs typeface="Gill Sans Light"/>
              </a:rPr>
              <a:t>layer</a:t>
            </a:r>
          </a:p>
          <a:p>
            <a:pPr lvl="2">
              <a:lnSpc>
                <a:spcPct val="100000"/>
              </a:lnSpc>
            </a:pPr>
            <a:r>
              <a:rPr lang="en-US" dirty="0" smtClean="0">
                <a:latin typeface="Gill Sans Light"/>
                <a:ea typeface="ＭＳ Ｐゴシック" charset="0"/>
                <a:cs typeface="Gill Sans Light"/>
              </a:rPr>
              <a:t>E.g. RPC is thought of as a “session” layer</a:t>
            </a:r>
          </a:p>
          <a:p>
            <a:pPr lvl="2">
              <a:lnSpc>
                <a:spcPct val="100000"/>
              </a:lnSpc>
            </a:pPr>
            <a:r>
              <a:rPr lang="en-US" dirty="0" smtClean="0">
                <a:latin typeface="Gill Sans Light"/>
                <a:ea typeface="ＭＳ Ｐゴシック" charset="0"/>
                <a:cs typeface="Gill Sans Light"/>
              </a:rPr>
              <a:t>E.g. Encoding is a “Presentation” mechanism.  MIME, XDR</a:t>
            </a:r>
            <a:endParaRPr lang="en-US" dirty="0">
              <a:latin typeface="Gill Sans Light"/>
              <a:ea typeface="ＭＳ Ｐゴシック" charset="0"/>
              <a:cs typeface="Gill Sans Light"/>
            </a:endParaRPr>
          </a:p>
        </p:txBody>
      </p:sp>
      <p:sp>
        <p:nvSpPr>
          <p:cNvPr id="55299" name="Rectangle 4"/>
          <p:cNvSpPr>
            <a:spLocks noChangeArrowheads="1"/>
          </p:cNvSpPr>
          <p:nvPr/>
        </p:nvSpPr>
        <p:spPr bwMode="auto">
          <a:xfrm>
            <a:off x="7772400" y="795338"/>
            <a:ext cx="1322388" cy="2381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Helvetica" charset="0"/>
                <a:cs typeface="Helvetica" charset="0"/>
              </a:rPr>
              <a:t>Transport</a:t>
            </a:r>
          </a:p>
        </p:txBody>
      </p:sp>
      <p:sp>
        <p:nvSpPr>
          <p:cNvPr id="55300" name="Rectangle 5"/>
          <p:cNvSpPr>
            <a:spLocks noChangeArrowheads="1"/>
          </p:cNvSpPr>
          <p:nvPr/>
        </p:nvSpPr>
        <p:spPr bwMode="auto">
          <a:xfrm>
            <a:off x="7772400" y="1033463"/>
            <a:ext cx="1322388" cy="2397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Helvetica" charset="0"/>
                <a:cs typeface="Helvetica" charset="0"/>
              </a:rPr>
              <a:t>Network</a:t>
            </a:r>
          </a:p>
        </p:txBody>
      </p:sp>
      <p:sp>
        <p:nvSpPr>
          <p:cNvPr id="55301" name="Rectangle 6"/>
          <p:cNvSpPr>
            <a:spLocks noChangeArrowheads="1"/>
          </p:cNvSpPr>
          <p:nvPr/>
        </p:nvSpPr>
        <p:spPr bwMode="auto">
          <a:xfrm>
            <a:off x="7772400" y="1273175"/>
            <a:ext cx="1322388" cy="2397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Helvetica" charset="0"/>
                <a:cs typeface="Helvetica" charset="0"/>
              </a:rPr>
              <a:t>Datalink</a:t>
            </a:r>
          </a:p>
        </p:txBody>
      </p:sp>
      <p:sp>
        <p:nvSpPr>
          <p:cNvPr id="55302" name="Rectangle 7"/>
          <p:cNvSpPr>
            <a:spLocks noChangeArrowheads="1"/>
          </p:cNvSpPr>
          <p:nvPr/>
        </p:nvSpPr>
        <p:spPr bwMode="auto">
          <a:xfrm>
            <a:off x="7772400" y="1512888"/>
            <a:ext cx="1322388" cy="2397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Helvetica" charset="0"/>
                <a:cs typeface="Helvetica" charset="0"/>
              </a:rPr>
              <a:t>Physical</a:t>
            </a:r>
          </a:p>
        </p:txBody>
      </p:sp>
      <p:sp>
        <p:nvSpPr>
          <p:cNvPr id="55303" name="Rectangle 8"/>
          <p:cNvSpPr>
            <a:spLocks noChangeArrowheads="1"/>
          </p:cNvSpPr>
          <p:nvPr/>
        </p:nvSpPr>
        <p:spPr bwMode="auto">
          <a:xfrm>
            <a:off x="7772400" y="555625"/>
            <a:ext cx="1322388" cy="239713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folHlink"/>
                </a:solidFill>
                <a:latin typeface="Helvetica" charset="0"/>
                <a:cs typeface="Helvetica" charset="0"/>
              </a:rPr>
              <a:t>Session</a:t>
            </a:r>
          </a:p>
        </p:txBody>
      </p:sp>
      <p:sp>
        <p:nvSpPr>
          <p:cNvPr id="55304" name="Rectangle 9"/>
          <p:cNvSpPr>
            <a:spLocks noChangeArrowheads="1"/>
          </p:cNvSpPr>
          <p:nvPr/>
        </p:nvSpPr>
        <p:spPr bwMode="auto">
          <a:xfrm>
            <a:off x="7772400" y="315913"/>
            <a:ext cx="1322388" cy="239712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folHlink"/>
                </a:solidFill>
                <a:latin typeface="Helvetica" charset="0"/>
                <a:cs typeface="Helvetica" charset="0"/>
              </a:rPr>
              <a:t>Present.</a:t>
            </a:r>
          </a:p>
        </p:txBody>
      </p:sp>
      <p:sp>
        <p:nvSpPr>
          <p:cNvPr id="55305" name="Rectangle 10"/>
          <p:cNvSpPr>
            <a:spLocks noChangeArrowheads="1"/>
          </p:cNvSpPr>
          <p:nvPr/>
        </p:nvSpPr>
        <p:spPr bwMode="auto">
          <a:xfrm>
            <a:off x="7772400" y="76200"/>
            <a:ext cx="1322388" cy="2397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FF0000"/>
                </a:solidFill>
                <a:latin typeface="Helvetica" charset="0"/>
                <a:cs typeface="Helvetica" charset="0"/>
              </a:rPr>
              <a:t>Application</a:t>
            </a:r>
          </a:p>
        </p:txBody>
      </p:sp>
    </p:spTree>
    <p:extLst>
      <p:ext uri="{BB962C8B-B14F-4D97-AF65-F5344CB8AC3E}">
        <p14:creationId xmlns:p14="http://schemas.microsoft.com/office/powerpoint/2010/main" val="8827838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3075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533400"/>
          </a:xfrm>
        </p:spPr>
        <p:txBody>
          <a:bodyPr/>
          <a:lstStyle/>
          <a:p>
            <a:r>
              <a:rPr lang="en-US" dirty="0" smtClean="0"/>
              <a:t>Quorum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924800" cy="5257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Improve put() and get() operation performance</a:t>
            </a:r>
          </a:p>
          <a:p>
            <a:endParaRPr lang="en-US" sz="2800" dirty="0" smtClean="0"/>
          </a:p>
          <a:p>
            <a:r>
              <a:rPr lang="en-US" sz="2800" dirty="0" smtClean="0"/>
              <a:t>Define a replica set of size N</a:t>
            </a:r>
          </a:p>
          <a:p>
            <a:pPr lvl="1"/>
            <a:r>
              <a:rPr lang="en-US" sz="2400" dirty="0"/>
              <a:t>p</a:t>
            </a:r>
            <a:r>
              <a:rPr lang="en-US" sz="2400" dirty="0" smtClean="0"/>
              <a:t>ut() waits for acknowledgements from at least W replicas</a:t>
            </a:r>
          </a:p>
          <a:p>
            <a:pPr lvl="1"/>
            <a:r>
              <a:rPr lang="en-US" sz="2400" dirty="0"/>
              <a:t>g</a:t>
            </a:r>
            <a:r>
              <a:rPr lang="en-US" sz="2400" dirty="0" smtClean="0"/>
              <a:t>et() waits for responses from at least R replicas</a:t>
            </a:r>
          </a:p>
          <a:p>
            <a:pPr lvl="1"/>
            <a:r>
              <a:rPr lang="en-US" sz="2400" dirty="0" smtClean="0"/>
              <a:t>W+R &gt; N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Why does it work?</a:t>
            </a:r>
          </a:p>
          <a:p>
            <a:pPr lvl="1"/>
            <a:r>
              <a:rPr lang="en-US" sz="2400" dirty="0" smtClean="0"/>
              <a:t>There is at least one node that contains the update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Why might you use W+R &gt; N+1? 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3983754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Quorum Consensus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8305800" cy="129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N=3, W=2, R=2</a:t>
            </a:r>
          </a:p>
          <a:p>
            <a:r>
              <a:rPr lang="en-US" dirty="0" smtClean="0"/>
              <a:t>Replica set for K14: {N1, N2, N4}</a:t>
            </a:r>
          </a:p>
          <a:p>
            <a:r>
              <a:rPr lang="en-US" dirty="0" smtClean="0"/>
              <a:t>Assume put() on N3 fails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5334000"/>
            <a:ext cx="6858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334000"/>
            <a:ext cx="6858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334000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5333206"/>
            <a:ext cx="685800" cy="68580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2192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45" name="Group 44"/>
          <p:cNvGrpSpPr/>
          <p:nvPr/>
        </p:nvGrpSpPr>
        <p:grpSpPr>
          <a:xfrm>
            <a:off x="2667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46" name="Rectangle 4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47" name="Straight Connector 46"/>
            <p:cNvCxnSpPr>
              <a:stCxn id="46" idx="0"/>
              <a:endCxn id="4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41148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54" name="Rectangle 5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55" name="Straight Connector 54"/>
            <p:cNvCxnSpPr>
              <a:stCxn id="54" idx="0"/>
              <a:endCxn id="5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5715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62" name="Rectangle 6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3" name="Straight Connector 62"/>
            <p:cNvCxnSpPr>
              <a:stCxn id="62" idx="0"/>
              <a:endCxn id="6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2161671" y="5955268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581400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04871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428871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N</a:t>
            </a:r>
            <a:r>
              <a:rPr lang="en-US" sz="1800" b="0" baseline="-25000" dirty="0">
                <a:latin typeface="Helvetica"/>
                <a:cs typeface="Helvetica"/>
              </a:rPr>
              <a:t>4</a:t>
            </a:r>
            <a:endParaRPr lang="en-US" sz="1800" b="0" baseline="-25000" dirty="0" smtClean="0">
              <a:latin typeface="Helvetica"/>
              <a:cs typeface="Helvetica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5698650" y="4766846"/>
            <a:ext cx="1099500" cy="338554"/>
            <a:chOff x="5698650" y="4766846"/>
            <a:chExt cx="1099500" cy="338554"/>
          </a:xfrm>
        </p:grpSpPr>
        <p:sp>
          <p:nvSpPr>
            <p:cNvPr id="77" name="TextBox 76"/>
            <p:cNvSpPr txBox="1"/>
            <p:nvPr/>
          </p:nvSpPr>
          <p:spPr>
            <a:xfrm>
              <a:off x="569865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2484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219200" y="4766846"/>
            <a:ext cx="1099204" cy="338554"/>
            <a:chOff x="4114800" y="4766846"/>
            <a:chExt cx="1099204" cy="338554"/>
          </a:xfrm>
        </p:grpSpPr>
        <p:sp>
          <p:nvSpPr>
            <p:cNvPr id="101" name="TextBox 100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595045" y="2800723"/>
            <a:ext cx="1722634" cy="1648291"/>
            <a:chOff x="1595045" y="2800723"/>
            <a:chExt cx="1722634" cy="1648291"/>
          </a:xfrm>
        </p:grpSpPr>
        <p:cxnSp>
          <p:nvCxnSpPr>
            <p:cNvPr id="105" name="Straight Arrow Connector 104"/>
            <p:cNvCxnSpPr/>
            <p:nvPr/>
          </p:nvCxnSpPr>
          <p:spPr bwMode="auto">
            <a:xfrm flipH="1">
              <a:off x="1620687" y="2800723"/>
              <a:ext cx="1696992" cy="1648291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06" name="TextBox 105"/>
            <p:cNvSpPr txBox="1"/>
            <p:nvPr/>
          </p:nvSpPr>
          <p:spPr>
            <a:xfrm rot="18916584">
              <a:off x="1595045" y="3409110"/>
              <a:ext cx="1507744" cy="3171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981200" y="2819400"/>
            <a:ext cx="1752600" cy="1648295"/>
            <a:chOff x="2057400" y="2819400"/>
            <a:chExt cx="1752600" cy="1648295"/>
          </a:xfrm>
        </p:grpSpPr>
        <p:cxnSp>
          <p:nvCxnSpPr>
            <p:cNvPr id="113" name="Straight Arrow Connector 112"/>
            <p:cNvCxnSpPr/>
            <p:nvPr/>
          </p:nvCxnSpPr>
          <p:spPr bwMode="auto">
            <a:xfrm flipH="1">
              <a:off x="2057400" y="2819400"/>
              <a:ext cx="1752600" cy="1648295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  <p:sp>
          <p:nvSpPr>
            <p:cNvPr id="117" name="TextBox 116"/>
            <p:cNvSpPr txBox="1"/>
            <p:nvPr/>
          </p:nvSpPr>
          <p:spPr>
            <a:xfrm rot="19079691">
              <a:off x="2397563" y="3512263"/>
              <a:ext cx="6065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ACK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638800" y="2784893"/>
            <a:ext cx="838200" cy="1682798"/>
            <a:chOff x="5638800" y="2784893"/>
            <a:chExt cx="838200" cy="1682798"/>
          </a:xfrm>
        </p:grpSpPr>
        <p:cxnSp>
          <p:nvCxnSpPr>
            <p:cNvPr id="123" name="Straight Arrow Connector 122"/>
            <p:cNvCxnSpPr/>
            <p:nvPr/>
          </p:nvCxnSpPr>
          <p:spPr bwMode="auto">
            <a:xfrm>
              <a:off x="5638800" y="2819400"/>
              <a:ext cx="838200" cy="1648291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25" name="TextBox 124"/>
            <p:cNvSpPr txBox="1"/>
            <p:nvPr/>
          </p:nvSpPr>
          <p:spPr>
            <a:xfrm rot="3841361">
              <a:off x="5433896" y="3380183"/>
              <a:ext cx="1507744" cy="3171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114800" y="2667001"/>
            <a:ext cx="317163" cy="1600199"/>
            <a:chOff x="4114800" y="2667001"/>
            <a:chExt cx="317163" cy="1600199"/>
          </a:xfrm>
        </p:grpSpPr>
        <p:cxnSp>
          <p:nvCxnSpPr>
            <p:cNvPr id="121" name="Straight Arrow Connector 120"/>
            <p:cNvCxnSpPr/>
            <p:nvPr/>
          </p:nvCxnSpPr>
          <p:spPr bwMode="auto">
            <a:xfrm>
              <a:off x="4419600" y="2819400"/>
              <a:ext cx="0" cy="14478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26" name="TextBox 125"/>
            <p:cNvSpPr txBox="1"/>
            <p:nvPr/>
          </p:nvSpPr>
          <p:spPr>
            <a:xfrm rot="16200000">
              <a:off x="3519510" y="3262291"/>
              <a:ext cx="1507744" cy="3171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181600" y="2819400"/>
            <a:ext cx="838200" cy="1648295"/>
            <a:chOff x="5181600" y="2819400"/>
            <a:chExt cx="838200" cy="1648295"/>
          </a:xfrm>
        </p:grpSpPr>
        <p:cxnSp>
          <p:nvCxnSpPr>
            <p:cNvPr id="124" name="Straight Arrow Connector 123"/>
            <p:cNvCxnSpPr/>
            <p:nvPr/>
          </p:nvCxnSpPr>
          <p:spPr bwMode="auto">
            <a:xfrm>
              <a:off x="5181600" y="2819400"/>
              <a:ext cx="838200" cy="1648295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  <p:sp>
          <p:nvSpPr>
            <p:cNvPr id="128" name="TextBox 127"/>
            <p:cNvSpPr txBox="1"/>
            <p:nvPr/>
          </p:nvSpPr>
          <p:spPr>
            <a:xfrm rot="3824197">
              <a:off x="5469125" y="3377999"/>
              <a:ext cx="6065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ACK</a:t>
              </a:r>
            </a:p>
          </p:txBody>
        </p:sp>
      </p:grpSp>
      <p:pic>
        <p:nvPicPr>
          <p:cNvPr id="129" name="Picture 1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2057400"/>
            <a:ext cx="685800" cy="685800"/>
          </a:xfrm>
          <a:prstGeom prst="rect">
            <a:avLst/>
          </a:prstGeom>
        </p:spPr>
      </p:pic>
      <p:grpSp>
        <p:nvGrpSpPr>
          <p:cNvPr id="131" name="Group 130"/>
          <p:cNvGrpSpPr/>
          <p:nvPr/>
        </p:nvGrpSpPr>
        <p:grpSpPr>
          <a:xfrm>
            <a:off x="4267200" y="4191000"/>
            <a:ext cx="304800" cy="304800"/>
            <a:chOff x="7391400" y="3581400"/>
            <a:chExt cx="304800" cy="304800"/>
          </a:xfrm>
        </p:grpSpPr>
        <p:cxnSp>
          <p:nvCxnSpPr>
            <p:cNvPr id="42" name="Straight Connector 41"/>
            <p:cNvCxnSpPr/>
            <p:nvPr/>
          </p:nvCxnSpPr>
          <p:spPr bwMode="auto">
            <a:xfrm flipH="1">
              <a:off x="7391400" y="3581400"/>
              <a:ext cx="304800" cy="30480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0" name="Straight Connector 129"/>
            <p:cNvCxnSpPr/>
            <p:nvPr/>
          </p:nvCxnSpPr>
          <p:spPr bwMode="auto">
            <a:xfrm flipH="1" flipV="1">
              <a:off x="7391400" y="3581400"/>
              <a:ext cx="304800" cy="30480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4566212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Quorum Consensus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305800" cy="1295400"/>
          </a:xfrm>
        </p:spPr>
        <p:txBody>
          <a:bodyPr/>
          <a:lstStyle/>
          <a:p>
            <a:r>
              <a:rPr lang="en-US" dirty="0" smtClean="0"/>
              <a:t>Now, issuing get() to any two nodes out of three will return the answer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5334000"/>
            <a:ext cx="6858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334000"/>
            <a:ext cx="6858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334000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5333206"/>
            <a:ext cx="685800" cy="68580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2192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45" name="Group 44"/>
          <p:cNvGrpSpPr/>
          <p:nvPr/>
        </p:nvGrpSpPr>
        <p:grpSpPr>
          <a:xfrm>
            <a:off x="2667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46" name="Rectangle 4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47" name="Straight Connector 46"/>
            <p:cNvCxnSpPr>
              <a:stCxn id="46" idx="0"/>
              <a:endCxn id="4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41148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54" name="Rectangle 5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55" name="Straight Connector 54"/>
            <p:cNvCxnSpPr>
              <a:stCxn id="54" idx="0"/>
              <a:endCxn id="5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5715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62" name="Rectangle 6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3" name="Straight Connector 62"/>
            <p:cNvCxnSpPr>
              <a:stCxn id="62" idx="0"/>
              <a:endCxn id="6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2161671" y="5955268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581400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04871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428871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N</a:t>
            </a:r>
            <a:r>
              <a:rPr lang="en-US" sz="1800" b="0" baseline="-25000" dirty="0">
                <a:latin typeface="Helvetica"/>
                <a:cs typeface="Helvetica"/>
              </a:rPr>
              <a:t>4</a:t>
            </a:r>
            <a:endParaRPr lang="en-US" sz="1800" b="0" baseline="-25000" dirty="0" smtClean="0">
              <a:latin typeface="Helvetica"/>
              <a:cs typeface="Helvetica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5698650" y="4766846"/>
            <a:ext cx="1099500" cy="338554"/>
            <a:chOff x="5698650" y="4766846"/>
            <a:chExt cx="1099500" cy="338554"/>
          </a:xfrm>
        </p:grpSpPr>
        <p:sp>
          <p:nvSpPr>
            <p:cNvPr id="77" name="TextBox 76"/>
            <p:cNvSpPr txBox="1"/>
            <p:nvPr/>
          </p:nvSpPr>
          <p:spPr>
            <a:xfrm>
              <a:off x="569865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2484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219200" y="4766846"/>
            <a:ext cx="1099204" cy="338554"/>
            <a:chOff x="4114800" y="4766846"/>
            <a:chExt cx="1099204" cy="338554"/>
          </a:xfrm>
        </p:grpSpPr>
        <p:sp>
          <p:nvSpPr>
            <p:cNvPr id="101" name="TextBox 100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620687" y="2800723"/>
            <a:ext cx="1696992" cy="1648291"/>
            <a:chOff x="1620687" y="2800723"/>
            <a:chExt cx="1696992" cy="1648291"/>
          </a:xfrm>
        </p:grpSpPr>
        <p:cxnSp>
          <p:nvCxnSpPr>
            <p:cNvPr id="105" name="Straight Arrow Connector 104"/>
            <p:cNvCxnSpPr/>
            <p:nvPr/>
          </p:nvCxnSpPr>
          <p:spPr bwMode="auto">
            <a:xfrm flipH="1">
              <a:off x="1620687" y="2800723"/>
              <a:ext cx="1696992" cy="1648291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06" name="TextBox 105"/>
            <p:cNvSpPr txBox="1"/>
            <p:nvPr/>
          </p:nvSpPr>
          <p:spPr>
            <a:xfrm rot="18916584">
              <a:off x="1863096" y="3398415"/>
              <a:ext cx="97164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get(K14)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981200" y="2819400"/>
            <a:ext cx="1752600" cy="1648295"/>
            <a:chOff x="2057400" y="2819400"/>
            <a:chExt cx="1752600" cy="1648295"/>
          </a:xfrm>
        </p:grpSpPr>
        <p:cxnSp>
          <p:nvCxnSpPr>
            <p:cNvPr id="113" name="Straight Arrow Connector 112"/>
            <p:cNvCxnSpPr/>
            <p:nvPr/>
          </p:nvCxnSpPr>
          <p:spPr bwMode="auto">
            <a:xfrm flipH="1">
              <a:off x="2057400" y="2819400"/>
              <a:ext cx="1752600" cy="1648295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  <p:sp>
          <p:nvSpPr>
            <p:cNvPr id="117" name="TextBox 116"/>
            <p:cNvSpPr txBox="1"/>
            <p:nvPr/>
          </p:nvSpPr>
          <p:spPr>
            <a:xfrm rot="19079691">
              <a:off x="2425966" y="3512263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332704" y="2819400"/>
            <a:ext cx="338554" cy="1648291"/>
            <a:chOff x="4408904" y="2819400"/>
            <a:chExt cx="338554" cy="1648291"/>
          </a:xfrm>
        </p:grpSpPr>
        <p:cxnSp>
          <p:nvCxnSpPr>
            <p:cNvPr id="123" name="Straight Arrow Connector 122"/>
            <p:cNvCxnSpPr/>
            <p:nvPr/>
          </p:nvCxnSpPr>
          <p:spPr bwMode="auto">
            <a:xfrm>
              <a:off x="4419600" y="2819400"/>
              <a:ext cx="0" cy="1648291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25" name="TextBox 124"/>
            <p:cNvSpPr txBox="1"/>
            <p:nvPr/>
          </p:nvSpPr>
          <p:spPr>
            <a:xfrm rot="5400000">
              <a:off x="4092361" y="3496451"/>
              <a:ext cx="97164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get(K14)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724400" y="2819400"/>
            <a:ext cx="381001" cy="1648295"/>
            <a:chOff x="6019800" y="2819400"/>
            <a:chExt cx="381001" cy="1648295"/>
          </a:xfrm>
        </p:grpSpPr>
        <p:cxnSp>
          <p:nvCxnSpPr>
            <p:cNvPr id="124" name="Straight Arrow Connector 123"/>
            <p:cNvCxnSpPr/>
            <p:nvPr/>
          </p:nvCxnSpPr>
          <p:spPr bwMode="auto">
            <a:xfrm>
              <a:off x="6019800" y="2819400"/>
              <a:ext cx="0" cy="1648295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  <p:sp>
          <p:nvSpPr>
            <p:cNvPr id="128" name="TextBox 127"/>
            <p:cNvSpPr txBox="1"/>
            <p:nvPr/>
          </p:nvSpPr>
          <p:spPr>
            <a:xfrm rot="5400000">
              <a:off x="6013756" y="3499155"/>
              <a:ext cx="43553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err="1" smtClean="0">
                  <a:solidFill>
                    <a:srgbClr val="FF0000"/>
                  </a:solidFill>
                  <a:latin typeface="Helvetica"/>
                  <a:cs typeface="Helvetica"/>
                </a:rPr>
                <a:t>nill</a:t>
              </a:r>
              <a:endParaRPr lang="en-US" sz="1600" b="0" dirty="0" smtClean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  <p:pic>
        <p:nvPicPr>
          <p:cNvPr id="129" name="Picture 1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20574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9736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6858000" cy="533400"/>
          </a:xfrm>
        </p:spPr>
        <p:txBody>
          <a:bodyPr/>
          <a:lstStyle/>
          <a:p>
            <a:r>
              <a:rPr lang="en-US" dirty="0" smtClean="0"/>
              <a:t>Scaling Up Directory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458200" cy="5181600"/>
          </a:xfrm>
        </p:spPr>
        <p:txBody>
          <a:bodyPr>
            <a:noAutofit/>
          </a:bodyPr>
          <a:lstStyle/>
          <a:p>
            <a:r>
              <a:rPr lang="en-US" dirty="0" smtClean="0"/>
              <a:t>Challenge:</a:t>
            </a:r>
          </a:p>
          <a:p>
            <a:pPr lvl="1"/>
            <a:r>
              <a:rPr lang="en-US" sz="2400" dirty="0" smtClean="0"/>
              <a:t>Directory contains a number of entries equal to number of (key, value) tuples in the system</a:t>
            </a:r>
          </a:p>
          <a:p>
            <a:pPr lvl="1"/>
            <a:r>
              <a:rPr lang="en-US" sz="2400" dirty="0" smtClean="0"/>
              <a:t>Can be tens or hundreds of billions of entries in the system!</a:t>
            </a:r>
            <a:endParaRPr lang="en-US" sz="2400" dirty="0"/>
          </a:p>
          <a:p>
            <a:r>
              <a:rPr lang="en-US" dirty="0" smtClean="0"/>
              <a:t>Solution: </a:t>
            </a:r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-US" b="1" dirty="0" smtClean="0">
                <a:solidFill>
                  <a:srgbClr val="FF0000"/>
                </a:solidFill>
              </a:rPr>
              <a:t>onsistent Hashing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Provides mechanism to divide [</a:t>
            </a:r>
            <a:r>
              <a:rPr lang="en-US" b="1" dirty="0" err="1" smtClean="0">
                <a:solidFill>
                  <a:srgbClr val="FF0000"/>
                </a:solidFill>
              </a:rPr>
              <a:t>key,value</a:t>
            </a:r>
            <a:r>
              <a:rPr lang="en-US" b="1" dirty="0">
                <a:solidFill>
                  <a:srgbClr val="FF0000"/>
                </a:solidFill>
              </a:rPr>
              <a:t>]</a:t>
            </a:r>
            <a:r>
              <a:rPr lang="en-US" b="1" dirty="0" smtClean="0">
                <a:solidFill>
                  <a:srgbClr val="FF0000"/>
                </a:solidFill>
              </a:rPr>
              <a:t> pairs amongst a (potentially large!) set of machines (nodes) on network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/>
              <a:t>Associate to each node </a:t>
            </a:r>
            <a:r>
              <a:rPr lang="en-US" dirty="0" smtClean="0"/>
              <a:t>a </a:t>
            </a:r>
            <a:r>
              <a:rPr lang="en-US" dirty="0"/>
              <a:t>unique </a:t>
            </a:r>
            <a:r>
              <a:rPr lang="en-US" i="1" dirty="0" smtClean="0"/>
              <a:t>id</a:t>
            </a:r>
            <a:r>
              <a:rPr lang="en-US" dirty="0" smtClean="0"/>
              <a:t> </a:t>
            </a:r>
            <a:r>
              <a:rPr lang="en-US" dirty="0"/>
              <a:t>in an </a:t>
            </a:r>
            <a:r>
              <a:rPr lang="en-US" i="1" dirty="0" err="1"/>
              <a:t>uni</a:t>
            </a:r>
            <a:r>
              <a:rPr lang="en-US" i="1" dirty="0"/>
              <a:t>-</a:t>
            </a:r>
            <a:r>
              <a:rPr lang="en-US" dirty="0"/>
              <a:t>dimensional space 0..</a:t>
            </a:r>
            <a:r>
              <a:rPr lang="en-US" dirty="0" smtClean="0"/>
              <a:t>2</a:t>
            </a:r>
            <a:r>
              <a:rPr lang="en-US" baseline="30000" dirty="0" smtClean="0"/>
              <a:t>m</a:t>
            </a:r>
            <a:r>
              <a:rPr lang="en-US" dirty="0" smtClean="0"/>
              <a:t>-1 </a:t>
            </a:r>
            <a:r>
              <a:rPr lang="en-US" dirty="0" smtClean="0">
                <a:sym typeface="Symbol" panose="05050102010706020507" pitchFamily="18" charset="2"/>
              </a:rPr>
              <a:t> Wraps around: Call this “the ring!”</a:t>
            </a:r>
            <a:endParaRPr lang="en-US" dirty="0" smtClean="0"/>
          </a:p>
          <a:p>
            <a:pPr lvl="1"/>
            <a:r>
              <a:rPr lang="en-US" sz="2400" dirty="0" smtClean="0"/>
              <a:t>Partition </a:t>
            </a:r>
            <a:r>
              <a:rPr lang="en-US" sz="2400" dirty="0"/>
              <a:t>this space </a:t>
            </a:r>
            <a:r>
              <a:rPr lang="en-US" sz="2400" dirty="0" smtClean="0"/>
              <a:t>across </a:t>
            </a:r>
            <a:r>
              <a:rPr lang="en-US" sz="2400" i="1" dirty="0" smtClean="0"/>
              <a:t>n</a:t>
            </a:r>
            <a:r>
              <a:rPr lang="en-US" sz="2400" dirty="0" smtClean="0"/>
              <a:t> machines</a:t>
            </a:r>
          </a:p>
          <a:p>
            <a:pPr lvl="1"/>
            <a:r>
              <a:rPr lang="en-US" sz="2400" dirty="0" smtClean="0"/>
              <a:t>Assume keys are in same </a:t>
            </a:r>
            <a:r>
              <a:rPr lang="en-US" sz="2400" dirty="0" err="1" smtClean="0"/>
              <a:t>uni</a:t>
            </a:r>
            <a:r>
              <a:rPr lang="en-US" sz="2400" dirty="0" smtClean="0"/>
              <a:t>-dimensional space</a:t>
            </a:r>
            <a:endParaRPr lang="en-US" sz="2400" dirty="0"/>
          </a:p>
          <a:p>
            <a:pPr lvl="1"/>
            <a:r>
              <a:rPr lang="en-US" sz="2400" dirty="0"/>
              <a:t>Each [</a:t>
            </a:r>
            <a:r>
              <a:rPr lang="en-US" sz="2400" dirty="0" smtClean="0"/>
              <a:t>Key, Value] </a:t>
            </a:r>
            <a:r>
              <a:rPr lang="en-US" sz="2400" dirty="0"/>
              <a:t>is </a:t>
            </a:r>
            <a:r>
              <a:rPr lang="en-US" sz="2400" dirty="0" smtClean="0"/>
              <a:t>stored at </a:t>
            </a:r>
            <a:r>
              <a:rPr lang="en-US" sz="2400" dirty="0"/>
              <a:t>the node with the smallest </a:t>
            </a:r>
            <a:r>
              <a:rPr lang="en-US" sz="2400" dirty="0" smtClean="0"/>
              <a:t>ID larger than Key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025245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162800" cy="838200"/>
          </a:xfrm>
        </p:spPr>
        <p:txBody>
          <a:bodyPr/>
          <a:lstStyle/>
          <a:p>
            <a:r>
              <a:rPr lang="en-US" dirty="0" smtClean="0"/>
              <a:t>Key </a:t>
            </a:r>
            <a:r>
              <a:rPr lang="en-US" dirty="0"/>
              <a:t>to Node Mapping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351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1629" y="868180"/>
            <a:ext cx="3782470" cy="4724400"/>
          </a:xfrm>
        </p:spPr>
        <p:txBody>
          <a:bodyPr/>
          <a:lstStyle/>
          <a:p>
            <a:pPr marL="342900" indent="-342900"/>
            <a:r>
              <a:rPr lang="en-US" sz="2000" dirty="0" err="1" smtClean="0"/>
              <a:t>Paritioning</a:t>
            </a:r>
            <a:r>
              <a:rPr lang="en-US" sz="2000" dirty="0" smtClean="0"/>
              <a:t> example with</a:t>
            </a:r>
            <a:br>
              <a:rPr lang="en-US" sz="2000" dirty="0" smtClean="0"/>
            </a:br>
            <a:r>
              <a:rPr lang="en-US" sz="2000" dirty="0" smtClean="0"/>
              <a:t>m = 8 </a:t>
            </a:r>
            <a:r>
              <a:rPr lang="en-US" sz="2000" dirty="0" smtClean="0">
                <a:sym typeface="Wingdings"/>
              </a:rPr>
              <a:t> ID space: 0..63</a:t>
            </a:r>
            <a:r>
              <a:rPr lang="en-US" sz="2000" dirty="0" smtClean="0"/>
              <a:t> </a:t>
            </a:r>
          </a:p>
          <a:p>
            <a:pPr marL="742950" lvl="1" indent="-342900"/>
            <a:r>
              <a:rPr lang="en-US" sz="1600" dirty="0" smtClean="0"/>
              <a:t>Node  </a:t>
            </a:r>
            <a:r>
              <a:rPr lang="en-US" sz="1600" dirty="0"/>
              <a:t>8 maps </a:t>
            </a:r>
            <a:r>
              <a:rPr lang="en-US" sz="1600" dirty="0" smtClean="0"/>
              <a:t>keys [</a:t>
            </a:r>
            <a:r>
              <a:rPr lang="en-US" sz="1600" dirty="0"/>
              <a:t>5,8]</a:t>
            </a:r>
          </a:p>
          <a:p>
            <a:pPr marL="742950" lvl="1" indent="-342900"/>
            <a:r>
              <a:rPr lang="en-US" sz="1600" dirty="0"/>
              <a:t>Node 15 maps </a:t>
            </a:r>
            <a:r>
              <a:rPr lang="en-US" sz="1600" dirty="0" smtClean="0"/>
              <a:t>keys [</a:t>
            </a:r>
            <a:r>
              <a:rPr lang="en-US" sz="1600" dirty="0"/>
              <a:t>9,15]</a:t>
            </a:r>
          </a:p>
          <a:p>
            <a:pPr marL="742950" lvl="1" indent="-342900"/>
            <a:r>
              <a:rPr lang="en-US" sz="1600" dirty="0"/>
              <a:t>Node 20 </a:t>
            </a:r>
            <a:r>
              <a:rPr lang="en-US" sz="1600" dirty="0" smtClean="0"/>
              <a:t>maps keys </a:t>
            </a:r>
            <a:r>
              <a:rPr lang="en-US" sz="1600" dirty="0"/>
              <a:t>[16, 20]</a:t>
            </a:r>
          </a:p>
          <a:p>
            <a:pPr marL="742950" lvl="1" indent="-342900"/>
            <a:r>
              <a:rPr lang="en-US" sz="1600" dirty="0"/>
              <a:t>…</a:t>
            </a:r>
          </a:p>
          <a:p>
            <a:pPr marL="742950" lvl="1" indent="-342900"/>
            <a:r>
              <a:rPr lang="en-US" sz="1600" dirty="0"/>
              <a:t>Node 4 </a:t>
            </a:r>
            <a:r>
              <a:rPr lang="en-US" sz="1600" dirty="0" smtClean="0"/>
              <a:t>maps keys [</a:t>
            </a:r>
            <a:r>
              <a:rPr lang="en-US" sz="1600" dirty="0"/>
              <a:t>59, 4</a:t>
            </a:r>
            <a:r>
              <a:rPr lang="en-US" sz="1600" dirty="0" smtClean="0"/>
              <a:t>]</a:t>
            </a:r>
          </a:p>
          <a:p>
            <a:pPr marL="342900" indent="-342900"/>
            <a:r>
              <a:rPr lang="en-US" sz="2000" dirty="0" smtClean="0"/>
              <a:t>For this example, the mapping [14, V14] maps to node with ID=15</a:t>
            </a:r>
          </a:p>
          <a:p>
            <a:pPr marL="742950" lvl="1" indent="-342900"/>
            <a:r>
              <a:rPr lang="en-US" sz="1600" dirty="0" smtClean="0"/>
              <a:t>Node with smallest ID larger than 14 (the key)</a:t>
            </a:r>
          </a:p>
          <a:p>
            <a:pPr marL="342900" indent="-342900"/>
            <a:r>
              <a:rPr lang="en-US" sz="2000" dirty="0" smtClean="0"/>
              <a:t>In practice, m=256 or more!</a:t>
            </a:r>
          </a:p>
          <a:p>
            <a:pPr marL="742950" lvl="1" indent="-342900"/>
            <a:r>
              <a:rPr lang="en-US" sz="1600" dirty="0" smtClean="0"/>
              <a:t>Uses cryptographically secure hash such as SHA-256 to generate the node IDs</a:t>
            </a:r>
            <a:endParaRPr lang="en-US" sz="1600" dirty="0"/>
          </a:p>
          <a:p>
            <a:pPr marL="342900" indent="-342900"/>
            <a:endParaRPr lang="en-US" sz="2000" dirty="0"/>
          </a:p>
          <a:p>
            <a:pPr marL="342900" indent="-342900"/>
            <a:endParaRPr lang="en-US" sz="2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7086600" y="2743200"/>
            <a:ext cx="1437638" cy="687388"/>
            <a:chOff x="6672900" y="2819400"/>
            <a:chExt cx="1437638" cy="687388"/>
          </a:xfrm>
        </p:grpSpPr>
        <p:grpSp>
          <p:nvGrpSpPr>
            <p:cNvPr id="38" name="Group 37"/>
            <p:cNvGrpSpPr/>
            <p:nvPr/>
          </p:nvGrpSpPr>
          <p:grpSpPr>
            <a:xfrm>
              <a:off x="6689250" y="2861846"/>
              <a:ext cx="1066800" cy="228600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39" name="Rectangle 38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40" name="Straight Connector 39"/>
              <p:cNvCxnSpPr>
                <a:stCxn id="39" idx="0"/>
                <a:endCxn id="39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44" name="Straight Connector 43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46" name="Group 45"/>
            <p:cNvGrpSpPr/>
            <p:nvPr/>
          </p:nvGrpSpPr>
          <p:grpSpPr>
            <a:xfrm>
              <a:off x="6672900" y="2819400"/>
              <a:ext cx="1099500" cy="338554"/>
              <a:chOff x="5698650" y="4800600"/>
              <a:chExt cx="1099500" cy="338554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5698650" y="4800600"/>
                <a:ext cx="4128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14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248400" y="4800600"/>
                <a:ext cx="5497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latin typeface="Helvetica"/>
                    <a:cs typeface="Helvetica"/>
                  </a:rPr>
                  <a:t>V14</a:t>
                </a:r>
              </a:p>
            </p:txBody>
          </p:sp>
        </p:grpSp>
        <p:cxnSp>
          <p:nvCxnSpPr>
            <p:cNvPr id="4" name="Straight Arrow Connector 3"/>
            <p:cNvCxnSpPr>
              <a:stCxn id="39" idx="2"/>
              <a:endCxn id="1351705" idx="1"/>
            </p:cNvCxnSpPr>
            <p:nvPr/>
          </p:nvCxnSpPr>
          <p:spPr bwMode="auto">
            <a:xfrm>
              <a:off x="7222650" y="3089971"/>
              <a:ext cx="887888" cy="416817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5" name="Group 4"/>
          <p:cNvGrpSpPr/>
          <p:nvPr/>
        </p:nvGrpSpPr>
        <p:grpSpPr>
          <a:xfrm>
            <a:off x="3735387" y="990600"/>
            <a:ext cx="5256213" cy="5486400"/>
            <a:chOff x="3735387" y="990600"/>
            <a:chExt cx="5256213" cy="5486400"/>
          </a:xfrm>
        </p:grpSpPr>
        <p:sp>
          <p:nvSpPr>
            <p:cNvPr id="1351684" name="Oval 4"/>
            <p:cNvSpPr>
              <a:spLocks noChangeArrowheads="1"/>
            </p:cNvSpPr>
            <p:nvPr/>
          </p:nvSpPr>
          <p:spPr bwMode="auto">
            <a:xfrm>
              <a:off x="4000500" y="1371600"/>
              <a:ext cx="4648200" cy="4572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685" name="Text Box 5"/>
            <p:cNvSpPr txBox="1">
              <a:spLocks noChangeArrowheads="1"/>
            </p:cNvSpPr>
            <p:nvPr/>
          </p:nvSpPr>
          <p:spPr bwMode="auto">
            <a:xfrm>
              <a:off x="6846887" y="1538288"/>
              <a:ext cx="312738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430" tIns="45716" rIns="91430" bIns="45716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latin typeface="Key"/>
                  <a:cs typeface="Key"/>
                </a:rPr>
                <a:t>4</a:t>
              </a:r>
            </a:p>
          </p:txBody>
        </p:sp>
        <p:pic>
          <p:nvPicPr>
            <p:cNvPr id="1351686" name="Picture 6" descr="j02303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115175" y="990600"/>
              <a:ext cx="266700" cy="438150"/>
            </a:xfrm>
            <a:prstGeom prst="rect">
              <a:avLst/>
            </a:prstGeom>
            <a:noFill/>
          </p:spPr>
        </p:pic>
        <p:pic>
          <p:nvPicPr>
            <p:cNvPr id="1351687" name="Picture 7" descr="j02303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610600" y="4514850"/>
              <a:ext cx="266700" cy="438150"/>
            </a:xfrm>
            <a:prstGeom prst="rect">
              <a:avLst/>
            </a:prstGeom>
            <a:noFill/>
          </p:spPr>
        </p:pic>
        <p:sp>
          <p:nvSpPr>
            <p:cNvPr id="1351688" name="Text Box 8"/>
            <p:cNvSpPr txBox="1">
              <a:spLocks noChangeArrowheads="1"/>
            </p:cNvSpPr>
            <p:nvPr/>
          </p:nvSpPr>
          <p:spPr bwMode="auto">
            <a:xfrm>
              <a:off x="7923212" y="4343400"/>
              <a:ext cx="43973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430" tIns="45716" rIns="91430" bIns="45716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latin typeface="Key"/>
                  <a:cs typeface="Key"/>
                </a:rPr>
                <a:t>20</a:t>
              </a:r>
            </a:p>
          </p:txBody>
        </p:sp>
        <p:pic>
          <p:nvPicPr>
            <p:cNvPr id="1351689" name="Picture 9" descr="j02303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210300" y="6038850"/>
              <a:ext cx="266700" cy="438150"/>
            </a:xfrm>
            <a:prstGeom prst="rect">
              <a:avLst/>
            </a:prstGeom>
            <a:noFill/>
          </p:spPr>
        </p:pic>
        <p:sp>
          <p:nvSpPr>
            <p:cNvPr id="1351690" name="Text Box 10"/>
            <p:cNvSpPr txBox="1">
              <a:spLocks noChangeArrowheads="1"/>
            </p:cNvSpPr>
            <p:nvPr/>
          </p:nvSpPr>
          <p:spPr bwMode="auto">
            <a:xfrm>
              <a:off x="6076950" y="5486400"/>
              <a:ext cx="438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430" tIns="45716" rIns="91430" bIns="45716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latin typeface="Key"/>
                  <a:cs typeface="Key"/>
                </a:rPr>
                <a:t>32</a:t>
              </a:r>
            </a:p>
          </p:txBody>
        </p:sp>
        <p:sp>
          <p:nvSpPr>
            <p:cNvPr id="1351691" name="Text Box 11"/>
            <p:cNvSpPr txBox="1">
              <a:spLocks noChangeArrowheads="1"/>
            </p:cNvSpPr>
            <p:nvPr/>
          </p:nvSpPr>
          <p:spPr bwMode="auto">
            <a:xfrm>
              <a:off x="5067300" y="5348288"/>
              <a:ext cx="4381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430" tIns="45716" rIns="91430" bIns="45716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latin typeface="Key"/>
                  <a:cs typeface="Key"/>
                </a:rPr>
                <a:t>35</a:t>
              </a:r>
            </a:p>
          </p:txBody>
        </p:sp>
        <p:pic>
          <p:nvPicPr>
            <p:cNvPr id="1351692" name="Picture 12" descr="j02303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219700" y="5886450"/>
              <a:ext cx="266700" cy="438150"/>
            </a:xfrm>
            <a:prstGeom prst="rect">
              <a:avLst/>
            </a:prstGeom>
            <a:noFill/>
          </p:spPr>
        </p:pic>
        <p:sp>
          <p:nvSpPr>
            <p:cNvPr id="1351693" name="Text Box 13"/>
            <p:cNvSpPr txBox="1">
              <a:spLocks noChangeArrowheads="1"/>
            </p:cNvSpPr>
            <p:nvPr/>
          </p:nvSpPr>
          <p:spPr bwMode="auto">
            <a:xfrm>
              <a:off x="7581900" y="1995488"/>
              <a:ext cx="313024" cy="369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430" tIns="45716" rIns="91430" bIns="45716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latin typeface="Key"/>
                  <a:cs typeface="Key"/>
                </a:rPr>
                <a:t>8</a:t>
              </a:r>
            </a:p>
          </p:txBody>
        </p:sp>
        <p:sp>
          <p:nvSpPr>
            <p:cNvPr id="1351694" name="Text Box 14"/>
            <p:cNvSpPr txBox="1">
              <a:spLocks noChangeArrowheads="1"/>
            </p:cNvSpPr>
            <p:nvPr/>
          </p:nvSpPr>
          <p:spPr bwMode="auto">
            <a:xfrm>
              <a:off x="8191500" y="3367088"/>
              <a:ext cx="4381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430" tIns="45716" rIns="91430" bIns="45716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latin typeface="Key"/>
                  <a:cs typeface="Key"/>
                </a:rPr>
                <a:t>15</a:t>
              </a:r>
            </a:p>
          </p:txBody>
        </p:sp>
        <p:sp>
          <p:nvSpPr>
            <p:cNvPr id="1351695" name="Text Box 15"/>
            <p:cNvSpPr txBox="1">
              <a:spLocks noChangeArrowheads="1"/>
            </p:cNvSpPr>
            <p:nvPr/>
          </p:nvSpPr>
          <p:spPr bwMode="auto">
            <a:xfrm>
              <a:off x="4229100" y="4267200"/>
              <a:ext cx="441402" cy="369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430" tIns="45716" rIns="91430" bIns="45716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latin typeface="Key"/>
                  <a:cs typeface="Key"/>
                </a:rPr>
                <a:t>44</a:t>
              </a:r>
            </a:p>
          </p:txBody>
        </p:sp>
        <p:sp>
          <p:nvSpPr>
            <p:cNvPr id="1351696" name="Text Box 16"/>
            <p:cNvSpPr txBox="1">
              <a:spLocks noChangeArrowheads="1"/>
            </p:cNvSpPr>
            <p:nvPr/>
          </p:nvSpPr>
          <p:spPr bwMode="auto">
            <a:xfrm>
              <a:off x="5010150" y="1828800"/>
              <a:ext cx="438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430" tIns="45716" rIns="91430" bIns="45716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latin typeface="Key"/>
                  <a:cs typeface="Key"/>
                </a:rPr>
                <a:t>58</a:t>
              </a:r>
            </a:p>
          </p:txBody>
        </p:sp>
        <p:pic>
          <p:nvPicPr>
            <p:cNvPr id="1351697" name="Picture 17" descr="j02303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10000" y="4419600"/>
              <a:ext cx="266700" cy="438150"/>
            </a:xfrm>
            <a:prstGeom prst="rect">
              <a:avLst/>
            </a:prstGeom>
            <a:noFill/>
          </p:spPr>
        </p:pic>
        <p:pic>
          <p:nvPicPr>
            <p:cNvPr id="1351698" name="Picture 18" descr="j02303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24400" y="1295400"/>
              <a:ext cx="266700" cy="438150"/>
            </a:xfrm>
            <a:prstGeom prst="rect">
              <a:avLst/>
            </a:prstGeom>
            <a:noFill/>
          </p:spPr>
        </p:pic>
        <p:sp>
          <p:nvSpPr>
            <p:cNvPr id="1351699" name="Line 19"/>
            <p:cNvSpPr>
              <a:spLocks noChangeShapeType="1"/>
            </p:cNvSpPr>
            <p:nvPr/>
          </p:nvSpPr>
          <p:spPr bwMode="auto">
            <a:xfrm flipV="1">
              <a:off x="4152900" y="4495800"/>
              <a:ext cx="152400" cy="76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00" name="Line 20"/>
            <p:cNvSpPr>
              <a:spLocks noChangeShapeType="1"/>
            </p:cNvSpPr>
            <p:nvPr/>
          </p:nvSpPr>
          <p:spPr bwMode="auto">
            <a:xfrm>
              <a:off x="4981575" y="1735138"/>
              <a:ext cx="92075" cy="1206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pic>
          <p:nvPicPr>
            <p:cNvPr id="1351701" name="Picture 21" descr="j02303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724900" y="3276600"/>
              <a:ext cx="266700" cy="438150"/>
            </a:xfrm>
            <a:prstGeom prst="rect">
              <a:avLst/>
            </a:prstGeom>
            <a:noFill/>
          </p:spPr>
        </p:pic>
        <p:sp>
          <p:nvSpPr>
            <p:cNvPr id="1351702" name="Line 22"/>
            <p:cNvSpPr>
              <a:spLocks noChangeShapeType="1"/>
            </p:cNvSpPr>
            <p:nvPr/>
          </p:nvSpPr>
          <p:spPr bwMode="auto">
            <a:xfrm flipV="1">
              <a:off x="5372100" y="5638800"/>
              <a:ext cx="7620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03" name="Line 23"/>
            <p:cNvSpPr>
              <a:spLocks noChangeShapeType="1"/>
            </p:cNvSpPr>
            <p:nvPr/>
          </p:nvSpPr>
          <p:spPr bwMode="auto">
            <a:xfrm flipV="1">
              <a:off x="6286500" y="5867400"/>
              <a:ext cx="1587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04" name="Line 24"/>
            <p:cNvSpPr>
              <a:spLocks noChangeShapeType="1"/>
            </p:cNvSpPr>
            <p:nvPr/>
          </p:nvSpPr>
          <p:spPr bwMode="auto">
            <a:xfrm flipH="1" flipV="1">
              <a:off x="8343900" y="4572000"/>
              <a:ext cx="152400" cy="76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05" name="Line 25"/>
            <p:cNvSpPr>
              <a:spLocks noChangeShapeType="1"/>
            </p:cNvSpPr>
            <p:nvPr/>
          </p:nvSpPr>
          <p:spPr bwMode="auto">
            <a:xfrm flipH="1">
              <a:off x="8572500" y="3505200"/>
              <a:ext cx="152400" cy="15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06" name="Line 26"/>
            <p:cNvSpPr>
              <a:spLocks noChangeShapeType="1"/>
            </p:cNvSpPr>
            <p:nvPr/>
          </p:nvSpPr>
          <p:spPr bwMode="auto">
            <a:xfrm flipV="1">
              <a:off x="7858125" y="1971675"/>
              <a:ext cx="112712" cy="1047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pic>
          <p:nvPicPr>
            <p:cNvPr id="1351707" name="Picture 27" descr="j02303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037512" y="1676400"/>
              <a:ext cx="268288" cy="438150"/>
            </a:xfrm>
            <a:prstGeom prst="rect">
              <a:avLst/>
            </a:prstGeom>
            <a:noFill/>
          </p:spPr>
        </p:pic>
        <p:sp>
          <p:nvSpPr>
            <p:cNvPr id="1351708" name="Line 28"/>
            <p:cNvSpPr>
              <a:spLocks noChangeShapeType="1"/>
            </p:cNvSpPr>
            <p:nvPr/>
          </p:nvSpPr>
          <p:spPr bwMode="auto">
            <a:xfrm rot="3575902">
              <a:off x="7046912" y="1433513"/>
              <a:ext cx="92075" cy="1206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grpSp>
          <p:nvGrpSpPr>
            <p:cNvPr id="2" name="Group 29"/>
            <p:cNvGrpSpPr>
              <a:grpSpLocks/>
            </p:cNvGrpSpPr>
            <p:nvPr/>
          </p:nvGrpSpPr>
          <p:grpSpPr bwMode="auto">
            <a:xfrm>
              <a:off x="3735387" y="1108075"/>
              <a:ext cx="5089525" cy="5133975"/>
              <a:chOff x="1930" y="844"/>
              <a:chExt cx="3210" cy="3240"/>
            </a:xfrm>
          </p:grpSpPr>
          <p:sp>
            <p:nvSpPr>
              <p:cNvPr id="1351710" name="Freeform 30"/>
              <p:cNvSpPr>
                <a:spLocks/>
              </p:cNvSpPr>
              <p:nvPr/>
            </p:nvSpPr>
            <p:spPr bwMode="auto">
              <a:xfrm>
                <a:off x="2788" y="844"/>
                <a:ext cx="1200" cy="168"/>
              </a:xfrm>
              <a:custGeom>
                <a:avLst/>
                <a:gdLst/>
                <a:ahLst/>
                <a:cxnLst>
                  <a:cxn ang="0">
                    <a:pos x="0" y="168"/>
                  </a:cxn>
                  <a:cxn ang="0">
                    <a:pos x="432" y="24"/>
                  </a:cxn>
                  <a:cxn ang="0">
                    <a:pos x="960" y="24"/>
                  </a:cxn>
                  <a:cxn ang="0">
                    <a:pos x="1200" y="72"/>
                  </a:cxn>
                </a:cxnLst>
                <a:rect l="0" t="0" r="r" b="b"/>
                <a:pathLst>
                  <a:path w="1200" h="168">
                    <a:moveTo>
                      <a:pt x="0" y="168"/>
                    </a:moveTo>
                    <a:cubicBezTo>
                      <a:pt x="136" y="108"/>
                      <a:pt x="272" y="48"/>
                      <a:pt x="432" y="24"/>
                    </a:cubicBezTo>
                    <a:cubicBezTo>
                      <a:pt x="592" y="0"/>
                      <a:pt x="832" y="16"/>
                      <a:pt x="960" y="24"/>
                    </a:cubicBezTo>
                    <a:cubicBezTo>
                      <a:pt x="1088" y="32"/>
                      <a:pt x="1144" y="52"/>
                      <a:pt x="1200" y="72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dash"/>
                <a:round/>
                <a:headEnd type="none" w="med" len="med"/>
                <a:tailEnd type="triangle" w="med" len="med"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</a:bodyPr>
              <a:lstStyle/>
              <a:p>
                <a:endParaRPr lang="en-US">
                  <a:latin typeface="Key"/>
                  <a:cs typeface="Key"/>
                </a:endParaRPr>
              </a:p>
            </p:txBody>
          </p:sp>
          <p:sp>
            <p:nvSpPr>
              <p:cNvPr id="1351711" name="Freeform 31"/>
              <p:cNvSpPr>
                <a:spLocks/>
              </p:cNvSpPr>
              <p:nvPr/>
            </p:nvSpPr>
            <p:spPr bwMode="auto">
              <a:xfrm>
                <a:off x="4276" y="964"/>
                <a:ext cx="336" cy="24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2" y="96"/>
                  </a:cxn>
                  <a:cxn ang="0">
                    <a:pos x="336" y="240"/>
                  </a:cxn>
                </a:cxnLst>
                <a:rect l="0" t="0" r="r" b="b"/>
                <a:pathLst>
                  <a:path w="336" h="240">
                    <a:moveTo>
                      <a:pt x="0" y="0"/>
                    </a:moveTo>
                    <a:cubicBezTo>
                      <a:pt x="68" y="28"/>
                      <a:pt x="136" y="56"/>
                      <a:pt x="192" y="96"/>
                    </a:cubicBezTo>
                    <a:cubicBezTo>
                      <a:pt x="248" y="136"/>
                      <a:pt x="292" y="188"/>
                      <a:pt x="336" y="24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dash"/>
                <a:round/>
                <a:headEnd type="none" w="med" len="med"/>
                <a:tailEnd type="triangle" w="med" len="med"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</a:bodyPr>
              <a:lstStyle/>
              <a:p>
                <a:endParaRPr lang="en-US">
                  <a:latin typeface="Key"/>
                  <a:cs typeface="Key"/>
                </a:endParaRPr>
              </a:p>
            </p:txBody>
          </p:sp>
          <p:sp>
            <p:nvSpPr>
              <p:cNvPr id="1351712" name="Freeform 32"/>
              <p:cNvSpPr>
                <a:spLocks/>
              </p:cNvSpPr>
              <p:nvPr/>
            </p:nvSpPr>
            <p:spPr bwMode="auto">
              <a:xfrm>
                <a:off x="4852" y="1492"/>
                <a:ext cx="288" cy="62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2" y="240"/>
                  </a:cxn>
                  <a:cxn ang="0">
                    <a:pos x="288" y="624"/>
                  </a:cxn>
                </a:cxnLst>
                <a:rect l="0" t="0" r="r" b="b"/>
                <a:pathLst>
                  <a:path w="288" h="624">
                    <a:moveTo>
                      <a:pt x="0" y="0"/>
                    </a:moveTo>
                    <a:cubicBezTo>
                      <a:pt x="72" y="68"/>
                      <a:pt x="144" y="136"/>
                      <a:pt x="192" y="240"/>
                    </a:cubicBezTo>
                    <a:cubicBezTo>
                      <a:pt x="240" y="344"/>
                      <a:pt x="264" y="484"/>
                      <a:pt x="288" y="624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dash"/>
                <a:round/>
                <a:headEnd type="none" w="med" len="med"/>
                <a:tailEnd type="triangle" w="med" len="med"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</a:bodyPr>
              <a:lstStyle/>
              <a:p>
                <a:endParaRPr lang="en-US">
                  <a:latin typeface="Key"/>
                  <a:cs typeface="Key"/>
                </a:endParaRPr>
              </a:p>
            </p:txBody>
          </p:sp>
          <p:sp>
            <p:nvSpPr>
              <p:cNvPr id="1351713" name="Freeform 33"/>
              <p:cNvSpPr>
                <a:spLocks/>
              </p:cNvSpPr>
              <p:nvPr/>
            </p:nvSpPr>
            <p:spPr bwMode="auto">
              <a:xfrm>
                <a:off x="5072" y="2596"/>
                <a:ext cx="68" cy="340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40" y="204"/>
                  </a:cxn>
                  <a:cxn ang="0">
                    <a:pos x="0" y="340"/>
                  </a:cxn>
                </a:cxnLst>
                <a:rect l="0" t="0" r="r" b="b"/>
                <a:pathLst>
                  <a:path w="68" h="340">
                    <a:moveTo>
                      <a:pt x="68" y="0"/>
                    </a:moveTo>
                    <a:cubicBezTo>
                      <a:pt x="59" y="73"/>
                      <a:pt x="51" y="147"/>
                      <a:pt x="40" y="204"/>
                    </a:cubicBezTo>
                    <a:cubicBezTo>
                      <a:pt x="29" y="261"/>
                      <a:pt x="14" y="300"/>
                      <a:pt x="0" y="34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dash"/>
                <a:round/>
                <a:headEnd type="none" w="med" len="med"/>
                <a:tailEnd type="triangle" w="med" len="med"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</a:bodyPr>
              <a:lstStyle/>
              <a:p>
                <a:endParaRPr lang="en-US">
                  <a:latin typeface="Key"/>
                  <a:cs typeface="Key"/>
                </a:endParaRPr>
              </a:p>
            </p:txBody>
          </p:sp>
          <p:sp>
            <p:nvSpPr>
              <p:cNvPr id="1351714" name="Freeform 34"/>
              <p:cNvSpPr>
                <a:spLocks/>
              </p:cNvSpPr>
              <p:nvPr/>
            </p:nvSpPr>
            <p:spPr bwMode="auto">
              <a:xfrm>
                <a:off x="3760" y="3268"/>
                <a:ext cx="1188" cy="767"/>
              </a:xfrm>
              <a:custGeom>
                <a:avLst/>
                <a:gdLst/>
                <a:ahLst/>
                <a:cxnLst>
                  <a:cxn ang="0">
                    <a:pos x="1188" y="0"/>
                  </a:cxn>
                  <a:cxn ang="0">
                    <a:pos x="824" y="460"/>
                  </a:cxn>
                  <a:cxn ang="0">
                    <a:pos x="320" y="716"/>
                  </a:cxn>
                  <a:cxn ang="0">
                    <a:pos x="0" y="764"/>
                  </a:cxn>
                </a:cxnLst>
                <a:rect l="0" t="0" r="r" b="b"/>
                <a:pathLst>
                  <a:path w="1188" h="767">
                    <a:moveTo>
                      <a:pt x="1188" y="0"/>
                    </a:moveTo>
                    <a:cubicBezTo>
                      <a:pt x="1078" y="170"/>
                      <a:pt x="969" y="341"/>
                      <a:pt x="824" y="460"/>
                    </a:cubicBezTo>
                    <a:cubicBezTo>
                      <a:pt x="679" y="579"/>
                      <a:pt x="457" y="665"/>
                      <a:pt x="320" y="716"/>
                    </a:cubicBezTo>
                    <a:cubicBezTo>
                      <a:pt x="183" y="767"/>
                      <a:pt x="91" y="765"/>
                      <a:pt x="0" y="764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dash"/>
                <a:round/>
                <a:headEnd type="none" w="med" len="med"/>
                <a:tailEnd type="triangle" w="med" len="med"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</a:bodyPr>
              <a:lstStyle/>
              <a:p>
                <a:endParaRPr lang="en-US">
                  <a:latin typeface="Key"/>
                  <a:cs typeface="Key"/>
                </a:endParaRPr>
              </a:p>
            </p:txBody>
          </p:sp>
          <p:sp>
            <p:nvSpPr>
              <p:cNvPr id="1351715" name="Freeform 35"/>
              <p:cNvSpPr>
                <a:spLocks/>
              </p:cNvSpPr>
              <p:nvPr/>
            </p:nvSpPr>
            <p:spPr bwMode="auto">
              <a:xfrm>
                <a:off x="1930" y="1216"/>
                <a:ext cx="542" cy="1620"/>
              </a:xfrm>
              <a:custGeom>
                <a:avLst/>
                <a:gdLst/>
                <a:ahLst/>
                <a:cxnLst>
                  <a:cxn ang="0">
                    <a:pos x="90" y="1620"/>
                  </a:cxn>
                  <a:cxn ang="0">
                    <a:pos x="6" y="1136"/>
                  </a:cxn>
                  <a:cxn ang="0">
                    <a:pos x="126" y="520"/>
                  </a:cxn>
                  <a:cxn ang="0">
                    <a:pos x="542" y="0"/>
                  </a:cxn>
                </a:cxnLst>
                <a:rect l="0" t="0" r="r" b="b"/>
                <a:pathLst>
                  <a:path w="542" h="1620">
                    <a:moveTo>
                      <a:pt x="90" y="1620"/>
                    </a:moveTo>
                    <a:cubicBezTo>
                      <a:pt x="45" y="1469"/>
                      <a:pt x="0" y="1319"/>
                      <a:pt x="6" y="1136"/>
                    </a:cubicBezTo>
                    <a:cubicBezTo>
                      <a:pt x="12" y="953"/>
                      <a:pt x="37" y="709"/>
                      <a:pt x="126" y="520"/>
                    </a:cubicBezTo>
                    <a:cubicBezTo>
                      <a:pt x="215" y="331"/>
                      <a:pt x="378" y="165"/>
                      <a:pt x="542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dash"/>
                <a:round/>
                <a:headEnd type="none" w="med" len="med"/>
                <a:tailEnd type="triangle" w="med" len="med"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</a:bodyPr>
              <a:lstStyle/>
              <a:p>
                <a:endParaRPr lang="en-US">
                  <a:latin typeface="Key"/>
                  <a:cs typeface="Key"/>
                </a:endParaRPr>
              </a:p>
            </p:txBody>
          </p:sp>
          <p:sp>
            <p:nvSpPr>
              <p:cNvPr id="1351716" name="Freeform 36"/>
              <p:cNvSpPr>
                <a:spLocks/>
              </p:cNvSpPr>
              <p:nvPr/>
            </p:nvSpPr>
            <p:spPr bwMode="auto">
              <a:xfrm>
                <a:off x="2164" y="3268"/>
                <a:ext cx="624" cy="624"/>
              </a:xfrm>
              <a:custGeom>
                <a:avLst/>
                <a:gdLst/>
                <a:ahLst/>
                <a:cxnLst>
                  <a:cxn ang="0">
                    <a:pos x="624" y="624"/>
                  </a:cxn>
                  <a:cxn ang="0">
                    <a:pos x="288" y="384"/>
                  </a:cxn>
                  <a:cxn ang="0">
                    <a:pos x="0" y="0"/>
                  </a:cxn>
                </a:cxnLst>
                <a:rect l="0" t="0" r="r" b="b"/>
                <a:pathLst>
                  <a:path w="624" h="624">
                    <a:moveTo>
                      <a:pt x="624" y="624"/>
                    </a:moveTo>
                    <a:cubicBezTo>
                      <a:pt x="508" y="556"/>
                      <a:pt x="392" y="488"/>
                      <a:pt x="288" y="384"/>
                    </a:cubicBezTo>
                    <a:cubicBezTo>
                      <a:pt x="184" y="280"/>
                      <a:pt x="92" y="140"/>
                      <a:pt x="0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dash"/>
                <a:round/>
                <a:headEnd type="none" w="med" len="med"/>
                <a:tailEnd type="triangle" w="med" len="med"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</a:bodyPr>
              <a:lstStyle/>
              <a:p>
                <a:endParaRPr lang="en-US">
                  <a:latin typeface="Key"/>
                  <a:cs typeface="Key"/>
                </a:endParaRPr>
              </a:p>
            </p:txBody>
          </p:sp>
          <p:sp>
            <p:nvSpPr>
              <p:cNvPr id="1351717" name="Line 37"/>
              <p:cNvSpPr>
                <a:spLocks noChangeShapeType="1"/>
              </p:cNvSpPr>
              <p:nvPr/>
            </p:nvSpPr>
            <p:spPr bwMode="auto">
              <a:xfrm flipH="1" flipV="1">
                <a:off x="3076" y="3988"/>
                <a:ext cx="38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</a:bodyPr>
              <a:lstStyle/>
              <a:p>
                <a:endParaRPr lang="en-US">
                  <a:latin typeface="Key"/>
                  <a:cs typeface="Key"/>
                </a:endParaRPr>
              </a:p>
            </p:txBody>
          </p:sp>
        </p:grpSp>
        <p:sp>
          <p:nvSpPr>
            <p:cNvPr id="57" name="Text Box 16"/>
            <p:cNvSpPr txBox="1">
              <a:spLocks noChangeArrowheads="1"/>
            </p:cNvSpPr>
            <p:nvPr/>
          </p:nvSpPr>
          <p:spPr bwMode="auto">
            <a:xfrm>
              <a:off x="6040360" y="1371600"/>
              <a:ext cx="441402" cy="369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430" tIns="45716" rIns="91430" bIns="45716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latin typeface="Key"/>
                  <a:cs typeface="Key"/>
                </a:rPr>
                <a:t>63</a:t>
              </a:r>
              <a:endParaRPr lang="en-US" sz="1800" b="1" dirty="0">
                <a:latin typeface="Key"/>
                <a:cs typeface="Key"/>
              </a:endParaRPr>
            </a:p>
          </p:txBody>
        </p:sp>
        <p:sp>
          <p:nvSpPr>
            <p:cNvPr id="58" name="Text Box 16"/>
            <p:cNvSpPr txBox="1">
              <a:spLocks noChangeArrowheads="1"/>
            </p:cNvSpPr>
            <p:nvPr/>
          </p:nvSpPr>
          <p:spPr bwMode="auto">
            <a:xfrm>
              <a:off x="6397338" y="1371600"/>
              <a:ext cx="313024" cy="369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430" tIns="45716" rIns="91430" bIns="45716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latin typeface="Key"/>
                  <a:cs typeface="Key"/>
                </a:rPr>
                <a:t>0</a:t>
              </a:r>
              <a:endParaRPr lang="en-US" sz="1800" b="1" dirty="0">
                <a:latin typeface="Key"/>
                <a:cs typeface="Key"/>
              </a:endParaRPr>
            </a:p>
          </p:txBody>
        </p:sp>
        <p:sp>
          <p:nvSpPr>
            <p:cNvPr id="60" name="Line 23"/>
            <p:cNvSpPr>
              <a:spLocks noChangeShapeType="1"/>
            </p:cNvSpPr>
            <p:nvPr/>
          </p:nvSpPr>
          <p:spPr bwMode="auto">
            <a:xfrm flipV="1">
              <a:off x="6253162" y="1295400"/>
              <a:ext cx="1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61" name="Line 23"/>
            <p:cNvSpPr>
              <a:spLocks noChangeShapeType="1"/>
            </p:cNvSpPr>
            <p:nvPr/>
          </p:nvSpPr>
          <p:spPr bwMode="auto">
            <a:xfrm flipV="1">
              <a:off x="6481761" y="1295400"/>
              <a:ext cx="1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421148" y="3426768"/>
              <a:ext cx="18069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Gill Sans"/>
                </a:rPr>
                <a:t>“The Ring”</a:t>
              </a:r>
              <a:endParaRPr lang="en-US" sz="2400" dirty="0">
                <a:latin typeface="Gill Sa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722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683" grpId="0" uiExpand="1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Summary (1/2)</a:t>
            </a:r>
          </a:p>
        </p:txBody>
      </p:sp>
      <p:sp>
        <p:nvSpPr>
          <p:cNvPr id="97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915400" cy="6096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ko-KR" dirty="0">
                <a:solidFill>
                  <a:srgbClr val="FF0000"/>
                </a:solidFill>
              </a:rPr>
              <a:t>Distributed File System: </a:t>
            </a:r>
          </a:p>
          <a:p>
            <a:pPr lvl="1">
              <a:defRPr/>
            </a:pPr>
            <a:r>
              <a:rPr lang="en-US" altLang="ko-KR" dirty="0"/>
              <a:t>Transparent access to files stored on a remote disk</a:t>
            </a:r>
          </a:p>
          <a:p>
            <a:pPr lvl="1">
              <a:defRPr/>
            </a:pPr>
            <a:r>
              <a:rPr lang="en-US" altLang="ko-KR" dirty="0"/>
              <a:t>Caching for performance</a:t>
            </a:r>
          </a:p>
          <a:p>
            <a:pPr>
              <a:defRPr/>
            </a:pPr>
            <a:r>
              <a:rPr lang="en-US" altLang="ko-KR" dirty="0">
                <a:solidFill>
                  <a:srgbClr val="FF0000"/>
                </a:solidFill>
              </a:rPr>
              <a:t>VFS: </a:t>
            </a:r>
            <a:r>
              <a:rPr lang="en-US" altLang="ko-KR" dirty="0"/>
              <a:t>Virtual File System layer</a:t>
            </a:r>
          </a:p>
          <a:p>
            <a:pPr lvl="1">
              <a:defRPr/>
            </a:pPr>
            <a:r>
              <a:rPr lang="en-US" altLang="ko-KR" dirty="0"/>
              <a:t>Provides mechanism which gives same system call interface for different types of file systems</a:t>
            </a:r>
          </a:p>
          <a:p>
            <a:pPr>
              <a:defRPr/>
            </a:pPr>
            <a:r>
              <a:rPr lang="en-US" altLang="ko-KR" dirty="0" smtClean="0">
                <a:solidFill>
                  <a:srgbClr val="FF0000"/>
                </a:solidFill>
              </a:rPr>
              <a:t>Cache </a:t>
            </a:r>
            <a:r>
              <a:rPr lang="en-US" altLang="ko-KR" dirty="0">
                <a:solidFill>
                  <a:srgbClr val="FF0000"/>
                </a:solidFill>
              </a:rPr>
              <a:t>Consistency: </a:t>
            </a:r>
            <a:r>
              <a:rPr lang="en-US" altLang="ko-KR" dirty="0"/>
              <a:t>Keeping client caches consistent with one another</a:t>
            </a:r>
          </a:p>
          <a:p>
            <a:pPr lvl="1">
              <a:defRPr/>
            </a:pPr>
            <a:r>
              <a:rPr lang="en-US" altLang="ko-KR" dirty="0"/>
              <a:t>If multiple clients, some reading and some writing, how do stale cached copies get updated?</a:t>
            </a:r>
          </a:p>
          <a:p>
            <a:pPr lvl="1">
              <a:defRPr/>
            </a:pPr>
            <a:r>
              <a:rPr lang="en-US" altLang="ko-KR" dirty="0"/>
              <a:t>NFS: check periodically for changes</a:t>
            </a:r>
          </a:p>
          <a:p>
            <a:pPr lvl="1">
              <a:defRPr/>
            </a:pPr>
            <a:r>
              <a:rPr lang="en-US" altLang="ko-KR" dirty="0"/>
              <a:t>AFS: clients register callbacks to be notified by server of changes</a:t>
            </a:r>
          </a:p>
          <a:p>
            <a:pPr>
              <a:defRPr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9415427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9971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Summary (2/2)</a:t>
            </a:r>
            <a:endParaRPr lang="en-US" altLang="ko-KR" dirty="0" smtClean="0"/>
          </a:p>
        </p:txBody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839200" cy="5715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Key-Value Store:</a:t>
            </a:r>
          </a:p>
          <a:p>
            <a:pPr lvl="1"/>
            <a:r>
              <a:rPr lang="en-US" dirty="0" smtClean="0"/>
              <a:t>Two operations</a:t>
            </a:r>
          </a:p>
          <a:p>
            <a:pPr lvl="2"/>
            <a:r>
              <a:rPr lang="en-US" dirty="0" smtClean="0"/>
              <a:t>put(key, value)</a:t>
            </a:r>
          </a:p>
          <a:p>
            <a:pPr lvl="2"/>
            <a:r>
              <a:rPr lang="en-US" dirty="0" smtClean="0"/>
              <a:t>value = get(key)</a:t>
            </a:r>
          </a:p>
          <a:p>
            <a:pPr lvl="1"/>
            <a:r>
              <a:rPr lang="en-US" dirty="0" smtClean="0"/>
              <a:t>Challenges</a:t>
            </a:r>
          </a:p>
          <a:p>
            <a:pPr lvl="2"/>
            <a:r>
              <a:rPr lang="en-US" dirty="0" smtClean="0"/>
              <a:t>Fault Tolerance </a:t>
            </a:r>
            <a:r>
              <a:rPr lang="en-US" dirty="0" smtClean="0">
                <a:sym typeface="Wingdings"/>
              </a:rPr>
              <a:t> replication</a:t>
            </a:r>
            <a:endParaRPr lang="en-US" dirty="0" smtClean="0"/>
          </a:p>
          <a:p>
            <a:pPr lvl="2"/>
            <a:r>
              <a:rPr lang="en-US" dirty="0" smtClean="0"/>
              <a:t>Scalability </a:t>
            </a:r>
            <a:r>
              <a:rPr lang="en-US" dirty="0" smtClean="0">
                <a:sym typeface="Wingdings"/>
              </a:rPr>
              <a:t> serve get()’s in parallel; replicate/cache hot tuples</a:t>
            </a:r>
            <a:endParaRPr lang="en-US" dirty="0" smtClean="0"/>
          </a:p>
          <a:p>
            <a:pPr lvl="2"/>
            <a:r>
              <a:rPr lang="en-US" dirty="0" smtClean="0"/>
              <a:t>Consistency </a:t>
            </a:r>
            <a:r>
              <a:rPr lang="en-US" dirty="0" smtClean="0">
                <a:sym typeface="Wingdings"/>
              </a:rPr>
              <a:t> quorum consensus to improve put() </a:t>
            </a:r>
            <a:r>
              <a:rPr lang="en-US" dirty="0" smtClean="0">
                <a:sym typeface="Wingdings"/>
              </a:rPr>
              <a:t>performance</a:t>
            </a:r>
            <a:endParaRPr lang="en-US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2601080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Putting it all together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1447800" y="5638800"/>
            <a:ext cx="2743200" cy="5334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Helvetica"/>
              <a:ea typeface="ＭＳ Ｐゴシック" pitchFamily="1" charset="-128"/>
              <a:cs typeface="Helvetica"/>
            </a:endParaRPr>
          </a:p>
        </p:txBody>
      </p:sp>
      <p:sp>
        <p:nvSpPr>
          <p:cNvPr id="47" name="TextBox 2"/>
          <p:cNvSpPr txBox="1">
            <a:spLocks noChangeArrowheads="1"/>
          </p:cNvSpPr>
          <p:nvPr/>
        </p:nvSpPr>
        <p:spPr bwMode="auto">
          <a:xfrm>
            <a:off x="1447800" y="5715000"/>
            <a:ext cx="2698750" cy="40005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0" smtClean="0">
                <a:latin typeface="Helvetica" charset="0"/>
                <a:cs typeface="Helvetica" charset="0"/>
              </a:rPr>
              <a:t>101010100110101110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0" y="2057400"/>
            <a:ext cx="1295400" cy="762000"/>
          </a:xfrm>
          <a:prstGeom prst="rect">
            <a:avLst/>
          </a:prstGeom>
          <a:solidFill>
            <a:srgbClr val="CCFFCC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ea typeface="ＭＳ Ｐゴシック" pitchFamily="1" charset="-128"/>
                <a:cs typeface="Helvetica"/>
              </a:rPr>
              <a:t>Transport Layer </a:t>
            </a:r>
          </a:p>
        </p:txBody>
      </p:sp>
      <p:sp>
        <p:nvSpPr>
          <p:cNvPr id="57349" name="Rectangle 45"/>
          <p:cNvSpPr>
            <a:spLocks noChangeArrowheads="1"/>
          </p:cNvSpPr>
          <p:nvPr/>
        </p:nvSpPr>
        <p:spPr bwMode="auto">
          <a:xfrm>
            <a:off x="2819400" y="2133600"/>
            <a:ext cx="685800" cy="6096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600" b="0">
                <a:latin typeface="Arial Narrow" charset="0"/>
                <a:cs typeface="Arial Narrow" charset="0"/>
              </a:rPr>
              <a:t>Trans.</a:t>
            </a:r>
          </a:p>
          <a:p>
            <a:pPr algn="ctr"/>
            <a:r>
              <a:rPr lang="en-US" sz="1600" b="0">
                <a:latin typeface="Arial Narrow" charset="0"/>
                <a:cs typeface="Arial Narrow" charset="0"/>
              </a:rPr>
              <a:t>Hdr.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7848600" y="2057400"/>
            <a:ext cx="1295400" cy="762000"/>
          </a:xfrm>
          <a:prstGeom prst="rect">
            <a:avLst/>
          </a:prstGeom>
          <a:solidFill>
            <a:srgbClr val="CCFFCC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ea typeface="ＭＳ Ｐゴシック" pitchFamily="1" charset="-128"/>
                <a:cs typeface="Helvetica"/>
              </a:rPr>
              <a:t>Transport Layer </a:t>
            </a:r>
          </a:p>
        </p:txBody>
      </p:sp>
      <p:sp>
        <p:nvSpPr>
          <p:cNvPr id="57351" name="Rectangle 55"/>
          <p:cNvSpPr>
            <a:spLocks noChangeArrowheads="1"/>
          </p:cNvSpPr>
          <p:nvPr/>
        </p:nvSpPr>
        <p:spPr bwMode="auto">
          <a:xfrm>
            <a:off x="6324600" y="2133600"/>
            <a:ext cx="685800" cy="6096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600" b="0">
                <a:latin typeface="Arial Narrow" charset="0"/>
                <a:cs typeface="Arial Narrow" charset="0"/>
              </a:rPr>
              <a:t>Trans.</a:t>
            </a:r>
          </a:p>
          <a:p>
            <a:pPr algn="ctr"/>
            <a:r>
              <a:rPr lang="en-US" sz="1600" b="0">
                <a:latin typeface="Arial Narrow" charset="0"/>
                <a:cs typeface="Arial Narrow" charset="0"/>
              </a:rPr>
              <a:t>Hdr.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0" y="3200400"/>
            <a:ext cx="1295400" cy="762000"/>
          </a:xfrm>
          <a:prstGeom prst="rect">
            <a:avLst/>
          </a:prstGeom>
          <a:solidFill>
            <a:srgbClr val="A0BCFE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ea typeface="ＭＳ Ｐゴシック" pitchFamily="1" charset="-128"/>
                <a:cs typeface="Helvetica"/>
              </a:rPr>
              <a:t>Network Layer </a:t>
            </a:r>
          </a:p>
        </p:txBody>
      </p:sp>
      <p:sp>
        <p:nvSpPr>
          <p:cNvPr id="57353" name="Rectangle 60"/>
          <p:cNvSpPr>
            <a:spLocks noChangeArrowheads="1"/>
          </p:cNvSpPr>
          <p:nvPr/>
        </p:nvSpPr>
        <p:spPr bwMode="auto">
          <a:xfrm>
            <a:off x="2819400" y="3276600"/>
            <a:ext cx="685800" cy="6096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600" b="0">
                <a:latin typeface="Arial Narrow" charset="0"/>
                <a:cs typeface="Arial Narrow" charset="0"/>
              </a:rPr>
              <a:t>Trans.</a:t>
            </a:r>
          </a:p>
          <a:p>
            <a:pPr algn="ctr"/>
            <a:r>
              <a:rPr lang="en-US" sz="1600" b="0">
                <a:latin typeface="Arial Narrow" charset="0"/>
                <a:cs typeface="Arial Narrow" charset="0"/>
              </a:rPr>
              <a:t>Hdr.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2133600" y="3276600"/>
            <a:ext cx="6858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Arial Narrow"/>
                <a:ea typeface="ＭＳ Ｐゴシック" pitchFamily="1" charset="-128"/>
                <a:cs typeface="Arial Narrow"/>
              </a:rPr>
              <a:t>Net.</a:t>
            </a:r>
          </a:p>
          <a:p>
            <a:pPr algn="ctr">
              <a:defRPr/>
            </a:pPr>
            <a:r>
              <a:rPr lang="en-US" sz="1600" b="0" dirty="0" err="1">
                <a:latin typeface="Arial Narrow"/>
                <a:ea typeface="ＭＳ Ｐゴシック" pitchFamily="1" charset="-128"/>
                <a:cs typeface="Arial Narrow"/>
              </a:rPr>
              <a:t>Hdr</a:t>
            </a:r>
            <a:r>
              <a:rPr lang="en-US" sz="1600" b="0" dirty="0">
                <a:latin typeface="Arial Narrow"/>
                <a:ea typeface="ＭＳ Ｐゴシック" pitchFamily="1" charset="-128"/>
                <a:cs typeface="Arial Narrow"/>
              </a:rPr>
              <a:t>.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7848600" y="3200400"/>
            <a:ext cx="1295400" cy="762000"/>
          </a:xfrm>
          <a:prstGeom prst="rect">
            <a:avLst/>
          </a:prstGeom>
          <a:solidFill>
            <a:srgbClr val="A0BCFE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ea typeface="ＭＳ Ｐゴシック" pitchFamily="1" charset="-128"/>
                <a:cs typeface="Helvetica"/>
              </a:rPr>
              <a:t>Network Layer </a:t>
            </a:r>
          </a:p>
        </p:txBody>
      </p:sp>
      <p:sp>
        <p:nvSpPr>
          <p:cNvPr id="57356" name="Rectangle 65"/>
          <p:cNvSpPr>
            <a:spLocks noChangeArrowheads="1"/>
          </p:cNvSpPr>
          <p:nvPr/>
        </p:nvSpPr>
        <p:spPr bwMode="auto">
          <a:xfrm>
            <a:off x="6324600" y="3276600"/>
            <a:ext cx="685800" cy="6096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600" b="0">
                <a:latin typeface="Arial Narrow" charset="0"/>
                <a:cs typeface="Arial Narrow" charset="0"/>
              </a:rPr>
              <a:t>Trans.</a:t>
            </a:r>
          </a:p>
          <a:p>
            <a:pPr algn="ctr"/>
            <a:r>
              <a:rPr lang="en-US" sz="1600" b="0">
                <a:latin typeface="Arial Narrow" charset="0"/>
                <a:cs typeface="Arial Narrow" charset="0"/>
              </a:rPr>
              <a:t>Hdr.</a:t>
            </a:r>
          </a:p>
        </p:txBody>
      </p:sp>
      <p:sp>
        <p:nvSpPr>
          <p:cNvPr id="57357" name="Rectangle 67"/>
          <p:cNvSpPr>
            <a:spLocks noChangeArrowheads="1"/>
          </p:cNvSpPr>
          <p:nvPr/>
        </p:nvSpPr>
        <p:spPr bwMode="auto">
          <a:xfrm>
            <a:off x="5638800" y="3276600"/>
            <a:ext cx="685800" cy="609600"/>
          </a:xfrm>
          <a:prstGeom prst="rect">
            <a:avLst/>
          </a:prstGeom>
          <a:solidFill>
            <a:srgbClr val="A0BCFE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600" b="0">
                <a:latin typeface="Arial Narrow" charset="0"/>
                <a:cs typeface="Arial Narrow" charset="0"/>
              </a:rPr>
              <a:t>Net.</a:t>
            </a:r>
          </a:p>
          <a:p>
            <a:pPr algn="ctr"/>
            <a:r>
              <a:rPr lang="en-US" sz="1600" b="0">
                <a:latin typeface="Arial Narrow" charset="0"/>
                <a:cs typeface="Arial Narrow" charset="0"/>
              </a:rPr>
              <a:t>Hdr.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0" y="4343400"/>
            <a:ext cx="1295400" cy="762000"/>
          </a:xfrm>
          <a:prstGeom prst="rect">
            <a:avLst/>
          </a:prstGeom>
          <a:solidFill>
            <a:srgbClr val="FECF59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b="0" dirty="0" err="1">
                <a:latin typeface="Helvetica"/>
                <a:ea typeface="ＭＳ Ｐゴシック" pitchFamily="1" charset="-128"/>
                <a:cs typeface="Helvetica"/>
              </a:rPr>
              <a:t>Datalink</a:t>
            </a:r>
            <a:r>
              <a:rPr lang="en-US" sz="2000" b="0" dirty="0">
                <a:latin typeface="Helvetica"/>
                <a:ea typeface="ＭＳ Ｐゴシック" pitchFamily="1" charset="-128"/>
                <a:cs typeface="Helvetica"/>
              </a:rPr>
              <a:t> Layer </a:t>
            </a:r>
          </a:p>
        </p:txBody>
      </p:sp>
      <p:sp>
        <p:nvSpPr>
          <p:cNvPr id="57359" name="Rectangle 70"/>
          <p:cNvSpPr>
            <a:spLocks noChangeArrowheads="1"/>
          </p:cNvSpPr>
          <p:nvPr/>
        </p:nvSpPr>
        <p:spPr bwMode="auto">
          <a:xfrm>
            <a:off x="2819400" y="4419600"/>
            <a:ext cx="685800" cy="6096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600" b="0">
                <a:latin typeface="Arial Narrow" charset="0"/>
                <a:cs typeface="Arial Narrow" charset="0"/>
              </a:rPr>
              <a:t>Trans.</a:t>
            </a:r>
          </a:p>
          <a:p>
            <a:pPr algn="ctr"/>
            <a:r>
              <a:rPr lang="en-US" sz="1600" b="0">
                <a:latin typeface="Arial Narrow" charset="0"/>
                <a:cs typeface="Arial Narrow" charset="0"/>
              </a:rPr>
              <a:t>Hdr.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2133600" y="4419600"/>
            <a:ext cx="6858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Arial Narrow"/>
                <a:ea typeface="ＭＳ Ｐゴシック" pitchFamily="1" charset="-128"/>
                <a:cs typeface="Arial Narrow"/>
              </a:rPr>
              <a:t>Net.</a:t>
            </a:r>
          </a:p>
          <a:p>
            <a:pPr algn="ctr">
              <a:defRPr/>
            </a:pPr>
            <a:r>
              <a:rPr lang="en-US" sz="1600" b="0" dirty="0" err="1">
                <a:latin typeface="Arial Narrow"/>
                <a:ea typeface="ＭＳ Ｐゴシック" pitchFamily="1" charset="-128"/>
                <a:cs typeface="Arial Narrow"/>
              </a:rPr>
              <a:t>Hdr</a:t>
            </a:r>
            <a:r>
              <a:rPr lang="en-US" sz="1600" b="0" dirty="0">
                <a:latin typeface="Arial Narrow"/>
                <a:ea typeface="ＭＳ Ｐゴシック" pitchFamily="1" charset="-128"/>
                <a:cs typeface="Arial Narrow"/>
              </a:rPr>
              <a:t>.</a:t>
            </a:r>
          </a:p>
        </p:txBody>
      </p:sp>
      <p:sp>
        <p:nvSpPr>
          <p:cNvPr id="57361" name="Rectangle 73"/>
          <p:cNvSpPr>
            <a:spLocks noChangeArrowheads="1"/>
          </p:cNvSpPr>
          <p:nvPr/>
        </p:nvSpPr>
        <p:spPr bwMode="auto">
          <a:xfrm>
            <a:off x="1447800" y="4419600"/>
            <a:ext cx="685800" cy="609600"/>
          </a:xfrm>
          <a:prstGeom prst="rect">
            <a:avLst/>
          </a:prstGeom>
          <a:solidFill>
            <a:srgbClr val="FECF59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600" b="0">
                <a:latin typeface="Arial Narrow" charset="0"/>
                <a:cs typeface="Arial Narrow" charset="0"/>
              </a:rPr>
              <a:t>Frame</a:t>
            </a:r>
          </a:p>
          <a:p>
            <a:pPr algn="ctr"/>
            <a:r>
              <a:rPr lang="en-US" sz="1600" b="0">
                <a:latin typeface="Arial Narrow" charset="0"/>
                <a:cs typeface="Arial Narrow" charset="0"/>
              </a:rPr>
              <a:t>Hdr.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7848600" y="4343400"/>
            <a:ext cx="1295400" cy="762000"/>
          </a:xfrm>
          <a:prstGeom prst="rect">
            <a:avLst/>
          </a:prstGeom>
          <a:solidFill>
            <a:srgbClr val="FECF59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b="0" dirty="0" err="1">
                <a:latin typeface="Helvetica"/>
                <a:ea typeface="ＭＳ Ｐゴシック" pitchFamily="1" charset="-128"/>
                <a:cs typeface="Helvetica"/>
              </a:rPr>
              <a:t>Datalink</a:t>
            </a:r>
            <a:r>
              <a:rPr lang="en-US" sz="2000" b="0" dirty="0">
                <a:latin typeface="Helvetica"/>
                <a:ea typeface="ＭＳ Ｐゴシック" pitchFamily="1" charset="-128"/>
                <a:cs typeface="Helvetica"/>
              </a:rPr>
              <a:t> Layer </a:t>
            </a:r>
          </a:p>
        </p:txBody>
      </p:sp>
      <p:sp>
        <p:nvSpPr>
          <p:cNvPr id="57363" name="Rectangle 75"/>
          <p:cNvSpPr>
            <a:spLocks noChangeArrowheads="1"/>
          </p:cNvSpPr>
          <p:nvPr/>
        </p:nvSpPr>
        <p:spPr bwMode="auto">
          <a:xfrm>
            <a:off x="6324600" y="4419600"/>
            <a:ext cx="685800" cy="6096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600" b="0">
                <a:latin typeface="Arial Narrow" charset="0"/>
                <a:cs typeface="Arial Narrow" charset="0"/>
              </a:rPr>
              <a:t>Trans.</a:t>
            </a:r>
          </a:p>
          <a:p>
            <a:pPr algn="ctr"/>
            <a:r>
              <a:rPr lang="en-US" sz="1600" b="0">
                <a:latin typeface="Arial Narrow" charset="0"/>
                <a:cs typeface="Arial Narrow" charset="0"/>
              </a:rPr>
              <a:t>Hdr.</a:t>
            </a:r>
          </a:p>
        </p:txBody>
      </p:sp>
      <p:sp>
        <p:nvSpPr>
          <p:cNvPr id="57364" name="Rectangle 77"/>
          <p:cNvSpPr>
            <a:spLocks noChangeArrowheads="1"/>
          </p:cNvSpPr>
          <p:nvPr/>
        </p:nvSpPr>
        <p:spPr bwMode="auto">
          <a:xfrm>
            <a:off x="5638800" y="4419600"/>
            <a:ext cx="685800" cy="609600"/>
          </a:xfrm>
          <a:prstGeom prst="rect">
            <a:avLst/>
          </a:prstGeom>
          <a:solidFill>
            <a:srgbClr val="A0BCFE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600" b="0">
                <a:latin typeface="Arial Narrow" charset="0"/>
                <a:cs typeface="Arial Narrow" charset="0"/>
              </a:rPr>
              <a:t>Net.</a:t>
            </a:r>
          </a:p>
          <a:p>
            <a:pPr algn="ctr"/>
            <a:r>
              <a:rPr lang="en-US" sz="1600" b="0">
                <a:latin typeface="Arial Narrow" charset="0"/>
                <a:cs typeface="Arial Narrow" charset="0"/>
              </a:rPr>
              <a:t>Hdr.</a:t>
            </a:r>
          </a:p>
        </p:txBody>
      </p:sp>
      <p:sp>
        <p:nvSpPr>
          <p:cNvPr id="57365" name="Rectangle 78"/>
          <p:cNvSpPr>
            <a:spLocks noChangeArrowheads="1"/>
          </p:cNvSpPr>
          <p:nvPr/>
        </p:nvSpPr>
        <p:spPr bwMode="auto">
          <a:xfrm>
            <a:off x="4953000" y="4419600"/>
            <a:ext cx="685800" cy="609600"/>
          </a:xfrm>
          <a:prstGeom prst="rect">
            <a:avLst/>
          </a:prstGeom>
          <a:solidFill>
            <a:srgbClr val="FECF59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600" b="0">
                <a:latin typeface="Arial Narrow" charset="0"/>
                <a:cs typeface="Arial Narrow" charset="0"/>
              </a:rPr>
              <a:t>Frame</a:t>
            </a:r>
          </a:p>
          <a:p>
            <a:pPr algn="ctr"/>
            <a:r>
              <a:rPr lang="en-US" sz="1600" b="0">
                <a:latin typeface="Arial Narrow" charset="0"/>
                <a:cs typeface="Arial Narrow" charset="0"/>
              </a:rPr>
              <a:t>Hdr.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0" y="5486400"/>
            <a:ext cx="1295400" cy="762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ea typeface="ＭＳ Ｐゴシック" pitchFamily="1" charset="-128"/>
                <a:cs typeface="Helvetica"/>
              </a:rPr>
              <a:t>Physical Layer 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7848600" y="5486400"/>
            <a:ext cx="1295400" cy="762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ea typeface="ＭＳ Ｐゴシック" pitchFamily="1" charset="-128"/>
                <a:cs typeface="Helvetica"/>
              </a:rPr>
              <a:t>Physical Layer </a:t>
            </a:r>
          </a:p>
        </p:txBody>
      </p:sp>
      <p:sp>
        <p:nvSpPr>
          <p:cNvPr id="74" name="Rectangle 73"/>
          <p:cNvSpPr/>
          <p:nvPr/>
        </p:nvSpPr>
        <p:spPr bwMode="auto">
          <a:xfrm>
            <a:off x="4953000" y="5638800"/>
            <a:ext cx="2743200" cy="5334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Helvetica"/>
              <a:ea typeface="ＭＳ Ｐゴシック" pitchFamily="1" charset="-128"/>
              <a:cs typeface="Helvetica"/>
            </a:endParaRPr>
          </a:p>
        </p:txBody>
      </p:sp>
      <p:sp>
        <p:nvSpPr>
          <p:cNvPr id="76" name="TextBox 2"/>
          <p:cNvSpPr txBox="1">
            <a:spLocks noChangeArrowheads="1"/>
          </p:cNvSpPr>
          <p:nvPr/>
        </p:nvSpPr>
        <p:spPr bwMode="auto">
          <a:xfrm>
            <a:off x="4953000" y="5715000"/>
            <a:ext cx="2698750" cy="40005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0" smtClean="0">
                <a:latin typeface="Helvetica" charset="0"/>
                <a:cs typeface="Helvetica" charset="0"/>
              </a:rPr>
              <a:t>101010100110101110</a:t>
            </a:r>
          </a:p>
        </p:txBody>
      </p:sp>
      <p:sp>
        <p:nvSpPr>
          <p:cNvPr id="57370" name="Rectangle 96"/>
          <p:cNvSpPr>
            <a:spLocks noChangeArrowheads="1"/>
          </p:cNvSpPr>
          <p:nvPr/>
        </p:nvSpPr>
        <p:spPr bwMode="auto">
          <a:xfrm>
            <a:off x="3505200" y="2133600"/>
            <a:ext cx="6858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600" b="0">
                <a:latin typeface="Helvetica" charset="0"/>
                <a:cs typeface="Helvetica" charset="0"/>
              </a:rPr>
              <a:t>Data</a:t>
            </a:r>
          </a:p>
        </p:txBody>
      </p:sp>
      <p:sp>
        <p:nvSpPr>
          <p:cNvPr id="57371" name="Rectangle 97"/>
          <p:cNvSpPr>
            <a:spLocks noChangeArrowheads="1"/>
          </p:cNvSpPr>
          <p:nvPr/>
        </p:nvSpPr>
        <p:spPr bwMode="auto">
          <a:xfrm>
            <a:off x="3505200" y="3276600"/>
            <a:ext cx="6858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600" b="0">
                <a:latin typeface="Helvetica" charset="0"/>
                <a:cs typeface="Helvetica" charset="0"/>
              </a:rPr>
              <a:t>Data</a:t>
            </a:r>
          </a:p>
        </p:txBody>
      </p:sp>
      <p:sp>
        <p:nvSpPr>
          <p:cNvPr id="57372" name="Rectangle 98"/>
          <p:cNvSpPr>
            <a:spLocks noChangeArrowheads="1"/>
          </p:cNvSpPr>
          <p:nvPr/>
        </p:nvSpPr>
        <p:spPr bwMode="auto">
          <a:xfrm>
            <a:off x="3505200" y="4419600"/>
            <a:ext cx="6858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600" b="0">
                <a:latin typeface="Helvetica" charset="0"/>
                <a:cs typeface="Helvetica" charset="0"/>
              </a:rPr>
              <a:t>Data</a:t>
            </a:r>
          </a:p>
        </p:txBody>
      </p:sp>
      <p:sp>
        <p:nvSpPr>
          <p:cNvPr id="57373" name="Rectangle 100"/>
          <p:cNvSpPr>
            <a:spLocks noChangeArrowheads="1"/>
          </p:cNvSpPr>
          <p:nvPr/>
        </p:nvSpPr>
        <p:spPr bwMode="auto">
          <a:xfrm>
            <a:off x="7010400" y="2133600"/>
            <a:ext cx="6858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600" b="0">
                <a:latin typeface="Helvetica" charset="0"/>
                <a:cs typeface="Helvetica" charset="0"/>
              </a:rPr>
              <a:t>Data</a:t>
            </a:r>
          </a:p>
        </p:txBody>
      </p:sp>
      <p:sp>
        <p:nvSpPr>
          <p:cNvPr id="57374" name="Rectangle 101"/>
          <p:cNvSpPr>
            <a:spLocks noChangeArrowheads="1"/>
          </p:cNvSpPr>
          <p:nvPr/>
        </p:nvSpPr>
        <p:spPr bwMode="auto">
          <a:xfrm>
            <a:off x="7010400" y="3276600"/>
            <a:ext cx="6858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600" b="0">
                <a:latin typeface="Helvetica" charset="0"/>
                <a:cs typeface="Helvetica" charset="0"/>
              </a:rPr>
              <a:t>Data</a:t>
            </a:r>
          </a:p>
        </p:txBody>
      </p:sp>
      <p:sp>
        <p:nvSpPr>
          <p:cNvPr id="57375" name="Rectangle 102"/>
          <p:cNvSpPr>
            <a:spLocks noChangeArrowheads="1"/>
          </p:cNvSpPr>
          <p:nvPr/>
        </p:nvSpPr>
        <p:spPr bwMode="auto">
          <a:xfrm>
            <a:off x="7010400" y="4419600"/>
            <a:ext cx="6858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600" b="0">
                <a:latin typeface="Helvetica" charset="0"/>
                <a:cs typeface="Helvetica" charset="0"/>
              </a:rPr>
              <a:t>Data</a:t>
            </a:r>
          </a:p>
        </p:txBody>
      </p:sp>
      <p:cxnSp>
        <p:nvCxnSpPr>
          <p:cNvPr id="57376" name="Straight Arrow Connector 29"/>
          <p:cNvCxnSpPr>
            <a:cxnSpLocks noChangeShapeType="1"/>
          </p:cNvCxnSpPr>
          <p:nvPr/>
        </p:nvCxnSpPr>
        <p:spPr bwMode="auto">
          <a:xfrm>
            <a:off x="4191000" y="4724400"/>
            <a:ext cx="762000" cy="9525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7377" name="Straight Arrow Connector 31"/>
          <p:cNvCxnSpPr>
            <a:cxnSpLocks noChangeShapeType="1"/>
          </p:cNvCxnSpPr>
          <p:nvPr/>
        </p:nvCxnSpPr>
        <p:spPr bwMode="auto">
          <a:xfrm>
            <a:off x="4191000" y="5905500"/>
            <a:ext cx="762000" cy="9525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7378" name="Straight Arrow Connector 30"/>
          <p:cNvCxnSpPr>
            <a:cxnSpLocks noChangeShapeType="1"/>
          </p:cNvCxnSpPr>
          <p:nvPr/>
        </p:nvCxnSpPr>
        <p:spPr bwMode="auto">
          <a:xfrm>
            <a:off x="4191000" y="3581400"/>
            <a:ext cx="14478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7379" name="Straight Arrow Connector 30"/>
          <p:cNvCxnSpPr>
            <a:cxnSpLocks noChangeShapeType="1"/>
            <a:endCxn id="57351" idx="1"/>
          </p:cNvCxnSpPr>
          <p:nvPr/>
        </p:nvCxnSpPr>
        <p:spPr bwMode="auto">
          <a:xfrm>
            <a:off x="4191000" y="2438400"/>
            <a:ext cx="21336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57380" name="Up-Down Arrow 23"/>
          <p:cNvSpPr>
            <a:spLocks noChangeArrowheads="1"/>
          </p:cNvSpPr>
          <p:nvPr/>
        </p:nvSpPr>
        <p:spPr bwMode="auto">
          <a:xfrm>
            <a:off x="533400" y="5105400"/>
            <a:ext cx="228600" cy="3810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57381" name="Up-Down Arrow 24"/>
          <p:cNvSpPr>
            <a:spLocks noChangeArrowheads="1"/>
          </p:cNvSpPr>
          <p:nvPr/>
        </p:nvSpPr>
        <p:spPr bwMode="auto">
          <a:xfrm>
            <a:off x="533400" y="3962400"/>
            <a:ext cx="228600" cy="3810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57382" name="Up-Down Arrow 27"/>
          <p:cNvSpPr>
            <a:spLocks noChangeArrowheads="1"/>
          </p:cNvSpPr>
          <p:nvPr/>
        </p:nvSpPr>
        <p:spPr bwMode="auto">
          <a:xfrm>
            <a:off x="533400" y="2819400"/>
            <a:ext cx="228600" cy="3810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57383" name="Up-Down Arrow 23"/>
          <p:cNvSpPr>
            <a:spLocks noChangeArrowheads="1"/>
          </p:cNvSpPr>
          <p:nvPr/>
        </p:nvSpPr>
        <p:spPr bwMode="auto">
          <a:xfrm>
            <a:off x="8382000" y="5105400"/>
            <a:ext cx="228600" cy="3810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57384" name="Up-Down Arrow 24"/>
          <p:cNvSpPr>
            <a:spLocks noChangeArrowheads="1"/>
          </p:cNvSpPr>
          <p:nvPr/>
        </p:nvSpPr>
        <p:spPr bwMode="auto">
          <a:xfrm>
            <a:off x="8382000" y="3962400"/>
            <a:ext cx="228600" cy="3810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57385" name="Up-Down Arrow 27"/>
          <p:cNvSpPr>
            <a:spLocks noChangeArrowheads="1"/>
          </p:cNvSpPr>
          <p:nvPr/>
        </p:nvSpPr>
        <p:spPr bwMode="auto">
          <a:xfrm>
            <a:off x="8382000" y="2819400"/>
            <a:ext cx="228600" cy="3810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grpSp>
        <p:nvGrpSpPr>
          <p:cNvPr id="2" name="Group 101"/>
          <p:cNvGrpSpPr>
            <a:grpSpLocks/>
          </p:cNvGrpSpPr>
          <p:nvPr/>
        </p:nvGrpSpPr>
        <p:grpSpPr bwMode="auto">
          <a:xfrm>
            <a:off x="0" y="914400"/>
            <a:ext cx="9144000" cy="1143000"/>
            <a:chOff x="0" y="914400"/>
            <a:chExt cx="9144000" cy="1143000"/>
          </a:xfrm>
        </p:grpSpPr>
        <p:sp>
          <p:nvSpPr>
            <p:cNvPr id="57387" name="Rectangle 90"/>
            <p:cNvSpPr>
              <a:spLocks noChangeArrowheads="1"/>
            </p:cNvSpPr>
            <p:nvPr/>
          </p:nvSpPr>
          <p:spPr bwMode="auto">
            <a:xfrm>
              <a:off x="3505200" y="1066800"/>
              <a:ext cx="685800" cy="6096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r>
                <a:rPr lang="en-US" sz="1600" b="0">
                  <a:latin typeface="Helvetica" charset="0"/>
                  <a:cs typeface="Helvetica" charset="0"/>
                </a:rPr>
                <a:t>Data</a:t>
              </a: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0" y="914400"/>
              <a:ext cx="1295400" cy="7620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2000" b="0" dirty="0">
                  <a:latin typeface="Arial Narrow"/>
                  <a:ea typeface="ＭＳ Ｐゴシック" pitchFamily="1" charset="-128"/>
                  <a:cs typeface="Arial Narrow"/>
                </a:rPr>
                <a:t>Application Layer </a:t>
              </a: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7848600" y="914400"/>
              <a:ext cx="1295400" cy="7620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2000" b="0" dirty="0">
                  <a:latin typeface="Arial Narrow"/>
                  <a:ea typeface="ＭＳ Ｐゴシック" pitchFamily="1" charset="-128"/>
                  <a:cs typeface="Arial Narrow"/>
                </a:rPr>
                <a:t>Application Layer </a:t>
              </a:r>
            </a:p>
          </p:txBody>
        </p:sp>
        <p:sp>
          <p:nvSpPr>
            <p:cNvPr id="57390" name="Rectangle 99"/>
            <p:cNvSpPr>
              <a:spLocks noChangeArrowheads="1"/>
            </p:cNvSpPr>
            <p:nvPr/>
          </p:nvSpPr>
          <p:spPr bwMode="auto">
            <a:xfrm>
              <a:off x="7010400" y="1066800"/>
              <a:ext cx="685800" cy="6096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r>
                <a:rPr lang="en-US" sz="1600" b="0">
                  <a:latin typeface="Helvetica" charset="0"/>
                  <a:cs typeface="Helvetica" charset="0"/>
                </a:rPr>
                <a:t>Data</a:t>
              </a:r>
            </a:p>
          </p:txBody>
        </p:sp>
        <p:sp>
          <p:nvSpPr>
            <p:cNvPr id="57391" name="Up-Down Arrow 27"/>
            <p:cNvSpPr>
              <a:spLocks noChangeArrowheads="1"/>
            </p:cNvSpPr>
            <p:nvPr/>
          </p:nvSpPr>
          <p:spPr bwMode="auto">
            <a:xfrm>
              <a:off x="533400" y="1676400"/>
              <a:ext cx="228600" cy="381000"/>
            </a:xfrm>
            <a:prstGeom prst="upDownArrow">
              <a:avLst>
                <a:gd name="adj1" fmla="val 50000"/>
                <a:gd name="adj2" fmla="val 50000"/>
              </a:avLst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  <a:cs typeface="Helvetica" charset="0"/>
              </a:endParaRPr>
            </a:p>
          </p:txBody>
        </p:sp>
        <p:sp>
          <p:nvSpPr>
            <p:cNvPr id="57392" name="Up-Down Arrow 27"/>
            <p:cNvSpPr>
              <a:spLocks noChangeArrowheads="1"/>
            </p:cNvSpPr>
            <p:nvPr/>
          </p:nvSpPr>
          <p:spPr bwMode="auto">
            <a:xfrm>
              <a:off x="8382000" y="1676400"/>
              <a:ext cx="228600" cy="381000"/>
            </a:xfrm>
            <a:prstGeom prst="upDownArrow">
              <a:avLst>
                <a:gd name="adj1" fmla="val 50000"/>
                <a:gd name="adj2" fmla="val 50000"/>
              </a:avLst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  <a:cs typeface="Helvetic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31920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Five Layers Summary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562850" cy="1676400"/>
          </a:xfrm>
        </p:spPr>
        <p:txBody>
          <a:bodyPr/>
          <a:lstStyle/>
          <a:p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Lower three layers implemented everywhere</a:t>
            </a:r>
          </a:p>
          <a:p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Top two layers implemented only at hosts</a:t>
            </a:r>
          </a:p>
          <a:p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Logically, layers interacts with peer</a:t>
            </a:r>
            <a:r>
              <a:rPr lang="ja-JP" altLang="en-US" dirty="0">
                <a:latin typeface="Gill Sans Light"/>
                <a:ea typeface="ＭＳ Ｐゴシック" charset="0"/>
                <a:cs typeface="Gill Sans Light"/>
              </a:rPr>
              <a:t>’</a:t>
            </a:r>
            <a:r>
              <a:rPr lang="en-US" altLang="ja-JP" dirty="0">
                <a:latin typeface="Gill Sans Light"/>
                <a:ea typeface="ＭＳ Ｐゴシック" charset="0"/>
                <a:cs typeface="Gill Sans Light"/>
              </a:rPr>
              <a:t>s corresponding layer</a:t>
            </a:r>
          </a:p>
          <a:p>
            <a:endParaRPr lang="en-US" dirty="0">
              <a:latin typeface="Gill Sans Light"/>
              <a:ea typeface="ＭＳ Ｐゴシック" charset="0"/>
              <a:cs typeface="Gill Sans Light"/>
            </a:endParaRPr>
          </a:p>
        </p:txBody>
      </p:sp>
      <p:sp>
        <p:nvSpPr>
          <p:cNvPr id="58371" name="Rectangle 4"/>
          <p:cNvSpPr>
            <a:spLocks noChangeArrowheads="1"/>
          </p:cNvSpPr>
          <p:nvPr/>
        </p:nvSpPr>
        <p:spPr bwMode="auto">
          <a:xfrm>
            <a:off x="1066800" y="3505200"/>
            <a:ext cx="1703388" cy="3810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58372" name="Text Box 5"/>
          <p:cNvSpPr txBox="1">
            <a:spLocks noChangeArrowheads="1"/>
          </p:cNvSpPr>
          <p:nvPr/>
        </p:nvSpPr>
        <p:spPr bwMode="auto">
          <a:xfrm>
            <a:off x="1233488" y="3489325"/>
            <a:ext cx="1370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cs typeface="Helvetica" charset="0"/>
              </a:rPr>
              <a:t>Transport</a:t>
            </a:r>
          </a:p>
        </p:txBody>
      </p:sp>
      <p:sp>
        <p:nvSpPr>
          <p:cNvPr id="58373" name="Rectangle 6"/>
          <p:cNvSpPr>
            <a:spLocks noChangeArrowheads="1"/>
          </p:cNvSpPr>
          <p:nvPr/>
        </p:nvSpPr>
        <p:spPr bwMode="auto">
          <a:xfrm>
            <a:off x="1066800" y="38862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58374" name="Text Box 7"/>
          <p:cNvSpPr txBox="1">
            <a:spLocks noChangeArrowheads="1"/>
          </p:cNvSpPr>
          <p:nvPr/>
        </p:nvSpPr>
        <p:spPr bwMode="auto">
          <a:xfrm>
            <a:off x="1325563" y="3870325"/>
            <a:ext cx="1185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cs typeface="Helvetica" charset="0"/>
              </a:rPr>
              <a:t>Network</a:t>
            </a:r>
          </a:p>
        </p:txBody>
      </p:sp>
      <p:sp>
        <p:nvSpPr>
          <p:cNvPr id="58375" name="Rectangle 8"/>
          <p:cNvSpPr>
            <a:spLocks noChangeArrowheads="1"/>
          </p:cNvSpPr>
          <p:nvPr/>
        </p:nvSpPr>
        <p:spPr bwMode="auto">
          <a:xfrm>
            <a:off x="1066800" y="42672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58376" name="Text Box 9"/>
          <p:cNvSpPr txBox="1">
            <a:spLocks noChangeArrowheads="1"/>
          </p:cNvSpPr>
          <p:nvPr/>
        </p:nvSpPr>
        <p:spPr bwMode="auto">
          <a:xfrm>
            <a:off x="1331913" y="4251325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cs typeface="Helvetica" charset="0"/>
              </a:rPr>
              <a:t>Datalink</a:t>
            </a:r>
          </a:p>
        </p:txBody>
      </p:sp>
      <p:sp>
        <p:nvSpPr>
          <p:cNvPr id="58377" name="Rectangle 10"/>
          <p:cNvSpPr>
            <a:spLocks noChangeArrowheads="1"/>
          </p:cNvSpPr>
          <p:nvPr/>
        </p:nvSpPr>
        <p:spPr bwMode="auto">
          <a:xfrm>
            <a:off x="1066800" y="46482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58378" name="Text Box 11"/>
          <p:cNvSpPr txBox="1">
            <a:spLocks noChangeArrowheads="1"/>
          </p:cNvSpPr>
          <p:nvPr/>
        </p:nvSpPr>
        <p:spPr bwMode="auto">
          <a:xfrm>
            <a:off x="1311275" y="4632325"/>
            <a:ext cx="1214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cs typeface="Helvetica" charset="0"/>
              </a:rPr>
              <a:t>Physical</a:t>
            </a:r>
          </a:p>
        </p:txBody>
      </p:sp>
      <p:sp>
        <p:nvSpPr>
          <p:cNvPr id="58379" name="Rectangle 12"/>
          <p:cNvSpPr>
            <a:spLocks noChangeArrowheads="1"/>
          </p:cNvSpPr>
          <p:nvPr/>
        </p:nvSpPr>
        <p:spPr bwMode="auto">
          <a:xfrm>
            <a:off x="6477000" y="3505200"/>
            <a:ext cx="1703388" cy="3810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58380" name="Text Box 13"/>
          <p:cNvSpPr txBox="1">
            <a:spLocks noChangeArrowheads="1"/>
          </p:cNvSpPr>
          <p:nvPr/>
        </p:nvSpPr>
        <p:spPr bwMode="auto">
          <a:xfrm>
            <a:off x="6643688" y="3489325"/>
            <a:ext cx="1370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cs typeface="Helvetica" charset="0"/>
              </a:rPr>
              <a:t>Transport</a:t>
            </a:r>
          </a:p>
        </p:txBody>
      </p:sp>
      <p:sp>
        <p:nvSpPr>
          <p:cNvPr id="58381" name="Rectangle 14"/>
          <p:cNvSpPr>
            <a:spLocks noChangeArrowheads="1"/>
          </p:cNvSpPr>
          <p:nvPr/>
        </p:nvSpPr>
        <p:spPr bwMode="auto">
          <a:xfrm>
            <a:off x="6477000" y="38862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58382" name="Text Box 15"/>
          <p:cNvSpPr txBox="1">
            <a:spLocks noChangeArrowheads="1"/>
          </p:cNvSpPr>
          <p:nvPr/>
        </p:nvSpPr>
        <p:spPr bwMode="auto">
          <a:xfrm>
            <a:off x="6735763" y="3870325"/>
            <a:ext cx="1185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cs typeface="Helvetica" charset="0"/>
              </a:rPr>
              <a:t>Network</a:t>
            </a:r>
          </a:p>
        </p:txBody>
      </p:sp>
      <p:sp>
        <p:nvSpPr>
          <p:cNvPr id="58383" name="Rectangle 16"/>
          <p:cNvSpPr>
            <a:spLocks noChangeArrowheads="1"/>
          </p:cNvSpPr>
          <p:nvPr/>
        </p:nvSpPr>
        <p:spPr bwMode="auto">
          <a:xfrm>
            <a:off x="6477000" y="42672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58384" name="Text Box 17"/>
          <p:cNvSpPr txBox="1">
            <a:spLocks noChangeArrowheads="1"/>
          </p:cNvSpPr>
          <p:nvPr/>
        </p:nvSpPr>
        <p:spPr bwMode="auto">
          <a:xfrm>
            <a:off x="6742113" y="4251325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cs typeface="Helvetica" charset="0"/>
              </a:rPr>
              <a:t>Datalink</a:t>
            </a:r>
          </a:p>
        </p:txBody>
      </p:sp>
      <p:sp>
        <p:nvSpPr>
          <p:cNvPr id="58385" name="Rectangle 18"/>
          <p:cNvSpPr>
            <a:spLocks noChangeArrowheads="1"/>
          </p:cNvSpPr>
          <p:nvPr/>
        </p:nvSpPr>
        <p:spPr bwMode="auto">
          <a:xfrm>
            <a:off x="6477000" y="46482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58386" name="Text Box 19"/>
          <p:cNvSpPr txBox="1">
            <a:spLocks noChangeArrowheads="1"/>
          </p:cNvSpPr>
          <p:nvPr/>
        </p:nvSpPr>
        <p:spPr bwMode="auto">
          <a:xfrm>
            <a:off x="6721475" y="4632325"/>
            <a:ext cx="1214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cs typeface="Helvetica" charset="0"/>
              </a:rPr>
              <a:t>Physical</a:t>
            </a:r>
          </a:p>
        </p:txBody>
      </p:sp>
      <p:cxnSp>
        <p:nvCxnSpPr>
          <p:cNvPr id="58399" name="AutoShape 32"/>
          <p:cNvCxnSpPr>
            <a:cxnSpLocks noChangeShapeType="1"/>
            <a:stCxn id="58371" idx="3"/>
            <a:endCxn id="58379" idx="1"/>
          </p:cNvCxnSpPr>
          <p:nvPr/>
        </p:nvCxnSpPr>
        <p:spPr bwMode="auto">
          <a:xfrm>
            <a:off x="2782888" y="3695700"/>
            <a:ext cx="36814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58400" name="Group 33"/>
          <p:cNvGrpSpPr>
            <a:grpSpLocks/>
          </p:cNvGrpSpPr>
          <p:nvPr/>
        </p:nvGrpSpPr>
        <p:grpSpPr bwMode="auto">
          <a:xfrm>
            <a:off x="1066800" y="3124200"/>
            <a:ext cx="7113588" cy="396875"/>
            <a:chOff x="647" y="2280"/>
            <a:chExt cx="4481" cy="250"/>
          </a:xfrm>
        </p:grpSpPr>
        <p:sp>
          <p:nvSpPr>
            <p:cNvPr id="58404" name="Rectangle 34"/>
            <p:cNvSpPr>
              <a:spLocks noChangeArrowheads="1"/>
            </p:cNvSpPr>
            <p:nvPr/>
          </p:nvSpPr>
          <p:spPr bwMode="auto">
            <a:xfrm>
              <a:off x="647" y="2280"/>
              <a:ext cx="1073" cy="240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  <a:cs typeface="Helvetica" charset="0"/>
              </a:endParaRPr>
            </a:p>
          </p:txBody>
        </p:sp>
        <p:sp>
          <p:nvSpPr>
            <p:cNvPr id="58405" name="Text Box 35"/>
            <p:cNvSpPr txBox="1">
              <a:spLocks noChangeArrowheads="1"/>
            </p:cNvSpPr>
            <p:nvPr/>
          </p:nvSpPr>
          <p:spPr bwMode="auto">
            <a:xfrm>
              <a:off x="695" y="2280"/>
              <a:ext cx="98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Helvetica" charset="0"/>
                  <a:cs typeface="Helvetica" charset="0"/>
                </a:rPr>
                <a:t>Application</a:t>
              </a:r>
            </a:p>
          </p:txBody>
        </p:sp>
        <p:sp>
          <p:nvSpPr>
            <p:cNvPr id="58406" name="Rectangle 36"/>
            <p:cNvSpPr>
              <a:spLocks noChangeArrowheads="1"/>
            </p:cNvSpPr>
            <p:nvPr/>
          </p:nvSpPr>
          <p:spPr bwMode="auto">
            <a:xfrm>
              <a:off x="4055" y="2280"/>
              <a:ext cx="1073" cy="240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  <a:cs typeface="Helvetica" charset="0"/>
              </a:endParaRPr>
            </a:p>
          </p:txBody>
        </p:sp>
        <p:sp>
          <p:nvSpPr>
            <p:cNvPr id="58407" name="Text Box 37"/>
            <p:cNvSpPr txBox="1">
              <a:spLocks noChangeArrowheads="1"/>
            </p:cNvSpPr>
            <p:nvPr/>
          </p:nvSpPr>
          <p:spPr bwMode="auto">
            <a:xfrm>
              <a:off x="4076" y="2280"/>
              <a:ext cx="98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Helvetica" charset="0"/>
                  <a:cs typeface="Helvetica" charset="0"/>
                </a:rPr>
                <a:t>Application</a:t>
              </a:r>
            </a:p>
          </p:txBody>
        </p:sp>
        <p:cxnSp>
          <p:nvCxnSpPr>
            <p:cNvPr id="58408" name="AutoShape 38"/>
            <p:cNvCxnSpPr>
              <a:cxnSpLocks noChangeShapeType="1"/>
              <a:stCxn id="58404" idx="3"/>
              <a:endCxn id="58407" idx="1"/>
            </p:cNvCxnSpPr>
            <p:nvPr/>
          </p:nvCxnSpPr>
          <p:spPr bwMode="auto">
            <a:xfrm>
              <a:off x="1728" y="2400"/>
              <a:ext cx="2348" cy="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58401" name="Text Box 39"/>
          <p:cNvSpPr txBox="1">
            <a:spLocks noChangeArrowheads="1"/>
          </p:cNvSpPr>
          <p:nvPr/>
        </p:nvSpPr>
        <p:spPr bwMode="auto">
          <a:xfrm>
            <a:off x="1416050" y="5181600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FF3300"/>
                </a:solidFill>
                <a:latin typeface="Helvetica" charset="0"/>
                <a:cs typeface="Helvetica" charset="0"/>
              </a:rPr>
              <a:t>Host A</a:t>
            </a:r>
          </a:p>
        </p:txBody>
      </p:sp>
      <p:sp>
        <p:nvSpPr>
          <p:cNvPr id="58402" name="Text Box 40"/>
          <p:cNvSpPr txBox="1">
            <a:spLocks noChangeArrowheads="1"/>
          </p:cNvSpPr>
          <p:nvPr/>
        </p:nvSpPr>
        <p:spPr bwMode="auto">
          <a:xfrm>
            <a:off x="6824663" y="5181600"/>
            <a:ext cx="1009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FF3300"/>
                </a:solidFill>
                <a:latin typeface="Helvetica" charset="0"/>
                <a:cs typeface="Helvetica" charset="0"/>
              </a:rPr>
              <a:t>Host B</a:t>
            </a:r>
          </a:p>
        </p:txBody>
      </p:sp>
      <p:sp>
        <p:nvSpPr>
          <p:cNvPr id="58403" name="Text Box 41"/>
          <p:cNvSpPr txBox="1">
            <a:spLocks noChangeArrowheads="1"/>
          </p:cNvSpPr>
          <p:nvPr/>
        </p:nvSpPr>
        <p:spPr bwMode="auto">
          <a:xfrm>
            <a:off x="4052888" y="5181600"/>
            <a:ext cx="1009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FF3300"/>
                </a:solidFill>
                <a:latin typeface="Helvetica" charset="0"/>
                <a:cs typeface="Helvetica" charset="0"/>
              </a:rPr>
              <a:t>Router</a:t>
            </a:r>
          </a:p>
        </p:txBody>
      </p:sp>
      <p:sp>
        <p:nvSpPr>
          <p:cNvPr id="42" name="Rectangle 20"/>
          <p:cNvSpPr>
            <a:spLocks noChangeArrowheads="1"/>
          </p:cNvSpPr>
          <p:nvPr/>
        </p:nvSpPr>
        <p:spPr bwMode="auto">
          <a:xfrm>
            <a:off x="3797300" y="38862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43" name="Text Box 21"/>
          <p:cNvSpPr txBox="1">
            <a:spLocks noChangeArrowheads="1"/>
          </p:cNvSpPr>
          <p:nvPr/>
        </p:nvSpPr>
        <p:spPr bwMode="auto">
          <a:xfrm>
            <a:off x="4056063" y="3870325"/>
            <a:ext cx="1185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cs typeface="Helvetica" charset="0"/>
              </a:rPr>
              <a:t>Network</a:t>
            </a:r>
          </a:p>
        </p:txBody>
      </p:sp>
      <p:sp>
        <p:nvSpPr>
          <p:cNvPr id="44" name="Rectangle 22"/>
          <p:cNvSpPr>
            <a:spLocks noChangeArrowheads="1"/>
          </p:cNvSpPr>
          <p:nvPr/>
        </p:nvSpPr>
        <p:spPr bwMode="auto">
          <a:xfrm>
            <a:off x="3797300" y="42672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45" name="Text Box 23"/>
          <p:cNvSpPr txBox="1">
            <a:spLocks noChangeArrowheads="1"/>
          </p:cNvSpPr>
          <p:nvPr/>
        </p:nvSpPr>
        <p:spPr bwMode="auto">
          <a:xfrm>
            <a:off x="4064000" y="4251325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cs typeface="Helvetica" charset="0"/>
              </a:rPr>
              <a:t>Datalink</a:t>
            </a:r>
          </a:p>
        </p:txBody>
      </p:sp>
      <p:sp>
        <p:nvSpPr>
          <p:cNvPr id="46" name="Rectangle 24"/>
          <p:cNvSpPr>
            <a:spLocks noChangeArrowheads="1"/>
          </p:cNvSpPr>
          <p:nvPr/>
        </p:nvSpPr>
        <p:spPr bwMode="auto">
          <a:xfrm>
            <a:off x="3797300" y="46482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47" name="Text Box 25"/>
          <p:cNvSpPr txBox="1">
            <a:spLocks noChangeArrowheads="1"/>
          </p:cNvSpPr>
          <p:nvPr/>
        </p:nvSpPr>
        <p:spPr bwMode="auto">
          <a:xfrm>
            <a:off x="4041775" y="4632325"/>
            <a:ext cx="1214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cs typeface="Helvetica" charset="0"/>
              </a:rPr>
              <a:t>Physical</a:t>
            </a:r>
          </a:p>
        </p:txBody>
      </p:sp>
      <p:cxnSp>
        <p:nvCxnSpPr>
          <p:cNvPr id="48" name="AutoShape 26"/>
          <p:cNvCxnSpPr>
            <a:cxnSpLocks noChangeShapeType="1"/>
            <a:endCxn id="46" idx="1"/>
          </p:cNvCxnSpPr>
          <p:nvPr/>
        </p:nvCxnSpPr>
        <p:spPr bwMode="auto">
          <a:xfrm>
            <a:off x="2782888" y="4838700"/>
            <a:ext cx="10017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9" name="AutoShape 27"/>
          <p:cNvCxnSpPr>
            <a:cxnSpLocks noChangeShapeType="1"/>
            <a:endCxn id="44" idx="1"/>
          </p:cNvCxnSpPr>
          <p:nvPr/>
        </p:nvCxnSpPr>
        <p:spPr bwMode="auto">
          <a:xfrm>
            <a:off x="2782888" y="4457700"/>
            <a:ext cx="10017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0" name="AutoShape 28"/>
          <p:cNvCxnSpPr>
            <a:cxnSpLocks noChangeShapeType="1"/>
            <a:endCxn id="42" idx="1"/>
          </p:cNvCxnSpPr>
          <p:nvPr/>
        </p:nvCxnSpPr>
        <p:spPr bwMode="auto">
          <a:xfrm>
            <a:off x="2782888" y="4076700"/>
            <a:ext cx="10017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1" name="AutoShape 29"/>
          <p:cNvCxnSpPr>
            <a:cxnSpLocks noChangeShapeType="1"/>
            <a:stCxn id="46" idx="3"/>
          </p:cNvCxnSpPr>
          <p:nvPr/>
        </p:nvCxnSpPr>
        <p:spPr bwMode="auto">
          <a:xfrm>
            <a:off x="5513388" y="4838700"/>
            <a:ext cx="9509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2" name="AutoShape 30"/>
          <p:cNvCxnSpPr>
            <a:cxnSpLocks noChangeShapeType="1"/>
            <a:stCxn id="44" idx="3"/>
          </p:cNvCxnSpPr>
          <p:nvPr/>
        </p:nvCxnSpPr>
        <p:spPr bwMode="auto">
          <a:xfrm>
            <a:off x="5513388" y="4457700"/>
            <a:ext cx="9509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3" name="AutoShape 31"/>
          <p:cNvCxnSpPr>
            <a:cxnSpLocks noChangeShapeType="1"/>
            <a:stCxn id="42" idx="3"/>
          </p:cNvCxnSpPr>
          <p:nvPr/>
        </p:nvCxnSpPr>
        <p:spPr bwMode="auto">
          <a:xfrm>
            <a:off x="5513388" y="4076700"/>
            <a:ext cx="9509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5740355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Physical Communication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1143000"/>
            <a:ext cx="7562850" cy="1676400"/>
          </a:xfrm>
        </p:spPr>
        <p:txBody>
          <a:bodyPr/>
          <a:lstStyle/>
          <a:p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Communication goes down to physical network</a:t>
            </a:r>
          </a:p>
          <a:p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Then from network peer to peer</a:t>
            </a:r>
          </a:p>
          <a:p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Then up to relevant layer</a:t>
            </a:r>
          </a:p>
        </p:txBody>
      </p:sp>
      <p:sp>
        <p:nvSpPr>
          <p:cNvPr id="60419" name="Rectangle 4"/>
          <p:cNvSpPr>
            <a:spLocks noChangeArrowheads="1"/>
          </p:cNvSpPr>
          <p:nvPr/>
        </p:nvSpPr>
        <p:spPr bwMode="auto">
          <a:xfrm>
            <a:off x="1066800" y="3505200"/>
            <a:ext cx="1703388" cy="3810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60420" name="Text Box 5"/>
          <p:cNvSpPr txBox="1">
            <a:spLocks noChangeArrowheads="1"/>
          </p:cNvSpPr>
          <p:nvPr/>
        </p:nvSpPr>
        <p:spPr bwMode="auto">
          <a:xfrm>
            <a:off x="1233488" y="3489325"/>
            <a:ext cx="1370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cs typeface="Helvetica" charset="0"/>
              </a:rPr>
              <a:t>Transport</a:t>
            </a:r>
          </a:p>
        </p:txBody>
      </p:sp>
      <p:sp>
        <p:nvSpPr>
          <p:cNvPr id="60421" name="Rectangle 6"/>
          <p:cNvSpPr>
            <a:spLocks noChangeArrowheads="1"/>
          </p:cNvSpPr>
          <p:nvPr/>
        </p:nvSpPr>
        <p:spPr bwMode="auto">
          <a:xfrm>
            <a:off x="1066800" y="38862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60422" name="Text Box 7"/>
          <p:cNvSpPr txBox="1">
            <a:spLocks noChangeArrowheads="1"/>
          </p:cNvSpPr>
          <p:nvPr/>
        </p:nvSpPr>
        <p:spPr bwMode="auto">
          <a:xfrm>
            <a:off x="1325563" y="3870325"/>
            <a:ext cx="1185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cs typeface="Helvetica" charset="0"/>
              </a:rPr>
              <a:t>Network</a:t>
            </a:r>
          </a:p>
        </p:txBody>
      </p:sp>
      <p:sp>
        <p:nvSpPr>
          <p:cNvPr id="60423" name="Rectangle 8"/>
          <p:cNvSpPr>
            <a:spLocks noChangeArrowheads="1"/>
          </p:cNvSpPr>
          <p:nvPr/>
        </p:nvSpPr>
        <p:spPr bwMode="auto">
          <a:xfrm>
            <a:off x="1066800" y="42672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60424" name="Text Box 9"/>
          <p:cNvSpPr txBox="1">
            <a:spLocks noChangeArrowheads="1"/>
          </p:cNvSpPr>
          <p:nvPr/>
        </p:nvSpPr>
        <p:spPr bwMode="auto">
          <a:xfrm>
            <a:off x="1331913" y="4251325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cs typeface="Helvetica" charset="0"/>
              </a:rPr>
              <a:t>Datalink</a:t>
            </a:r>
          </a:p>
        </p:txBody>
      </p:sp>
      <p:sp>
        <p:nvSpPr>
          <p:cNvPr id="60425" name="Rectangle 10"/>
          <p:cNvSpPr>
            <a:spLocks noChangeArrowheads="1"/>
          </p:cNvSpPr>
          <p:nvPr/>
        </p:nvSpPr>
        <p:spPr bwMode="auto">
          <a:xfrm>
            <a:off x="1066800" y="46482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60426" name="Text Box 11"/>
          <p:cNvSpPr txBox="1">
            <a:spLocks noChangeArrowheads="1"/>
          </p:cNvSpPr>
          <p:nvPr/>
        </p:nvSpPr>
        <p:spPr bwMode="auto">
          <a:xfrm>
            <a:off x="1311275" y="4632325"/>
            <a:ext cx="1214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cs typeface="Helvetica" charset="0"/>
              </a:rPr>
              <a:t>Physical</a:t>
            </a:r>
          </a:p>
        </p:txBody>
      </p:sp>
      <p:sp>
        <p:nvSpPr>
          <p:cNvPr id="60427" name="Rectangle 12"/>
          <p:cNvSpPr>
            <a:spLocks noChangeArrowheads="1"/>
          </p:cNvSpPr>
          <p:nvPr/>
        </p:nvSpPr>
        <p:spPr bwMode="auto">
          <a:xfrm>
            <a:off x="6477000" y="3505200"/>
            <a:ext cx="1703388" cy="3810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60428" name="Text Box 13"/>
          <p:cNvSpPr txBox="1">
            <a:spLocks noChangeArrowheads="1"/>
          </p:cNvSpPr>
          <p:nvPr/>
        </p:nvSpPr>
        <p:spPr bwMode="auto">
          <a:xfrm>
            <a:off x="6643688" y="3489325"/>
            <a:ext cx="1370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cs typeface="Helvetica" charset="0"/>
              </a:rPr>
              <a:t>Transport</a:t>
            </a:r>
          </a:p>
        </p:txBody>
      </p:sp>
      <p:sp>
        <p:nvSpPr>
          <p:cNvPr id="60429" name="Rectangle 14"/>
          <p:cNvSpPr>
            <a:spLocks noChangeArrowheads="1"/>
          </p:cNvSpPr>
          <p:nvPr/>
        </p:nvSpPr>
        <p:spPr bwMode="auto">
          <a:xfrm>
            <a:off x="6477000" y="38862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60430" name="Text Box 15"/>
          <p:cNvSpPr txBox="1">
            <a:spLocks noChangeArrowheads="1"/>
          </p:cNvSpPr>
          <p:nvPr/>
        </p:nvSpPr>
        <p:spPr bwMode="auto">
          <a:xfrm>
            <a:off x="6735763" y="3870325"/>
            <a:ext cx="1185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cs typeface="Helvetica" charset="0"/>
              </a:rPr>
              <a:t>Network</a:t>
            </a:r>
          </a:p>
        </p:txBody>
      </p:sp>
      <p:sp>
        <p:nvSpPr>
          <p:cNvPr id="60431" name="Rectangle 16"/>
          <p:cNvSpPr>
            <a:spLocks noChangeArrowheads="1"/>
          </p:cNvSpPr>
          <p:nvPr/>
        </p:nvSpPr>
        <p:spPr bwMode="auto">
          <a:xfrm>
            <a:off x="6477000" y="42672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60432" name="Text Box 17"/>
          <p:cNvSpPr txBox="1">
            <a:spLocks noChangeArrowheads="1"/>
          </p:cNvSpPr>
          <p:nvPr/>
        </p:nvSpPr>
        <p:spPr bwMode="auto">
          <a:xfrm>
            <a:off x="6742113" y="4251325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cs typeface="Helvetica" charset="0"/>
              </a:rPr>
              <a:t>Datalink</a:t>
            </a:r>
          </a:p>
        </p:txBody>
      </p:sp>
      <p:sp>
        <p:nvSpPr>
          <p:cNvPr id="60433" name="Rectangle 18"/>
          <p:cNvSpPr>
            <a:spLocks noChangeArrowheads="1"/>
          </p:cNvSpPr>
          <p:nvPr/>
        </p:nvSpPr>
        <p:spPr bwMode="auto">
          <a:xfrm>
            <a:off x="6477000" y="46482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60434" name="Text Box 19"/>
          <p:cNvSpPr txBox="1">
            <a:spLocks noChangeArrowheads="1"/>
          </p:cNvSpPr>
          <p:nvPr/>
        </p:nvSpPr>
        <p:spPr bwMode="auto">
          <a:xfrm>
            <a:off x="6721475" y="4632325"/>
            <a:ext cx="1214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cs typeface="Helvetica" charset="0"/>
              </a:rPr>
              <a:t>Physical</a:t>
            </a:r>
          </a:p>
        </p:txBody>
      </p:sp>
      <p:sp>
        <p:nvSpPr>
          <p:cNvPr id="60435" name="Rectangle 20"/>
          <p:cNvSpPr>
            <a:spLocks noChangeArrowheads="1"/>
          </p:cNvSpPr>
          <p:nvPr/>
        </p:nvSpPr>
        <p:spPr bwMode="auto">
          <a:xfrm>
            <a:off x="3797300" y="38862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60436" name="Text Box 21"/>
          <p:cNvSpPr txBox="1">
            <a:spLocks noChangeArrowheads="1"/>
          </p:cNvSpPr>
          <p:nvPr/>
        </p:nvSpPr>
        <p:spPr bwMode="auto">
          <a:xfrm>
            <a:off x="4056063" y="3870325"/>
            <a:ext cx="1185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cs typeface="Helvetica" charset="0"/>
              </a:rPr>
              <a:t>Network</a:t>
            </a:r>
          </a:p>
        </p:txBody>
      </p:sp>
      <p:sp>
        <p:nvSpPr>
          <p:cNvPr id="60437" name="Rectangle 22"/>
          <p:cNvSpPr>
            <a:spLocks noChangeArrowheads="1"/>
          </p:cNvSpPr>
          <p:nvPr/>
        </p:nvSpPr>
        <p:spPr bwMode="auto">
          <a:xfrm>
            <a:off x="3797300" y="42672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60438" name="Text Box 23"/>
          <p:cNvSpPr txBox="1">
            <a:spLocks noChangeArrowheads="1"/>
          </p:cNvSpPr>
          <p:nvPr/>
        </p:nvSpPr>
        <p:spPr bwMode="auto">
          <a:xfrm>
            <a:off x="4064000" y="4251325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cs typeface="Helvetica" charset="0"/>
              </a:rPr>
              <a:t>Datalink</a:t>
            </a:r>
          </a:p>
        </p:txBody>
      </p:sp>
      <p:sp>
        <p:nvSpPr>
          <p:cNvPr id="60439" name="Rectangle 24"/>
          <p:cNvSpPr>
            <a:spLocks noChangeArrowheads="1"/>
          </p:cNvSpPr>
          <p:nvPr/>
        </p:nvSpPr>
        <p:spPr bwMode="auto">
          <a:xfrm>
            <a:off x="3797300" y="46482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60440" name="Text Box 25"/>
          <p:cNvSpPr txBox="1">
            <a:spLocks noChangeArrowheads="1"/>
          </p:cNvSpPr>
          <p:nvPr/>
        </p:nvSpPr>
        <p:spPr bwMode="auto">
          <a:xfrm>
            <a:off x="4041775" y="4632325"/>
            <a:ext cx="1214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cs typeface="Helvetica" charset="0"/>
              </a:rPr>
              <a:t>Physical</a:t>
            </a:r>
          </a:p>
        </p:txBody>
      </p:sp>
      <p:cxnSp>
        <p:nvCxnSpPr>
          <p:cNvPr id="60441" name="AutoShape 26"/>
          <p:cNvCxnSpPr>
            <a:cxnSpLocks noChangeShapeType="1"/>
            <a:stCxn id="60425" idx="3"/>
            <a:endCxn id="60439" idx="1"/>
          </p:cNvCxnSpPr>
          <p:nvPr/>
        </p:nvCxnSpPr>
        <p:spPr bwMode="auto">
          <a:xfrm>
            <a:off x="2782888" y="4838700"/>
            <a:ext cx="10017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0442" name="AutoShape 27"/>
          <p:cNvCxnSpPr>
            <a:cxnSpLocks noChangeShapeType="1"/>
            <a:stCxn id="60423" idx="3"/>
            <a:endCxn id="60437" idx="1"/>
          </p:cNvCxnSpPr>
          <p:nvPr/>
        </p:nvCxnSpPr>
        <p:spPr bwMode="auto">
          <a:xfrm>
            <a:off x="2782888" y="4457700"/>
            <a:ext cx="10017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0443" name="AutoShape 28"/>
          <p:cNvCxnSpPr>
            <a:cxnSpLocks noChangeShapeType="1"/>
            <a:stCxn id="60421" idx="3"/>
            <a:endCxn id="60435" idx="1"/>
          </p:cNvCxnSpPr>
          <p:nvPr/>
        </p:nvCxnSpPr>
        <p:spPr bwMode="auto">
          <a:xfrm>
            <a:off x="2782888" y="4076700"/>
            <a:ext cx="10017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0444" name="AutoShape 29"/>
          <p:cNvCxnSpPr>
            <a:cxnSpLocks noChangeShapeType="1"/>
            <a:stCxn id="60439" idx="3"/>
            <a:endCxn id="60433" idx="1"/>
          </p:cNvCxnSpPr>
          <p:nvPr/>
        </p:nvCxnSpPr>
        <p:spPr bwMode="auto">
          <a:xfrm>
            <a:off x="5513388" y="4838700"/>
            <a:ext cx="9509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0445" name="AutoShape 30"/>
          <p:cNvCxnSpPr>
            <a:cxnSpLocks noChangeShapeType="1"/>
            <a:stCxn id="60437" idx="3"/>
            <a:endCxn id="60431" idx="1"/>
          </p:cNvCxnSpPr>
          <p:nvPr/>
        </p:nvCxnSpPr>
        <p:spPr bwMode="auto">
          <a:xfrm>
            <a:off x="5513388" y="4457700"/>
            <a:ext cx="9509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0446" name="AutoShape 31"/>
          <p:cNvCxnSpPr>
            <a:cxnSpLocks noChangeShapeType="1"/>
            <a:stCxn id="60435" idx="3"/>
            <a:endCxn id="60429" idx="1"/>
          </p:cNvCxnSpPr>
          <p:nvPr/>
        </p:nvCxnSpPr>
        <p:spPr bwMode="auto">
          <a:xfrm>
            <a:off x="5513388" y="4076700"/>
            <a:ext cx="9509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0447" name="AutoShape 32"/>
          <p:cNvCxnSpPr>
            <a:cxnSpLocks noChangeShapeType="1"/>
            <a:stCxn id="60419" idx="3"/>
            <a:endCxn id="60427" idx="1"/>
          </p:cNvCxnSpPr>
          <p:nvPr/>
        </p:nvCxnSpPr>
        <p:spPr bwMode="auto">
          <a:xfrm>
            <a:off x="2782888" y="3695700"/>
            <a:ext cx="36814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60448" name="Group 33"/>
          <p:cNvGrpSpPr>
            <a:grpSpLocks/>
          </p:cNvGrpSpPr>
          <p:nvPr/>
        </p:nvGrpSpPr>
        <p:grpSpPr bwMode="auto">
          <a:xfrm>
            <a:off x="1066800" y="3124200"/>
            <a:ext cx="7113588" cy="396875"/>
            <a:chOff x="647" y="2280"/>
            <a:chExt cx="4481" cy="250"/>
          </a:xfrm>
        </p:grpSpPr>
        <p:sp>
          <p:nvSpPr>
            <p:cNvPr id="60453" name="Rectangle 34"/>
            <p:cNvSpPr>
              <a:spLocks noChangeArrowheads="1"/>
            </p:cNvSpPr>
            <p:nvPr/>
          </p:nvSpPr>
          <p:spPr bwMode="auto">
            <a:xfrm>
              <a:off x="647" y="2280"/>
              <a:ext cx="1073" cy="240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  <a:cs typeface="Helvetica" charset="0"/>
              </a:endParaRPr>
            </a:p>
          </p:txBody>
        </p:sp>
        <p:sp>
          <p:nvSpPr>
            <p:cNvPr id="60454" name="Text Box 35"/>
            <p:cNvSpPr txBox="1">
              <a:spLocks noChangeArrowheads="1"/>
            </p:cNvSpPr>
            <p:nvPr/>
          </p:nvSpPr>
          <p:spPr bwMode="auto">
            <a:xfrm>
              <a:off x="695" y="2280"/>
              <a:ext cx="98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Helvetica" charset="0"/>
                  <a:cs typeface="Helvetica" charset="0"/>
                </a:rPr>
                <a:t>Application</a:t>
              </a:r>
            </a:p>
          </p:txBody>
        </p:sp>
        <p:sp>
          <p:nvSpPr>
            <p:cNvPr id="60455" name="Rectangle 36"/>
            <p:cNvSpPr>
              <a:spLocks noChangeArrowheads="1"/>
            </p:cNvSpPr>
            <p:nvPr/>
          </p:nvSpPr>
          <p:spPr bwMode="auto">
            <a:xfrm>
              <a:off x="4055" y="2280"/>
              <a:ext cx="1073" cy="240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  <a:cs typeface="Helvetica" charset="0"/>
              </a:endParaRPr>
            </a:p>
          </p:txBody>
        </p:sp>
        <p:sp>
          <p:nvSpPr>
            <p:cNvPr id="60456" name="Text Box 37"/>
            <p:cNvSpPr txBox="1">
              <a:spLocks noChangeArrowheads="1"/>
            </p:cNvSpPr>
            <p:nvPr/>
          </p:nvSpPr>
          <p:spPr bwMode="auto">
            <a:xfrm>
              <a:off x="4076" y="2280"/>
              <a:ext cx="98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Helvetica" charset="0"/>
                  <a:cs typeface="Helvetica" charset="0"/>
                </a:rPr>
                <a:t>Application</a:t>
              </a:r>
            </a:p>
          </p:txBody>
        </p:sp>
        <p:cxnSp>
          <p:nvCxnSpPr>
            <p:cNvPr id="60457" name="AutoShape 38"/>
            <p:cNvCxnSpPr>
              <a:cxnSpLocks noChangeShapeType="1"/>
              <a:stCxn id="60453" idx="3"/>
              <a:endCxn id="60456" idx="1"/>
            </p:cNvCxnSpPr>
            <p:nvPr/>
          </p:nvCxnSpPr>
          <p:spPr bwMode="auto">
            <a:xfrm>
              <a:off x="1728" y="2400"/>
              <a:ext cx="2348" cy="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60449" name="Text Box 39"/>
          <p:cNvSpPr txBox="1">
            <a:spLocks noChangeArrowheads="1"/>
          </p:cNvSpPr>
          <p:nvPr/>
        </p:nvSpPr>
        <p:spPr bwMode="auto">
          <a:xfrm>
            <a:off x="1416050" y="5181600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FF3300"/>
                </a:solidFill>
                <a:latin typeface="Helvetica" charset="0"/>
                <a:cs typeface="Helvetica" charset="0"/>
              </a:rPr>
              <a:t>Host A</a:t>
            </a:r>
          </a:p>
        </p:txBody>
      </p:sp>
      <p:sp>
        <p:nvSpPr>
          <p:cNvPr id="60450" name="Text Box 40"/>
          <p:cNvSpPr txBox="1">
            <a:spLocks noChangeArrowheads="1"/>
          </p:cNvSpPr>
          <p:nvPr/>
        </p:nvSpPr>
        <p:spPr bwMode="auto">
          <a:xfrm>
            <a:off x="6824663" y="5181600"/>
            <a:ext cx="1009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FF3300"/>
                </a:solidFill>
                <a:latin typeface="Helvetica" charset="0"/>
                <a:cs typeface="Helvetica" charset="0"/>
              </a:rPr>
              <a:t>Host B</a:t>
            </a:r>
          </a:p>
        </p:txBody>
      </p:sp>
      <p:sp>
        <p:nvSpPr>
          <p:cNvPr id="60451" name="Text Box 41"/>
          <p:cNvSpPr txBox="1">
            <a:spLocks noChangeArrowheads="1"/>
          </p:cNvSpPr>
          <p:nvPr/>
        </p:nvSpPr>
        <p:spPr bwMode="auto">
          <a:xfrm>
            <a:off x="4052888" y="5181600"/>
            <a:ext cx="1009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FF3300"/>
                </a:solidFill>
                <a:latin typeface="Helvetica" charset="0"/>
                <a:cs typeface="Helvetica" charset="0"/>
              </a:rPr>
              <a:t>Router</a:t>
            </a:r>
          </a:p>
        </p:txBody>
      </p:sp>
      <p:sp>
        <p:nvSpPr>
          <p:cNvPr id="60452" name="Freeform 42"/>
          <p:cNvSpPr>
            <a:spLocks/>
          </p:cNvSpPr>
          <p:nvPr/>
        </p:nvSpPr>
        <p:spPr bwMode="auto">
          <a:xfrm>
            <a:off x="2438400" y="3124200"/>
            <a:ext cx="4422775" cy="1670050"/>
          </a:xfrm>
          <a:custGeom>
            <a:avLst/>
            <a:gdLst>
              <a:gd name="T0" fmla="*/ 0 w 2352"/>
              <a:gd name="T1" fmla="*/ 0 h 1968"/>
              <a:gd name="T2" fmla="*/ 0 w 2352"/>
              <a:gd name="T3" fmla="*/ 2147483647 h 1968"/>
              <a:gd name="T4" fmla="*/ 2147483647 w 2352"/>
              <a:gd name="T5" fmla="*/ 2147483647 h 1968"/>
              <a:gd name="T6" fmla="*/ 2147483647 w 2352"/>
              <a:gd name="T7" fmla="*/ 2147483647 h 1968"/>
              <a:gd name="T8" fmla="*/ 2147483647 w 2352"/>
              <a:gd name="T9" fmla="*/ 2147483647 h 1968"/>
              <a:gd name="T10" fmla="*/ 2147483647 w 2352"/>
              <a:gd name="T11" fmla="*/ 2147483647 h 1968"/>
              <a:gd name="T12" fmla="*/ 2147483647 w 2352"/>
              <a:gd name="T13" fmla="*/ 2147483647 h 1968"/>
              <a:gd name="T14" fmla="*/ 2147483647 w 2352"/>
              <a:gd name="T15" fmla="*/ 2147483647 h 1968"/>
              <a:gd name="T16" fmla="*/ 2147483647 w 2352"/>
              <a:gd name="T17" fmla="*/ 2147483647 h 1968"/>
              <a:gd name="T18" fmla="*/ 2147483647 w 2352"/>
              <a:gd name="T19" fmla="*/ 0 h 196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352"/>
              <a:gd name="T31" fmla="*/ 0 h 1968"/>
              <a:gd name="T32" fmla="*/ 2352 w 2352"/>
              <a:gd name="T33" fmla="*/ 1968 h 196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352" h="1968">
                <a:moveTo>
                  <a:pt x="0" y="0"/>
                </a:moveTo>
                <a:lnTo>
                  <a:pt x="0" y="1824"/>
                </a:lnTo>
                <a:lnTo>
                  <a:pt x="96" y="1968"/>
                </a:lnTo>
                <a:lnTo>
                  <a:pt x="864" y="1968"/>
                </a:lnTo>
                <a:lnTo>
                  <a:pt x="864" y="1200"/>
                </a:lnTo>
                <a:lnTo>
                  <a:pt x="1488" y="1200"/>
                </a:lnTo>
                <a:lnTo>
                  <a:pt x="1488" y="1968"/>
                </a:lnTo>
                <a:lnTo>
                  <a:pt x="2256" y="1968"/>
                </a:lnTo>
                <a:lnTo>
                  <a:pt x="2352" y="1824"/>
                </a:lnTo>
                <a:lnTo>
                  <a:pt x="2352" y="0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4844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 cap="flat" cmpd="sng" algn="ctr">
          <a:solidFill>
            <a:schemeClr val="tx1"/>
          </a:solidFill>
          <a:prstDash val="sysDash"/>
          <a:round/>
          <a:headEnd type="triangl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Gill Sans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82577</TotalTime>
  <Pages>60</Pages>
  <Words>5246</Words>
  <Application>Microsoft Office PowerPoint</Application>
  <PresentationFormat>On-screen Show (4:3)</PresentationFormat>
  <Paragraphs>1235</Paragraphs>
  <Slides>66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80" baseType="lpstr">
      <vt:lpstr>ＭＳ Ｐゴシック</vt:lpstr>
      <vt:lpstr>Arial</vt:lpstr>
      <vt:lpstr>Arial Narrow</vt:lpstr>
      <vt:lpstr>Comic Sans MS</vt:lpstr>
      <vt:lpstr>Courier New</vt:lpstr>
      <vt:lpstr>Gill Sans</vt:lpstr>
      <vt:lpstr>Gill Sans Light</vt:lpstr>
      <vt:lpstr>굴림</vt:lpstr>
      <vt:lpstr>Helvetica</vt:lpstr>
      <vt:lpstr>Key</vt:lpstr>
      <vt:lpstr>Symbol</vt:lpstr>
      <vt:lpstr>Times New Roman</vt:lpstr>
      <vt:lpstr>Wingdings</vt:lpstr>
      <vt:lpstr>Office</vt:lpstr>
      <vt:lpstr>CS162 Operating Systems and Systems Programming Lecture 23   TCP/IP (finished), Distributed Storage,  Key Value Stores</vt:lpstr>
      <vt:lpstr>Recall: Network Layering</vt:lpstr>
      <vt:lpstr>Recall: IPv4 Packet Format</vt:lpstr>
      <vt:lpstr>Recall: Internet Transport Protocols</vt:lpstr>
      <vt:lpstr>Example: UDP Transport Protocol</vt:lpstr>
      <vt:lpstr>Application Layer (7 - not 5!)</vt:lpstr>
      <vt:lpstr>Putting it all together</vt:lpstr>
      <vt:lpstr>Five Layers Summary</vt:lpstr>
      <vt:lpstr>Physical Communication</vt:lpstr>
      <vt:lpstr>Linux Network Architecture</vt:lpstr>
      <vt:lpstr>Network Details: sk_buff structure</vt:lpstr>
      <vt:lpstr>Network Processing Contexts</vt:lpstr>
      <vt:lpstr>Avoiding Interrupts: NAPI</vt:lpstr>
      <vt:lpstr>Reliable Message Delivery: the Problem</vt:lpstr>
      <vt:lpstr>Using Acknowledgements</vt:lpstr>
      <vt:lpstr>How to Deal with Message Duplication?</vt:lpstr>
      <vt:lpstr>Better Messaging: Window-based Acknowledgements</vt:lpstr>
      <vt:lpstr>Administrivia</vt:lpstr>
      <vt:lpstr>Transmission Control Protocol (TCP)</vt:lpstr>
      <vt:lpstr>TCP Windows and Sequence Numbers</vt:lpstr>
      <vt:lpstr>Window-Based Acknowledgements (TCP)</vt:lpstr>
      <vt:lpstr>Congestion Avoidance</vt:lpstr>
      <vt:lpstr>Network-Attached Storage and the CAP Theorem</vt:lpstr>
      <vt:lpstr>Distributed File Systems</vt:lpstr>
      <vt:lpstr>Simple Distributed File System</vt:lpstr>
      <vt:lpstr>Use of caching to reduce network load</vt:lpstr>
      <vt:lpstr>Failures</vt:lpstr>
      <vt:lpstr>Network File System (NFS)</vt:lpstr>
      <vt:lpstr>NFS Continued</vt:lpstr>
      <vt:lpstr>NFS Cache consistency</vt:lpstr>
      <vt:lpstr>Sequential Ordering Constraints</vt:lpstr>
      <vt:lpstr>NFS Pros and Cons</vt:lpstr>
      <vt:lpstr>Andrew File System</vt:lpstr>
      <vt:lpstr>Andrew File System (con’t)</vt:lpstr>
      <vt:lpstr>Implementation of NFS</vt:lpstr>
      <vt:lpstr>Enabling Factor: Virtual Filesystem (VFS)</vt:lpstr>
      <vt:lpstr>VFS Common File Model in Linux</vt:lpstr>
      <vt:lpstr>Linux VFS</vt:lpstr>
      <vt:lpstr>Key Value Storage</vt:lpstr>
      <vt:lpstr>Key Values: Examples </vt:lpstr>
      <vt:lpstr>Key-value storage systems in real life</vt:lpstr>
      <vt:lpstr>Key Value Store</vt:lpstr>
      <vt:lpstr>Challenges</vt:lpstr>
      <vt:lpstr>Important Questions</vt:lpstr>
      <vt:lpstr>Directory-Based Architecture (1/4)</vt:lpstr>
      <vt:lpstr>Directory-Based Architecture (2/4)</vt:lpstr>
      <vt:lpstr>Directory-Based Architecture (3/4)</vt:lpstr>
      <vt:lpstr>Directory-Based Architecture (4/4)</vt:lpstr>
      <vt:lpstr>Discussion: Iterative vs. Recursive Query</vt:lpstr>
      <vt:lpstr>Fault Tolerance (1/3)</vt:lpstr>
      <vt:lpstr>Fault Tolerance (2/3)</vt:lpstr>
      <vt:lpstr>Fault Tolerance (3/3)</vt:lpstr>
      <vt:lpstr>Scalability</vt:lpstr>
      <vt:lpstr>Scalability: Load Balancing</vt:lpstr>
      <vt:lpstr>Consistency</vt:lpstr>
      <vt:lpstr>Consistency (cont’d)</vt:lpstr>
      <vt:lpstr>Consistency (cont’d)</vt:lpstr>
      <vt:lpstr>Consistency (cont’d)</vt:lpstr>
      <vt:lpstr>Large Variety of Consistency Models</vt:lpstr>
      <vt:lpstr>Quorum Consensus</vt:lpstr>
      <vt:lpstr>Quorum Consensus Example</vt:lpstr>
      <vt:lpstr>Quorum Consensus Example</vt:lpstr>
      <vt:lpstr>Scaling Up Directory</vt:lpstr>
      <vt:lpstr>Key to Node Mapping Example</vt:lpstr>
      <vt:lpstr>Summary (1/2)</vt:lpstr>
      <vt:lpstr>Summary (2/2)</vt:lpstr>
    </vt:vector>
  </TitlesOfParts>
  <Company>UC Berkeley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subject/>
  <dc:creator>John D. Kubiatowicz</dc:creator>
  <cp:keywords/>
  <dc:description>Imported some pictures from Silbershatz (c) 2005</dc:description>
  <cp:lastModifiedBy>kubitron</cp:lastModifiedBy>
  <cp:revision>1072</cp:revision>
  <cp:lastPrinted>2019-05-13T18:27:23Z</cp:lastPrinted>
  <dcterms:created xsi:type="dcterms:W3CDTF">1995-08-12T11:37:26Z</dcterms:created>
  <dcterms:modified xsi:type="dcterms:W3CDTF">2019-05-13T18:28:02Z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