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591" r:id="rId3"/>
    <p:sldId id="605" r:id="rId4"/>
    <p:sldId id="606" r:id="rId5"/>
    <p:sldId id="611" r:id="rId6"/>
    <p:sldId id="613" r:id="rId7"/>
    <p:sldId id="614" r:id="rId8"/>
    <p:sldId id="615" r:id="rId9"/>
    <p:sldId id="616" r:id="rId10"/>
    <p:sldId id="607" r:id="rId11"/>
    <p:sldId id="608" r:id="rId12"/>
    <p:sldId id="631" r:id="rId13"/>
    <p:sldId id="610" r:id="rId14"/>
    <p:sldId id="630" r:id="rId15"/>
    <p:sldId id="618" r:id="rId16"/>
    <p:sldId id="619" r:id="rId17"/>
    <p:sldId id="620" r:id="rId18"/>
    <p:sldId id="621" r:id="rId19"/>
    <p:sldId id="622" r:id="rId20"/>
    <p:sldId id="625" r:id="rId21"/>
    <p:sldId id="550" r:id="rId22"/>
    <p:sldId id="450" r:id="rId23"/>
    <p:sldId id="451" r:id="rId24"/>
    <p:sldId id="532" r:id="rId25"/>
    <p:sldId id="554" r:id="rId26"/>
    <p:sldId id="531" r:id="rId27"/>
    <p:sldId id="452" r:id="rId28"/>
    <p:sldId id="579" r:id="rId29"/>
    <p:sldId id="530" r:id="rId30"/>
    <p:sldId id="453" r:id="rId31"/>
    <p:sldId id="623" r:id="rId32"/>
    <p:sldId id="624" r:id="rId33"/>
    <p:sldId id="522" r:id="rId34"/>
    <p:sldId id="523" r:id="rId35"/>
    <p:sldId id="524" r:id="rId36"/>
    <p:sldId id="526" r:id="rId37"/>
    <p:sldId id="632" r:id="rId38"/>
    <p:sldId id="633" r:id="rId39"/>
    <p:sldId id="566" r:id="rId40"/>
    <p:sldId id="528" r:id="rId41"/>
    <p:sldId id="626" r:id="rId42"/>
    <p:sldId id="627" r:id="rId43"/>
    <p:sldId id="629" r:id="rId44"/>
    <p:sldId id="628" r:id="rId45"/>
    <p:sldId id="560" r:id="rId46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95" autoAdjust="0"/>
    <p:restoredTop sz="95337" autoAdjust="0"/>
  </p:normalViewPr>
  <p:slideViewPr>
    <p:cSldViewPr>
      <p:cViewPr>
        <p:scale>
          <a:sx n="80" d="100"/>
          <a:sy n="80" d="100"/>
        </p:scale>
        <p:origin x="888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58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2509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537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Sometimes need parallelism for a single job, and processes are very expensive – to start, switch between, and to communicate between</a:t>
            </a:r>
          </a:p>
        </p:txBody>
      </p:sp>
    </p:spTree>
    <p:extLst>
      <p:ext uri="{BB962C8B-B14F-4D97-AF65-F5344CB8AC3E}">
        <p14:creationId xmlns:p14="http://schemas.microsoft.com/office/powerpoint/2010/main" val="3666695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Intel seems to be discarding SMT in Silvermont because of power problems</a:t>
            </a:r>
          </a:p>
        </p:txBody>
      </p:sp>
    </p:spTree>
    <p:extLst>
      <p:ext uri="{BB962C8B-B14F-4D97-AF65-F5344CB8AC3E}">
        <p14:creationId xmlns:p14="http://schemas.microsoft.com/office/powerpoint/2010/main" val="1585756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36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83038" y="8763000"/>
            <a:ext cx="3038475" cy="4095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AEA246-AA45-9741-BAF0-58C69264CAE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8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1053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splits creating</a:t>
            </a:r>
            <a:r>
              <a:rPr lang="en-US" baseline="0" dirty="0" smtClean="0"/>
              <a:t> a process into two steps, each of them a lot simpler.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BA52372-3169-3E47-91B9-B9FD4415589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81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this used – typically, fork a process, child and parent are now both running the same program.  One</a:t>
            </a:r>
            <a:r>
              <a:rPr lang="en-US" baseline="0" dirty="0" smtClean="0"/>
              <a:t> sets up the child program, and runs exec – becoming the new program</a:t>
            </a:r>
          </a:p>
          <a:p>
            <a:r>
              <a:rPr lang="en-US" baseline="0" dirty="0" smtClean="0"/>
              <a:t>The parent, usually, waits for the child to finish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BA52372-3169-3E47-91B9-B9FD4415589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6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3.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8096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1/29/19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028159" y="6550025"/>
            <a:ext cx="308768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err="1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Kubiatowicz</a:t>
            </a:r>
            <a:r>
              <a:rPr 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 CS162 ©UCB Fall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research/smt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</a:t>
            </a:r>
            <a:r>
              <a:rPr lang="en-US" altLang="en-US" sz="3000" dirty="0"/>
              <a:t>3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Processes (</a:t>
            </a:r>
            <a:r>
              <a:rPr lang="en-US" altLang="en-US" sz="3000" dirty="0" err="1" smtClean="0"/>
              <a:t>con’t</a:t>
            </a:r>
            <a:r>
              <a:rPr lang="en-US" altLang="en-US" sz="3000" dirty="0" smtClean="0"/>
              <a:t>), Fork, </a:t>
            </a:r>
            <a:br>
              <a:rPr lang="en-US" altLang="en-US" sz="3000" dirty="0" smtClean="0"/>
            </a:br>
            <a:r>
              <a:rPr lang="en-US" altLang="en-US" sz="3000" dirty="0" smtClean="0"/>
              <a:t>Introduction to I/O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January 29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2019</a:t>
            </a:r>
          </a:p>
          <a:p>
            <a:pPr marL="285750" indent="-285750"/>
            <a:r>
              <a:rPr lang="en-US" altLang="en-US" dirty="0" smtClean="0"/>
              <a:t>Prof. John </a:t>
            </a:r>
            <a:r>
              <a:rPr lang="en-US" altLang="en-US" dirty="0" err="1" smtClean="0"/>
              <a:t>Kubiatowicz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Many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848600" cy="5257800"/>
          </a:xfrm>
        </p:spPr>
        <p:txBody>
          <a:bodyPr/>
          <a:lstStyle/>
          <a:p>
            <a:r>
              <a:rPr lang="en-US" dirty="0" smtClean="0"/>
              <a:t>We have the basic mechanism to </a:t>
            </a:r>
          </a:p>
          <a:p>
            <a:pPr lvl="1"/>
            <a:r>
              <a:rPr lang="en-US" dirty="0" smtClean="0"/>
              <a:t>switch between user processes and the kernel, </a:t>
            </a:r>
            <a:endParaRPr lang="en-US" dirty="0"/>
          </a:p>
          <a:p>
            <a:pPr lvl="1"/>
            <a:r>
              <a:rPr lang="en-US" dirty="0" smtClean="0"/>
              <a:t>the kernel can switch among user processes,</a:t>
            </a:r>
          </a:p>
          <a:p>
            <a:pPr lvl="1"/>
            <a:r>
              <a:rPr lang="en-US" dirty="0" smtClean="0"/>
              <a:t>Protect OS from user processes and processes from each other</a:t>
            </a:r>
          </a:p>
          <a:p>
            <a:r>
              <a:rPr lang="en-US" dirty="0" smtClean="0"/>
              <a:t>Questions ???</a:t>
            </a:r>
          </a:p>
          <a:p>
            <a:pPr lvl="1"/>
            <a:r>
              <a:rPr lang="en-US" dirty="0" smtClean="0"/>
              <a:t>How do we represent user processes in the OS?</a:t>
            </a:r>
          </a:p>
          <a:p>
            <a:pPr lvl="1"/>
            <a:r>
              <a:rPr lang="en-US" dirty="0"/>
              <a:t>How do we decide which user process to run?</a:t>
            </a:r>
          </a:p>
          <a:p>
            <a:pPr lvl="1"/>
            <a:r>
              <a:rPr lang="en-US" dirty="0" smtClean="0"/>
              <a:t>How do we pack up the process and set it aside?</a:t>
            </a:r>
          </a:p>
          <a:p>
            <a:pPr lvl="1"/>
            <a:r>
              <a:rPr lang="en-US" dirty="0" smtClean="0"/>
              <a:t>How do we get a stack and heap for the kernel?</a:t>
            </a:r>
          </a:p>
          <a:p>
            <a:pPr lvl="1"/>
            <a:r>
              <a:rPr lang="en-US" dirty="0" smtClean="0"/>
              <a:t>Aren’t we wasting are lot of memory?	</a:t>
            </a:r>
          </a:p>
        </p:txBody>
      </p:sp>
    </p:spTree>
    <p:extLst>
      <p:ext uri="{BB962C8B-B14F-4D97-AF65-F5344CB8AC3E}">
        <p14:creationId xmlns:p14="http://schemas.microsoft.com/office/powerpoint/2010/main" val="795378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Control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represents each process as a process control block (PCB)</a:t>
            </a:r>
            <a:endParaRPr lang="en-US" dirty="0"/>
          </a:p>
          <a:p>
            <a:pPr lvl="1"/>
            <a:r>
              <a:rPr lang="en-US" dirty="0" smtClean="0"/>
              <a:t>Status (running, ready, blocked, …)</a:t>
            </a:r>
          </a:p>
          <a:p>
            <a:pPr lvl="1"/>
            <a:r>
              <a:rPr lang="en-US" dirty="0" smtClean="0"/>
              <a:t>Register state (when not ready)</a:t>
            </a:r>
          </a:p>
          <a:p>
            <a:pPr lvl="1"/>
            <a:r>
              <a:rPr lang="en-US" dirty="0" smtClean="0"/>
              <a:t>Process ID (PID), User, Executable, Priority, …</a:t>
            </a:r>
          </a:p>
          <a:p>
            <a:pPr lvl="1"/>
            <a:r>
              <a:rPr lang="en-US" dirty="0" smtClean="0"/>
              <a:t>Execution time, …</a:t>
            </a:r>
          </a:p>
          <a:p>
            <a:pPr lvl="1"/>
            <a:r>
              <a:rPr lang="en-US" dirty="0" smtClean="0"/>
              <a:t>Memory space, translation, …</a:t>
            </a:r>
          </a:p>
          <a:p>
            <a:r>
              <a:rPr lang="en-US" dirty="0" smtClean="0"/>
              <a:t>Kernel Scheduler maintains a data structure containing the PCBs</a:t>
            </a:r>
          </a:p>
          <a:p>
            <a:r>
              <a:rPr lang="en-US" dirty="0" smtClean="0"/>
              <a:t>Scheduling algorithm selects the next one to run</a:t>
            </a:r>
          </a:p>
        </p:txBody>
      </p:sp>
    </p:spTree>
    <p:extLst>
      <p:ext uri="{BB962C8B-B14F-4D97-AF65-F5344CB8AC3E}">
        <p14:creationId xmlns:p14="http://schemas.microsoft.com/office/powerpoint/2010/main" val="2898718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3863096"/>
            <a:ext cx="8610600" cy="2537704"/>
          </a:xfrm>
        </p:spPr>
        <p:txBody>
          <a:bodyPr>
            <a:normAutofit/>
          </a:bodyPr>
          <a:lstStyle/>
          <a:p>
            <a:r>
              <a:rPr lang="en-US" dirty="0"/>
              <a:t>Scheduling: Mechanism for deciding which processes/threads receive the CPU</a:t>
            </a:r>
          </a:p>
          <a:p>
            <a:r>
              <a:rPr lang="en-US" dirty="0"/>
              <a:t>Lots of different scheduling policies provide …</a:t>
            </a:r>
          </a:p>
          <a:p>
            <a:pPr lvl="1"/>
            <a:r>
              <a:rPr lang="en-US" dirty="0"/>
              <a:t>Fairness or</a:t>
            </a:r>
          </a:p>
          <a:p>
            <a:pPr lvl="1"/>
            <a:r>
              <a:rPr lang="en-US" dirty="0" err="1"/>
              <a:t>Realtime</a:t>
            </a:r>
            <a:r>
              <a:rPr lang="en-US" dirty="0"/>
              <a:t> guarantees or</a:t>
            </a:r>
          </a:p>
          <a:p>
            <a:pPr lvl="1"/>
            <a:r>
              <a:rPr lang="en-US" dirty="0"/>
              <a:t>Latency optimization or ..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1455256"/>
            <a:ext cx="548640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f ( </a:t>
            </a:r>
            <a:r>
              <a:rPr lang="en-US" b="1" dirty="0" err="1" smtClean="0">
                <a:latin typeface="Courier New"/>
                <a:cs typeface="Courier New"/>
              </a:rPr>
              <a:t>readyProcesses</a:t>
            </a:r>
            <a:r>
              <a:rPr lang="en-US" b="1" dirty="0" smtClean="0">
                <a:latin typeface="Courier New"/>
                <a:cs typeface="Courier New"/>
              </a:rPr>
              <a:t>(PCBs) ) {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nextPCB</a:t>
            </a:r>
            <a:r>
              <a:rPr lang="en-US" b="1" dirty="0" smtClean="0">
                <a:latin typeface="Courier New"/>
                <a:cs typeface="Courier New"/>
              </a:rPr>
              <a:t> = </a:t>
            </a:r>
            <a:r>
              <a:rPr lang="en-US" b="1" dirty="0" err="1" smtClean="0">
                <a:latin typeface="Courier New"/>
                <a:cs typeface="Courier New"/>
              </a:rPr>
              <a:t>selectProcess</a:t>
            </a:r>
            <a:r>
              <a:rPr lang="en-US" b="1" dirty="0" smtClean="0">
                <a:latin typeface="Courier New"/>
                <a:cs typeface="Courier New"/>
              </a:rPr>
              <a:t>(PCBs);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run( </a:t>
            </a:r>
            <a:r>
              <a:rPr lang="en-US" b="1" dirty="0" err="1" smtClean="0">
                <a:latin typeface="Courier New"/>
                <a:cs typeface="Courier New"/>
              </a:rPr>
              <a:t>nextPCB</a:t>
            </a:r>
            <a:r>
              <a:rPr lang="en-US" b="1" dirty="0" smtClean="0">
                <a:latin typeface="Courier New"/>
                <a:cs typeface="Courier New"/>
              </a:rPr>
              <a:t> );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}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else {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run_idle_process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668952" y="914400"/>
            <a:ext cx="1328660" cy="2817795"/>
          </a:xfrm>
          <a:custGeom>
            <a:avLst/>
            <a:gdLst>
              <a:gd name="connsiteX0" fmla="*/ 1387780 w 1387780"/>
              <a:gd name="connsiteY0" fmla="*/ 2403572 h 2845960"/>
              <a:gd name="connsiteX1" fmla="*/ 192026 w 1387780"/>
              <a:gd name="connsiteY1" fmla="*/ 2677892 h 2845960"/>
              <a:gd name="connsiteX2" fmla="*/ 114654 w 1387780"/>
              <a:gd name="connsiteY2" fmla="*/ 152741 h 2845960"/>
              <a:gd name="connsiteX3" fmla="*/ 1310408 w 1387780"/>
              <a:gd name="connsiteY3" fmla="*/ 497400 h 2845960"/>
              <a:gd name="connsiteX0" fmla="*/ 1328660 w 1328660"/>
              <a:gd name="connsiteY0" fmla="*/ 2305098 h 2817795"/>
              <a:gd name="connsiteX1" fmla="*/ 189177 w 1328660"/>
              <a:gd name="connsiteY1" fmla="*/ 2677892 h 2817795"/>
              <a:gd name="connsiteX2" fmla="*/ 111805 w 1328660"/>
              <a:gd name="connsiteY2" fmla="*/ 152741 h 2817795"/>
              <a:gd name="connsiteX3" fmla="*/ 1307559 w 1328660"/>
              <a:gd name="connsiteY3" fmla="*/ 497400 h 281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8660" h="2817795">
                <a:moveTo>
                  <a:pt x="1328660" y="2305098"/>
                </a:moveTo>
                <a:cubicBezTo>
                  <a:pt x="836877" y="2629827"/>
                  <a:pt x="391986" y="3036618"/>
                  <a:pt x="189177" y="2677892"/>
                </a:cubicBezTo>
                <a:cubicBezTo>
                  <a:pt x="-13632" y="2319166"/>
                  <a:pt x="-74592" y="516156"/>
                  <a:pt x="111805" y="152741"/>
                </a:cubicBezTo>
                <a:cubicBezTo>
                  <a:pt x="298202" y="-210674"/>
                  <a:pt x="802880" y="143363"/>
                  <a:pt x="1307559" y="49740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71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en-US" smtClean="0"/>
              <a:t>Simultaneous MultiThreading/Hyperthreading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91600" cy="6096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 smtClean="0">
                <a:latin typeface="+mj-lt"/>
              </a:rPr>
              <a:t>Hardware </a:t>
            </a:r>
            <a:r>
              <a:rPr lang="en-US" altLang="en-US" dirty="0" smtClean="0">
                <a:latin typeface="+mj-lt"/>
              </a:rPr>
              <a:t>scheduling technique </a:t>
            </a:r>
            <a:endParaRPr lang="en-US" altLang="en-US" dirty="0" smtClean="0">
              <a:latin typeface="+mj-lt"/>
            </a:endParaRPr>
          </a:p>
          <a:p>
            <a:pPr lvl="1">
              <a:lnSpc>
                <a:spcPct val="100000"/>
              </a:lnSpc>
            </a:pPr>
            <a:r>
              <a:rPr lang="en-US" altLang="en-US" dirty="0" smtClean="0">
                <a:latin typeface="+mj-lt"/>
              </a:rPr>
              <a:t>Superscalar processors can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execute multiple instructions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that are independent.</a:t>
            </a:r>
          </a:p>
          <a:p>
            <a:pPr lvl="1">
              <a:lnSpc>
                <a:spcPct val="100000"/>
              </a:lnSpc>
            </a:pPr>
            <a:r>
              <a:rPr lang="en-US" altLang="en-US" dirty="0" err="1" smtClean="0">
                <a:latin typeface="+mj-lt"/>
              </a:rPr>
              <a:t>Hyperthreading</a:t>
            </a:r>
            <a:r>
              <a:rPr lang="en-US" altLang="en-US" dirty="0" smtClean="0">
                <a:latin typeface="+mj-lt"/>
              </a:rPr>
              <a:t> duplicates 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register state to make a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second “thread,” allowing 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more instructions to run.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>
                <a:latin typeface="+mj-lt"/>
              </a:rPr>
              <a:t>Can schedule each thread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as if were separate CPU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>
                <a:latin typeface="+mj-lt"/>
              </a:rPr>
              <a:t>But, sub-linear speedup!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>
                <a:latin typeface="+mj-lt"/>
              </a:rPr>
              <a:t>Original technique called “Simultaneous Multithreading”</a:t>
            </a:r>
            <a:endParaRPr lang="en-US" altLang="ja-JP" dirty="0" smtClean="0">
              <a:latin typeface="+mj-lt"/>
            </a:endParaRPr>
          </a:p>
          <a:p>
            <a:pPr lvl="1">
              <a:lnSpc>
                <a:spcPct val="100000"/>
              </a:lnSpc>
            </a:pPr>
            <a:r>
              <a:rPr lang="en-US" altLang="en-US" dirty="0" smtClean="0">
                <a:latin typeface="+mj-lt"/>
                <a:hlinkClick r:id="rId3"/>
              </a:rPr>
              <a:t>http://www.cs.washington.edu/research/smt/index.html</a:t>
            </a:r>
            <a:r>
              <a:rPr lang="en-US" altLang="en-US" dirty="0" smtClean="0">
                <a:latin typeface="+mj-lt"/>
              </a:rPr>
              <a:t> 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>
                <a:latin typeface="+mj-lt"/>
              </a:rPr>
              <a:t>SPARC, Pentium 4/Xeon (“</a:t>
            </a:r>
            <a:r>
              <a:rPr lang="en-US" altLang="ja-JP" dirty="0" err="1" smtClean="0">
                <a:latin typeface="+mj-lt"/>
              </a:rPr>
              <a:t>Hyperthreading</a:t>
            </a:r>
            <a:r>
              <a:rPr lang="en-US" altLang="en-US" dirty="0" smtClean="0">
                <a:latin typeface="+mj-lt"/>
              </a:rPr>
              <a:t>”</a:t>
            </a:r>
            <a:r>
              <a:rPr lang="en-US" altLang="ja-JP" dirty="0" smtClean="0">
                <a:latin typeface="+mj-lt"/>
              </a:rPr>
              <a:t>), Power 5</a:t>
            </a:r>
          </a:p>
          <a:p>
            <a:pPr>
              <a:lnSpc>
                <a:spcPct val="100000"/>
              </a:lnSpc>
            </a:pPr>
            <a:endParaRPr lang="en-US" altLang="en-US" dirty="0" smtClean="0"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038600" y="685800"/>
            <a:ext cx="5867400" cy="4673263"/>
            <a:chOff x="4038600" y="685800"/>
            <a:chExt cx="5867400" cy="4673263"/>
          </a:xfrm>
        </p:grpSpPr>
        <p:pic>
          <p:nvPicPr>
            <p:cNvPr id="346117" name="Picture 5" descr="hyperthreadi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8387" y="685800"/>
              <a:ext cx="3960813" cy="363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7" name="TextBox 1"/>
            <p:cNvSpPr txBox="1">
              <a:spLocks noChangeArrowheads="1"/>
            </p:cNvSpPr>
            <p:nvPr/>
          </p:nvSpPr>
          <p:spPr bwMode="auto">
            <a:xfrm>
              <a:off x="4038600" y="4343400"/>
              <a:ext cx="58674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b="0" dirty="0">
                  <a:latin typeface="+mj-lt"/>
                </a:rPr>
                <a:t>Colored blocks show </a:t>
              </a:r>
              <a:endParaRPr lang="en-US" altLang="en-US" sz="2000" b="0" dirty="0" smtClean="0">
                <a:latin typeface="+mj-lt"/>
              </a:endParaRPr>
            </a:p>
            <a:p>
              <a:pPr algn="ctr"/>
              <a:r>
                <a:rPr lang="en-US" altLang="en-US" sz="2000" b="0" dirty="0" smtClean="0">
                  <a:latin typeface="+mj-lt"/>
                </a:rPr>
                <a:t>instructions </a:t>
              </a:r>
              <a:r>
                <a:rPr lang="en-US" altLang="en-US" sz="2000" b="0" dirty="0">
                  <a:latin typeface="+mj-lt"/>
                </a:rPr>
                <a:t>executed</a:t>
              </a:r>
            </a:p>
            <a:p>
              <a:endParaRPr lang="en-US" altLang="en-US" sz="2000" b="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4036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143000"/>
            <a:ext cx="4479517" cy="46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300" y="0"/>
            <a:ext cx="8539100" cy="736600"/>
          </a:xfrm>
        </p:spPr>
        <p:txBody>
          <a:bodyPr/>
          <a:lstStyle/>
          <a:p>
            <a:r>
              <a:rPr lang="en-US" dirty="0" smtClean="0"/>
              <a:t>Also Recall: The </a:t>
            </a:r>
            <a:r>
              <a:rPr lang="en-US" dirty="0" smtClean="0"/>
              <a:t>World Is </a:t>
            </a:r>
            <a:r>
              <a:rPr lang="en-US" dirty="0" smtClean="0"/>
              <a:t>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36600"/>
            <a:ext cx="4800600" cy="57218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Intel </a:t>
            </a:r>
            <a:r>
              <a:rPr lang="en-US" dirty="0" err="1" smtClean="0"/>
              <a:t>Skylake</a:t>
            </a:r>
            <a:r>
              <a:rPr lang="en-US" dirty="0" smtClean="0"/>
              <a:t> (2017)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28 Cores 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Each core has two </a:t>
            </a:r>
            <a:r>
              <a:rPr lang="en-US" dirty="0" err="1" smtClean="0"/>
              <a:t>hyperthreads</a:t>
            </a:r>
            <a:r>
              <a:rPr lang="en-US" dirty="0" smtClean="0"/>
              <a:t>!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So: 54 Program Counters(PCs)</a:t>
            </a:r>
            <a:endParaRPr lang="en-US" dirty="0"/>
          </a:p>
          <a:p>
            <a:pPr>
              <a:lnSpc>
                <a:spcPct val="85000"/>
              </a:lnSpc>
            </a:pPr>
            <a:r>
              <a:rPr lang="en-US" dirty="0" smtClean="0"/>
              <a:t>Scheduling here means: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Pick which core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Pick which thread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Space of possible scheduling</a:t>
            </a:r>
            <a:br>
              <a:rPr lang="en-US" dirty="0" smtClean="0"/>
            </a:br>
            <a:r>
              <a:rPr lang="en-US" dirty="0" smtClean="0"/>
              <a:t>much more interesting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Can afford to dedicate certain cores to housekeeping tasks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Or, can devote cores to services (e.g. </a:t>
            </a:r>
            <a:r>
              <a:rPr lang="en-US" dirty="0" err="1" smtClean="0"/>
              <a:t>Filesystem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 lvl="1"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685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sz="2800" dirty="0" smtClean="0"/>
              <a:t>Is Branch and Bound a </a:t>
            </a:r>
            <a:br>
              <a:rPr lang="en-US" sz="2800" dirty="0" smtClean="0"/>
            </a:br>
            <a:r>
              <a:rPr lang="en-US" sz="2800" dirty="0" smtClean="0"/>
              <a:t>Good-Enough Protection Mechanism?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00" y="838200"/>
            <a:ext cx="8763000" cy="5105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NO: Too simplistic for real systems</a:t>
            </a:r>
          </a:p>
          <a:p>
            <a:r>
              <a:rPr lang="en-US" dirty="0" smtClean="0"/>
              <a:t>Inflexible/Wasteful: </a:t>
            </a:r>
          </a:p>
          <a:p>
            <a:pPr lvl="1"/>
            <a:r>
              <a:rPr lang="en-US" dirty="0" smtClean="0"/>
              <a:t>Must</a:t>
            </a:r>
            <a:r>
              <a:rPr lang="en-US" dirty="0" smtClean="0"/>
              <a:t> dedicate physical memory for </a:t>
            </a:r>
            <a:r>
              <a:rPr lang="en-US" i="1" dirty="0" smtClean="0"/>
              <a:t>potential </a:t>
            </a:r>
            <a:r>
              <a:rPr lang="en-US" dirty="0" smtClean="0"/>
              <a:t>future use</a:t>
            </a:r>
          </a:p>
          <a:p>
            <a:pPr lvl="1"/>
            <a:r>
              <a:rPr lang="en-US" dirty="0" smtClean="0"/>
              <a:t>(Think stack and heap!)</a:t>
            </a:r>
            <a:endParaRPr lang="en-US" dirty="0" smtClean="0"/>
          </a:p>
          <a:p>
            <a:r>
              <a:rPr lang="en-US" dirty="0" smtClean="0"/>
              <a:t>Fragmentation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Kernel has to somehow fit whole processes into contiguous block of memory</a:t>
            </a:r>
          </a:p>
          <a:p>
            <a:pPr lvl="1"/>
            <a:r>
              <a:rPr lang="en-US" dirty="0" smtClean="0"/>
              <a:t>After a while, memory becomes fragmented!</a:t>
            </a:r>
          </a:p>
          <a:p>
            <a:r>
              <a:rPr lang="en-US" dirty="0" smtClean="0"/>
              <a:t>Sharing: </a:t>
            </a:r>
          </a:p>
          <a:p>
            <a:pPr lvl="1"/>
            <a:r>
              <a:rPr lang="en-US" dirty="0" smtClean="0"/>
              <a:t>Very hard to share any data between Processes or between Process and </a:t>
            </a:r>
            <a:r>
              <a:rPr lang="en-US" dirty="0" smtClean="0"/>
              <a:t>Kernel</a:t>
            </a:r>
            <a:endParaRPr lang="en-US" dirty="0"/>
          </a:p>
          <a:p>
            <a:pPr lvl="1"/>
            <a:r>
              <a:rPr lang="en-US" dirty="0" smtClean="0"/>
              <a:t>Need to communicate indirectly through the kernel…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0015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dirty="0" smtClean="0"/>
              <a:t>Better: x86</a:t>
            </a:r>
            <a:r>
              <a:rPr lang="en-US" baseline="0" dirty="0" smtClean="0"/>
              <a:t> </a:t>
            </a:r>
            <a:r>
              <a:rPr lang="en-US" baseline="0" dirty="0" smtClean="0"/>
              <a:t>– segments and stacks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19200" y="24384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09800" y="24384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EIP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27432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209800" y="27432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ESP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219200" y="33528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209800" y="35814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ECX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219200" y="35814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209800" y="38100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EDX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209800" y="40386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ESI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209800" y="42672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EDI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09800" y="31242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EAX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209800" y="33528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EBX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181600" y="9144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257800" y="990600"/>
            <a:ext cx="1905000" cy="1752600"/>
            <a:chOff x="3200400" y="1371600"/>
            <a:chExt cx="1628564" cy="266700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2272" y="1371600"/>
              <a:ext cx="611633" cy="40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code</a:t>
              </a:r>
              <a:endParaRPr lang="en-US" sz="1600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52800" y="2133599"/>
              <a:ext cx="1154339" cy="40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Static Data</a:t>
              </a:r>
              <a:endParaRPr lang="en-US" sz="1600" dirty="0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505200" y="2666999"/>
              <a:ext cx="622827" cy="40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heap</a:t>
              </a:r>
              <a:endParaRPr lang="en-US" sz="1600" dirty="0"/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9000" y="3581400"/>
              <a:ext cx="652804" cy="40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stack</a:t>
              </a:r>
              <a:endParaRPr lang="en-US" sz="1600" dirty="0"/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41" name="Rectangle 40"/>
          <p:cNvSpPr/>
          <p:nvPr/>
        </p:nvSpPr>
        <p:spPr bwMode="auto">
          <a:xfrm>
            <a:off x="5334000" y="2956058"/>
            <a:ext cx="1828800" cy="47294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27004" y="2956058"/>
            <a:ext cx="592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code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5334000" y="3641858"/>
            <a:ext cx="18288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05138" y="3685401"/>
            <a:ext cx="1071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Static Data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5334000" y="4191000"/>
            <a:ext cx="18288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76276" y="4386943"/>
            <a:ext cx="6022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heap</a:t>
            </a:r>
            <a:endParaRPr lang="en-US" sz="12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34000" y="5181600"/>
            <a:ext cx="1828800" cy="5334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90707" y="5225143"/>
            <a:ext cx="621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stack</a:t>
            </a:r>
            <a:endParaRPr lang="en-US" sz="1200" dirty="0"/>
          </a:p>
        </p:txBody>
      </p:sp>
      <p:cxnSp>
        <p:nvCxnSpPr>
          <p:cNvPr id="49" name="Straight Arrow Connector 48"/>
          <p:cNvCxnSpPr/>
          <p:nvPr/>
        </p:nvCxnSpPr>
        <p:spPr bwMode="auto">
          <a:xfrm flipV="1">
            <a:off x="7045380" y="5094514"/>
            <a:ext cx="0" cy="391886"/>
          </a:xfrm>
          <a:prstGeom prst="straightConnector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7045380" y="4343400"/>
            <a:ext cx="0" cy="391886"/>
          </a:xfrm>
          <a:prstGeom prst="straightConnector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3733800" y="2819400"/>
            <a:ext cx="483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CS:</a:t>
            </a:r>
            <a:endParaRPr lang="en-US" sz="1400" dirty="0"/>
          </a:p>
        </p:txBody>
      </p:sp>
      <p:cxnSp>
        <p:nvCxnSpPr>
          <p:cNvPr id="66" name="Straight Arrow Connector 65"/>
          <p:cNvCxnSpPr>
            <a:stCxn id="64" idx="3"/>
          </p:cNvCxnSpPr>
          <p:nvPr/>
        </p:nvCxnSpPr>
        <p:spPr bwMode="auto">
          <a:xfrm flipV="1">
            <a:off x="4217752" y="2971800"/>
            <a:ext cx="1040048" cy="14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267200" y="2971800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4191000" y="342900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4953000" y="29718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4419600" y="3048000"/>
            <a:ext cx="4754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EIP: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3657600" y="5029200"/>
            <a:ext cx="47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</a:t>
            </a:r>
            <a:r>
              <a:rPr lang="en-US" sz="1400" dirty="0" smtClean="0"/>
              <a:t>S:</a:t>
            </a:r>
            <a:endParaRPr lang="en-US" sz="1400" dirty="0"/>
          </a:p>
        </p:txBody>
      </p:sp>
      <p:cxnSp>
        <p:nvCxnSpPr>
          <p:cNvPr id="75" name="Straight Arrow Connector 74"/>
          <p:cNvCxnSpPr>
            <a:stCxn id="74" idx="3"/>
          </p:cNvCxnSpPr>
          <p:nvPr/>
        </p:nvCxnSpPr>
        <p:spPr bwMode="auto">
          <a:xfrm flipV="1">
            <a:off x="4131646" y="5181601"/>
            <a:ext cx="1049954" cy="14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4191000" y="5181600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4114800" y="563880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4876800" y="51816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4343400" y="5257800"/>
            <a:ext cx="535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ESP: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1143000" y="1905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Processor Registers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381000" y="4800600"/>
            <a:ext cx="3217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Start address, length and access rights associated with each segment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92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5775325" y="1006475"/>
            <a:ext cx="609600" cy="3048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+mj-lt"/>
            </a:endParaRPr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2879725" y="930275"/>
            <a:ext cx="609600" cy="3048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+mj-lt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r>
              <a:rPr lang="en-US" altLang="en-US" sz="2800" dirty="0" smtClean="0"/>
              <a:t>Alternative: Address Mapping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046163" y="2928938"/>
            <a:ext cx="12112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latin typeface="+mj-lt"/>
              </a:rPr>
              <a:t>Prog 1</a:t>
            </a:r>
          </a:p>
          <a:p>
            <a:pPr algn="ctr"/>
            <a:r>
              <a:rPr lang="en-US" altLang="en-US" sz="2000">
                <a:solidFill>
                  <a:schemeClr val="hlink"/>
                </a:solidFill>
                <a:latin typeface="+mj-lt"/>
              </a:rPr>
              <a:t>Virtual</a:t>
            </a:r>
          </a:p>
          <a:p>
            <a:pPr algn="ctr"/>
            <a:r>
              <a:rPr lang="en-US" altLang="en-US" sz="2000">
                <a:solidFill>
                  <a:schemeClr val="hlink"/>
                </a:solidFill>
                <a:latin typeface="+mj-lt"/>
              </a:rPr>
              <a:t>Address</a:t>
            </a:r>
          </a:p>
          <a:p>
            <a:pPr algn="ctr"/>
            <a:r>
              <a:rPr lang="en-US" altLang="en-US" sz="2000">
                <a:solidFill>
                  <a:schemeClr val="hlink"/>
                </a:solidFill>
                <a:latin typeface="+mj-lt"/>
              </a:rPr>
              <a:t>Space 1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624638" y="2963863"/>
            <a:ext cx="12112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latin typeface="+mj-lt"/>
              </a:rPr>
              <a:t>Prog 2</a:t>
            </a:r>
          </a:p>
          <a:p>
            <a:pPr algn="ctr"/>
            <a:r>
              <a:rPr lang="en-US" altLang="en-US" sz="2000">
                <a:solidFill>
                  <a:schemeClr val="hlink"/>
                </a:solidFill>
                <a:latin typeface="+mj-lt"/>
              </a:rPr>
              <a:t>Virtual</a:t>
            </a:r>
          </a:p>
          <a:p>
            <a:pPr algn="ctr"/>
            <a:r>
              <a:rPr lang="en-US" altLang="en-US" sz="2000">
                <a:solidFill>
                  <a:schemeClr val="hlink"/>
                </a:solidFill>
                <a:latin typeface="+mj-lt"/>
              </a:rPr>
              <a:t>Address</a:t>
            </a:r>
          </a:p>
          <a:p>
            <a:pPr algn="ctr"/>
            <a:r>
              <a:rPr lang="en-US" altLang="en-US" sz="2000">
                <a:solidFill>
                  <a:schemeClr val="hlink"/>
                </a:solidFill>
                <a:latin typeface="+mj-lt"/>
              </a:rPr>
              <a:t>Space 2</a:t>
            </a:r>
          </a:p>
        </p:txBody>
      </p:sp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1050925" y="854075"/>
            <a:ext cx="1295400" cy="1828800"/>
            <a:chOff x="672" y="672"/>
            <a:chExt cx="816" cy="1152"/>
          </a:xfrm>
        </p:grpSpPr>
        <p:sp>
          <p:nvSpPr>
            <p:cNvPr id="26667" name="Rectangle 8"/>
            <p:cNvSpPr>
              <a:spLocks noChangeArrowheads="1"/>
            </p:cNvSpPr>
            <p:nvPr/>
          </p:nvSpPr>
          <p:spPr bwMode="auto">
            <a:xfrm>
              <a:off x="672" y="672"/>
              <a:ext cx="816" cy="115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en-US" sz="2400">
                  <a:latin typeface="+mj-lt"/>
                </a:rPr>
                <a:t>Code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 sz="2400">
                  <a:latin typeface="+mj-lt"/>
                </a:rPr>
                <a:t>Data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 sz="2400">
                  <a:latin typeface="+mj-lt"/>
                </a:rPr>
                <a:t>Heap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 sz="2400">
                  <a:latin typeface="+mj-lt"/>
                </a:rPr>
                <a:t>Stack</a:t>
              </a:r>
            </a:p>
          </p:txBody>
        </p:sp>
        <p:sp>
          <p:nvSpPr>
            <p:cNvPr id="26668" name="Line 9"/>
            <p:cNvSpPr>
              <a:spLocks noChangeShapeType="1"/>
            </p:cNvSpPr>
            <p:nvPr/>
          </p:nvSpPr>
          <p:spPr bwMode="auto">
            <a:xfrm>
              <a:off x="672" y="1008"/>
              <a:ext cx="816" cy="0"/>
            </a:xfrm>
            <a:prstGeom prst="line">
              <a:avLst/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6669" name="Line 10"/>
            <p:cNvSpPr>
              <a:spLocks noChangeShapeType="1"/>
            </p:cNvSpPr>
            <p:nvPr/>
          </p:nvSpPr>
          <p:spPr bwMode="auto">
            <a:xfrm>
              <a:off x="672" y="1296"/>
              <a:ext cx="816" cy="0"/>
            </a:xfrm>
            <a:prstGeom prst="line">
              <a:avLst/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6670" name="Line 11"/>
            <p:cNvSpPr>
              <a:spLocks noChangeShapeType="1"/>
            </p:cNvSpPr>
            <p:nvPr/>
          </p:nvSpPr>
          <p:spPr bwMode="auto">
            <a:xfrm>
              <a:off x="672" y="1536"/>
              <a:ext cx="816" cy="0"/>
            </a:xfrm>
            <a:prstGeom prst="line">
              <a:avLst/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26632" name="Group 12"/>
          <p:cNvGrpSpPr>
            <a:grpSpLocks/>
          </p:cNvGrpSpPr>
          <p:nvPr/>
        </p:nvGrpSpPr>
        <p:grpSpPr bwMode="auto">
          <a:xfrm>
            <a:off x="6537325" y="930275"/>
            <a:ext cx="1295400" cy="1828800"/>
            <a:chOff x="672" y="672"/>
            <a:chExt cx="816" cy="1152"/>
          </a:xfrm>
        </p:grpSpPr>
        <p:sp>
          <p:nvSpPr>
            <p:cNvPr id="26663" name="Rectangle 13"/>
            <p:cNvSpPr>
              <a:spLocks noChangeArrowheads="1"/>
            </p:cNvSpPr>
            <p:nvPr/>
          </p:nvSpPr>
          <p:spPr bwMode="auto">
            <a:xfrm>
              <a:off x="672" y="672"/>
              <a:ext cx="816" cy="115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en-US" sz="2400">
                  <a:latin typeface="+mj-lt"/>
                </a:rPr>
                <a:t>Code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 sz="2400">
                  <a:latin typeface="+mj-lt"/>
                </a:rPr>
                <a:t>Data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 sz="2400">
                  <a:latin typeface="+mj-lt"/>
                </a:rPr>
                <a:t>Heap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 sz="2400">
                  <a:latin typeface="+mj-lt"/>
                </a:rPr>
                <a:t>Stack</a:t>
              </a:r>
            </a:p>
          </p:txBody>
        </p:sp>
        <p:sp>
          <p:nvSpPr>
            <p:cNvPr id="26664" name="Line 14"/>
            <p:cNvSpPr>
              <a:spLocks noChangeShapeType="1"/>
            </p:cNvSpPr>
            <p:nvPr/>
          </p:nvSpPr>
          <p:spPr bwMode="auto">
            <a:xfrm>
              <a:off x="672" y="1008"/>
              <a:ext cx="81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6665" name="Line 15"/>
            <p:cNvSpPr>
              <a:spLocks noChangeShapeType="1"/>
            </p:cNvSpPr>
            <p:nvPr/>
          </p:nvSpPr>
          <p:spPr bwMode="auto">
            <a:xfrm>
              <a:off x="672" y="1296"/>
              <a:ext cx="81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6666" name="Line 16"/>
            <p:cNvSpPr>
              <a:spLocks noChangeShapeType="1"/>
            </p:cNvSpPr>
            <p:nvPr/>
          </p:nvSpPr>
          <p:spPr bwMode="auto">
            <a:xfrm>
              <a:off x="672" y="1536"/>
              <a:ext cx="81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26633" name="Group 17"/>
          <p:cNvGrpSpPr>
            <a:grpSpLocks/>
          </p:cNvGrpSpPr>
          <p:nvPr/>
        </p:nvGrpSpPr>
        <p:grpSpPr bwMode="auto">
          <a:xfrm>
            <a:off x="3870325" y="777875"/>
            <a:ext cx="1295400" cy="5334000"/>
            <a:chOff x="2448" y="624"/>
            <a:chExt cx="816" cy="3360"/>
          </a:xfrm>
        </p:grpSpPr>
        <p:sp>
          <p:nvSpPr>
            <p:cNvPr id="26652" name="Rectangle 18"/>
            <p:cNvSpPr>
              <a:spLocks noChangeArrowheads="1"/>
            </p:cNvSpPr>
            <p:nvPr/>
          </p:nvSpPr>
          <p:spPr bwMode="auto">
            <a:xfrm>
              <a:off x="2448" y="624"/>
              <a:ext cx="816" cy="288"/>
            </a:xfrm>
            <a:prstGeom prst="rect">
              <a:avLst/>
            </a:prstGeom>
            <a:solidFill>
              <a:srgbClr val="00AE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+mj-lt"/>
                </a:rPr>
                <a:t>Data 2</a:t>
              </a:r>
            </a:p>
          </p:txBody>
        </p:sp>
        <p:sp>
          <p:nvSpPr>
            <p:cNvPr id="47133" name="Rectangle 19"/>
            <p:cNvSpPr>
              <a:spLocks noChangeArrowheads="1"/>
            </p:cNvSpPr>
            <p:nvPr/>
          </p:nvSpPr>
          <p:spPr bwMode="auto">
            <a:xfrm>
              <a:off x="2448" y="912"/>
              <a:ext cx="816" cy="28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 algn="ctr">
                <a:defRPr/>
              </a:pPr>
              <a:r>
                <a:rPr lang="en-US">
                  <a:latin typeface="+mj-lt"/>
                  <a:ea typeface="Helvetica" charset="0"/>
                  <a:cs typeface="Helvetica" charset="0"/>
                </a:rPr>
                <a:t>Stack 1</a:t>
              </a:r>
            </a:p>
          </p:txBody>
        </p:sp>
        <p:sp>
          <p:nvSpPr>
            <p:cNvPr id="26654" name="Rectangle 20"/>
            <p:cNvSpPr>
              <a:spLocks noChangeArrowheads="1"/>
            </p:cNvSpPr>
            <p:nvPr/>
          </p:nvSpPr>
          <p:spPr bwMode="auto">
            <a:xfrm>
              <a:off x="2448" y="1200"/>
              <a:ext cx="816" cy="288"/>
            </a:xfrm>
            <a:prstGeom prst="rect">
              <a:avLst/>
            </a:prstGeom>
            <a:solidFill>
              <a:srgbClr val="A0BCFE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+mj-lt"/>
                </a:rPr>
                <a:t>Heap 1</a:t>
              </a:r>
            </a:p>
          </p:txBody>
        </p:sp>
        <p:sp>
          <p:nvSpPr>
            <p:cNvPr id="26655" name="Rectangle 21"/>
            <p:cNvSpPr>
              <a:spLocks noChangeArrowheads="1"/>
            </p:cNvSpPr>
            <p:nvPr/>
          </p:nvSpPr>
          <p:spPr bwMode="auto">
            <a:xfrm>
              <a:off x="2448" y="3504"/>
              <a:ext cx="816" cy="48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+mj-lt"/>
                </a:rPr>
                <a:t>OS heap &amp; </a:t>
              </a:r>
            </a:p>
            <a:p>
              <a:pPr algn="ctr"/>
              <a:r>
                <a:rPr lang="en-US" altLang="en-US">
                  <a:latin typeface="+mj-lt"/>
                </a:rPr>
                <a:t>Stacks</a:t>
              </a:r>
            </a:p>
          </p:txBody>
        </p:sp>
        <p:sp>
          <p:nvSpPr>
            <p:cNvPr id="26656" name="Rectangle 22"/>
            <p:cNvSpPr>
              <a:spLocks noChangeArrowheads="1"/>
            </p:cNvSpPr>
            <p:nvPr/>
          </p:nvSpPr>
          <p:spPr bwMode="auto">
            <a:xfrm>
              <a:off x="2448" y="1488"/>
              <a:ext cx="816" cy="288"/>
            </a:xfrm>
            <a:prstGeom prst="rect">
              <a:avLst/>
            </a:prstGeom>
            <a:solidFill>
              <a:srgbClr val="A0BCFE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+mj-lt"/>
                </a:rPr>
                <a:t>Code 1</a:t>
              </a:r>
            </a:p>
          </p:txBody>
        </p:sp>
        <p:sp>
          <p:nvSpPr>
            <p:cNvPr id="26657" name="Rectangle 23"/>
            <p:cNvSpPr>
              <a:spLocks noChangeArrowheads="1"/>
            </p:cNvSpPr>
            <p:nvPr/>
          </p:nvSpPr>
          <p:spPr bwMode="auto">
            <a:xfrm>
              <a:off x="2448" y="1776"/>
              <a:ext cx="816" cy="288"/>
            </a:xfrm>
            <a:prstGeom prst="rect">
              <a:avLst/>
            </a:prstGeom>
            <a:solidFill>
              <a:srgbClr val="00AE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+mj-lt"/>
                </a:rPr>
                <a:t>Stack 2</a:t>
              </a:r>
            </a:p>
          </p:txBody>
        </p:sp>
        <p:sp>
          <p:nvSpPr>
            <p:cNvPr id="26658" name="Rectangle 24"/>
            <p:cNvSpPr>
              <a:spLocks noChangeArrowheads="1"/>
            </p:cNvSpPr>
            <p:nvPr/>
          </p:nvSpPr>
          <p:spPr bwMode="auto">
            <a:xfrm>
              <a:off x="2448" y="2064"/>
              <a:ext cx="816" cy="288"/>
            </a:xfrm>
            <a:prstGeom prst="rect">
              <a:avLst/>
            </a:prstGeom>
            <a:solidFill>
              <a:srgbClr val="A0BCFE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+mj-lt"/>
                </a:rPr>
                <a:t>Data 1</a:t>
              </a:r>
            </a:p>
          </p:txBody>
        </p:sp>
        <p:sp>
          <p:nvSpPr>
            <p:cNvPr id="26659" name="Rectangle 25"/>
            <p:cNvSpPr>
              <a:spLocks noChangeArrowheads="1"/>
            </p:cNvSpPr>
            <p:nvPr/>
          </p:nvSpPr>
          <p:spPr bwMode="auto">
            <a:xfrm>
              <a:off x="2448" y="2352"/>
              <a:ext cx="816" cy="288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+mj-lt"/>
                </a:rPr>
                <a:t>Heap 2</a:t>
              </a:r>
            </a:p>
          </p:txBody>
        </p:sp>
        <p:sp>
          <p:nvSpPr>
            <p:cNvPr id="26660" name="Rectangle 26"/>
            <p:cNvSpPr>
              <a:spLocks noChangeArrowheads="1"/>
            </p:cNvSpPr>
            <p:nvPr/>
          </p:nvSpPr>
          <p:spPr bwMode="auto">
            <a:xfrm>
              <a:off x="2448" y="2640"/>
              <a:ext cx="816" cy="288"/>
            </a:xfrm>
            <a:prstGeom prst="rect">
              <a:avLst/>
            </a:prstGeom>
            <a:solidFill>
              <a:srgbClr val="00AE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+mj-lt"/>
                </a:rPr>
                <a:t>Code 2</a:t>
              </a:r>
            </a:p>
          </p:txBody>
        </p:sp>
        <p:sp>
          <p:nvSpPr>
            <p:cNvPr id="26661" name="Rectangle 27"/>
            <p:cNvSpPr>
              <a:spLocks noChangeArrowheads="1"/>
            </p:cNvSpPr>
            <p:nvPr/>
          </p:nvSpPr>
          <p:spPr bwMode="auto">
            <a:xfrm>
              <a:off x="2448" y="2928"/>
              <a:ext cx="816" cy="2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+mj-lt"/>
                </a:rPr>
                <a:t>OS code</a:t>
              </a:r>
            </a:p>
          </p:txBody>
        </p:sp>
        <p:sp>
          <p:nvSpPr>
            <p:cNvPr id="26662" name="Rectangle 28"/>
            <p:cNvSpPr>
              <a:spLocks noChangeArrowheads="1"/>
            </p:cNvSpPr>
            <p:nvPr/>
          </p:nvSpPr>
          <p:spPr bwMode="auto">
            <a:xfrm>
              <a:off x="2448" y="3216"/>
              <a:ext cx="816" cy="2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>
                  <a:latin typeface="+mj-lt"/>
                </a:rPr>
                <a:t>OS data</a:t>
              </a:r>
            </a:p>
          </p:txBody>
        </p:sp>
      </p:grpSp>
      <p:sp>
        <p:nvSpPr>
          <p:cNvPr id="26634" name="Line 29"/>
          <p:cNvSpPr>
            <a:spLocks noChangeShapeType="1"/>
          </p:cNvSpPr>
          <p:nvPr/>
        </p:nvSpPr>
        <p:spPr bwMode="auto">
          <a:xfrm>
            <a:off x="2346325" y="1082675"/>
            <a:ext cx="152400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6635" name="Line 30"/>
          <p:cNvSpPr>
            <a:spLocks noChangeShapeType="1"/>
          </p:cNvSpPr>
          <p:nvPr/>
        </p:nvSpPr>
        <p:spPr bwMode="auto">
          <a:xfrm>
            <a:off x="2346325" y="1616075"/>
            <a:ext cx="15240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6636" name="Line 31"/>
          <p:cNvSpPr>
            <a:spLocks noChangeShapeType="1"/>
          </p:cNvSpPr>
          <p:nvPr/>
        </p:nvSpPr>
        <p:spPr bwMode="auto">
          <a:xfrm flipV="1">
            <a:off x="2346325" y="1920875"/>
            <a:ext cx="15240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6637" name="Line 32"/>
          <p:cNvSpPr>
            <a:spLocks noChangeShapeType="1"/>
          </p:cNvSpPr>
          <p:nvPr/>
        </p:nvSpPr>
        <p:spPr bwMode="auto">
          <a:xfrm flipV="1">
            <a:off x="2346325" y="1463675"/>
            <a:ext cx="15240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6638" name="Line 33"/>
          <p:cNvSpPr>
            <a:spLocks noChangeShapeType="1"/>
          </p:cNvSpPr>
          <p:nvPr/>
        </p:nvSpPr>
        <p:spPr bwMode="auto">
          <a:xfrm flipH="1">
            <a:off x="5165725" y="1235075"/>
            <a:ext cx="1371600" cy="297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6639" name="Line 34"/>
          <p:cNvSpPr>
            <a:spLocks noChangeShapeType="1"/>
          </p:cNvSpPr>
          <p:nvPr/>
        </p:nvSpPr>
        <p:spPr bwMode="auto">
          <a:xfrm flipH="1" flipV="1">
            <a:off x="5165725" y="1006475"/>
            <a:ext cx="13716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6640" name="Line 35"/>
          <p:cNvSpPr>
            <a:spLocks noChangeShapeType="1"/>
          </p:cNvSpPr>
          <p:nvPr/>
        </p:nvSpPr>
        <p:spPr bwMode="auto">
          <a:xfrm flipH="1">
            <a:off x="5165725" y="2149475"/>
            <a:ext cx="137160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6641" name="Line 36"/>
          <p:cNvSpPr>
            <a:spLocks noChangeShapeType="1"/>
          </p:cNvSpPr>
          <p:nvPr/>
        </p:nvSpPr>
        <p:spPr bwMode="auto">
          <a:xfrm flipH="1">
            <a:off x="5165725" y="2530475"/>
            <a:ext cx="13716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6642" name="Rectangle 37"/>
          <p:cNvSpPr>
            <a:spLocks noChangeArrowheads="1"/>
          </p:cNvSpPr>
          <p:nvPr/>
        </p:nvSpPr>
        <p:spPr bwMode="auto">
          <a:xfrm>
            <a:off x="2911475" y="1524000"/>
            <a:ext cx="258763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+mj-lt"/>
            </a:endParaRPr>
          </a:p>
        </p:txBody>
      </p:sp>
      <p:sp>
        <p:nvSpPr>
          <p:cNvPr id="26643" name="Oval 38"/>
          <p:cNvSpPr>
            <a:spLocks noChangeArrowheads="1"/>
          </p:cNvSpPr>
          <p:nvPr/>
        </p:nvSpPr>
        <p:spPr bwMode="auto">
          <a:xfrm>
            <a:off x="2879725" y="930275"/>
            <a:ext cx="609600" cy="3048000"/>
          </a:xfrm>
          <a:prstGeom prst="ellips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+mj-lt"/>
            </a:endParaRPr>
          </a:p>
        </p:txBody>
      </p:sp>
      <p:sp>
        <p:nvSpPr>
          <p:cNvPr id="26644" name="Rectangle 39"/>
          <p:cNvSpPr>
            <a:spLocks noChangeArrowheads="1"/>
          </p:cNvSpPr>
          <p:nvPr/>
        </p:nvSpPr>
        <p:spPr bwMode="auto">
          <a:xfrm>
            <a:off x="6003925" y="1692275"/>
            <a:ext cx="304800" cy="1447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+mj-lt"/>
            </a:endParaRPr>
          </a:p>
        </p:txBody>
      </p:sp>
      <p:sp>
        <p:nvSpPr>
          <p:cNvPr id="26645" name="Rectangle 40"/>
          <p:cNvSpPr>
            <a:spLocks noChangeArrowheads="1"/>
          </p:cNvSpPr>
          <p:nvPr/>
        </p:nvSpPr>
        <p:spPr bwMode="auto">
          <a:xfrm rot="-689794">
            <a:off x="6156325" y="1311275"/>
            <a:ext cx="1524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+mj-lt"/>
            </a:endParaRPr>
          </a:p>
        </p:txBody>
      </p:sp>
      <p:sp>
        <p:nvSpPr>
          <p:cNvPr id="26646" name="Oval 41"/>
          <p:cNvSpPr>
            <a:spLocks noChangeArrowheads="1"/>
          </p:cNvSpPr>
          <p:nvPr/>
        </p:nvSpPr>
        <p:spPr bwMode="auto">
          <a:xfrm>
            <a:off x="5775325" y="1006475"/>
            <a:ext cx="609600" cy="3048000"/>
          </a:xfrm>
          <a:prstGeom prst="ellips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+mj-lt"/>
            </a:endParaRPr>
          </a:p>
        </p:txBody>
      </p:sp>
      <p:sp>
        <p:nvSpPr>
          <p:cNvPr id="26647" name="Text Box 42"/>
          <p:cNvSpPr txBox="1">
            <a:spLocks noChangeArrowheads="1"/>
          </p:cNvSpPr>
          <p:nvPr/>
        </p:nvSpPr>
        <p:spPr bwMode="auto">
          <a:xfrm>
            <a:off x="288925" y="4968875"/>
            <a:ext cx="287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>
                <a:solidFill>
                  <a:schemeClr val="hlink"/>
                </a:solidFill>
                <a:latin typeface="+mj-lt"/>
              </a:rPr>
              <a:t>Translation Map 1</a:t>
            </a:r>
          </a:p>
        </p:txBody>
      </p:sp>
      <p:sp>
        <p:nvSpPr>
          <p:cNvPr id="26648" name="Text Box 43"/>
          <p:cNvSpPr txBox="1">
            <a:spLocks noChangeArrowheads="1"/>
          </p:cNvSpPr>
          <p:nvPr/>
        </p:nvSpPr>
        <p:spPr bwMode="auto">
          <a:xfrm>
            <a:off x="5546725" y="4968875"/>
            <a:ext cx="287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>
                <a:solidFill>
                  <a:schemeClr val="hlink"/>
                </a:solidFill>
                <a:latin typeface="+mj-lt"/>
              </a:rPr>
              <a:t>Translation Map 2</a:t>
            </a:r>
          </a:p>
        </p:txBody>
      </p:sp>
      <p:sp>
        <p:nvSpPr>
          <p:cNvPr id="26649" name="Line 44"/>
          <p:cNvSpPr>
            <a:spLocks noChangeShapeType="1"/>
          </p:cNvSpPr>
          <p:nvPr/>
        </p:nvSpPr>
        <p:spPr bwMode="auto">
          <a:xfrm flipV="1">
            <a:off x="3032125" y="4130675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6650" name="Line 45"/>
          <p:cNvSpPr>
            <a:spLocks noChangeShapeType="1"/>
          </p:cNvSpPr>
          <p:nvPr/>
        </p:nvSpPr>
        <p:spPr bwMode="auto">
          <a:xfrm flipH="1" flipV="1">
            <a:off x="6080125" y="4130675"/>
            <a:ext cx="76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6651" name="Text Box 46"/>
          <p:cNvSpPr txBox="1">
            <a:spLocks noChangeArrowheads="1"/>
          </p:cNvSpPr>
          <p:nvPr/>
        </p:nvSpPr>
        <p:spPr bwMode="auto">
          <a:xfrm>
            <a:off x="2743200" y="6091238"/>
            <a:ext cx="3732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>
                <a:solidFill>
                  <a:schemeClr val="hlink"/>
                </a:solidFill>
                <a:latin typeface="+mj-lt"/>
              </a:rPr>
              <a:t>Physical Address Space</a:t>
            </a:r>
          </a:p>
        </p:txBody>
      </p:sp>
    </p:spTree>
    <p:extLst>
      <p:ext uri="{BB962C8B-B14F-4D97-AF65-F5344CB8AC3E}">
        <p14:creationId xmlns:p14="http://schemas.microsoft.com/office/powerpoint/2010/main" val="93992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: 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" y="685800"/>
            <a:ext cx="9067800" cy="6096000"/>
          </a:xfrm>
        </p:spPr>
        <p:txBody>
          <a:bodyPr>
            <a:normAutofit/>
          </a:bodyPr>
          <a:lstStyle/>
          <a:p>
            <a:r>
              <a:rPr lang="en-US" dirty="0" err="1"/>
              <a:t>Kubiatowicz</a:t>
            </a:r>
            <a:r>
              <a:rPr lang="en-US" dirty="0"/>
              <a:t> Office Hours:</a:t>
            </a:r>
          </a:p>
          <a:p>
            <a:pPr lvl="1"/>
            <a:r>
              <a:rPr lang="en-US" dirty="0" smtClean="0"/>
              <a:t>1-2pm, Monday &amp; Thursday</a:t>
            </a:r>
            <a:endParaRPr lang="en-US" dirty="0"/>
          </a:p>
          <a:p>
            <a:r>
              <a:rPr lang="en-US" dirty="0" smtClean="0"/>
              <a:t>Homework 0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Due Today!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Get familiar with the cs162 tools</a:t>
            </a:r>
          </a:p>
          <a:p>
            <a:pPr lvl="1"/>
            <a:r>
              <a:rPr lang="en-US" dirty="0" smtClean="0"/>
              <a:t>configure your VM, submit via </a:t>
            </a:r>
            <a:r>
              <a:rPr lang="en-US" dirty="0" err="1" smtClean="0"/>
              <a:t>git</a:t>
            </a:r>
            <a:endParaRPr lang="en-US" dirty="0" smtClean="0"/>
          </a:p>
          <a:p>
            <a:pPr lvl="1"/>
            <a:r>
              <a:rPr lang="en-US" dirty="0" smtClean="0"/>
              <a:t>Practice finding out information: </a:t>
            </a:r>
          </a:p>
          <a:p>
            <a:pPr lvl="2"/>
            <a:r>
              <a:rPr lang="en-US" dirty="0" smtClean="0"/>
              <a:t>How to use GDB?  How to understand output of </a:t>
            </a:r>
            <a:r>
              <a:rPr lang="en-US" dirty="0" err="1" smtClean="0"/>
              <a:t>unix</a:t>
            </a:r>
            <a:r>
              <a:rPr lang="en-US" dirty="0" smtClean="0"/>
              <a:t> tools?</a:t>
            </a:r>
          </a:p>
          <a:p>
            <a:pPr lvl="2"/>
            <a:r>
              <a:rPr lang="en-US" dirty="0" smtClean="0"/>
              <a:t>We don’t assume that you already know everything!</a:t>
            </a:r>
          </a:p>
          <a:p>
            <a:pPr lvl="2"/>
            <a:r>
              <a:rPr lang="en-US" dirty="0" smtClean="0"/>
              <a:t>Learn to use “man” (command line), “help” (in </a:t>
            </a:r>
            <a:r>
              <a:rPr lang="en-US" dirty="0" err="1" smtClean="0"/>
              <a:t>gdb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), google</a:t>
            </a:r>
          </a:p>
          <a:p>
            <a:r>
              <a:rPr lang="en-US" dirty="0" smtClean="0"/>
              <a:t>Should be going to sections now – Important information there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ny section will do until groups assigned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THIS Friday is Drop Deadline!  HARD TO DROP LATER!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 you know you are going to drop, please do so to leave room for others on waitlist!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9411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105400"/>
          </a:xfrm>
        </p:spPr>
        <p:txBody>
          <a:bodyPr/>
          <a:lstStyle/>
          <a:p>
            <a:r>
              <a:rPr lang="en-US" dirty="0"/>
              <a:t>Group sign up via </a:t>
            </a:r>
            <a:r>
              <a:rPr lang="en-US" dirty="0" err="1"/>
              <a:t>autograder</a:t>
            </a:r>
            <a:r>
              <a:rPr lang="en-US" dirty="0"/>
              <a:t> form next week </a:t>
            </a:r>
          </a:p>
          <a:p>
            <a:pPr lvl="1"/>
            <a:r>
              <a:rPr lang="en-US" dirty="0"/>
              <a:t>Get finding groups of 4 people ASAP</a:t>
            </a:r>
          </a:p>
          <a:p>
            <a:pPr lvl="1"/>
            <a:r>
              <a:rPr lang="en-US" dirty="0"/>
              <a:t>Priority for same section; if cannot make this work, keep same </a:t>
            </a:r>
            <a:r>
              <a:rPr lang="en-US" dirty="0" smtClean="0"/>
              <a:t>TA</a:t>
            </a:r>
          </a:p>
          <a:p>
            <a:pPr lvl="1"/>
            <a:r>
              <a:rPr lang="en-US" dirty="0" smtClean="0"/>
              <a:t>Remember: Your TA needs to see you in section!</a:t>
            </a:r>
            <a:endParaRPr lang="en-US" dirty="0"/>
          </a:p>
          <a:p>
            <a:r>
              <a:rPr lang="en-US" dirty="0" smtClean="0"/>
              <a:t>Midterm 1 conflicts</a:t>
            </a:r>
          </a:p>
          <a:p>
            <a:pPr lvl="1"/>
            <a:r>
              <a:rPr lang="en-US" dirty="0" smtClean="0"/>
              <a:t>We will handle these conflicts after have final </a:t>
            </a:r>
            <a:r>
              <a:rPr lang="en-US" dirty="0" smtClean="0"/>
              <a:t>class roster</a:t>
            </a:r>
            <a:endParaRPr lang="en-US" dirty="0" smtClean="0"/>
          </a:p>
          <a:p>
            <a:pPr lvl="1"/>
            <a:r>
              <a:rPr lang="en-US" dirty="0" smtClean="0"/>
              <a:t>I know about one problem with Midterm 1 scheduling, and it can be dealt with.  Have I missed any others?</a:t>
            </a:r>
          </a:p>
          <a:p>
            <a:pPr lvl="1"/>
            <a:r>
              <a:rPr lang="en-US" dirty="0" smtClean="0"/>
              <a:t>Watch for queries by </a:t>
            </a:r>
            <a:r>
              <a:rPr lang="en-US" dirty="0" err="1" smtClean="0"/>
              <a:t>HeadTA</a:t>
            </a:r>
            <a:r>
              <a:rPr lang="en-US" dirty="0" smtClean="0"/>
              <a:t> to collect information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8847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696200" cy="736600"/>
          </a:xfrm>
        </p:spPr>
        <p:txBody>
          <a:bodyPr/>
          <a:lstStyle/>
          <a:p>
            <a:r>
              <a:rPr lang="en-US" dirty="0" smtClean="0"/>
              <a:t>Recall: Four fundamental OS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>
            <a:normAutofit lnSpcReduction="10000"/>
          </a:bodyPr>
          <a:lstStyle/>
          <a:p>
            <a:r>
              <a:rPr lang="en-US" altLang="en-US" b="1" dirty="0" smtClean="0"/>
              <a:t>Thread</a:t>
            </a:r>
          </a:p>
          <a:p>
            <a:pPr lvl="1"/>
            <a:r>
              <a:rPr lang="en-US" altLang="en-US" dirty="0" smtClean="0"/>
              <a:t>Single </a:t>
            </a:r>
            <a:r>
              <a:rPr lang="en-US" altLang="en-US" dirty="0"/>
              <a:t>unique execution context</a:t>
            </a:r>
          </a:p>
          <a:p>
            <a:pPr lvl="1"/>
            <a:r>
              <a:rPr lang="en-US" altLang="en-US" dirty="0"/>
              <a:t>Program Counter, Registers, Execution Flags, </a:t>
            </a:r>
            <a:r>
              <a:rPr lang="en-US" altLang="en-US" dirty="0" smtClean="0"/>
              <a:t>Stack</a:t>
            </a:r>
            <a:endParaRPr lang="en-US" dirty="0"/>
          </a:p>
          <a:p>
            <a:r>
              <a:rPr lang="en-US" b="1" dirty="0"/>
              <a:t>Address Space </a:t>
            </a:r>
            <a:r>
              <a:rPr lang="en-US" dirty="0" smtClean="0"/>
              <a:t>w</a:t>
            </a:r>
            <a:r>
              <a:rPr lang="en-US" dirty="0"/>
              <a:t>/ </a:t>
            </a:r>
            <a:r>
              <a:rPr lang="en-US" dirty="0" smtClean="0"/>
              <a:t>translation</a:t>
            </a:r>
            <a:endParaRPr lang="en-US" dirty="0"/>
          </a:p>
          <a:p>
            <a:pPr lvl="1"/>
            <a:r>
              <a:rPr lang="en-US" dirty="0"/>
              <a:t>Programs execute in an </a:t>
            </a:r>
            <a:r>
              <a:rPr lang="en-US" i="1" dirty="0"/>
              <a:t>address space </a:t>
            </a:r>
            <a:r>
              <a:rPr lang="en-US" dirty="0"/>
              <a:t>that is distinct from the memory space of the physical machine</a:t>
            </a:r>
          </a:p>
          <a:p>
            <a:r>
              <a:rPr lang="en-US" b="1" dirty="0" smtClean="0"/>
              <a:t>Process</a:t>
            </a:r>
            <a:endParaRPr lang="en-US" b="1" dirty="0"/>
          </a:p>
          <a:p>
            <a:pPr lvl="1"/>
            <a:r>
              <a:rPr lang="en-US" dirty="0"/>
              <a:t>An instance of an executing program is </a:t>
            </a:r>
            <a:r>
              <a:rPr lang="en-US" i="1" dirty="0"/>
              <a:t>a process consisting of an address space and one or more threads of control</a:t>
            </a:r>
          </a:p>
          <a:p>
            <a:r>
              <a:rPr lang="en-US" b="1" dirty="0" smtClean="0"/>
              <a:t>Dual Mode </a:t>
            </a:r>
            <a:r>
              <a:rPr lang="en-US" dirty="0" smtClean="0"/>
              <a:t>operation/protection</a:t>
            </a:r>
          </a:p>
          <a:p>
            <a:pPr lvl="1"/>
            <a:r>
              <a:rPr lang="en-US" dirty="0" smtClean="0"/>
              <a:t>Only the “system” has the ability to access certain resources</a:t>
            </a:r>
          </a:p>
          <a:p>
            <a:pPr lvl="1"/>
            <a:r>
              <a:rPr lang="en-US" dirty="0" smtClean="0"/>
              <a:t>The OS and the hardware are protected from user programs and user programs are isolated from one another by </a:t>
            </a:r>
            <a:r>
              <a:rPr lang="en-US" i="1" dirty="0" smtClean="0"/>
              <a:t>controlling the translation </a:t>
            </a:r>
            <a:r>
              <a:rPr lang="en-US" dirty="0" smtClean="0"/>
              <a:t>from program virtual addresses to machine physical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21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r>
              <a:rPr lang="en-US" dirty="0" smtClean="0"/>
              <a:t>Recall: 3 types of Kernel Mode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26" y="838200"/>
            <a:ext cx="8714874" cy="5638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Syscall</a:t>
            </a:r>
            <a:endParaRPr lang="en-US" dirty="0" smtClean="0"/>
          </a:p>
          <a:p>
            <a:pPr lvl="1"/>
            <a:r>
              <a:rPr lang="en-US" dirty="0" smtClean="0"/>
              <a:t>Process requests a system service, e.g., exit</a:t>
            </a:r>
          </a:p>
          <a:p>
            <a:pPr lvl="1"/>
            <a:r>
              <a:rPr lang="en-US" dirty="0" smtClean="0"/>
              <a:t>Like a function call, but “outside” the process</a:t>
            </a:r>
          </a:p>
          <a:p>
            <a:pPr lvl="1"/>
            <a:r>
              <a:rPr lang="en-US" dirty="0" smtClean="0"/>
              <a:t>Does not have the address of the system function to call</a:t>
            </a:r>
          </a:p>
          <a:p>
            <a:pPr lvl="1"/>
            <a:r>
              <a:rPr lang="en-US" dirty="0" smtClean="0"/>
              <a:t>Like a Remote Procedure </a:t>
            </a:r>
            <a:r>
              <a:rPr lang="en-US" dirty="0"/>
              <a:t>C</a:t>
            </a:r>
            <a:r>
              <a:rPr lang="en-US" dirty="0" smtClean="0"/>
              <a:t>all (RPC) – for later</a:t>
            </a:r>
          </a:p>
          <a:p>
            <a:pPr lvl="1"/>
            <a:r>
              <a:rPr lang="en-US" dirty="0" smtClean="0"/>
              <a:t>Marshall the </a:t>
            </a:r>
            <a:r>
              <a:rPr lang="en-US" dirty="0" err="1" smtClean="0"/>
              <a:t>syscall</a:t>
            </a:r>
            <a:r>
              <a:rPr lang="en-US" dirty="0" smtClean="0"/>
              <a:t> id and </a:t>
            </a:r>
            <a:r>
              <a:rPr lang="en-US" dirty="0" err="1" smtClean="0"/>
              <a:t>args</a:t>
            </a:r>
            <a:r>
              <a:rPr lang="en-US" dirty="0" smtClean="0"/>
              <a:t> in registers and exec </a:t>
            </a:r>
            <a:r>
              <a:rPr lang="en-US" dirty="0" err="1" smtClean="0"/>
              <a:t>syscall</a:t>
            </a:r>
            <a:endParaRPr lang="en-US" dirty="0" smtClean="0"/>
          </a:p>
          <a:p>
            <a:r>
              <a:rPr lang="en-US" dirty="0" smtClean="0"/>
              <a:t>Interrupt</a:t>
            </a:r>
          </a:p>
          <a:p>
            <a:pPr lvl="1"/>
            <a:r>
              <a:rPr lang="en-US" dirty="0" smtClean="0"/>
              <a:t>External asynchronous event triggers context switch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g</a:t>
            </a:r>
            <a:r>
              <a:rPr lang="en-US" dirty="0" smtClean="0"/>
              <a:t>. Timer, I/O device</a:t>
            </a:r>
          </a:p>
          <a:p>
            <a:pPr lvl="1"/>
            <a:r>
              <a:rPr lang="en-US" dirty="0" smtClean="0"/>
              <a:t>Independent of user process</a:t>
            </a:r>
          </a:p>
          <a:p>
            <a:r>
              <a:rPr lang="en-US" dirty="0" smtClean="0"/>
              <a:t>Trap or Exception</a:t>
            </a:r>
          </a:p>
          <a:p>
            <a:pPr lvl="1"/>
            <a:r>
              <a:rPr lang="en-US" dirty="0" smtClean="0"/>
              <a:t>Internal synchronous event in process triggers context switch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Protection violation (segmentation fault), Divide by zero, …</a:t>
            </a:r>
          </a:p>
        </p:txBody>
      </p:sp>
    </p:spTree>
    <p:extLst>
      <p:ext uri="{BB962C8B-B14F-4D97-AF65-F5344CB8AC3E}">
        <p14:creationId xmlns:p14="http://schemas.microsoft.com/office/powerpoint/2010/main" val="35296838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User/Kernel (Privileged)</a:t>
            </a:r>
            <a:r>
              <a:rPr lang="en-US" baseline="0" dirty="0" smtClean="0"/>
              <a:t>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638800"/>
            <a:ext cx="7620000" cy="53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Block Arc 6"/>
          <p:cNvSpPr/>
          <p:nvPr/>
        </p:nvSpPr>
        <p:spPr bwMode="auto">
          <a:xfrm>
            <a:off x="1295400" y="990600"/>
            <a:ext cx="6324600" cy="5334000"/>
          </a:xfrm>
          <a:prstGeom prst="blockArc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590800" y="2318266"/>
            <a:ext cx="3733800" cy="2101334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1219200"/>
            <a:ext cx="1824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User Mode</a:t>
            </a:r>
            <a:endParaRPr lang="en-US" sz="28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3048000"/>
            <a:ext cx="2075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Kernel Mode</a:t>
            </a:r>
            <a:endParaRPr lang="en-US" sz="28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66800" y="3657600"/>
            <a:ext cx="6858000" cy="914400"/>
          </a:xfrm>
          <a:prstGeom prst="rect">
            <a:avLst/>
          </a:prstGeom>
          <a:pattFill prst="horzBrick">
            <a:fgClr>
              <a:srgbClr val="FF0000"/>
            </a:fgClr>
            <a:bgClr>
              <a:prstClr val="white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1714500" y="4152900"/>
            <a:ext cx="457200" cy="1295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1400" y="5105400"/>
            <a:ext cx="16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Full HW access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5105400"/>
            <a:ext cx="20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Limited HW access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362200" y="2895600"/>
            <a:ext cx="849283" cy="674132"/>
            <a:chOff x="2362200" y="3048000"/>
            <a:chExt cx="849283" cy="674132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2362200" y="3048000"/>
              <a:ext cx="53340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590800" y="3352800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exec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2362200" y="2133600"/>
            <a:ext cx="914403" cy="838200"/>
            <a:chOff x="6195245" y="3124200"/>
            <a:chExt cx="1130426" cy="4191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flipH="1">
              <a:off x="6208204" y="3314700"/>
              <a:ext cx="458059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195245" y="3124200"/>
              <a:ext cx="113042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172200" y="2971800"/>
            <a:ext cx="1305876" cy="609600"/>
            <a:chOff x="6019800" y="2971800"/>
            <a:chExt cx="1305876" cy="60960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 flipH="1">
              <a:off x="6019800" y="3200400"/>
              <a:ext cx="762000" cy="381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6781800" y="2971800"/>
              <a:ext cx="5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exit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76603" y="2165866"/>
            <a:ext cx="549212" cy="870466"/>
            <a:chOff x="2590803" y="2927866"/>
            <a:chExt cx="549212" cy="870466"/>
          </a:xfrm>
        </p:grpSpPr>
        <p:cxnSp>
          <p:nvCxnSpPr>
            <p:cNvPr id="30" name="Straight Arrow Connector 29"/>
            <p:cNvCxnSpPr>
              <a:endCxn id="21" idx="1"/>
            </p:cNvCxnSpPr>
            <p:nvPr/>
          </p:nvCxnSpPr>
          <p:spPr bwMode="auto">
            <a:xfrm flipH="1" flipV="1">
              <a:off x="2590803" y="2927866"/>
              <a:ext cx="304797" cy="42493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2667000" y="3429000"/>
              <a:ext cx="473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rtn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flipH="1">
            <a:off x="3581399" y="1752600"/>
            <a:ext cx="1295400" cy="990600"/>
            <a:chOff x="5535835" y="3064133"/>
            <a:chExt cx="1601432" cy="49530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 flipH="1">
              <a:off x="6477853" y="3254633"/>
              <a:ext cx="188404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5535835" y="3064133"/>
              <a:ext cx="160143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interrupt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267201" y="2209803"/>
            <a:ext cx="385042" cy="826533"/>
            <a:chOff x="2971803" y="3200400"/>
            <a:chExt cx="385047" cy="589609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 flipH="1" flipV="1">
              <a:off x="3124205" y="3200400"/>
              <a:ext cx="76201" cy="27178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3" y="3526545"/>
              <a:ext cx="385047" cy="263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rfi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 bwMode="auto">
          <a:xfrm flipH="1">
            <a:off x="3886200" y="3505200"/>
            <a:ext cx="3048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4419600" y="3505200"/>
            <a:ext cx="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4648200" y="3505200"/>
            <a:ext cx="1524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Straight Arrow Connector 56"/>
          <p:cNvCxnSpPr>
            <a:endCxn id="41" idx="3"/>
          </p:cNvCxnSpPr>
          <p:nvPr/>
        </p:nvCxnSpPr>
        <p:spPr bwMode="auto">
          <a:xfrm flipH="1" flipV="1">
            <a:off x="4652243" y="2851670"/>
            <a:ext cx="376957" cy="12631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 flipH="1">
            <a:off x="5105400" y="190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exception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flipH="1">
            <a:off x="5334000" y="2286000"/>
            <a:ext cx="3810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2" name="Right Brace 41"/>
          <p:cNvSpPr/>
          <p:nvPr/>
        </p:nvSpPr>
        <p:spPr bwMode="auto">
          <a:xfrm rot="5400000">
            <a:off x="4229100" y="2945368"/>
            <a:ext cx="457200" cy="3733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084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en-US" dirty="0" smtClean="0"/>
              <a:t>Implementing Safe Kernel Mode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257800"/>
          </a:xfrm>
        </p:spPr>
        <p:txBody>
          <a:bodyPr/>
          <a:lstStyle/>
          <a:p>
            <a:r>
              <a:rPr lang="en-US" dirty="0"/>
              <a:t>Important aspects:</a:t>
            </a:r>
          </a:p>
          <a:p>
            <a:pPr lvl="1"/>
            <a:r>
              <a:rPr lang="en-US" dirty="0"/>
              <a:t>Controlled transfer into kernel (e.g., </a:t>
            </a:r>
            <a:r>
              <a:rPr lang="en-US" dirty="0" err="1"/>
              <a:t>syscall</a:t>
            </a:r>
            <a:r>
              <a:rPr lang="en-US" dirty="0"/>
              <a:t> table)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kernel stack</a:t>
            </a:r>
          </a:p>
          <a:p>
            <a:endParaRPr lang="en-US" dirty="0"/>
          </a:p>
          <a:p>
            <a:r>
              <a:rPr lang="en-US" dirty="0" smtClean="0"/>
              <a:t>Carefully constructed kernel code packs up the user process state and sets it aside</a:t>
            </a:r>
          </a:p>
          <a:p>
            <a:pPr lvl="1"/>
            <a:r>
              <a:rPr lang="en-US" dirty="0" smtClean="0"/>
              <a:t>Details depend on the machine architecture</a:t>
            </a:r>
          </a:p>
          <a:p>
            <a:endParaRPr lang="en-US" dirty="0" smtClean="0"/>
          </a:p>
          <a:p>
            <a:r>
              <a:rPr lang="en-US" dirty="0" smtClean="0"/>
              <a:t>Should be impossible for buggy or malicious user program to cause the kernel to corrupt itself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86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Separate Kernel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needs space to work</a:t>
            </a:r>
          </a:p>
          <a:p>
            <a:r>
              <a:rPr lang="en-US" dirty="0" smtClean="0"/>
              <a:t>Cannot put anything on the user stack (Why?)</a:t>
            </a:r>
          </a:p>
          <a:p>
            <a:r>
              <a:rPr lang="en-US" dirty="0" smtClean="0"/>
              <a:t>Two-stack model</a:t>
            </a:r>
          </a:p>
          <a:p>
            <a:pPr lvl="1"/>
            <a:r>
              <a:rPr lang="en-US" dirty="0" smtClean="0"/>
              <a:t>OS thread has interrupt stack (located in kernel memory) plus User stack (located in user memory)</a:t>
            </a:r>
          </a:p>
          <a:p>
            <a:pPr lvl="1"/>
            <a:r>
              <a:rPr lang="en-US" dirty="0" err="1" smtClean="0"/>
              <a:t>Syscall</a:t>
            </a:r>
            <a:r>
              <a:rPr lang="en-US" dirty="0" smtClean="0"/>
              <a:t> handler copies user </a:t>
            </a:r>
            <a:r>
              <a:rPr lang="en-US" dirty="0" err="1" smtClean="0"/>
              <a:t>args</a:t>
            </a:r>
            <a:r>
              <a:rPr lang="en-US" dirty="0" smtClean="0"/>
              <a:t> to kernel space before invoking specific function (e.g., open)</a:t>
            </a:r>
          </a:p>
          <a:p>
            <a:pPr lvl="1"/>
            <a:r>
              <a:rPr lang="en-US" dirty="0" smtClean="0"/>
              <a:t>Interrupts (???)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3" descr="kernelUserStacks.pdf"/>
          <p:cNvPicPr>
            <a:picLocks noChangeAspect="1"/>
          </p:cNvPicPr>
          <p:nvPr/>
        </p:nvPicPr>
        <p:blipFill>
          <a:blip r:embed="rId2"/>
          <a:srcRect l="-19846" r="-19846"/>
          <a:stretch>
            <a:fillRect/>
          </a:stretch>
        </p:blipFill>
        <p:spPr bwMode="auto">
          <a:xfrm>
            <a:off x="2590800" y="3505200"/>
            <a:ext cx="5703951" cy="313695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160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pic>
        <p:nvPicPr>
          <p:cNvPr id="4" name="Content Placeholder 3" descr="beforeInterrupt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0712" r="-20712"/>
          <a:stretch>
            <a:fillRect/>
          </a:stretch>
        </p:blipFill>
        <p:spPr>
          <a:xfrm>
            <a:off x="304800" y="1066800"/>
            <a:ext cx="8229600" cy="5257800"/>
          </a:xfrm>
        </p:spPr>
      </p:pic>
    </p:spTree>
    <p:extLst>
      <p:ext uri="{BB962C8B-B14F-4D97-AF65-F5344CB8AC3E}">
        <p14:creationId xmlns:p14="http://schemas.microsoft.com/office/powerpoint/2010/main" val="1577677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</a:t>
            </a:r>
            <a:endParaRPr lang="en-US" dirty="0"/>
          </a:p>
        </p:txBody>
      </p:sp>
      <p:pic>
        <p:nvPicPr>
          <p:cNvPr id="4" name="Content Placeholder 3" descr="duringInterrupt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7639" r="-27639"/>
          <a:stretch>
            <a:fillRect/>
          </a:stretch>
        </p:blipFill>
        <p:spPr>
          <a:xfrm>
            <a:off x="-76200" y="1066800"/>
            <a:ext cx="9071114" cy="5638800"/>
          </a:xfrm>
        </p:spPr>
      </p:pic>
    </p:spTree>
    <p:extLst>
      <p:ext uri="{BB962C8B-B14F-4D97-AF65-F5344CB8AC3E}">
        <p14:creationId xmlns:p14="http://schemas.microsoft.com/office/powerpoint/2010/main" val="3826452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</a:t>
            </a:r>
            <a:r>
              <a:rPr lang="en-US" baseline="0" dirty="0" smtClean="0"/>
              <a:t> System Call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Vector through well-defined </a:t>
            </a:r>
            <a:r>
              <a:rPr lang="en-US" dirty="0" err="1" smtClean="0">
                <a:solidFill>
                  <a:srgbClr val="FF0000"/>
                </a:solidFill>
              </a:rPr>
              <a:t>syscall</a:t>
            </a:r>
            <a:r>
              <a:rPr lang="en-US" dirty="0" smtClean="0">
                <a:solidFill>
                  <a:srgbClr val="FF0000"/>
                </a:solidFill>
              </a:rPr>
              <a:t> entry points!</a:t>
            </a:r>
          </a:p>
          <a:p>
            <a:pPr lvl="1"/>
            <a:r>
              <a:rPr lang="en-US" dirty="0" smtClean="0"/>
              <a:t>Table mapping system call number to handler</a:t>
            </a:r>
          </a:p>
          <a:p>
            <a:r>
              <a:rPr lang="en-US" dirty="0" smtClean="0"/>
              <a:t>Locate arguments</a:t>
            </a:r>
          </a:p>
          <a:p>
            <a:pPr lvl="1"/>
            <a:r>
              <a:rPr lang="en-US" dirty="0" smtClean="0"/>
              <a:t>In registers or on user (!) stack</a:t>
            </a:r>
          </a:p>
          <a:p>
            <a:r>
              <a:rPr lang="en-US" dirty="0" smtClean="0"/>
              <a:t>Copy arguments</a:t>
            </a:r>
          </a:p>
          <a:p>
            <a:pPr lvl="1"/>
            <a:r>
              <a:rPr lang="en-US" dirty="0" smtClean="0"/>
              <a:t>From user memory into kernel memory</a:t>
            </a:r>
          </a:p>
          <a:p>
            <a:pPr lvl="1"/>
            <a:r>
              <a:rPr lang="en-US" dirty="0" smtClean="0"/>
              <a:t>Protect kernel from malicious code evading checks</a:t>
            </a:r>
          </a:p>
          <a:p>
            <a:r>
              <a:rPr lang="en-US" dirty="0" smtClean="0"/>
              <a:t>Validate arguments</a:t>
            </a:r>
          </a:p>
          <a:p>
            <a:pPr lvl="1"/>
            <a:r>
              <a:rPr lang="en-US" dirty="0" smtClean="0"/>
              <a:t>Protect kernel from errors in user code</a:t>
            </a:r>
          </a:p>
          <a:p>
            <a:r>
              <a:rPr lang="en-US" dirty="0" smtClean="0"/>
              <a:t>Copy results back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nto user memory</a:t>
            </a:r>
          </a:p>
        </p:txBody>
      </p:sp>
    </p:spTree>
    <p:extLst>
      <p:ext uri="{BB962C8B-B14F-4D97-AF65-F5344CB8AC3E}">
        <p14:creationId xmlns:p14="http://schemas.microsoft.com/office/powerpoint/2010/main" val="38342724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r>
              <a:rPr lang="en-US" baseline="0" dirty="0" smtClean="0"/>
              <a:t> support: Interrupt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763000" cy="5638800"/>
          </a:xfrm>
        </p:spPr>
        <p:txBody>
          <a:bodyPr>
            <a:normAutofit/>
          </a:bodyPr>
          <a:lstStyle/>
          <a:p>
            <a:r>
              <a:rPr lang="en-US" dirty="0"/>
              <a:t>Interrupt processing </a:t>
            </a:r>
            <a:r>
              <a:rPr lang="en-US" dirty="0" smtClean="0"/>
              <a:t>not visible </a:t>
            </a:r>
            <a:r>
              <a:rPr lang="en-US" dirty="0"/>
              <a:t>to the user process:</a:t>
            </a:r>
          </a:p>
          <a:p>
            <a:pPr lvl="1"/>
            <a:r>
              <a:rPr lang="en-US" dirty="0"/>
              <a:t>Occurs between instructions, restarted transparently</a:t>
            </a:r>
          </a:p>
          <a:p>
            <a:pPr lvl="1"/>
            <a:r>
              <a:rPr lang="en-US" dirty="0"/>
              <a:t>No change to process state</a:t>
            </a:r>
          </a:p>
          <a:p>
            <a:pPr lvl="1"/>
            <a:r>
              <a:rPr lang="en-US" dirty="0"/>
              <a:t>What can be observed even with perfect interrupt processing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Interrupt Handler invoked with interrupts ‘disabled’</a:t>
            </a:r>
          </a:p>
          <a:p>
            <a:pPr lvl="1"/>
            <a:r>
              <a:rPr lang="en-US" dirty="0" smtClean="0"/>
              <a:t>Re-enabled upon completion</a:t>
            </a:r>
          </a:p>
          <a:p>
            <a:pPr lvl="1"/>
            <a:r>
              <a:rPr lang="en-US" dirty="0" smtClean="0"/>
              <a:t>Non-blocking (run to completion, no waits)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Pack up in a queue and pass off to an OS thread for hard work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wake up an existing OS thread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6911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r>
              <a:rPr lang="en-US" baseline="0" dirty="0" smtClean="0"/>
              <a:t> support: Interrupt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458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OS kernel may enable/disable interrupts</a:t>
            </a:r>
          </a:p>
          <a:p>
            <a:pPr lvl="1"/>
            <a:r>
              <a:rPr lang="en-US" dirty="0" smtClean="0"/>
              <a:t>On x86: CLI (disable interrupts), STI (enable)</a:t>
            </a:r>
          </a:p>
          <a:p>
            <a:pPr lvl="1"/>
            <a:r>
              <a:rPr lang="en-US" dirty="0" smtClean="0"/>
              <a:t>Atomic section when select next process/thread to run</a:t>
            </a:r>
          </a:p>
          <a:p>
            <a:pPr lvl="1"/>
            <a:r>
              <a:rPr lang="en-US" dirty="0" smtClean="0"/>
              <a:t>Atomic return from interrupt or </a:t>
            </a:r>
            <a:r>
              <a:rPr lang="en-US" dirty="0" err="1" smtClean="0"/>
              <a:t>syscall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HW may have multiple levels of interrupts</a:t>
            </a:r>
          </a:p>
          <a:p>
            <a:pPr lvl="1"/>
            <a:r>
              <a:rPr lang="en-US" dirty="0" smtClean="0"/>
              <a:t>Mask off (disable) certain interrupts, </a:t>
            </a:r>
            <a:r>
              <a:rPr lang="en-US" dirty="0" err="1" smtClean="0"/>
              <a:t>eg</a:t>
            </a:r>
            <a:r>
              <a:rPr lang="en-US" dirty="0" smtClean="0"/>
              <a:t>., lower priority</a:t>
            </a:r>
          </a:p>
          <a:p>
            <a:pPr lvl="1"/>
            <a:r>
              <a:rPr lang="en-US" dirty="0" smtClean="0"/>
              <a:t>Certain Non-</a:t>
            </a:r>
            <a:r>
              <a:rPr lang="en-US" dirty="0" err="1"/>
              <a:t>M</a:t>
            </a:r>
            <a:r>
              <a:rPr lang="en-US" dirty="0" err="1" smtClean="0"/>
              <a:t>askable</a:t>
            </a:r>
            <a:r>
              <a:rPr lang="en-US" dirty="0" smtClean="0"/>
              <a:t>-Interrupts (NMI)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.g., kernel segmentation </a:t>
            </a:r>
            <a:r>
              <a:rPr lang="en-US" dirty="0" smtClean="0"/>
              <a:t>fault</a:t>
            </a:r>
          </a:p>
          <a:p>
            <a:pPr lvl="2"/>
            <a:r>
              <a:rPr lang="en-US" dirty="0" smtClean="0"/>
              <a:t>Also: Power about to fail!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6234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524000"/>
            <a:ext cx="174942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Interrupt Controller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843338"/>
            <a:ext cx="8839200" cy="2913062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Interrupts invoked with interrupt lines from devices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Interrupt controller chooses interrupt request to honor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Interrupt identity specified with ID line 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Mask enables/disables interrupts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Priority encoder picks highest enabled interrupt 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Software Interrupt Set/Cleared by Software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CPU can disable all interrupts with internal flag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Non-</a:t>
            </a:r>
            <a:r>
              <a:rPr lang="en-US" altLang="ko-KR" sz="2200" dirty="0" err="1">
                <a:ea typeface="굴림" panose="020B0600000101010101" pitchFamily="34" charset="-127"/>
              </a:rPr>
              <a:t>M</a:t>
            </a:r>
            <a:r>
              <a:rPr lang="en-US" altLang="ko-KR" sz="2200" dirty="0" err="1" smtClean="0">
                <a:ea typeface="굴림" panose="020B0600000101010101" pitchFamily="34" charset="-127"/>
              </a:rPr>
              <a:t>askable</a:t>
            </a:r>
            <a:r>
              <a:rPr lang="en-US" altLang="ko-KR" sz="2200" dirty="0" smtClean="0">
                <a:ea typeface="굴림" panose="020B0600000101010101" pitchFamily="34" charset="-127"/>
              </a:rPr>
              <a:t> </a:t>
            </a:r>
            <a:r>
              <a:rPr lang="en-US" altLang="ko-KR" sz="2200" dirty="0">
                <a:ea typeface="굴림" panose="020B0600000101010101" pitchFamily="34" charset="-127"/>
              </a:rPr>
              <a:t>I</a:t>
            </a:r>
            <a:r>
              <a:rPr lang="en-US" altLang="ko-KR" sz="2200" dirty="0" smtClean="0">
                <a:ea typeface="굴림" panose="020B0600000101010101" pitchFamily="34" charset="-127"/>
              </a:rPr>
              <a:t>nterrupt line (NMI) can’t be disabled</a:t>
            </a:r>
          </a:p>
        </p:txBody>
      </p:sp>
      <p:sp>
        <p:nvSpPr>
          <p:cNvPr id="9221" name="Text Box 55"/>
          <p:cNvSpPr txBox="1">
            <a:spLocks noChangeArrowheads="1"/>
          </p:cNvSpPr>
          <p:nvPr/>
        </p:nvSpPr>
        <p:spPr bwMode="auto">
          <a:xfrm>
            <a:off x="304800" y="3429000"/>
            <a:ext cx="10424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Network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281363" y="1993384"/>
            <a:ext cx="2503487" cy="369332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223" name="Group 60"/>
          <p:cNvGrpSpPr>
            <a:grpSpLocks/>
          </p:cNvGrpSpPr>
          <p:nvPr/>
        </p:nvGrpSpPr>
        <p:grpSpPr bwMode="auto">
          <a:xfrm>
            <a:off x="5678488" y="1465263"/>
            <a:ext cx="1155700" cy="293687"/>
            <a:chOff x="3527" y="1190"/>
            <a:chExt cx="710" cy="178"/>
          </a:xfrm>
        </p:grpSpPr>
        <p:sp>
          <p:nvSpPr>
            <p:cNvPr id="9251" name="Line 11"/>
            <p:cNvSpPr>
              <a:spLocks noChangeShapeType="1"/>
            </p:cNvSpPr>
            <p:nvPr/>
          </p:nvSpPr>
          <p:spPr bwMode="auto">
            <a:xfrm>
              <a:off x="3527" y="1190"/>
              <a:ext cx="71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52" name="Line 12"/>
            <p:cNvSpPr>
              <a:spLocks noChangeShapeType="1"/>
            </p:cNvSpPr>
            <p:nvPr/>
          </p:nvSpPr>
          <p:spPr bwMode="auto">
            <a:xfrm>
              <a:off x="3527" y="1368"/>
              <a:ext cx="66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9224" name="Line 13"/>
          <p:cNvSpPr>
            <a:spLocks noChangeShapeType="1"/>
          </p:cNvSpPr>
          <p:nvPr/>
        </p:nvSpPr>
        <p:spPr bwMode="auto">
          <a:xfrm flipH="1">
            <a:off x="6196013" y="1335088"/>
            <a:ext cx="130175" cy="258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5857875" y="1011238"/>
            <a:ext cx="6655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IntID</a:t>
            </a:r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5654675" y="1828800"/>
            <a:ext cx="10338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</a:t>
            </a:r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4803775" y="779463"/>
            <a:ext cx="455613" cy="18129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 Mask</a:t>
            </a:r>
          </a:p>
        </p:txBody>
      </p:sp>
      <p:sp>
        <p:nvSpPr>
          <p:cNvPr id="9228" name="Freeform 36"/>
          <p:cNvSpPr>
            <a:spLocks/>
          </p:cNvSpPr>
          <p:nvPr/>
        </p:nvSpPr>
        <p:spPr bwMode="auto">
          <a:xfrm>
            <a:off x="4497388" y="2303463"/>
            <a:ext cx="306387" cy="714375"/>
          </a:xfrm>
          <a:custGeom>
            <a:avLst/>
            <a:gdLst>
              <a:gd name="T0" fmla="*/ 0 w 240"/>
              <a:gd name="T1" fmla="*/ 714375 h 624"/>
              <a:gd name="T2" fmla="*/ 0 w 240"/>
              <a:gd name="T3" fmla="*/ 0 h 624"/>
              <a:gd name="T4" fmla="*/ 306387 w 240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624">
                <a:moveTo>
                  <a:pt x="0" y="624"/>
                </a:move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29" name="AutoShape 41"/>
          <p:cNvSpPr>
            <a:spLocks noChangeArrowheads="1"/>
          </p:cNvSpPr>
          <p:nvPr/>
        </p:nvSpPr>
        <p:spPr bwMode="auto">
          <a:xfrm rot="-8552390">
            <a:off x="5784850" y="2039938"/>
            <a:ext cx="1133475" cy="1011237"/>
          </a:xfrm>
          <a:custGeom>
            <a:avLst/>
            <a:gdLst>
              <a:gd name="T0" fmla="*/ 756122 w 21600"/>
              <a:gd name="T1" fmla="*/ 0 h 21600"/>
              <a:gd name="T2" fmla="*/ 756122 w 21600"/>
              <a:gd name="T3" fmla="*/ 569195 h 21600"/>
              <a:gd name="T4" fmla="*/ 76877 w 21600"/>
              <a:gd name="T5" fmla="*/ 1011237 h 21600"/>
              <a:gd name="T6" fmla="*/ 1133475 w 21600"/>
              <a:gd name="T7" fmla="*/ 28459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646 h 21600"/>
              <a:gd name="T14" fmla="*/ 19905 w 21600"/>
              <a:gd name="T15" fmla="*/ 75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409" y="0"/>
                </a:lnTo>
                <a:lnTo>
                  <a:pt x="14409" y="4646"/>
                </a:lnTo>
                <a:lnTo>
                  <a:pt x="12427" y="4646"/>
                </a:lnTo>
                <a:cubicBezTo>
                  <a:pt x="5564" y="4646"/>
                  <a:pt x="0" y="8009"/>
                  <a:pt x="0" y="12158"/>
                </a:cubicBezTo>
                <a:lnTo>
                  <a:pt x="0" y="21600"/>
                </a:lnTo>
                <a:lnTo>
                  <a:pt x="2929" y="21600"/>
                </a:lnTo>
                <a:lnTo>
                  <a:pt x="2929" y="12158"/>
                </a:lnTo>
                <a:cubicBezTo>
                  <a:pt x="2929" y="9592"/>
                  <a:pt x="7181" y="7512"/>
                  <a:pt x="12427" y="7512"/>
                </a:cubicBezTo>
                <a:lnTo>
                  <a:pt x="14409" y="7512"/>
                </a:lnTo>
                <a:lnTo>
                  <a:pt x="14409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0" name="Text Box 42"/>
          <p:cNvSpPr txBox="1">
            <a:spLocks noChangeArrowheads="1"/>
          </p:cNvSpPr>
          <p:nvPr/>
        </p:nvSpPr>
        <p:spPr bwMode="auto">
          <a:xfrm>
            <a:off x="6096000" y="2949575"/>
            <a:ext cx="9309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Control</a:t>
            </a:r>
          </a:p>
        </p:txBody>
      </p:sp>
      <p:sp>
        <p:nvSpPr>
          <p:cNvPr id="9231" name="Rectangle 44"/>
          <p:cNvSpPr>
            <a:spLocks noChangeArrowheads="1"/>
          </p:cNvSpPr>
          <p:nvPr/>
        </p:nvSpPr>
        <p:spPr bwMode="auto">
          <a:xfrm>
            <a:off x="4132263" y="3021013"/>
            <a:ext cx="1271587" cy="646112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Software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</a:t>
            </a:r>
          </a:p>
        </p:txBody>
      </p:sp>
      <p:grpSp>
        <p:nvGrpSpPr>
          <p:cNvPr id="9232" name="Group 61"/>
          <p:cNvGrpSpPr>
            <a:grpSpLocks/>
          </p:cNvGrpSpPr>
          <p:nvPr/>
        </p:nvGrpSpPr>
        <p:grpSpPr bwMode="auto">
          <a:xfrm>
            <a:off x="7369176" y="2670176"/>
            <a:ext cx="602032" cy="950659"/>
            <a:chOff x="4578" y="2034"/>
            <a:chExt cx="413" cy="651"/>
          </a:xfrm>
        </p:grpSpPr>
        <p:sp>
          <p:nvSpPr>
            <p:cNvPr id="9249" name="Line 46"/>
            <p:cNvSpPr>
              <a:spLocks noChangeShapeType="1"/>
            </p:cNvSpPr>
            <p:nvPr/>
          </p:nvSpPr>
          <p:spPr bwMode="auto">
            <a:xfrm flipV="1">
              <a:off x="4815" y="2034"/>
              <a:ext cx="0" cy="3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50" name="Text Box 47"/>
            <p:cNvSpPr txBox="1">
              <a:spLocks noChangeArrowheads="1"/>
            </p:cNvSpPr>
            <p:nvPr/>
          </p:nvSpPr>
          <p:spPr bwMode="auto">
            <a:xfrm>
              <a:off x="4578" y="2432"/>
              <a:ext cx="413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NMI</a:t>
              </a:r>
            </a:p>
          </p:txBody>
        </p:sp>
      </p:grpSp>
      <p:sp>
        <p:nvSpPr>
          <p:cNvPr id="9233" name="Oval 8"/>
          <p:cNvSpPr>
            <a:spLocks noChangeArrowheads="1"/>
          </p:cNvSpPr>
          <p:nvPr/>
        </p:nvSpPr>
        <p:spPr bwMode="auto">
          <a:xfrm>
            <a:off x="6764338" y="685800"/>
            <a:ext cx="1922462" cy="2036763"/>
          </a:xfrm>
          <a:prstGeom prst="ellipse">
            <a:avLst/>
          </a:prstGeom>
          <a:solidFill>
            <a:srgbClr val="00FFFF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4" name="Text Box 6"/>
          <p:cNvSpPr txBox="1">
            <a:spLocks noChangeArrowheads="1"/>
          </p:cNvSpPr>
          <p:nvPr/>
        </p:nvSpPr>
        <p:spPr bwMode="auto">
          <a:xfrm>
            <a:off x="7315200" y="1143000"/>
            <a:ext cx="685800" cy="4476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9235" name="Line 40"/>
          <p:cNvSpPr>
            <a:spLocks noChangeShapeType="1"/>
          </p:cNvSpPr>
          <p:nvPr/>
        </p:nvSpPr>
        <p:spPr bwMode="auto">
          <a:xfrm>
            <a:off x="3592513" y="1982788"/>
            <a:ext cx="12001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6" name="Line 37"/>
          <p:cNvSpPr>
            <a:spLocks noChangeShapeType="1"/>
          </p:cNvSpPr>
          <p:nvPr/>
        </p:nvSpPr>
        <p:spPr bwMode="auto">
          <a:xfrm>
            <a:off x="2971800" y="1012825"/>
            <a:ext cx="1820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7" name="Line 38"/>
          <p:cNvSpPr>
            <a:spLocks noChangeShapeType="1"/>
          </p:cNvSpPr>
          <p:nvPr/>
        </p:nvSpPr>
        <p:spPr bwMode="auto">
          <a:xfrm>
            <a:off x="2438400" y="1336675"/>
            <a:ext cx="2354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8" name="Line 39"/>
          <p:cNvSpPr>
            <a:spLocks noChangeShapeType="1"/>
          </p:cNvSpPr>
          <p:nvPr/>
        </p:nvSpPr>
        <p:spPr bwMode="auto">
          <a:xfrm>
            <a:off x="2514600" y="1658938"/>
            <a:ext cx="22780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9" name="Line 52"/>
          <p:cNvSpPr>
            <a:spLocks noChangeShapeType="1"/>
          </p:cNvSpPr>
          <p:nvPr/>
        </p:nvSpPr>
        <p:spPr bwMode="auto">
          <a:xfrm>
            <a:off x="838200" y="457200"/>
            <a:ext cx="0" cy="294163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0" name="Line 53"/>
          <p:cNvSpPr>
            <a:spLocks noChangeShapeType="1"/>
          </p:cNvSpPr>
          <p:nvPr/>
        </p:nvSpPr>
        <p:spPr bwMode="auto">
          <a:xfrm flipV="1">
            <a:off x="838200" y="2112963"/>
            <a:ext cx="533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1" name="Rectangle 59"/>
          <p:cNvSpPr>
            <a:spLocks noChangeArrowheads="1"/>
          </p:cNvSpPr>
          <p:nvPr/>
        </p:nvSpPr>
        <p:spPr bwMode="auto">
          <a:xfrm>
            <a:off x="5224463" y="779463"/>
            <a:ext cx="454025" cy="18129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Priority Encoder</a:t>
            </a:r>
          </a:p>
        </p:txBody>
      </p:sp>
      <p:sp>
        <p:nvSpPr>
          <p:cNvPr id="9242" name="Rectangle 45"/>
          <p:cNvSpPr>
            <a:spLocks noChangeArrowheads="1"/>
          </p:cNvSpPr>
          <p:nvPr/>
        </p:nvSpPr>
        <p:spPr bwMode="auto">
          <a:xfrm rot="5400000">
            <a:off x="3022601" y="2244725"/>
            <a:ext cx="1358900" cy="4540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Timer</a:t>
            </a:r>
          </a:p>
        </p:txBody>
      </p:sp>
      <p:sp>
        <p:nvSpPr>
          <p:cNvPr id="9243" name="cddrive"/>
          <p:cNvSpPr>
            <a:spLocks noEditPoints="1" noChangeArrowheads="1"/>
          </p:cNvSpPr>
          <p:nvPr/>
        </p:nvSpPr>
        <p:spPr bwMode="auto">
          <a:xfrm>
            <a:off x="1447800" y="228600"/>
            <a:ext cx="1295400" cy="647700"/>
          </a:xfrm>
          <a:custGeom>
            <a:avLst/>
            <a:gdLst>
              <a:gd name="T0" fmla="*/ 647700 w 21600"/>
              <a:gd name="T1" fmla="*/ 0 h 21600"/>
              <a:gd name="T2" fmla="*/ 1295400 w 21600"/>
              <a:gd name="T3" fmla="*/ 323850 h 21600"/>
              <a:gd name="T4" fmla="*/ 647700 w 21600"/>
              <a:gd name="T5" fmla="*/ 647700 h 21600"/>
              <a:gd name="T6" fmla="*/ 0 w 21600"/>
              <a:gd name="T7" fmla="*/ 323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86 w 21600"/>
              <a:gd name="T13" fmla="*/ 23059 h 21600"/>
              <a:gd name="T14" fmla="*/ 21005 w 21600"/>
              <a:gd name="T15" fmla="*/ 3050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563" y="12259"/>
                </a:moveTo>
                <a:lnTo>
                  <a:pt x="2563" y="12843"/>
                </a:lnTo>
                <a:lnTo>
                  <a:pt x="2746" y="13427"/>
                </a:lnTo>
                <a:lnTo>
                  <a:pt x="2929" y="14303"/>
                </a:lnTo>
                <a:lnTo>
                  <a:pt x="3112" y="14886"/>
                </a:lnTo>
                <a:lnTo>
                  <a:pt x="3478" y="15470"/>
                </a:lnTo>
                <a:lnTo>
                  <a:pt x="3844" y="16054"/>
                </a:lnTo>
                <a:lnTo>
                  <a:pt x="4393" y="16638"/>
                </a:lnTo>
                <a:lnTo>
                  <a:pt x="4942" y="17222"/>
                </a:lnTo>
                <a:lnTo>
                  <a:pt x="5492" y="17514"/>
                </a:lnTo>
                <a:lnTo>
                  <a:pt x="6224" y="18097"/>
                </a:lnTo>
                <a:lnTo>
                  <a:pt x="6773" y="18389"/>
                </a:lnTo>
                <a:lnTo>
                  <a:pt x="7505" y="18681"/>
                </a:lnTo>
                <a:lnTo>
                  <a:pt x="8237" y="18973"/>
                </a:lnTo>
                <a:lnTo>
                  <a:pt x="9153" y="18973"/>
                </a:lnTo>
                <a:lnTo>
                  <a:pt x="9885" y="19265"/>
                </a:lnTo>
                <a:lnTo>
                  <a:pt x="10800" y="19265"/>
                </a:lnTo>
                <a:lnTo>
                  <a:pt x="11532" y="19265"/>
                </a:lnTo>
                <a:lnTo>
                  <a:pt x="12447" y="18973"/>
                </a:lnTo>
                <a:lnTo>
                  <a:pt x="13180" y="18973"/>
                </a:lnTo>
                <a:lnTo>
                  <a:pt x="13912" y="18681"/>
                </a:lnTo>
                <a:lnTo>
                  <a:pt x="14644" y="18389"/>
                </a:lnTo>
                <a:lnTo>
                  <a:pt x="15376" y="18097"/>
                </a:lnTo>
                <a:lnTo>
                  <a:pt x="16108" y="17514"/>
                </a:lnTo>
                <a:lnTo>
                  <a:pt x="16658" y="17222"/>
                </a:lnTo>
                <a:lnTo>
                  <a:pt x="17207" y="16638"/>
                </a:lnTo>
                <a:lnTo>
                  <a:pt x="17573" y="16054"/>
                </a:lnTo>
                <a:lnTo>
                  <a:pt x="18122" y="15470"/>
                </a:lnTo>
                <a:lnTo>
                  <a:pt x="18305" y="14886"/>
                </a:lnTo>
                <a:lnTo>
                  <a:pt x="18671" y="14303"/>
                </a:lnTo>
                <a:lnTo>
                  <a:pt x="18854" y="13427"/>
                </a:lnTo>
                <a:lnTo>
                  <a:pt x="19037" y="12843"/>
                </a:lnTo>
                <a:lnTo>
                  <a:pt x="19037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563" y="12259"/>
                </a:moveTo>
                <a:lnTo>
                  <a:pt x="9153" y="12259"/>
                </a:lnTo>
                <a:lnTo>
                  <a:pt x="9153" y="12551"/>
                </a:lnTo>
                <a:lnTo>
                  <a:pt x="9336" y="12843"/>
                </a:lnTo>
                <a:lnTo>
                  <a:pt x="9519" y="13135"/>
                </a:lnTo>
                <a:lnTo>
                  <a:pt x="9702" y="13135"/>
                </a:lnTo>
                <a:lnTo>
                  <a:pt x="9885" y="13427"/>
                </a:lnTo>
                <a:lnTo>
                  <a:pt x="10068" y="13719"/>
                </a:lnTo>
                <a:lnTo>
                  <a:pt x="10434" y="13719"/>
                </a:lnTo>
                <a:lnTo>
                  <a:pt x="10800" y="13719"/>
                </a:lnTo>
                <a:lnTo>
                  <a:pt x="10983" y="13719"/>
                </a:lnTo>
                <a:lnTo>
                  <a:pt x="11349" y="13719"/>
                </a:lnTo>
                <a:lnTo>
                  <a:pt x="11715" y="13427"/>
                </a:lnTo>
                <a:lnTo>
                  <a:pt x="11898" y="13135"/>
                </a:lnTo>
                <a:lnTo>
                  <a:pt x="12081" y="13135"/>
                </a:lnTo>
                <a:lnTo>
                  <a:pt x="12264" y="12843"/>
                </a:lnTo>
                <a:lnTo>
                  <a:pt x="12264" y="12551"/>
                </a:lnTo>
                <a:lnTo>
                  <a:pt x="12264" y="12259"/>
                </a:lnTo>
                <a:lnTo>
                  <a:pt x="9153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1600" y="7589"/>
                </a:moveTo>
                <a:lnTo>
                  <a:pt x="17756" y="0"/>
                </a:lnTo>
                <a:lnTo>
                  <a:pt x="10800" y="0"/>
                </a:lnTo>
                <a:lnTo>
                  <a:pt x="3844" y="0"/>
                </a:lnTo>
                <a:lnTo>
                  <a:pt x="0" y="7589"/>
                </a:lnTo>
                <a:lnTo>
                  <a:pt x="0" y="10800"/>
                </a:lnTo>
                <a:lnTo>
                  <a:pt x="0" y="18097"/>
                </a:lnTo>
                <a:lnTo>
                  <a:pt x="1464" y="18097"/>
                </a:lnTo>
                <a:lnTo>
                  <a:pt x="1464" y="21600"/>
                </a:lnTo>
                <a:lnTo>
                  <a:pt x="10800" y="21600"/>
                </a:lnTo>
                <a:lnTo>
                  <a:pt x="19953" y="21600"/>
                </a:lnTo>
                <a:lnTo>
                  <a:pt x="19953" y="18097"/>
                </a:lnTo>
                <a:lnTo>
                  <a:pt x="21600" y="18097"/>
                </a:lnTo>
                <a:lnTo>
                  <a:pt x="21600" y="11092"/>
                </a:lnTo>
                <a:lnTo>
                  <a:pt x="21600" y="7589"/>
                </a:lnTo>
              </a:path>
              <a:path w="21600" h="21600" extrusionOk="0">
                <a:moveTo>
                  <a:pt x="1647" y="18097"/>
                </a:moveTo>
                <a:lnTo>
                  <a:pt x="6407" y="18097"/>
                </a:lnTo>
                <a:moveTo>
                  <a:pt x="19953" y="18097"/>
                </a:moveTo>
                <a:lnTo>
                  <a:pt x="15010" y="18097"/>
                </a:lnTo>
                <a:moveTo>
                  <a:pt x="0" y="7589"/>
                </a:moveTo>
                <a:lnTo>
                  <a:pt x="21417" y="7589"/>
                </a:lnTo>
                <a:lnTo>
                  <a:pt x="21600" y="7589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9244" name="Line 64"/>
          <p:cNvSpPr>
            <a:spLocks noChangeShapeType="1"/>
          </p:cNvSpPr>
          <p:nvPr/>
        </p:nvSpPr>
        <p:spPr bwMode="auto">
          <a:xfrm flipH="1" flipV="1">
            <a:off x="2679700" y="785813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5" name="printer2"/>
          <p:cNvSpPr>
            <a:spLocks noEditPoints="1" noChangeArrowheads="1"/>
          </p:cNvSpPr>
          <p:nvPr/>
        </p:nvSpPr>
        <p:spPr bwMode="auto">
          <a:xfrm>
            <a:off x="1143000" y="990600"/>
            <a:ext cx="1285875" cy="604838"/>
          </a:xfrm>
          <a:custGeom>
            <a:avLst/>
            <a:gdLst>
              <a:gd name="T0" fmla="*/ 635377 w 21600"/>
              <a:gd name="T1" fmla="*/ 0 h 21600"/>
              <a:gd name="T2" fmla="*/ 1142167 w 21600"/>
              <a:gd name="T3" fmla="*/ 0 h 21600"/>
              <a:gd name="T4" fmla="*/ 1285875 w 21600"/>
              <a:gd name="T5" fmla="*/ 131692 h 21600"/>
              <a:gd name="T6" fmla="*/ 1285875 w 21600"/>
              <a:gd name="T7" fmla="*/ 302419 h 21600"/>
              <a:gd name="T8" fmla="*/ 1285875 w 21600"/>
              <a:gd name="T9" fmla="*/ 463373 h 21600"/>
              <a:gd name="T10" fmla="*/ 1074063 w 21600"/>
              <a:gd name="T11" fmla="*/ 604838 h 21600"/>
              <a:gd name="T12" fmla="*/ 635377 w 21600"/>
              <a:gd name="T13" fmla="*/ 604838 h 21600"/>
              <a:gd name="T14" fmla="*/ 189071 w 21600"/>
              <a:gd name="T15" fmla="*/ 604838 h 21600"/>
              <a:gd name="T16" fmla="*/ 0 w 21600"/>
              <a:gd name="T17" fmla="*/ 463373 h 21600"/>
              <a:gd name="T18" fmla="*/ 0 w 21600"/>
              <a:gd name="T19" fmla="*/ 302419 h 21600"/>
              <a:gd name="T20" fmla="*/ 0 w 21600"/>
              <a:gd name="T21" fmla="*/ 131692 h 21600"/>
              <a:gd name="T22" fmla="*/ 143708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246" name="Group 68"/>
          <p:cNvGrpSpPr>
            <a:grpSpLocks/>
          </p:cNvGrpSpPr>
          <p:nvPr/>
        </p:nvGrpSpPr>
        <p:grpSpPr bwMode="auto">
          <a:xfrm>
            <a:off x="6934205" y="1828800"/>
            <a:ext cx="1390651" cy="369888"/>
            <a:chOff x="4377" y="758"/>
            <a:chExt cx="876" cy="233"/>
          </a:xfrm>
        </p:grpSpPr>
        <p:sp>
          <p:nvSpPr>
            <p:cNvPr id="9247" name="Rectangle 66"/>
            <p:cNvSpPr>
              <a:spLocks noChangeArrowheads="1"/>
            </p:cNvSpPr>
            <p:nvPr/>
          </p:nvSpPr>
          <p:spPr bwMode="auto">
            <a:xfrm>
              <a:off x="4377" y="807"/>
              <a:ext cx="144" cy="14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48" name="Text Box 67"/>
            <p:cNvSpPr txBox="1">
              <a:spLocks noChangeArrowheads="1"/>
            </p:cNvSpPr>
            <p:nvPr/>
          </p:nvSpPr>
          <p:spPr bwMode="auto">
            <a:xfrm>
              <a:off x="4506" y="758"/>
              <a:ext cx="74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Int Disable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1725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en-US" altLang="en-US" dirty="0" smtClean="0"/>
              <a:t>Recall: give the illusion of multiple processors?</a:t>
            </a:r>
          </a:p>
        </p:txBody>
      </p:sp>
      <p:grpSp>
        <p:nvGrpSpPr>
          <p:cNvPr id="21507" name="Group 42"/>
          <p:cNvGrpSpPr>
            <a:grpSpLocks/>
          </p:cNvGrpSpPr>
          <p:nvPr/>
        </p:nvGrpSpPr>
        <p:grpSpPr bwMode="auto">
          <a:xfrm>
            <a:off x="777875" y="776288"/>
            <a:ext cx="2819400" cy="1722437"/>
            <a:chOff x="490" y="451"/>
            <a:chExt cx="1776" cy="1085"/>
          </a:xfrm>
        </p:grpSpPr>
        <p:sp>
          <p:nvSpPr>
            <p:cNvPr id="21518" name="Oval 4"/>
            <p:cNvSpPr>
              <a:spLocks noChangeArrowheads="1"/>
            </p:cNvSpPr>
            <p:nvPr/>
          </p:nvSpPr>
          <p:spPr bwMode="auto">
            <a:xfrm>
              <a:off x="1720" y="451"/>
              <a:ext cx="546" cy="571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>
                  <a:latin typeface="+mj-lt"/>
                </a:rPr>
                <a:t>vCPU3</a:t>
              </a:r>
            </a:p>
          </p:txBody>
        </p:sp>
        <p:sp>
          <p:nvSpPr>
            <p:cNvPr id="21519" name="Oval 5"/>
            <p:cNvSpPr>
              <a:spLocks noChangeArrowheads="1"/>
            </p:cNvSpPr>
            <p:nvPr/>
          </p:nvSpPr>
          <p:spPr bwMode="auto">
            <a:xfrm>
              <a:off x="1105" y="451"/>
              <a:ext cx="546" cy="571"/>
            </a:xfrm>
            <a:prstGeom prst="ellipse">
              <a:avLst/>
            </a:prstGeom>
            <a:solidFill>
              <a:srgbClr val="00FFFF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>
                  <a:latin typeface="+mj-lt"/>
                </a:rPr>
                <a:t>vCPU2</a:t>
              </a:r>
            </a:p>
          </p:txBody>
        </p:sp>
        <p:sp>
          <p:nvSpPr>
            <p:cNvPr id="21520" name="Oval 6"/>
            <p:cNvSpPr>
              <a:spLocks noChangeArrowheads="1"/>
            </p:cNvSpPr>
            <p:nvPr/>
          </p:nvSpPr>
          <p:spPr bwMode="auto">
            <a:xfrm>
              <a:off x="490" y="451"/>
              <a:ext cx="546" cy="571"/>
            </a:xfrm>
            <a:prstGeom prst="ellipse">
              <a:avLst/>
            </a:prstGeom>
            <a:solidFill>
              <a:srgbClr val="FF66CC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>
                  <a:latin typeface="+mj-lt"/>
                </a:rPr>
                <a:t>vCPU1</a:t>
              </a:r>
            </a:p>
          </p:txBody>
        </p:sp>
        <p:sp>
          <p:nvSpPr>
            <p:cNvPr id="21521" name="Rectangle 7"/>
            <p:cNvSpPr>
              <a:spLocks noChangeArrowheads="1"/>
            </p:cNvSpPr>
            <p:nvPr/>
          </p:nvSpPr>
          <p:spPr bwMode="auto">
            <a:xfrm rot="10800000">
              <a:off x="490" y="1164"/>
              <a:ext cx="1742" cy="372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400">
                  <a:latin typeface="+mj-lt"/>
                </a:rPr>
                <a:t>Shared Memory</a:t>
              </a:r>
            </a:p>
          </p:txBody>
        </p:sp>
        <p:sp>
          <p:nvSpPr>
            <p:cNvPr id="21522" name="Line 12"/>
            <p:cNvSpPr>
              <a:spLocks noChangeShapeType="1"/>
            </p:cNvSpPr>
            <p:nvPr/>
          </p:nvSpPr>
          <p:spPr bwMode="auto">
            <a:xfrm>
              <a:off x="934" y="950"/>
              <a:ext cx="137" cy="2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1523" name="Line 13"/>
            <p:cNvSpPr>
              <a:spLocks noChangeShapeType="1"/>
            </p:cNvSpPr>
            <p:nvPr/>
          </p:nvSpPr>
          <p:spPr bwMode="auto">
            <a:xfrm flipH="1">
              <a:off x="1685" y="950"/>
              <a:ext cx="137" cy="2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1524" name="Line 14"/>
            <p:cNvSpPr>
              <a:spLocks noChangeShapeType="1"/>
            </p:cNvSpPr>
            <p:nvPr/>
          </p:nvSpPr>
          <p:spPr bwMode="auto">
            <a:xfrm>
              <a:off x="1378" y="1022"/>
              <a:ext cx="0" cy="14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31540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962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>
                <a:latin typeface="+mj-lt"/>
              </a:rPr>
              <a:t>Assume a single processor.  How do we provide the </a:t>
            </a:r>
            <a:r>
              <a:rPr lang="en-US" altLang="en-US" i="1" dirty="0" smtClean="0">
                <a:latin typeface="+mj-lt"/>
              </a:rPr>
              <a:t>illusion</a:t>
            </a:r>
            <a:r>
              <a:rPr lang="en-US" altLang="en-US" dirty="0" smtClean="0">
                <a:latin typeface="+mj-lt"/>
              </a:rPr>
              <a:t> of multiple processors?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>
                <a:latin typeface="+mj-lt"/>
              </a:rPr>
              <a:t>Multiplex in time!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>
                <a:latin typeface="+mj-lt"/>
              </a:rPr>
              <a:t>Multiple “virtual CPUs”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>
                <a:latin typeface="+mj-lt"/>
              </a:rPr>
              <a:t>Each virtual “CPU” needs a structure to hold: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>
                <a:latin typeface="+mj-lt"/>
              </a:rPr>
              <a:t>Program Counter (PC), Stack Pointer (SP)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>
                <a:latin typeface="+mj-lt"/>
              </a:rPr>
              <a:t>Registers (Integer, Floating point, others…?)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>
                <a:latin typeface="+mj-lt"/>
              </a:rPr>
              <a:t>How switch from one virtual CPU to the next?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>
                <a:latin typeface="+mj-lt"/>
              </a:rPr>
              <a:t>Save PC, SP, and registers in current state block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>
                <a:latin typeface="+mj-lt"/>
              </a:rPr>
              <a:t>Load PC, SP, and registers from new state block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>
                <a:latin typeface="+mj-lt"/>
              </a:rPr>
              <a:t>What triggers switch?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>
                <a:latin typeface="+mj-lt"/>
              </a:rPr>
              <a:t>Timer, voluntary yield, I/O, other things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endParaRPr lang="en-US" altLang="en-US" dirty="0" smtClean="0">
              <a:latin typeface="+mj-lt"/>
            </a:endParaRP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114800" y="1371600"/>
            <a:ext cx="4724400" cy="1133475"/>
            <a:chOff x="2400" y="1152"/>
            <a:chExt cx="2976" cy="714"/>
          </a:xfrm>
        </p:grpSpPr>
        <p:grpSp>
          <p:nvGrpSpPr>
            <p:cNvPr id="21510" name="Group 33"/>
            <p:cNvGrpSpPr>
              <a:grpSpLocks/>
            </p:cNvGrpSpPr>
            <p:nvPr/>
          </p:nvGrpSpPr>
          <p:grpSpPr bwMode="auto">
            <a:xfrm>
              <a:off x="2400" y="1152"/>
              <a:ext cx="2976" cy="384"/>
              <a:chOff x="672" y="2352"/>
              <a:chExt cx="4721" cy="528"/>
            </a:xfrm>
          </p:grpSpPr>
          <p:sp>
            <p:nvSpPr>
              <p:cNvPr id="21513" name="Rectangle 28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>
                    <a:latin typeface="+mj-lt"/>
                  </a:rPr>
                  <a:t>vCPU1</a:t>
                </a:r>
              </a:p>
            </p:txBody>
          </p:sp>
          <p:sp>
            <p:nvSpPr>
              <p:cNvPr id="21514" name="Rectangle 29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>
                    <a:latin typeface="+mj-lt"/>
                  </a:rPr>
                  <a:t>vCPU2</a:t>
                </a:r>
              </a:p>
            </p:txBody>
          </p:sp>
          <p:sp>
            <p:nvSpPr>
              <p:cNvPr id="21515" name="Rectangle 30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>
                    <a:latin typeface="+mj-lt"/>
                  </a:rPr>
                  <a:t>vCPU3</a:t>
                </a:r>
              </a:p>
            </p:txBody>
          </p:sp>
          <p:sp>
            <p:nvSpPr>
              <p:cNvPr id="21516" name="Rectangle 31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>
                    <a:latin typeface="+mj-lt"/>
                  </a:rPr>
                  <a:t>vCPU1</a:t>
                </a:r>
              </a:p>
            </p:txBody>
          </p:sp>
          <p:sp>
            <p:nvSpPr>
              <p:cNvPr id="21517" name="Rectangle 32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785" cy="528"/>
              </a:xfrm>
              <a:prstGeom prst="rect">
                <a:avLst/>
              </a:prstGeom>
              <a:solidFill>
                <a:srgbClr val="00FFFF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>
                    <a:latin typeface="+mj-lt"/>
                  </a:rPr>
                  <a:t>vCPU2</a:t>
                </a:r>
              </a:p>
            </p:txBody>
          </p:sp>
        </p:grpSp>
        <p:sp>
          <p:nvSpPr>
            <p:cNvPr id="21511" name="Text Box 34"/>
            <p:cNvSpPr txBox="1">
              <a:spLocks noChangeArrowheads="1"/>
            </p:cNvSpPr>
            <p:nvPr/>
          </p:nvSpPr>
          <p:spPr bwMode="auto">
            <a:xfrm>
              <a:off x="2688" y="1536"/>
              <a:ext cx="73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800">
                  <a:latin typeface="+mj-lt"/>
                </a:rPr>
                <a:t>Time </a:t>
              </a:r>
            </a:p>
          </p:txBody>
        </p:sp>
        <p:sp>
          <p:nvSpPr>
            <p:cNvPr id="21512" name="Line 35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9117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take interrupts safely?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 vector</a:t>
            </a:r>
          </a:p>
          <a:p>
            <a:pPr lvl="1"/>
            <a:r>
              <a:rPr lang="en-US" dirty="0" smtClean="0"/>
              <a:t>Limited number of entry points into kernel</a:t>
            </a:r>
          </a:p>
          <a:p>
            <a:r>
              <a:rPr lang="en-US" dirty="0" smtClean="0"/>
              <a:t>Kernel interrupt stack</a:t>
            </a:r>
          </a:p>
          <a:p>
            <a:pPr lvl="1"/>
            <a:r>
              <a:rPr lang="en-US" dirty="0" smtClean="0"/>
              <a:t>Handler works regardless of state of user code</a:t>
            </a:r>
          </a:p>
          <a:p>
            <a:r>
              <a:rPr lang="en-US" dirty="0" smtClean="0"/>
              <a:t>Interrupt masking</a:t>
            </a:r>
          </a:p>
          <a:p>
            <a:pPr lvl="1"/>
            <a:r>
              <a:rPr lang="en-US" dirty="0" smtClean="0"/>
              <a:t>Handler is non-blocking</a:t>
            </a:r>
          </a:p>
          <a:p>
            <a:r>
              <a:rPr lang="en-US" dirty="0" smtClean="0"/>
              <a:t>Atomic transfer of control</a:t>
            </a:r>
          </a:p>
          <a:p>
            <a:pPr lvl="1"/>
            <a:r>
              <a:rPr lang="en-US" dirty="0" smtClean="0"/>
              <a:t>“Single instruction”-like to change: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rogram counter</a:t>
            </a:r>
          </a:p>
          <a:p>
            <a:pPr lvl="2"/>
            <a:r>
              <a:rPr lang="en-US" dirty="0" smtClean="0"/>
              <a:t>Stack pointer</a:t>
            </a:r>
          </a:p>
          <a:p>
            <a:pPr lvl="2"/>
            <a:r>
              <a:rPr lang="en-US" dirty="0" smtClean="0"/>
              <a:t>Memory protection</a:t>
            </a:r>
          </a:p>
          <a:p>
            <a:pPr lvl="2"/>
            <a:r>
              <a:rPr lang="en-US" dirty="0" smtClean="0"/>
              <a:t>Kernel/user mode</a:t>
            </a:r>
          </a:p>
          <a:p>
            <a:r>
              <a:rPr lang="en-US" dirty="0" smtClean="0"/>
              <a:t>Transparent </a:t>
            </a:r>
            <a:r>
              <a:rPr lang="en-US" dirty="0" err="1" smtClean="0"/>
              <a:t>restartable</a:t>
            </a:r>
            <a:r>
              <a:rPr lang="en-US" dirty="0" smtClean="0"/>
              <a:t> execution</a:t>
            </a:r>
          </a:p>
          <a:p>
            <a:pPr lvl="1"/>
            <a:r>
              <a:rPr lang="en-US" dirty="0" smtClean="0"/>
              <a:t>User program does not know interrupt occurred</a:t>
            </a:r>
          </a:p>
        </p:txBody>
      </p:sp>
    </p:spTree>
    <p:extLst>
      <p:ext uri="{BB962C8B-B14F-4D97-AF65-F5344CB8AC3E}">
        <p14:creationId xmlns:p14="http://schemas.microsoft.com/office/powerpoint/2010/main" val="781635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together: web server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228600"/>
            <a:ext cx="7924800" cy="5943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2057400" y="1371600"/>
            <a:ext cx="5334000" cy="762000"/>
          </a:xfrm>
          <a:prstGeom prst="rect">
            <a:avLst/>
          </a:prstGeom>
          <a:solidFill>
            <a:srgbClr val="FFFFFF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6096000" y="2362200"/>
            <a:ext cx="2286000" cy="3276600"/>
          </a:xfrm>
          <a:prstGeom prst="roundRect">
            <a:avLst/>
          </a:prstGeom>
          <a:noFill/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3581400" y="2362200"/>
            <a:ext cx="2286000" cy="762000"/>
          </a:xfrm>
          <a:prstGeom prst="rect">
            <a:avLst/>
          </a:prstGeom>
          <a:solidFill>
            <a:srgbClr val="FFFFFF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3429000" y="4572000"/>
            <a:ext cx="2514600" cy="990600"/>
          </a:xfrm>
          <a:prstGeom prst="rect">
            <a:avLst/>
          </a:prstGeom>
          <a:solidFill>
            <a:srgbClr val="FFFFFF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038600" y="2743200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/>
                <a:cs typeface="Gill Sans"/>
              </a:rPr>
              <a:t>Request</a:t>
            </a:r>
            <a:endParaRPr lang="en-US" sz="2400" b="0" dirty="0">
              <a:latin typeface="Gill Sans"/>
              <a:cs typeface="Gill San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484359" y="4491335"/>
            <a:ext cx="23068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latin typeface="Gill Sans"/>
                <a:cs typeface="Gill Sans"/>
              </a:rPr>
              <a:t>Reply</a:t>
            </a:r>
          </a:p>
          <a:p>
            <a:pPr algn="ctr"/>
            <a:r>
              <a:rPr lang="en-US" sz="1600" b="0" dirty="0" smtClean="0">
                <a:latin typeface="Gill Sans"/>
                <a:cs typeface="Gill Sans"/>
              </a:rPr>
              <a:t>(retrieved by web server)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14400" y="5105400"/>
            <a:ext cx="825867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 smtClean="0">
                <a:latin typeface="Gill Sans"/>
                <a:cs typeface="Gill Sans"/>
              </a:rPr>
              <a:t>Client</a:t>
            </a:r>
            <a:endParaRPr lang="en-US" sz="2000" b="0" dirty="0">
              <a:latin typeface="Gill Sans"/>
              <a:cs typeface="Gill Sans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477000" y="5105400"/>
            <a:ext cx="1432378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 smtClean="0">
                <a:latin typeface="Gill Sans"/>
                <a:cs typeface="Gill Sans"/>
              </a:rPr>
              <a:t>Web Server</a:t>
            </a:r>
            <a:endParaRPr lang="en-US" sz="2000" b="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600775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 bwMode="auto">
          <a:xfrm>
            <a:off x="637720" y="1219200"/>
            <a:ext cx="7591880" cy="16764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37720" y="2895600"/>
            <a:ext cx="7591880" cy="1981200"/>
          </a:xfrm>
          <a:prstGeom prst="rect">
            <a:avLst/>
          </a:prstGeom>
          <a:solidFill>
            <a:srgbClr val="FF0000">
              <a:alpha val="25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7720" y="4876800"/>
            <a:ext cx="7591880" cy="1066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together: web server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37720" y="2895600"/>
            <a:ext cx="7591880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37720" y="4876800"/>
            <a:ext cx="7591880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593933" y="1371600"/>
            <a:ext cx="729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Server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308" y="2895600"/>
            <a:ext cx="73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Kernel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720" y="4953000"/>
            <a:ext cx="1015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Hardware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2901" y="1610380"/>
            <a:ext cx="736099" cy="52322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Gill Sans"/>
                <a:cs typeface="Gill Sans"/>
              </a:rPr>
              <a:t>r</a:t>
            </a:r>
            <a:r>
              <a:rPr lang="en-US" sz="1400" b="0" dirty="0" smtClean="0">
                <a:latin typeface="Gill Sans"/>
                <a:cs typeface="Gill Sans"/>
              </a:rPr>
              <a:t>equest</a:t>
            </a:r>
          </a:p>
          <a:p>
            <a:r>
              <a:rPr lang="en-US" sz="1400" b="0" dirty="0" smtClean="0">
                <a:latin typeface="Gill Sans"/>
                <a:cs typeface="Gill Sans"/>
              </a:rPr>
              <a:t>buffer</a:t>
            </a:r>
            <a:endParaRPr lang="en-US" sz="1400" b="0" dirty="0">
              <a:latin typeface="Gill Sans"/>
              <a:cs typeface="Gill San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1610380"/>
            <a:ext cx="609311" cy="523220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Gill Sans"/>
                <a:cs typeface="Gill Sans"/>
              </a:rPr>
              <a:t>reply</a:t>
            </a:r>
          </a:p>
          <a:p>
            <a:r>
              <a:rPr lang="en-US" sz="1400" b="0" dirty="0" smtClean="0">
                <a:latin typeface="Gill Sans"/>
                <a:cs typeface="Gill Sans"/>
              </a:rPr>
              <a:t>buffer</a:t>
            </a:r>
            <a:endParaRPr lang="en-US" sz="1400" b="0" dirty="0">
              <a:latin typeface="Gill Sans"/>
              <a:cs typeface="Gill San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59016" y="2971800"/>
            <a:ext cx="1955984" cy="691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0" dirty="0" smtClean="0">
                <a:latin typeface="Gill Sans"/>
                <a:cs typeface="Gill Sans"/>
              </a:rPr>
              <a:t>11. kernel copy </a:t>
            </a:r>
          </a:p>
          <a:p>
            <a:pPr>
              <a:lnSpc>
                <a:spcPct val="80000"/>
              </a:lnSpc>
            </a:pPr>
            <a:r>
              <a:rPr lang="en-US" sz="1600" b="0" dirty="0">
                <a:latin typeface="Gill Sans"/>
                <a:cs typeface="Gill Sans"/>
              </a:rPr>
              <a:t> </a:t>
            </a:r>
            <a:r>
              <a:rPr lang="en-US" sz="1600" b="0" dirty="0" smtClean="0">
                <a:latin typeface="Gill Sans"/>
                <a:cs typeface="Gill Sans"/>
              </a:rPr>
              <a:t>    from user buffer</a:t>
            </a:r>
          </a:p>
          <a:p>
            <a:pPr>
              <a:lnSpc>
                <a:spcPct val="80000"/>
              </a:lnSpc>
            </a:pPr>
            <a:r>
              <a:rPr lang="en-US" sz="1600" b="0" dirty="0">
                <a:latin typeface="Gill Sans"/>
                <a:cs typeface="Gill Sans"/>
              </a:rPr>
              <a:t> </a:t>
            </a:r>
            <a:r>
              <a:rPr lang="en-US" sz="1600" b="0" dirty="0" smtClean="0">
                <a:latin typeface="Gill Sans"/>
                <a:cs typeface="Gill Sans"/>
              </a:rPr>
              <a:t>    to network buffer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17693" y="5181600"/>
            <a:ext cx="954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Network </a:t>
            </a:r>
          </a:p>
          <a:p>
            <a:r>
              <a:rPr lang="en-US" sz="1600" b="0" dirty="0" smtClean="0">
                <a:latin typeface="Gill Sans"/>
                <a:cs typeface="Gill Sans"/>
              </a:rPr>
              <a:t>interface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95520" y="5410200"/>
            <a:ext cx="1340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Disk interface</a:t>
            </a:r>
            <a:endParaRPr lang="en-US" sz="1600" b="0" dirty="0">
              <a:latin typeface="Gill Sans"/>
              <a:cs typeface="Gill San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600200" y="3581400"/>
            <a:ext cx="1905000" cy="457200"/>
            <a:chOff x="6781800" y="1066800"/>
            <a:chExt cx="914400" cy="45720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67818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0104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2390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4676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62600" y="3581400"/>
            <a:ext cx="1905000" cy="457200"/>
            <a:chOff x="6781800" y="1066800"/>
            <a:chExt cx="914400" cy="45720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7818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0104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2390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4676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256083" y="4114800"/>
            <a:ext cx="1877437" cy="2057400"/>
            <a:chOff x="3256083" y="4114800"/>
            <a:chExt cx="1877437" cy="2057400"/>
          </a:xfrm>
        </p:grpSpPr>
        <p:sp>
          <p:nvSpPr>
            <p:cNvPr id="18" name="TextBox 17"/>
            <p:cNvSpPr txBox="1"/>
            <p:nvPr/>
          </p:nvSpPr>
          <p:spPr>
            <a:xfrm>
              <a:off x="3256083" y="4191000"/>
              <a:ext cx="1877437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12. format outgoing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  packet and DMA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3327400" y="4114800"/>
              <a:ext cx="12700" cy="20574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9" name="Group 88"/>
          <p:cNvGrpSpPr/>
          <p:nvPr/>
        </p:nvGrpSpPr>
        <p:grpSpPr>
          <a:xfrm>
            <a:off x="5971720" y="4114800"/>
            <a:ext cx="990600" cy="1371600"/>
            <a:chOff x="5971720" y="4114800"/>
            <a:chExt cx="990600" cy="1371600"/>
          </a:xfrm>
        </p:grpSpPr>
        <p:sp>
          <p:nvSpPr>
            <p:cNvPr id="20" name="TextBox 19"/>
            <p:cNvSpPr txBox="1"/>
            <p:nvPr/>
          </p:nvSpPr>
          <p:spPr>
            <a:xfrm>
              <a:off x="5980461" y="4260965"/>
              <a:ext cx="981859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6</a:t>
              </a:r>
              <a:r>
                <a:rPr lang="en-US" sz="1600" b="0" dirty="0" smtClean="0">
                  <a:latin typeface="Gill Sans"/>
                  <a:cs typeface="Gill Sans"/>
                </a:rPr>
                <a:t>. disk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request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5971720" y="4114800"/>
              <a:ext cx="0" cy="1371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3" name="Group 92"/>
          <p:cNvGrpSpPr/>
          <p:nvPr/>
        </p:nvGrpSpPr>
        <p:grpSpPr>
          <a:xfrm>
            <a:off x="3505200" y="2133600"/>
            <a:ext cx="2127460" cy="1295400"/>
            <a:chOff x="3505200" y="2133600"/>
            <a:chExt cx="2127460" cy="1295400"/>
          </a:xfrm>
        </p:grpSpPr>
        <p:sp>
          <p:nvSpPr>
            <p:cNvPr id="19" name="TextBox 18"/>
            <p:cNvSpPr txBox="1"/>
            <p:nvPr/>
          </p:nvSpPr>
          <p:spPr>
            <a:xfrm>
              <a:off x="4447720" y="2133600"/>
              <a:ext cx="1184940" cy="761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10. network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  socket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  write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H="1">
              <a:off x="3505200" y="2133600"/>
              <a:ext cx="942520" cy="12954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0" name="Group 79"/>
          <p:cNvGrpSpPr/>
          <p:nvPr/>
        </p:nvGrpSpPr>
        <p:grpSpPr>
          <a:xfrm>
            <a:off x="1905000" y="2133600"/>
            <a:ext cx="1082348" cy="1219200"/>
            <a:chOff x="1905000" y="2133600"/>
            <a:chExt cx="1082348" cy="1219200"/>
          </a:xfrm>
        </p:grpSpPr>
        <p:sp>
          <p:nvSpPr>
            <p:cNvPr id="15" name="TextBox 14"/>
            <p:cNvSpPr txBox="1"/>
            <p:nvPr/>
          </p:nvSpPr>
          <p:spPr>
            <a:xfrm>
              <a:off x="1905000" y="2209800"/>
              <a:ext cx="1082348" cy="691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182880">
                <a:lnSpc>
                  <a:spcPct val="80000"/>
                </a:lnSpc>
                <a:buAutoNum type="arabicPeriod"/>
              </a:pPr>
              <a:r>
                <a:rPr lang="en-US" sz="1600" b="0" dirty="0">
                  <a:latin typeface="Gill Sans"/>
                  <a:cs typeface="Gill Sans"/>
                </a:rPr>
                <a:t>n</a:t>
              </a:r>
              <a:r>
                <a:rPr lang="en-US" sz="1600" b="0" dirty="0" smtClean="0">
                  <a:latin typeface="Gill Sans"/>
                  <a:cs typeface="Gill Sans"/>
                </a:rPr>
                <a:t>etwork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socket 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read</a:t>
              </a:r>
              <a:endParaRPr lang="en-US" sz="1600" b="0" dirty="0">
                <a:latin typeface="Gill Sans"/>
                <a:cs typeface="Gill Sans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198120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oup 80"/>
          <p:cNvGrpSpPr/>
          <p:nvPr/>
        </p:nvGrpSpPr>
        <p:grpSpPr>
          <a:xfrm>
            <a:off x="1778000" y="4114800"/>
            <a:ext cx="1549400" cy="2082800"/>
            <a:chOff x="1778000" y="4114800"/>
            <a:chExt cx="1549400" cy="2082800"/>
          </a:xfrm>
        </p:grpSpPr>
        <p:sp>
          <p:nvSpPr>
            <p:cNvPr id="14" name="TextBox 13"/>
            <p:cNvSpPr txBox="1"/>
            <p:nvPr/>
          </p:nvSpPr>
          <p:spPr>
            <a:xfrm>
              <a:off x="1792304" y="4191000"/>
              <a:ext cx="1535096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2. </a:t>
              </a:r>
              <a:r>
                <a:rPr lang="en-US" sz="1600" b="0" dirty="0">
                  <a:latin typeface="Gill Sans"/>
                  <a:cs typeface="Gill Sans"/>
                </a:rPr>
                <a:t>c</a:t>
              </a:r>
              <a:r>
                <a:rPr lang="en-US" sz="1600" b="0" dirty="0" smtClean="0">
                  <a:latin typeface="Gill Sans"/>
                  <a:cs typeface="Gill Sans"/>
                </a:rPr>
                <a:t>opy arriving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packet (DMA) 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1778000" y="4114800"/>
              <a:ext cx="2720" cy="20828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oup 58"/>
          <p:cNvGrpSpPr/>
          <p:nvPr/>
        </p:nvGrpSpPr>
        <p:grpSpPr>
          <a:xfrm>
            <a:off x="1253850" y="2514600"/>
            <a:ext cx="798892" cy="457200"/>
            <a:chOff x="1334708" y="2743200"/>
            <a:chExt cx="798892" cy="457200"/>
          </a:xfrm>
        </p:grpSpPr>
        <p:sp>
          <p:nvSpPr>
            <p:cNvPr id="60" name="TextBox 59"/>
            <p:cNvSpPr txBox="1"/>
            <p:nvPr/>
          </p:nvSpPr>
          <p:spPr>
            <a:xfrm>
              <a:off x="1334708" y="274320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err="1" smtClean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lang="en-US" sz="16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327331" y="2971800"/>
            <a:ext cx="727349" cy="338554"/>
            <a:chOff x="1406251" y="2959100"/>
            <a:chExt cx="727349" cy="338554"/>
          </a:xfrm>
        </p:grpSpPr>
        <p:sp>
          <p:nvSpPr>
            <p:cNvPr id="63" name="TextBox 62"/>
            <p:cNvSpPr txBox="1"/>
            <p:nvPr/>
          </p:nvSpPr>
          <p:spPr>
            <a:xfrm>
              <a:off x="1406251" y="2959100"/>
              <a:ext cx="5495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chemeClr val="accent1">
                      <a:lumMod val="7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wait</a:t>
              </a:r>
              <a:endParaRPr lang="en-US" sz="1600" b="0" dirty="0">
                <a:solidFill>
                  <a:schemeClr val="accent1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62000" y="4024411"/>
            <a:ext cx="1092200" cy="381000"/>
            <a:chOff x="1041400" y="2819400"/>
            <a:chExt cx="1092200" cy="381000"/>
          </a:xfrm>
        </p:grpSpPr>
        <p:sp>
          <p:nvSpPr>
            <p:cNvPr id="66" name="TextBox 65"/>
            <p:cNvSpPr txBox="1"/>
            <p:nvPr/>
          </p:nvSpPr>
          <p:spPr>
            <a:xfrm>
              <a:off x="1041400" y="2819400"/>
              <a:ext cx="937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rPr>
                <a:t>interrupt</a:t>
              </a:r>
              <a:endParaRPr lang="en-US" sz="1600" b="0" dirty="0">
                <a:solidFill>
                  <a:srgbClr val="008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997200" y="2133600"/>
            <a:ext cx="993320" cy="1219200"/>
            <a:chOff x="2997200" y="2133600"/>
            <a:chExt cx="993320" cy="1219200"/>
          </a:xfrm>
        </p:grpSpPr>
        <p:sp>
          <p:nvSpPr>
            <p:cNvPr id="13" name="TextBox 12"/>
            <p:cNvSpPr txBox="1"/>
            <p:nvPr/>
          </p:nvSpPr>
          <p:spPr>
            <a:xfrm>
              <a:off x="3104240" y="2209800"/>
              <a:ext cx="886280" cy="4944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3. kernel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copy 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 flipV="1">
              <a:off x="30761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8" name="Group 67"/>
            <p:cNvGrpSpPr/>
            <p:nvPr/>
          </p:nvGrpSpPr>
          <p:grpSpPr>
            <a:xfrm>
              <a:off x="2997200" y="2792511"/>
              <a:ext cx="709464" cy="414754"/>
              <a:chOff x="1981200" y="3048000"/>
              <a:chExt cx="709464" cy="414754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2133600" y="3124200"/>
                <a:ext cx="557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RTU</a:t>
                </a:r>
                <a:endPara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87" name="Group 86"/>
          <p:cNvGrpSpPr/>
          <p:nvPr/>
        </p:nvGrpSpPr>
        <p:grpSpPr>
          <a:xfrm>
            <a:off x="5334000" y="2133600"/>
            <a:ext cx="1360995" cy="1219200"/>
            <a:chOff x="5334000" y="2133600"/>
            <a:chExt cx="1360995" cy="1219200"/>
          </a:xfrm>
        </p:grpSpPr>
        <p:sp>
          <p:nvSpPr>
            <p:cNvPr id="23" name="TextBox 22"/>
            <p:cNvSpPr txBox="1"/>
            <p:nvPr/>
          </p:nvSpPr>
          <p:spPr>
            <a:xfrm>
              <a:off x="5971720" y="2286000"/>
              <a:ext cx="723275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5. file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read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59717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1" name="Group 70"/>
            <p:cNvGrpSpPr/>
            <p:nvPr/>
          </p:nvGrpSpPr>
          <p:grpSpPr>
            <a:xfrm>
              <a:off x="5334000" y="2500411"/>
              <a:ext cx="715076" cy="457200"/>
              <a:chOff x="1418524" y="2743200"/>
              <a:chExt cx="715076" cy="457200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418524" y="2743200"/>
                <a:ext cx="6992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err="1" smtClean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syscall</a:t>
                </a:r>
                <a:endParaRPr lang="en-US" sz="16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6959600" y="2133600"/>
            <a:ext cx="965200" cy="1219200"/>
            <a:chOff x="6959600" y="2133600"/>
            <a:chExt cx="965200" cy="1219200"/>
          </a:xfrm>
        </p:grpSpPr>
        <p:sp>
          <p:nvSpPr>
            <p:cNvPr id="22" name="TextBox 21"/>
            <p:cNvSpPr txBox="1"/>
            <p:nvPr/>
          </p:nvSpPr>
          <p:spPr>
            <a:xfrm>
              <a:off x="7038520" y="2286000"/>
              <a:ext cx="886280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8</a:t>
              </a:r>
              <a:r>
                <a:rPr lang="en-US" sz="1600" b="0" dirty="0" smtClean="0">
                  <a:latin typeface="Gill Sans"/>
                  <a:cs typeface="Gill Sans"/>
                </a:rPr>
                <a:t>. kernel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copy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 flipV="1">
              <a:off x="70385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4" name="Group 73"/>
            <p:cNvGrpSpPr/>
            <p:nvPr/>
          </p:nvGrpSpPr>
          <p:grpSpPr>
            <a:xfrm>
              <a:off x="6959600" y="2805211"/>
              <a:ext cx="709464" cy="414754"/>
              <a:chOff x="1981200" y="3048000"/>
              <a:chExt cx="709464" cy="414754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2133600" y="3124200"/>
                <a:ext cx="557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RTU</a:t>
                </a:r>
                <a:endPara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6959600" y="4011711"/>
            <a:ext cx="1193800" cy="1474689"/>
            <a:chOff x="6959600" y="4011711"/>
            <a:chExt cx="1193800" cy="1474689"/>
          </a:xfrm>
        </p:grpSpPr>
        <p:sp>
          <p:nvSpPr>
            <p:cNvPr id="21" name="TextBox 20"/>
            <p:cNvSpPr txBox="1"/>
            <p:nvPr/>
          </p:nvSpPr>
          <p:spPr>
            <a:xfrm>
              <a:off x="7045404" y="4267200"/>
              <a:ext cx="1107996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7. </a:t>
              </a:r>
              <a:r>
                <a:rPr lang="en-US" sz="1600" b="0" dirty="0">
                  <a:latin typeface="Gill Sans"/>
                  <a:cs typeface="Gill Sans"/>
                </a:rPr>
                <a:t>d</a:t>
              </a:r>
              <a:r>
                <a:rPr lang="en-US" sz="1600" b="0" dirty="0" smtClean="0">
                  <a:latin typeface="Gill Sans"/>
                  <a:cs typeface="Gill Sans"/>
                </a:rPr>
                <a:t>isk data 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(DMA)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V="1">
              <a:off x="7038520" y="4114800"/>
              <a:ext cx="0" cy="1371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7" name="Group 76"/>
            <p:cNvGrpSpPr/>
            <p:nvPr/>
          </p:nvGrpSpPr>
          <p:grpSpPr>
            <a:xfrm>
              <a:off x="6959600" y="4011711"/>
              <a:ext cx="1165976" cy="381000"/>
              <a:chOff x="1981200" y="2819400"/>
              <a:chExt cx="1165976" cy="381000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2209800" y="2819400"/>
                <a:ext cx="9373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interrupt</a:t>
                </a:r>
                <a:endPara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3048000" y="883772"/>
            <a:ext cx="2921000" cy="1326028"/>
            <a:chOff x="3048000" y="883772"/>
            <a:chExt cx="2921000" cy="1326028"/>
          </a:xfrm>
        </p:grpSpPr>
        <p:grpSp>
          <p:nvGrpSpPr>
            <p:cNvPr id="88" name="Group 87"/>
            <p:cNvGrpSpPr/>
            <p:nvPr/>
          </p:nvGrpSpPr>
          <p:grpSpPr>
            <a:xfrm>
              <a:off x="3060700" y="1295400"/>
              <a:ext cx="1511300" cy="825500"/>
              <a:chOff x="3060700" y="1295400"/>
              <a:chExt cx="1511300" cy="82550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3071469" y="1295400"/>
                <a:ext cx="1500531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600" b="0" dirty="0">
                    <a:latin typeface="Gill Sans"/>
                    <a:cs typeface="Gill Sans"/>
                  </a:rPr>
                  <a:t>4</a:t>
                </a:r>
                <a:r>
                  <a:rPr lang="en-US" sz="1600" b="0" dirty="0" smtClean="0">
                    <a:latin typeface="Gill Sans"/>
                    <a:cs typeface="Gill Sans"/>
                  </a:rPr>
                  <a:t>. </a:t>
                </a:r>
                <a:r>
                  <a:rPr lang="en-US" sz="1600" b="0" dirty="0">
                    <a:latin typeface="Gill Sans"/>
                    <a:cs typeface="Gill Sans"/>
                  </a:rPr>
                  <a:t>p</a:t>
                </a:r>
                <a:r>
                  <a:rPr lang="en-US" sz="1600" b="0" dirty="0" smtClean="0">
                    <a:latin typeface="Gill Sans"/>
                    <a:cs typeface="Gill Sans"/>
                  </a:rPr>
                  <a:t>arse request </a:t>
                </a:r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3060700" y="1384300"/>
                <a:ext cx="482600" cy="736600"/>
              </a:xfrm>
              <a:custGeom>
                <a:avLst/>
                <a:gdLst>
                  <a:gd name="connsiteX0" fmla="*/ 0 w 482600"/>
                  <a:gd name="connsiteY0" fmla="*/ 736600 h 736600"/>
                  <a:gd name="connsiteX1" fmla="*/ 482600 w 482600"/>
                  <a:gd name="connsiteY1" fmla="*/ 0 h 73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82600" h="736600">
                    <a:moveTo>
                      <a:pt x="0" y="736600"/>
                    </a:moveTo>
                    <a:cubicBezTo>
                      <a:pt x="168275" y="675216"/>
                      <a:pt x="336550" y="613833"/>
                      <a:pt x="482600" y="0"/>
                    </a:cubicBezTo>
                  </a:path>
                </a:pathLst>
              </a:custGeom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95" name="Freeform 94"/>
            <p:cNvSpPr/>
            <p:nvPr/>
          </p:nvSpPr>
          <p:spPr>
            <a:xfrm>
              <a:off x="3048000" y="883772"/>
              <a:ext cx="2921000" cy="1326028"/>
            </a:xfrm>
            <a:custGeom>
              <a:avLst/>
              <a:gdLst>
                <a:gd name="connsiteX0" fmla="*/ 0 w 2921000"/>
                <a:gd name="connsiteY0" fmla="*/ 703728 h 1326028"/>
                <a:gd name="connsiteX1" fmla="*/ 114300 w 2921000"/>
                <a:gd name="connsiteY1" fmla="*/ 322728 h 1326028"/>
                <a:gd name="connsiteX2" fmla="*/ 571500 w 2921000"/>
                <a:gd name="connsiteY2" fmla="*/ 17928 h 1326028"/>
                <a:gd name="connsiteX3" fmla="*/ 1384300 w 2921000"/>
                <a:gd name="connsiteY3" fmla="*/ 43328 h 1326028"/>
                <a:gd name="connsiteX4" fmla="*/ 2184400 w 2921000"/>
                <a:gd name="connsiteY4" fmla="*/ 106828 h 1326028"/>
                <a:gd name="connsiteX5" fmla="*/ 2590800 w 2921000"/>
                <a:gd name="connsiteY5" fmla="*/ 424328 h 1326028"/>
                <a:gd name="connsiteX6" fmla="*/ 2768600 w 2921000"/>
                <a:gd name="connsiteY6" fmla="*/ 716428 h 1326028"/>
                <a:gd name="connsiteX7" fmla="*/ 2921000 w 2921000"/>
                <a:gd name="connsiteY7" fmla="*/ 1326028 h 132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21000" h="1326028">
                  <a:moveTo>
                    <a:pt x="0" y="703728"/>
                  </a:moveTo>
                  <a:cubicBezTo>
                    <a:pt x="9525" y="570378"/>
                    <a:pt x="19050" y="437028"/>
                    <a:pt x="114300" y="322728"/>
                  </a:cubicBezTo>
                  <a:cubicBezTo>
                    <a:pt x="209550" y="208428"/>
                    <a:pt x="359833" y="64495"/>
                    <a:pt x="571500" y="17928"/>
                  </a:cubicBezTo>
                  <a:cubicBezTo>
                    <a:pt x="783167" y="-28639"/>
                    <a:pt x="1115483" y="28511"/>
                    <a:pt x="1384300" y="43328"/>
                  </a:cubicBezTo>
                  <a:cubicBezTo>
                    <a:pt x="1653117" y="58145"/>
                    <a:pt x="1983317" y="43328"/>
                    <a:pt x="2184400" y="106828"/>
                  </a:cubicBezTo>
                  <a:cubicBezTo>
                    <a:pt x="2385483" y="170328"/>
                    <a:pt x="2493433" y="322728"/>
                    <a:pt x="2590800" y="424328"/>
                  </a:cubicBezTo>
                  <a:cubicBezTo>
                    <a:pt x="2688167" y="525928"/>
                    <a:pt x="2713567" y="566145"/>
                    <a:pt x="2768600" y="716428"/>
                  </a:cubicBezTo>
                  <a:cubicBezTo>
                    <a:pt x="2823633" y="866711"/>
                    <a:pt x="2921000" y="1326028"/>
                    <a:pt x="2921000" y="1326028"/>
                  </a:cubicBezTo>
                </a:path>
              </a:pathLst>
            </a:custGeom>
            <a:ln>
              <a:solidFill>
                <a:srgbClr val="00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445000" y="1041216"/>
            <a:ext cx="3251200" cy="1105084"/>
            <a:chOff x="4445000" y="1041216"/>
            <a:chExt cx="3251200" cy="1105084"/>
          </a:xfrm>
        </p:grpSpPr>
        <p:sp>
          <p:nvSpPr>
            <p:cNvPr id="24" name="TextBox 23"/>
            <p:cNvSpPr txBox="1"/>
            <p:nvPr/>
          </p:nvSpPr>
          <p:spPr>
            <a:xfrm>
              <a:off x="6172200" y="1295400"/>
              <a:ext cx="1524000" cy="318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9</a:t>
              </a:r>
              <a:r>
                <a:rPr lang="en-US" sz="1600" b="0" dirty="0" smtClean="0">
                  <a:latin typeface="Gill Sans"/>
                  <a:cs typeface="Gill Sans"/>
                </a:rPr>
                <a:t>. format reply</a:t>
              </a:r>
            </a:p>
          </p:txBody>
        </p:sp>
        <p:sp>
          <p:nvSpPr>
            <p:cNvPr id="97" name="Freeform 96"/>
            <p:cNvSpPr/>
            <p:nvPr/>
          </p:nvSpPr>
          <p:spPr>
            <a:xfrm>
              <a:off x="4445000" y="1041216"/>
              <a:ext cx="2540000" cy="1105084"/>
            </a:xfrm>
            <a:custGeom>
              <a:avLst/>
              <a:gdLst>
                <a:gd name="connsiteX0" fmla="*/ 2540000 w 2540000"/>
                <a:gd name="connsiteY0" fmla="*/ 546284 h 1105084"/>
                <a:gd name="connsiteX1" fmla="*/ 2349500 w 2540000"/>
                <a:gd name="connsiteY1" fmla="*/ 127184 h 1105084"/>
                <a:gd name="connsiteX2" fmla="*/ 1663700 w 2540000"/>
                <a:gd name="connsiteY2" fmla="*/ 184 h 1105084"/>
                <a:gd name="connsiteX3" fmla="*/ 914400 w 2540000"/>
                <a:gd name="connsiteY3" fmla="*/ 114484 h 1105084"/>
                <a:gd name="connsiteX4" fmla="*/ 152400 w 2540000"/>
                <a:gd name="connsiteY4" fmla="*/ 609784 h 1105084"/>
                <a:gd name="connsiteX5" fmla="*/ 0 w 2540000"/>
                <a:gd name="connsiteY5" fmla="*/ 1105084 h 1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0000" h="1105084">
                  <a:moveTo>
                    <a:pt x="2540000" y="546284"/>
                  </a:moveTo>
                  <a:cubicBezTo>
                    <a:pt x="2517775" y="382242"/>
                    <a:pt x="2495550" y="218201"/>
                    <a:pt x="2349500" y="127184"/>
                  </a:cubicBezTo>
                  <a:cubicBezTo>
                    <a:pt x="2203450" y="36167"/>
                    <a:pt x="1902883" y="2301"/>
                    <a:pt x="1663700" y="184"/>
                  </a:cubicBezTo>
                  <a:cubicBezTo>
                    <a:pt x="1424517" y="-1933"/>
                    <a:pt x="1166283" y="12884"/>
                    <a:pt x="914400" y="114484"/>
                  </a:cubicBezTo>
                  <a:cubicBezTo>
                    <a:pt x="662517" y="216084"/>
                    <a:pt x="304800" y="444684"/>
                    <a:pt x="152400" y="609784"/>
                  </a:cubicBezTo>
                  <a:cubicBezTo>
                    <a:pt x="0" y="774884"/>
                    <a:pt x="0" y="1105084"/>
                    <a:pt x="0" y="1105084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1371600" y="6172200"/>
            <a:ext cx="85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Request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011269" y="6172200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Reply</a:t>
            </a:r>
            <a:endParaRPr lang="en-US" sz="1600" b="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733892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a process create a process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620" y="914400"/>
            <a:ext cx="8907379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Yes! Unique identity of process is the “process ID” (or PID)</a:t>
            </a:r>
          </a:p>
          <a:p>
            <a:r>
              <a:rPr lang="en-US" b="1" dirty="0"/>
              <a:t>f</a:t>
            </a:r>
            <a:r>
              <a:rPr lang="en-US" b="1" dirty="0" smtClean="0"/>
              <a:t>ork()</a:t>
            </a:r>
            <a:r>
              <a:rPr lang="en-US" dirty="0" smtClean="0"/>
              <a:t> system call creates a </a:t>
            </a:r>
            <a:r>
              <a:rPr lang="en-US" i="1" dirty="0" smtClean="0"/>
              <a:t>copy</a:t>
            </a:r>
            <a:r>
              <a:rPr lang="en-US" dirty="0" smtClean="0"/>
              <a:t> of current process with a new PID</a:t>
            </a:r>
          </a:p>
          <a:p>
            <a:r>
              <a:rPr lang="en-US" dirty="0" smtClean="0"/>
              <a:t>Return value from </a:t>
            </a:r>
            <a:r>
              <a:rPr lang="en-US" b="1" dirty="0" smtClean="0"/>
              <a:t>fork()</a:t>
            </a:r>
            <a:r>
              <a:rPr lang="en-US" dirty="0" smtClean="0"/>
              <a:t>: integer</a:t>
            </a:r>
          </a:p>
          <a:p>
            <a:pPr lvl="1"/>
            <a:r>
              <a:rPr lang="en-US" dirty="0" smtClean="0"/>
              <a:t>When &gt; 0: </a:t>
            </a:r>
          </a:p>
          <a:p>
            <a:pPr lvl="2"/>
            <a:r>
              <a:rPr lang="en-US" dirty="0" smtClean="0"/>
              <a:t>Running in (original) </a:t>
            </a:r>
            <a:r>
              <a:rPr lang="en-US" dirty="0" smtClean="0">
                <a:solidFill>
                  <a:srgbClr val="FF0000"/>
                </a:solidFill>
              </a:rPr>
              <a:t>Parent</a:t>
            </a:r>
            <a:r>
              <a:rPr lang="en-US" dirty="0" smtClean="0"/>
              <a:t> process</a:t>
            </a:r>
          </a:p>
          <a:p>
            <a:pPr lvl="2"/>
            <a:r>
              <a:rPr lang="en-US" dirty="0" smtClean="0"/>
              <a:t>return value is </a:t>
            </a:r>
            <a:r>
              <a:rPr lang="en-US" dirty="0" err="1" smtClean="0">
                <a:solidFill>
                  <a:srgbClr val="FF0000"/>
                </a:solidFill>
              </a:rPr>
              <a:t>pid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new child</a:t>
            </a:r>
          </a:p>
          <a:p>
            <a:pPr lvl="1"/>
            <a:r>
              <a:rPr lang="en-US" dirty="0" smtClean="0"/>
              <a:t>When = 0: </a:t>
            </a:r>
          </a:p>
          <a:p>
            <a:pPr lvl="2"/>
            <a:r>
              <a:rPr lang="en-US" dirty="0" smtClean="0"/>
              <a:t>Running in new </a:t>
            </a:r>
            <a:r>
              <a:rPr lang="en-US" dirty="0" smtClean="0">
                <a:solidFill>
                  <a:srgbClr val="FF0000"/>
                </a:solidFill>
              </a:rPr>
              <a:t>Child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/>
              <a:t>When &lt; 0:</a:t>
            </a:r>
          </a:p>
          <a:p>
            <a:pPr lvl="2"/>
            <a:r>
              <a:rPr lang="en-US" dirty="0" smtClean="0"/>
              <a:t>Error!  Must handle somehow</a:t>
            </a:r>
          </a:p>
          <a:p>
            <a:pPr lvl="2"/>
            <a:r>
              <a:rPr lang="en-US" dirty="0" smtClean="0"/>
              <a:t>Running in original process</a:t>
            </a:r>
          </a:p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tate </a:t>
            </a:r>
            <a:r>
              <a:rPr lang="en-US" dirty="0" smtClean="0">
                <a:solidFill>
                  <a:srgbClr val="FF0000"/>
                </a:solidFill>
              </a:rPr>
              <a:t>of original process duplicated in </a:t>
            </a:r>
            <a:r>
              <a:rPr lang="en-US" i="1" dirty="0" smtClean="0">
                <a:solidFill>
                  <a:srgbClr val="FF0000"/>
                </a:solidFill>
              </a:rPr>
              <a:t>both</a:t>
            </a:r>
            <a:r>
              <a:rPr lang="en-US" dirty="0" smtClean="0">
                <a:solidFill>
                  <a:srgbClr val="FF0000"/>
                </a:solidFill>
              </a:rPr>
              <a:t> Parent and Child!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Memory, File Descriptors (next topic), etc…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01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Process: fork1.c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85800"/>
            <a:ext cx="8763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#include &lt;</a:t>
            </a:r>
            <a:r>
              <a:rPr lang="en-US" sz="1600" dirty="0" err="1">
                <a:latin typeface="Courier"/>
                <a:cs typeface="Courier"/>
              </a:rPr>
              <a:t>stdlib.h</a:t>
            </a:r>
            <a:r>
              <a:rPr lang="en-US" sz="1600" dirty="0">
                <a:latin typeface="Courier"/>
                <a:cs typeface="Courier"/>
              </a:rPr>
              <a:t>&gt;</a:t>
            </a:r>
          </a:p>
          <a:p>
            <a:r>
              <a:rPr lang="en-US" sz="1600" dirty="0">
                <a:latin typeface="Courier"/>
                <a:cs typeface="Courier"/>
              </a:rPr>
              <a:t>#include &lt;</a:t>
            </a:r>
            <a:r>
              <a:rPr lang="en-US" sz="1600" dirty="0" err="1">
                <a:latin typeface="Courier"/>
                <a:cs typeface="Courier"/>
              </a:rPr>
              <a:t>stdio.h</a:t>
            </a:r>
            <a:r>
              <a:rPr lang="en-US" sz="1600" dirty="0">
                <a:latin typeface="Courier"/>
                <a:cs typeface="Courier"/>
              </a:rPr>
              <a:t>&gt;</a:t>
            </a:r>
          </a:p>
          <a:p>
            <a:r>
              <a:rPr lang="en-US" sz="1600" dirty="0">
                <a:latin typeface="Courier"/>
                <a:cs typeface="Courier"/>
              </a:rPr>
              <a:t>#include &lt;</a:t>
            </a:r>
            <a:r>
              <a:rPr lang="en-US" sz="1600" dirty="0" err="1">
                <a:latin typeface="Courier"/>
                <a:cs typeface="Courier"/>
              </a:rPr>
              <a:t>string.h</a:t>
            </a:r>
            <a:r>
              <a:rPr lang="en-US" sz="1600" dirty="0">
                <a:latin typeface="Courier"/>
                <a:cs typeface="Courier"/>
              </a:rPr>
              <a:t>&gt;</a:t>
            </a:r>
          </a:p>
          <a:p>
            <a:r>
              <a:rPr lang="en-US" sz="1600" dirty="0">
                <a:latin typeface="Courier"/>
                <a:cs typeface="Courier"/>
              </a:rPr>
              <a:t>#include &lt;</a:t>
            </a:r>
            <a:r>
              <a:rPr lang="en-US" sz="1600" dirty="0" err="1">
                <a:latin typeface="Courier"/>
                <a:cs typeface="Courier"/>
              </a:rPr>
              <a:t>unistd.h</a:t>
            </a:r>
            <a:r>
              <a:rPr lang="en-US" sz="1600" dirty="0">
                <a:latin typeface="Courier"/>
                <a:cs typeface="Courier"/>
              </a:rPr>
              <a:t>&gt;</a:t>
            </a:r>
          </a:p>
          <a:p>
            <a:r>
              <a:rPr lang="en-US" sz="1600" dirty="0">
                <a:latin typeface="Courier"/>
                <a:cs typeface="Courier"/>
              </a:rPr>
              <a:t>#include &lt;sys/</a:t>
            </a:r>
            <a:r>
              <a:rPr lang="en-US" sz="1600" dirty="0" err="1">
                <a:latin typeface="Courier"/>
                <a:cs typeface="Courier"/>
              </a:rPr>
              <a:t>types.h</a:t>
            </a:r>
            <a:r>
              <a:rPr lang="en-US" sz="1600" dirty="0">
                <a:latin typeface="Courier"/>
                <a:cs typeface="Courier"/>
              </a:rPr>
              <a:t>&gt;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main(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argc</a:t>
            </a:r>
            <a:r>
              <a:rPr lang="en-US" sz="1600" dirty="0">
                <a:latin typeface="Courier"/>
                <a:cs typeface="Courier"/>
              </a:rPr>
              <a:t>, char *</a:t>
            </a:r>
            <a:r>
              <a:rPr lang="en-US" sz="1600" dirty="0" err="1">
                <a:latin typeface="Courier"/>
                <a:cs typeface="Courier"/>
              </a:rPr>
              <a:t>argv</a:t>
            </a:r>
            <a:r>
              <a:rPr lang="en-US" sz="1600" dirty="0">
                <a:latin typeface="Courier"/>
                <a:cs typeface="Courier"/>
              </a:rPr>
              <a:t>[])</a:t>
            </a:r>
          </a:p>
          <a:p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pid_t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cpid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mypid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pid_t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pid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getpid</a:t>
            </a:r>
            <a:r>
              <a:rPr lang="en-US" sz="1600" dirty="0">
                <a:latin typeface="Courier"/>
                <a:cs typeface="Courier"/>
              </a:rPr>
              <a:t>();         </a:t>
            </a:r>
            <a:r>
              <a:rPr lang="en-US" sz="1600" dirty="0" smtClean="0">
                <a:latin typeface="Courier"/>
                <a:cs typeface="Courier"/>
              </a:rPr>
              <a:t>   /* </a:t>
            </a:r>
            <a:r>
              <a:rPr lang="en-US" sz="1600" dirty="0">
                <a:latin typeface="Courier"/>
                <a:cs typeface="Courier"/>
              </a:rPr>
              <a:t>get current processes PID */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("Parent </a:t>
            </a:r>
            <a:r>
              <a:rPr lang="en-US" sz="1600" dirty="0" err="1">
                <a:latin typeface="Courier"/>
                <a:cs typeface="Courier"/>
              </a:rPr>
              <a:t>pid</a:t>
            </a:r>
            <a:r>
              <a:rPr lang="en-US" sz="1600" dirty="0">
                <a:latin typeface="Courier"/>
                <a:cs typeface="Courier"/>
              </a:rPr>
              <a:t>: %d\n", </a:t>
            </a:r>
            <a:r>
              <a:rPr lang="en-US" sz="1600" dirty="0" err="1">
                <a:latin typeface="Courier"/>
                <a:cs typeface="Courier"/>
              </a:rPr>
              <a:t>pid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"/>
                <a:cs typeface="Courier"/>
              </a:rPr>
              <a:t>cpid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 = fork();</a:t>
            </a:r>
            <a:endParaRPr lang="en-US" sz="16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if (</a:t>
            </a:r>
            <a:r>
              <a:rPr lang="en-US" sz="1600" dirty="0" err="1">
                <a:latin typeface="Courier"/>
                <a:cs typeface="Courier"/>
              </a:rPr>
              <a:t>cpid</a:t>
            </a:r>
            <a:r>
              <a:rPr lang="en-US" sz="1600" dirty="0">
                <a:latin typeface="Courier"/>
                <a:cs typeface="Courier"/>
              </a:rPr>
              <a:t> &gt; 0) {		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smtClean="0">
                <a:latin typeface="Courier"/>
                <a:cs typeface="Courier"/>
              </a:rPr>
              <a:t>/* </a:t>
            </a:r>
            <a:r>
              <a:rPr lang="en-US" sz="1600" dirty="0">
                <a:latin typeface="Courier"/>
                <a:cs typeface="Courier"/>
              </a:rPr>
              <a:t>Parent Process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mypid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getpid</a:t>
            </a:r>
            <a:r>
              <a:rPr lang="en-US" sz="1600" dirty="0">
                <a:latin typeface="Courier"/>
                <a:cs typeface="Courier"/>
              </a:rPr>
              <a:t>();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("[%d] parent of [%d]\n", </a:t>
            </a:r>
            <a:r>
              <a:rPr lang="en-US" sz="1600" dirty="0" err="1">
                <a:latin typeface="Courier"/>
                <a:cs typeface="Courier"/>
              </a:rPr>
              <a:t>mypid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cpid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}  else if (</a:t>
            </a:r>
            <a:r>
              <a:rPr lang="en-US" sz="1600" dirty="0" err="1">
                <a:latin typeface="Courier"/>
                <a:cs typeface="Courier"/>
              </a:rPr>
              <a:t>cpid</a:t>
            </a:r>
            <a:r>
              <a:rPr lang="en-US" sz="1600" dirty="0">
                <a:latin typeface="Courier"/>
                <a:cs typeface="Courier"/>
              </a:rPr>
              <a:t> == 0) {	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/* </a:t>
            </a:r>
            <a:r>
              <a:rPr lang="en-US" sz="1600" dirty="0">
                <a:latin typeface="Courier"/>
                <a:cs typeface="Courier"/>
              </a:rPr>
              <a:t>Child Process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mypid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getpid</a:t>
            </a:r>
            <a:r>
              <a:rPr lang="en-US" sz="1600" dirty="0">
                <a:latin typeface="Courier"/>
                <a:cs typeface="Courier"/>
              </a:rPr>
              <a:t>();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("[%d] child\n", </a:t>
            </a:r>
            <a:r>
              <a:rPr lang="en-US" sz="1600" dirty="0" err="1">
                <a:latin typeface="Courier"/>
                <a:cs typeface="Courier"/>
              </a:rPr>
              <a:t>mypid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} else {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perror</a:t>
            </a:r>
            <a:r>
              <a:rPr lang="en-US" sz="1600" dirty="0">
                <a:latin typeface="Courier"/>
                <a:cs typeface="Courier"/>
              </a:rPr>
              <a:t>("Fork failed");</a:t>
            </a:r>
          </a:p>
          <a:p>
            <a:r>
              <a:rPr lang="en-US" sz="1600" dirty="0">
                <a:latin typeface="Courier"/>
                <a:cs typeface="Courier"/>
              </a:rPr>
              <a:t>    exit(1);</a:t>
            </a:r>
          </a:p>
          <a:p>
            <a:r>
              <a:rPr lang="en-US" sz="1600" dirty="0">
                <a:latin typeface="Courier"/>
                <a:cs typeface="Courier"/>
              </a:rPr>
              <a:t>  }</a:t>
            </a:r>
          </a:p>
          <a:p>
            <a:r>
              <a:rPr lang="en-US" sz="1600" dirty="0">
                <a:latin typeface="Courier"/>
                <a:cs typeface="Courier"/>
              </a:rPr>
              <a:t>  exit(0);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1775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UNIX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 smtClean="0"/>
              <a:t> – system call to create a copy of the current process, and start it running</a:t>
            </a:r>
          </a:p>
          <a:p>
            <a:pPr lvl="1"/>
            <a:r>
              <a:rPr lang="en-US" dirty="0" smtClean="0"/>
              <a:t>No arguments!</a:t>
            </a:r>
          </a:p>
          <a:p>
            <a:endParaRPr lang="en-US" dirty="0" smtClean="0"/>
          </a:p>
          <a:p>
            <a:r>
              <a:rPr lang="en-US" dirty="0" smtClean="0"/>
              <a:t>UNIX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 smtClean="0"/>
              <a:t> – system call to </a:t>
            </a:r>
            <a:r>
              <a:rPr lang="en-US" i="1" dirty="0" smtClean="0"/>
              <a:t>change the program </a:t>
            </a:r>
            <a:r>
              <a:rPr lang="en-US" dirty="0" smtClean="0"/>
              <a:t>being run by the current process</a:t>
            </a:r>
          </a:p>
          <a:p>
            <a:endParaRPr lang="en-US" dirty="0" smtClean="0"/>
          </a:p>
          <a:p>
            <a:r>
              <a:rPr lang="en-US" dirty="0" smtClean="0"/>
              <a:t>UNIX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 smtClean="0"/>
              <a:t> – system call to wait for a process to finish</a:t>
            </a:r>
          </a:p>
          <a:p>
            <a:endParaRPr lang="en-US" dirty="0" smtClean="0"/>
          </a:p>
          <a:p>
            <a:r>
              <a:rPr lang="en-US" dirty="0" smtClean="0"/>
              <a:t>UNIX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signal</a:t>
            </a:r>
            <a:r>
              <a:rPr lang="en-US" dirty="0" smtClean="0"/>
              <a:t> – system call to send a notification to another process</a:t>
            </a:r>
          </a:p>
          <a:p>
            <a:endParaRPr lang="en-US" dirty="0" smtClean="0"/>
          </a:p>
          <a:p>
            <a:r>
              <a:rPr lang="en-US" dirty="0" smtClean="0"/>
              <a:t>UNIX man pages: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 smtClean="0"/>
              <a:t>(2),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 smtClean="0"/>
              <a:t>(3),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 smtClean="0"/>
              <a:t>(2),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signal</a:t>
            </a:r>
            <a:r>
              <a:rPr lang="en-US" dirty="0" smtClean="0"/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1928506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Management</a:t>
            </a:r>
            <a:endParaRPr lang="en-US" dirty="0"/>
          </a:p>
        </p:txBody>
      </p:sp>
      <p:pic>
        <p:nvPicPr>
          <p:cNvPr id="4" name="Content Placeholder 3" descr="forkexec.pdf"/>
          <p:cNvPicPr>
            <a:picLocks noGrp="1" noChangeAspect="1"/>
          </p:cNvPicPr>
          <p:nvPr>
            <p:ph idx="1"/>
          </p:nvPr>
        </p:nvPicPr>
        <p:blipFill>
          <a:blip r:embed="rId3"/>
          <a:srcRect l="-3219" r="-3219"/>
          <a:stretch>
            <a:fillRect/>
          </a:stretch>
        </p:blipFill>
        <p:spPr/>
      </p:pic>
      <p:sp>
        <p:nvSpPr>
          <p:cNvPr id="3" name="Rectangle 2"/>
          <p:cNvSpPr/>
          <p:nvPr/>
        </p:nvSpPr>
        <p:spPr bwMode="auto">
          <a:xfrm>
            <a:off x="4038600" y="1981200"/>
            <a:ext cx="1219200" cy="25146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38600" y="5311140"/>
            <a:ext cx="1219200" cy="25146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56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wait for child: fork2.c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219200"/>
            <a:ext cx="8060267" cy="40010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status;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pid_t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tcpid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…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cpid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fork();</a:t>
            </a:r>
          </a:p>
          <a:p>
            <a:r>
              <a:rPr lang="en-US" dirty="0">
                <a:latin typeface="Courier"/>
                <a:cs typeface="Courier"/>
              </a:rPr>
              <a:t> 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&gt; 0) {               /* Parent Process */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 of [%d]\n",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solidFill>
                  <a:srgbClr val="FF0000"/>
                </a:solidFill>
                <a:latin typeface="Courier"/>
                <a:cs typeface="Courier"/>
              </a:rPr>
              <a:t>tcpid</a:t>
            </a:r>
            <a:r>
              <a:rPr lang="en-US" sz="2000" b="1" dirty="0">
                <a:solidFill>
                  <a:srgbClr val="FF0000"/>
                </a:solidFill>
                <a:latin typeface="Courier"/>
                <a:cs typeface="Courier"/>
              </a:rPr>
              <a:t> = wait(&amp;status);</a:t>
            </a:r>
            <a:endParaRPr lang="en-US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bye %</a:t>
            </a:r>
            <a:r>
              <a:rPr lang="en-US" dirty="0" smtClean="0">
                <a:latin typeface="Courier"/>
                <a:cs typeface="Courier"/>
              </a:rPr>
              <a:t>d(%d)\n</a:t>
            </a:r>
            <a:r>
              <a:rPr lang="en-US" dirty="0">
                <a:latin typeface="Courier"/>
                <a:cs typeface="Courier"/>
              </a:rPr>
              <a:t>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tcpid</a:t>
            </a:r>
            <a:r>
              <a:rPr lang="en-US" dirty="0" smtClean="0">
                <a:latin typeface="Courier"/>
                <a:cs typeface="Courier"/>
              </a:rPr>
              <a:t>, status);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}  else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== 0) {      /* Child Process */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…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54643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</a:t>
            </a:r>
            <a:r>
              <a:rPr lang="en-US" dirty="0" smtClean="0"/>
              <a:t>Races</a:t>
            </a:r>
            <a:r>
              <a:rPr lang="en-US" dirty="0" smtClean="0"/>
              <a:t>: fork3.c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5639514"/>
            <a:ext cx="7924800" cy="1070675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Question: What does this program print?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Does it change if you add in one of the sleep() statements?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838200"/>
            <a:ext cx="78062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cpid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fork();</a:t>
            </a:r>
          </a:p>
          <a:p>
            <a:r>
              <a:rPr lang="en-US" dirty="0" smtClean="0">
                <a:latin typeface="Courier"/>
                <a:cs typeface="Courier"/>
              </a:rPr>
              <a:t>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&gt; 0) {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getpid</a:t>
            </a:r>
            <a:r>
              <a:rPr lang="en-US" dirty="0" smtClean="0">
                <a:latin typeface="Courier"/>
                <a:cs typeface="Courier"/>
              </a:rPr>
              <a:t>();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 of [%d]\n",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for 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=0;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&lt;</a:t>
            </a:r>
            <a:r>
              <a:rPr lang="en-US" dirty="0" smtClean="0">
                <a:latin typeface="Courier"/>
                <a:cs typeface="Courier"/>
              </a:rPr>
              <a:t>10;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++) {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parent: %d\n",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/</a:t>
            </a:r>
            <a:r>
              <a:rPr lang="en-US" dirty="0" smtClean="0">
                <a:latin typeface="Courier"/>
                <a:cs typeface="Courier"/>
              </a:rPr>
              <a:t>/ sleep</a:t>
            </a:r>
            <a:r>
              <a:rPr lang="en-US" dirty="0">
                <a:latin typeface="Courier"/>
                <a:cs typeface="Courier"/>
              </a:rPr>
              <a:t>(1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}</a:t>
            </a:r>
          </a:p>
          <a:p>
            <a:r>
              <a:rPr lang="en-US" dirty="0">
                <a:latin typeface="Courier"/>
                <a:cs typeface="Courier"/>
              </a:rPr>
              <a:t>  }  else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== 0) {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for 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=0;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&gt;-</a:t>
            </a:r>
            <a:r>
              <a:rPr lang="en-US" dirty="0" smtClean="0">
                <a:latin typeface="Courier"/>
                <a:cs typeface="Courier"/>
              </a:rPr>
              <a:t>10;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--) {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child: %d\n",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/</a:t>
            </a:r>
            <a:r>
              <a:rPr lang="en-US" dirty="0" smtClean="0">
                <a:latin typeface="Courier"/>
                <a:cs typeface="Courier"/>
              </a:rPr>
              <a:t>/ </a:t>
            </a:r>
            <a:r>
              <a:rPr lang="en-US" dirty="0" smtClean="0">
                <a:latin typeface="Courier"/>
                <a:cs typeface="Courier"/>
              </a:rPr>
              <a:t>sleep(1);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}</a:t>
            </a:r>
          </a:p>
          <a:p>
            <a:r>
              <a:rPr lang="en-US" dirty="0">
                <a:latin typeface="Courier"/>
                <a:cs typeface="Courier"/>
              </a:rPr>
              <a:t>  } </a:t>
            </a:r>
          </a:p>
        </p:txBody>
      </p:sp>
    </p:spTree>
    <p:extLst>
      <p:ext uri="{BB962C8B-B14F-4D97-AF65-F5344CB8AC3E}">
        <p14:creationId xmlns:p14="http://schemas.microsoft.com/office/powerpoint/2010/main" val="471087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A shell is a job control system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Allows programmer to create and manage a set of programs to do some task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Windows, </a:t>
            </a:r>
            <a:r>
              <a:rPr lang="en-US" dirty="0" err="1" smtClean="0"/>
              <a:t>MacOS</a:t>
            </a:r>
            <a:r>
              <a:rPr lang="en-US" dirty="0" smtClean="0"/>
              <a:t>, Linux all have shells</a:t>
            </a:r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Example: to compile a C program</a:t>
            </a:r>
          </a:p>
          <a:p>
            <a:pPr lvl="1">
              <a:lnSpc>
                <a:spcPct val="100000"/>
              </a:lnSpc>
              <a:buNone/>
            </a:pPr>
            <a:r>
              <a:rPr lang="en-US" dirty="0" smtClean="0"/>
              <a:t>cc –</a:t>
            </a:r>
            <a:r>
              <a:rPr lang="en-US" dirty="0" err="1" smtClean="0"/>
              <a:t>c</a:t>
            </a:r>
            <a:r>
              <a:rPr lang="en-US" dirty="0" smtClean="0"/>
              <a:t> sourcefile1.c</a:t>
            </a:r>
          </a:p>
          <a:p>
            <a:pPr lvl="1">
              <a:lnSpc>
                <a:spcPct val="100000"/>
              </a:lnSpc>
              <a:buNone/>
            </a:pPr>
            <a:r>
              <a:rPr lang="en-US" dirty="0" smtClean="0"/>
              <a:t>cc –</a:t>
            </a:r>
            <a:r>
              <a:rPr lang="en-US" dirty="0" err="1" smtClean="0"/>
              <a:t>c</a:t>
            </a:r>
            <a:r>
              <a:rPr lang="en-US" dirty="0" smtClean="0"/>
              <a:t> sourcefile2.c</a:t>
            </a:r>
          </a:p>
          <a:p>
            <a:pPr lvl="1">
              <a:lnSpc>
                <a:spcPct val="100000"/>
              </a:lnSpc>
              <a:buNone/>
            </a:pPr>
            <a:r>
              <a:rPr lang="en-US" dirty="0" err="1" smtClean="0"/>
              <a:t>ln</a:t>
            </a:r>
            <a:r>
              <a:rPr lang="en-US" dirty="0" smtClean="0"/>
              <a:t> –o program sourcefile1.o sourcefile2.o</a:t>
            </a:r>
          </a:p>
          <a:p>
            <a:pPr lvl="1">
              <a:lnSpc>
                <a:spcPct val="100000"/>
              </a:lnSpc>
              <a:buNone/>
            </a:pPr>
            <a:r>
              <a:rPr lang="en-US" dirty="0" smtClean="0"/>
              <a:t>./program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6620929" y="2895600"/>
            <a:ext cx="2506134" cy="1930401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0" dirty="0" smtClean="0">
                <a:latin typeface="Gill Sans" charset="0"/>
                <a:ea typeface="Gill Sans" charset="0"/>
                <a:cs typeface="Gill Sans" charset="0"/>
              </a:rPr>
              <a:t>HW1</a:t>
            </a:r>
            <a:endParaRPr lang="en-US" sz="32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16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533400"/>
          </a:xfrm>
        </p:spPr>
        <p:txBody>
          <a:bodyPr/>
          <a:lstStyle/>
          <a:p>
            <a:r>
              <a:rPr lang="en-US" altLang="en-US" dirty="0" smtClean="0"/>
              <a:t>Recall: Single and Multithreaded Processes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389438"/>
            <a:ext cx="8670925" cy="2286000"/>
          </a:xfrm>
        </p:spPr>
        <p:txBody>
          <a:bodyPr/>
          <a:lstStyle/>
          <a:p>
            <a:r>
              <a:rPr lang="en-US" altLang="en-US" smtClean="0"/>
              <a:t>Threads encapsulate concurrency: “Active” component</a:t>
            </a:r>
          </a:p>
          <a:p>
            <a:r>
              <a:rPr lang="en-US" altLang="en-US" smtClean="0"/>
              <a:t>Address spaces encapsulate protection: “Passive” part</a:t>
            </a:r>
          </a:p>
          <a:p>
            <a:pPr lvl="1"/>
            <a:r>
              <a:rPr lang="en-US" altLang="en-US" smtClean="0"/>
              <a:t>Keeps buggy program from trashing the system</a:t>
            </a:r>
          </a:p>
          <a:p>
            <a:r>
              <a:rPr lang="en-US" altLang="en-US" smtClean="0"/>
              <a:t>Why have multiple threads per address space?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t="11746" r="392" b="11746"/>
          <a:stretch>
            <a:fillRect/>
          </a:stretch>
        </p:blipFill>
        <p:spPr bwMode="auto">
          <a:xfrm>
            <a:off x="1295400" y="762000"/>
            <a:ext cx="6248400" cy="36147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566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– </a:t>
            </a:r>
            <a:r>
              <a:rPr lang="en-US" dirty="0" err="1" smtClean="0"/>
              <a:t>infloop.c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2667" y="914400"/>
            <a:ext cx="7874000" cy="50783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stdlib.h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stdio.h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&lt;sys/</a:t>
            </a:r>
            <a:r>
              <a:rPr lang="en-US" dirty="0" err="1">
                <a:latin typeface="Courier"/>
                <a:cs typeface="Courier"/>
              </a:rPr>
              <a:t>types.h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unistd.h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signal.h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void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signal_callback_handler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signum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printf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("Caught signal %d - phew!\n",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signum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exit(1);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signal(SIGINT,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signal_callback_handler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while (1) {}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8129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533400"/>
          </a:xfrm>
        </p:spPr>
        <p:txBody>
          <a:bodyPr/>
          <a:lstStyle/>
          <a:p>
            <a:r>
              <a:rPr lang="en-US" dirty="0" smtClean="0"/>
              <a:t>How Does the Kernel </a:t>
            </a:r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S</a:t>
            </a:r>
            <a:r>
              <a:rPr lang="en-US" dirty="0" smtClean="0"/>
              <a:t>ervices?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said that applications request services from the operating system via </a:t>
            </a:r>
            <a:r>
              <a:rPr lang="en-US" dirty="0" err="1" smtClean="0">
                <a:latin typeface="Gill Sans" charset="0"/>
                <a:ea typeface="Gill Sans" charset="0"/>
                <a:cs typeface="Gill Sans" charset="0"/>
              </a:rPr>
              <a:t>syscall</a:t>
            </a:r>
            <a:r>
              <a:rPr lang="en-US" dirty="0" smtClean="0"/>
              <a:t>, but …</a:t>
            </a:r>
          </a:p>
          <a:p>
            <a:r>
              <a:rPr lang="en-US" dirty="0" smtClean="0"/>
              <a:t>I’ve been writing all sort of useful applications and I never ever saw a “</a:t>
            </a:r>
            <a:r>
              <a:rPr lang="en-US" dirty="0" err="1" smtClean="0"/>
              <a:t>syscall</a:t>
            </a:r>
            <a:r>
              <a:rPr lang="en-US" dirty="0" smtClean="0"/>
              <a:t>” !!!</a:t>
            </a:r>
          </a:p>
          <a:p>
            <a:endParaRPr lang="en-US" dirty="0"/>
          </a:p>
          <a:p>
            <a:r>
              <a:rPr lang="en-US" dirty="0" smtClean="0"/>
              <a:t>That’s right.  </a:t>
            </a:r>
          </a:p>
          <a:p>
            <a:r>
              <a:rPr lang="en-US" dirty="0" smtClean="0"/>
              <a:t>It was buried in the programming language runtime library (e.g., </a:t>
            </a:r>
            <a:r>
              <a:rPr lang="en-US" dirty="0" err="1" smtClean="0"/>
              <a:t>libc.a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… Layering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48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Run-Time </a:t>
            </a:r>
            <a:r>
              <a:rPr lang="en-US" dirty="0"/>
              <a:t>L</a:t>
            </a:r>
            <a:r>
              <a:rPr lang="en-US" dirty="0" smtClean="0"/>
              <a:t>ibrary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22860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14478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371600" y="14478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14600" y="14478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9102" y="182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86200" y="4910613"/>
            <a:ext cx="4298635" cy="5757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798003" y="2893150"/>
            <a:ext cx="1335159" cy="1960405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Appln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256642" y="2893150"/>
            <a:ext cx="1235760" cy="1960405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login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870720" y="2893150"/>
            <a:ext cx="1328983" cy="1960405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Window Manager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0402" y="3566457"/>
            <a:ext cx="589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Light"/>
                <a:cs typeface="Gill Sans Light"/>
              </a:rPr>
              <a:t>…</a:t>
            </a:r>
            <a:endParaRPr lang="en-US" sz="2800" dirty="0">
              <a:latin typeface="Gill Sans Light"/>
              <a:cs typeface="Gill Sans Ligh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98004" y="4183776"/>
            <a:ext cx="1335158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56642" y="4183776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70719" y="4183776"/>
            <a:ext cx="1314115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7360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Recall: UNIX System Structure</a:t>
            </a:r>
          </a:p>
        </p:txBody>
      </p:sp>
      <p:grpSp>
        <p:nvGrpSpPr>
          <p:cNvPr id="46083" name="Group 12"/>
          <p:cNvGrpSpPr>
            <a:grpSpLocks/>
          </p:cNvGrpSpPr>
          <p:nvPr/>
        </p:nvGrpSpPr>
        <p:grpSpPr bwMode="auto">
          <a:xfrm>
            <a:off x="304800" y="1447800"/>
            <a:ext cx="8491538" cy="3994150"/>
            <a:chOff x="191" y="720"/>
            <a:chExt cx="5349" cy="2516"/>
          </a:xfrm>
        </p:grpSpPr>
        <p:pic>
          <p:nvPicPr>
            <p:cNvPr id="4608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0" t="10139" r="380" b="10139"/>
            <a:stretch>
              <a:fillRect/>
            </a:stretch>
          </p:blipFill>
          <p:spPr bwMode="auto">
            <a:xfrm>
              <a:off x="1344" y="720"/>
              <a:ext cx="4176" cy="2516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6085" name="Text Box 4"/>
            <p:cNvSpPr txBox="1">
              <a:spLocks noChangeArrowheads="1"/>
            </p:cNvSpPr>
            <p:nvPr/>
          </p:nvSpPr>
          <p:spPr bwMode="auto">
            <a:xfrm>
              <a:off x="260" y="945"/>
              <a:ext cx="95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hlink"/>
                  </a:solidFill>
                </a:rPr>
                <a:t>User Mode</a:t>
              </a:r>
            </a:p>
          </p:txBody>
        </p:sp>
        <p:sp>
          <p:nvSpPr>
            <p:cNvPr id="46086" name="Text Box 5"/>
            <p:cNvSpPr txBox="1">
              <a:spLocks noChangeArrowheads="1"/>
            </p:cNvSpPr>
            <p:nvPr/>
          </p:nvSpPr>
          <p:spPr bwMode="auto">
            <a:xfrm>
              <a:off x="207" y="1972"/>
              <a:ext cx="10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hlink"/>
                  </a:solidFill>
                </a:rPr>
                <a:t>Kernel Mode</a:t>
              </a:r>
            </a:p>
          </p:txBody>
        </p:sp>
        <p:sp>
          <p:nvSpPr>
            <p:cNvPr id="46087" name="Line 6"/>
            <p:cNvSpPr>
              <a:spLocks noChangeShapeType="1"/>
            </p:cNvSpPr>
            <p:nvPr/>
          </p:nvSpPr>
          <p:spPr bwMode="auto">
            <a:xfrm flipV="1">
              <a:off x="191" y="1555"/>
              <a:ext cx="53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Line 7"/>
            <p:cNvSpPr>
              <a:spLocks noChangeShapeType="1"/>
            </p:cNvSpPr>
            <p:nvPr/>
          </p:nvSpPr>
          <p:spPr bwMode="auto">
            <a:xfrm flipV="1">
              <a:off x="192" y="2784"/>
              <a:ext cx="53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9" name="Text Box 8"/>
            <p:cNvSpPr txBox="1">
              <a:spLocks noChangeArrowheads="1"/>
            </p:cNvSpPr>
            <p:nvPr/>
          </p:nvSpPr>
          <p:spPr bwMode="auto">
            <a:xfrm>
              <a:off x="301" y="2913"/>
              <a:ext cx="8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hlink"/>
                  </a:solidFill>
                </a:rPr>
                <a:t>Hardware</a:t>
              </a:r>
            </a:p>
          </p:txBody>
        </p:sp>
        <p:sp>
          <p:nvSpPr>
            <p:cNvPr id="46090" name="Text Box 9"/>
            <p:cNvSpPr txBox="1">
              <a:spLocks noChangeArrowheads="1"/>
            </p:cNvSpPr>
            <p:nvPr/>
          </p:nvSpPr>
          <p:spPr bwMode="auto">
            <a:xfrm>
              <a:off x="1776" y="816"/>
              <a:ext cx="9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Applications</a:t>
              </a:r>
            </a:p>
          </p:txBody>
        </p:sp>
        <p:sp>
          <p:nvSpPr>
            <p:cNvPr id="46091" name="Text Box 10"/>
            <p:cNvSpPr txBox="1">
              <a:spLocks noChangeArrowheads="1"/>
            </p:cNvSpPr>
            <p:nvPr/>
          </p:nvSpPr>
          <p:spPr bwMode="auto">
            <a:xfrm>
              <a:off x="1776" y="1152"/>
              <a:ext cx="10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/>
                <a:t>Standard Libs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012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3645015" y="3295424"/>
            <a:ext cx="2115555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Kind of Narrow Waist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7383" y="1394328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Compilers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8266" y="2084471"/>
            <a:ext cx="138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Web Servers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0666" y="1394328"/>
            <a:ext cx="158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Web Browsers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0736" y="2188396"/>
            <a:ext cx="115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Databases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1345" y="181818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Email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98850" y="1209662"/>
            <a:ext cx="1782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Word Processing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5015" y="2919163"/>
            <a:ext cx="2064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Portable 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784" y="3295424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System Call </a:t>
            </a:r>
          </a:p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Interface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9833" y="3941755"/>
            <a:ext cx="2011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Portable OS Kernel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59916" y="4385235"/>
            <a:ext cx="334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Platform support,  Device Drivers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60286" y="488102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x86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2722" y="4881022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ARM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8252" y="4881022"/>
            <a:ext cx="1065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PowerPC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7800" y="5483679"/>
            <a:ext cx="237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Ethernet (1Gbs/10Gbs)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27585" y="5483679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802.11 a/g/n/ac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49923" y="5483679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SCSI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93732" y="5498068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Thunderbolt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548640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Graphics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4299" y="5132353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PCI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250562" y="1240960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7" name="Freeform 26"/>
          <p:cNvSpPr/>
          <p:nvPr/>
        </p:nvSpPr>
        <p:spPr>
          <a:xfrm flipH="1">
            <a:off x="5760570" y="1150985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259916" y="2772770"/>
            <a:ext cx="2759884" cy="299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57200" y="4842242"/>
            <a:ext cx="7075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8356" y="4881022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Hardware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8356" y="4333116"/>
            <a:ext cx="102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Software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40987" y="3719962"/>
            <a:ext cx="86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System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39779" y="317205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User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683847" y="3700072"/>
            <a:ext cx="25144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154108" y="2918287"/>
            <a:ext cx="483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OS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47996" y="226913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275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943600"/>
          </a:xfrm>
        </p:spPr>
        <p:txBody>
          <a:bodyPr>
            <a:normAutofit/>
          </a:bodyPr>
          <a:lstStyle/>
          <a:p>
            <a:r>
              <a:rPr lang="en-US" altLang="en-US" dirty="0"/>
              <a:t>Process: e</a:t>
            </a:r>
            <a:r>
              <a:rPr lang="en-US" dirty="0"/>
              <a:t>xecution environment with Restricted Rights</a:t>
            </a:r>
          </a:p>
          <a:p>
            <a:pPr lvl="1"/>
            <a:r>
              <a:rPr lang="en-US" altLang="en-US" dirty="0"/>
              <a:t>Address Space with One or More Threads</a:t>
            </a:r>
          </a:p>
          <a:p>
            <a:pPr lvl="1"/>
            <a:r>
              <a:rPr lang="en-US" altLang="en-US" dirty="0"/>
              <a:t>Owns memory (address space)</a:t>
            </a:r>
          </a:p>
          <a:p>
            <a:pPr lvl="1"/>
            <a:r>
              <a:rPr lang="en-US" altLang="en-US" dirty="0"/>
              <a:t>Owns file descriptors, file system context, …</a:t>
            </a:r>
          </a:p>
          <a:p>
            <a:pPr lvl="1"/>
            <a:r>
              <a:rPr lang="en-US" altLang="en-US" dirty="0"/>
              <a:t>Encapsulate one or more threads sharing process resources</a:t>
            </a:r>
          </a:p>
          <a:p>
            <a:r>
              <a:rPr lang="en-US" dirty="0" smtClean="0"/>
              <a:t>Interrupts</a:t>
            </a:r>
          </a:p>
          <a:p>
            <a:pPr lvl="1"/>
            <a:r>
              <a:rPr lang="en-US" dirty="0" smtClean="0"/>
              <a:t>Hardware mechanism for regaining control from user</a:t>
            </a:r>
          </a:p>
          <a:p>
            <a:pPr lvl="1"/>
            <a:r>
              <a:rPr lang="en-US" dirty="0" smtClean="0"/>
              <a:t>Notification that events have occurred</a:t>
            </a:r>
          </a:p>
          <a:p>
            <a:pPr lvl="1"/>
            <a:r>
              <a:rPr lang="en-US" dirty="0" smtClean="0"/>
              <a:t>User-level equivalent: Signals</a:t>
            </a:r>
          </a:p>
          <a:p>
            <a:r>
              <a:rPr lang="en-US" dirty="0" smtClean="0"/>
              <a:t>Native control of Process</a:t>
            </a:r>
          </a:p>
          <a:p>
            <a:pPr lvl="1"/>
            <a:r>
              <a:rPr lang="en-US" dirty="0" smtClean="0"/>
              <a:t>Fork, Exec, Wait, Signal</a:t>
            </a:r>
          </a:p>
        </p:txBody>
      </p:sp>
    </p:spTree>
    <p:extLst>
      <p:ext uri="{BB962C8B-B14F-4D97-AF65-F5344CB8AC3E}">
        <p14:creationId xmlns:p14="http://schemas.microsoft.com/office/powerpoint/2010/main" val="9640504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220200" cy="533400"/>
          </a:xfrm>
        </p:spPr>
        <p:txBody>
          <a:bodyPr/>
          <a:lstStyle/>
          <a:p>
            <a:r>
              <a:rPr lang="en-US" sz="2800" dirty="0" smtClean="0"/>
              <a:t>Recall: Simple address translation with Base and Bound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638800" y="9906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726095" y="1066800"/>
            <a:ext cx="1905000" cy="1790708"/>
            <a:chOff x="3200400" y="1371600"/>
            <a:chExt cx="1628564" cy="2724991"/>
          </a:xfrm>
        </p:grpSpPr>
        <p:sp>
          <p:nvSpPr>
            <p:cNvPr id="9" name="Rectangle 8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72272" y="1371600"/>
              <a:ext cx="508689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2800" y="2133599"/>
              <a:ext cx="937621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05200" y="2666999"/>
              <a:ext cx="492158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9000" y="3581400"/>
              <a:ext cx="519652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5802295" y="3184658"/>
            <a:ext cx="1828800" cy="1823613"/>
            <a:chOff x="3200400" y="1638300"/>
            <a:chExt cx="1628564" cy="2400300"/>
          </a:xfrm>
          <a:solidFill>
            <a:srgbClr val="FFFF00"/>
          </a:solidFill>
        </p:grpSpPr>
        <p:sp>
          <p:nvSpPr>
            <p:cNvPr id="20" name="Rectangle 19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72272" y="1638300"/>
              <a:ext cx="438525" cy="364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2800" y="2133601"/>
              <a:ext cx="771131" cy="36459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05200" y="2667001"/>
              <a:ext cx="427104" cy="364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9000" y="3581400"/>
              <a:ext cx="447090" cy="364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747390" y="838200"/>
            <a:ext cx="1828800" cy="1823613"/>
            <a:chOff x="3200400" y="1638300"/>
            <a:chExt cx="1628564" cy="2400300"/>
          </a:xfrm>
          <a:solidFill>
            <a:srgbClr val="FFFF00"/>
          </a:solidFill>
        </p:grpSpPr>
        <p:sp>
          <p:nvSpPr>
            <p:cNvPr id="42" name="Rectangle 41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72272" y="1638300"/>
              <a:ext cx="438525" cy="364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52800" y="2133601"/>
              <a:ext cx="771131" cy="36459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05200" y="2667001"/>
              <a:ext cx="427104" cy="364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29000" y="3581400"/>
              <a:ext cx="447090" cy="364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2" name="TextBox 51"/>
          <p:cNvSpPr txBox="1"/>
          <p:nvPr/>
        </p:nvSpPr>
        <p:spPr>
          <a:xfrm>
            <a:off x="7859695" y="838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59695" y="60198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59695" y="3048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76190" y="685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9600" y="3505200"/>
            <a:ext cx="979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Program</a:t>
            </a:r>
          </a:p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address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37116" y="2805724"/>
            <a:ext cx="141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Base Address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590800" y="3175056"/>
            <a:ext cx="18288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Plus 58"/>
          <p:cNvSpPr/>
          <p:nvPr/>
        </p:nvSpPr>
        <p:spPr bwMode="auto">
          <a:xfrm>
            <a:off x="4648200" y="3733800"/>
            <a:ext cx="304800" cy="228600"/>
          </a:xfrm>
          <a:prstGeom prst="mathPlu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590800" y="4876800"/>
            <a:ext cx="18288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10603" y="4507468"/>
            <a:ext cx="99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Bound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3" name="Straight Arrow Connector 62"/>
          <p:cNvCxnSpPr>
            <a:stCxn id="58" idx="3"/>
          </p:cNvCxnSpPr>
          <p:nvPr/>
        </p:nvCxnSpPr>
        <p:spPr bwMode="auto">
          <a:xfrm flipV="1">
            <a:off x="4419600" y="3193867"/>
            <a:ext cx="1382695" cy="1716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64" name="Oval 63"/>
          <p:cNvSpPr/>
          <p:nvPr/>
        </p:nvSpPr>
        <p:spPr bwMode="auto">
          <a:xfrm>
            <a:off x="4572000" y="3581401"/>
            <a:ext cx="457200" cy="533399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1828800" y="3810000"/>
            <a:ext cx="2743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8" name="Straight Arrow Connector 67"/>
          <p:cNvCxnSpPr>
            <a:endCxn id="44" idx="1"/>
          </p:cNvCxnSpPr>
          <p:nvPr/>
        </p:nvCxnSpPr>
        <p:spPr bwMode="auto">
          <a:xfrm flipV="1">
            <a:off x="381000" y="1359233"/>
            <a:ext cx="366390" cy="123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5029200" y="3810000"/>
            <a:ext cx="77309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3" name="Straight Arrow Connector 72"/>
          <p:cNvCxnSpPr>
            <a:stCxn id="58" idx="3"/>
            <a:endCxn id="64" idx="1"/>
          </p:cNvCxnSpPr>
          <p:nvPr/>
        </p:nvCxnSpPr>
        <p:spPr bwMode="auto">
          <a:xfrm>
            <a:off x="4419600" y="3365556"/>
            <a:ext cx="219355" cy="2939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6" name="Oval 75"/>
          <p:cNvSpPr/>
          <p:nvPr/>
        </p:nvSpPr>
        <p:spPr bwMode="auto">
          <a:xfrm>
            <a:off x="4572000" y="4343400"/>
            <a:ext cx="4572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648200" y="44196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&lt;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78" name="Straight Arrow Connector 77"/>
          <p:cNvCxnSpPr>
            <a:endCxn id="76" idx="1"/>
          </p:cNvCxnSpPr>
          <p:nvPr/>
        </p:nvCxnSpPr>
        <p:spPr bwMode="auto">
          <a:xfrm>
            <a:off x="3962400" y="3810000"/>
            <a:ext cx="676555" cy="611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60" idx="3"/>
            <a:endCxn id="76" idx="3"/>
          </p:cNvCxnSpPr>
          <p:nvPr/>
        </p:nvCxnSpPr>
        <p:spPr bwMode="auto">
          <a:xfrm flipV="1">
            <a:off x="4419600" y="4798685"/>
            <a:ext cx="219355" cy="2686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381000" y="1371600"/>
            <a:ext cx="0" cy="2209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2895600" y="317505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859695" y="4724400"/>
            <a:ext cx="91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048000" y="4876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0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100…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Content Placeholder 87"/>
          <p:cNvSpPr>
            <a:spLocks noGrp="1"/>
          </p:cNvSpPr>
          <p:nvPr>
            <p:ph idx="1"/>
          </p:nvPr>
        </p:nvSpPr>
        <p:spPr>
          <a:xfrm>
            <a:off x="152400" y="5486400"/>
            <a:ext cx="533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Can the program touch OS?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Can it touch other programs?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0280" y="322662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0010</a:t>
            </a:r>
            <a:r>
              <a:rPr lang="mr-IN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660070" y="348887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0010</a:t>
            </a:r>
            <a:r>
              <a:rPr lang="mr-IN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7" name="Rounded Rectangular Callout 66"/>
          <p:cNvSpPr/>
          <p:nvPr/>
        </p:nvSpPr>
        <p:spPr bwMode="auto">
          <a:xfrm>
            <a:off x="3047999" y="1600200"/>
            <a:ext cx="2461027" cy="762000"/>
          </a:xfrm>
          <a:prstGeom prst="wedgeRoundRectCallout">
            <a:avLst>
              <a:gd name="adj1" fmla="val 28695"/>
              <a:gd name="adj2" fmla="val 209461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rPr>
              <a:t>Addresses translated 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rPr>
              <a:t>on-the-fly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927752" y="375247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010</a:t>
            </a:r>
            <a:r>
              <a:rPr lang="mr-IN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576190" y="247534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0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100…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294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924800" cy="736600"/>
          </a:xfrm>
        </p:spPr>
        <p:txBody>
          <a:bodyPr/>
          <a:lstStyle/>
          <a:p>
            <a:r>
              <a:rPr lang="en-US" dirty="0" smtClean="0"/>
              <a:t>Simple B&amp;B: User =&gt; Kernel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57200" y="19050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" y="9906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990600"/>
            <a:ext cx="762000" cy="762000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14600" y="9906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102" y="1371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791200" y="9144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867400" y="990600"/>
            <a:ext cx="1905000" cy="1790708"/>
            <a:chOff x="3200400" y="1371600"/>
            <a:chExt cx="1628564" cy="2724991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72272" y="1371600"/>
              <a:ext cx="508689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800" y="2133599"/>
              <a:ext cx="937621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5200" y="2666999"/>
              <a:ext cx="492158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3581400"/>
              <a:ext cx="519652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943600" y="2956058"/>
            <a:ext cx="1828800" cy="1387342"/>
            <a:chOff x="3200400" y="1638300"/>
            <a:chExt cx="1628564" cy="2427848"/>
          </a:xfrm>
          <a:solidFill>
            <a:srgbClr val="FFFF00"/>
          </a:solidFill>
        </p:grpSpPr>
        <p:sp>
          <p:nvSpPr>
            <p:cNvPr id="37" name="Rectangle 36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943600" y="4572000"/>
            <a:ext cx="1828800" cy="1387342"/>
            <a:chOff x="3200400" y="1638300"/>
            <a:chExt cx="1628564" cy="2427848"/>
          </a:xfrm>
          <a:solidFill>
            <a:schemeClr val="accent2"/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7859695" y="762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59695" y="61076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59695" y="2743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859695" y="4050268"/>
            <a:ext cx="91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859695" y="4484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859695" y="5638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3080…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53562" y="3124200"/>
            <a:ext cx="564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Base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3124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3505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90800" y="3124200"/>
            <a:ext cx="857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1000 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0800" y="3505200"/>
            <a:ext cx="831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1100…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27927" y="3505200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Bound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3886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90800" y="3886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xxxx</a:t>
            </a:r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22090" y="3886200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Gill Sans" charset="0"/>
                <a:ea typeface="Gill Sans" charset="0"/>
                <a:cs typeface="Gill Sans" charset="0"/>
              </a:rPr>
              <a:t>u</a:t>
            </a:r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590800" y="4648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590800" y="49530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590800" y="54864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22090" y="4648200"/>
            <a:ext cx="526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590800" y="2743200"/>
            <a:ext cx="457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00200" y="2743200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sysmode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5117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670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 charset="0"/>
                <a:ea typeface="Gill Sans" charset="0"/>
                <a:cs typeface="Gill Sans" charset="0"/>
              </a:rPr>
              <a:t>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4267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36204" y="42672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410200" y="29718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334000" y="43434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495800" y="3124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495800" y="3505200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0" name="Curved Connector 79"/>
          <p:cNvCxnSpPr>
            <a:endCxn id="37" idx="1"/>
          </p:cNvCxnSpPr>
          <p:nvPr/>
        </p:nvCxnSpPr>
        <p:spPr bwMode="auto">
          <a:xfrm flipV="1">
            <a:off x="4191000" y="3075801"/>
            <a:ext cx="1752600" cy="134379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3" name="Curved Connector 82"/>
          <p:cNvCxnSpPr/>
          <p:nvPr/>
        </p:nvCxnSpPr>
        <p:spPr bwMode="auto">
          <a:xfrm flipV="1">
            <a:off x="4191000" y="4267200"/>
            <a:ext cx="1828800" cy="838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590800" y="4953000"/>
            <a:ext cx="7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00FF…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7" name="Content Placeholder 18"/>
          <p:cNvSpPr>
            <a:spLocks noGrp="1"/>
          </p:cNvSpPr>
          <p:nvPr>
            <p:ph idx="1"/>
          </p:nvPr>
        </p:nvSpPr>
        <p:spPr>
          <a:xfrm>
            <a:off x="152400" y="5181600"/>
            <a:ext cx="22860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to return to system?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590800" y="4267200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0000 1234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25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924800" cy="736600"/>
          </a:xfrm>
        </p:spPr>
        <p:txBody>
          <a:bodyPr/>
          <a:lstStyle/>
          <a:p>
            <a:r>
              <a:rPr lang="en-US" dirty="0" smtClean="0"/>
              <a:t>Simple B&amp;B: Interrupt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57200" y="19050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" y="9906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9906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14600" y="9906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102" y="1371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791200" y="9144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867400" y="990600"/>
            <a:ext cx="1905000" cy="1790708"/>
            <a:chOff x="3200400" y="1371600"/>
            <a:chExt cx="1628564" cy="2724991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72272" y="1371600"/>
              <a:ext cx="508689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800" y="2133599"/>
              <a:ext cx="937621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5200" y="2666999"/>
              <a:ext cx="492158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3581400"/>
              <a:ext cx="519652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943600" y="2956058"/>
            <a:ext cx="1828800" cy="1387342"/>
            <a:chOff x="3200400" y="1638300"/>
            <a:chExt cx="1628564" cy="2427848"/>
          </a:xfrm>
          <a:solidFill>
            <a:srgbClr val="FFFF00"/>
          </a:solidFill>
        </p:grpSpPr>
        <p:sp>
          <p:nvSpPr>
            <p:cNvPr id="37" name="Rectangle 36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943600" y="4572000"/>
            <a:ext cx="1828800" cy="1387342"/>
            <a:chOff x="3200400" y="1638300"/>
            <a:chExt cx="1628564" cy="2427848"/>
          </a:xfrm>
          <a:solidFill>
            <a:schemeClr val="accent2"/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7859695" y="762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59695" y="61076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59695" y="2743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859695" y="4050268"/>
            <a:ext cx="91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859695" y="4484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859695" y="5638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3080…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53562" y="3124200"/>
            <a:ext cx="564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Base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3124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3505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90800" y="3124200"/>
            <a:ext cx="857226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7F7F7F"/>
                </a:solidFill>
                <a:latin typeface="Gill Sans" charset="0"/>
                <a:ea typeface="Gill Sans" charset="0"/>
                <a:cs typeface="Gill Sans" charset="0"/>
              </a:rPr>
              <a:t>1000 …</a:t>
            </a:r>
            <a:endParaRPr lang="en-US" sz="1600" b="0" dirty="0">
              <a:solidFill>
                <a:srgbClr val="7F7F7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0800" y="3505200"/>
            <a:ext cx="888084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7F7F7F"/>
                </a:solidFill>
                <a:latin typeface="Gill Sans" charset="0"/>
                <a:ea typeface="Gill Sans" charset="0"/>
                <a:cs typeface="Gill Sans" charset="0"/>
              </a:rPr>
              <a:t>1100 …</a:t>
            </a:r>
            <a:endParaRPr lang="en-US" sz="1600" b="0" dirty="0">
              <a:solidFill>
                <a:srgbClr val="7F7F7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27927" y="3505200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Bound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3886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90800" y="3886200"/>
            <a:ext cx="966931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0000 </a:t>
            </a:r>
            <a:r>
              <a:rPr lang="en-US" sz="14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1234</a:t>
            </a:r>
            <a:endParaRPr lang="en-US" sz="14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22090" y="3886200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Gill Sans" charset="0"/>
                <a:ea typeface="Gill Sans" charset="0"/>
                <a:cs typeface="Gill Sans" charset="0"/>
              </a:rPr>
              <a:t>u</a:t>
            </a:r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590800" y="4648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590800" y="49530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590800" y="54864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22090" y="4648200"/>
            <a:ext cx="526811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590800" y="2743200"/>
            <a:ext cx="4572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00200" y="2743200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sysmode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5117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670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4267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36204" y="42672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486400" y="9144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334000" y="62484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495800" y="3124200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sz="16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495800" y="3505200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sz="16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0" name="Curved Connector 79"/>
          <p:cNvCxnSpPr>
            <a:endCxn id="26" idx="1"/>
          </p:cNvCxnSpPr>
          <p:nvPr/>
        </p:nvCxnSpPr>
        <p:spPr bwMode="auto">
          <a:xfrm rot="5400000" flipH="1" flipV="1">
            <a:off x="3427367" y="1979568"/>
            <a:ext cx="3203666" cy="16764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3" name="Curved Connector 82"/>
          <p:cNvCxnSpPr/>
          <p:nvPr/>
        </p:nvCxnSpPr>
        <p:spPr bwMode="auto">
          <a:xfrm flipV="1">
            <a:off x="4191000" y="4191000"/>
            <a:ext cx="1828800" cy="838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590800" y="4953000"/>
            <a:ext cx="787395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00FF…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7" name="Content Placeholder 18"/>
          <p:cNvSpPr>
            <a:spLocks noGrp="1"/>
          </p:cNvSpPr>
          <p:nvPr>
            <p:ph idx="1"/>
          </p:nvPr>
        </p:nvSpPr>
        <p:spPr>
          <a:xfrm>
            <a:off x="152400" y="5181600"/>
            <a:ext cx="2286000" cy="10668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to save registers and set up system stack?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579217" y="4267200"/>
            <a:ext cx="1329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IntrpVector</a:t>
            </a:r>
            <a:r>
              <a:rPr lang="en-US" sz="16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[</a:t>
            </a:r>
            <a:r>
              <a:rPr lang="en-US" sz="1600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</a:t>
            </a:r>
            <a:r>
              <a:rPr lang="en-US" sz="16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]</a:t>
            </a:r>
            <a:endParaRPr lang="en-US" sz="16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Curved Connector 88"/>
          <p:cNvCxnSpPr>
            <a:endCxn id="37" idx="1"/>
          </p:cNvCxnSpPr>
          <p:nvPr/>
        </p:nvCxnSpPr>
        <p:spPr bwMode="auto">
          <a:xfrm flipV="1">
            <a:off x="4038600" y="3075801"/>
            <a:ext cx="1905000" cy="101119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16075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304800" y="2895600"/>
            <a:ext cx="1219200" cy="1981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924800" cy="736600"/>
          </a:xfrm>
        </p:spPr>
        <p:txBody>
          <a:bodyPr/>
          <a:lstStyle/>
          <a:p>
            <a:r>
              <a:rPr lang="en-US" dirty="0" smtClean="0"/>
              <a:t>Simple B&amp;B: Switch User Process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57200" y="19050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" y="9906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9906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14600" y="9906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102" y="1371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791200" y="9144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867400" y="990600"/>
            <a:ext cx="1905000" cy="1790708"/>
            <a:chOff x="3200400" y="1371600"/>
            <a:chExt cx="1628564" cy="2724991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72272" y="1371600"/>
              <a:ext cx="508689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800" y="2133599"/>
              <a:ext cx="937621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5200" y="2666999"/>
              <a:ext cx="492158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3581400"/>
              <a:ext cx="519652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943600" y="2956058"/>
            <a:ext cx="1828800" cy="1387342"/>
            <a:chOff x="3200400" y="1638300"/>
            <a:chExt cx="1628564" cy="2427848"/>
          </a:xfrm>
          <a:solidFill>
            <a:srgbClr val="FFFF00"/>
          </a:solidFill>
        </p:grpSpPr>
        <p:sp>
          <p:nvSpPr>
            <p:cNvPr id="37" name="Rectangle 36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943600" y="4572000"/>
            <a:ext cx="1828800" cy="1387342"/>
            <a:chOff x="3200400" y="1638300"/>
            <a:chExt cx="1628564" cy="2427848"/>
          </a:xfrm>
          <a:solidFill>
            <a:schemeClr val="accent2"/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7859695" y="762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59695" y="61076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59695" y="2743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859695" y="4050268"/>
            <a:ext cx="91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859695" y="4484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859695" y="5638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3080…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53562" y="3124200"/>
            <a:ext cx="564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Base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3124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3505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90800" y="3124200"/>
            <a:ext cx="857226" cy="338554"/>
          </a:xfrm>
          <a:prstGeom prst="rect">
            <a:avLst/>
          </a:prstGeom>
          <a:solidFill>
            <a:srgbClr val="00AE00"/>
          </a:solidFill>
        </p:spPr>
        <p:txBody>
          <a:bodyPr wrap="none" rtlCol="0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3</a:t>
            </a:r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000 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0800" y="3505200"/>
            <a:ext cx="857226" cy="338554"/>
          </a:xfrm>
          <a:prstGeom prst="rect">
            <a:avLst/>
          </a:prstGeom>
          <a:solidFill>
            <a:srgbClr val="00AE00"/>
          </a:solidFill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0080 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27927" y="3505200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Bound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3886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90800" y="3886200"/>
            <a:ext cx="966931" cy="307777"/>
          </a:xfrm>
          <a:prstGeom prst="rect">
            <a:avLst/>
          </a:prstGeom>
          <a:solidFill>
            <a:srgbClr val="00AE00"/>
          </a:solidFill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0000 0248</a:t>
            </a:r>
            <a:endParaRPr lang="en-US" sz="14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22090" y="3886200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Gill Sans" charset="0"/>
                <a:ea typeface="Gill Sans" charset="0"/>
                <a:cs typeface="Gill Sans" charset="0"/>
              </a:rPr>
              <a:t>u</a:t>
            </a:r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590800" y="4648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590800" y="49530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590800" y="54864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22090" y="4648200"/>
            <a:ext cx="526811" cy="338554"/>
          </a:xfrm>
          <a:prstGeom prst="rect">
            <a:avLst/>
          </a:prstGeom>
          <a:solidFill>
            <a:srgbClr val="00AE00"/>
          </a:solidFill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590800" y="2743200"/>
            <a:ext cx="4572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00200" y="2743200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sysmode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5117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670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4267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36204" y="42672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334000" y="9144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334000" y="62484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495800" y="3124200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sz="16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495800" y="3505200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sz="16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0" name="Curved Connector 79"/>
          <p:cNvCxnSpPr/>
          <p:nvPr/>
        </p:nvCxnSpPr>
        <p:spPr bwMode="auto">
          <a:xfrm rot="5400000" flipH="1" flipV="1">
            <a:off x="3886200" y="1524001"/>
            <a:ext cx="3200402" cy="25908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3" name="Curved Connector 82"/>
          <p:cNvCxnSpPr/>
          <p:nvPr/>
        </p:nvCxnSpPr>
        <p:spPr bwMode="auto">
          <a:xfrm>
            <a:off x="4191000" y="5105400"/>
            <a:ext cx="1752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590800" y="4953000"/>
            <a:ext cx="880369" cy="338554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00D0…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7" name="Content Placeholder 18"/>
          <p:cNvSpPr>
            <a:spLocks noGrp="1"/>
          </p:cNvSpPr>
          <p:nvPr>
            <p:ph idx="1"/>
          </p:nvPr>
        </p:nvSpPr>
        <p:spPr>
          <a:xfrm>
            <a:off x="152400" y="5181600"/>
            <a:ext cx="2286000" cy="10668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to save registers and set up system stack?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579217" y="4267200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0001 0124</a:t>
            </a:r>
            <a:endParaRPr lang="en-US" sz="16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Curved Connector 88"/>
          <p:cNvCxnSpPr>
            <a:endCxn id="48" idx="1"/>
          </p:cNvCxnSpPr>
          <p:nvPr/>
        </p:nvCxnSpPr>
        <p:spPr bwMode="auto">
          <a:xfrm>
            <a:off x="4038600" y="4087001"/>
            <a:ext cx="1905000" cy="60474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81000" y="2971800"/>
            <a:ext cx="857226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1000 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81000" y="3352800"/>
            <a:ext cx="888084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1100 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1000" y="3733800"/>
            <a:ext cx="966931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0000 </a:t>
            </a:r>
            <a:r>
              <a:rPr lang="en-US" sz="14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1234</a:t>
            </a:r>
            <a:endParaRPr lang="en-US" sz="14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81000" y="4114800"/>
            <a:ext cx="526811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3400" y="4495800"/>
            <a:ext cx="633507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00FF…</a:t>
            </a:r>
            <a:endParaRPr lang="en-US" sz="12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781800" y="1066800"/>
            <a:ext cx="463964" cy="2769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1200" b="0" dirty="0">
                <a:latin typeface="Gill Sans" charset="0"/>
                <a:ea typeface="Gill Sans" charset="0"/>
                <a:cs typeface="Gill Sans" charset="0"/>
              </a:rPr>
              <a:t>RTU</a:t>
            </a: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7467600" y="1447800"/>
            <a:ext cx="152400" cy="2286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50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304800" y="2895600"/>
            <a:ext cx="1219200" cy="1981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924800" cy="736600"/>
          </a:xfrm>
        </p:spPr>
        <p:txBody>
          <a:bodyPr/>
          <a:lstStyle/>
          <a:p>
            <a:r>
              <a:rPr lang="en-US" dirty="0" smtClean="0"/>
              <a:t>Simple B&amp;B: “resume”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57200" y="19050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" y="990600"/>
            <a:ext cx="762000" cy="762000"/>
          </a:xfrm>
          <a:prstGeom prst="roundRect">
            <a:avLst/>
          </a:prstGeom>
          <a:solidFill>
            <a:srgbClr val="00AE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9906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14600" y="9906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102" y="1371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791200" y="9144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867400" y="990600"/>
            <a:ext cx="1905000" cy="1790708"/>
            <a:chOff x="3200400" y="1371600"/>
            <a:chExt cx="1628564" cy="2724991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72272" y="1371600"/>
              <a:ext cx="508689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800" y="2133599"/>
              <a:ext cx="937621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5200" y="2666999"/>
              <a:ext cx="492158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3581400"/>
              <a:ext cx="519652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943600" y="2956058"/>
            <a:ext cx="1828800" cy="1387342"/>
            <a:chOff x="3200400" y="1638300"/>
            <a:chExt cx="1628564" cy="2427848"/>
          </a:xfrm>
          <a:solidFill>
            <a:srgbClr val="FFFF00"/>
          </a:solidFill>
        </p:grpSpPr>
        <p:sp>
          <p:nvSpPr>
            <p:cNvPr id="37" name="Rectangle 36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943600" y="4572000"/>
            <a:ext cx="1828800" cy="1387342"/>
            <a:chOff x="3200400" y="1638300"/>
            <a:chExt cx="1628564" cy="2427848"/>
          </a:xfrm>
          <a:solidFill>
            <a:schemeClr val="accent2"/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7859695" y="762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59695" y="61076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59695" y="2743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859695" y="4050268"/>
            <a:ext cx="91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859695" y="4484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859695" y="5638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3080…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53562" y="3124200"/>
            <a:ext cx="564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Base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3124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3505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90800" y="3124200"/>
            <a:ext cx="857226" cy="338554"/>
          </a:xfrm>
          <a:prstGeom prst="rect">
            <a:avLst/>
          </a:prstGeom>
          <a:solidFill>
            <a:srgbClr val="00AE00"/>
          </a:solidFill>
        </p:spPr>
        <p:txBody>
          <a:bodyPr wrap="none" rtlCol="0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3</a:t>
            </a:r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000 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0800" y="3505200"/>
            <a:ext cx="857226" cy="338554"/>
          </a:xfrm>
          <a:prstGeom prst="rect">
            <a:avLst/>
          </a:prstGeom>
          <a:solidFill>
            <a:srgbClr val="00AE00"/>
          </a:solidFill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0080 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27927" y="3505200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Bound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3886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90800" y="3886200"/>
            <a:ext cx="952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err="1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x</a:t>
            </a:r>
            <a:r>
              <a:rPr lang="en-US" sz="1400" b="0" dirty="0" err="1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xxx</a:t>
            </a:r>
            <a:r>
              <a:rPr lang="en-US" sz="14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1400" b="0" dirty="0" err="1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xxxx</a:t>
            </a:r>
            <a:endParaRPr lang="en-US" sz="14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22090" y="3886200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Gill Sans" charset="0"/>
                <a:ea typeface="Gill Sans" charset="0"/>
                <a:cs typeface="Gill Sans" charset="0"/>
              </a:rPr>
              <a:t>u</a:t>
            </a:r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590800" y="4648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9600" y="2819400"/>
            <a:ext cx="18288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590800" y="54864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22090" y="4648200"/>
            <a:ext cx="526811" cy="338554"/>
          </a:xfrm>
          <a:prstGeom prst="rect">
            <a:avLst/>
          </a:prstGeom>
          <a:solidFill>
            <a:srgbClr val="00AE00"/>
          </a:solidFill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590800" y="2743200"/>
            <a:ext cx="457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00200" y="2743200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sysmode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5117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670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 charset="0"/>
                <a:ea typeface="Gill Sans" charset="0"/>
                <a:cs typeface="Gill Sans" charset="0"/>
              </a:rPr>
              <a:t>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4267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36204" y="42672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410200" y="45720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334000" y="59436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495800" y="3124200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sz="16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495800" y="3505200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sz="16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3" name="Curved Connector 82"/>
          <p:cNvCxnSpPr/>
          <p:nvPr/>
        </p:nvCxnSpPr>
        <p:spPr bwMode="auto">
          <a:xfrm>
            <a:off x="4191000" y="5105400"/>
            <a:ext cx="1752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590800" y="4953000"/>
            <a:ext cx="880369" cy="338554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00D0…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7" name="Content Placeholder 18"/>
          <p:cNvSpPr>
            <a:spLocks noGrp="1"/>
          </p:cNvSpPr>
          <p:nvPr>
            <p:ph idx="1"/>
          </p:nvPr>
        </p:nvSpPr>
        <p:spPr>
          <a:xfrm>
            <a:off x="152400" y="5181600"/>
            <a:ext cx="2286000" cy="10668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to save registers and set up system stack?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579217" y="4267200"/>
            <a:ext cx="959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000 0248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Curved Connector 88"/>
          <p:cNvCxnSpPr>
            <a:endCxn id="48" idx="1"/>
          </p:cNvCxnSpPr>
          <p:nvPr/>
        </p:nvCxnSpPr>
        <p:spPr bwMode="auto">
          <a:xfrm>
            <a:off x="4038600" y="4419600"/>
            <a:ext cx="1905000" cy="27214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81000" y="2971800"/>
            <a:ext cx="857226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1000 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81000" y="3352800"/>
            <a:ext cx="888084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1100 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1000" y="3733800"/>
            <a:ext cx="966931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0000 </a:t>
            </a:r>
            <a:r>
              <a:rPr lang="en-US" sz="14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1234</a:t>
            </a:r>
            <a:endParaRPr lang="en-US" sz="14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81000" y="4114800"/>
            <a:ext cx="526811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3400" y="4495800"/>
            <a:ext cx="633507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00FF…</a:t>
            </a:r>
            <a:endParaRPr lang="en-US" sz="12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781800" y="1066800"/>
            <a:ext cx="463964" cy="2769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1200" b="0" dirty="0">
                <a:latin typeface="Gill Sans" charset="0"/>
                <a:ea typeface="Gill Sans" charset="0"/>
                <a:cs typeface="Gill Sans" charset="0"/>
              </a:rPr>
              <a:t>RTU</a:t>
            </a:r>
          </a:p>
        </p:txBody>
      </p:sp>
    </p:spTree>
    <p:extLst>
      <p:ext uri="{BB962C8B-B14F-4D97-AF65-F5344CB8AC3E}">
        <p14:creationId xmlns:p14="http://schemas.microsoft.com/office/powerpoint/2010/main" val="3658973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41879</TotalTime>
  <Pages>60</Pages>
  <Words>2949</Words>
  <Application>Microsoft Office PowerPoint</Application>
  <PresentationFormat>On-screen Show (4:3)</PresentationFormat>
  <Paragraphs>750</Paragraphs>
  <Slides>45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7" baseType="lpstr">
      <vt:lpstr>MS PGothic</vt:lpstr>
      <vt:lpstr>Arial</vt:lpstr>
      <vt:lpstr>Comic Sans MS</vt:lpstr>
      <vt:lpstr>Consolas</vt:lpstr>
      <vt:lpstr>Courier</vt:lpstr>
      <vt:lpstr>Courier New</vt:lpstr>
      <vt:lpstr>Gill Sans</vt:lpstr>
      <vt:lpstr>Gill Sans Light</vt:lpstr>
      <vt:lpstr>굴림</vt:lpstr>
      <vt:lpstr>Helvetica</vt:lpstr>
      <vt:lpstr>Symbol</vt:lpstr>
      <vt:lpstr>Office</vt:lpstr>
      <vt:lpstr>CS162 Operating Systems and Systems Programming Lecture 3  Processes (con’t), Fork,  Introduction to I/O</vt:lpstr>
      <vt:lpstr>Recall: Four fundamental OS concepts</vt:lpstr>
      <vt:lpstr>Recall: give the illusion of multiple processors?</vt:lpstr>
      <vt:lpstr>Recall: Single and Multithreaded Processes</vt:lpstr>
      <vt:lpstr>Recall: Simple address translation with Base and Bound</vt:lpstr>
      <vt:lpstr>Simple B&amp;B: User =&gt; Kernel</vt:lpstr>
      <vt:lpstr>Simple B&amp;B: Interrupt</vt:lpstr>
      <vt:lpstr>Simple B&amp;B: Switch User Process</vt:lpstr>
      <vt:lpstr>Simple B&amp;B: “resume”</vt:lpstr>
      <vt:lpstr>Running Many Programs</vt:lpstr>
      <vt:lpstr>Process Control Block</vt:lpstr>
      <vt:lpstr>Scheduler</vt:lpstr>
      <vt:lpstr>Simultaneous MultiThreading/Hyperthreading</vt:lpstr>
      <vt:lpstr>Also Recall: The World Is Parallel</vt:lpstr>
      <vt:lpstr>Is Branch and Bound a  Good-Enough Protection Mechanism?</vt:lpstr>
      <vt:lpstr>Better: x86 – segments and stacks</vt:lpstr>
      <vt:lpstr>Alternative: Address Mapping</vt:lpstr>
      <vt:lpstr>Administrivia: Getting started</vt:lpstr>
      <vt:lpstr>Administrivia (Con’t)</vt:lpstr>
      <vt:lpstr>Recall: 3 types of Kernel Mode Transfer</vt:lpstr>
      <vt:lpstr>Recall: User/Kernel (Privileged) Mode</vt:lpstr>
      <vt:lpstr>Implementing Safe Kernel Mode Transfers</vt:lpstr>
      <vt:lpstr>Need for Separate Kernel Stacks</vt:lpstr>
      <vt:lpstr>Before</vt:lpstr>
      <vt:lpstr>During</vt:lpstr>
      <vt:lpstr>Kernel System Call Handler</vt:lpstr>
      <vt:lpstr>Hardware support: Interrupt Control</vt:lpstr>
      <vt:lpstr>Hardware support: Interrupt Control</vt:lpstr>
      <vt:lpstr>Interrupt Controller</vt:lpstr>
      <vt:lpstr>How do we take interrupts safely?</vt:lpstr>
      <vt:lpstr>Putting it together: web server</vt:lpstr>
      <vt:lpstr>Putting it together: web server</vt:lpstr>
      <vt:lpstr>Can a process create a process ?</vt:lpstr>
      <vt:lpstr>Create Process: fork1.c</vt:lpstr>
      <vt:lpstr>UNIX Process Management</vt:lpstr>
      <vt:lpstr>UNIX Process Management</vt:lpstr>
      <vt:lpstr>Parent wait for child: fork2.c</vt:lpstr>
      <vt:lpstr>Process Races: fork3.c</vt:lpstr>
      <vt:lpstr>Shell</vt:lpstr>
      <vt:lpstr>Signals – infloop.c</vt:lpstr>
      <vt:lpstr>How Does the Kernel Provide Services?</vt:lpstr>
      <vt:lpstr>OS Run-Time Library</vt:lpstr>
      <vt:lpstr>Recall: UNIX System Structure</vt:lpstr>
      <vt:lpstr>A Kind of Narrow Waist</vt:lpstr>
      <vt:lpstr>Summary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John Kubiatowicz</cp:lastModifiedBy>
  <cp:revision>535</cp:revision>
  <cp:lastPrinted>2019-01-29T22:15:31Z</cp:lastPrinted>
  <dcterms:created xsi:type="dcterms:W3CDTF">1995-08-12T11:37:26Z</dcterms:created>
  <dcterms:modified xsi:type="dcterms:W3CDTF">2019-01-29T22:19:06Z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