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4"/>
  </p:notesMasterIdLst>
  <p:sldIdLst>
    <p:sldId id="256" r:id="rId2"/>
    <p:sldId id="824" r:id="rId3"/>
    <p:sldId id="1859" r:id="rId4"/>
    <p:sldId id="1700" r:id="rId5"/>
    <p:sldId id="1876" r:id="rId6"/>
    <p:sldId id="1883" r:id="rId7"/>
    <p:sldId id="539" r:id="rId8"/>
    <p:sldId id="1162" r:id="rId9"/>
    <p:sldId id="1884" r:id="rId10"/>
    <p:sldId id="1885" r:id="rId11"/>
    <p:sldId id="1886" r:id="rId12"/>
    <p:sldId id="1887" r:id="rId13"/>
    <p:sldId id="1178" r:id="rId14"/>
    <p:sldId id="1888" r:id="rId15"/>
    <p:sldId id="1889" r:id="rId16"/>
    <p:sldId id="1890" r:id="rId17"/>
    <p:sldId id="1891" r:id="rId18"/>
    <p:sldId id="1892" r:id="rId19"/>
    <p:sldId id="1893" r:id="rId20"/>
    <p:sldId id="1894" r:id="rId21"/>
    <p:sldId id="1895" r:id="rId22"/>
    <p:sldId id="1896" r:id="rId23"/>
    <p:sldId id="1897" r:id="rId24"/>
    <p:sldId id="1282" r:id="rId25"/>
    <p:sldId id="1283" r:id="rId26"/>
    <p:sldId id="1163" r:id="rId27"/>
    <p:sldId id="575" r:id="rId28"/>
    <p:sldId id="1898" r:id="rId29"/>
    <p:sldId id="1184" r:id="rId30"/>
    <p:sldId id="1899" r:id="rId31"/>
    <p:sldId id="1167" r:id="rId32"/>
    <p:sldId id="1900" r:id="rId33"/>
    <p:sldId id="1901" r:id="rId34"/>
    <p:sldId id="1902" r:id="rId35"/>
    <p:sldId id="1903" r:id="rId36"/>
    <p:sldId id="1904" r:id="rId37"/>
    <p:sldId id="1905" r:id="rId38"/>
    <p:sldId id="1364" r:id="rId39"/>
    <p:sldId id="1366" r:id="rId40"/>
    <p:sldId id="1367" r:id="rId41"/>
    <p:sldId id="1906" r:id="rId42"/>
    <p:sldId id="1907" r:id="rId43"/>
    <p:sldId id="1908" r:id="rId44"/>
    <p:sldId id="1909" r:id="rId45"/>
    <p:sldId id="1910" r:id="rId46"/>
    <p:sldId id="1911" r:id="rId47"/>
    <p:sldId id="1370" r:id="rId48"/>
    <p:sldId id="1371" r:id="rId49"/>
    <p:sldId id="1912" r:id="rId50"/>
    <p:sldId id="1913" r:id="rId51"/>
    <p:sldId id="1914" r:id="rId52"/>
    <p:sldId id="1915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AE00"/>
    <a:srgbClr val="4472C4"/>
    <a:srgbClr val="01FFFF"/>
    <a:srgbClr val="FFFF01"/>
    <a:srgbClr val="D9D9D9"/>
    <a:srgbClr val="D8D8D8"/>
    <a:srgbClr val="D6D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59"/>
    <p:restoredTop sz="85703"/>
  </p:normalViewPr>
  <p:slideViewPr>
    <p:cSldViewPr snapToGrid="0" snapToObjects="1">
      <p:cViewPr varScale="1">
        <p:scale>
          <a:sx n="89" d="100"/>
          <a:sy n="89" d="100"/>
        </p:scale>
        <p:origin x="1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61342-C565-254A-B120-12E0439B36E9}" type="datetimeFigureOut">
              <a:rPr lang="en-US" smtClean="0"/>
              <a:t>7/15/19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440CD-BA39-A148-AE3A-F33EF3E7F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36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550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64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40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9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E697C0-5B50-7944-9EB6-688F19C305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72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3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23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omic Sans MS" charset="0"/>
              </a:rPr>
              <a:t>Winchester disk drives developed by IBM: 1973 first drive</a:t>
            </a:r>
          </a:p>
          <a:p>
            <a:r>
              <a:rPr lang="en-US">
                <a:latin typeface="Comic Sans MS" charset="0"/>
              </a:rPr>
              <a:t>Uses </a:t>
            </a:r>
            <a:r>
              <a:rPr lang="ja-JP" altLang="en-US">
                <a:latin typeface="Comic Sans MS" charset="0"/>
              </a:rPr>
              <a:t>“</a:t>
            </a:r>
            <a:r>
              <a:rPr lang="en-US" altLang="ja-JP">
                <a:latin typeface="Comic Sans MS" charset="0"/>
              </a:rPr>
              <a:t>sealed</a:t>
            </a:r>
            <a:r>
              <a:rPr lang="ja-JP" altLang="en-US">
                <a:latin typeface="Comic Sans MS" charset="0"/>
              </a:rPr>
              <a:t>”</a:t>
            </a:r>
            <a:r>
              <a:rPr lang="en-US" altLang="ja-JP">
                <a:latin typeface="Comic Sans MS" charset="0"/>
              </a:rPr>
              <a:t> assembly with heads floating on air bearings – Bernoulli effect</a:t>
            </a:r>
            <a:endParaRPr lang="en-US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67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04FA-79C6-404D-A393-D48D85E6E132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FAD8-B6A7-0C40-B32C-45F69647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27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04FA-79C6-404D-A393-D48D85E6E132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FAD8-B6A7-0C40-B32C-45F69647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8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04FA-79C6-404D-A393-D48D85E6E132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FAD8-B6A7-0C40-B32C-45F69647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00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04FA-79C6-404D-A393-D48D85E6E132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FAD8-B6A7-0C40-B32C-45F69647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35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04FA-79C6-404D-A393-D48D85E6E132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FAD8-B6A7-0C40-B32C-45F69647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4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04FA-79C6-404D-A393-D48D85E6E132}" type="datetimeFigureOut">
              <a:rPr lang="en-US" smtClean="0"/>
              <a:t>7/15/19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FAD8-B6A7-0C40-B32C-45F69647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89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04FA-79C6-404D-A393-D48D85E6E132}" type="datetimeFigureOut">
              <a:rPr lang="en-US" smtClean="0"/>
              <a:t>7/15/19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FAD8-B6A7-0C40-B32C-45F69647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28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04FA-79C6-404D-A393-D48D85E6E132}" type="datetimeFigureOut">
              <a:rPr lang="en-US" smtClean="0"/>
              <a:t>7/15/19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FAD8-B6A7-0C40-B32C-45F69647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3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04FA-79C6-404D-A393-D48D85E6E132}" type="datetimeFigureOut">
              <a:rPr lang="en-US" smtClean="0"/>
              <a:t>7/15/19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FAD8-B6A7-0C40-B32C-45F69647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55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04FA-79C6-404D-A393-D48D85E6E132}" type="datetimeFigureOut">
              <a:rPr lang="en-US" smtClean="0"/>
              <a:t>7/15/19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FAD8-B6A7-0C40-B32C-45F69647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04FA-79C6-404D-A393-D48D85E6E132}" type="datetimeFigureOut">
              <a:rPr lang="en-US" smtClean="0"/>
              <a:t>7/15/19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BFAD8-B6A7-0C40-B32C-45F69647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3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504FA-79C6-404D-A393-D48D85E6E132}" type="datetimeFigureOut">
              <a:rPr lang="en-US" smtClean="0"/>
              <a:t>7/15/19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BFAD8-B6A7-0C40-B32C-45F69647C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57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22.jpg"/><Relationship Id="rId3" Type="http://schemas.openxmlformats.org/officeDocument/2006/relationships/image" Target="../media/image12.jpg"/><Relationship Id="rId7" Type="http://schemas.openxmlformats.org/officeDocument/2006/relationships/image" Target="../media/image16.wm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11" Type="http://schemas.openxmlformats.org/officeDocument/2006/relationships/image" Target="../media/image20.wmf"/><Relationship Id="rId5" Type="http://schemas.openxmlformats.org/officeDocument/2006/relationships/image" Target="../media/image14.png"/><Relationship Id="rId10" Type="http://schemas.openxmlformats.org/officeDocument/2006/relationships/image" Target="../media/image19.wmf"/><Relationship Id="rId4" Type="http://schemas.openxmlformats.org/officeDocument/2006/relationships/image" Target="../media/image13.wmf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10AF71-762F-CD4B-94E5-E4C38CAE7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2064" y="402335"/>
            <a:ext cx="7461504" cy="1780033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CS 162: Operating Systems and Systems Programming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1A254F1-F1AE-B843-A49D-5103599418B9}"/>
              </a:ext>
            </a:extLst>
          </p:cNvPr>
          <p:cNvSpPr txBox="1">
            <a:spLocks/>
          </p:cNvSpPr>
          <p:nvPr/>
        </p:nvSpPr>
        <p:spPr>
          <a:xfrm>
            <a:off x="512064" y="2164842"/>
            <a:ext cx="7461504" cy="17800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dirty="0">
                <a:solidFill>
                  <a:srgbClr val="0070C0"/>
                </a:solidFill>
              </a:rPr>
              <a:t>Lecture 12: I/O and Storage Devices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63513B-F7CE-884E-9DEC-608167BE2E9D}"/>
              </a:ext>
            </a:extLst>
          </p:cNvPr>
          <p:cNvSpPr txBox="1">
            <a:spLocks/>
          </p:cNvSpPr>
          <p:nvPr/>
        </p:nvSpPr>
        <p:spPr>
          <a:xfrm>
            <a:off x="512064" y="3785616"/>
            <a:ext cx="7461504" cy="17800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July 15, 2019</a:t>
            </a:r>
          </a:p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Instructor: Jack Kolb</a:t>
            </a:r>
          </a:p>
          <a:p>
            <a:pPr algn="l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https://cs162.eecs.berkeley.edu</a:t>
            </a:r>
          </a:p>
        </p:txBody>
      </p:sp>
    </p:spTree>
    <p:extLst>
      <p:ext uri="{BB962C8B-B14F-4D97-AF65-F5344CB8AC3E}">
        <p14:creationId xmlns:p14="http://schemas.microsoft.com/office/powerpoint/2010/main" val="3242363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In a Picture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811463" y="3976692"/>
            <a:ext cx="533400" cy="1487488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L3 Cache</a:t>
            </a:r>
            <a:br>
              <a:rPr lang="en-US" b="0" dirty="0">
                <a:latin typeface="+mj-lt"/>
                <a:ea typeface="Gill Sans" charset="0"/>
                <a:cs typeface="Gill Sans" charset="0"/>
              </a:rPr>
            </a:br>
            <a:r>
              <a:rPr lang="en-US" b="0" dirty="0">
                <a:latin typeface="+mj-lt"/>
                <a:ea typeface="Gill Sans" charset="0"/>
                <a:cs typeface="Gill Sans" charset="0"/>
              </a:rPr>
              <a:t>(shared)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715169" y="4455323"/>
            <a:ext cx="355600" cy="1008857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Registers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09600" y="2792418"/>
            <a:ext cx="2019300" cy="1285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84213" y="2776543"/>
            <a:ext cx="670249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ko-KR" b="0">
                <a:latin typeface="+mj-lt"/>
                <a:ea typeface="Gill Sans" charset="0"/>
                <a:cs typeface="Gill Sans" charset="0"/>
              </a:rPr>
              <a:t>Core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09600" y="4165605"/>
            <a:ext cx="2019300" cy="12985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90563" y="4141793"/>
            <a:ext cx="670249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ko-KR" b="0">
                <a:latin typeface="+mj-lt"/>
                <a:ea typeface="Gill Sans" charset="0"/>
                <a:cs typeface="Gill Sans" charset="0"/>
              </a:rPr>
              <a:t>Core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175520" y="2618614"/>
            <a:ext cx="1314450" cy="2888659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latin typeface="+mj-lt"/>
                <a:ea typeface="Gill Sans" charset="0"/>
                <a:cs typeface="Gill Sans" charset="0"/>
              </a:rPr>
              <a:t>Secondary</a:t>
            </a:r>
            <a:br>
              <a:rPr lang="en-US" b="0">
                <a:latin typeface="+mj-lt"/>
                <a:ea typeface="Gill Sans" charset="0"/>
                <a:cs typeface="Gill Sans" charset="0"/>
              </a:rPr>
            </a:br>
            <a:r>
              <a:rPr lang="en-US" b="0">
                <a:latin typeface="+mj-lt"/>
                <a:ea typeface="Gill Sans" charset="0"/>
                <a:cs typeface="Gill Sans" charset="0"/>
              </a:rPr>
              <a:t> Storage </a:t>
            </a:r>
            <a:br>
              <a:rPr lang="en-US" b="0">
                <a:latin typeface="+mj-lt"/>
                <a:ea typeface="Gill Sans" charset="0"/>
                <a:cs typeface="Gill Sans" charset="0"/>
              </a:rPr>
            </a:br>
            <a:r>
              <a:rPr lang="en-US" b="0">
                <a:latin typeface="+mj-lt"/>
                <a:ea typeface="Gill Sans" charset="0"/>
                <a:cs typeface="Gill Sans" charset="0"/>
              </a:rPr>
              <a:t>(Disk)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57200" y="2379668"/>
            <a:ext cx="3043238" cy="31940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146175" y="2398718"/>
            <a:ext cx="111819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ko-KR" b="0">
                <a:latin typeface="+mj-lt"/>
                <a:ea typeface="Gill Sans" charset="0"/>
                <a:cs typeface="Gill Sans" charset="0"/>
              </a:rPr>
              <a:t>Processor</a:t>
            </a: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1660545" y="5487993"/>
            <a:ext cx="5210175" cy="11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4117327" y="3592748"/>
            <a:ext cx="969962" cy="1897063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Main</a:t>
            </a:r>
          </a:p>
          <a:p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Memory</a:t>
            </a:r>
          </a:p>
          <a:p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(DRAM)</a:t>
            </a:r>
          </a:p>
          <a:p>
            <a:endParaRPr lang="en-US" b="0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689804" y="3089512"/>
            <a:ext cx="355600" cy="989285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Registers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319213" y="3089511"/>
            <a:ext cx="355600" cy="989285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L1 Cache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1320800" y="4455323"/>
            <a:ext cx="355600" cy="1001479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L1 Cache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2001838" y="4288867"/>
            <a:ext cx="355600" cy="1175313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L2 Cache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1998663" y="2877579"/>
            <a:ext cx="355600" cy="1175313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L2 Cache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5727720" y="3362863"/>
            <a:ext cx="1143000" cy="2126948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latin typeface="+mj-lt"/>
                <a:ea typeface="Gill Sans" charset="0"/>
                <a:cs typeface="Gill Sans" charset="0"/>
              </a:rPr>
              <a:t>Secondary</a:t>
            </a:r>
            <a:br>
              <a:rPr lang="en-US" b="0">
                <a:latin typeface="+mj-lt"/>
                <a:ea typeface="Gill Sans" charset="0"/>
                <a:cs typeface="Gill Sans" charset="0"/>
              </a:rPr>
            </a:br>
            <a:r>
              <a:rPr lang="en-US" b="0">
                <a:latin typeface="+mj-lt"/>
                <a:ea typeface="Gill Sans" charset="0"/>
                <a:cs typeface="Gill Sans" charset="0"/>
              </a:rPr>
              <a:t> Storage </a:t>
            </a:r>
            <a:br>
              <a:rPr lang="en-US" b="0">
                <a:latin typeface="+mj-lt"/>
                <a:ea typeface="Gill Sans" charset="0"/>
                <a:cs typeface="Gill Sans" charset="0"/>
              </a:rPr>
            </a:br>
            <a:r>
              <a:rPr lang="en-US" b="0">
                <a:latin typeface="+mj-lt"/>
                <a:ea typeface="Gill Sans" charset="0"/>
                <a:cs typeface="Gill Sans" charset="0"/>
              </a:rPr>
              <a:t>(SSD)</a:t>
            </a:r>
          </a:p>
        </p:txBody>
      </p:sp>
      <p:sp>
        <p:nvSpPr>
          <p:cNvPr id="55" name="Rectangle 18"/>
          <p:cNvSpPr>
            <a:spLocks noChangeArrowheads="1"/>
          </p:cNvSpPr>
          <p:nvPr/>
        </p:nvSpPr>
        <p:spPr bwMode="auto">
          <a:xfrm>
            <a:off x="4117327" y="2270760"/>
            <a:ext cx="1084126" cy="102618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ko-KR" b="0" dirty="0">
              <a:latin typeface="+mj-lt"/>
              <a:ea typeface="Gill Sans" charset="0"/>
              <a:cs typeface="Gill Sans" charset="0"/>
            </a:endParaRPr>
          </a:p>
          <a:p>
            <a:pPr algn="ctr"/>
            <a:endParaRPr lang="en-US" altLang="ko-KR" b="0" dirty="0">
              <a:latin typeface="+mj-lt"/>
              <a:ea typeface="Gill Sans" charset="0"/>
              <a:cs typeface="Gill Sans" charset="0"/>
            </a:endParaRPr>
          </a:p>
          <a:p>
            <a:pPr algn="ctr"/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I/O </a:t>
            </a:r>
          </a:p>
          <a:p>
            <a:pPr algn="ctr"/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Controllers</a:t>
            </a:r>
          </a:p>
        </p:txBody>
      </p:sp>
      <p:pic>
        <p:nvPicPr>
          <p:cNvPr id="61" name="Picture 60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307" y="2766895"/>
            <a:ext cx="1362213" cy="1191936"/>
          </a:xfrm>
          <a:prstGeom prst="rect">
            <a:avLst/>
          </a:prstGeom>
        </p:spPr>
      </p:pic>
      <p:pic>
        <p:nvPicPr>
          <p:cNvPr id="63" name="Picture 62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359" y="2025423"/>
            <a:ext cx="1526623" cy="948113"/>
          </a:xfrm>
          <a:prstGeom prst="rect">
            <a:avLst/>
          </a:prstGeom>
        </p:spPr>
      </p:pic>
      <p:sp>
        <p:nvSpPr>
          <p:cNvPr id="64" name="Right Arrow 63"/>
          <p:cNvSpPr/>
          <p:nvPr/>
        </p:nvSpPr>
        <p:spPr>
          <a:xfrm>
            <a:off x="3500438" y="4296505"/>
            <a:ext cx="616889" cy="36367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29000" y="3743727"/>
            <a:ext cx="8151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+mj-lt"/>
                <a:ea typeface="Gill Sans" charset="0"/>
                <a:cs typeface="Gill Sans" charset="0"/>
              </a:rPr>
              <a:t>Read / Write</a:t>
            </a:r>
          </a:p>
        </p:txBody>
      </p:sp>
      <p:sp>
        <p:nvSpPr>
          <p:cNvPr id="66" name="Right Arrow 65"/>
          <p:cNvSpPr/>
          <p:nvPr/>
        </p:nvSpPr>
        <p:spPr>
          <a:xfrm>
            <a:off x="3500439" y="2547933"/>
            <a:ext cx="616889" cy="36367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429000" y="1991127"/>
            <a:ext cx="8151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+mj-lt"/>
                <a:ea typeface="Gill Sans" charset="0"/>
                <a:cs typeface="Gill Sans" charset="0"/>
              </a:rPr>
              <a:t>Read / Write</a:t>
            </a:r>
          </a:p>
        </p:txBody>
      </p:sp>
      <p:sp>
        <p:nvSpPr>
          <p:cNvPr id="68" name="Freeform 67"/>
          <p:cNvSpPr/>
          <p:nvPr/>
        </p:nvSpPr>
        <p:spPr>
          <a:xfrm>
            <a:off x="5120559" y="2465069"/>
            <a:ext cx="2159857" cy="162622"/>
          </a:xfrm>
          <a:custGeom>
            <a:avLst/>
            <a:gdLst>
              <a:gd name="connsiteX0" fmla="*/ 0 w 2159857"/>
              <a:gd name="connsiteY0" fmla="*/ 32201 h 162622"/>
              <a:gd name="connsiteX1" fmla="*/ 938365 w 2159857"/>
              <a:gd name="connsiteY1" fmla="*/ 7932 h 162622"/>
              <a:gd name="connsiteX2" fmla="*/ 906007 w 2159857"/>
              <a:gd name="connsiteY2" fmla="*/ 153546 h 162622"/>
              <a:gd name="connsiteX3" fmla="*/ 1553155 w 2159857"/>
              <a:gd name="connsiteY3" fmla="*/ 137367 h 162622"/>
              <a:gd name="connsiteX4" fmla="*/ 2159857 w 2159857"/>
              <a:gd name="connsiteY4" fmla="*/ 56470 h 16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857" h="162622">
                <a:moveTo>
                  <a:pt x="0" y="32201"/>
                </a:moveTo>
                <a:cubicBezTo>
                  <a:pt x="393682" y="9954"/>
                  <a:pt x="787364" y="-12292"/>
                  <a:pt x="938365" y="7932"/>
                </a:cubicBezTo>
                <a:cubicBezTo>
                  <a:pt x="1089366" y="28156"/>
                  <a:pt x="803542" y="131974"/>
                  <a:pt x="906007" y="153546"/>
                </a:cubicBezTo>
                <a:cubicBezTo>
                  <a:pt x="1008472" y="175118"/>
                  <a:pt x="1344180" y="153546"/>
                  <a:pt x="1553155" y="137367"/>
                </a:cubicBezTo>
                <a:cubicBezTo>
                  <a:pt x="1762130" y="121188"/>
                  <a:pt x="2159857" y="56470"/>
                  <a:pt x="2159857" y="5647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5201453" y="3113093"/>
            <a:ext cx="703773" cy="139040"/>
          </a:xfrm>
          <a:custGeom>
            <a:avLst/>
            <a:gdLst>
              <a:gd name="connsiteX0" fmla="*/ 0 w 2159857"/>
              <a:gd name="connsiteY0" fmla="*/ 32201 h 162622"/>
              <a:gd name="connsiteX1" fmla="*/ 938365 w 2159857"/>
              <a:gd name="connsiteY1" fmla="*/ 7932 h 162622"/>
              <a:gd name="connsiteX2" fmla="*/ 906007 w 2159857"/>
              <a:gd name="connsiteY2" fmla="*/ 153546 h 162622"/>
              <a:gd name="connsiteX3" fmla="*/ 1553155 w 2159857"/>
              <a:gd name="connsiteY3" fmla="*/ 137367 h 162622"/>
              <a:gd name="connsiteX4" fmla="*/ 2159857 w 2159857"/>
              <a:gd name="connsiteY4" fmla="*/ 56470 h 16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857" h="162622">
                <a:moveTo>
                  <a:pt x="0" y="32201"/>
                </a:moveTo>
                <a:cubicBezTo>
                  <a:pt x="393682" y="9954"/>
                  <a:pt x="787364" y="-12292"/>
                  <a:pt x="938365" y="7932"/>
                </a:cubicBezTo>
                <a:cubicBezTo>
                  <a:pt x="1089366" y="28156"/>
                  <a:pt x="803542" y="131974"/>
                  <a:pt x="906007" y="153546"/>
                </a:cubicBezTo>
                <a:cubicBezTo>
                  <a:pt x="1008472" y="175118"/>
                  <a:pt x="1344180" y="153546"/>
                  <a:pt x="1553155" y="137367"/>
                </a:cubicBezTo>
                <a:cubicBezTo>
                  <a:pt x="1762130" y="121188"/>
                  <a:pt x="2159857" y="56470"/>
                  <a:pt x="2159857" y="5647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69177" y="2110627"/>
            <a:ext cx="743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wires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161887" y="2333998"/>
            <a:ext cx="275038" cy="523980"/>
            <a:chOff x="4538126" y="830113"/>
            <a:chExt cx="275038" cy="523980"/>
          </a:xfrm>
        </p:grpSpPr>
        <p:sp>
          <p:nvSpPr>
            <p:cNvPr id="71" name="Rectangle 70"/>
            <p:cNvSpPr/>
            <p:nvPr/>
          </p:nvSpPr>
          <p:spPr>
            <a:xfrm>
              <a:off x="4538126" y="1092103"/>
              <a:ext cx="275038" cy="1309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538126" y="1223184"/>
              <a:ext cx="275038" cy="1309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538126" y="830113"/>
              <a:ext cx="275038" cy="1309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538126" y="961194"/>
              <a:ext cx="275038" cy="1309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539045" y="2379667"/>
            <a:ext cx="487568" cy="387227"/>
            <a:chOff x="5428874" y="234600"/>
            <a:chExt cx="590926" cy="508169"/>
          </a:xfrm>
        </p:grpSpPr>
        <p:sp>
          <p:nvSpPr>
            <p:cNvPr id="76" name="Curved Left Arrow 75"/>
            <p:cNvSpPr/>
            <p:nvPr/>
          </p:nvSpPr>
          <p:spPr>
            <a:xfrm>
              <a:off x="5727720" y="234600"/>
              <a:ext cx="292080" cy="508169"/>
            </a:xfrm>
            <a:prstGeom prst="curvedLeftArrow">
              <a:avLst>
                <a:gd name="adj1" fmla="val 24891"/>
                <a:gd name="adj2" fmla="val 56846"/>
                <a:gd name="adj3" fmla="val 3405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solidFill>
                  <a:schemeClr val="tx1"/>
                </a:solidFill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77" name="Curved Left Arrow 76"/>
            <p:cNvSpPr/>
            <p:nvPr/>
          </p:nvSpPr>
          <p:spPr>
            <a:xfrm flipH="1" flipV="1">
              <a:off x="5428874" y="234600"/>
              <a:ext cx="292080" cy="508169"/>
            </a:xfrm>
            <a:prstGeom prst="curvedLeftArrow">
              <a:avLst>
                <a:gd name="adj1" fmla="val 24891"/>
                <a:gd name="adj2" fmla="val 56846"/>
                <a:gd name="adj3" fmla="val 3405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solidFill>
                  <a:schemeClr val="tx1"/>
                </a:solidFill>
                <a:latin typeface="+mj-lt"/>
                <a:ea typeface="Gill Sans" charset="0"/>
                <a:cs typeface="Gill Sans" charset="0"/>
              </a:endParaRPr>
            </a:p>
          </p:txBody>
        </p:sp>
      </p:grpSp>
      <p:cxnSp>
        <p:nvCxnSpPr>
          <p:cNvPr id="80" name="Straight Arrow Connector 79"/>
          <p:cNvCxnSpPr/>
          <p:nvPr/>
        </p:nvCxnSpPr>
        <p:spPr>
          <a:xfrm flipH="1">
            <a:off x="3500437" y="3089511"/>
            <a:ext cx="61689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505199" y="3268038"/>
            <a:ext cx="1076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+mj-lt"/>
                <a:ea typeface="Gill Sans" charset="0"/>
                <a:cs typeface="Gill Sans" charset="0"/>
              </a:rPr>
              <a:t>interrupts</a:t>
            </a:r>
          </a:p>
        </p:txBody>
      </p:sp>
      <p:sp>
        <p:nvSpPr>
          <p:cNvPr id="82" name="Curved Down Arrow 81"/>
          <p:cNvSpPr/>
          <p:nvPr/>
        </p:nvSpPr>
        <p:spPr>
          <a:xfrm rot="9794705">
            <a:off x="4522981" y="3670929"/>
            <a:ext cx="1913997" cy="862575"/>
          </a:xfrm>
          <a:prstGeom prst="curved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>
              <a:solidFill>
                <a:schemeClr val="tx1"/>
              </a:solidFill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80038" y="3744148"/>
            <a:ext cx="148265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+mj-lt"/>
                <a:ea typeface="Gill Sans" charset="0"/>
                <a:cs typeface="Gill Sans" charset="0"/>
              </a:rPr>
              <a:t>DMA transfer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6E2D4A-745C-42B4-B503-6131DD8EE7D8}"/>
              </a:ext>
            </a:extLst>
          </p:cNvPr>
          <p:cNvSpPr/>
          <p:nvPr/>
        </p:nvSpPr>
        <p:spPr>
          <a:xfrm>
            <a:off x="4490208" y="2791438"/>
            <a:ext cx="4196592" cy="212694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A9EC5-9C2B-40BB-B7E6-6D66487DF6E7}"/>
              </a:ext>
            </a:extLst>
          </p:cNvPr>
          <p:cNvSpPr txBox="1"/>
          <p:nvPr/>
        </p:nvSpPr>
        <p:spPr>
          <a:xfrm>
            <a:off x="295634" y="3670260"/>
            <a:ext cx="4203223" cy="1569660"/>
          </a:xfrm>
          <a:prstGeom prst="rect">
            <a:avLst/>
          </a:prstGeom>
          <a:solidFill>
            <a:srgbClr val="FFFFFF">
              <a:alpha val="9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Controllers communicate results through </a:t>
            </a:r>
            <a:r>
              <a:rPr lang="en-US" sz="2400" b="1" dirty="0"/>
              <a:t>registers</a:t>
            </a:r>
            <a:r>
              <a:rPr lang="en-US" sz="2400" dirty="0"/>
              <a:t> </a:t>
            </a:r>
            <a:r>
              <a:rPr lang="en-US" sz="2400" i="1" dirty="0"/>
              <a:t>or</a:t>
            </a:r>
            <a:r>
              <a:rPr lang="en-US" sz="2400" dirty="0"/>
              <a:t> </a:t>
            </a:r>
            <a:r>
              <a:rPr lang="en-US" sz="2400" b="1" dirty="0"/>
              <a:t>direct memory access</a:t>
            </a:r>
            <a:r>
              <a:rPr lang="en-US" sz="2400" dirty="0"/>
              <a:t> to main memory</a:t>
            </a:r>
          </a:p>
        </p:txBody>
      </p:sp>
    </p:spTree>
    <p:extLst>
      <p:ext uri="{BB962C8B-B14F-4D97-AF65-F5344CB8AC3E}">
        <p14:creationId xmlns:p14="http://schemas.microsoft.com/office/powerpoint/2010/main" val="1549589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ADEE7-32F1-4281-9F90-91D40B4A9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921F5-64B9-4F1B-9874-7B88E324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Without I/O, computers are useless!</a:t>
            </a:r>
          </a:p>
          <a:p>
            <a:pPr>
              <a:spcAft>
                <a:spcPts val="1200"/>
              </a:spcAft>
            </a:pPr>
            <a:r>
              <a:rPr lang="en-US" dirty="0"/>
              <a:t>Thousands of devices, each slightly different</a:t>
            </a:r>
          </a:p>
          <a:p>
            <a:pPr>
              <a:spcAft>
                <a:spcPts val="1200"/>
              </a:spcAft>
            </a:pPr>
            <a:r>
              <a:rPr lang="en-US" dirty="0"/>
              <a:t>Devices unreliable: media failures and transmission errors</a:t>
            </a:r>
          </a:p>
          <a:p>
            <a:pPr>
              <a:spcAft>
                <a:spcPts val="1200"/>
              </a:spcAft>
            </a:pPr>
            <a:r>
              <a:rPr lang="en-US" dirty="0"/>
              <a:t>Devices unpredictable and/or slow</a:t>
            </a:r>
          </a:p>
        </p:txBody>
      </p:sp>
    </p:spTree>
    <p:extLst>
      <p:ext uri="{BB962C8B-B14F-4D97-AF65-F5344CB8AC3E}">
        <p14:creationId xmlns:p14="http://schemas.microsoft.com/office/powerpoint/2010/main" val="309333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BBA7F-E2DE-4225-8706-B7984589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Parameters for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25EE2-7E4B-42D5-8505-83379974A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Data Granularity: </a:t>
            </a:r>
            <a:r>
              <a:rPr lang="en-US" b="1" dirty="0"/>
              <a:t>byte</a:t>
            </a:r>
            <a:r>
              <a:rPr lang="en-US" dirty="0"/>
              <a:t> (e.g., keyboard) versus </a:t>
            </a:r>
            <a:r>
              <a:rPr lang="en-US" b="1" dirty="0"/>
              <a:t>block</a:t>
            </a:r>
            <a:r>
              <a:rPr lang="en-US" dirty="0"/>
              <a:t> (e.g., disks and network)</a:t>
            </a:r>
          </a:p>
          <a:p>
            <a:pPr>
              <a:spcAft>
                <a:spcPts val="1200"/>
              </a:spcAft>
            </a:pPr>
            <a:r>
              <a:rPr lang="en-US" dirty="0"/>
              <a:t>Access pattern: </a:t>
            </a:r>
            <a:r>
              <a:rPr lang="en-US" b="1" dirty="0"/>
              <a:t>sequential</a:t>
            </a:r>
            <a:r>
              <a:rPr lang="en-US" dirty="0"/>
              <a:t> (e.g., tape) versus </a:t>
            </a:r>
            <a:r>
              <a:rPr lang="en-US" b="1" dirty="0"/>
              <a:t>random</a:t>
            </a:r>
            <a:r>
              <a:rPr lang="en-US" dirty="0"/>
              <a:t> (e.g., hard drive)</a:t>
            </a:r>
          </a:p>
          <a:p>
            <a:pPr>
              <a:spcAft>
                <a:spcPts val="1200"/>
              </a:spcAft>
            </a:pPr>
            <a:r>
              <a:rPr lang="en-US" dirty="0"/>
              <a:t>Transfer Notification: </a:t>
            </a:r>
            <a:r>
              <a:rPr lang="en-US" b="1" dirty="0"/>
              <a:t>Polling</a:t>
            </a:r>
            <a:r>
              <a:rPr lang="en-US" dirty="0"/>
              <a:t> vs. </a:t>
            </a:r>
            <a:r>
              <a:rPr lang="en-US" b="1" dirty="0"/>
              <a:t>Interrupts</a:t>
            </a:r>
          </a:p>
          <a:p>
            <a:pPr>
              <a:spcAft>
                <a:spcPts val="1200"/>
              </a:spcAft>
            </a:pPr>
            <a:r>
              <a:rPr lang="en-US" dirty="0"/>
              <a:t>Transfer Mechanism: </a:t>
            </a:r>
            <a:r>
              <a:rPr lang="en-US" b="1" dirty="0"/>
              <a:t>Programmed I/O</a:t>
            </a:r>
            <a:r>
              <a:rPr lang="en-US" dirty="0"/>
              <a:t> versus </a:t>
            </a:r>
            <a:r>
              <a:rPr lang="en-US" b="1" dirty="0"/>
              <a:t>direct memory 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625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 bwMode="auto">
          <a:xfrm>
            <a:off x="76200" y="1607188"/>
            <a:ext cx="8915400" cy="38100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334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Kernel Device Structure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47382" y="838200"/>
            <a:ext cx="8591817" cy="4572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The System Call Interface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600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Process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900" b="0" dirty="0">
                <a:latin typeface="+mj-lt"/>
                <a:ea typeface="Gill Sans" charset="0"/>
                <a:cs typeface="Gill Sans" charset="0"/>
              </a:rPr>
              <a:t>Management</a:t>
            </a:r>
            <a:endParaRPr kumimoji="0" lang="en-US" sz="1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77444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900" b="0" dirty="0">
                <a:latin typeface="+mj-lt"/>
                <a:ea typeface="Gill Sans" charset="0"/>
                <a:cs typeface="Gill Sans" charset="0"/>
              </a:rPr>
              <a:t>Memory</a:t>
            </a:r>
            <a:br>
              <a:rPr lang="en-US" sz="1900" b="0" dirty="0">
                <a:latin typeface="+mj-lt"/>
                <a:ea typeface="Gill Sans" charset="0"/>
                <a:cs typeface="Gill Sans" charset="0"/>
              </a:rPr>
            </a:br>
            <a:r>
              <a:rPr lang="en-US" sz="1900" b="0" dirty="0">
                <a:latin typeface="+mj-lt"/>
                <a:ea typeface="Gill Sans" charset="0"/>
                <a:cs typeface="Gill Sans" charset="0"/>
              </a:rPr>
              <a:t>Management</a:t>
            </a:r>
            <a:endParaRPr kumimoji="0" lang="en-US" sz="1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41987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Filesystems</a:t>
            </a:r>
            <a:endParaRPr kumimoji="0" lang="en-US" sz="1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75132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Device</a:t>
            </a:r>
            <a:b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</a:b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Control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223975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Networking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47382" y="3207389"/>
            <a:ext cx="1615225" cy="20574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Architecture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Dependent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Code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996226" y="3207389"/>
            <a:ext cx="1615225" cy="20574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Memory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Manager</a:t>
            </a:r>
            <a:endParaRPr kumimoji="0" lang="en-US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493914" y="3207389"/>
            <a:ext cx="1615225" cy="20574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Device</a:t>
            </a:r>
            <a:b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</a:b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Control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7223974" y="3207389"/>
            <a:ext cx="1615225" cy="9906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Network</a:t>
            </a:r>
            <a:b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</a:b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Subsystem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741987" y="3207389"/>
            <a:ext cx="1615225" cy="990600"/>
            <a:chOff x="3733800" y="3276600"/>
            <a:chExt cx="1615225" cy="990600"/>
          </a:xfrm>
          <a:solidFill>
            <a:srgbClr val="00B050"/>
          </a:solidFill>
        </p:grpSpPr>
        <p:sp>
          <p:nvSpPr>
            <p:cNvPr id="17" name="Rectangle 16"/>
            <p:cNvSpPr/>
            <p:nvPr/>
          </p:nvSpPr>
          <p:spPr bwMode="auto">
            <a:xfrm>
              <a:off x="3733800" y="3276600"/>
              <a:ext cx="1615225" cy="990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File System Types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38862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2418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974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9530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741987" y="4274189"/>
            <a:ext cx="1615225" cy="990600"/>
            <a:chOff x="3733800" y="4419600"/>
            <a:chExt cx="1615225" cy="990600"/>
          </a:xfrm>
          <a:solidFill>
            <a:srgbClr val="00B050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3733800" y="4419600"/>
              <a:ext cx="1615225" cy="990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Block</a:t>
              </a:r>
              <a:b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</a:br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Devices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924467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280067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635667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978400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223974" y="4274189"/>
            <a:ext cx="1615225" cy="990600"/>
            <a:chOff x="7223974" y="4419600"/>
            <a:chExt cx="1615225" cy="990600"/>
          </a:xfrm>
          <a:solidFill>
            <a:srgbClr val="00B050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7223974" y="4419600"/>
              <a:ext cx="1615225" cy="990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IF drivers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3914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7470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1026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84582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64567" y="2653352"/>
            <a:ext cx="15817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Concurrency,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multitasking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96603" y="2667000"/>
            <a:ext cx="1069524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Virtual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memory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44561" y="2653352"/>
            <a:ext cx="15937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Files and </a:t>
            </a:r>
            <a:r>
              <a:rPr lang="en-US" sz="2000" b="0" dirty="0" err="1">
                <a:latin typeface="+mj-lt"/>
                <a:ea typeface="Gill Sans" charset="0"/>
                <a:cs typeface="Gill Sans" charset="0"/>
              </a:rPr>
              <a:t>dirs</a:t>
            </a: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: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the VFS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99841" y="2667000"/>
            <a:ext cx="15658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TTYs and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device access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49832" y="2794135"/>
            <a:ext cx="150554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Connectivity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554328" y="1302389"/>
            <a:ext cx="8018172" cy="469810"/>
            <a:chOff x="554328" y="1117511"/>
            <a:chExt cx="8018172" cy="571500"/>
          </a:xfrm>
        </p:grpSpPr>
        <p:cxnSp>
          <p:nvCxnSpPr>
            <p:cNvPr id="48" name="Straight Arrow Connector 47"/>
            <p:cNvCxnSpPr/>
            <p:nvPr/>
          </p:nvCxnSpPr>
          <p:spPr bwMode="auto">
            <a:xfrm>
              <a:off x="554328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3895233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4563414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5231595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Arrow Connector 51"/>
            <p:cNvCxnSpPr/>
            <p:nvPr/>
          </p:nvCxnSpPr>
          <p:spPr bwMode="auto">
            <a:xfrm>
              <a:off x="5899776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Arrow Connector 52"/>
            <p:cNvCxnSpPr/>
            <p:nvPr/>
          </p:nvCxnSpPr>
          <p:spPr bwMode="auto">
            <a:xfrm>
              <a:off x="6567957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7236138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7904319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8572500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1222509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1890690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Arrow Connector 58"/>
            <p:cNvCxnSpPr/>
            <p:nvPr/>
          </p:nvCxnSpPr>
          <p:spPr bwMode="auto">
            <a:xfrm>
              <a:off x="2558871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3227052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26" name="Picture 2" descr="C:\Users\kubitron\AppData\Local\Microsoft\Windows\Temporary Internet Files\Content.IE5\TFK8BBL8\MC90031090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6632">
            <a:off x="451056" y="5456121"/>
            <a:ext cx="1143644" cy="892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4895">
            <a:off x="7450456" y="5579735"/>
            <a:ext cx="1211411" cy="8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2252754" y="5439986"/>
            <a:ext cx="1006989" cy="1052154"/>
            <a:chOff x="2252754" y="5585397"/>
            <a:chExt cx="1006989" cy="1052154"/>
          </a:xfrm>
        </p:grpSpPr>
        <p:pic>
          <p:nvPicPr>
            <p:cNvPr id="62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015625" y="5822526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257136" y="5822527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486006" y="5863814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" name="Group 68"/>
          <p:cNvGrpSpPr/>
          <p:nvPr/>
        </p:nvGrpSpPr>
        <p:grpSpPr>
          <a:xfrm>
            <a:off x="3810000" y="5569589"/>
            <a:ext cx="1425807" cy="838200"/>
            <a:chOff x="3810000" y="5638800"/>
            <a:chExt cx="1425807" cy="838200"/>
          </a:xfrm>
        </p:grpSpPr>
        <p:pic>
          <p:nvPicPr>
            <p:cNvPr id="66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5894445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845" y="5764917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689" y="5638800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kubitron\AppData\Local\Microsoft\Windows\Temporary Internet Files\Content.IE5\TFK8BBL8\MC900441338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52" y="5302011"/>
            <a:ext cx="1403589" cy="1403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673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 bwMode="auto">
          <a:xfrm>
            <a:off x="76200" y="1607188"/>
            <a:ext cx="8915400" cy="38100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334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Kernel Device Structure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47382" y="838200"/>
            <a:ext cx="8591817" cy="4572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The System Call Interface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600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Process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900" b="0" dirty="0">
                <a:latin typeface="+mj-lt"/>
                <a:ea typeface="Gill Sans" charset="0"/>
                <a:cs typeface="Gill Sans" charset="0"/>
              </a:rPr>
              <a:t>Management</a:t>
            </a:r>
            <a:endParaRPr kumimoji="0" lang="en-US" sz="1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77444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900" b="0" dirty="0">
                <a:latin typeface="+mj-lt"/>
                <a:ea typeface="Gill Sans" charset="0"/>
                <a:cs typeface="Gill Sans" charset="0"/>
              </a:rPr>
              <a:t>Memory</a:t>
            </a:r>
            <a:br>
              <a:rPr lang="en-US" sz="1900" b="0" dirty="0">
                <a:latin typeface="+mj-lt"/>
                <a:ea typeface="Gill Sans" charset="0"/>
                <a:cs typeface="Gill Sans" charset="0"/>
              </a:rPr>
            </a:br>
            <a:r>
              <a:rPr lang="en-US" sz="1900" b="0" dirty="0">
                <a:latin typeface="+mj-lt"/>
                <a:ea typeface="Gill Sans" charset="0"/>
                <a:cs typeface="Gill Sans" charset="0"/>
              </a:rPr>
              <a:t>Management</a:t>
            </a:r>
            <a:endParaRPr kumimoji="0" lang="en-US" sz="1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41987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Filesystems</a:t>
            </a:r>
            <a:endParaRPr kumimoji="0" lang="en-US" sz="1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75132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Device</a:t>
            </a:r>
            <a:b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</a:b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Control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223975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Networking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47382" y="3207389"/>
            <a:ext cx="1615225" cy="20574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Architecture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Dependent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Code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996226" y="3207389"/>
            <a:ext cx="1615225" cy="20574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Memory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Manager</a:t>
            </a:r>
            <a:endParaRPr kumimoji="0" lang="en-US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493914" y="3207389"/>
            <a:ext cx="1615225" cy="20574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Device</a:t>
            </a:r>
            <a:b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</a:b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Control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7223974" y="3207389"/>
            <a:ext cx="1615225" cy="9906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Network</a:t>
            </a:r>
            <a:b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</a:b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Subsystem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741987" y="3207389"/>
            <a:ext cx="1615225" cy="990600"/>
            <a:chOff x="3733800" y="3276600"/>
            <a:chExt cx="1615225" cy="990600"/>
          </a:xfrm>
          <a:solidFill>
            <a:srgbClr val="00B050"/>
          </a:solidFill>
        </p:grpSpPr>
        <p:sp>
          <p:nvSpPr>
            <p:cNvPr id="17" name="Rectangle 16"/>
            <p:cNvSpPr/>
            <p:nvPr/>
          </p:nvSpPr>
          <p:spPr bwMode="auto">
            <a:xfrm>
              <a:off x="3733800" y="3276600"/>
              <a:ext cx="1615225" cy="990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File System Types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38862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2418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974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9530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741987" y="4274189"/>
            <a:ext cx="1615225" cy="990600"/>
            <a:chOff x="3733800" y="4419600"/>
            <a:chExt cx="1615225" cy="990600"/>
          </a:xfrm>
          <a:solidFill>
            <a:srgbClr val="00B050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3733800" y="4419600"/>
              <a:ext cx="1615225" cy="990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Block</a:t>
              </a:r>
              <a:b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</a:br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Devices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924467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280067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635667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978400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223974" y="4274189"/>
            <a:ext cx="1615225" cy="990600"/>
            <a:chOff x="7223974" y="4419600"/>
            <a:chExt cx="1615225" cy="990600"/>
          </a:xfrm>
          <a:solidFill>
            <a:srgbClr val="00B050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7223974" y="4419600"/>
              <a:ext cx="1615225" cy="990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IF drivers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3914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7470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1026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84582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64567" y="2653352"/>
            <a:ext cx="15817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Concurrency,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multitasking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96603" y="2667000"/>
            <a:ext cx="1069524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Virtual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memory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44561" y="2653352"/>
            <a:ext cx="15937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Files and </a:t>
            </a:r>
            <a:r>
              <a:rPr lang="en-US" sz="2000" b="0" dirty="0" err="1">
                <a:latin typeface="+mj-lt"/>
                <a:ea typeface="Gill Sans" charset="0"/>
                <a:cs typeface="Gill Sans" charset="0"/>
              </a:rPr>
              <a:t>dirs</a:t>
            </a: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: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the VFS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99841" y="2667000"/>
            <a:ext cx="15658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TTYs and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device access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49832" y="2794135"/>
            <a:ext cx="150554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Connectivity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554328" y="1302389"/>
            <a:ext cx="8018172" cy="469810"/>
            <a:chOff x="554328" y="1117511"/>
            <a:chExt cx="8018172" cy="571500"/>
          </a:xfrm>
        </p:grpSpPr>
        <p:cxnSp>
          <p:nvCxnSpPr>
            <p:cNvPr id="48" name="Straight Arrow Connector 47"/>
            <p:cNvCxnSpPr/>
            <p:nvPr/>
          </p:nvCxnSpPr>
          <p:spPr bwMode="auto">
            <a:xfrm>
              <a:off x="554328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3895233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4563414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5231595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Arrow Connector 51"/>
            <p:cNvCxnSpPr/>
            <p:nvPr/>
          </p:nvCxnSpPr>
          <p:spPr bwMode="auto">
            <a:xfrm>
              <a:off x="5899776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Arrow Connector 52"/>
            <p:cNvCxnSpPr/>
            <p:nvPr/>
          </p:nvCxnSpPr>
          <p:spPr bwMode="auto">
            <a:xfrm>
              <a:off x="6567957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7236138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7904319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8572500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1222509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1890690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Arrow Connector 58"/>
            <p:cNvCxnSpPr/>
            <p:nvPr/>
          </p:nvCxnSpPr>
          <p:spPr bwMode="auto">
            <a:xfrm>
              <a:off x="2558871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3227052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26" name="Picture 2" descr="C:\Users\kubitron\AppData\Local\Microsoft\Windows\Temporary Internet Files\Content.IE5\TFK8BBL8\MC90031090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6632">
            <a:off x="451056" y="5456121"/>
            <a:ext cx="1143644" cy="892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4895">
            <a:off x="7450456" y="5579735"/>
            <a:ext cx="1211411" cy="8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2252754" y="5439986"/>
            <a:ext cx="1006989" cy="1052154"/>
            <a:chOff x="2252754" y="5585397"/>
            <a:chExt cx="1006989" cy="1052154"/>
          </a:xfrm>
        </p:grpSpPr>
        <p:pic>
          <p:nvPicPr>
            <p:cNvPr id="62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015625" y="5822526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257136" y="5822527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486006" y="5863814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" name="Group 68"/>
          <p:cNvGrpSpPr/>
          <p:nvPr/>
        </p:nvGrpSpPr>
        <p:grpSpPr>
          <a:xfrm>
            <a:off x="3810000" y="5569589"/>
            <a:ext cx="1425807" cy="838200"/>
            <a:chOff x="3810000" y="5638800"/>
            <a:chExt cx="1425807" cy="838200"/>
          </a:xfrm>
        </p:grpSpPr>
        <p:pic>
          <p:nvPicPr>
            <p:cNvPr id="66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5894445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845" y="5764917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689" y="5638800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kubitron\AppData\Local\Microsoft\Windows\Temporary Internet Files\Content.IE5\TFK8BBL8\MC900441338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52" y="5302011"/>
            <a:ext cx="1403589" cy="1403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A2A17D-915C-49F3-8417-5F442C07A307}"/>
              </a:ext>
            </a:extLst>
          </p:cNvPr>
          <p:cNvSpPr/>
          <p:nvPr/>
        </p:nvSpPr>
        <p:spPr>
          <a:xfrm>
            <a:off x="3531297" y="2983832"/>
            <a:ext cx="2001254" cy="12903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EF4FF3-2537-4D69-BE89-801E5C0D3510}"/>
              </a:ext>
            </a:extLst>
          </p:cNvPr>
          <p:cNvSpPr txBox="1"/>
          <p:nvPr/>
        </p:nvSpPr>
        <p:spPr>
          <a:xfrm>
            <a:off x="3079670" y="4316220"/>
            <a:ext cx="33569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Sometimes a lot of (architecture-neutral) layers in front of actual device operations</a:t>
            </a:r>
          </a:p>
        </p:txBody>
      </p:sp>
    </p:spTree>
    <p:extLst>
      <p:ext uri="{BB962C8B-B14F-4D97-AF65-F5344CB8AC3E}">
        <p14:creationId xmlns:p14="http://schemas.microsoft.com/office/powerpoint/2010/main" val="383584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 bwMode="auto">
          <a:xfrm>
            <a:off x="76200" y="1607188"/>
            <a:ext cx="8915400" cy="38100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334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Kernel Device Structure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47382" y="838200"/>
            <a:ext cx="8591817" cy="4572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The System Call Interface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600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Process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900" b="0" dirty="0">
                <a:latin typeface="+mj-lt"/>
                <a:ea typeface="Gill Sans" charset="0"/>
                <a:cs typeface="Gill Sans" charset="0"/>
              </a:rPr>
              <a:t>Management</a:t>
            </a:r>
            <a:endParaRPr kumimoji="0" lang="en-US" sz="1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77444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900" b="0" dirty="0">
                <a:latin typeface="+mj-lt"/>
                <a:ea typeface="Gill Sans" charset="0"/>
                <a:cs typeface="Gill Sans" charset="0"/>
              </a:rPr>
              <a:t>Memory</a:t>
            </a:r>
            <a:br>
              <a:rPr lang="en-US" sz="1900" b="0" dirty="0">
                <a:latin typeface="+mj-lt"/>
                <a:ea typeface="Gill Sans" charset="0"/>
                <a:cs typeface="Gill Sans" charset="0"/>
              </a:rPr>
            </a:br>
            <a:r>
              <a:rPr lang="en-US" sz="1900" b="0" dirty="0">
                <a:latin typeface="+mj-lt"/>
                <a:ea typeface="Gill Sans" charset="0"/>
                <a:cs typeface="Gill Sans" charset="0"/>
              </a:rPr>
              <a:t>Management</a:t>
            </a:r>
            <a:endParaRPr kumimoji="0" lang="en-US" sz="1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41987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Filesystems</a:t>
            </a:r>
            <a:endParaRPr kumimoji="0" lang="en-US" sz="1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75132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Device</a:t>
            </a:r>
            <a:b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</a:b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Control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223975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Networking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47382" y="3207389"/>
            <a:ext cx="1615225" cy="20574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Architecture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Dependent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Code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996226" y="3207389"/>
            <a:ext cx="1615225" cy="20574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Memory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Manager</a:t>
            </a:r>
            <a:endParaRPr kumimoji="0" lang="en-US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493914" y="3207389"/>
            <a:ext cx="1615225" cy="20574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Device</a:t>
            </a:r>
            <a:b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</a:b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Control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7223974" y="3207389"/>
            <a:ext cx="1615225" cy="9906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Network</a:t>
            </a:r>
            <a:b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</a:b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Subsystem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741987" y="3207389"/>
            <a:ext cx="1615225" cy="990600"/>
            <a:chOff x="3733800" y="3276600"/>
            <a:chExt cx="1615225" cy="990600"/>
          </a:xfrm>
          <a:solidFill>
            <a:srgbClr val="00B050"/>
          </a:solidFill>
        </p:grpSpPr>
        <p:sp>
          <p:nvSpPr>
            <p:cNvPr id="17" name="Rectangle 16"/>
            <p:cNvSpPr/>
            <p:nvPr/>
          </p:nvSpPr>
          <p:spPr bwMode="auto">
            <a:xfrm>
              <a:off x="3733800" y="3276600"/>
              <a:ext cx="1615225" cy="990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File System Types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38862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2418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974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9530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741987" y="4274189"/>
            <a:ext cx="1615225" cy="990600"/>
            <a:chOff x="3733800" y="4419600"/>
            <a:chExt cx="1615225" cy="990600"/>
          </a:xfrm>
          <a:solidFill>
            <a:srgbClr val="00B050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3733800" y="4419600"/>
              <a:ext cx="1615225" cy="990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Block</a:t>
              </a:r>
              <a:b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</a:br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Devices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924467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280067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635667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978400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223974" y="4274189"/>
            <a:ext cx="1615225" cy="990600"/>
            <a:chOff x="7223974" y="4419600"/>
            <a:chExt cx="1615225" cy="990600"/>
          </a:xfrm>
          <a:solidFill>
            <a:srgbClr val="00B050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7223974" y="4419600"/>
              <a:ext cx="1615225" cy="990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IF drivers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3914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7470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1026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84582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64567" y="2653352"/>
            <a:ext cx="15817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Concurrency,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multitasking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96603" y="2667000"/>
            <a:ext cx="1069524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Virtual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memory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44561" y="2653352"/>
            <a:ext cx="15937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Files and </a:t>
            </a:r>
            <a:r>
              <a:rPr lang="en-US" sz="2000" b="0" dirty="0" err="1">
                <a:latin typeface="+mj-lt"/>
                <a:ea typeface="Gill Sans" charset="0"/>
                <a:cs typeface="Gill Sans" charset="0"/>
              </a:rPr>
              <a:t>dirs</a:t>
            </a: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: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the VFS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99841" y="2667000"/>
            <a:ext cx="15658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TTYs and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device access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49832" y="2794135"/>
            <a:ext cx="150554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Connectivity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554328" y="1302389"/>
            <a:ext cx="8018172" cy="469810"/>
            <a:chOff x="554328" y="1117511"/>
            <a:chExt cx="8018172" cy="571500"/>
          </a:xfrm>
        </p:grpSpPr>
        <p:cxnSp>
          <p:nvCxnSpPr>
            <p:cNvPr id="48" name="Straight Arrow Connector 47"/>
            <p:cNvCxnSpPr/>
            <p:nvPr/>
          </p:nvCxnSpPr>
          <p:spPr bwMode="auto">
            <a:xfrm>
              <a:off x="554328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3895233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4563414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5231595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Arrow Connector 51"/>
            <p:cNvCxnSpPr/>
            <p:nvPr/>
          </p:nvCxnSpPr>
          <p:spPr bwMode="auto">
            <a:xfrm>
              <a:off x="5899776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Arrow Connector 52"/>
            <p:cNvCxnSpPr/>
            <p:nvPr/>
          </p:nvCxnSpPr>
          <p:spPr bwMode="auto">
            <a:xfrm>
              <a:off x="6567957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7236138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7904319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8572500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1222509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1890690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Arrow Connector 58"/>
            <p:cNvCxnSpPr/>
            <p:nvPr/>
          </p:nvCxnSpPr>
          <p:spPr bwMode="auto">
            <a:xfrm>
              <a:off x="2558871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3227052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26" name="Picture 2" descr="C:\Users\kubitron\AppData\Local\Microsoft\Windows\Temporary Internet Files\Content.IE5\TFK8BBL8\MC90031090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6632">
            <a:off x="451056" y="5456121"/>
            <a:ext cx="1143644" cy="892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4895">
            <a:off x="7450456" y="5579735"/>
            <a:ext cx="1211411" cy="8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2252754" y="5439986"/>
            <a:ext cx="1006989" cy="1052154"/>
            <a:chOff x="2252754" y="5585397"/>
            <a:chExt cx="1006989" cy="1052154"/>
          </a:xfrm>
        </p:grpSpPr>
        <p:pic>
          <p:nvPicPr>
            <p:cNvPr id="62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015625" y="5822526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257136" y="5822527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486006" y="5863814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" name="Group 68"/>
          <p:cNvGrpSpPr/>
          <p:nvPr/>
        </p:nvGrpSpPr>
        <p:grpSpPr>
          <a:xfrm>
            <a:off x="3810000" y="5569589"/>
            <a:ext cx="1425807" cy="838200"/>
            <a:chOff x="3810000" y="5638800"/>
            <a:chExt cx="1425807" cy="838200"/>
          </a:xfrm>
        </p:grpSpPr>
        <p:pic>
          <p:nvPicPr>
            <p:cNvPr id="66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5894445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845" y="5764917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689" y="5638800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kubitron\AppData\Local\Microsoft\Windows\Temporary Internet Files\Content.IE5\TFK8BBL8\MC900441338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52" y="5302011"/>
            <a:ext cx="1403589" cy="1403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A2A17D-915C-49F3-8417-5F442C07A307}"/>
              </a:ext>
            </a:extLst>
          </p:cNvPr>
          <p:cNvSpPr/>
          <p:nvPr/>
        </p:nvSpPr>
        <p:spPr>
          <a:xfrm>
            <a:off x="5300899" y="1706488"/>
            <a:ext cx="2001254" cy="368546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EF4FF3-2537-4D69-BE89-801E5C0D3510}"/>
              </a:ext>
            </a:extLst>
          </p:cNvPr>
          <p:cNvSpPr txBox="1"/>
          <p:nvPr/>
        </p:nvSpPr>
        <p:spPr>
          <a:xfrm>
            <a:off x="2451581" y="2686413"/>
            <a:ext cx="2780967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Other times just providing relatively direct access to devices</a:t>
            </a:r>
          </a:p>
        </p:txBody>
      </p:sp>
    </p:spTree>
    <p:extLst>
      <p:ext uri="{BB962C8B-B14F-4D97-AF65-F5344CB8AC3E}">
        <p14:creationId xmlns:p14="http://schemas.microsoft.com/office/powerpoint/2010/main" val="653754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 bwMode="auto">
          <a:xfrm>
            <a:off x="76200" y="1607188"/>
            <a:ext cx="8915400" cy="381000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162800" cy="5334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Kernel Device Structure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247382" y="838200"/>
            <a:ext cx="8591817" cy="4572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The System Call Interface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28600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Process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900" b="0" dirty="0">
                <a:latin typeface="+mj-lt"/>
                <a:ea typeface="Gill Sans" charset="0"/>
                <a:cs typeface="Gill Sans" charset="0"/>
              </a:rPr>
              <a:t>Management</a:t>
            </a:r>
            <a:endParaRPr kumimoji="0" lang="en-US" sz="1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977444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900" b="0" dirty="0">
                <a:latin typeface="+mj-lt"/>
                <a:ea typeface="Gill Sans" charset="0"/>
                <a:cs typeface="Gill Sans" charset="0"/>
              </a:rPr>
              <a:t>Memory</a:t>
            </a:r>
            <a:br>
              <a:rPr lang="en-US" sz="1900" b="0" dirty="0">
                <a:latin typeface="+mj-lt"/>
                <a:ea typeface="Gill Sans" charset="0"/>
                <a:cs typeface="Gill Sans" charset="0"/>
              </a:rPr>
            </a:br>
            <a:r>
              <a:rPr lang="en-US" sz="1900" b="0" dirty="0">
                <a:latin typeface="+mj-lt"/>
                <a:ea typeface="Gill Sans" charset="0"/>
                <a:cs typeface="Gill Sans" charset="0"/>
              </a:rPr>
              <a:t>Management</a:t>
            </a:r>
            <a:endParaRPr kumimoji="0" lang="en-US" sz="1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741987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Filesystems</a:t>
            </a:r>
            <a:endParaRPr kumimoji="0" lang="en-US" sz="19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475132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Device</a:t>
            </a:r>
            <a:b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</a:b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Control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7223975" y="1797689"/>
            <a:ext cx="1615225" cy="8763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9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Networking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247382" y="3207389"/>
            <a:ext cx="1615225" cy="20574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Architecture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Dependent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Code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996226" y="3207389"/>
            <a:ext cx="1615225" cy="20574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Memory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Manager</a:t>
            </a:r>
            <a:endParaRPr kumimoji="0" lang="en-US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493914" y="3207389"/>
            <a:ext cx="1615225" cy="20574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Device</a:t>
            </a:r>
            <a:b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</a:b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Control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7223974" y="3207389"/>
            <a:ext cx="1615225" cy="990600"/>
          </a:xfrm>
          <a:prstGeom prst="rect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Network</a:t>
            </a:r>
            <a:b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</a:br>
            <a:r>
              <a:rPr kumimoji="0" lang="en-US" sz="2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rPr>
              <a:t>Subsystem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3741987" y="3207389"/>
            <a:ext cx="1615225" cy="990600"/>
            <a:chOff x="3733800" y="3276600"/>
            <a:chExt cx="1615225" cy="990600"/>
          </a:xfrm>
          <a:solidFill>
            <a:srgbClr val="00B050"/>
          </a:solidFill>
        </p:grpSpPr>
        <p:sp>
          <p:nvSpPr>
            <p:cNvPr id="17" name="Rectangle 16"/>
            <p:cNvSpPr/>
            <p:nvPr/>
          </p:nvSpPr>
          <p:spPr bwMode="auto">
            <a:xfrm>
              <a:off x="3733800" y="3276600"/>
              <a:ext cx="1615225" cy="990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File System Types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38862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2418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974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953000" y="3886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741987" y="4274189"/>
            <a:ext cx="1615225" cy="990600"/>
            <a:chOff x="3733800" y="4419600"/>
            <a:chExt cx="1615225" cy="990600"/>
          </a:xfrm>
          <a:solidFill>
            <a:srgbClr val="00B050"/>
          </a:solidFill>
        </p:grpSpPr>
        <p:sp>
          <p:nvSpPr>
            <p:cNvPr id="20" name="Rectangle 19"/>
            <p:cNvSpPr/>
            <p:nvPr/>
          </p:nvSpPr>
          <p:spPr bwMode="auto">
            <a:xfrm>
              <a:off x="3733800" y="4419600"/>
              <a:ext cx="1615225" cy="990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Block</a:t>
              </a:r>
              <a:b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</a:br>
              <a:r>
                <a:rPr kumimoji="0" lang="en-US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Devices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3924467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4280067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635667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4978400" y="5029200"/>
              <a:ext cx="228600" cy="2286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223974" y="4274189"/>
            <a:ext cx="1615225" cy="990600"/>
            <a:chOff x="7223974" y="4419600"/>
            <a:chExt cx="1615225" cy="990600"/>
          </a:xfrm>
          <a:solidFill>
            <a:srgbClr val="00B050"/>
          </a:solidFill>
        </p:grpSpPr>
        <p:sp>
          <p:nvSpPr>
            <p:cNvPr id="22" name="Rectangle 21"/>
            <p:cNvSpPr/>
            <p:nvPr/>
          </p:nvSpPr>
          <p:spPr bwMode="auto">
            <a:xfrm>
              <a:off x="7223974" y="4419600"/>
              <a:ext cx="1615225" cy="990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Gill Sans" charset="0"/>
                  <a:cs typeface="Gill Sans" charset="0"/>
                </a:rPr>
                <a:t>IF drivers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3914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7470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1026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8458200" y="5029200"/>
              <a:ext cx="228600" cy="228600"/>
            </a:xfrm>
            <a:prstGeom prst="rect">
              <a:avLst/>
            </a:prstGeom>
            <a:grp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Gill Sans" charset="0"/>
                <a:cs typeface="Gill Sans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64567" y="2653352"/>
            <a:ext cx="158178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Concurrency,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multitasking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96603" y="2667000"/>
            <a:ext cx="1069524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Virtual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memory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44561" y="2653352"/>
            <a:ext cx="159370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Files and </a:t>
            </a:r>
            <a:r>
              <a:rPr lang="en-US" sz="2000" b="0" dirty="0" err="1">
                <a:latin typeface="+mj-lt"/>
                <a:ea typeface="Gill Sans" charset="0"/>
                <a:cs typeface="Gill Sans" charset="0"/>
              </a:rPr>
              <a:t>dirs</a:t>
            </a: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: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the VFS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99841" y="2667000"/>
            <a:ext cx="156581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TTYs and</a:t>
            </a:r>
            <a:br>
              <a:rPr lang="en-US" sz="2000" b="0" dirty="0">
                <a:latin typeface="+mj-lt"/>
                <a:ea typeface="Gill Sans" charset="0"/>
                <a:cs typeface="Gill Sans" charset="0"/>
              </a:rPr>
            </a:b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device access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349832" y="2794135"/>
            <a:ext cx="150554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Connectivity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554328" y="1302389"/>
            <a:ext cx="8018172" cy="469810"/>
            <a:chOff x="554328" y="1117511"/>
            <a:chExt cx="8018172" cy="571500"/>
          </a:xfrm>
        </p:grpSpPr>
        <p:cxnSp>
          <p:nvCxnSpPr>
            <p:cNvPr id="48" name="Straight Arrow Connector 47"/>
            <p:cNvCxnSpPr/>
            <p:nvPr/>
          </p:nvCxnSpPr>
          <p:spPr bwMode="auto">
            <a:xfrm>
              <a:off x="554328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Arrow Connector 48"/>
            <p:cNvCxnSpPr/>
            <p:nvPr/>
          </p:nvCxnSpPr>
          <p:spPr bwMode="auto">
            <a:xfrm>
              <a:off x="3895233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Arrow Connector 49"/>
            <p:cNvCxnSpPr/>
            <p:nvPr/>
          </p:nvCxnSpPr>
          <p:spPr bwMode="auto">
            <a:xfrm>
              <a:off x="4563414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Arrow Connector 50"/>
            <p:cNvCxnSpPr/>
            <p:nvPr/>
          </p:nvCxnSpPr>
          <p:spPr bwMode="auto">
            <a:xfrm>
              <a:off x="5231595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" name="Straight Arrow Connector 51"/>
            <p:cNvCxnSpPr/>
            <p:nvPr/>
          </p:nvCxnSpPr>
          <p:spPr bwMode="auto">
            <a:xfrm>
              <a:off x="5899776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3" name="Straight Arrow Connector 52"/>
            <p:cNvCxnSpPr/>
            <p:nvPr/>
          </p:nvCxnSpPr>
          <p:spPr bwMode="auto">
            <a:xfrm>
              <a:off x="6567957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4" name="Straight Arrow Connector 53"/>
            <p:cNvCxnSpPr/>
            <p:nvPr/>
          </p:nvCxnSpPr>
          <p:spPr bwMode="auto">
            <a:xfrm>
              <a:off x="7236138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Straight Arrow Connector 54"/>
            <p:cNvCxnSpPr/>
            <p:nvPr/>
          </p:nvCxnSpPr>
          <p:spPr bwMode="auto">
            <a:xfrm>
              <a:off x="7904319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/>
            <p:cNvCxnSpPr/>
            <p:nvPr/>
          </p:nvCxnSpPr>
          <p:spPr bwMode="auto">
            <a:xfrm>
              <a:off x="8572500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/>
            <p:cNvCxnSpPr/>
            <p:nvPr/>
          </p:nvCxnSpPr>
          <p:spPr bwMode="auto">
            <a:xfrm>
              <a:off x="1222509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Straight Arrow Connector 57"/>
            <p:cNvCxnSpPr/>
            <p:nvPr/>
          </p:nvCxnSpPr>
          <p:spPr bwMode="auto">
            <a:xfrm>
              <a:off x="1890690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Arrow Connector 58"/>
            <p:cNvCxnSpPr/>
            <p:nvPr/>
          </p:nvCxnSpPr>
          <p:spPr bwMode="auto">
            <a:xfrm>
              <a:off x="2558871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0" name="Straight Arrow Connector 59"/>
            <p:cNvCxnSpPr/>
            <p:nvPr/>
          </p:nvCxnSpPr>
          <p:spPr bwMode="auto">
            <a:xfrm>
              <a:off x="3227052" y="1117511"/>
              <a:ext cx="0" cy="571500"/>
            </a:xfrm>
            <a:prstGeom prst="straightConnector1">
              <a:avLst/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26" name="Picture 2" descr="C:\Users\kubitron\AppData\Local\Microsoft\Windows\Temporary Internet Files\Content.IE5\TFK8BBL8\MC90031090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6632">
            <a:off x="451056" y="5456121"/>
            <a:ext cx="1143644" cy="892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4895">
            <a:off x="7450456" y="5579735"/>
            <a:ext cx="1211411" cy="83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2252754" y="5439986"/>
            <a:ext cx="1006989" cy="1052154"/>
            <a:chOff x="2252754" y="5585397"/>
            <a:chExt cx="1006989" cy="1052154"/>
          </a:xfrm>
        </p:grpSpPr>
        <p:pic>
          <p:nvPicPr>
            <p:cNvPr id="62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015625" y="5822526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257136" y="5822527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" name="Picture 638"/>
            <p:cNvPicPr>
              <a:picLocks noChangeAspect="1" noChangeArrowheads="1"/>
            </p:cNvPicPr>
            <p:nvPr/>
          </p:nvPicPr>
          <p:blipFill>
            <a:blip r:embed="rId4"/>
            <a:srcRect t="2441" b="55373"/>
            <a:stretch>
              <a:fillRect/>
            </a:stretch>
          </p:blipFill>
          <p:spPr bwMode="auto">
            <a:xfrm rot="18760417">
              <a:off x="2486006" y="5863814"/>
              <a:ext cx="1010866" cy="5366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9" name="Group 68"/>
          <p:cNvGrpSpPr/>
          <p:nvPr/>
        </p:nvGrpSpPr>
        <p:grpSpPr>
          <a:xfrm>
            <a:off x="3810000" y="5569589"/>
            <a:ext cx="1425807" cy="838200"/>
            <a:chOff x="3810000" y="5638800"/>
            <a:chExt cx="1425807" cy="838200"/>
          </a:xfrm>
        </p:grpSpPr>
        <p:pic>
          <p:nvPicPr>
            <p:cNvPr id="66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5894445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7845" y="5764917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3" descr="C:\Users\kubitron\AppData\Local\Microsoft\Windows\Temporary Internet Files\Content.IE5\AXBY1MD0\MC900238268[1].wm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5689" y="5638800"/>
              <a:ext cx="1090118" cy="58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 descr="C:\Users\kubitron\AppData\Local\Microsoft\Windows\Temporary Internet Files\Content.IE5\TFK8BBL8\MC900441338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52" y="5302011"/>
            <a:ext cx="1403589" cy="14035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A2A17D-915C-49F3-8417-5F442C07A307}"/>
              </a:ext>
            </a:extLst>
          </p:cNvPr>
          <p:cNvSpPr/>
          <p:nvPr/>
        </p:nvSpPr>
        <p:spPr>
          <a:xfrm>
            <a:off x="3540787" y="4197989"/>
            <a:ext cx="2001254" cy="11939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EF4FF3-2537-4D69-BE89-801E5C0D3510}"/>
              </a:ext>
            </a:extLst>
          </p:cNvPr>
          <p:cNvSpPr txBox="1"/>
          <p:nvPr/>
        </p:nvSpPr>
        <p:spPr>
          <a:xfrm>
            <a:off x="608607" y="2340234"/>
            <a:ext cx="3869980" cy="16263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Sometimes primary “users” are </a:t>
            </a:r>
            <a:r>
              <a:rPr lang="en-US" sz="2400" b="1" dirty="0"/>
              <a:t>parts of the OS</a:t>
            </a:r>
            <a:r>
              <a:rPr lang="en-US" sz="2400" dirty="0"/>
              <a:t> – not user programs – but similar interface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CA62DF0-9850-4D77-ADA4-534B3E74F5EB}"/>
              </a:ext>
            </a:extLst>
          </p:cNvPr>
          <p:cNvSpPr/>
          <p:nvPr/>
        </p:nvSpPr>
        <p:spPr>
          <a:xfrm>
            <a:off x="6984541" y="4210133"/>
            <a:ext cx="2001254" cy="11939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54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9DB9-3480-4E4A-B53F-2D4BE9158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of the I/O Subsystem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538E1-79B9-4A92-9D9D-0D898745A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318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Provide </a:t>
            </a:r>
            <a:r>
              <a:rPr lang="en-US" b="1" dirty="0"/>
              <a:t>uniform interfaces</a:t>
            </a:r>
            <a:r>
              <a:rPr lang="en-US" dirty="0"/>
              <a:t> (“everything is a file”)</a:t>
            </a:r>
          </a:p>
          <a:p>
            <a:r>
              <a:rPr lang="en-US" dirty="0"/>
              <a:t>The following code works for many devices:</a:t>
            </a:r>
          </a:p>
          <a:p>
            <a:pPr marL="0" indent="0">
              <a:buNone/>
            </a:pP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	FILE *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fh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fopen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("/dev/something", "w");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	for (int 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= 0; 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 &lt; 10; 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++) {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		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fprintf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fd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, "Count %d\n", 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i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);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	}</a:t>
            </a:r>
            <a:b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</a:b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fclose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altLang="ko-KR" sz="2000" dirty="0" err="1">
                <a:latin typeface="Consolas" charset="0"/>
                <a:ea typeface="Consolas" charset="0"/>
                <a:cs typeface="Consolas" charset="0"/>
              </a:rPr>
              <a:t>fh</a:t>
            </a:r>
            <a:r>
              <a:rPr lang="en-US" altLang="ko-KR" sz="200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endParaRPr lang="en-US" altLang="ko-KR" sz="2000" dirty="0">
              <a:ea typeface="Consolas" charset="0"/>
              <a:cs typeface="Consolas" charset="0"/>
            </a:endParaRPr>
          </a:p>
          <a:p>
            <a:r>
              <a:rPr lang="en-US" altLang="ko-KR" dirty="0">
                <a:ea typeface="Consolas" charset="0"/>
                <a:cs typeface="Consolas" charset="0"/>
              </a:rPr>
              <a:t>Code that actually controls devices (</a:t>
            </a:r>
            <a:r>
              <a:rPr lang="en-US" altLang="ko-KR" i="1" dirty="0">
                <a:ea typeface="Consolas" charset="0"/>
                <a:cs typeface="Consolas" charset="0"/>
              </a:rPr>
              <a:t>device drivers</a:t>
            </a:r>
            <a:r>
              <a:rPr lang="en-US" altLang="ko-KR" dirty="0">
                <a:ea typeface="Consolas" charset="0"/>
                <a:cs typeface="Consolas" charset="0"/>
              </a:rPr>
              <a:t>) provides a standard interface to kernel I/O subsystem</a:t>
            </a:r>
          </a:p>
          <a:p>
            <a:r>
              <a:rPr lang="en-US" altLang="ko-KR" dirty="0">
                <a:ea typeface="Consolas" charset="0"/>
                <a:cs typeface="Consolas" charset="0"/>
              </a:rPr>
              <a:t>Kernel handles I/O </a:t>
            </a:r>
            <a:r>
              <a:rPr lang="en-US" altLang="ko-KR" dirty="0" err="1">
                <a:ea typeface="Consolas" charset="0"/>
                <a:cs typeface="Consolas" charset="0"/>
              </a:rPr>
              <a:t>syscalls</a:t>
            </a:r>
            <a:r>
              <a:rPr lang="en-US" altLang="ko-KR" dirty="0">
                <a:ea typeface="Consolas" charset="0"/>
                <a:cs typeface="Consolas" charset="0"/>
              </a:rPr>
              <a:t> by dispatching to proper driver</a:t>
            </a:r>
            <a:endParaRPr lang="en-US" altLang="ko-KR" sz="3200" dirty="0">
              <a:ea typeface="Consolas" charset="0"/>
              <a:cs typeface="Consolas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84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B05C7-DD35-45DF-872B-918C4B23A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User I/O Timing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59AB3-426F-4E82-A4F1-1C005AFB0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So far we’ve said </a:t>
            </a:r>
            <a:r>
              <a:rPr lang="en-US" sz="3600" dirty="0">
                <a:latin typeface="Consolas" panose="020B0609020204030204" pitchFamily="49" charset="0"/>
              </a:rPr>
              <a:t>read</a:t>
            </a:r>
            <a:r>
              <a:rPr lang="en-US" sz="3600" dirty="0"/>
              <a:t>, </a:t>
            </a:r>
            <a:r>
              <a:rPr lang="en-US" sz="3600" dirty="0">
                <a:latin typeface="Consolas" panose="020B0609020204030204" pitchFamily="49" charset="0"/>
              </a:rPr>
              <a:t>write</a:t>
            </a:r>
            <a:r>
              <a:rPr lang="en-US" sz="3600" dirty="0"/>
              <a:t> blocks calling thread</a:t>
            </a:r>
          </a:p>
          <a:p>
            <a:r>
              <a:rPr lang="en-US" sz="3600" dirty="0"/>
              <a:t>Might want other choices:</a:t>
            </a:r>
          </a:p>
          <a:p>
            <a:pPr lvl="1"/>
            <a:r>
              <a:rPr lang="en-US" sz="3200" dirty="0"/>
              <a:t>Handle multiple I/O devices in one thread</a:t>
            </a:r>
          </a:p>
          <a:p>
            <a:pPr lvl="1"/>
            <a:r>
              <a:rPr lang="en-US" sz="3200" dirty="0"/>
              <a:t>Read data as it is available</a:t>
            </a:r>
          </a:p>
          <a:p>
            <a:pPr lvl="1"/>
            <a:r>
              <a:rPr lang="en-US" sz="3200" dirty="0"/>
              <a:t>Queue lots of work at once without using lots of buffering in the kernel</a:t>
            </a:r>
          </a:p>
        </p:txBody>
      </p:sp>
    </p:spTree>
    <p:extLst>
      <p:ext uri="{BB962C8B-B14F-4D97-AF65-F5344CB8AC3E}">
        <p14:creationId xmlns:p14="http://schemas.microsoft.com/office/powerpoint/2010/main" val="746107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380C5-4190-425B-8C58-1EF7E973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Non-Block I/O “Don’t Wait”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5CA2E-2839-4BC4-ABD4-2583AC1B9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onsolas" panose="020B0609020204030204" pitchFamily="49" charset="0"/>
              </a:rPr>
              <a:t>read</a:t>
            </a:r>
            <a:r>
              <a:rPr lang="en-US" sz="2400" dirty="0"/>
              <a:t>: Just return whatever data is available</a:t>
            </a:r>
          </a:p>
          <a:p>
            <a:r>
              <a:rPr lang="en-US" sz="2400" dirty="0">
                <a:latin typeface="Consolas" panose="020B0609020204030204" pitchFamily="49" charset="0"/>
              </a:rPr>
              <a:t>write</a:t>
            </a:r>
            <a:r>
              <a:rPr lang="en-US" sz="2400" dirty="0"/>
              <a:t>: Just write whatever the kernel can buffer in its memory for now</a:t>
            </a:r>
          </a:p>
          <a:p>
            <a:r>
              <a:rPr lang="en-US" sz="2400" dirty="0"/>
              <a:t>So </a:t>
            </a:r>
            <a:r>
              <a:rPr lang="en-US" sz="2400" dirty="0">
                <a:latin typeface="Consolas" panose="020B0609020204030204" pitchFamily="49" charset="0"/>
              </a:rPr>
              <a:t>read</a:t>
            </a:r>
            <a:r>
              <a:rPr lang="en-US" sz="2400" dirty="0"/>
              <a:t>/</a:t>
            </a:r>
            <a:r>
              <a:rPr lang="en-US" sz="2400" dirty="0">
                <a:latin typeface="Consolas" panose="020B0609020204030204" pitchFamily="49" charset="0"/>
              </a:rPr>
              <a:t>write</a:t>
            </a:r>
            <a:r>
              <a:rPr lang="en-US" sz="2400" dirty="0"/>
              <a:t> calls </a:t>
            </a:r>
            <a:r>
              <a:rPr lang="en-US" sz="2400" i="1" dirty="0"/>
              <a:t>may not read or write anything</a:t>
            </a:r>
          </a:p>
          <a:p>
            <a:r>
              <a:rPr lang="en-US" sz="2400" dirty="0"/>
              <a:t>Makes sense for network/terminal/etc.</a:t>
            </a:r>
          </a:p>
          <a:p>
            <a:r>
              <a:rPr lang="en-US" sz="2400" dirty="0"/>
              <a:t>Questionable for regular files on disk</a:t>
            </a:r>
          </a:p>
          <a:p>
            <a:pPr lvl="1"/>
            <a:r>
              <a:rPr lang="en-US" sz="2000" dirty="0"/>
              <a:t>How much space to allocate for kernel buffers?</a:t>
            </a:r>
          </a:p>
          <a:p>
            <a:pPr lvl="1"/>
            <a:r>
              <a:rPr lang="en-US" sz="2000" dirty="0"/>
              <a:t>What starts a read or write?</a:t>
            </a:r>
          </a:p>
          <a:p>
            <a:pPr lvl="1"/>
            <a:endParaRPr lang="en-US" sz="2000" dirty="0"/>
          </a:p>
          <a:p>
            <a:r>
              <a:rPr lang="en-US" sz="2400" dirty="0"/>
              <a:t>On POSIX: </a:t>
            </a:r>
            <a:r>
              <a:rPr lang="en-US" sz="2000" b="1" dirty="0" err="1">
                <a:latin typeface="Consolas" panose="020B0609020204030204" pitchFamily="49" charset="0"/>
              </a:rPr>
              <a:t>fcntl</a:t>
            </a:r>
            <a:r>
              <a:rPr lang="en-US" sz="2000" b="1" dirty="0">
                <a:latin typeface="Consolas" panose="020B0609020204030204" pitchFamily="49" charset="0"/>
              </a:rPr>
              <a:t>(</a:t>
            </a:r>
            <a:r>
              <a:rPr lang="en-US" sz="2000" b="1" dirty="0" err="1">
                <a:latin typeface="Consolas" panose="020B0609020204030204" pitchFamily="49" charset="0"/>
              </a:rPr>
              <a:t>fd</a:t>
            </a:r>
            <a:r>
              <a:rPr lang="en-US" sz="2000" b="1" dirty="0">
                <a:latin typeface="Consolas" panose="020B0609020204030204" pitchFamily="49" charset="0"/>
              </a:rPr>
              <a:t>, F_SETFL, flags | O_NONBLOCK)</a:t>
            </a:r>
            <a:endParaRPr lang="en-US" sz="2400" b="1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63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5B9FD-01BE-9944-8E6A-FA8DB007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BC4EE-056D-0349-A70F-E65E75B9C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39913"/>
            <a:ext cx="8000999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3600" dirty="0"/>
              <a:t>Midterm Exam: 7/18, 5-7pm</a:t>
            </a:r>
          </a:p>
          <a:p>
            <a:pPr lvl="1">
              <a:spcAft>
                <a:spcPts val="1200"/>
              </a:spcAft>
            </a:pPr>
            <a:r>
              <a:rPr lang="en-US" sz="3200" dirty="0"/>
              <a:t>No Lecture that Day</a:t>
            </a:r>
          </a:p>
          <a:p>
            <a:pPr lvl="1">
              <a:spcAft>
                <a:spcPts val="1200"/>
              </a:spcAft>
            </a:pPr>
            <a:r>
              <a:rPr lang="en-US" sz="3200" dirty="0"/>
              <a:t>Review Session during </a:t>
            </a:r>
            <a:r>
              <a:rPr lang="en-US" sz="3200" b="1" dirty="0"/>
              <a:t>tomorrow’s</a:t>
            </a:r>
            <a:r>
              <a:rPr lang="en-US" sz="3200" dirty="0"/>
              <a:t> normal lecture slot</a:t>
            </a:r>
          </a:p>
          <a:p>
            <a:pPr>
              <a:spcAft>
                <a:spcPts val="1200"/>
              </a:spcAft>
            </a:pPr>
            <a:r>
              <a:rPr lang="en-US" sz="3600" dirty="0"/>
              <a:t>Homework 2 and Project 2 Released</a:t>
            </a:r>
          </a:p>
        </p:txBody>
      </p:sp>
    </p:spTree>
    <p:extLst>
      <p:ext uri="{BB962C8B-B14F-4D97-AF65-F5344CB8AC3E}">
        <p14:creationId xmlns:p14="http://schemas.microsoft.com/office/powerpoint/2010/main" val="1449232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8FD5A-5360-46B0-A824-FF49525AC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Multiplexing: </a:t>
            </a:r>
            <a:r>
              <a:rPr lang="en-US" dirty="0">
                <a:latin typeface="Consolas" panose="020B0609020204030204" pitchFamily="49" charset="0"/>
              </a:rPr>
              <a:t>select</a:t>
            </a:r>
            <a:r>
              <a:rPr lang="en-US" dirty="0"/>
              <a:t>/</a:t>
            </a:r>
            <a:r>
              <a:rPr lang="en-US" dirty="0">
                <a:latin typeface="Consolas" panose="020B0609020204030204" pitchFamily="49" charset="0"/>
              </a:rPr>
              <a:t>poll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D4D6B-4F36-4BA3-A64B-218A12167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POSIX way to wait for one of </a:t>
            </a:r>
            <a:r>
              <a:rPr lang="en-US" b="1" dirty="0"/>
              <a:t>several</a:t>
            </a:r>
            <a:r>
              <a:rPr lang="en-US" dirty="0"/>
              <a:t> files to have data available</a:t>
            </a:r>
          </a:p>
          <a:p>
            <a:pPr>
              <a:spcAft>
                <a:spcPts val="1200"/>
              </a:spcAft>
            </a:pPr>
            <a:r>
              <a:rPr lang="en-US" dirty="0"/>
              <a:t>Supports event-loop style programming</a:t>
            </a:r>
          </a:p>
          <a:p>
            <a:pPr>
              <a:spcAft>
                <a:spcPts val="1200"/>
              </a:spcAft>
            </a:pPr>
            <a:r>
              <a:rPr lang="en-US" dirty="0"/>
              <a:t>Indicates which file descriptors can read or write data </a:t>
            </a:r>
            <a:r>
              <a:rPr lang="en-US" i="1" dirty="0"/>
              <a:t>without</a:t>
            </a:r>
            <a:r>
              <a:rPr lang="en-US" dirty="0"/>
              <a:t> the need to block</a:t>
            </a:r>
          </a:p>
          <a:p>
            <a:pPr>
              <a:spcAft>
                <a:spcPts val="1200"/>
              </a:spcAft>
            </a:pPr>
            <a:r>
              <a:rPr lang="en-US" dirty="0"/>
              <a:t>Mix with non-blocking I/O</a:t>
            </a:r>
          </a:p>
        </p:txBody>
      </p:sp>
    </p:spTree>
    <p:extLst>
      <p:ext uri="{BB962C8B-B14F-4D97-AF65-F5344CB8AC3E}">
        <p14:creationId xmlns:p14="http://schemas.microsoft.com/office/powerpoint/2010/main" val="4276883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050D1-BCA6-4586-B018-8DA98CCE6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Asynchronous I/O – “Tell Me Later”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0733FD-C2C6-41E0-905F-D3D9932BD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Invoke callback function with I/O op completes</a:t>
            </a:r>
          </a:p>
          <a:p>
            <a:r>
              <a:rPr lang="en-US" dirty="0"/>
              <a:t>User makes a call to </a:t>
            </a:r>
            <a:r>
              <a:rPr lang="en-US" b="1" dirty="0"/>
              <a:t>start </a:t>
            </a:r>
            <a:r>
              <a:rPr lang="en-US" dirty="0"/>
              <a:t>I/O</a:t>
            </a:r>
          </a:p>
          <a:p>
            <a:pPr lvl="1"/>
            <a:r>
              <a:rPr lang="en-US" dirty="0"/>
              <a:t>Specifies buffer in </a:t>
            </a:r>
            <a:r>
              <a:rPr lang="en-US" dirty="0" err="1"/>
              <a:t>userspace</a:t>
            </a:r>
            <a:r>
              <a:rPr lang="en-US" dirty="0"/>
              <a:t> – source of a write or destination for a read</a:t>
            </a:r>
          </a:p>
          <a:p>
            <a:pPr lvl="1"/>
            <a:r>
              <a:rPr lang="en-US" dirty="0"/>
              <a:t>Program can run on CPU while I/O happens (once it is started)</a:t>
            </a:r>
          </a:p>
          <a:p>
            <a:r>
              <a:rPr lang="en-US" dirty="0"/>
              <a:t>Notification might be signal, system call to </a:t>
            </a:r>
            <a:r>
              <a:rPr lang="en-US" dirty="0">
                <a:latin typeface="Consolas" panose="020B0609020204030204" pitchFamily="49" charset="0"/>
              </a:rPr>
              <a:t>poll</a:t>
            </a:r>
            <a:r>
              <a:rPr lang="en-US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6645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E90F0-D907-42D7-89D5-D8CCBCEDB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DC07A-A586-47CB-B273-D2FC0F8E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Block Devices</a:t>
            </a:r>
            <a:r>
              <a:rPr lang="en-US" dirty="0"/>
              <a:t>: Hard Drives, Tape Drives, etc.</a:t>
            </a:r>
          </a:p>
          <a:p>
            <a:pPr lvl="1"/>
            <a:r>
              <a:rPr lang="en-US" dirty="0"/>
              <a:t>Access data in blocks (e.g. 4KB)</a:t>
            </a:r>
          </a:p>
          <a:p>
            <a:pPr lvl="1"/>
            <a:r>
              <a:rPr lang="en-US" dirty="0">
                <a:latin typeface="Consolas" panose="020B0609020204030204" pitchFamily="49" charset="0"/>
              </a:rPr>
              <a:t>open()</a:t>
            </a:r>
            <a:r>
              <a:rPr lang="en-US" dirty="0"/>
              <a:t>, </a:t>
            </a:r>
            <a:r>
              <a:rPr lang="en-US" dirty="0">
                <a:latin typeface="Consolas" panose="020B0609020204030204" pitchFamily="49" charset="0"/>
              </a:rPr>
              <a:t>read()</a:t>
            </a:r>
            <a:r>
              <a:rPr lang="en-US" dirty="0"/>
              <a:t>, </a:t>
            </a:r>
            <a:r>
              <a:rPr lang="en-US" dirty="0">
                <a:latin typeface="Consolas" panose="020B0609020204030204" pitchFamily="49" charset="0"/>
              </a:rPr>
              <a:t>write()</a:t>
            </a:r>
            <a:r>
              <a:rPr lang="en-US" dirty="0"/>
              <a:t>, </a:t>
            </a:r>
            <a:r>
              <a:rPr lang="en-US" dirty="0">
                <a:latin typeface="Consolas" panose="020B0609020204030204" pitchFamily="49" charset="0"/>
              </a:rPr>
              <a:t>seek()</a:t>
            </a:r>
          </a:p>
          <a:p>
            <a:pPr lvl="1"/>
            <a:r>
              <a:rPr lang="en-US" dirty="0"/>
              <a:t>Raw I/O or file-system access</a:t>
            </a:r>
          </a:p>
          <a:p>
            <a:r>
              <a:rPr lang="en-US" b="1" dirty="0"/>
              <a:t>Character Devices</a:t>
            </a:r>
            <a:r>
              <a:rPr lang="en-US" dirty="0"/>
              <a:t>: Keyboards, mice, serial ports, some USB devices</a:t>
            </a:r>
          </a:p>
          <a:p>
            <a:pPr lvl="1"/>
            <a:r>
              <a:rPr lang="en-US" dirty="0"/>
              <a:t>Read/write one character at a time</a:t>
            </a:r>
          </a:p>
          <a:p>
            <a:pPr lvl="1"/>
            <a:r>
              <a:rPr lang="en-US" dirty="0"/>
              <a:t>Commands include </a:t>
            </a:r>
            <a:r>
              <a:rPr lang="en-US" dirty="0">
                <a:latin typeface="Consolas" panose="020B0609020204030204" pitchFamily="49" charset="0"/>
              </a:rPr>
              <a:t>get()</a:t>
            </a:r>
            <a:r>
              <a:rPr lang="en-US" dirty="0"/>
              <a:t>, </a:t>
            </a:r>
            <a:r>
              <a:rPr lang="en-US" dirty="0">
                <a:latin typeface="Consolas" panose="020B0609020204030204" pitchFamily="49" charset="0"/>
              </a:rPr>
              <a:t>put()</a:t>
            </a:r>
          </a:p>
          <a:p>
            <a:pPr lvl="1"/>
            <a:r>
              <a:rPr lang="en-US" dirty="0"/>
              <a:t>Libraries layered on top to allow line editing</a:t>
            </a:r>
          </a:p>
        </p:txBody>
      </p:sp>
    </p:spTree>
    <p:extLst>
      <p:ext uri="{BB962C8B-B14F-4D97-AF65-F5344CB8AC3E}">
        <p14:creationId xmlns:p14="http://schemas.microsoft.com/office/powerpoint/2010/main" val="3832623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E90F0-D907-42D7-89D5-D8CCBCEDB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DC07A-A586-47CB-B273-D2FC0F8E1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Network Devices</a:t>
            </a:r>
            <a:r>
              <a:rPr lang="en-US" dirty="0"/>
              <a:t>: Ethernet, Wireless, Bluetooth</a:t>
            </a:r>
          </a:p>
          <a:p>
            <a:pPr lvl="1"/>
            <a:r>
              <a:rPr lang="en-US" dirty="0"/>
              <a:t>Distinct enough from block/character devices to have its own interface</a:t>
            </a:r>
          </a:p>
          <a:p>
            <a:pPr lvl="1"/>
            <a:r>
              <a:rPr lang="en-US" dirty="0"/>
              <a:t>Unix and Windows include </a:t>
            </a:r>
            <a:r>
              <a:rPr lang="en-US" dirty="0">
                <a:latin typeface="Consolas" panose="020B0609020204030204" pitchFamily="49" charset="0"/>
              </a:rPr>
              <a:t>socket</a:t>
            </a:r>
            <a:r>
              <a:rPr lang="en-US" dirty="0"/>
              <a:t> interface</a:t>
            </a:r>
          </a:p>
          <a:p>
            <a:pPr lvl="2"/>
            <a:r>
              <a:rPr lang="en-US" dirty="0"/>
              <a:t>Separates network protocol from network operation</a:t>
            </a:r>
          </a:p>
          <a:p>
            <a:pPr lvl="2"/>
            <a:r>
              <a:rPr lang="en-US" dirty="0"/>
              <a:t>Includes </a:t>
            </a:r>
            <a:r>
              <a:rPr lang="en-US" dirty="0">
                <a:latin typeface="Consolas" panose="020B0609020204030204" pitchFamily="49" charset="0"/>
              </a:rPr>
              <a:t>select</a:t>
            </a:r>
            <a:r>
              <a:rPr lang="en-US" dirty="0"/>
              <a:t> (multiplexing) functionality</a:t>
            </a:r>
          </a:p>
          <a:p>
            <a:pPr lvl="1"/>
            <a:r>
              <a:rPr lang="en-US" dirty="0"/>
              <a:t>Usage: pipes, FIFOs, streams, queues, …</a:t>
            </a:r>
          </a:p>
        </p:txBody>
      </p:sp>
    </p:spTree>
    <p:extLst>
      <p:ext uri="{BB962C8B-B14F-4D97-AF65-F5344CB8AC3E}">
        <p14:creationId xmlns:p14="http://schemas.microsoft.com/office/powerpoint/2010/main" val="4180124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3-20 at 4.39.01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8" y="1561236"/>
            <a:ext cx="2785767" cy="434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5552"/>
            <a:ext cx="8382000" cy="982006"/>
          </a:xfrm>
        </p:spPr>
        <p:txBody>
          <a:bodyPr>
            <a:normAutofit/>
          </a:bodyPr>
          <a:lstStyle/>
          <a:p>
            <a:r>
              <a:rPr lang="en-US" dirty="0"/>
              <a:t>Chip-scale Features of 2015 x86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609" y="1357558"/>
            <a:ext cx="6347517" cy="5462342"/>
          </a:xfrm>
        </p:spPr>
        <p:txBody>
          <a:bodyPr>
            <a:normAutofit/>
          </a:bodyPr>
          <a:lstStyle/>
          <a:p>
            <a:r>
              <a:rPr lang="en-US" dirty="0"/>
              <a:t>Significant pieces:</a:t>
            </a:r>
          </a:p>
          <a:p>
            <a:pPr lvl="1"/>
            <a:r>
              <a:rPr lang="en-US" dirty="0"/>
              <a:t>Four CPU cores</a:t>
            </a:r>
          </a:p>
          <a:p>
            <a:pPr lvl="1"/>
            <a:r>
              <a:rPr lang="en-US" dirty="0"/>
              <a:t>Integrated GPU</a:t>
            </a:r>
          </a:p>
          <a:p>
            <a:pPr lvl="1"/>
            <a:r>
              <a:rPr lang="en-US" dirty="0"/>
              <a:t>System Agent (Memory and Fast I/O)</a:t>
            </a:r>
          </a:p>
          <a:p>
            <a:pPr lvl="1"/>
            <a:r>
              <a:rPr lang="en-US" dirty="0"/>
              <a:t>Shared L3 cache</a:t>
            </a:r>
          </a:p>
          <a:p>
            <a:r>
              <a:rPr lang="en-US" dirty="0"/>
              <a:t>Integrated I/O</a:t>
            </a:r>
          </a:p>
          <a:p>
            <a:pPr lvl="1"/>
            <a:r>
              <a:rPr lang="en-US" dirty="0"/>
              <a:t>Integrated memory controller (IMC)</a:t>
            </a:r>
          </a:p>
          <a:p>
            <a:pPr lvl="2"/>
            <a:r>
              <a:rPr lang="en-US" dirty="0"/>
              <a:t>Two independent channels of DRAM</a:t>
            </a:r>
          </a:p>
          <a:p>
            <a:pPr lvl="1"/>
            <a:r>
              <a:rPr lang="en-US" dirty="0"/>
              <a:t>High-speed PCI-Express (for GPUs)</a:t>
            </a:r>
          </a:p>
          <a:p>
            <a:pPr lvl="1"/>
            <a:r>
              <a:rPr lang="en-US" dirty="0"/>
              <a:t>Direct Media Interface (DMI) Connection to PCH (Platform Control Hub)</a:t>
            </a:r>
          </a:p>
        </p:txBody>
      </p:sp>
    </p:spTree>
    <p:extLst>
      <p:ext uri="{BB962C8B-B14F-4D97-AF65-F5344CB8AC3E}">
        <p14:creationId xmlns:p14="http://schemas.microsoft.com/office/powerpoint/2010/main" val="19035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Sky Lake I/O: PCH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8362" y="1320428"/>
            <a:ext cx="4191000" cy="5448300"/>
          </a:xfrm>
        </p:spPr>
        <p:txBody>
          <a:bodyPr>
            <a:noAutofit/>
          </a:bodyPr>
          <a:lstStyle/>
          <a:p>
            <a:r>
              <a:rPr lang="en-US" dirty="0"/>
              <a:t>Platform Controller Hub</a:t>
            </a:r>
          </a:p>
          <a:p>
            <a:pPr lvl="1"/>
            <a:r>
              <a:rPr lang="en-US" sz="2400" dirty="0"/>
              <a:t>Connected to processor with proprietary bus</a:t>
            </a:r>
          </a:p>
          <a:p>
            <a:pPr lvl="2"/>
            <a:r>
              <a:rPr lang="en-US" dirty="0"/>
              <a:t>Direct Media Interface</a:t>
            </a:r>
          </a:p>
          <a:p>
            <a:r>
              <a:rPr lang="en-US" dirty="0"/>
              <a:t>Types of I/O on PCH:</a:t>
            </a:r>
          </a:p>
          <a:p>
            <a:pPr lvl="1"/>
            <a:r>
              <a:rPr lang="en-US" sz="2400" dirty="0"/>
              <a:t>USB</a:t>
            </a:r>
            <a:endParaRPr lang="en-US" dirty="0"/>
          </a:p>
          <a:p>
            <a:pPr lvl="1"/>
            <a:r>
              <a:rPr lang="en-US" sz="2400" dirty="0"/>
              <a:t>Ethernet</a:t>
            </a:r>
          </a:p>
          <a:p>
            <a:pPr lvl="1"/>
            <a:r>
              <a:rPr lang="en-US" sz="2400" dirty="0"/>
              <a:t>Audio</a:t>
            </a:r>
          </a:p>
          <a:p>
            <a:pPr lvl="1"/>
            <a:r>
              <a:rPr lang="en-US" sz="2400" dirty="0"/>
              <a:t>BIOS support</a:t>
            </a:r>
          </a:p>
          <a:p>
            <a:pPr lvl="1"/>
            <a:r>
              <a:rPr lang="en-US" sz="2400" dirty="0"/>
              <a:t>More PCI Express</a:t>
            </a:r>
          </a:p>
          <a:p>
            <a:pPr lvl="1"/>
            <a:r>
              <a:rPr lang="en-US" sz="2400" dirty="0"/>
              <a:t>SATA (for Disks)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3791" y="5691510"/>
            <a:ext cx="37609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dirty="0">
                <a:latin typeface="Gill Sans" charset="0"/>
                <a:ea typeface="Gill Sans" charset="0"/>
                <a:cs typeface="Gill Sans" charset="0"/>
              </a:rPr>
              <a:t>Sky Lake</a:t>
            </a:r>
          </a:p>
          <a:p>
            <a:pPr algn="ctr"/>
            <a:r>
              <a:rPr lang="en-US" sz="3200" b="0" dirty="0">
                <a:latin typeface="Gill Sans" charset="0"/>
                <a:ea typeface="Gill Sans" charset="0"/>
                <a:cs typeface="Gill Sans" charset="0"/>
              </a:rPr>
              <a:t>System Configuration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76710"/>
            <a:ext cx="4818814" cy="37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1" y="2030929"/>
            <a:ext cx="1550944" cy="1054870"/>
          </a:xfrm>
          <a:prstGeom prst="rect">
            <a:avLst/>
          </a:prstGeom>
        </p:spPr>
      </p:pic>
      <p:pic>
        <p:nvPicPr>
          <p:cNvPr id="36865" name="Picture 1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153">
            <a:off x="8333875" y="3220645"/>
            <a:ext cx="7620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Line 158"/>
          <p:cNvSpPr>
            <a:spLocks noChangeShapeType="1"/>
          </p:cNvSpPr>
          <p:nvPr/>
        </p:nvSpPr>
        <p:spPr bwMode="auto">
          <a:xfrm>
            <a:off x="6809875" y="3926313"/>
            <a:ext cx="685800" cy="555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0478" tIns="44445" rIns="90478" bIns="44445" anchor="ctr"/>
          <a:lstStyle/>
          <a:p>
            <a:endParaRPr lang="en-US" sz="2000">
              <a:latin typeface="Gill Sans Light"/>
              <a:cs typeface="Gill Sans Light"/>
            </a:endParaRPr>
          </a:p>
        </p:txBody>
      </p:sp>
      <p:sp>
        <p:nvSpPr>
          <p:cNvPr id="36869" name="Freeform 157"/>
          <p:cNvSpPr>
            <a:spLocks/>
          </p:cNvSpPr>
          <p:nvPr/>
        </p:nvSpPr>
        <p:spPr bwMode="auto">
          <a:xfrm>
            <a:off x="3457075" y="4993113"/>
            <a:ext cx="1676400" cy="711200"/>
          </a:xfrm>
          <a:custGeom>
            <a:avLst/>
            <a:gdLst>
              <a:gd name="T0" fmla="*/ 2147483647 w 1056"/>
              <a:gd name="T1" fmla="*/ 0 h 448"/>
              <a:gd name="T2" fmla="*/ 2147483647 w 1056"/>
              <a:gd name="T3" fmla="*/ 2147483647 h 448"/>
              <a:gd name="T4" fmla="*/ 0 w 1056"/>
              <a:gd name="T5" fmla="*/ 2147483647 h 448"/>
              <a:gd name="T6" fmla="*/ 0 60000 65536"/>
              <a:gd name="T7" fmla="*/ 0 60000 65536"/>
              <a:gd name="T8" fmla="*/ 0 60000 65536"/>
              <a:gd name="T9" fmla="*/ 0 w 1056"/>
              <a:gd name="T10" fmla="*/ 0 h 448"/>
              <a:gd name="T11" fmla="*/ 1056 w 1056"/>
              <a:gd name="T12" fmla="*/ 448 h 4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6" h="448">
                <a:moveTo>
                  <a:pt x="1056" y="0"/>
                </a:moveTo>
                <a:cubicBezTo>
                  <a:pt x="1024" y="160"/>
                  <a:pt x="992" y="320"/>
                  <a:pt x="816" y="384"/>
                </a:cubicBezTo>
                <a:cubicBezTo>
                  <a:pt x="640" y="448"/>
                  <a:pt x="320" y="416"/>
                  <a:pt x="0" y="384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0478" tIns="44445" rIns="90478" bIns="44445" anchor="ctr"/>
          <a:lstStyle/>
          <a:p>
            <a:endParaRPr lang="en-US" sz="2000">
              <a:latin typeface="Gill Sans Light"/>
              <a:cs typeface="Gill Sans Light"/>
            </a:endParaRPr>
          </a:p>
        </p:txBody>
      </p:sp>
      <p:pic>
        <p:nvPicPr>
          <p:cNvPr id="3687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636" r="1935" b="636"/>
          <a:stretch>
            <a:fillRect/>
          </a:stretch>
        </p:blipFill>
        <p:spPr bwMode="auto">
          <a:xfrm>
            <a:off x="1704475" y="1010075"/>
            <a:ext cx="5257800" cy="4038600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1" name="Rectangle 2"/>
          <p:cNvSpPr>
            <a:spLocks noGrp="1" noChangeArrowheads="1"/>
          </p:cNvSpPr>
          <p:nvPr>
            <p:ph type="title"/>
          </p:nvPr>
        </p:nvSpPr>
        <p:spPr>
          <a:xfrm>
            <a:off x="124317" y="324275"/>
            <a:ext cx="7162800" cy="5334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MS PGothic" charset="0"/>
              </a:rPr>
              <a:t>Modern I/O Systems</a:t>
            </a:r>
          </a:p>
        </p:txBody>
      </p:sp>
      <p:pic>
        <p:nvPicPr>
          <p:cNvPr id="3687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1" y="901914"/>
            <a:ext cx="81222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675" y="3600875"/>
            <a:ext cx="16383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4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75" y="5353475"/>
            <a:ext cx="182880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76" name="Group 480"/>
          <p:cNvGrpSpPr>
            <a:grpSpLocks/>
          </p:cNvGrpSpPr>
          <p:nvPr/>
        </p:nvGrpSpPr>
        <p:grpSpPr bwMode="auto">
          <a:xfrm>
            <a:off x="1277597" y="4345871"/>
            <a:ext cx="1428750" cy="2072644"/>
            <a:chOff x="432" y="1933"/>
            <a:chExt cx="948" cy="1572"/>
          </a:xfrm>
        </p:grpSpPr>
        <p:pic>
          <p:nvPicPr>
            <p:cNvPr id="37164" name="Picture 153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605"/>
              <a:ext cx="9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165" name="Picture 154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365"/>
              <a:ext cx="9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166" name="Picture 155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173"/>
              <a:ext cx="9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167" name="Picture 156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933"/>
              <a:ext cx="90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877" name="Picture 15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581" y="5353596"/>
            <a:ext cx="1685967" cy="123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80" name="Group 482"/>
          <p:cNvGrpSpPr>
            <a:grpSpLocks/>
          </p:cNvGrpSpPr>
          <p:nvPr/>
        </p:nvGrpSpPr>
        <p:grpSpPr bwMode="auto">
          <a:xfrm>
            <a:off x="6886075" y="857675"/>
            <a:ext cx="1849438" cy="1333500"/>
            <a:chOff x="4368" y="480"/>
            <a:chExt cx="1165" cy="840"/>
          </a:xfrm>
        </p:grpSpPr>
        <p:pic>
          <p:nvPicPr>
            <p:cNvPr id="37162" name="Picture 162" descr="MCj03984770000[1]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720"/>
              <a:ext cx="1152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163" name="Picture 152" descr="MCj03984770000[1]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1" y="480"/>
              <a:ext cx="1152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81" name="Rectangle 350"/>
          <p:cNvSpPr>
            <a:spLocks noChangeArrowheads="1"/>
          </p:cNvSpPr>
          <p:nvPr/>
        </p:nvSpPr>
        <p:spPr bwMode="auto">
          <a:xfrm>
            <a:off x="3380875" y="1695875"/>
            <a:ext cx="1143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 anchor="ctr"/>
          <a:lstStyle/>
          <a:p>
            <a:endParaRPr lang="en-US" sz="2000">
              <a:latin typeface="Gill Sans Light"/>
              <a:cs typeface="Gill Sans Light"/>
            </a:endParaRPr>
          </a:p>
        </p:txBody>
      </p:sp>
      <p:grpSp>
        <p:nvGrpSpPr>
          <p:cNvPr id="36882" name="Group 258"/>
          <p:cNvGrpSpPr>
            <a:grpSpLocks/>
          </p:cNvGrpSpPr>
          <p:nvPr/>
        </p:nvGrpSpPr>
        <p:grpSpPr bwMode="auto">
          <a:xfrm rot="376460">
            <a:off x="3228475" y="1543475"/>
            <a:ext cx="1447800" cy="762000"/>
            <a:chOff x="2515" y="1988"/>
            <a:chExt cx="824" cy="394"/>
          </a:xfrm>
        </p:grpSpPr>
        <p:sp>
          <p:nvSpPr>
            <p:cNvPr id="37071" name="Freeform 259"/>
            <p:cNvSpPr>
              <a:spLocks/>
            </p:cNvSpPr>
            <p:nvPr/>
          </p:nvSpPr>
          <p:spPr bwMode="auto">
            <a:xfrm>
              <a:off x="2515" y="1988"/>
              <a:ext cx="824" cy="394"/>
            </a:xfrm>
            <a:custGeom>
              <a:avLst/>
              <a:gdLst>
                <a:gd name="T0" fmla="*/ 0 w 3296"/>
                <a:gd name="T1" fmla="*/ 0 h 1577"/>
                <a:gd name="T2" fmla="*/ 0 w 3296"/>
                <a:gd name="T3" fmla="*/ 0 h 1577"/>
                <a:gd name="T4" fmla="*/ 0 w 3296"/>
                <a:gd name="T5" fmla="*/ 0 h 1577"/>
                <a:gd name="T6" fmla="*/ 0 w 3296"/>
                <a:gd name="T7" fmla="*/ 0 h 1577"/>
                <a:gd name="T8" fmla="*/ 0 w 3296"/>
                <a:gd name="T9" fmla="*/ 0 h 1577"/>
                <a:gd name="T10" fmla="*/ 0 w 3296"/>
                <a:gd name="T11" fmla="*/ 0 h 1577"/>
                <a:gd name="T12" fmla="*/ 0 w 3296"/>
                <a:gd name="T13" fmla="*/ 0 h 1577"/>
                <a:gd name="T14" fmla="*/ 0 w 3296"/>
                <a:gd name="T15" fmla="*/ 0 h 1577"/>
                <a:gd name="T16" fmla="*/ 0 w 3296"/>
                <a:gd name="T17" fmla="*/ 0 h 1577"/>
                <a:gd name="T18" fmla="*/ 0 w 3296"/>
                <a:gd name="T19" fmla="*/ 0 h 1577"/>
                <a:gd name="T20" fmla="*/ 0 w 3296"/>
                <a:gd name="T21" fmla="*/ 0 h 1577"/>
                <a:gd name="T22" fmla="*/ 0 w 3296"/>
                <a:gd name="T23" fmla="*/ 0 h 1577"/>
                <a:gd name="T24" fmla="*/ 0 w 3296"/>
                <a:gd name="T25" fmla="*/ 0 h 1577"/>
                <a:gd name="T26" fmla="*/ 0 w 3296"/>
                <a:gd name="T27" fmla="*/ 0 h 1577"/>
                <a:gd name="T28" fmla="*/ 0 w 3296"/>
                <a:gd name="T29" fmla="*/ 0 h 1577"/>
                <a:gd name="T30" fmla="*/ 0 w 3296"/>
                <a:gd name="T31" fmla="*/ 0 h 1577"/>
                <a:gd name="T32" fmla="*/ 0 w 3296"/>
                <a:gd name="T33" fmla="*/ 0 h 1577"/>
                <a:gd name="T34" fmla="*/ 0 w 3296"/>
                <a:gd name="T35" fmla="*/ 0 h 1577"/>
                <a:gd name="T36" fmla="*/ 0 w 3296"/>
                <a:gd name="T37" fmla="*/ 0 h 1577"/>
                <a:gd name="T38" fmla="*/ 0 w 3296"/>
                <a:gd name="T39" fmla="*/ 0 h 1577"/>
                <a:gd name="T40" fmla="*/ 0 w 3296"/>
                <a:gd name="T41" fmla="*/ 0 h 1577"/>
                <a:gd name="T42" fmla="*/ 0 w 3296"/>
                <a:gd name="T43" fmla="*/ 0 h 1577"/>
                <a:gd name="T44" fmla="*/ 0 w 3296"/>
                <a:gd name="T45" fmla="*/ 0 h 1577"/>
                <a:gd name="T46" fmla="*/ 0 w 3296"/>
                <a:gd name="T47" fmla="*/ 0 h 1577"/>
                <a:gd name="T48" fmla="*/ 0 w 3296"/>
                <a:gd name="T49" fmla="*/ 0 h 1577"/>
                <a:gd name="T50" fmla="*/ 0 w 3296"/>
                <a:gd name="T51" fmla="*/ 0 h 1577"/>
                <a:gd name="T52" fmla="*/ 0 w 3296"/>
                <a:gd name="T53" fmla="*/ 0 h 1577"/>
                <a:gd name="T54" fmla="*/ 0 w 3296"/>
                <a:gd name="T55" fmla="*/ 0 h 1577"/>
                <a:gd name="T56" fmla="*/ 0 w 3296"/>
                <a:gd name="T57" fmla="*/ 0 h 1577"/>
                <a:gd name="T58" fmla="*/ 0 w 3296"/>
                <a:gd name="T59" fmla="*/ 0 h 1577"/>
                <a:gd name="T60" fmla="*/ 0 w 3296"/>
                <a:gd name="T61" fmla="*/ 0 h 1577"/>
                <a:gd name="T62" fmla="*/ 0 w 3296"/>
                <a:gd name="T63" fmla="*/ 0 h 1577"/>
                <a:gd name="T64" fmla="*/ 0 w 3296"/>
                <a:gd name="T65" fmla="*/ 0 h 1577"/>
                <a:gd name="T66" fmla="*/ 0 w 3296"/>
                <a:gd name="T67" fmla="*/ 0 h 1577"/>
                <a:gd name="T68" fmla="*/ 0 w 3296"/>
                <a:gd name="T69" fmla="*/ 0 h 1577"/>
                <a:gd name="T70" fmla="*/ 0 w 3296"/>
                <a:gd name="T71" fmla="*/ 0 h 1577"/>
                <a:gd name="T72" fmla="*/ 0 w 3296"/>
                <a:gd name="T73" fmla="*/ 0 h 1577"/>
                <a:gd name="T74" fmla="*/ 0 w 3296"/>
                <a:gd name="T75" fmla="*/ 0 h 1577"/>
                <a:gd name="T76" fmla="*/ 0 w 3296"/>
                <a:gd name="T77" fmla="*/ 0 h 1577"/>
                <a:gd name="T78" fmla="*/ 0 w 3296"/>
                <a:gd name="T79" fmla="*/ 0 h 1577"/>
                <a:gd name="T80" fmla="*/ 0 w 3296"/>
                <a:gd name="T81" fmla="*/ 0 h 1577"/>
                <a:gd name="T82" fmla="*/ 0 w 3296"/>
                <a:gd name="T83" fmla="*/ 0 h 1577"/>
                <a:gd name="T84" fmla="*/ 0 w 3296"/>
                <a:gd name="T85" fmla="*/ 0 h 1577"/>
                <a:gd name="T86" fmla="*/ 0 w 3296"/>
                <a:gd name="T87" fmla="*/ 0 h 1577"/>
                <a:gd name="T88" fmla="*/ 0 w 3296"/>
                <a:gd name="T89" fmla="*/ 0 h 1577"/>
                <a:gd name="T90" fmla="*/ 0 w 3296"/>
                <a:gd name="T91" fmla="*/ 0 h 1577"/>
                <a:gd name="T92" fmla="*/ 0 w 3296"/>
                <a:gd name="T93" fmla="*/ 0 h 1577"/>
                <a:gd name="T94" fmla="*/ 0 w 3296"/>
                <a:gd name="T95" fmla="*/ 0 h 1577"/>
                <a:gd name="T96" fmla="*/ 0 w 3296"/>
                <a:gd name="T97" fmla="*/ 0 h 1577"/>
                <a:gd name="T98" fmla="*/ 0 w 3296"/>
                <a:gd name="T99" fmla="*/ 0 h 1577"/>
                <a:gd name="T100" fmla="*/ 0 w 3296"/>
                <a:gd name="T101" fmla="*/ 0 h 1577"/>
                <a:gd name="T102" fmla="*/ 0 w 3296"/>
                <a:gd name="T103" fmla="*/ 0 h 1577"/>
                <a:gd name="T104" fmla="*/ 0 w 3296"/>
                <a:gd name="T105" fmla="*/ 0 h 1577"/>
                <a:gd name="T106" fmla="*/ 0 w 3296"/>
                <a:gd name="T107" fmla="*/ 0 h 1577"/>
                <a:gd name="T108" fmla="*/ 0 w 3296"/>
                <a:gd name="T109" fmla="*/ 0 h 15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296"/>
                <a:gd name="T166" fmla="*/ 0 h 1577"/>
                <a:gd name="T167" fmla="*/ 3296 w 3296"/>
                <a:gd name="T168" fmla="*/ 1577 h 157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296" h="1577">
                  <a:moveTo>
                    <a:pt x="1959" y="237"/>
                  </a:moveTo>
                  <a:lnTo>
                    <a:pt x="1970" y="248"/>
                  </a:lnTo>
                  <a:lnTo>
                    <a:pt x="1987" y="253"/>
                  </a:lnTo>
                  <a:lnTo>
                    <a:pt x="2009" y="256"/>
                  </a:lnTo>
                  <a:lnTo>
                    <a:pt x="2030" y="253"/>
                  </a:lnTo>
                  <a:lnTo>
                    <a:pt x="2055" y="250"/>
                  </a:lnTo>
                  <a:lnTo>
                    <a:pt x="2078" y="248"/>
                  </a:lnTo>
                  <a:lnTo>
                    <a:pt x="2096" y="244"/>
                  </a:lnTo>
                  <a:lnTo>
                    <a:pt x="2110" y="244"/>
                  </a:lnTo>
                  <a:lnTo>
                    <a:pt x="2115" y="201"/>
                  </a:lnTo>
                  <a:lnTo>
                    <a:pt x="2124" y="150"/>
                  </a:lnTo>
                  <a:lnTo>
                    <a:pt x="2142" y="111"/>
                  </a:lnTo>
                  <a:lnTo>
                    <a:pt x="2181" y="117"/>
                  </a:lnTo>
                  <a:lnTo>
                    <a:pt x="2195" y="147"/>
                  </a:lnTo>
                  <a:lnTo>
                    <a:pt x="2214" y="177"/>
                  </a:lnTo>
                  <a:lnTo>
                    <a:pt x="2235" y="209"/>
                  </a:lnTo>
                  <a:lnTo>
                    <a:pt x="2260" y="237"/>
                  </a:lnTo>
                  <a:lnTo>
                    <a:pt x="2260" y="204"/>
                  </a:lnTo>
                  <a:lnTo>
                    <a:pt x="2257" y="177"/>
                  </a:lnTo>
                  <a:lnTo>
                    <a:pt x="2260" y="150"/>
                  </a:lnTo>
                  <a:lnTo>
                    <a:pt x="2271" y="125"/>
                  </a:lnTo>
                  <a:lnTo>
                    <a:pt x="2278" y="120"/>
                  </a:lnTo>
                  <a:lnTo>
                    <a:pt x="2290" y="117"/>
                  </a:lnTo>
                  <a:lnTo>
                    <a:pt x="2298" y="117"/>
                  </a:lnTo>
                  <a:lnTo>
                    <a:pt x="2306" y="125"/>
                  </a:lnTo>
                  <a:lnTo>
                    <a:pt x="2382" y="226"/>
                  </a:lnTo>
                  <a:lnTo>
                    <a:pt x="2388" y="201"/>
                  </a:lnTo>
                  <a:lnTo>
                    <a:pt x="2391" y="179"/>
                  </a:lnTo>
                  <a:lnTo>
                    <a:pt x="2388" y="155"/>
                  </a:lnTo>
                  <a:lnTo>
                    <a:pt x="2391" y="136"/>
                  </a:lnTo>
                  <a:lnTo>
                    <a:pt x="2398" y="111"/>
                  </a:lnTo>
                  <a:lnTo>
                    <a:pt x="2407" y="95"/>
                  </a:lnTo>
                  <a:lnTo>
                    <a:pt x="2415" y="92"/>
                  </a:lnTo>
                  <a:lnTo>
                    <a:pt x="2426" y="97"/>
                  </a:lnTo>
                  <a:lnTo>
                    <a:pt x="2439" y="111"/>
                  </a:lnTo>
                  <a:lnTo>
                    <a:pt x="2459" y="133"/>
                  </a:lnTo>
                  <a:lnTo>
                    <a:pt x="2483" y="163"/>
                  </a:lnTo>
                  <a:lnTo>
                    <a:pt x="2515" y="201"/>
                  </a:lnTo>
                  <a:lnTo>
                    <a:pt x="2549" y="196"/>
                  </a:lnTo>
                  <a:lnTo>
                    <a:pt x="2573" y="191"/>
                  </a:lnTo>
                  <a:lnTo>
                    <a:pt x="2593" y="188"/>
                  </a:lnTo>
                  <a:lnTo>
                    <a:pt x="2609" y="191"/>
                  </a:lnTo>
                  <a:lnTo>
                    <a:pt x="2625" y="196"/>
                  </a:lnTo>
                  <a:lnTo>
                    <a:pt x="2641" y="207"/>
                  </a:lnTo>
                  <a:lnTo>
                    <a:pt x="2664" y="223"/>
                  </a:lnTo>
                  <a:lnTo>
                    <a:pt x="2687" y="244"/>
                  </a:lnTo>
                  <a:lnTo>
                    <a:pt x="2712" y="256"/>
                  </a:lnTo>
                  <a:lnTo>
                    <a:pt x="2736" y="269"/>
                  </a:lnTo>
                  <a:lnTo>
                    <a:pt x="2761" y="285"/>
                  </a:lnTo>
                  <a:lnTo>
                    <a:pt x="2786" y="302"/>
                  </a:lnTo>
                  <a:lnTo>
                    <a:pt x="2811" y="322"/>
                  </a:lnTo>
                  <a:lnTo>
                    <a:pt x="2835" y="338"/>
                  </a:lnTo>
                  <a:lnTo>
                    <a:pt x="2859" y="354"/>
                  </a:lnTo>
                  <a:lnTo>
                    <a:pt x="2887" y="368"/>
                  </a:lnTo>
                  <a:lnTo>
                    <a:pt x="2871" y="389"/>
                  </a:lnTo>
                  <a:lnTo>
                    <a:pt x="2851" y="400"/>
                  </a:lnTo>
                  <a:lnTo>
                    <a:pt x="2835" y="400"/>
                  </a:lnTo>
                  <a:lnTo>
                    <a:pt x="2823" y="400"/>
                  </a:lnTo>
                  <a:lnTo>
                    <a:pt x="2823" y="405"/>
                  </a:lnTo>
                  <a:lnTo>
                    <a:pt x="2837" y="421"/>
                  </a:lnTo>
                  <a:lnTo>
                    <a:pt x="2871" y="455"/>
                  </a:lnTo>
                  <a:lnTo>
                    <a:pt x="2928" y="512"/>
                  </a:lnTo>
                  <a:lnTo>
                    <a:pt x="2944" y="509"/>
                  </a:lnTo>
                  <a:lnTo>
                    <a:pt x="2958" y="506"/>
                  </a:lnTo>
                  <a:lnTo>
                    <a:pt x="2972" y="506"/>
                  </a:lnTo>
                  <a:lnTo>
                    <a:pt x="2982" y="506"/>
                  </a:lnTo>
                  <a:lnTo>
                    <a:pt x="2995" y="509"/>
                  </a:lnTo>
                  <a:lnTo>
                    <a:pt x="3009" y="509"/>
                  </a:lnTo>
                  <a:lnTo>
                    <a:pt x="3023" y="515"/>
                  </a:lnTo>
                  <a:lnTo>
                    <a:pt x="3037" y="517"/>
                  </a:lnTo>
                  <a:lnTo>
                    <a:pt x="3055" y="550"/>
                  </a:lnTo>
                  <a:lnTo>
                    <a:pt x="3075" y="582"/>
                  </a:lnTo>
                  <a:lnTo>
                    <a:pt x="3094" y="616"/>
                  </a:lnTo>
                  <a:lnTo>
                    <a:pt x="3113" y="648"/>
                  </a:lnTo>
                  <a:lnTo>
                    <a:pt x="3135" y="681"/>
                  </a:lnTo>
                  <a:lnTo>
                    <a:pt x="3154" y="713"/>
                  </a:lnTo>
                  <a:lnTo>
                    <a:pt x="3173" y="749"/>
                  </a:lnTo>
                  <a:lnTo>
                    <a:pt x="3192" y="782"/>
                  </a:lnTo>
                  <a:lnTo>
                    <a:pt x="3192" y="795"/>
                  </a:lnTo>
                  <a:lnTo>
                    <a:pt x="3189" y="814"/>
                  </a:lnTo>
                  <a:lnTo>
                    <a:pt x="3186" y="830"/>
                  </a:lnTo>
                  <a:lnTo>
                    <a:pt x="3184" y="847"/>
                  </a:lnTo>
                  <a:lnTo>
                    <a:pt x="3170" y="855"/>
                  </a:lnTo>
                  <a:lnTo>
                    <a:pt x="3154" y="855"/>
                  </a:lnTo>
                  <a:lnTo>
                    <a:pt x="3138" y="855"/>
                  </a:lnTo>
                  <a:lnTo>
                    <a:pt x="3121" y="858"/>
                  </a:lnTo>
                  <a:lnTo>
                    <a:pt x="3131" y="877"/>
                  </a:lnTo>
                  <a:lnTo>
                    <a:pt x="3159" y="904"/>
                  </a:lnTo>
                  <a:lnTo>
                    <a:pt x="3195" y="936"/>
                  </a:lnTo>
                  <a:lnTo>
                    <a:pt x="3232" y="970"/>
                  </a:lnTo>
                  <a:lnTo>
                    <a:pt x="3268" y="1005"/>
                  </a:lnTo>
                  <a:lnTo>
                    <a:pt x="3290" y="1037"/>
                  </a:lnTo>
                  <a:lnTo>
                    <a:pt x="3296" y="1065"/>
                  </a:lnTo>
                  <a:lnTo>
                    <a:pt x="3274" y="1087"/>
                  </a:lnTo>
                  <a:lnTo>
                    <a:pt x="3214" y="1097"/>
                  </a:lnTo>
                  <a:lnTo>
                    <a:pt x="3156" y="1106"/>
                  </a:lnTo>
                  <a:lnTo>
                    <a:pt x="3096" y="1117"/>
                  </a:lnTo>
                  <a:lnTo>
                    <a:pt x="3037" y="1125"/>
                  </a:lnTo>
                  <a:lnTo>
                    <a:pt x="2977" y="1136"/>
                  </a:lnTo>
                  <a:lnTo>
                    <a:pt x="2919" y="1147"/>
                  </a:lnTo>
                  <a:lnTo>
                    <a:pt x="2859" y="1155"/>
                  </a:lnTo>
                  <a:lnTo>
                    <a:pt x="2800" y="1166"/>
                  </a:lnTo>
                  <a:lnTo>
                    <a:pt x="2740" y="1174"/>
                  </a:lnTo>
                  <a:lnTo>
                    <a:pt x="2682" y="1185"/>
                  </a:lnTo>
                  <a:lnTo>
                    <a:pt x="2623" y="1196"/>
                  </a:lnTo>
                  <a:lnTo>
                    <a:pt x="2563" y="1204"/>
                  </a:lnTo>
                  <a:lnTo>
                    <a:pt x="2503" y="1215"/>
                  </a:lnTo>
                  <a:lnTo>
                    <a:pt x="2445" y="1223"/>
                  </a:lnTo>
                  <a:lnTo>
                    <a:pt x="2386" y="1234"/>
                  </a:lnTo>
                  <a:lnTo>
                    <a:pt x="2325" y="1242"/>
                  </a:lnTo>
                  <a:lnTo>
                    <a:pt x="2303" y="1248"/>
                  </a:lnTo>
                  <a:lnTo>
                    <a:pt x="2281" y="1253"/>
                  </a:lnTo>
                  <a:lnTo>
                    <a:pt x="2260" y="1256"/>
                  </a:lnTo>
                  <a:lnTo>
                    <a:pt x="2237" y="1258"/>
                  </a:lnTo>
                  <a:lnTo>
                    <a:pt x="2214" y="1262"/>
                  </a:lnTo>
                  <a:lnTo>
                    <a:pt x="2191" y="1267"/>
                  </a:lnTo>
                  <a:lnTo>
                    <a:pt x="2167" y="1272"/>
                  </a:lnTo>
                  <a:lnTo>
                    <a:pt x="2145" y="1278"/>
                  </a:lnTo>
                  <a:lnTo>
                    <a:pt x="2137" y="1264"/>
                  </a:lnTo>
                  <a:lnTo>
                    <a:pt x="2120" y="1239"/>
                  </a:lnTo>
                  <a:lnTo>
                    <a:pt x="2101" y="1212"/>
                  </a:lnTo>
                  <a:lnTo>
                    <a:pt x="2083" y="1180"/>
                  </a:lnTo>
                  <a:lnTo>
                    <a:pt x="2060" y="1147"/>
                  </a:lnTo>
                  <a:lnTo>
                    <a:pt x="2042" y="1120"/>
                  </a:lnTo>
                  <a:lnTo>
                    <a:pt x="2028" y="1103"/>
                  </a:lnTo>
                  <a:lnTo>
                    <a:pt x="2020" y="1097"/>
                  </a:lnTo>
                  <a:lnTo>
                    <a:pt x="2006" y="1101"/>
                  </a:lnTo>
                  <a:lnTo>
                    <a:pt x="2009" y="1122"/>
                  </a:lnTo>
                  <a:lnTo>
                    <a:pt x="2025" y="1152"/>
                  </a:lnTo>
                  <a:lnTo>
                    <a:pt x="2047" y="1191"/>
                  </a:lnTo>
                  <a:lnTo>
                    <a:pt x="2066" y="1228"/>
                  </a:lnTo>
                  <a:lnTo>
                    <a:pt x="2078" y="1262"/>
                  </a:lnTo>
                  <a:lnTo>
                    <a:pt x="2078" y="1286"/>
                  </a:lnTo>
                  <a:lnTo>
                    <a:pt x="2055" y="1294"/>
                  </a:lnTo>
                  <a:lnTo>
                    <a:pt x="2020" y="1302"/>
                  </a:lnTo>
                  <a:lnTo>
                    <a:pt x="1982" y="1308"/>
                  </a:lnTo>
                  <a:lnTo>
                    <a:pt x="1947" y="1313"/>
                  </a:lnTo>
                  <a:lnTo>
                    <a:pt x="1908" y="1318"/>
                  </a:lnTo>
                  <a:lnTo>
                    <a:pt x="1869" y="1322"/>
                  </a:lnTo>
                  <a:lnTo>
                    <a:pt x="1832" y="1327"/>
                  </a:lnTo>
                  <a:lnTo>
                    <a:pt x="1793" y="1332"/>
                  </a:lnTo>
                  <a:lnTo>
                    <a:pt x="1756" y="1338"/>
                  </a:lnTo>
                  <a:lnTo>
                    <a:pt x="1669" y="1354"/>
                  </a:lnTo>
                  <a:lnTo>
                    <a:pt x="1584" y="1368"/>
                  </a:lnTo>
                  <a:lnTo>
                    <a:pt x="1497" y="1384"/>
                  </a:lnTo>
                  <a:lnTo>
                    <a:pt x="1409" y="1398"/>
                  </a:lnTo>
                  <a:lnTo>
                    <a:pt x="1322" y="1411"/>
                  </a:lnTo>
                  <a:lnTo>
                    <a:pt x="1235" y="1428"/>
                  </a:lnTo>
                  <a:lnTo>
                    <a:pt x="1147" y="1441"/>
                  </a:lnTo>
                  <a:lnTo>
                    <a:pt x="1060" y="1458"/>
                  </a:lnTo>
                  <a:lnTo>
                    <a:pt x="973" y="1471"/>
                  </a:lnTo>
                  <a:lnTo>
                    <a:pt x="886" y="1485"/>
                  </a:lnTo>
                  <a:lnTo>
                    <a:pt x="798" y="1501"/>
                  </a:lnTo>
                  <a:lnTo>
                    <a:pt x="711" y="1515"/>
                  </a:lnTo>
                  <a:lnTo>
                    <a:pt x="621" y="1531"/>
                  </a:lnTo>
                  <a:lnTo>
                    <a:pt x="534" y="1547"/>
                  </a:lnTo>
                  <a:lnTo>
                    <a:pt x="447" y="1561"/>
                  </a:lnTo>
                  <a:lnTo>
                    <a:pt x="359" y="1577"/>
                  </a:lnTo>
                  <a:lnTo>
                    <a:pt x="352" y="1575"/>
                  </a:lnTo>
                  <a:lnTo>
                    <a:pt x="343" y="1572"/>
                  </a:lnTo>
                  <a:lnTo>
                    <a:pt x="336" y="1572"/>
                  </a:lnTo>
                  <a:lnTo>
                    <a:pt x="324" y="1572"/>
                  </a:lnTo>
                  <a:lnTo>
                    <a:pt x="306" y="1515"/>
                  </a:lnTo>
                  <a:lnTo>
                    <a:pt x="286" y="1460"/>
                  </a:lnTo>
                  <a:lnTo>
                    <a:pt x="264" y="1405"/>
                  </a:lnTo>
                  <a:lnTo>
                    <a:pt x="242" y="1348"/>
                  </a:lnTo>
                  <a:lnTo>
                    <a:pt x="221" y="1294"/>
                  </a:lnTo>
                  <a:lnTo>
                    <a:pt x="202" y="1237"/>
                  </a:lnTo>
                  <a:lnTo>
                    <a:pt x="182" y="1180"/>
                  </a:lnTo>
                  <a:lnTo>
                    <a:pt x="163" y="1122"/>
                  </a:lnTo>
                  <a:lnTo>
                    <a:pt x="155" y="1101"/>
                  </a:lnTo>
                  <a:lnTo>
                    <a:pt x="142" y="1081"/>
                  </a:lnTo>
                  <a:lnTo>
                    <a:pt x="131" y="1062"/>
                  </a:lnTo>
                  <a:lnTo>
                    <a:pt x="117" y="1044"/>
                  </a:lnTo>
                  <a:lnTo>
                    <a:pt x="104" y="1024"/>
                  </a:lnTo>
                  <a:lnTo>
                    <a:pt x="92" y="1005"/>
                  </a:lnTo>
                  <a:lnTo>
                    <a:pt x="85" y="984"/>
                  </a:lnTo>
                  <a:lnTo>
                    <a:pt x="79" y="959"/>
                  </a:lnTo>
                  <a:lnTo>
                    <a:pt x="104" y="943"/>
                  </a:lnTo>
                  <a:lnTo>
                    <a:pt x="63" y="817"/>
                  </a:lnTo>
                  <a:lnTo>
                    <a:pt x="0" y="727"/>
                  </a:lnTo>
                  <a:lnTo>
                    <a:pt x="11" y="670"/>
                  </a:lnTo>
                  <a:lnTo>
                    <a:pt x="25" y="616"/>
                  </a:lnTo>
                  <a:lnTo>
                    <a:pt x="38" y="564"/>
                  </a:lnTo>
                  <a:lnTo>
                    <a:pt x="49" y="506"/>
                  </a:lnTo>
                  <a:lnTo>
                    <a:pt x="99" y="501"/>
                  </a:lnTo>
                  <a:lnTo>
                    <a:pt x="142" y="501"/>
                  </a:lnTo>
                  <a:lnTo>
                    <a:pt x="177" y="495"/>
                  </a:lnTo>
                  <a:lnTo>
                    <a:pt x="210" y="487"/>
                  </a:lnTo>
                  <a:lnTo>
                    <a:pt x="235" y="474"/>
                  </a:lnTo>
                  <a:lnTo>
                    <a:pt x="251" y="446"/>
                  </a:lnTo>
                  <a:lnTo>
                    <a:pt x="258" y="409"/>
                  </a:lnTo>
                  <a:lnTo>
                    <a:pt x="258" y="351"/>
                  </a:lnTo>
                  <a:lnTo>
                    <a:pt x="283" y="338"/>
                  </a:lnTo>
                  <a:lnTo>
                    <a:pt x="299" y="343"/>
                  </a:lnTo>
                  <a:lnTo>
                    <a:pt x="313" y="359"/>
                  </a:lnTo>
                  <a:lnTo>
                    <a:pt x="327" y="386"/>
                  </a:lnTo>
                  <a:lnTo>
                    <a:pt x="338" y="414"/>
                  </a:lnTo>
                  <a:lnTo>
                    <a:pt x="352" y="441"/>
                  </a:lnTo>
                  <a:lnTo>
                    <a:pt x="368" y="460"/>
                  </a:lnTo>
                  <a:lnTo>
                    <a:pt x="389" y="465"/>
                  </a:lnTo>
                  <a:lnTo>
                    <a:pt x="398" y="430"/>
                  </a:lnTo>
                  <a:lnTo>
                    <a:pt x="403" y="395"/>
                  </a:lnTo>
                  <a:lnTo>
                    <a:pt x="407" y="359"/>
                  </a:lnTo>
                  <a:lnTo>
                    <a:pt x="409" y="327"/>
                  </a:lnTo>
                  <a:lnTo>
                    <a:pt x="414" y="322"/>
                  </a:lnTo>
                  <a:lnTo>
                    <a:pt x="423" y="322"/>
                  </a:lnTo>
                  <a:lnTo>
                    <a:pt x="433" y="324"/>
                  </a:lnTo>
                  <a:lnTo>
                    <a:pt x="444" y="322"/>
                  </a:lnTo>
                  <a:lnTo>
                    <a:pt x="458" y="351"/>
                  </a:lnTo>
                  <a:lnTo>
                    <a:pt x="469" y="381"/>
                  </a:lnTo>
                  <a:lnTo>
                    <a:pt x="483" y="411"/>
                  </a:lnTo>
                  <a:lnTo>
                    <a:pt x="504" y="435"/>
                  </a:lnTo>
                  <a:lnTo>
                    <a:pt x="513" y="398"/>
                  </a:lnTo>
                  <a:lnTo>
                    <a:pt x="518" y="345"/>
                  </a:lnTo>
                  <a:lnTo>
                    <a:pt x="529" y="304"/>
                  </a:lnTo>
                  <a:lnTo>
                    <a:pt x="564" y="297"/>
                  </a:lnTo>
                  <a:lnTo>
                    <a:pt x="578" y="329"/>
                  </a:lnTo>
                  <a:lnTo>
                    <a:pt x="594" y="362"/>
                  </a:lnTo>
                  <a:lnTo>
                    <a:pt x="607" y="398"/>
                  </a:lnTo>
                  <a:lnTo>
                    <a:pt x="624" y="430"/>
                  </a:lnTo>
                  <a:lnTo>
                    <a:pt x="635" y="428"/>
                  </a:lnTo>
                  <a:lnTo>
                    <a:pt x="649" y="428"/>
                  </a:lnTo>
                  <a:lnTo>
                    <a:pt x="660" y="425"/>
                  </a:lnTo>
                  <a:lnTo>
                    <a:pt x="673" y="421"/>
                  </a:lnTo>
                  <a:lnTo>
                    <a:pt x="687" y="419"/>
                  </a:lnTo>
                  <a:lnTo>
                    <a:pt x="701" y="419"/>
                  </a:lnTo>
                  <a:lnTo>
                    <a:pt x="715" y="416"/>
                  </a:lnTo>
                  <a:lnTo>
                    <a:pt x="731" y="416"/>
                  </a:lnTo>
                  <a:lnTo>
                    <a:pt x="731" y="386"/>
                  </a:lnTo>
                  <a:lnTo>
                    <a:pt x="736" y="345"/>
                  </a:lnTo>
                  <a:lnTo>
                    <a:pt x="744" y="308"/>
                  </a:lnTo>
                  <a:lnTo>
                    <a:pt x="761" y="280"/>
                  </a:lnTo>
                  <a:lnTo>
                    <a:pt x="774" y="280"/>
                  </a:lnTo>
                  <a:lnTo>
                    <a:pt x="785" y="278"/>
                  </a:lnTo>
                  <a:lnTo>
                    <a:pt x="793" y="280"/>
                  </a:lnTo>
                  <a:lnTo>
                    <a:pt x="802" y="285"/>
                  </a:lnTo>
                  <a:lnTo>
                    <a:pt x="807" y="308"/>
                  </a:lnTo>
                  <a:lnTo>
                    <a:pt x="821" y="343"/>
                  </a:lnTo>
                  <a:lnTo>
                    <a:pt x="837" y="375"/>
                  </a:lnTo>
                  <a:lnTo>
                    <a:pt x="851" y="392"/>
                  </a:lnTo>
                  <a:lnTo>
                    <a:pt x="858" y="354"/>
                  </a:lnTo>
                  <a:lnTo>
                    <a:pt x="862" y="258"/>
                  </a:lnTo>
                  <a:lnTo>
                    <a:pt x="858" y="161"/>
                  </a:lnTo>
                  <a:lnTo>
                    <a:pt x="862" y="106"/>
                  </a:lnTo>
                  <a:lnTo>
                    <a:pt x="872" y="101"/>
                  </a:lnTo>
                  <a:lnTo>
                    <a:pt x="892" y="97"/>
                  </a:lnTo>
                  <a:lnTo>
                    <a:pt x="916" y="92"/>
                  </a:lnTo>
                  <a:lnTo>
                    <a:pt x="943" y="90"/>
                  </a:lnTo>
                  <a:lnTo>
                    <a:pt x="970" y="87"/>
                  </a:lnTo>
                  <a:lnTo>
                    <a:pt x="993" y="85"/>
                  </a:lnTo>
                  <a:lnTo>
                    <a:pt x="1011" y="81"/>
                  </a:lnTo>
                  <a:lnTo>
                    <a:pt x="1019" y="81"/>
                  </a:lnTo>
                  <a:lnTo>
                    <a:pt x="1069" y="76"/>
                  </a:lnTo>
                  <a:lnTo>
                    <a:pt x="1115" y="71"/>
                  </a:lnTo>
                  <a:lnTo>
                    <a:pt x="1164" y="65"/>
                  </a:lnTo>
                  <a:lnTo>
                    <a:pt x="1210" y="60"/>
                  </a:lnTo>
                  <a:lnTo>
                    <a:pt x="1257" y="57"/>
                  </a:lnTo>
                  <a:lnTo>
                    <a:pt x="1306" y="51"/>
                  </a:lnTo>
                  <a:lnTo>
                    <a:pt x="1352" y="46"/>
                  </a:lnTo>
                  <a:lnTo>
                    <a:pt x="1401" y="43"/>
                  </a:lnTo>
                  <a:lnTo>
                    <a:pt x="1448" y="37"/>
                  </a:lnTo>
                  <a:lnTo>
                    <a:pt x="1494" y="32"/>
                  </a:lnTo>
                  <a:lnTo>
                    <a:pt x="1543" y="30"/>
                  </a:lnTo>
                  <a:lnTo>
                    <a:pt x="1589" y="24"/>
                  </a:lnTo>
                  <a:lnTo>
                    <a:pt x="1635" y="19"/>
                  </a:lnTo>
                  <a:lnTo>
                    <a:pt x="1685" y="14"/>
                  </a:lnTo>
                  <a:lnTo>
                    <a:pt x="1731" y="5"/>
                  </a:lnTo>
                  <a:lnTo>
                    <a:pt x="1780" y="0"/>
                  </a:lnTo>
                  <a:lnTo>
                    <a:pt x="1807" y="24"/>
                  </a:lnTo>
                  <a:lnTo>
                    <a:pt x="1832" y="51"/>
                  </a:lnTo>
                  <a:lnTo>
                    <a:pt x="1856" y="78"/>
                  </a:lnTo>
                  <a:lnTo>
                    <a:pt x="1878" y="108"/>
                  </a:lnTo>
                  <a:lnTo>
                    <a:pt x="1897" y="141"/>
                  </a:lnTo>
                  <a:lnTo>
                    <a:pt x="1917" y="174"/>
                  </a:lnTo>
                  <a:lnTo>
                    <a:pt x="1938" y="207"/>
                  </a:lnTo>
                  <a:lnTo>
                    <a:pt x="1959" y="2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72" name="Freeform 260"/>
            <p:cNvSpPr>
              <a:spLocks/>
            </p:cNvSpPr>
            <p:nvPr/>
          </p:nvSpPr>
          <p:spPr bwMode="auto">
            <a:xfrm>
              <a:off x="2901" y="1996"/>
              <a:ext cx="93" cy="41"/>
            </a:xfrm>
            <a:custGeom>
              <a:avLst/>
              <a:gdLst>
                <a:gd name="T0" fmla="*/ 0 w 376"/>
                <a:gd name="T1" fmla="*/ 0 h 166"/>
                <a:gd name="T2" fmla="*/ 0 w 376"/>
                <a:gd name="T3" fmla="*/ 0 h 166"/>
                <a:gd name="T4" fmla="*/ 0 w 376"/>
                <a:gd name="T5" fmla="*/ 0 h 166"/>
                <a:gd name="T6" fmla="*/ 0 w 376"/>
                <a:gd name="T7" fmla="*/ 0 h 166"/>
                <a:gd name="T8" fmla="*/ 0 w 376"/>
                <a:gd name="T9" fmla="*/ 0 h 166"/>
                <a:gd name="T10" fmla="*/ 0 w 376"/>
                <a:gd name="T11" fmla="*/ 0 h 166"/>
                <a:gd name="T12" fmla="*/ 0 w 376"/>
                <a:gd name="T13" fmla="*/ 0 h 166"/>
                <a:gd name="T14" fmla="*/ 0 w 376"/>
                <a:gd name="T15" fmla="*/ 0 h 166"/>
                <a:gd name="T16" fmla="*/ 0 w 376"/>
                <a:gd name="T17" fmla="*/ 0 h 166"/>
                <a:gd name="T18" fmla="*/ 0 w 376"/>
                <a:gd name="T19" fmla="*/ 0 h 166"/>
                <a:gd name="T20" fmla="*/ 0 w 376"/>
                <a:gd name="T21" fmla="*/ 0 h 166"/>
                <a:gd name="T22" fmla="*/ 0 w 376"/>
                <a:gd name="T23" fmla="*/ 0 h 166"/>
                <a:gd name="T24" fmla="*/ 0 w 376"/>
                <a:gd name="T25" fmla="*/ 0 h 166"/>
                <a:gd name="T26" fmla="*/ 0 w 376"/>
                <a:gd name="T27" fmla="*/ 0 h 166"/>
                <a:gd name="T28" fmla="*/ 0 w 376"/>
                <a:gd name="T29" fmla="*/ 0 h 166"/>
                <a:gd name="T30" fmla="*/ 0 w 376"/>
                <a:gd name="T31" fmla="*/ 0 h 166"/>
                <a:gd name="T32" fmla="*/ 0 w 376"/>
                <a:gd name="T33" fmla="*/ 0 h 166"/>
                <a:gd name="T34" fmla="*/ 0 w 376"/>
                <a:gd name="T35" fmla="*/ 0 h 166"/>
                <a:gd name="T36" fmla="*/ 0 w 376"/>
                <a:gd name="T37" fmla="*/ 0 h 166"/>
                <a:gd name="T38" fmla="*/ 0 w 376"/>
                <a:gd name="T39" fmla="*/ 0 h 166"/>
                <a:gd name="T40" fmla="*/ 0 w 376"/>
                <a:gd name="T41" fmla="*/ 0 h 166"/>
                <a:gd name="T42" fmla="*/ 0 w 376"/>
                <a:gd name="T43" fmla="*/ 0 h 166"/>
                <a:gd name="T44" fmla="*/ 0 w 376"/>
                <a:gd name="T45" fmla="*/ 0 h 166"/>
                <a:gd name="T46" fmla="*/ 0 w 376"/>
                <a:gd name="T47" fmla="*/ 0 h 166"/>
                <a:gd name="T48" fmla="*/ 0 w 376"/>
                <a:gd name="T49" fmla="*/ 0 h 166"/>
                <a:gd name="T50" fmla="*/ 0 w 376"/>
                <a:gd name="T51" fmla="*/ 0 h 166"/>
                <a:gd name="T52" fmla="*/ 0 w 376"/>
                <a:gd name="T53" fmla="*/ 0 h 166"/>
                <a:gd name="T54" fmla="*/ 0 w 376"/>
                <a:gd name="T55" fmla="*/ 0 h 166"/>
                <a:gd name="T56" fmla="*/ 0 w 376"/>
                <a:gd name="T57" fmla="*/ 0 h 166"/>
                <a:gd name="T58" fmla="*/ 0 w 376"/>
                <a:gd name="T59" fmla="*/ 0 h 166"/>
                <a:gd name="T60" fmla="*/ 0 w 376"/>
                <a:gd name="T61" fmla="*/ 0 h 166"/>
                <a:gd name="T62" fmla="*/ 0 w 376"/>
                <a:gd name="T63" fmla="*/ 0 h 166"/>
                <a:gd name="T64" fmla="*/ 0 w 376"/>
                <a:gd name="T65" fmla="*/ 0 h 166"/>
                <a:gd name="T66" fmla="*/ 0 w 376"/>
                <a:gd name="T67" fmla="*/ 0 h 166"/>
                <a:gd name="T68" fmla="*/ 0 w 376"/>
                <a:gd name="T69" fmla="*/ 0 h 166"/>
                <a:gd name="T70" fmla="*/ 0 w 376"/>
                <a:gd name="T71" fmla="*/ 0 h 166"/>
                <a:gd name="T72" fmla="*/ 0 w 376"/>
                <a:gd name="T73" fmla="*/ 0 h 166"/>
                <a:gd name="T74" fmla="*/ 0 w 376"/>
                <a:gd name="T75" fmla="*/ 0 h 166"/>
                <a:gd name="T76" fmla="*/ 0 w 376"/>
                <a:gd name="T77" fmla="*/ 0 h 166"/>
                <a:gd name="T78" fmla="*/ 0 w 376"/>
                <a:gd name="T79" fmla="*/ 0 h 166"/>
                <a:gd name="T80" fmla="*/ 0 w 376"/>
                <a:gd name="T81" fmla="*/ 0 h 166"/>
                <a:gd name="T82" fmla="*/ 0 w 376"/>
                <a:gd name="T83" fmla="*/ 0 h 166"/>
                <a:gd name="T84" fmla="*/ 0 w 376"/>
                <a:gd name="T85" fmla="*/ 0 h 166"/>
                <a:gd name="T86" fmla="*/ 0 w 376"/>
                <a:gd name="T87" fmla="*/ 0 h 166"/>
                <a:gd name="T88" fmla="*/ 0 w 376"/>
                <a:gd name="T89" fmla="*/ 0 h 166"/>
                <a:gd name="T90" fmla="*/ 0 w 376"/>
                <a:gd name="T91" fmla="*/ 0 h 166"/>
                <a:gd name="T92" fmla="*/ 0 w 376"/>
                <a:gd name="T93" fmla="*/ 0 h 166"/>
                <a:gd name="T94" fmla="*/ 0 w 376"/>
                <a:gd name="T95" fmla="*/ 0 h 166"/>
                <a:gd name="T96" fmla="*/ 0 w 376"/>
                <a:gd name="T97" fmla="*/ 0 h 166"/>
                <a:gd name="T98" fmla="*/ 0 w 376"/>
                <a:gd name="T99" fmla="*/ 0 h 166"/>
                <a:gd name="T100" fmla="*/ 0 w 376"/>
                <a:gd name="T101" fmla="*/ 0 h 166"/>
                <a:gd name="T102" fmla="*/ 0 w 376"/>
                <a:gd name="T103" fmla="*/ 0 h 166"/>
                <a:gd name="T104" fmla="*/ 0 w 376"/>
                <a:gd name="T105" fmla="*/ 0 h 1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76"/>
                <a:gd name="T160" fmla="*/ 0 h 166"/>
                <a:gd name="T161" fmla="*/ 376 w 376"/>
                <a:gd name="T162" fmla="*/ 166 h 1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76" h="166">
                  <a:moveTo>
                    <a:pt x="166" y="0"/>
                  </a:moveTo>
                  <a:lnTo>
                    <a:pt x="163" y="0"/>
                  </a:lnTo>
                  <a:lnTo>
                    <a:pt x="158" y="0"/>
                  </a:lnTo>
                  <a:lnTo>
                    <a:pt x="155" y="2"/>
                  </a:lnTo>
                  <a:lnTo>
                    <a:pt x="155" y="5"/>
                  </a:lnTo>
                  <a:lnTo>
                    <a:pt x="158" y="19"/>
                  </a:lnTo>
                  <a:lnTo>
                    <a:pt x="166" y="30"/>
                  </a:lnTo>
                  <a:lnTo>
                    <a:pt x="174" y="35"/>
                  </a:lnTo>
                  <a:lnTo>
                    <a:pt x="185" y="41"/>
                  </a:lnTo>
                  <a:lnTo>
                    <a:pt x="196" y="43"/>
                  </a:lnTo>
                  <a:lnTo>
                    <a:pt x="207" y="43"/>
                  </a:lnTo>
                  <a:lnTo>
                    <a:pt x="218" y="43"/>
                  </a:lnTo>
                  <a:lnTo>
                    <a:pt x="232" y="43"/>
                  </a:lnTo>
                  <a:lnTo>
                    <a:pt x="243" y="41"/>
                  </a:lnTo>
                  <a:lnTo>
                    <a:pt x="253" y="37"/>
                  </a:lnTo>
                  <a:lnTo>
                    <a:pt x="264" y="32"/>
                  </a:lnTo>
                  <a:lnTo>
                    <a:pt x="273" y="27"/>
                  </a:lnTo>
                  <a:lnTo>
                    <a:pt x="286" y="43"/>
                  </a:lnTo>
                  <a:lnTo>
                    <a:pt x="303" y="57"/>
                  </a:lnTo>
                  <a:lnTo>
                    <a:pt x="313" y="76"/>
                  </a:lnTo>
                  <a:lnTo>
                    <a:pt x="326" y="92"/>
                  </a:lnTo>
                  <a:lnTo>
                    <a:pt x="340" y="111"/>
                  </a:lnTo>
                  <a:lnTo>
                    <a:pt x="351" y="131"/>
                  </a:lnTo>
                  <a:lnTo>
                    <a:pt x="365" y="149"/>
                  </a:lnTo>
                  <a:lnTo>
                    <a:pt x="376" y="166"/>
                  </a:lnTo>
                  <a:lnTo>
                    <a:pt x="365" y="158"/>
                  </a:lnTo>
                  <a:lnTo>
                    <a:pt x="356" y="152"/>
                  </a:lnTo>
                  <a:lnTo>
                    <a:pt x="349" y="149"/>
                  </a:lnTo>
                  <a:lnTo>
                    <a:pt x="340" y="147"/>
                  </a:lnTo>
                  <a:lnTo>
                    <a:pt x="310" y="127"/>
                  </a:lnTo>
                  <a:lnTo>
                    <a:pt x="280" y="111"/>
                  </a:lnTo>
                  <a:lnTo>
                    <a:pt x="253" y="92"/>
                  </a:lnTo>
                  <a:lnTo>
                    <a:pt x="223" y="76"/>
                  </a:lnTo>
                  <a:lnTo>
                    <a:pt x="193" y="60"/>
                  </a:lnTo>
                  <a:lnTo>
                    <a:pt x="161" y="46"/>
                  </a:lnTo>
                  <a:lnTo>
                    <a:pt x="128" y="37"/>
                  </a:lnTo>
                  <a:lnTo>
                    <a:pt x="92" y="32"/>
                  </a:lnTo>
                  <a:lnTo>
                    <a:pt x="82" y="30"/>
                  </a:lnTo>
                  <a:lnTo>
                    <a:pt x="71" y="24"/>
                  </a:lnTo>
                  <a:lnTo>
                    <a:pt x="60" y="21"/>
                  </a:lnTo>
                  <a:lnTo>
                    <a:pt x="48" y="19"/>
                  </a:lnTo>
                  <a:lnTo>
                    <a:pt x="36" y="16"/>
                  </a:lnTo>
                  <a:lnTo>
                    <a:pt x="25" y="16"/>
                  </a:lnTo>
                  <a:lnTo>
                    <a:pt x="11" y="13"/>
                  </a:lnTo>
                  <a:lnTo>
                    <a:pt x="0" y="11"/>
                  </a:lnTo>
                  <a:lnTo>
                    <a:pt x="22" y="7"/>
                  </a:lnTo>
                  <a:lnTo>
                    <a:pt x="43" y="7"/>
                  </a:lnTo>
                  <a:lnTo>
                    <a:pt x="62" y="5"/>
                  </a:lnTo>
                  <a:lnTo>
                    <a:pt x="84" y="5"/>
                  </a:lnTo>
                  <a:lnTo>
                    <a:pt x="103" y="5"/>
                  </a:lnTo>
                  <a:lnTo>
                    <a:pt x="126" y="2"/>
                  </a:lnTo>
                  <a:lnTo>
                    <a:pt x="144" y="2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73" name="Freeform 261"/>
            <p:cNvSpPr>
              <a:spLocks/>
            </p:cNvSpPr>
            <p:nvPr/>
          </p:nvSpPr>
          <p:spPr bwMode="auto">
            <a:xfrm>
              <a:off x="2780" y="2002"/>
              <a:ext cx="237" cy="82"/>
            </a:xfrm>
            <a:custGeom>
              <a:avLst/>
              <a:gdLst>
                <a:gd name="T0" fmla="*/ 0 w 949"/>
                <a:gd name="T1" fmla="*/ 0 h 330"/>
                <a:gd name="T2" fmla="*/ 0 w 949"/>
                <a:gd name="T3" fmla="*/ 0 h 330"/>
                <a:gd name="T4" fmla="*/ 0 w 949"/>
                <a:gd name="T5" fmla="*/ 0 h 330"/>
                <a:gd name="T6" fmla="*/ 0 w 949"/>
                <a:gd name="T7" fmla="*/ 0 h 330"/>
                <a:gd name="T8" fmla="*/ 0 w 949"/>
                <a:gd name="T9" fmla="*/ 0 h 330"/>
                <a:gd name="T10" fmla="*/ 0 w 949"/>
                <a:gd name="T11" fmla="*/ 0 h 330"/>
                <a:gd name="T12" fmla="*/ 0 w 949"/>
                <a:gd name="T13" fmla="*/ 0 h 330"/>
                <a:gd name="T14" fmla="*/ 0 w 949"/>
                <a:gd name="T15" fmla="*/ 0 h 330"/>
                <a:gd name="T16" fmla="*/ 0 w 949"/>
                <a:gd name="T17" fmla="*/ 0 h 330"/>
                <a:gd name="T18" fmla="*/ 0 w 949"/>
                <a:gd name="T19" fmla="*/ 0 h 330"/>
                <a:gd name="T20" fmla="*/ 0 w 949"/>
                <a:gd name="T21" fmla="*/ 0 h 330"/>
                <a:gd name="T22" fmla="*/ 0 w 949"/>
                <a:gd name="T23" fmla="*/ 0 h 330"/>
                <a:gd name="T24" fmla="*/ 0 w 949"/>
                <a:gd name="T25" fmla="*/ 0 h 330"/>
                <a:gd name="T26" fmla="*/ 0 w 949"/>
                <a:gd name="T27" fmla="*/ 0 h 330"/>
                <a:gd name="T28" fmla="*/ 0 w 949"/>
                <a:gd name="T29" fmla="*/ 0 h 330"/>
                <a:gd name="T30" fmla="*/ 0 w 949"/>
                <a:gd name="T31" fmla="*/ 0 h 330"/>
                <a:gd name="T32" fmla="*/ 0 w 949"/>
                <a:gd name="T33" fmla="*/ 0 h 330"/>
                <a:gd name="T34" fmla="*/ 0 w 949"/>
                <a:gd name="T35" fmla="*/ 0 h 330"/>
                <a:gd name="T36" fmla="*/ 0 w 949"/>
                <a:gd name="T37" fmla="*/ 0 h 330"/>
                <a:gd name="T38" fmla="*/ 0 w 949"/>
                <a:gd name="T39" fmla="*/ 0 h 330"/>
                <a:gd name="T40" fmla="*/ 0 w 949"/>
                <a:gd name="T41" fmla="*/ 0 h 330"/>
                <a:gd name="T42" fmla="*/ 0 w 949"/>
                <a:gd name="T43" fmla="*/ 0 h 330"/>
                <a:gd name="T44" fmla="*/ 0 w 949"/>
                <a:gd name="T45" fmla="*/ 0 h 330"/>
                <a:gd name="T46" fmla="*/ 0 w 949"/>
                <a:gd name="T47" fmla="*/ 0 h 330"/>
                <a:gd name="T48" fmla="*/ 0 w 949"/>
                <a:gd name="T49" fmla="*/ 0 h 330"/>
                <a:gd name="T50" fmla="*/ 0 w 949"/>
                <a:gd name="T51" fmla="*/ 0 h 330"/>
                <a:gd name="T52" fmla="*/ 0 w 949"/>
                <a:gd name="T53" fmla="*/ 0 h 330"/>
                <a:gd name="T54" fmla="*/ 0 w 949"/>
                <a:gd name="T55" fmla="*/ 0 h 330"/>
                <a:gd name="T56" fmla="*/ 0 w 949"/>
                <a:gd name="T57" fmla="*/ 0 h 330"/>
                <a:gd name="T58" fmla="*/ 0 w 949"/>
                <a:gd name="T59" fmla="*/ 0 h 330"/>
                <a:gd name="T60" fmla="*/ 0 w 949"/>
                <a:gd name="T61" fmla="*/ 0 h 330"/>
                <a:gd name="T62" fmla="*/ 0 w 949"/>
                <a:gd name="T63" fmla="*/ 0 h 330"/>
                <a:gd name="T64" fmla="*/ 0 w 949"/>
                <a:gd name="T65" fmla="*/ 0 h 330"/>
                <a:gd name="T66" fmla="*/ 0 w 949"/>
                <a:gd name="T67" fmla="*/ 0 h 330"/>
                <a:gd name="T68" fmla="*/ 0 w 949"/>
                <a:gd name="T69" fmla="*/ 0 h 330"/>
                <a:gd name="T70" fmla="*/ 0 w 949"/>
                <a:gd name="T71" fmla="*/ 0 h 330"/>
                <a:gd name="T72" fmla="*/ 0 w 949"/>
                <a:gd name="T73" fmla="*/ 0 h 330"/>
                <a:gd name="T74" fmla="*/ 0 w 949"/>
                <a:gd name="T75" fmla="*/ 0 h 330"/>
                <a:gd name="T76" fmla="*/ 0 w 949"/>
                <a:gd name="T77" fmla="*/ 0 h 330"/>
                <a:gd name="T78" fmla="*/ 0 w 949"/>
                <a:gd name="T79" fmla="*/ 0 h 330"/>
                <a:gd name="T80" fmla="*/ 0 w 949"/>
                <a:gd name="T81" fmla="*/ 0 h 330"/>
                <a:gd name="T82" fmla="*/ 0 w 949"/>
                <a:gd name="T83" fmla="*/ 0 h 330"/>
                <a:gd name="T84" fmla="*/ 0 w 949"/>
                <a:gd name="T85" fmla="*/ 0 h 330"/>
                <a:gd name="T86" fmla="*/ 0 w 949"/>
                <a:gd name="T87" fmla="*/ 0 h 330"/>
                <a:gd name="T88" fmla="*/ 0 w 949"/>
                <a:gd name="T89" fmla="*/ 0 h 33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49"/>
                <a:gd name="T136" fmla="*/ 0 h 330"/>
                <a:gd name="T137" fmla="*/ 949 w 949"/>
                <a:gd name="T138" fmla="*/ 330 h 33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49" h="330">
                  <a:moveTo>
                    <a:pt x="505" y="6"/>
                  </a:moveTo>
                  <a:lnTo>
                    <a:pt x="526" y="13"/>
                  </a:lnTo>
                  <a:lnTo>
                    <a:pt x="545" y="19"/>
                  </a:lnTo>
                  <a:lnTo>
                    <a:pt x="567" y="24"/>
                  </a:lnTo>
                  <a:lnTo>
                    <a:pt x="586" y="27"/>
                  </a:lnTo>
                  <a:lnTo>
                    <a:pt x="609" y="33"/>
                  </a:lnTo>
                  <a:lnTo>
                    <a:pt x="627" y="38"/>
                  </a:lnTo>
                  <a:lnTo>
                    <a:pt x="649" y="43"/>
                  </a:lnTo>
                  <a:lnTo>
                    <a:pt x="668" y="52"/>
                  </a:lnTo>
                  <a:lnTo>
                    <a:pt x="685" y="63"/>
                  </a:lnTo>
                  <a:lnTo>
                    <a:pt x="701" y="71"/>
                  </a:lnTo>
                  <a:lnTo>
                    <a:pt x="717" y="79"/>
                  </a:lnTo>
                  <a:lnTo>
                    <a:pt x="733" y="87"/>
                  </a:lnTo>
                  <a:lnTo>
                    <a:pt x="747" y="96"/>
                  </a:lnTo>
                  <a:lnTo>
                    <a:pt x="763" y="103"/>
                  </a:lnTo>
                  <a:lnTo>
                    <a:pt x="780" y="114"/>
                  </a:lnTo>
                  <a:lnTo>
                    <a:pt x="796" y="125"/>
                  </a:lnTo>
                  <a:lnTo>
                    <a:pt x="804" y="128"/>
                  </a:lnTo>
                  <a:lnTo>
                    <a:pt x="813" y="134"/>
                  </a:lnTo>
                  <a:lnTo>
                    <a:pt x="821" y="139"/>
                  </a:lnTo>
                  <a:lnTo>
                    <a:pt x="827" y="147"/>
                  </a:lnTo>
                  <a:lnTo>
                    <a:pt x="834" y="147"/>
                  </a:lnTo>
                  <a:lnTo>
                    <a:pt x="853" y="158"/>
                  </a:lnTo>
                  <a:lnTo>
                    <a:pt x="867" y="169"/>
                  </a:lnTo>
                  <a:lnTo>
                    <a:pt x="881" y="183"/>
                  </a:lnTo>
                  <a:lnTo>
                    <a:pt x="892" y="196"/>
                  </a:lnTo>
                  <a:lnTo>
                    <a:pt x="899" y="213"/>
                  </a:lnTo>
                  <a:lnTo>
                    <a:pt x="910" y="229"/>
                  </a:lnTo>
                  <a:lnTo>
                    <a:pt x="919" y="245"/>
                  </a:lnTo>
                  <a:lnTo>
                    <a:pt x="930" y="261"/>
                  </a:lnTo>
                  <a:lnTo>
                    <a:pt x="935" y="278"/>
                  </a:lnTo>
                  <a:lnTo>
                    <a:pt x="943" y="294"/>
                  </a:lnTo>
                  <a:lnTo>
                    <a:pt x="949" y="311"/>
                  </a:lnTo>
                  <a:lnTo>
                    <a:pt x="949" y="327"/>
                  </a:lnTo>
                  <a:lnTo>
                    <a:pt x="943" y="330"/>
                  </a:lnTo>
                  <a:lnTo>
                    <a:pt x="935" y="327"/>
                  </a:lnTo>
                  <a:lnTo>
                    <a:pt x="927" y="324"/>
                  </a:lnTo>
                  <a:lnTo>
                    <a:pt x="917" y="321"/>
                  </a:lnTo>
                  <a:lnTo>
                    <a:pt x="917" y="297"/>
                  </a:lnTo>
                  <a:lnTo>
                    <a:pt x="913" y="275"/>
                  </a:lnTo>
                  <a:lnTo>
                    <a:pt x="908" y="254"/>
                  </a:lnTo>
                  <a:lnTo>
                    <a:pt x="894" y="238"/>
                  </a:lnTo>
                  <a:lnTo>
                    <a:pt x="881" y="224"/>
                  </a:lnTo>
                  <a:lnTo>
                    <a:pt x="869" y="204"/>
                  </a:lnTo>
                  <a:lnTo>
                    <a:pt x="857" y="188"/>
                  </a:lnTo>
                  <a:lnTo>
                    <a:pt x="843" y="169"/>
                  </a:lnTo>
                  <a:lnTo>
                    <a:pt x="829" y="155"/>
                  </a:lnTo>
                  <a:lnTo>
                    <a:pt x="813" y="142"/>
                  </a:lnTo>
                  <a:lnTo>
                    <a:pt x="796" y="137"/>
                  </a:lnTo>
                  <a:lnTo>
                    <a:pt x="774" y="137"/>
                  </a:lnTo>
                  <a:lnTo>
                    <a:pt x="756" y="139"/>
                  </a:lnTo>
                  <a:lnTo>
                    <a:pt x="733" y="147"/>
                  </a:lnTo>
                  <a:lnTo>
                    <a:pt x="712" y="144"/>
                  </a:lnTo>
                  <a:lnTo>
                    <a:pt x="696" y="128"/>
                  </a:lnTo>
                  <a:lnTo>
                    <a:pt x="673" y="107"/>
                  </a:lnTo>
                  <a:lnTo>
                    <a:pt x="652" y="84"/>
                  </a:lnTo>
                  <a:lnTo>
                    <a:pt x="625" y="68"/>
                  </a:lnTo>
                  <a:lnTo>
                    <a:pt x="600" y="52"/>
                  </a:lnTo>
                  <a:lnTo>
                    <a:pt x="573" y="41"/>
                  </a:lnTo>
                  <a:lnTo>
                    <a:pt x="543" y="31"/>
                  </a:lnTo>
                  <a:lnTo>
                    <a:pt x="515" y="22"/>
                  </a:lnTo>
                  <a:lnTo>
                    <a:pt x="485" y="17"/>
                  </a:lnTo>
                  <a:lnTo>
                    <a:pt x="485" y="31"/>
                  </a:lnTo>
                  <a:lnTo>
                    <a:pt x="485" y="43"/>
                  </a:lnTo>
                  <a:lnTo>
                    <a:pt x="485" y="57"/>
                  </a:lnTo>
                  <a:lnTo>
                    <a:pt x="483" y="71"/>
                  </a:lnTo>
                  <a:lnTo>
                    <a:pt x="469" y="128"/>
                  </a:lnTo>
                  <a:lnTo>
                    <a:pt x="455" y="128"/>
                  </a:lnTo>
                  <a:lnTo>
                    <a:pt x="458" y="120"/>
                  </a:lnTo>
                  <a:lnTo>
                    <a:pt x="455" y="112"/>
                  </a:lnTo>
                  <a:lnTo>
                    <a:pt x="450" y="103"/>
                  </a:lnTo>
                  <a:lnTo>
                    <a:pt x="444" y="93"/>
                  </a:lnTo>
                  <a:lnTo>
                    <a:pt x="428" y="82"/>
                  </a:lnTo>
                  <a:lnTo>
                    <a:pt x="409" y="73"/>
                  </a:lnTo>
                  <a:lnTo>
                    <a:pt x="393" y="66"/>
                  </a:lnTo>
                  <a:lnTo>
                    <a:pt x="374" y="57"/>
                  </a:lnTo>
                  <a:lnTo>
                    <a:pt x="354" y="49"/>
                  </a:lnTo>
                  <a:lnTo>
                    <a:pt x="336" y="43"/>
                  </a:lnTo>
                  <a:lnTo>
                    <a:pt x="317" y="38"/>
                  </a:lnTo>
                  <a:lnTo>
                    <a:pt x="297" y="33"/>
                  </a:lnTo>
                  <a:lnTo>
                    <a:pt x="281" y="31"/>
                  </a:lnTo>
                  <a:lnTo>
                    <a:pt x="262" y="31"/>
                  </a:lnTo>
                  <a:lnTo>
                    <a:pt x="246" y="27"/>
                  </a:lnTo>
                  <a:lnTo>
                    <a:pt x="227" y="27"/>
                  </a:lnTo>
                  <a:lnTo>
                    <a:pt x="211" y="27"/>
                  </a:lnTo>
                  <a:lnTo>
                    <a:pt x="193" y="31"/>
                  </a:lnTo>
                  <a:lnTo>
                    <a:pt x="177" y="33"/>
                  </a:lnTo>
                  <a:lnTo>
                    <a:pt x="161" y="41"/>
                  </a:lnTo>
                  <a:lnTo>
                    <a:pt x="180" y="54"/>
                  </a:lnTo>
                  <a:lnTo>
                    <a:pt x="200" y="68"/>
                  </a:lnTo>
                  <a:lnTo>
                    <a:pt x="218" y="82"/>
                  </a:lnTo>
                  <a:lnTo>
                    <a:pt x="237" y="98"/>
                  </a:lnTo>
                  <a:lnTo>
                    <a:pt x="257" y="112"/>
                  </a:lnTo>
                  <a:lnTo>
                    <a:pt x="276" y="125"/>
                  </a:lnTo>
                  <a:lnTo>
                    <a:pt x="297" y="142"/>
                  </a:lnTo>
                  <a:lnTo>
                    <a:pt x="317" y="155"/>
                  </a:lnTo>
                  <a:lnTo>
                    <a:pt x="301" y="160"/>
                  </a:lnTo>
                  <a:lnTo>
                    <a:pt x="283" y="169"/>
                  </a:lnTo>
                  <a:lnTo>
                    <a:pt x="271" y="174"/>
                  </a:lnTo>
                  <a:lnTo>
                    <a:pt x="257" y="178"/>
                  </a:lnTo>
                  <a:lnTo>
                    <a:pt x="235" y="167"/>
                  </a:lnTo>
                  <a:lnTo>
                    <a:pt x="213" y="155"/>
                  </a:lnTo>
                  <a:lnTo>
                    <a:pt x="191" y="150"/>
                  </a:lnTo>
                  <a:lnTo>
                    <a:pt x="170" y="144"/>
                  </a:lnTo>
                  <a:lnTo>
                    <a:pt x="145" y="139"/>
                  </a:lnTo>
                  <a:lnTo>
                    <a:pt x="123" y="137"/>
                  </a:lnTo>
                  <a:lnTo>
                    <a:pt x="99" y="131"/>
                  </a:lnTo>
                  <a:lnTo>
                    <a:pt x="76" y="125"/>
                  </a:lnTo>
                  <a:lnTo>
                    <a:pt x="52" y="128"/>
                  </a:lnTo>
                  <a:lnTo>
                    <a:pt x="36" y="134"/>
                  </a:lnTo>
                  <a:lnTo>
                    <a:pt x="16" y="144"/>
                  </a:lnTo>
                  <a:lnTo>
                    <a:pt x="0" y="153"/>
                  </a:lnTo>
                  <a:lnTo>
                    <a:pt x="3" y="139"/>
                  </a:lnTo>
                  <a:lnTo>
                    <a:pt x="9" y="123"/>
                  </a:lnTo>
                  <a:lnTo>
                    <a:pt x="16" y="112"/>
                  </a:lnTo>
                  <a:lnTo>
                    <a:pt x="28" y="98"/>
                  </a:lnTo>
                  <a:lnTo>
                    <a:pt x="39" y="87"/>
                  </a:lnTo>
                  <a:lnTo>
                    <a:pt x="52" y="73"/>
                  </a:lnTo>
                  <a:lnTo>
                    <a:pt x="66" y="63"/>
                  </a:lnTo>
                  <a:lnTo>
                    <a:pt x="82" y="52"/>
                  </a:lnTo>
                  <a:lnTo>
                    <a:pt x="87" y="52"/>
                  </a:lnTo>
                  <a:lnTo>
                    <a:pt x="92" y="49"/>
                  </a:lnTo>
                  <a:lnTo>
                    <a:pt x="96" y="43"/>
                  </a:lnTo>
                  <a:lnTo>
                    <a:pt x="101" y="41"/>
                  </a:lnTo>
                  <a:lnTo>
                    <a:pt x="145" y="31"/>
                  </a:lnTo>
                  <a:lnTo>
                    <a:pt x="188" y="19"/>
                  </a:lnTo>
                  <a:lnTo>
                    <a:pt x="232" y="11"/>
                  </a:lnTo>
                  <a:lnTo>
                    <a:pt x="276" y="6"/>
                  </a:lnTo>
                  <a:lnTo>
                    <a:pt x="319" y="3"/>
                  </a:lnTo>
                  <a:lnTo>
                    <a:pt x="365" y="3"/>
                  </a:lnTo>
                  <a:lnTo>
                    <a:pt x="409" y="0"/>
                  </a:lnTo>
                  <a:lnTo>
                    <a:pt x="453" y="3"/>
                  </a:lnTo>
                  <a:lnTo>
                    <a:pt x="466" y="3"/>
                  </a:lnTo>
                  <a:lnTo>
                    <a:pt x="478" y="3"/>
                  </a:lnTo>
                  <a:lnTo>
                    <a:pt x="491" y="6"/>
                  </a:lnTo>
                  <a:lnTo>
                    <a:pt x="505" y="6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74" name="Freeform 262"/>
            <p:cNvSpPr>
              <a:spLocks/>
            </p:cNvSpPr>
            <p:nvPr/>
          </p:nvSpPr>
          <p:spPr bwMode="auto">
            <a:xfrm>
              <a:off x="2741" y="2007"/>
              <a:ext cx="65" cy="81"/>
            </a:xfrm>
            <a:custGeom>
              <a:avLst/>
              <a:gdLst>
                <a:gd name="T0" fmla="*/ 0 w 261"/>
                <a:gd name="T1" fmla="*/ 0 h 324"/>
                <a:gd name="T2" fmla="*/ 0 w 261"/>
                <a:gd name="T3" fmla="*/ 0 h 324"/>
                <a:gd name="T4" fmla="*/ 0 w 261"/>
                <a:gd name="T5" fmla="*/ 0 h 324"/>
                <a:gd name="T6" fmla="*/ 0 w 261"/>
                <a:gd name="T7" fmla="*/ 0 h 324"/>
                <a:gd name="T8" fmla="*/ 0 w 261"/>
                <a:gd name="T9" fmla="*/ 0 h 324"/>
                <a:gd name="T10" fmla="*/ 0 w 261"/>
                <a:gd name="T11" fmla="*/ 0 h 324"/>
                <a:gd name="T12" fmla="*/ 0 w 261"/>
                <a:gd name="T13" fmla="*/ 0 h 324"/>
                <a:gd name="T14" fmla="*/ 0 w 261"/>
                <a:gd name="T15" fmla="*/ 0 h 324"/>
                <a:gd name="T16" fmla="*/ 0 w 261"/>
                <a:gd name="T17" fmla="*/ 0 h 324"/>
                <a:gd name="T18" fmla="*/ 0 w 261"/>
                <a:gd name="T19" fmla="*/ 0 h 324"/>
                <a:gd name="T20" fmla="*/ 0 w 261"/>
                <a:gd name="T21" fmla="*/ 0 h 324"/>
                <a:gd name="T22" fmla="*/ 0 w 261"/>
                <a:gd name="T23" fmla="*/ 0 h 324"/>
                <a:gd name="T24" fmla="*/ 0 w 261"/>
                <a:gd name="T25" fmla="*/ 0 h 324"/>
                <a:gd name="T26" fmla="*/ 0 w 261"/>
                <a:gd name="T27" fmla="*/ 0 h 324"/>
                <a:gd name="T28" fmla="*/ 0 w 261"/>
                <a:gd name="T29" fmla="*/ 0 h 324"/>
                <a:gd name="T30" fmla="*/ 0 w 261"/>
                <a:gd name="T31" fmla="*/ 0 h 324"/>
                <a:gd name="T32" fmla="*/ 0 w 261"/>
                <a:gd name="T33" fmla="*/ 0 h 324"/>
                <a:gd name="T34" fmla="*/ 0 w 261"/>
                <a:gd name="T35" fmla="*/ 0 h 324"/>
                <a:gd name="T36" fmla="*/ 0 w 261"/>
                <a:gd name="T37" fmla="*/ 0 h 324"/>
                <a:gd name="T38" fmla="*/ 0 w 261"/>
                <a:gd name="T39" fmla="*/ 0 h 324"/>
                <a:gd name="T40" fmla="*/ 0 w 261"/>
                <a:gd name="T41" fmla="*/ 0 h 324"/>
                <a:gd name="T42" fmla="*/ 0 w 261"/>
                <a:gd name="T43" fmla="*/ 0 h 324"/>
                <a:gd name="T44" fmla="*/ 0 w 261"/>
                <a:gd name="T45" fmla="*/ 0 h 324"/>
                <a:gd name="T46" fmla="*/ 0 w 261"/>
                <a:gd name="T47" fmla="*/ 0 h 324"/>
                <a:gd name="T48" fmla="*/ 0 w 261"/>
                <a:gd name="T49" fmla="*/ 0 h 324"/>
                <a:gd name="T50" fmla="*/ 0 w 261"/>
                <a:gd name="T51" fmla="*/ 0 h 324"/>
                <a:gd name="T52" fmla="*/ 0 w 261"/>
                <a:gd name="T53" fmla="*/ 0 h 324"/>
                <a:gd name="T54" fmla="*/ 0 w 261"/>
                <a:gd name="T55" fmla="*/ 0 h 324"/>
                <a:gd name="T56" fmla="*/ 0 w 261"/>
                <a:gd name="T57" fmla="*/ 0 h 324"/>
                <a:gd name="T58" fmla="*/ 0 w 261"/>
                <a:gd name="T59" fmla="*/ 0 h 324"/>
                <a:gd name="T60" fmla="*/ 0 w 261"/>
                <a:gd name="T61" fmla="*/ 0 h 324"/>
                <a:gd name="T62" fmla="*/ 0 w 261"/>
                <a:gd name="T63" fmla="*/ 0 h 324"/>
                <a:gd name="T64" fmla="*/ 0 w 261"/>
                <a:gd name="T65" fmla="*/ 0 h 324"/>
                <a:gd name="T66" fmla="*/ 0 w 261"/>
                <a:gd name="T67" fmla="*/ 0 h 324"/>
                <a:gd name="T68" fmla="*/ 0 w 261"/>
                <a:gd name="T69" fmla="*/ 0 h 324"/>
                <a:gd name="T70" fmla="*/ 0 w 261"/>
                <a:gd name="T71" fmla="*/ 0 h 324"/>
                <a:gd name="T72" fmla="*/ 0 w 261"/>
                <a:gd name="T73" fmla="*/ 0 h 32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1"/>
                <a:gd name="T112" fmla="*/ 0 h 324"/>
                <a:gd name="T113" fmla="*/ 261 w 261"/>
                <a:gd name="T114" fmla="*/ 324 h 32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1" h="324">
                  <a:moveTo>
                    <a:pt x="261" y="0"/>
                  </a:moveTo>
                  <a:lnTo>
                    <a:pt x="218" y="21"/>
                  </a:lnTo>
                  <a:lnTo>
                    <a:pt x="183" y="51"/>
                  </a:lnTo>
                  <a:lnTo>
                    <a:pt x="153" y="90"/>
                  </a:lnTo>
                  <a:lnTo>
                    <a:pt x="130" y="133"/>
                  </a:lnTo>
                  <a:lnTo>
                    <a:pt x="114" y="180"/>
                  </a:lnTo>
                  <a:lnTo>
                    <a:pt x="109" y="228"/>
                  </a:lnTo>
                  <a:lnTo>
                    <a:pt x="111" y="278"/>
                  </a:lnTo>
                  <a:lnTo>
                    <a:pt x="125" y="324"/>
                  </a:lnTo>
                  <a:lnTo>
                    <a:pt x="111" y="299"/>
                  </a:lnTo>
                  <a:lnTo>
                    <a:pt x="98" y="278"/>
                  </a:lnTo>
                  <a:lnTo>
                    <a:pt x="84" y="253"/>
                  </a:lnTo>
                  <a:lnTo>
                    <a:pt x="74" y="228"/>
                  </a:lnTo>
                  <a:lnTo>
                    <a:pt x="60" y="204"/>
                  </a:lnTo>
                  <a:lnTo>
                    <a:pt x="49" y="180"/>
                  </a:lnTo>
                  <a:lnTo>
                    <a:pt x="38" y="156"/>
                  </a:lnTo>
                  <a:lnTo>
                    <a:pt x="27" y="131"/>
                  </a:lnTo>
                  <a:lnTo>
                    <a:pt x="22" y="120"/>
                  </a:lnTo>
                  <a:lnTo>
                    <a:pt x="14" y="109"/>
                  </a:lnTo>
                  <a:lnTo>
                    <a:pt x="5" y="98"/>
                  </a:lnTo>
                  <a:lnTo>
                    <a:pt x="0" y="85"/>
                  </a:lnTo>
                  <a:lnTo>
                    <a:pt x="22" y="90"/>
                  </a:lnTo>
                  <a:lnTo>
                    <a:pt x="40" y="90"/>
                  </a:lnTo>
                  <a:lnTo>
                    <a:pt x="63" y="87"/>
                  </a:lnTo>
                  <a:lnTo>
                    <a:pt x="79" y="79"/>
                  </a:lnTo>
                  <a:lnTo>
                    <a:pt x="93" y="71"/>
                  </a:lnTo>
                  <a:lnTo>
                    <a:pt x="98" y="57"/>
                  </a:lnTo>
                  <a:lnTo>
                    <a:pt x="93" y="41"/>
                  </a:lnTo>
                  <a:lnTo>
                    <a:pt x="76" y="25"/>
                  </a:lnTo>
                  <a:lnTo>
                    <a:pt x="98" y="19"/>
                  </a:lnTo>
                  <a:lnTo>
                    <a:pt x="123" y="16"/>
                  </a:lnTo>
                  <a:lnTo>
                    <a:pt x="144" y="14"/>
                  </a:lnTo>
                  <a:lnTo>
                    <a:pt x="169" y="11"/>
                  </a:lnTo>
                  <a:lnTo>
                    <a:pt x="194" y="9"/>
                  </a:lnTo>
                  <a:lnTo>
                    <a:pt x="215" y="5"/>
                  </a:lnTo>
                  <a:lnTo>
                    <a:pt x="240" y="2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75" name="Freeform 263"/>
            <p:cNvSpPr>
              <a:spLocks/>
            </p:cNvSpPr>
            <p:nvPr/>
          </p:nvSpPr>
          <p:spPr bwMode="auto">
            <a:xfrm>
              <a:off x="2902" y="2012"/>
              <a:ext cx="54" cy="33"/>
            </a:xfrm>
            <a:custGeom>
              <a:avLst/>
              <a:gdLst>
                <a:gd name="T0" fmla="*/ 0 w 215"/>
                <a:gd name="T1" fmla="*/ 0 h 131"/>
                <a:gd name="T2" fmla="*/ 0 w 215"/>
                <a:gd name="T3" fmla="*/ 0 h 131"/>
                <a:gd name="T4" fmla="*/ 0 w 215"/>
                <a:gd name="T5" fmla="*/ 0 h 131"/>
                <a:gd name="T6" fmla="*/ 0 w 215"/>
                <a:gd name="T7" fmla="*/ 0 h 131"/>
                <a:gd name="T8" fmla="*/ 0 w 215"/>
                <a:gd name="T9" fmla="*/ 0 h 131"/>
                <a:gd name="T10" fmla="*/ 0 w 215"/>
                <a:gd name="T11" fmla="*/ 0 h 131"/>
                <a:gd name="T12" fmla="*/ 0 w 215"/>
                <a:gd name="T13" fmla="*/ 0 h 131"/>
                <a:gd name="T14" fmla="*/ 0 w 215"/>
                <a:gd name="T15" fmla="*/ 0 h 131"/>
                <a:gd name="T16" fmla="*/ 0 w 215"/>
                <a:gd name="T17" fmla="*/ 0 h 131"/>
                <a:gd name="T18" fmla="*/ 0 w 215"/>
                <a:gd name="T19" fmla="*/ 0 h 131"/>
                <a:gd name="T20" fmla="*/ 0 w 215"/>
                <a:gd name="T21" fmla="*/ 0 h 131"/>
                <a:gd name="T22" fmla="*/ 0 w 215"/>
                <a:gd name="T23" fmla="*/ 0 h 131"/>
                <a:gd name="T24" fmla="*/ 0 w 215"/>
                <a:gd name="T25" fmla="*/ 0 h 131"/>
                <a:gd name="T26" fmla="*/ 0 w 215"/>
                <a:gd name="T27" fmla="*/ 0 h 131"/>
                <a:gd name="T28" fmla="*/ 0 w 215"/>
                <a:gd name="T29" fmla="*/ 0 h 131"/>
                <a:gd name="T30" fmla="*/ 0 w 215"/>
                <a:gd name="T31" fmla="*/ 0 h 131"/>
                <a:gd name="T32" fmla="*/ 0 w 215"/>
                <a:gd name="T33" fmla="*/ 0 h 131"/>
                <a:gd name="T34" fmla="*/ 0 w 215"/>
                <a:gd name="T35" fmla="*/ 0 h 131"/>
                <a:gd name="T36" fmla="*/ 0 w 215"/>
                <a:gd name="T37" fmla="*/ 0 h 131"/>
                <a:gd name="T38" fmla="*/ 0 w 215"/>
                <a:gd name="T39" fmla="*/ 0 h 131"/>
                <a:gd name="T40" fmla="*/ 0 w 215"/>
                <a:gd name="T41" fmla="*/ 0 h 131"/>
                <a:gd name="T42" fmla="*/ 0 w 215"/>
                <a:gd name="T43" fmla="*/ 0 h 131"/>
                <a:gd name="T44" fmla="*/ 0 w 215"/>
                <a:gd name="T45" fmla="*/ 0 h 131"/>
                <a:gd name="T46" fmla="*/ 0 w 215"/>
                <a:gd name="T47" fmla="*/ 0 h 131"/>
                <a:gd name="T48" fmla="*/ 0 w 215"/>
                <a:gd name="T49" fmla="*/ 0 h 131"/>
                <a:gd name="T50" fmla="*/ 0 w 215"/>
                <a:gd name="T51" fmla="*/ 0 h 131"/>
                <a:gd name="T52" fmla="*/ 0 w 215"/>
                <a:gd name="T53" fmla="*/ 0 h 131"/>
                <a:gd name="T54" fmla="*/ 0 w 215"/>
                <a:gd name="T55" fmla="*/ 0 h 131"/>
                <a:gd name="T56" fmla="*/ 0 w 215"/>
                <a:gd name="T57" fmla="*/ 0 h 131"/>
                <a:gd name="T58" fmla="*/ 0 w 215"/>
                <a:gd name="T59" fmla="*/ 0 h 1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5"/>
                <a:gd name="T91" fmla="*/ 0 h 131"/>
                <a:gd name="T92" fmla="*/ 215 w 215"/>
                <a:gd name="T93" fmla="*/ 131 h 13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5" h="131">
                  <a:moveTo>
                    <a:pt x="197" y="101"/>
                  </a:moveTo>
                  <a:lnTo>
                    <a:pt x="215" y="112"/>
                  </a:lnTo>
                  <a:lnTo>
                    <a:pt x="202" y="114"/>
                  </a:lnTo>
                  <a:lnTo>
                    <a:pt x="185" y="117"/>
                  </a:lnTo>
                  <a:lnTo>
                    <a:pt x="172" y="123"/>
                  </a:lnTo>
                  <a:lnTo>
                    <a:pt x="158" y="128"/>
                  </a:lnTo>
                  <a:lnTo>
                    <a:pt x="142" y="131"/>
                  </a:lnTo>
                  <a:lnTo>
                    <a:pt x="128" y="131"/>
                  </a:lnTo>
                  <a:lnTo>
                    <a:pt x="114" y="126"/>
                  </a:lnTo>
                  <a:lnTo>
                    <a:pt x="101" y="112"/>
                  </a:lnTo>
                  <a:lnTo>
                    <a:pt x="87" y="109"/>
                  </a:lnTo>
                  <a:lnTo>
                    <a:pt x="77" y="106"/>
                  </a:lnTo>
                  <a:lnTo>
                    <a:pt x="63" y="106"/>
                  </a:lnTo>
                  <a:lnTo>
                    <a:pt x="52" y="101"/>
                  </a:lnTo>
                  <a:lnTo>
                    <a:pt x="38" y="98"/>
                  </a:lnTo>
                  <a:lnTo>
                    <a:pt x="25" y="96"/>
                  </a:lnTo>
                  <a:lnTo>
                    <a:pt x="13" y="90"/>
                  </a:lnTo>
                  <a:lnTo>
                    <a:pt x="0" y="84"/>
                  </a:lnTo>
                  <a:lnTo>
                    <a:pt x="6" y="62"/>
                  </a:lnTo>
                  <a:lnTo>
                    <a:pt x="8" y="41"/>
                  </a:lnTo>
                  <a:lnTo>
                    <a:pt x="13" y="18"/>
                  </a:lnTo>
                  <a:lnTo>
                    <a:pt x="22" y="0"/>
                  </a:lnTo>
                  <a:lnTo>
                    <a:pt x="47" y="6"/>
                  </a:lnTo>
                  <a:lnTo>
                    <a:pt x="71" y="13"/>
                  </a:lnTo>
                  <a:lnTo>
                    <a:pt x="96" y="25"/>
                  </a:lnTo>
                  <a:lnTo>
                    <a:pt x="117" y="38"/>
                  </a:lnTo>
                  <a:lnTo>
                    <a:pt x="139" y="52"/>
                  </a:lnTo>
                  <a:lnTo>
                    <a:pt x="158" y="68"/>
                  </a:lnTo>
                  <a:lnTo>
                    <a:pt x="178" y="84"/>
                  </a:lnTo>
                  <a:lnTo>
                    <a:pt x="197" y="10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76" name="Freeform 264"/>
            <p:cNvSpPr>
              <a:spLocks/>
            </p:cNvSpPr>
            <p:nvPr/>
          </p:nvSpPr>
          <p:spPr bwMode="auto">
            <a:xfrm>
              <a:off x="2830" y="2013"/>
              <a:ext cx="60" cy="26"/>
            </a:xfrm>
            <a:custGeom>
              <a:avLst/>
              <a:gdLst>
                <a:gd name="T0" fmla="*/ 0 w 237"/>
                <a:gd name="T1" fmla="*/ 0 h 104"/>
                <a:gd name="T2" fmla="*/ 0 w 237"/>
                <a:gd name="T3" fmla="*/ 0 h 104"/>
                <a:gd name="T4" fmla="*/ 0 w 237"/>
                <a:gd name="T5" fmla="*/ 0 h 104"/>
                <a:gd name="T6" fmla="*/ 0 w 237"/>
                <a:gd name="T7" fmla="*/ 0 h 104"/>
                <a:gd name="T8" fmla="*/ 0 w 237"/>
                <a:gd name="T9" fmla="*/ 0 h 104"/>
                <a:gd name="T10" fmla="*/ 0 w 237"/>
                <a:gd name="T11" fmla="*/ 0 h 104"/>
                <a:gd name="T12" fmla="*/ 0 w 237"/>
                <a:gd name="T13" fmla="*/ 0 h 104"/>
                <a:gd name="T14" fmla="*/ 0 w 237"/>
                <a:gd name="T15" fmla="*/ 0 h 104"/>
                <a:gd name="T16" fmla="*/ 0 w 237"/>
                <a:gd name="T17" fmla="*/ 0 h 104"/>
                <a:gd name="T18" fmla="*/ 0 w 237"/>
                <a:gd name="T19" fmla="*/ 0 h 104"/>
                <a:gd name="T20" fmla="*/ 0 w 237"/>
                <a:gd name="T21" fmla="*/ 0 h 104"/>
                <a:gd name="T22" fmla="*/ 0 w 237"/>
                <a:gd name="T23" fmla="*/ 0 h 104"/>
                <a:gd name="T24" fmla="*/ 0 w 237"/>
                <a:gd name="T25" fmla="*/ 0 h 104"/>
                <a:gd name="T26" fmla="*/ 0 w 237"/>
                <a:gd name="T27" fmla="*/ 0 h 104"/>
                <a:gd name="T28" fmla="*/ 0 w 237"/>
                <a:gd name="T29" fmla="*/ 0 h 104"/>
                <a:gd name="T30" fmla="*/ 0 w 237"/>
                <a:gd name="T31" fmla="*/ 0 h 104"/>
                <a:gd name="T32" fmla="*/ 0 w 237"/>
                <a:gd name="T33" fmla="*/ 0 h 104"/>
                <a:gd name="T34" fmla="*/ 0 w 237"/>
                <a:gd name="T35" fmla="*/ 0 h 104"/>
                <a:gd name="T36" fmla="*/ 0 w 237"/>
                <a:gd name="T37" fmla="*/ 0 h 104"/>
                <a:gd name="T38" fmla="*/ 0 w 237"/>
                <a:gd name="T39" fmla="*/ 0 h 104"/>
                <a:gd name="T40" fmla="*/ 0 w 237"/>
                <a:gd name="T41" fmla="*/ 0 h 104"/>
                <a:gd name="T42" fmla="*/ 0 w 237"/>
                <a:gd name="T43" fmla="*/ 0 h 104"/>
                <a:gd name="T44" fmla="*/ 0 w 237"/>
                <a:gd name="T45" fmla="*/ 0 h 104"/>
                <a:gd name="T46" fmla="*/ 0 w 237"/>
                <a:gd name="T47" fmla="*/ 0 h 104"/>
                <a:gd name="T48" fmla="*/ 0 w 237"/>
                <a:gd name="T49" fmla="*/ 0 h 104"/>
                <a:gd name="T50" fmla="*/ 0 w 237"/>
                <a:gd name="T51" fmla="*/ 0 h 104"/>
                <a:gd name="T52" fmla="*/ 0 w 237"/>
                <a:gd name="T53" fmla="*/ 0 h 104"/>
                <a:gd name="T54" fmla="*/ 0 w 237"/>
                <a:gd name="T55" fmla="*/ 0 h 104"/>
                <a:gd name="T56" fmla="*/ 0 w 237"/>
                <a:gd name="T57" fmla="*/ 0 h 104"/>
                <a:gd name="T58" fmla="*/ 0 w 237"/>
                <a:gd name="T59" fmla="*/ 0 h 104"/>
                <a:gd name="T60" fmla="*/ 0 w 237"/>
                <a:gd name="T61" fmla="*/ 0 h 104"/>
                <a:gd name="T62" fmla="*/ 0 w 237"/>
                <a:gd name="T63" fmla="*/ 0 h 104"/>
                <a:gd name="T64" fmla="*/ 0 w 237"/>
                <a:gd name="T65" fmla="*/ 0 h 104"/>
                <a:gd name="T66" fmla="*/ 0 w 237"/>
                <a:gd name="T67" fmla="*/ 0 h 104"/>
                <a:gd name="T68" fmla="*/ 0 w 237"/>
                <a:gd name="T69" fmla="*/ 0 h 104"/>
                <a:gd name="T70" fmla="*/ 0 w 237"/>
                <a:gd name="T71" fmla="*/ 0 h 104"/>
                <a:gd name="T72" fmla="*/ 0 w 237"/>
                <a:gd name="T73" fmla="*/ 0 h 10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37"/>
                <a:gd name="T112" fmla="*/ 0 h 104"/>
                <a:gd name="T113" fmla="*/ 237 w 237"/>
                <a:gd name="T114" fmla="*/ 104 h 10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37" h="104">
                  <a:moveTo>
                    <a:pt x="226" y="69"/>
                  </a:moveTo>
                  <a:lnTo>
                    <a:pt x="229" y="71"/>
                  </a:lnTo>
                  <a:lnTo>
                    <a:pt x="235" y="77"/>
                  </a:lnTo>
                  <a:lnTo>
                    <a:pt x="237" y="80"/>
                  </a:lnTo>
                  <a:lnTo>
                    <a:pt x="237" y="85"/>
                  </a:lnTo>
                  <a:lnTo>
                    <a:pt x="223" y="85"/>
                  </a:lnTo>
                  <a:lnTo>
                    <a:pt x="210" y="88"/>
                  </a:lnTo>
                  <a:lnTo>
                    <a:pt x="196" y="91"/>
                  </a:lnTo>
                  <a:lnTo>
                    <a:pt x="182" y="94"/>
                  </a:lnTo>
                  <a:lnTo>
                    <a:pt x="169" y="96"/>
                  </a:lnTo>
                  <a:lnTo>
                    <a:pt x="156" y="99"/>
                  </a:lnTo>
                  <a:lnTo>
                    <a:pt x="142" y="101"/>
                  </a:lnTo>
                  <a:lnTo>
                    <a:pt x="128" y="104"/>
                  </a:lnTo>
                  <a:lnTo>
                    <a:pt x="115" y="91"/>
                  </a:lnTo>
                  <a:lnTo>
                    <a:pt x="99" y="80"/>
                  </a:lnTo>
                  <a:lnTo>
                    <a:pt x="85" y="66"/>
                  </a:lnTo>
                  <a:lnTo>
                    <a:pt x="69" y="55"/>
                  </a:lnTo>
                  <a:lnTo>
                    <a:pt x="51" y="41"/>
                  </a:lnTo>
                  <a:lnTo>
                    <a:pt x="35" y="30"/>
                  </a:lnTo>
                  <a:lnTo>
                    <a:pt x="19" y="20"/>
                  </a:lnTo>
                  <a:lnTo>
                    <a:pt x="0" y="9"/>
                  </a:lnTo>
                  <a:lnTo>
                    <a:pt x="14" y="4"/>
                  </a:lnTo>
                  <a:lnTo>
                    <a:pt x="30" y="0"/>
                  </a:lnTo>
                  <a:lnTo>
                    <a:pt x="46" y="0"/>
                  </a:lnTo>
                  <a:lnTo>
                    <a:pt x="63" y="4"/>
                  </a:lnTo>
                  <a:lnTo>
                    <a:pt x="79" y="6"/>
                  </a:lnTo>
                  <a:lnTo>
                    <a:pt x="92" y="11"/>
                  </a:lnTo>
                  <a:lnTo>
                    <a:pt x="109" y="14"/>
                  </a:lnTo>
                  <a:lnTo>
                    <a:pt x="125" y="14"/>
                  </a:lnTo>
                  <a:lnTo>
                    <a:pt x="139" y="20"/>
                  </a:lnTo>
                  <a:lnTo>
                    <a:pt x="152" y="23"/>
                  </a:lnTo>
                  <a:lnTo>
                    <a:pt x="166" y="28"/>
                  </a:lnTo>
                  <a:lnTo>
                    <a:pt x="180" y="34"/>
                  </a:lnTo>
                  <a:lnTo>
                    <a:pt x="191" y="39"/>
                  </a:lnTo>
                  <a:lnTo>
                    <a:pt x="205" y="47"/>
                  </a:lnTo>
                  <a:lnTo>
                    <a:pt x="216" y="58"/>
                  </a:lnTo>
                  <a:lnTo>
                    <a:pt x="226" y="69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77" name="Freeform 265"/>
            <p:cNvSpPr>
              <a:spLocks/>
            </p:cNvSpPr>
            <p:nvPr/>
          </p:nvSpPr>
          <p:spPr bwMode="auto">
            <a:xfrm>
              <a:off x="3114" y="2017"/>
              <a:ext cx="120" cy="177"/>
            </a:xfrm>
            <a:custGeom>
              <a:avLst/>
              <a:gdLst>
                <a:gd name="T0" fmla="*/ 0 w 482"/>
                <a:gd name="T1" fmla="*/ 0 h 706"/>
                <a:gd name="T2" fmla="*/ 0 w 482"/>
                <a:gd name="T3" fmla="*/ 0 h 706"/>
                <a:gd name="T4" fmla="*/ 0 w 482"/>
                <a:gd name="T5" fmla="*/ 0 h 706"/>
                <a:gd name="T6" fmla="*/ 0 w 482"/>
                <a:gd name="T7" fmla="*/ 0 h 706"/>
                <a:gd name="T8" fmla="*/ 0 w 482"/>
                <a:gd name="T9" fmla="*/ 0 h 706"/>
                <a:gd name="T10" fmla="*/ 0 w 482"/>
                <a:gd name="T11" fmla="*/ 0 h 706"/>
                <a:gd name="T12" fmla="*/ 0 w 482"/>
                <a:gd name="T13" fmla="*/ 0 h 706"/>
                <a:gd name="T14" fmla="*/ 0 w 482"/>
                <a:gd name="T15" fmla="*/ 0 h 706"/>
                <a:gd name="T16" fmla="*/ 0 w 482"/>
                <a:gd name="T17" fmla="*/ 0 h 706"/>
                <a:gd name="T18" fmla="*/ 0 w 482"/>
                <a:gd name="T19" fmla="*/ 0 h 706"/>
                <a:gd name="T20" fmla="*/ 0 w 482"/>
                <a:gd name="T21" fmla="*/ 0 h 706"/>
                <a:gd name="T22" fmla="*/ 0 w 482"/>
                <a:gd name="T23" fmla="*/ 0 h 706"/>
                <a:gd name="T24" fmla="*/ 0 w 482"/>
                <a:gd name="T25" fmla="*/ 0 h 706"/>
                <a:gd name="T26" fmla="*/ 0 w 482"/>
                <a:gd name="T27" fmla="*/ 0 h 706"/>
                <a:gd name="T28" fmla="*/ 0 w 482"/>
                <a:gd name="T29" fmla="*/ 0 h 706"/>
                <a:gd name="T30" fmla="*/ 0 w 482"/>
                <a:gd name="T31" fmla="*/ 0 h 706"/>
                <a:gd name="T32" fmla="*/ 0 w 482"/>
                <a:gd name="T33" fmla="*/ 0 h 706"/>
                <a:gd name="T34" fmla="*/ 0 w 482"/>
                <a:gd name="T35" fmla="*/ 0 h 706"/>
                <a:gd name="T36" fmla="*/ 0 w 482"/>
                <a:gd name="T37" fmla="*/ 0 h 706"/>
                <a:gd name="T38" fmla="*/ 0 w 482"/>
                <a:gd name="T39" fmla="*/ 0 h 706"/>
                <a:gd name="T40" fmla="*/ 0 w 482"/>
                <a:gd name="T41" fmla="*/ 0 h 706"/>
                <a:gd name="T42" fmla="*/ 0 w 482"/>
                <a:gd name="T43" fmla="*/ 0 h 706"/>
                <a:gd name="T44" fmla="*/ 0 w 482"/>
                <a:gd name="T45" fmla="*/ 0 h 706"/>
                <a:gd name="T46" fmla="*/ 0 w 482"/>
                <a:gd name="T47" fmla="*/ 0 h 706"/>
                <a:gd name="T48" fmla="*/ 0 w 482"/>
                <a:gd name="T49" fmla="*/ 0 h 706"/>
                <a:gd name="T50" fmla="*/ 0 w 482"/>
                <a:gd name="T51" fmla="*/ 0 h 706"/>
                <a:gd name="T52" fmla="*/ 0 w 482"/>
                <a:gd name="T53" fmla="*/ 0 h 706"/>
                <a:gd name="T54" fmla="*/ 0 w 482"/>
                <a:gd name="T55" fmla="*/ 0 h 706"/>
                <a:gd name="T56" fmla="*/ 0 w 482"/>
                <a:gd name="T57" fmla="*/ 0 h 706"/>
                <a:gd name="T58" fmla="*/ 0 w 482"/>
                <a:gd name="T59" fmla="*/ 0 h 706"/>
                <a:gd name="T60" fmla="*/ 0 w 482"/>
                <a:gd name="T61" fmla="*/ 0 h 706"/>
                <a:gd name="T62" fmla="*/ 0 w 482"/>
                <a:gd name="T63" fmla="*/ 0 h 706"/>
                <a:gd name="T64" fmla="*/ 0 w 482"/>
                <a:gd name="T65" fmla="*/ 0 h 706"/>
                <a:gd name="T66" fmla="*/ 0 w 482"/>
                <a:gd name="T67" fmla="*/ 0 h 706"/>
                <a:gd name="T68" fmla="*/ 0 w 482"/>
                <a:gd name="T69" fmla="*/ 0 h 706"/>
                <a:gd name="T70" fmla="*/ 0 w 482"/>
                <a:gd name="T71" fmla="*/ 0 h 706"/>
                <a:gd name="T72" fmla="*/ 0 w 482"/>
                <a:gd name="T73" fmla="*/ 0 h 706"/>
                <a:gd name="T74" fmla="*/ 0 w 482"/>
                <a:gd name="T75" fmla="*/ 0 h 706"/>
                <a:gd name="T76" fmla="*/ 0 w 482"/>
                <a:gd name="T77" fmla="*/ 0 h 706"/>
                <a:gd name="T78" fmla="*/ 0 w 482"/>
                <a:gd name="T79" fmla="*/ 0 h 706"/>
                <a:gd name="T80" fmla="*/ 0 w 482"/>
                <a:gd name="T81" fmla="*/ 0 h 706"/>
                <a:gd name="T82" fmla="*/ 0 w 482"/>
                <a:gd name="T83" fmla="*/ 0 h 706"/>
                <a:gd name="T84" fmla="*/ 0 w 482"/>
                <a:gd name="T85" fmla="*/ 0 h 706"/>
                <a:gd name="T86" fmla="*/ 0 w 482"/>
                <a:gd name="T87" fmla="*/ 0 h 706"/>
                <a:gd name="T88" fmla="*/ 0 w 482"/>
                <a:gd name="T89" fmla="*/ 0 h 70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82"/>
                <a:gd name="T136" fmla="*/ 0 h 706"/>
                <a:gd name="T137" fmla="*/ 482 w 482"/>
                <a:gd name="T138" fmla="*/ 706 h 70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82" h="706">
                  <a:moveTo>
                    <a:pt x="482" y="539"/>
                  </a:moveTo>
                  <a:lnTo>
                    <a:pt x="480" y="539"/>
                  </a:lnTo>
                  <a:lnTo>
                    <a:pt x="477" y="536"/>
                  </a:lnTo>
                  <a:lnTo>
                    <a:pt x="475" y="536"/>
                  </a:lnTo>
                  <a:lnTo>
                    <a:pt x="471" y="539"/>
                  </a:lnTo>
                  <a:lnTo>
                    <a:pt x="466" y="545"/>
                  </a:lnTo>
                  <a:lnTo>
                    <a:pt x="466" y="586"/>
                  </a:lnTo>
                  <a:lnTo>
                    <a:pt x="457" y="624"/>
                  </a:lnTo>
                  <a:lnTo>
                    <a:pt x="450" y="665"/>
                  </a:lnTo>
                  <a:lnTo>
                    <a:pt x="441" y="706"/>
                  </a:lnTo>
                  <a:lnTo>
                    <a:pt x="427" y="686"/>
                  </a:lnTo>
                  <a:lnTo>
                    <a:pt x="415" y="665"/>
                  </a:lnTo>
                  <a:lnTo>
                    <a:pt x="401" y="646"/>
                  </a:lnTo>
                  <a:lnTo>
                    <a:pt x="390" y="624"/>
                  </a:lnTo>
                  <a:lnTo>
                    <a:pt x="384" y="621"/>
                  </a:lnTo>
                  <a:lnTo>
                    <a:pt x="379" y="619"/>
                  </a:lnTo>
                  <a:lnTo>
                    <a:pt x="376" y="616"/>
                  </a:lnTo>
                  <a:lnTo>
                    <a:pt x="371" y="621"/>
                  </a:lnTo>
                  <a:lnTo>
                    <a:pt x="368" y="607"/>
                  </a:lnTo>
                  <a:lnTo>
                    <a:pt x="371" y="596"/>
                  </a:lnTo>
                  <a:lnTo>
                    <a:pt x="368" y="583"/>
                  </a:lnTo>
                  <a:lnTo>
                    <a:pt x="360" y="575"/>
                  </a:lnTo>
                  <a:lnTo>
                    <a:pt x="346" y="575"/>
                  </a:lnTo>
                  <a:lnTo>
                    <a:pt x="0" y="125"/>
                  </a:lnTo>
                  <a:lnTo>
                    <a:pt x="8" y="95"/>
                  </a:lnTo>
                  <a:lnTo>
                    <a:pt x="13" y="62"/>
                  </a:lnTo>
                  <a:lnTo>
                    <a:pt x="13" y="33"/>
                  </a:lnTo>
                  <a:lnTo>
                    <a:pt x="16" y="0"/>
                  </a:lnTo>
                  <a:lnTo>
                    <a:pt x="30" y="8"/>
                  </a:lnTo>
                  <a:lnTo>
                    <a:pt x="57" y="40"/>
                  </a:lnTo>
                  <a:lnTo>
                    <a:pt x="87" y="74"/>
                  </a:lnTo>
                  <a:lnTo>
                    <a:pt x="114" y="106"/>
                  </a:lnTo>
                  <a:lnTo>
                    <a:pt x="144" y="136"/>
                  </a:lnTo>
                  <a:lnTo>
                    <a:pt x="172" y="168"/>
                  </a:lnTo>
                  <a:lnTo>
                    <a:pt x="199" y="201"/>
                  </a:lnTo>
                  <a:lnTo>
                    <a:pt x="229" y="237"/>
                  </a:lnTo>
                  <a:lnTo>
                    <a:pt x="256" y="269"/>
                  </a:lnTo>
                  <a:lnTo>
                    <a:pt x="286" y="302"/>
                  </a:lnTo>
                  <a:lnTo>
                    <a:pt x="314" y="334"/>
                  </a:lnTo>
                  <a:lnTo>
                    <a:pt x="344" y="368"/>
                  </a:lnTo>
                  <a:lnTo>
                    <a:pt x="371" y="403"/>
                  </a:lnTo>
                  <a:lnTo>
                    <a:pt x="398" y="435"/>
                  </a:lnTo>
                  <a:lnTo>
                    <a:pt x="427" y="471"/>
                  </a:lnTo>
                  <a:lnTo>
                    <a:pt x="455" y="504"/>
                  </a:lnTo>
                  <a:lnTo>
                    <a:pt x="482" y="539"/>
                  </a:lnTo>
                  <a:close/>
                </a:path>
              </a:pathLst>
            </a:custGeom>
            <a:solidFill>
              <a:srgbClr val="ADE2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78" name="Freeform 266"/>
            <p:cNvSpPr>
              <a:spLocks/>
            </p:cNvSpPr>
            <p:nvPr/>
          </p:nvSpPr>
          <p:spPr bwMode="auto">
            <a:xfrm>
              <a:off x="3084" y="2022"/>
              <a:ext cx="114" cy="181"/>
            </a:xfrm>
            <a:custGeom>
              <a:avLst/>
              <a:gdLst>
                <a:gd name="T0" fmla="*/ 0 w 455"/>
                <a:gd name="T1" fmla="*/ 0 h 722"/>
                <a:gd name="T2" fmla="*/ 0 w 455"/>
                <a:gd name="T3" fmla="*/ 0 h 722"/>
                <a:gd name="T4" fmla="*/ 0 w 455"/>
                <a:gd name="T5" fmla="*/ 0 h 722"/>
                <a:gd name="T6" fmla="*/ 0 w 455"/>
                <a:gd name="T7" fmla="*/ 0 h 722"/>
                <a:gd name="T8" fmla="*/ 0 w 455"/>
                <a:gd name="T9" fmla="*/ 0 h 722"/>
                <a:gd name="T10" fmla="*/ 0 w 455"/>
                <a:gd name="T11" fmla="*/ 0 h 722"/>
                <a:gd name="T12" fmla="*/ 0 w 455"/>
                <a:gd name="T13" fmla="*/ 0 h 722"/>
                <a:gd name="T14" fmla="*/ 0 w 455"/>
                <a:gd name="T15" fmla="*/ 0 h 722"/>
                <a:gd name="T16" fmla="*/ 0 w 455"/>
                <a:gd name="T17" fmla="*/ 0 h 722"/>
                <a:gd name="T18" fmla="*/ 0 w 455"/>
                <a:gd name="T19" fmla="*/ 0 h 722"/>
                <a:gd name="T20" fmla="*/ 0 w 455"/>
                <a:gd name="T21" fmla="*/ 0 h 722"/>
                <a:gd name="T22" fmla="*/ 0 w 455"/>
                <a:gd name="T23" fmla="*/ 0 h 722"/>
                <a:gd name="T24" fmla="*/ 0 w 455"/>
                <a:gd name="T25" fmla="*/ 0 h 722"/>
                <a:gd name="T26" fmla="*/ 0 w 455"/>
                <a:gd name="T27" fmla="*/ 0 h 722"/>
                <a:gd name="T28" fmla="*/ 0 w 455"/>
                <a:gd name="T29" fmla="*/ 0 h 722"/>
                <a:gd name="T30" fmla="*/ 0 w 455"/>
                <a:gd name="T31" fmla="*/ 0 h 722"/>
                <a:gd name="T32" fmla="*/ 0 w 455"/>
                <a:gd name="T33" fmla="*/ 0 h 722"/>
                <a:gd name="T34" fmla="*/ 0 w 455"/>
                <a:gd name="T35" fmla="*/ 0 h 722"/>
                <a:gd name="T36" fmla="*/ 0 w 455"/>
                <a:gd name="T37" fmla="*/ 0 h 722"/>
                <a:gd name="T38" fmla="*/ 0 w 455"/>
                <a:gd name="T39" fmla="*/ 0 h 722"/>
                <a:gd name="T40" fmla="*/ 0 w 455"/>
                <a:gd name="T41" fmla="*/ 0 h 722"/>
                <a:gd name="T42" fmla="*/ 0 w 455"/>
                <a:gd name="T43" fmla="*/ 0 h 722"/>
                <a:gd name="T44" fmla="*/ 0 w 455"/>
                <a:gd name="T45" fmla="*/ 0 h 722"/>
                <a:gd name="T46" fmla="*/ 0 w 455"/>
                <a:gd name="T47" fmla="*/ 0 h 722"/>
                <a:gd name="T48" fmla="*/ 0 w 455"/>
                <a:gd name="T49" fmla="*/ 0 h 722"/>
                <a:gd name="T50" fmla="*/ 0 w 455"/>
                <a:gd name="T51" fmla="*/ 0 h 722"/>
                <a:gd name="T52" fmla="*/ 0 w 455"/>
                <a:gd name="T53" fmla="*/ 0 h 722"/>
                <a:gd name="T54" fmla="*/ 0 w 455"/>
                <a:gd name="T55" fmla="*/ 0 h 722"/>
                <a:gd name="T56" fmla="*/ 0 w 455"/>
                <a:gd name="T57" fmla="*/ 0 h 722"/>
                <a:gd name="T58" fmla="*/ 0 w 455"/>
                <a:gd name="T59" fmla="*/ 0 h 722"/>
                <a:gd name="T60" fmla="*/ 0 w 455"/>
                <a:gd name="T61" fmla="*/ 0 h 722"/>
                <a:gd name="T62" fmla="*/ 0 w 455"/>
                <a:gd name="T63" fmla="*/ 0 h 722"/>
                <a:gd name="T64" fmla="*/ 0 w 455"/>
                <a:gd name="T65" fmla="*/ 0 h 722"/>
                <a:gd name="T66" fmla="*/ 0 w 455"/>
                <a:gd name="T67" fmla="*/ 0 h 722"/>
                <a:gd name="T68" fmla="*/ 0 w 455"/>
                <a:gd name="T69" fmla="*/ 0 h 722"/>
                <a:gd name="T70" fmla="*/ 0 w 455"/>
                <a:gd name="T71" fmla="*/ 0 h 722"/>
                <a:gd name="T72" fmla="*/ 0 w 455"/>
                <a:gd name="T73" fmla="*/ 0 h 722"/>
                <a:gd name="T74" fmla="*/ 0 w 455"/>
                <a:gd name="T75" fmla="*/ 0 h 722"/>
                <a:gd name="T76" fmla="*/ 0 w 455"/>
                <a:gd name="T77" fmla="*/ 0 h 722"/>
                <a:gd name="T78" fmla="*/ 0 w 455"/>
                <a:gd name="T79" fmla="*/ 0 h 722"/>
                <a:gd name="T80" fmla="*/ 0 w 455"/>
                <a:gd name="T81" fmla="*/ 0 h 722"/>
                <a:gd name="T82" fmla="*/ 0 w 455"/>
                <a:gd name="T83" fmla="*/ 0 h 722"/>
                <a:gd name="T84" fmla="*/ 0 w 455"/>
                <a:gd name="T85" fmla="*/ 0 h 72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55"/>
                <a:gd name="T130" fmla="*/ 0 h 722"/>
                <a:gd name="T131" fmla="*/ 455 w 455"/>
                <a:gd name="T132" fmla="*/ 722 h 72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55" h="722">
                  <a:moveTo>
                    <a:pt x="126" y="136"/>
                  </a:moveTo>
                  <a:lnTo>
                    <a:pt x="455" y="561"/>
                  </a:lnTo>
                  <a:lnTo>
                    <a:pt x="444" y="586"/>
                  </a:lnTo>
                  <a:lnTo>
                    <a:pt x="441" y="621"/>
                  </a:lnTo>
                  <a:lnTo>
                    <a:pt x="436" y="653"/>
                  </a:lnTo>
                  <a:lnTo>
                    <a:pt x="434" y="687"/>
                  </a:lnTo>
                  <a:lnTo>
                    <a:pt x="430" y="722"/>
                  </a:lnTo>
                  <a:lnTo>
                    <a:pt x="409" y="694"/>
                  </a:lnTo>
                  <a:lnTo>
                    <a:pt x="390" y="667"/>
                  </a:lnTo>
                  <a:lnTo>
                    <a:pt x="374" y="643"/>
                  </a:lnTo>
                  <a:lnTo>
                    <a:pt x="354" y="616"/>
                  </a:lnTo>
                  <a:lnTo>
                    <a:pt x="352" y="613"/>
                  </a:lnTo>
                  <a:lnTo>
                    <a:pt x="349" y="613"/>
                  </a:lnTo>
                  <a:lnTo>
                    <a:pt x="344" y="616"/>
                  </a:lnTo>
                  <a:lnTo>
                    <a:pt x="340" y="616"/>
                  </a:lnTo>
                  <a:lnTo>
                    <a:pt x="340" y="605"/>
                  </a:lnTo>
                  <a:lnTo>
                    <a:pt x="344" y="593"/>
                  </a:lnTo>
                  <a:lnTo>
                    <a:pt x="340" y="583"/>
                  </a:lnTo>
                  <a:lnTo>
                    <a:pt x="335" y="575"/>
                  </a:lnTo>
                  <a:lnTo>
                    <a:pt x="330" y="577"/>
                  </a:lnTo>
                  <a:lnTo>
                    <a:pt x="324" y="575"/>
                  </a:lnTo>
                  <a:lnTo>
                    <a:pt x="322" y="572"/>
                  </a:lnTo>
                  <a:lnTo>
                    <a:pt x="317" y="567"/>
                  </a:lnTo>
                  <a:lnTo>
                    <a:pt x="275" y="512"/>
                  </a:lnTo>
                  <a:lnTo>
                    <a:pt x="237" y="455"/>
                  </a:lnTo>
                  <a:lnTo>
                    <a:pt x="196" y="400"/>
                  </a:lnTo>
                  <a:lnTo>
                    <a:pt x="158" y="346"/>
                  </a:lnTo>
                  <a:lnTo>
                    <a:pt x="117" y="289"/>
                  </a:lnTo>
                  <a:lnTo>
                    <a:pt x="80" y="234"/>
                  </a:lnTo>
                  <a:lnTo>
                    <a:pt x="39" y="179"/>
                  </a:lnTo>
                  <a:lnTo>
                    <a:pt x="0" y="126"/>
                  </a:lnTo>
                  <a:lnTo>
                    <a:pt x="2" y="96"/>
                  </a:lnTo>
                  <a:lnTo>
                    <a:pt x="2" y="62"/>
                  </a:lnTo>
                  <a:lnTo>
                    <a:pt x="5" y="30"/>
                  </a:lnTo>
                  <a:lnTo>
                    <a:pt x="14" y="0"/>
                  </a:lnTo>
                  <a:lnTo>
                    <a:pt x="27" y="16"/>
                  </a:lnTo>
                  <a:lnTo>
                    <a:pt x="44" y="32"/>
                  </a:lnTo>
                  <a:lnTo>
                    <a:pt x="57" y="49"/>
                  </a:lnTo>
                  <a:lnTo>
                    <a:pt x="71" y="65"/>
                  </a:lnTo>
                  <a:lnTo>
                    <a:pt x="82" y="85"/>
                  </a:lnTo>
                  <a:lnTo>
                    <a:pt x="96" y="101"/>
                  </a:lnTo>
                  <a:lnTo>
                    <a:pt x="112" y="120"/>
                  </a:lnTo>
                  <a:lnTo>
                    <a:pt x="126" y="136"/>
                  </a:lnTo>
                  <a:close/>
                </a:path>
              </a:pathLst>
            </a:custGeom>
            <a:solidFill>
              <a:srgbClr val="ADE2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79" name="Freeform 267"/>
            <p:cNvSpPr>
              <a:spLocks/>
            </p:cNvSpPr>
            <p:nvPr/>
          </p:nvSpPr>
          <p:spPr bwMode="auto">
            <a:xfrm>
              <a:off x="3049" y="2022"/>
              <a:ext cx="112" cy="186"/>
            </a:xfrm>
            <a:custGeom>
              <a:avLst/>
              <a:gdLst>
                <a:gd name="T0" fmla="*/ 0 w 449"/>
                <a:gd name="T1" fmla="*/ 0 h 741"/>
                <a:gd name="T2" fmla="*/ 0 w 449"/>
                <a:gd name="T3" fmla="*/ 0 h 741"/>
                <a:gd name="T4" fmla="*/ 0 w 449"/>
                <a:gd name="T5" fmla="*/ 0 h 741"/>
                <a:gd name="T6" fmla="*/ 0 w 449"/>
                <a:gd name="T7" fmla="*/ 0 h 741"/>
                <a:gd name="T8" fmla="*/ 0 w 449"/>
                <a:gd name="T9" fmla="*/ 0 h 741"/>
                <a:gd name="T10" fmla="*/ 0 w 449"/>
                <a:gd name="T11" fmla="*/ 0 h 741"/>
                <a:gd name="T12" fmla="*/ 0 w 449"/>
                <a:gd name="T13" fmla="*/ 0 h 741"/>
                <a:gd name="T14" fmla="*/ 0 w 449"/>
                <a:gd name="T15" fmla="*/ 0 h 741"/>
                <a:gd name="T16" fmla="*/ 0 w 449"/>
                <a:gd name="T17" fmla="*/ 0 h 741"/>
                <a:gd name="T18" fmla="*/ 0 w 449"/>
                <a:gd name="T19" fmla="*/ 0 h 741"/>
                <a:gd name="T20" fmla="*/ 0 w 449"/>
                <a:gd name="T21" fmla="*/ 0 h 741"/>
                <a:gd name="T22" fmla="*/ 0 w 449"/>
                <a:gd name="T23" fmla="*/ 0 h 741"/>
                <a:gd name="T24" fmla="*/ 0 w 449"/>
                <a:gd name="T25" fmla="*/ 0 h 741"/>
                <a:gd name="T26" fmla="*/ 0 w 449"/>
                <a:gd name="T27" fmla="*/ 0 h 741"/>
                <a:gd name="T28" fmla="*/ 0 w 449"/>
                <a:gd name="T29" fmla="*/ 0 h 741"/>
                <a:gd name="T30" fmla="*/ 0 w 449"/>
                <a:gd name="T31" fmla="*/ 0 h 741"/>
                <a:gd name="T32" fmla="*/ 0 w 449"/>
                <a:gd name="T33" fmla="*/ 0 h 741"/>
                <a:gd name="T34" fmla="*/ 0 w 449"/>
                <a:gd name="T35" fmla="*/ 0 h 74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49"/>
                <a:gd name="T55" fmla="*/ 0 h 741"/>
                <a:gd name="T56" fmla="*/ 449 w 449"/>
                <a:gd name="T57" fmla="*/ 741 h 74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49" h="741">
                  <a:moveTo>
                    <a:pt x="449" y="580"/>
                  </a:moveTo>
                  <a:lnTo>
                    <a:pt x="439" y="618"/>
                  </a:lnTo>
                  <a:lnTo>
                    <a:pt x="433" y="659"/>
                  </a:lnTo>
                  <a:lnTo>
                    <a:pt x="428" y="701"/>
                  </a:lnTo>
                  <a:lnTo>
                    <a:pt x="420" y="741"/>
                  </a:lnTo>
                  <a:lnTo>
                    <a:pt x="371" y="671"/>
                  </a:lnTo>
                  <a:lnTo>
                    <a:pt x="322" y="600"/>
                  </a:lnTo>
                  <a:lnTo>
                    <a:pt x="272" y="529"/>
                  </a:lnTo>
                  <a:lnTo>
                    <a:pt x="224" y="457"/>
                  </a:lnTo>
                  <a:lnTo>
                    <a:pt x="175" y="386"/>
                  </a:lnTo>
                  <a:lnTo>
                    <a:pt x="125" y="315"/>
                  </a:lnTo>
                  <a:lnTo>
                    <a:pt x="79" y="242"/>
                  </a:lnTo>
                  <a:lnTo>
                    <a:pt x="33" y="172"/>
                  </a:lnTo>
                  <a:lnTo>
                    <a:pt x="3" y="133"/>
                  </a:lnTo>
                  <a:lnTo>
                    <a:pt x="0" y="85"/>
                  </a:lnTo>
                  <a:lnTo>
                    <a:pt x="11" y="35"/>
                  </a:lnTo>
                  <a:lnTo>
                    <a:pt x="24" y="0"/>
                  </a:lnTo>
                  <a:lnTo>
                    <a:pt x="449" y="580"/>
                  </a:lnTo>
                  <a:close/>
                </a:path>
              </a:pathLst>
            </a:custGeom>
            <a:solidFill>
              <a:srgbClr val="ADE2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80" name="Freeform 268"/>
            <p:cNvSpPr>
              <a:spLocks/>
            </p:cNvSpPr>
            <p:nvPr/>
          </p:nvSpPr>
          <p:spPr bwMode="auto">
            <a:xfrm>
              <a:off x="2733" y="2025"/>
              <a:ext cx="78" cy="178"/>
            </a:xfrm>
            <a:custGeom>
              <a:avLst/>
              <a:gdLst>
                <a:gd name="T0" fmla="*/ 0 w 314"/>
                <a:gd name="T1" fmla="*/ 0 h 713"/>
                <a:gd name="T2" fmla="*/ 0 w 314"/>
                <a:gd name="T3" fmla="*/ 0 h 713"/>
                <a:gd name="T4" fmla="*/ 0 w 314"/>
                <a:gd name="T5" fmla="*/ 0 h 713"/>
                <a:gd name="T6" fmla="*/ 0 w 314"/>
                <a:gd name="T7" fmla="*/ 0 h 713"/>
                <a:gd name="T8" fmla="*/ 0 w 314"/>
                <a:gd name="T9" fmla="*/ 0 h 713"/>
                <a:gd name="T10" fmla="*/ 0 w 314"/>
                <a:gd name="T11" fmla="*/ 0 h 713"/>
                <a:gd name="T12" fmla="*/ 0 w 314"/>
                <a:gd name="T13" fmla="*/ 0 h 713"/>
                <a:gd name="T14" fmla="*/ 0 w 314"/>
                <a:gd name="T15" fmla="*/ 0 h 713"/>
                <a:gd name="T16" fmla="*/ 0 w 314"/>
                <a:gd name="T17" fmla="*/ 0 h 713"/>
                <a:gd name="T18" fmla="*/ 0 w 314"/>
                <a:gd name="T19" fmla="*/ 0 h 713"/>
                <a:gd name="T20" fmla="*/ 0 w 314"/>
                <a:gd name="T21" fmla="*/ 0 h 713"/>
                <a:gd name="T22" fmla="*/ 0 w 314"/>
                <a:gd name="T23" fmla="*/ 0 h 713"/>
                <a:gd name="T24" fmla="*/ 0 w 314"/>
                <a:gd name="T25" fmla="*/ 0 h 713"/>
                <a:gd name="T26" fmla="*/ 0 w 314"/>
                <a:gd name="T27" fmla="*/ 0 h 713"/>
                <a:gd name="T28" fmla="*/ 0 w 314"/>
                <a:gd name="T29" fmla="*/ 0 h 713"/>
                <a:gd name="T30" fmla="*/ 0 w 314"/>
                <a:gd name="T31" fmla="*/ 0 h 713"/>
                <a:gd name="T32" fmla="*/ 0 w 314"/>
                <a:gd name="T33" fmla="*/ 0 h 713"/>
                <a:gd name="T34" fmla="*/ 0 w 314"/>
                <a:gd name="T35" fmla="*/ 0 h 713"/>
                <a:gd name="T36" fmla="*/ 0 w 314"/>
                <a:gd name="T37" fmla="*/ 0 h 713"/>
                <a:gd name="T38" fmla="*/ 0 w 314"/>
                <a:gd name="T39" fmla="*/ 0 h 713"/>
                <a:gd name="T40" fmla="*/ 0 w 314"/>
                <a:gd name="T41" fmla="*/ 0 h 713"/>
                <a:gd name="T42" fmla="*/ 0 w 314"/>
                <a:gd name="T43" fmla="*/ 0 h 713"/>
                <a:gd name="T44" fmla="*/ 0 w 314"/>
                <a:gd name="T45" fmla="*/ 0 h 713"/>
                <a:gd name="T46" fmla="*/ 0 w 314"/>
                <a:gd name="T47" fmla="*/ 0 h 713"/>
                <a:gd name="T48" fmla="*/ 0 w 314"/>
                <a:gd name="T49" fmla="*/ 0 h 713"/>
                <a:gd name="T50" fmla="*/ 0 w 314"/>
                <a:gd name="T51" fmla="*/ 0 h 713"/>
                <a:gd name="T52" fmla="*/ 0 w 314"/>
                <a:gd name="T53" fmla="*/ 0 h 713"/>
                <a:gd name="T54" fmla="*/ 0 w 314"/>
                <a:gd name="T55" fmla="*/ 0 h 713"/>
                <a:gd name="T56" fmla="*/ 0 w 314"/>
                <a:gd name="T57" fmla="*/ 0 h 713"/>
                <a:gd name="T58" fmla="*/ 0 w 314"/>
                <a:gd name="T59" fmla="*/ 0 h 713"/>
                <a:gd name="T60" fmla="*/ 0 w 314"/>
                <a:gd name="T61" fmla="*/ 0 h 713"/>
                <a:gd name="T62" fmla="*/ 0 w 314"/>
                <a:gd name="T63" fmla="*/ 0 h 713"/>
                <a:gd name="T64" fmla="*/ 0 w 314"/>
                <a:gd name="T65" fmla="*/ 0 h 71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4"/>
                <a:gd name="T100" fmla="*/ 0 h 713"/>
                <a:gd name="T101" fmla="*/ 314 w 314"/>
                <a:gd name="T102" fmla="*/ 713 h 71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4" h="713">
                  <a:moveTo>
                    <a:pt x="248" y="474"/>
                  </a:moveTo>
                  <a:lnTo>
                    <a:pt x="259" y="501"/>
                  </a:lnTo>
                  <a:lnTo>
                    <a:pt x="275" y="539"/>
                  </a:lnTo>
                  <a:lnTo>
                    <a:pt x="294" y="572"/>
                  </a:lnTo>
                  <a:lnTo>
                    <a:pt x="314" y="580"/>
                  </a:lnTo>
                  <a:lnTo>
                    <a:pt x="308" y="616"/>
                  </a:lnTo>
                  <a:lnTo>
                    <a:pt x="305" y="646"/>
                  </a:lnTo>
                  <a:lnTo>
                    <a:pt x="305" y="678"/>
                  </a:lnTo>
                  <a:lnTo>
                    <a:pt x="305" y="713"/>
                  </a:lnTo>
                  <a:lnTo>
                    <a:pt x="270" y="646"/>
                  </a:lnTo>
                  <a:lnTo>
                    <a:pt x="234" y="575"/>
                  </a:lnTo>
                  <a:lnTo>
                    <a:pt x="199" y="506"/>
                  </a:lnTo>
                  <a:lnTo>
                    <a:pt x="163" y="435"/>
                  </a:lnTo>
                  <a:lnTo>
                    <a:pt x="128" y="368"/>
                  </a:lnTo>
                  <a:lnTo>
                    <a:pt x="96" y="299"/>
                  </a:lnTo>
                  <a:lnTo>
                    <a:pt x="60" y="228"/>
                  </a:lnTo>
                  <a:lnTo>
                    <a:pt x="27" y="161"/>
                  </a:lnTo>
                  <a:lnTo>
                    <a:pt x="25" y="150"/>
                  </a:lnTo>
                  <a:lnTo>
                    <a:pt x="22" y="145"/>
                  </a:lnTo>
                  <a:lnTo>
                    <a:pt x="16" y="138"/>
                  </a:lnTo>
                  <a:lnTo>
                    <a:pt x="8" y="138"/>
                  </a:lnTo>
                  <a:lnTo>
                    <a:pt x="6" y="106"/>
                  </a:lnTo>
                  <a:lnTo>
                    <a:pt x="3" y="71"/>
                  </a:lnTo>
                  <a:lnTo>
                    <a:pt x="0" y="35"/>
                  </a:lnTo>
                  <a:lnTo>
                    <a:pt x="3" y="0"/>
                  </a:lnTo>
                  <a:lnTo>
                    <a:pt x="36" y="60"/>
                  </a:lnTo>
                  <a:lnTo>
                    <a:pt x="66" y="117"/>
                  </a:lnTo>
                  <a:lnTo>
                    <a:pt x="96" y="177"/>
                  </a:lnTo>
                  <a:lnTo>
                    <a:pt x="126" y="237"/>
                  </a:lnTo>
                  <a:lnTo>
                    <a:pt x="156" y="297"/>
                  </a:lnTo>
                  <a:lnTo>
                    <a:pt x="186" y="357"/>
                  </a:lnTo>
                  <a:lnTo>
                    <a:pt x="216" y="414"/>
                  </a:lnTo>
                  <a:lnTo>
                    <a:pt x="248" y="474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81" name="Freeform 269"/>
            <p:cNvSpPr>
              <a:spLocks/>
            </p:cNvSpPr>
            <p:nvPr/>
          </p:nvSpPr>
          <p:spPr bwMode="auto">
            <a:xfrm>
              <a:off x="2838" y="2041"/>
              <a:ext cx="116" cy="61"/>
            </a:xfrm>
            <a:custGeom>
              <a:avLst/>
              <a:gdLst>
                <a:gd name="T0" fmla="*/ 0 w 464"/>
                <a:gd name="T1" fmla="*/ 0 h 245"/>
                <a:gd name="T2" fmla="*/ 0 w 464"/>
                <a:gd name="T3" fmla="*/ 0 h 245"/>
                <a:gd name="T4" fmla="*/ 0 w 464"/>
                <a:gd name="T5" fmla="*/ 0 h 245"/>
                <a:gd name="T6" fmla="*/ 0 w 464"/>
                <a:gd name="T7" fmla="*/ 0 h 245"/>
                <a:gd name="T8" fmla="*/ 0 w 464"/>
                <a:gd name="T9" fmla="*/ 0 h 245"/>
                <a:gd name="T10" fmla="*/ 0 w 464"/>
                <a:gd name="T11" fmla="*/ 0 h 245"/>
                <a:gd name="T12" fmla="*/ 0 w 464"/>
                <a:gd name="T13" fmla="*/ 0 h 245"/>
                <a:gd name="T14" fmla="*/ 0 w 464"/>
                <a:gd name="T15" fmla="*/ 0 h 245"/>
                <a:gd name="T16" fmla="*/ 0 w 464"/>
                <a:gd name="T17" fmla="*/ 0 h 245"/>
                <a:gd name="T18" fmla="*/ 0 w 464"/>
                <a:gd name="T19" fmla="*/ 0 h 245"/>
                <a:gd name="T20" fmla="*/ 0 w 464"/>
                <a:gd name="T21" fmla="*/ 0 h 245"/>
                <a:gd name="T22" fmla="*/ 0 w 464"/>
                <a:gd name="T23" fmla="*/ 0 h 245"/>
                <a:gd name="T24" fmla="*/ 0 w 464"/>
                <a:gd name="T25" fmla="*/ 0 h 245"/>
                <a:gd name="T26" fmla="*/ 0 w 464"/>
                <a:gd name="T27" fmla="*/ 0 h 245"/>
                <a:gd name="T28" fmla="*/ 0 w 464"/>
                <a:gd name="T29" fmla="*/ 0 h 245"/>
                <a:gd name="T30" fmla="*/ 0 w 464"/>
                <a:gd name="T31" fmla="*/ 0 h 245"/>
                <a:gd name="T32" fmla="*/ 0 w 464"/>
                <a:gd name="T33" fmla="*/ 0 h 245"/>
                <a:gd name="T34" fmla="*/ 0 w 464"/>
                <a:gd name="T35" fmla="*/ 0 h 245"/>
                <a:gd name="T36" fmla="*/ 0 w 464"/>
                <a:gd name="T37" fmla="*/ 0 h 245"/>
                <a:gd name="T38" fmla="*/ 0 w 464"/>
                <a:gd name="T39" fmla="*/ 0 h 245"/>
                <a:gd name="T40" fmla="*/ 0 w 464"/>
                <a:gd name="T41" fmla="*/ 0 h 245"/>
                <a:gd name="T42" fmla="*/ 0 w 464"/>
                <a:gd name="T43" fmla="*/ 0 h 245"/>
                <a:gd name="T44" fmla="*/ 0 w 464"/>
                <a:gd name="T45" fmla="*/ 0 h 245"/>
                <a:gd name="T46" fmla="*/ 0 w 464"/>
                <a:gd name="T47" fmla="*/ 0 h 245"/>
                <a:gd name="T48" fmla="*/ 0 w 464"/>
                <a:gd name="T49" fmla="*/ 0 h 245"/>
                <a:gd name="T50" fmla="*/ 0 w 464"/>
                <a:gd name="T51" fmla="*/ 0 h 245"/>
                <a:gd name="T52" fmla="*/ 0 w 464"/>
                <a:gd name="T53" fmla="*/ 0 h 245"/>
                <a:gd name="T54" fmla="*/ 0 w 464"/>
                <a:gd name="T55" fmla="*/ 0 h 245"/>
                <a:gd name="T56" fmla="*/ 0 w 464"/>
                <a:gd name="T57" fmla="*/ 0 h 2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64"/>
                <a:gd name="T88" fmla="*/ 0 h 245"/>
                <a:gd name="T89" fmla="*/ 464 w 464"/>
                <a:gd name="T90" fmla="*/ 245 h 2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64" h="245">
                  <a:moveTo>
                    <a:pt x="464" y="139"/>
                  </a:moveTo>
                  <a:lnTo>
                    <a:pt x="455" y="166"/>
                  </a:lnTo>
                  <a:lnTo>
                    <a:pt x="439" y="191"/>
                  </a:lnTo>
                  <a:lnTo>
                    <a:pt x="417" y="209"/>
                  </a:lnTo>
                  <a:lnTo>
                    <a:pt x="387" y="223"/>
                  </a:lnTo>
                  <a:lnTo>
                    <a:pt x="354" y="234"/>
                  </a:lnTo>
                  <a:lnTo>
                    <a:pt x="319" y="243"/>
                  </a:lnTo>
                  <a:lnTo>
                    <a:pt x="281" y="245"/>
                  </a:lnTo>
                  <a:lnTo>
                    <a:pt x="240" y="245"/>
                  </a:lnTo>
                  <a:lnTo>
                    <a:pt x="199" y="243"/>
                  </a:lnTo>
                  <a:lnTo>
                    <a:pt x="161" y="234"/>
                  </a:lnTo>
                  <a:lnTo>
                    <a:pt x="122" y="227"/>
                  </a:lnTo>
                  <a:lnTo>
                    <a:pt x="87" y="213"/>
                  </a:lnTo>
                  <a:lnTo>
                    <a:pt x="57" y="197"/>
                  </a:lnTo>
                  <a:lnTo>
                    <a:pt x="33" y="177"/>
                  </a:lnTo>
                  <a:lnTo>
                    <a:pt x="11" y="158"/>
                  </a:lnTo>
                  <a:lnTo>
                    <a:pt x="0" y="133"/>
                  </a:lnTo>
                  <a:lnTo>
                    <a:pt x="9" y="115"/>
                  </a:lnTo>
                  <a:lnTo>
                    <a:pt x="14" y="76"/>
                  </a:lnTo>
                  <a:lnTo>
                    <a:pt x="27" y="41"/>
                  </a:lnTo>
                  <a:lnTo>
                    <a:pt x="60" y="25"/>
                  </a:lnTo>
                  <a:lnTo>
                    <a:pt x="152" y="6"/>
                  </a:lnTo>
                  <a:lnTo>
                    <a:pt x="234" y="0"/>
                  </a:lnTo>
                  <a:lnTo>
                    <a:pt x="303" y="6"/>
                  </a:lnTo>
                  <a:lnTo>
                    <a:pt x="357" y="25"/>
                  </a:lnTo>
                  <a:lnTo>
                    <a:pt x="400" y="50"/>
                  </a:lnTo>
                  <a:lnTo>
                    <a:pt x="434" y="76"/>
                  </a:lnTo>
                  <a:lnTo>
                    <a:pt x="455" y="110"/>
                  </a:lnTo>
                  <a:lnTo>
                    <a:pt x="464" y="139"/>
                  </a:lnTo>
                  <a:close/>
                </a:path>
              </a:pathLst>
            </a:custGeom>
            <a:solidFill>
              <a:srgbClr val="DDDD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82" name="Freeform 270"/>
            <p:cNvSpPr>
              <a:spLocks/>
            </p:cNvSpPr>
            <p:nvPr/>
          </p:nvSpPr>
          <p:spPr bwMode="auto">
            <a:xfrm>
              <a:off x="2777" y="2039"/>
              <a:ext cx="66" cy="19"/>
            </a:xfrm>
            <a:custGeom>
              <a:avLst/>
              <a:gdLst>
                <a:gd name="T0" fmla="*/ 0 w 262"/>
                <a:gd name="T1" fmla="*/ 0 h 79"/>
                <a:gd name="T2" fmla="*/ 0 w 262"/>
                <a:gd name="T3" fmla="*/ 0 h 79"/>
                <a:gd name="T4" fmla="*/ 0 w 262"/>
                <a:gd name="T5" fmla="*/ 0 h 79"/>
                <a:gd name="T6" fmla="*/ 0 w 262"/>
                <a:gd name="T7" fmla="*/ 0 h 79"/>
                <a:gd name="T8" fmla="*/ 0 w 262"/>
                <a:gd name="T9" fmla="*/ 0 h 79"/>
                <a:gd name="T10" fmla="*/ 0 w 262"/>
                <a:gd name="T11" fmla="*/ 0 h 79"/>
                <a:gd name="T12" fmla="*/ 0 w 262"/>
                <a:gd name="T13" fmla="*/ 0 h 79"/>
                <a:gd name="T14" fmla="*/ 0 w 262"/>
                <a:gd name="T15" fmla="*/ 0 h 79"/>
                <a:gd name="T16" fmla="*/ 0 w 262"/>
                <a:gd name="T17" fmla="*/ 0 h 79"/>
                <a:gd name="T18" fmla="*/ 0 w 262"/>
                <a:gd name="T19" fmla="*/ 0 h 79"/>
                <a:gd name="T20" fmla="*/ 0 w 262"/>
                <a:gd name="T21" fmla="*/ 0 h 79"/>
                <a:gd name="T22" fmla="*/ 0 w 262"/>
                <a:gd name="T23" fmla="*/ 0 h 79"/>
                <a:gd name="T24" fmla="*/ 0 w 262"/>
                <a:gd name="T25" fmla="*/ 0 h 79"/>
                <a:gd name="T26" fmla="*/ 0 w 262"/>
                <a:gd name="T27" fmla="*/ 0 h 79"/>
                <a:gd name="T28" fmla="*/ 0 w 262"/>
                <a:gd name="T29" fmla="*/ 0 h 79"/>
                <a:gd name="T30" fmla="*/ 0 w 262"/>
                <a:gd name="T31" fmla="*/ 0 h 79"/>
                <a:gd name="T32" fmla="*/ 0 w 262"/>
                <a:gd name="T33" fmla="*/ 0 h 79"/>
                <a:gd name="T34" fmla="*/ 0 w 262"/>
                <a:gd name="T35" fmla="*/ 0 h 79"/>
                <a:gd name="T36" fmla="*/ 0 w 262"/>
                <a:gd name="T37" fmla="*/ 0 h 79"/>
                <a:gd name="T38" fmla="*/ 0 w 262"/>
                <a:gd name="T39" fmla="*/ 0 h 79"/>
                <a:gd name="T40" fmla="*/ 0 w 262"/>
                <a:gd name="T41" fmla="*/ 0 h 79"/>
                <a:gd name="T42" fmla="*/ 0 w 262"/>
                <a:gd name="T43" fmla="*/ 0 h 7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62"/>
                <a:gd name="T67" fmla="*/ 0 h 79"/>
                <a:gd name="T68" fmla="*/ 262 w 262"/>
                <a:gd name="T69" fmla="*/ 79 h 7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62" h="79">
                  <a:moveTo>
                    <a:pt x="262" y="43"/>
                  </a:moveTo>
                  <a:lnTo>
                    <a:pt x="232" y="79"/>
                  </a:lnTo>
                  <a:lnTo>
                    <a:pt x="204" y="73"/>
                  </a:lnTo>
                  <a:lnTo>
                    <a:pt x="175" y="68"/>
                  </a:lnTo>
                  <a:lnTo>
                    <a:pt x="147" y="63"/>
                  </a:lnTo>
                  <a:lnTo>
                    <a:pt x="117" y="61"/>
                  </a:lnTo>
                  <a:lnTo>
                    <a:pt x="87" y="55"/>
                  </a:lnTo>
                  <a:lnTo>
                    <a:pt x="57" y="52"/>
                  </a:lnTo>
                  <a:lnTo>
                    <a:pt x="30" y="49"/>
                  </a:lnTo>
                  <a:lnTo>
                    <a:pt x="0" y="49"/>
                  </a:lnTo>
                  <a:lnTo>
                    <a:pt x="11" y="31"/>
                  </a:lnTo>
                  <a:lnTo>
                    <a:pt x="27" y="17"/>
                  </a:lnTo>
                  <a:lnTo>
                    <a:pt x="50" y="8"/>
                  </a:lnTo>
                  <a:lnTo>
                    <a:pt x="71" y="0"/>
                  </a:lnTo>
                  <a:lnTo>
                    <a:pt x="96" y="3"/>
                  </a:lnTo>
                  <a:lnTo>
                    <a:pt x="121" y="6"/>
                  </a:lnTo>
                  <a:lnTo>
                    <a:pt x="145" y="8"/>
                  </a:lnTo>
                  <a:lnTo>
                    <a:pt x="169" y="13"/>
                  </a:lnTo>
                  <a:lnTo>
                    <a:pt x="194" y="20"/>
                  </a:lnTo>
                  <a:lnTo>
                    <a:pt x="216" y="25"/>
                  </a:lnTo>
                  <a:lnTo>
                    <a:pt x="240" y="33"/>
                  </a:lnTo>
                  <a:lnTo>
                    <a:pt x="262" y="43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83" name="Freeform 271"/>
            <p:cNvSpPr>
              <a:spLocks/>
            </p:cNvSpPr>
            <p:nvPr/>
          </p:nvSpPr>
          <p:spPr bwMode="auto">
            <a:xfrm>
              <a:off x="2941" y="2040"/>
              <a:ext cx="64" cy="41"/>
            </a:xfrm>
            <a:custGeom>
              <a:avLst/>
              <a:gdLst>
                <a:gd name="T0" fmla="*/ 0 w 255"/>
                <a:gd name="T1" fmla="*/ 0 h 163"/>
                <a:gd name="T2" fmla="*/ 0 w 255"/>
                <a:gd name="T3" fmla="*/ 0 h 163"/>
                <a:gd name="T4" fmla="*/ 0 w 255"/>
                <a:gd name="T5" fmla="*/ 0 h 163"/>
                <a:gd name="T6" fmla="*/ 0 w 255"/>
                <a:gd name="T7" fmla="*/ 0 h 163"/>
                <a:gd name="T8" fmla="*/ 0 w 255"/>
                <a:gd name="T9" fmla="*/ 0 h 163"/>
                <a:gd name="T10" fmla="*/ 0 w 255"/>
                <a:gd name="T11" fmla="*/ 0 h 163"/>
                <a:gd name="T12" fmla="*/ 0 w 255"/>
                <a:gd name="T13" fmla="*/ 0 h 163"/>
                <a:gd name="T14" fmla="*/ 0 w 255"/>
                <a:gd name="T15" fmla="*/ 0 h 163"/>
                <a:gd name="T16" fmla="*/ 0 w 255"/>
                <a:gd name="T17" fmla="*/ 0 h 163"/>
                <a:gd name="T18" fmla="*/ 0 w 255"/>
                <a:gd name="T19" fmla="*/ 0 h 163"/>
                <a:gd name="T20" fmla="*/ 0 w 255"/>
                <a:gd name="T21" fmla="*/ 0 h 163"/>
                <a:gd name="T22" fmla="*/ 0 w 255"/>
                <a:gd name="T23" fmla="*/ 0 h 163"/>
                <a:gd name="T24" fmla="*/ 0 w 255"/>
                <a:gd name="T25" fmla="*/ 0 h 163"/>
                <a:gd name="T26" fmla="*/ 0 w 255"/>
                <a:gd name="T27" fmla="*/ 0 h 163"/>
                <a:gd name="T28" fmla="*/ 0 w 255"/>
                <a:gd name="T29" fmla="*/ 0 h 163"/>
                <a:gd name="T30" fmla="*/ 0 w 255"/>
                <a:gd name="T31" fmla="*/ 0 h 163"/>
                <a:gd name="T32" fmla="*/ 0 w 255"/>
                <a:gd name="T33" fmla="*/ 0 h 163"/>
                <a:gd name="T34" fmla="*/ 0 w 255"/>
                <a:gd name="T35" fmla="*/ 0 h 163"/>
                <a:gd name="T36" fmla="*/ 0 w 255"/>
                <a:gd name="T37" fmla="*/ 0 h 163"/>
                <a:gd name="T38" fmla="*/ 0 w 255"/>
                <a:gd name="T39" fmla="*/ 0 h 163"/>
                <a:gd name="T40" fmla="*/ 0 w 255"/>
                <a:gd name="T41" fmla="*/ 0 h 163"/>
                <a:gd name="T42" fmla="*/ 0 w 255"/>
                <a:gd name="T43" fmla="*/ 0 h 163"/>
                <a:gd name="T44" fmla="*/ 0 w 255"/>
                <a:gd name="T45" fmla="*/ 0 h 163"/>
                <a:gd name="T46" fmla="*/ 0 w 255"/>
                <a:gd name="T47" fmla="*/ 0 h 163"/>
                <a:gd name="T48" fmla="*/ 0 w 255"/>
                <a:gd name="T49" fmla="*/ 0 h 163"/>
                <a:gd name="T50" fmla="*/ 0 w 255"/>
                <a:gd name="T51" fmla="*/ 0 h 163"/>
                <a:gd name="T52" fmla="*/ 0 w 255"/>
                <a:gd name="T53" fmla="*/ 0 h 163"/>
                <a:gd name="T54" fmla="*/ 0 w 255"/>
                <a:gd name="T55" fmla="*/ 0 h 163"/>
                <a:gd name="T56" fmla="*/ 0 w 255"/>
                <a:gd name="T57" fmla="*/ 0 h 163"/>
                <a:gd name="T58" fmla="*/ 0 w 255"/>
                <a:gd name="T59" fmla="*/ 0 h 163"/>
                <a:gd name="T60" fmla="*/ 0 w 255"/>
                <a:gd name="T61" fmla="*/ 0 h 163"/>
                <a:gd name="T62" fmla="*/ 0 w 255"/>
                <a:gd name="T63" fmla="*/ 0 h 163"/>
                <a:gd name="T64" fmla="*/ 0 w 255"/>
                <a:gd name="T65" fmla="*/ 0 h 1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5"/>
                <a:gd name="T100" fmla="*/ 0 h 163"/>
                <a:gd name="T101" fmla="*/ 255 w 255"/>
                <a:gd name="T102" fmla="*/ 163 h 1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5" h="163">
                  <a:moveTo>
                    <a:pt x="225" y="78"/>
                  </a:moveTo>
                  <a:lnTo>
                    <a:pt x="239" y="97"/>
                  </a:lnTo>
                  <a:lnTo>
                    <a:pt x="248" y="117"/>
                  </a:lnTo>
                  <a:lnTo>
                    <a:pt x="253" y="138"/>
                  </a:lnTo>
                  <a:lnTo>
                    <a:pt x="255" y="163"/>
                  </a:lnTo>
                  <a:lnTo>
                    <a:pt x="231" y="161"/>
                  </a:lnTo>
                  <a:lnTo>
                    <a:pt x="209" y="155"/>
                  </a:lnTo>
                  <a:lnTo>
                    <a:pt x="185" y="152"/>
                  </a:lnTo>
                  <a:lnTo>
                    <a:pt x="163" y="147"/>
                  </a:lnTo>
                  <a:lnTo>
                    <a:pt x="142" y="144"/>
                  </a:lnTo>
                  <a:lnTo>
                    <a:pt x="117" y="138"/>
                  </a:lnTo>
                  <a:lnTo>
                    <a:pt x="95" y="136"/>
                  </a:lnTo>
                  <a:lnTo>
                    <a:pt x="71" y="133"/>
                  </a:lnTo>
                  <a:lnTo>
                    <a:pt x="59" y="103"/>
                  </a:lnTo>
                  <a:lnTo>
                    <a:pt x="43" y="76"/>
                  </a:lnTo>
                  <a:lnTo>
                    <a:pt x="24" y="51"/>
                  </a:lnTo>
                  <a:lnTo>
                    <a:pt x="0" y="30"/>
                  </a:lnTo>
                  <a:lnTo>
                    <a:pt x="16" y="27"/>
                  </a:lnTo>
                  <a:lnTo>
                    <a:pt x="29" y="25"/>
                  </a:lnTo>
                  <a:lnTo>
                    <a:pt x="46" y="21"/>
                  </a:lnTo>
                  <a:lnTo>
                    <a:pt x="62" y="19"/>
                  </a:lnTo>
                  <a:lnTo>
                    <a:pt x="76" y="16"/>
                  </a:lnTo>
                  <a:lnTo>
                    <a:pt x="92" y="14"/>
                  </a:lnTo>
                  <a:lnTo>
                    <a:pt x="108" y="7"/>
                  </a:lnTo>
                  <a:lnTo>
                    <a:pt x="125" y="2"/>
                  </a:lnTo>
                  <a:lnTo>
                    <a:pt x="144" y="0"/>
                  </a:lnTo>
                  <a:lnTo>
                    <a:pt x="160" y="5"/>
                  </a:lnTo>
                  <a:lnTo>
                    <a:pt x="174" y="14"/>
                  </a:lnTo>
                  <a:lnTo>
                    <a:pt x="185" y="25"/>
                  </a:lnTo>
                  <a:lnTo>
                    <a:pt x="195" y="37"/>
                  </a:lnTo>
                  <a:lnTo>
                    <a:pt x="204" y="51"/>
                  </a:lnTo>
                  <a:lnTo>
                    <a:pt x="215" y="65"/>
                  </a:lnTo>
                  <a:lnTo>
                    <a:pt x="225" y="78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84" name="Freeform 272"/>
            <p:cNvSpPr>
              <a:spLocks/>
            </p:cNvSpPr>
            <p:nvPr/>
          </p:nvSpPr>
          <p:spPr bwMode="auto">
            <a:xfrm>
              <a:off x="3149" y="2043"/>
              <a:ext cx="156" cy="152"/>
            </a:xfrm>
            <a:custGeom>
              <a:avLst/>
              <a:gdLst>
                <a:gd name="T0" fmla="*/ 0 w 623"/>
                <a:gd name="T1" fmla="*/ 0 h 607"/>
                <a:gd name="T2" fmla="*/ 0 w 623"/>
                <a:gd name="T3" fmla="*/ 0 h 607"/>
                <a:gd name="T4" fmla="*/ 0 w 623"/>
                <a:gd name="T5" fmla="*/ 0 h 607"/>
                <a:gd name="T6" fmla="*/ 0 w 623"/>
                <a:gd name="T7" fmla="*/ 0 h 607"/>
                <a:gd name="T8" fmla="*/ 0 w 623"/>
                <a:gd name="T9" fmla="*/ 0 h 607"/>
                <a:gd name="T10" fmla="*/ 0 w 623"/>
                <a:gd name="T11" fmla="*/ 0 h 607"/>
                <a:gd name="T12" fmla="*/ 0 w 623"/>
                <a:gd name="T13" fmla="*/ 0 h 607"/>
                <a:gd name="T14" fmla="*/ 0 w 623"/>
                <a:gd name="T15" fmla="*/ 0 h 607"/>
                <a:gd name="T16" fmla="*/ 0 w 623"/>
                <a:gd name="T17" fmla="*/ 0 h 607"/>
                <a:gd name="T18" fmla="*/ 0 w 623"/>
                <a:gd name="T19" fmla="*/ 0 h 607"/>
                <a:gd name="T20" fmla="*/ 0 w 623"/>
                <a:gd name="T21" fmla="*/ 0 h 607"/>
                <a:gd name="T22" fmla="*/ 0 w 623"/>
                <a:gd name="T23" fmla="*/ 0 h 607"/>
                <a:gd name="T24" fmla="*/ 0 w 623"/>
                <a:gd name="T25" fmla="*/ 0 h 607"/>
                <a:gd name="T26" fmla="*/ 0 w 623"/>
                <a:gd name="T27" fmla="*/ 0 h 607"/>
                <a:gd name="T28" fmla="*/ 0 w 623"/>
                <a:gd name="T29" fmla="*/ 0 h 607"/>
                <a:gd name="T30" fmla="*/ 0 w 623"/>
                <a:gd name="T31" fmla="*/ 0 h 607"/>
                <a:gd name="T32" fmla="*/ 0 w 623"/>
                <a:gd name="T33" fmla="*/ 0 h 607"/>
                <a:gd name="T34" fmla="*/ 0 w 623"/>
                <a:gd name="T35" fmla="*/ 0 h 607"/>
                <a:gd name="T36" fmla="*/ 0 w 623"/>
                <a:gd name="T37" fmla="*/ 0 h 607"/>
                <a:gd name="T38" fmla="*/ 0 w 623"/>
                <a:gd name="T39" fmla="*/ 0 h 607"/>
                <a:gd name="T40" fmla="*/ 0 w 623"/>
                <a:gd name="T41" fmla="*/ 0 h 607"/>
                <a:gd name="T42" fmla="*/ 0 w 623"/>
                <a:gd name="T43" fmla="*/ 0 h 607"/>
                <a:gd name="T44" fmla="*/ 0 w 623"/>
                <a:gd name="T45" fmla="*/ 0 h 607"/>
                <a:gd name="T46" fmla="*/ 0 w 623"/>
                <a:gd name="T47" fmla="*/ 0 h 607"/>
                <a:gd name="T48" fmla="*/ 0 w 623"/>
                <a:gd name="T49" fmla="*/ 0 h 607"/>
                <a:gd name="T50" fmla="*/ 0 w 623"/>
                <a:gd name="T51" fmla="*/ 0 h 607"/>
                <a:gd name="T52" fmla="*/ 0 w 623"/>
                <a:gd name="T53" fmla="*/ 0 h 607"/>
                <a:gd name="T54" fmla="*/ 0 w 623"/>
                <a:gd name="T55" fmla="*/ 0 h 607"/>
                <a:gd name="T56" fmla="*/ 0 w 623"/>
                <a:gd name="T57" fmla="*/ 0 h 607"/>
                <a:gd name="T58" fmla="*/ 0 w 623"/>
                <a:gd name="T59" fmla="*/ 0 h 607"/>
                <a:gd name="T60" fmla="*/ 0 w 623"/>
                <a:gd name="T61" fmla="*/ 0 h 607"/>
                <a:gd name="T62" fmla="*/ 0 w 623"/>
                <a:gd name="T63" fmla="*/ 0 h 607"/>
                <a:gd name="T64" fmla="*/ 0 w 623"/>
                <a:gd name="T65" fmla="*/ 0 h 607"/>
                <a:gd name="T66" fmla="*/ 0 w 623"/>
                <a:gd name="T67" fmla="*/ 0 h 60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23"/>
                <a:gd name="T103" fmla="*/ 0 h 607"/>
                <a:gd name="T104" fmla="*/ 623 w 623"/>
                <a:gd name="T105" fmla="*/ 607 h 60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23" h="607">
                  <a:moveTo>
                    <a:pt x="117" y="51"/>
                  </a:moveTo>
                  <a:lnTo>
                    <a:pt x="136" y="59"/>
                  </a:lnTo>
                  <a:lnTo>
                    <a:pt x="156" y="71"/>
                  </a:lnTo>
                  <a:lnTo>
                    <a:pt x="174" y="81"/>
                  </a:lnTo>
                  <a:lnTo>
                    <a:pt x="193" y="92"/>
                  </a:lnTo>
                  <a:lnTo>
                    <a:pt x="212" y="103"/>
                  </a:lnTo>
                  <a:lnTo>
                    <a:pt x="232" y="117"/>
                  </a:lnTo>
                  <a:lnTo>
                    <a:pt x="250" y="127"/>
                  </a:lnTo>
                  <a:lnTo>
                    <a:pt x="269" y="141"/>
                  </a:lnTo>
                  <a:lnTo>
                    <a:pt x="250" y="144"/>
                  </a:lnTo>
                  <a:lnTo>
                    <a:pt x="239" y="154"/>
                  </a:lnTo>
                  <a:lnTo>
                    <a:pt x="229" y="168"/>
                  </a:lnTo>
                  <a:lnTo>
                    <a:pt x="223" y="182"/>
                  </a:lnTo>
                  <a:lnTo>
                    <a:pt x="223" y="184"/>
                  </a:lnTo>
                  <a:lnTo>
                    <a:pt x="223" y="188"/>
                  </a:lnTo>
                  <a:lnTo>
                    <a:pt x="223" y="190"/>
                  </a:lnTo>
                  <a:lnTo>
                    <a:pt x="248" y="200"/>
                  </a:lnTo>
                  <a:lnTo>
                    <a:pt x="269" y="218"/>
                  </a:lnTo>
                  <a:lnTo>
                    <a:pt x="289" y="234"/>
                  </a:lnTo>
                  <a:lnTo>
                    <a:pt x="308" y="253"/>
                  </a:lnTo>
                  <a:lnTo>
                    <a:pt x="324" y="274"/>
                  </a:lnTo>
                  <a:lnTo>
                    <a:pt x="340" y="294"/>
                  </a:lnTo>
                  <a:lnTo>
                    <a:pt x="359" y="310"/>
                  </a:lnTo>
                  <a:lnTo>
                    <a:pt x="379" y="326"/>
                  </a:lnTo>
                  <a:lnTo>
                    <a:pt x="390" y="324"/>
                  </a:lnTo>
                  <a:lnTo>
                    <a:pt x="400" y="324"/>
                  </a:lnTo>
                  <a:lnTo>
                    <a:pt x="411" y="321"/>
                  </a:lnTo>
                  <a:lnTo>
                    <a:pt x="425" y="318"/>
                  </a:lnTo>
                  <a:lnTo>
                    <a:pt x="436" y="318"/>
                  </a:lnTo>
                  <a:lnTo>
                    <a:pt x="446" y="315"/>
                  </a:lnTo>
                  <a:lnTo>
                    <a:pt x="457" y="315"/>
                  </a:lnTo>
                  <a:lnTo>
                    <a:pt x="469" y="315"/>
                  </a:lnTo>
                  <a:lnTo>
                    <a:pt x="490" y="345"/>
                  </a:lnTo>
                  <a:lnTo>
                    <a:pt x="510" y="375"/>
                  </a:lnTo>
                  <a:lnTo>
                    <a:pt x="529" y="405"/>
                  </a:lnTo>
                  <a:lnTo>
                    <a:pt x="547" y="438"/>
                  </a:lnTo>
                  <a:lnTo>
                    <a:pt x="567" y="468"/>
                  </a:lnTo>
                  <a:lnTo>
                    <a:pt x="586" y="501"/>
                  </a:lnTo>
                  <a:lnTo>
                    <a:pt x="605" y="531"/>
                  </a:lnTo>
                  <a:lnTo>
                    <a:pt x="623" y="561"/>
                  </a:lnTo>
                  <a:lnTo>
                    <a:pt x="591" y="566"/>
                  </a:lnTo>
                  <a:lnTo>
                    <a:pt x="558" y="574"/>
                  </a:lnTo>
                  <a:lnTo>
                    <a:pt x="526" y="580"/>
                  </a:lnTo>
                  <a:lnTo>
                    <a:pt x="496" y="586"/>
                  </a:lnTo>
                  <a:lnTo>
                    <a:pt x="464" y="591"/>
                  </a:lnTo>
                  <a:lnTo>
                    <a:pt x="430" y="596"/>
                  </a:lnTo>
                  <a:lnTo>
                    <a:pt x="398" y="602"/>
                  </a:lnTo>
                  <a:lnTo>
                    <a:pt x="365" y="607"/>
                  </a:lnTo>
                  <a:lnTo>
                    <a:pt x="363" y="568"/>
                  </a:lnTo>
                  <a:lnTo>
                    <a:pt x="363" y="528"/>
                  </a:lnTo>
                  <a:lnTo>
                    <a:pt x="359" y="487"/>
                  </a:lnTo>
                  <a:lnTo>
                    <a:pt x="349" y="446"/>
                  </a:lnTo>
                  <a:lnTo>
                    <a:pt x="359" y="435"/>
                  </a:lnTo>
                  <a:lnTo>
                    <a:pt x="315" y="381"/>
                  </a:lnTo>
                  <a:lnTo>
                    <a:pt x="269" y="326"/>
                  </a:lnTo>
                  <a:lnTo>
                    <a:pt x="226" y="274"/>
                  </a:lnTo>
                  <a:lnTo>
                    <a:pt x="179" y="220"/>
                  </a:lnTo>
                  <a:lnTo>
                    <a:pt x="136" y="168"/>
                  </a:lnTo>
                  <a:lnTo>
                    <a:pt x="90" y="114"/>
                  </a:lnTo>
                  <a:lnTo>
                    <a:pt x="46" y="62"/>
                  </a:lnTo>
                  <a:lnTo>
                    <a:pt x="0" y="11"/>
                  </a:lnTo>
                  <a:lnTo>
                    <a:pt x="7" y="5"/>
                  </a:lnTo>
                  <a:lnTo>
                    <a:pt x="21" y="2"/>
                  </a:lnTo>
                  <a:lnTo>
                    <a:pt x="35" y="2"/>
                  </a:lnTo>
                  <a:lnTo>
                    <a:pt x="48" y="0"/>
                  </a:lnTo>
                  <a:lnTo>
                    <a:pt x="68" y="7"/>
                  </a:lnTo>
                  <a:lnTo>
                    <a:pt x="85" y="21"/>
                  </a:lnTo>
                  <a:lnTo>
                    <a:pt x="101" y="37"/>
                  </a:lnTo>
                  <a:lnTo>
                    <a:pt x="117" y="51"/>
                  </a:lnTo>
                  <a:close/>
                </a:path>
              </a:pathLst>
            </a:custGeom>
            <a:solidFill>
              <a:srgbClr val="E0F4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85" name="Freeform 273"/>
            <p:cNvSpPr>
              <a:spLocks/>
            </p:cNvSpPr>
            <p:nvPr/>
          </p:nvSpPr>
          <p:spPr bwMode="auto">
            <a:xfrm>
              <a:off x="3015" y="2054"/>
              <a:ext cx="136" cy="164"/>
            </a:xfrm>
            <a:custGeom>
              <a:avLst/>
              <a:gdLst>
                <a:gd name="T0" fmla="*/ 0 w 545"/>
                <a:gd name="T1" fmla="*/ 0 h 654"/>
                <a:gd name="T2" fmla="*/ 0 w 545"/>
                <a:gd name="T3" fmla="*/ 0 h 654"/>
                <a:gd name="T4" fmla="*/ 0 w 545"/>
                <a:gd name="T5" fmla="*/ 0 h 654"/>
                <a:gd name="T6" fmla="*/ 0 w 545"/>
                <a:gd name="T7" fmla="*/ 0 h 654"/>
                <a:gd name="T8" fmla="*/ 0 w 545"/>
                <a:gd name="T9" fmla="*/ 0 h 654"/>
                <a:gd name="T10" fmla="*/ 0 w 545"/>
                <a:gd name="T11" fmla="*/ 0 h 654"/>
                <a:gd name="T12" fmla="*/ 0 w 545"/>
                <a:gd name="T13" fmla="*/ 0 h 654"/>
                <a:gd name="T14" fmla="*/ 0 w 545"/>
                <a:gd name="T15" fmla="*/ 0 h 654"/>
                <a:gd name="T16" fmla="*/ 0 w 545"/>
                <a:gd name="T17" fmla="*/ 0 h 654"/>
                <a:gd name="T18" fmla="*/ 0 w 545"/>
                <a:gd name="T19" fmla="*/ 0 h 654"/>
                <a:gd name="T20" fmla="*/ 0 w 545"/>
                <a:gd name="T21" fmla="*/ 0 h 654"/>
                <a:gd name="T22" fmla="*/ 0 w 545"/>
                <a:gd name="T23" fmla="*/ 0 h 654"/>
                <a:gd name="T24" fmla="*/ 0 w 545"/>
                <a:gd name="T25" fmla="*/ 0 h 654"/>
                <a:gd name="T26" fmla="*/ 0 w 545"/>
                <a:gd name="T27" fmla="*/ 0 h 654"/>
                <a:gd name="T28" fmla="*/ 0 w 545"/>
                <a:gd name="T29" fmla="*/ 0 h 654"/>
                <a:gd name="T30" fmla="*/ 0 w 545"/>
                <a:gd name="T31" fmla="*/ 0 h 654"/>
                <a:gd name="T32" fmla="*/ 0 w 545"/>
                <a:gd name="T33" fmla="*/ 0 h 654"/>
                <a:gd name="T34" fmla="*/ 0 w 545"/>
                <a:gd name="T35" fmla="*/ 0 h 654"/>
                <a:gd name="T36" fmla="*/ 0 w 545"/>
                <a:gd name="T37" fmla="*/ 0 h 654"/>
                <a:gd name="T38" fmla="*/ 0 w 545"/>
                <a:gd name="T39" fmla="*/ 0 h 654"/>
                <a:gd name="T40" fmla="*/ 0 w 545"/>
                <a:gd name="T41" fmla="*/ 0 h 654"/>
                <a:gd name="T42" fmla="*/ 0 w 545"/>
                <a:gd name="T43" fmla="*/ 0 h 654"/>
                <a:gd name="T44" fmla="*/ 0 w 545"/>
                <a:gd name="T45" fmla="*/ 0 h 654"/>
                <a:gd name="T46" fmla="*/ 0 w 545"/>
                <a:gd name="T47" fmla="*/ 0 h 654"/>
                <a:gd name="T48" fmla="*/ 0 w 545"/>
                <a:gd name="T49" fmla="*/ 0 h 654"/>
                <a:gd name="T50" fmla="*/ 0 w 545"/>
                <a:gd name="T51" fmla="*/ 0 h 654"/>
                <a:gd name="T52" fmla="*/ 0 w 545"/>
                <a:gd name="T53" fmla="*/ 0 h 654"/>
                <a:gd name="T54" fmla="*/ 0 w 545"/>
                <a:gd name="T55" fmla="*/ 0 h 654"/>
                <a:gd name="T56" fmla="*/ 0 w 545"/>
                <a:gd name="T57" fmla="*/ 0 h 654"/>
                <a:gd name="T58" fmla="*/ 0 w 545"/>
                <a:gd name="T59" fmla="*/ 0 h 654"/>
                <a:gd name="T60" fmla="*/ 0 w 545"/>
                <a:gd name="T61" fmla="*/ 0 h 654"/>
                <a:gd name="T62" fmla="*/ 0 w 545"/>
                <a:gd name="T63" fmla="*/ 0 h 654"/>
                <a:gd name="T64" fmla="*/ 0 w 545"/>
                <a:gd name="T65" fmla="*/ 0 h 654"/>
                <a:gd name="T66" fmla="*/ 0 w 545"/>
                <a:gd name="T67" fmla="*/ 0 h 654"/>
                <a:gd name="T68" fmla="*/ 0 w 545"/>
                <a:gd name="T69" fmla="*/ 0 h 654"/>
                <a:gd name="T70" fmla="*/ 0 w 545"/>
                <a:gd name="T71" fmla="*/ 0 h 654"/>
                <a:gd name="T72" fmla="*/ 0 w 545"/>
                <a:gd name="T73" fmla="*/ 0 h 654"/>
                <a:gd name="T74" fmla="*/ 0 w 545"/>
                <a:gd name="T75" fmla="*/ 0 h 654"/>
                <a:gd name="T76" fmla="*/ 0 w 545"/>
                <a:gd name="T77" fmla="*/ 0 h 654"/>
                <a:gd name="T78" fmla="*/ 0 w 545"/>
                <a:gd name="T79" fmla="*/ 0 h 654"/>
                <a:gd name="T80" fmla="*/ 0 w 545"/>
                <a:gd name="T81" fmla="*/ 0 h 654"/>
                <a:gd name="T82" fmla="*/ 0 w 545"/>
                <a:gd name="T83" fmla="*/ 0 h 65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45"/>
                <a:gd name="T127" fmla="*/ 0 h 654"/>
                <a:gd name="T128" fmla="*/ 545 w 545"/>
                <a:gd name="T129" fmla="*/ 654 h 65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45" h="654">
                  <a:moveTo>
                    <a:pt x="211" y="136"/>
                  </a:moveTo>
                  <a:lnTo>
                    <a:pt x="255" y="196"/>
                  </a:lnTo>
                  <a:lnTo>
                    <a:pt x="295" y="256"/>
                  </a:lnTo>
                  <a:lnTo>
                    <a:pt x="338" y="316"/>
                  </a:lnTo>
                  <a:lnTo>
                    <a:pt x="379" y="376"/>
                  </a:lnTo>
                  <a:lnTo>
                    <a:pt x="423" y="439"/>
                  </a:lnTo>
                  <a:lnTo>
                    <a:pt x="464" y="499"/>
                  </a:lnTo>
                  <a:lnTo>
                    <a:pt x="505" y="559"/>
                  </a:lnTo>
                  <a:lnTo>
                    <a:pt x="545" y="619"/>
                  </a:lnTo>
                  <a:lnTo>
                    <a:pt x="522" y="624"/>
                  </a:lnTo>
                  <a:lnTo>
                    <a:pt x="497" y="630"/>
                  </a:lnTo>
                  <a:lnTo>
                    <a:pt x="469" y="632"/>
                  </a:lnTo>
                  <a:lnTo>
                    <a:pt x="445" y="637"/>
                  </a:lnTo>
                  <a:lnTo>
                    <a:pt x="418" y="640"/>
                  </a:lnTo>
                  <a:lnTo>
                    <a:pt x="393" y="646"/>
                  </a:lnTo>
                  <a:lnTo>
                    <a:pt x="366" y="649"/>
                  </a:lnTo>
                  <a:lnTo>
                    <a:pt x="342" y="654"/>
                  </a:lnTo>
                  <a:lnTo>
                    <a:pt x="338" y="626"/>
                  </a:lnTo>
                  <a:lnTo>
                    <a:pt x="336" y="602"/>
                  </a:lnTo>
                  <a:lnTo>
                    <a:pt x="336" y="578"/>
                  </a:lnTo>
                  <a:lnTo>
                    <a:pt x="336" y="553"/>
                  </a:lnTo>
                  <a:lnTo>
                    <a:pt x="347" y="553"/>
                  </a:lnTo>
                  <a:lnTo>
                    <a:pt x="361" y="553"/>
                  </a:lnTo>
                  <a:lnTo>
                    <a:pt x="374" y="553"/>
                  </a:lnTo>
                  <a:lnTo>
                    <a:pt x="386" y="550"/>
                  </a:lnTo>
                  <a:lnTo>
                    <a:pt x="396" y="550"/>
                  </a:lnTo>
                  <a:lnTo>
                    <a:pt x="407" y="545"/>
                  </a:lnTo>
                  <a:lnTo>
                    <a:pt x="415" y="537"/>
                  </a:lnTo>
                  <a:lnTo>
                    <a:pt x="421" y="523"/>
                  </a:lnTo>
                  <a:lnTo>
                    <a:pt x="421" y="509"/>
                  </a:lnTo>
                  <a:lnTo>
                    <a:pt x="418" y="499"/>
                  </a:lnTo>
                  <a:lnTo>
                    <a:pt x="412" y="488"/>
                  </a:lnTo>
                  <a:lnTo>
                    <a:pt x="402" y="483"/>
                  </a:lnTo>
                  <a:lnTo>
                    <a:pt x="391" y="479"/>
                  </a:lnTo>
                  <a:lnTo>
                    <a:pt x="377" y="477"/>
                  </a:lnTo>
                  <a:lnTo>
                    <a:pt x="366" y="477"/>
                  </a:lnTo>
                  <a:lnTo>
                    <a:pt x="356" y="477"/>
                  </a:lnTo>
                  <a:lnTo>
                    <a:pt x="342" y="477"/>
                  </a:lnTo>
                  <a:lnTo>
                    <a:pt x="331" y="477"/>
                  </a:lnTo>
                  <a:lnTo>
                    <a:pt x="322" y="477"/>
                  </a:lnTo>
                  <a:lnTo>
                    <a:pt x="312" y="477"/>
                  </a:lnTo>
                  <a:lnTo>
                    <a:pt x="298" y="463"/>
                  </a:lnTo>
                  <a:lnTo>
                    <a:pt x="285" y="447"/>
                  </a:lnTo>
                  <a:lnTo>
                    <a:pt x="271" y="430"/>
                  </a:lnTo>
                  <a:lnTo>
                    <a:pt x="260" y="414"/>
                  </a:lnTo>
                  <a:lnTo>
                    <a:pt x="246" y="401"/>
                  </a:lnTo>
                  <a:lnTo>
                    <a:pt x="235" y="384"/>
                  </a:lnTo>
                  <a:lnTo>
                    <a:pt x="225" y="368"/>
                  </a:lnTo>
                  <a:lnTo>
                    <a:pt x="211" y="354"/>
                  </a:lnTo>
                  <a:lnTo>
                    <a:pt x="214" y="338"/>
                  </a:lnTo>
                  <a:lnTo>
                    <a:pt x="216" y="324"/>
                  </a:lnTo>
                  <a:lnTo>
                    <a:pt x="214" y="313"/>
                  </a:lnTo>
                  <a:lnTo>
                    <a:pt x="200" y="302"/>
                  </a:lnTo>
                  <a:lnTo>
                    <a:pt x="202" y="292"/>
                  </a:lnTo>
                  <a:lnTo>
                    <a:pt x="197" y="283"/>
                  </a:lnTo>
                  <a:lnTo>
                    <a:pt x="189" y="278"/>
                  </a:lnTo>
                  <a:lnTo>
                    <a:pt x="186" y="267"/>
                  </a:lnTo>
                  <a:lnTo>
                    <a:pt x="120" y="177"/>
                  </a:lnTo>
                  <a:lnTo>
                    <a:pt x="137" y="175"/>
                  </a:lnTo>
                  <a:lnTo>
                    <a:pt x="154" y="171"/>
                  </a:lnTo>
                  <a:lnTo>
                    <a:pt x="167" y="169"/>
                  </a:lnTo>
                  <a:lnTo>
                    <a:pt x="175" y="157"/>
                  </a:lnTo>
                  <a:lnTo>
                    <a:pt x="175" y="150"/>
                  </a:lnTo>
                  <a:lnTo>
                    <a:pt x="178" y="141"/>
                  </a:lnTo>
                  <a:lnTo>
                    <a:pt x="181" y="134"/>
                  </a:lnTo>
                  <a:lnTo>
                    <a:pt x="181" y="128"/>
                  </a:lnTo>
                  <a:lnTo>
                    <a:pt x="170" y="117"/>
                  </a:lnTo>
                  <a:lnTo>
                    <a:pt x="156" y="106"/>
                  </a:lnTo>
                  <a:lnTo>
                    <a:pt x="142" y="101"/>
                  </a:lnTo>
                  <a:lnTo>
                    <a:pt x="129" y="95"/>
                  </a:lnTo>
                  <a:lnTo>
                    <a:pt x="115" y="93"/>
                  </a:lnTo>
                  <a:lnTo>
                    <a:pt x="99" y="93"/>
                  </a:lnTo>
                  <a:lnTo>
                    <a:pt x="85" y="95"/>
                  </a:lnTo>
                  <a:lnTo>
                    <a:pt x="69" y="98"/>
                  </a:lnTo>
                  <a:lnTo>
                    <a:pt x="0" y="8"/>
                  </a:lnTo>
                  <a:lnTo>
                    <a:pt x="12" y="5"/>
                  </a:lnTo>
                  <a:lnTo>
                    <a:pt x="23" y="3"/>
                  </a:lnTo>
                  <a:lnTo>
                    <a:pt x="34" y="3"/>
                  </a:lnTo>
                  <a:lnTo>
                    <a:pt x="44" y="8"/>
                  </a:lnTo>
                  <a:lnTo>
                    <a:pt x="64" y="5"/>
                  </a:lnTo>
                  <a:lnTo>
                    <a:pt x="80" y="3"/>
                  </a:lnTo>
                  <a:lnTo>
                    <a:pt x="96" y="0"/>
                  </a:lnTo>
                  <a:lnTo>
                    <a:pt x="110" y="3"/>
                  </a:lnTo>
                  <a:lnTo>
                    <a:pt x="211" y="136"/>
                  </a:lnTo>
                  <a:close/>
                </a:path>
              </a:pathLst>
            </a:custGeom>
            <a:solidFill>
              <a:srgbClr val="E0F4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86" name="Freeform 274"/>
            <p:cNvSpPr>
              <a:spLocks/>
            </p:cNvSpPr>
            <p:nvPr/>
          </p:nvSpPr>
          <p:spPr bwMode="auto">
            <a:xfrm>
              <a:off x="2702" y="2062"/>
              <a:ext cx="83" cy="205"/>
            </a:xfrm>
            <a:custGeom>
              <a:avLst/>
              <a:gdLst>
                <a:gd name="T0" fmla="*/ 0 w 329"/>
                <a:gd name="T1" fmla="*/ 0 h 820"/>
                <a:gd name="T2" fmla="*/ 0 w 329"/>
                <a:gd name="T3" fmla="*/ 0 h 820"/>
                <a:gd name="T4" fmla="*/ 0 w 329"/>
                <a:gd name="T5" fmla="*/ 0 h 820"/>
                <a:gd name="T6" fmla="*/ 0 w 329"/>
                <a:gd name="T7" fmla="*/ 0 h 820"/>
                <a:gd name="T8" fmla="*/ 0 w 329"/>
                <a:gd name="T9" fmla="*/ 0 h 820"/>
                <a:gd name="T10" fmla="*/ 0 w 329"/>
                <a:gd name="T11" fmla="*/ 0 h 820"/>
                <a:gd name="T12" fmla="*/ 0 w 329"/>
                <a:gd name="T13" fmla="*/ 0 h 820"/>
                <a:gd name="T14" fmla="*/ 0 w 329"/>
                <a:gd name="T15" fmla="*/ 0 h 820"/>
                <a:gd name="T16" fmla="*/ 0 w 329"/>
                <a:gd name="T17" fmla="*/ 0 h 820"/>
                <a:gd name="T18" fmla="*/ 0 w 329"/>
                <a:gd name="T19" fmla="*/ 0 h 820"/>
                <a:gd name="T20" fmla="*/ 0 w 329"/>
                <a:gd name="T21" fmla="*/ 0 h 820"/>
                <a:gd name="T22" fmla="*/ 0 w 329"/>
                <a:gd name="T23" fmla="*/ 0 h 820"/>
                <a:gd name="T24" fmla="*/ 0 w 329"/>
                <a:gd name="T25" fmla="*/ 0 h 820"/>
                <a:gd name="T26" fmla="*/ 0 w 329"/>
                <a:gd name="T27" fmla="*/ 0 h 820"/>
                <a:gd name="T28" fmla="*/ 0 w 329"/>
                <a:gd name="T29" fmla="*/ 0 h 820"/>
                <a:gd name="T30" fmla="*/ 0 w 329"/>
                <a:gd name="T31" fmla="*/ 0 h 820"/>
                <a:gd name="T32" fmla="*/ 0 w 329"/>
                <a:gd name="T33" fmla="*/ 0 h 820"/>
                <a:gd name="T34" fmla="*/ 0 w 329"/>
                <a:gd name="T35" fmla="*/ 0 h 820"/>
                <a:gd name="T36" fmla="*/ 0 w 329"/>
                <a:gd name="T37" fmla="*/ 0 h 820"/>
                <a:gd name="T38" fmla="*/ 0 w 329"/>
                <a:gd name="T39" fmla="*/ 0 h 820"/>
                <a:gd name="T40" fmla="*/ 0 w 329"/>
                <a:gd name="T41" fmla="*/ 0 h 820"/>
                <a:gd name="T42" fmla="*/ 0 w 329"/>
                <a:gd name="T43" fmla="*/ 0 h 820"/>
                <a:gd name="T44" fmla="*/ 0 w 329"/>
                <a:gd name="T45" fmla="*/ 0 h 820"/>
                <a:gd name="T46" fmla="*/ 0 w 329"/>
                <a:gd name="T47" fmla="*/ 0 h 820"/>
                <a:gd name="T48" fmla="*/ 0 w 329"/>
                <a:gd name="T49" fmla="*/ 0 h 820"/>
                <a:gd name="T50" fmla="*/ 0 w 329"/>
                <a:gd name="T51" fmla="*/ 0 h 820"/>
                <a:gd name="T52" fmla="*/ 0 w 329"/>
                <a:gd name="T53" fmla="*/ 0 h 820"/>
                <a:gd name="T54" fmla="*/ 0 w 329"/>
                <a:gd name="T55" fmla="*/ 0 h 820"/>
                <a:gd name="T56" fmla="*/ 0 w 329"/>
                <a:gd name="T57" fmla="*/ 0 h 820"/>
                <a:gd name="T58" fmla="*/ 0 w 329"/>
                <a:gd name="T59" fmla="*/ 0 h 820"/>
                <a:gd name="T60" fmla="*/ 0 w 329"/>
                <a:gd name="T61" fmla="*/ 0 h 820"/>
                <a:gd name="T62" fmla="*/ 0 w 329"/>
                <a:gd name="T63" fmla="*/ 0 h 820"/>
                <a:gd name="T64" fmla="*/ 0 w 329"/>
                <a:gd name="T65" fmla="*/ 0 h 820"/>
                <a:gd name="T66" fmla="*/ 0 w 329"/>
                <a:gd name="T67" fmla="*/ 0 h 820"/>
                <a:gd name="T68" fmla="*/ 0 w 329"/>
                <a:gd name="T69" fmla="*/ 0 h 820"/>
                <a:gd name="T70" fmla="*/ 0 w 329"/>
                <a:gd name="T71" fmla="*/ 0 h 820"/>
                <a:gd name="T72" fmla="*/ 0 w 329"/>
                <a:gd name="T73" fmla="*/ 0 h 820"/>
                <a:gd name="T74" fmla="*/ 0 w 329"/>
                <a:gd name="T75" fmla="*/ 0 h 820"/>
                <a:gd name="T76" fmla="*/ 0 w 329"/>
                <a:gd name="T77" fmla="*/ 0 h 820"/>
                <a:gd name="T78" fmla="*/ 0 w 329"/>
                <a:gd name="T79" fmla="*/ 0 h 820"/>
                <a:gd name="T80" fmla="*/ 0 w 329"/>
                <a:gd name="T81" fmla="*/ 0 h 820"/>
                <a:gd name="T82" fmla="*/ 0 w 329"/>
                <a:gd name="T83" fmla="*/ 0 h 820"/>
                <a:gd name="T84" fmla="*/ 0 w 329"/>
                <a:gd name="T85" fmla="*/ 0 h 820"/>
                <a:gd name="T86" fmla="*/ 0 w 329"/>
                <a:gd name="T87" fmla="*/ 0 h 820"/>
                <a:gd name="T88" fmla="*/ 0 w 329"/>
                <a:gd name="T89" fmla="*/ 0 h 820"/>
                <a:gd name="T90" fmla="*/ 0 w 329"/>
                <a:gd name="T91" fmla="*/ 0 h 820"/>
                <a:gd name="T92" fmla="*/ 0 w 329"/>
                <a:gd name="T93" fmla="*/ 0 h 820"/>
                <a:gd name="T94" fmla="*/ 0 w 329"/>
                <a:gd name="T95" fmla="*/ 0 h 820"/>
                <a:gd name="T96" fmla="*/ 0 w 329"/>
                <a:gd name="T97" fmla="*/ 0 h 82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29"/>
                <a:gd name="T148" fmla="*/ 0 h 820"/>
                <a:gd name="T149" fmla="*/ 329 w 329"/>
                <a:gd name="T150" fmla="*/ 820 h 82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29" h="820">
                  <a:moveTo>
                    <a:pt x="35" y="11"/>
                  </a:moveTo>
                  <a:lnTo>
                    <a:pt x="38" y="25"/>
                  </a:lnTo>
                  <a:lnTo>
                    <a:pt x="46" y="35"/>
                  </a:lnTo>
                  <a:lnTo>
                    <a:pt x="54" y="48"/>
                  </a:lnTo>
                  <a:lnTo>
                    <a:pt x="59" y="60"/>
                  </a:lnTo>
                  <a:lnTo>
                    <a:pt x="89" y="133"/>
                  </a:lnTo>
                  <a:lnTo>
                    <a:pt x="122" y="204"/>
                  </a:lnTo>
                  <a:lnTo>
                    <a:pt x="155" y="278"/>
                  </a:lnTo>
                  <a:lnTo>
                    <a:pt x="188" y="349"/>
                  </a:lnTo>
                  <a:lnTo>
                    <a:pt x="220" y="422"/>
                  </a:lnTo>
                  <a:lnTo>
                    <a:pt x="253" y="492"/>
                  </a:lnTo>
                  <a:lnTo>
                    <a:pt x="289" y="563"/>
                  </a:lnTo>
                  <a:lnTo>
                    <a:pt x="321" y="634"/>
                  </a:lnTo>
                  <a:lnTo>
                    <a:pt x="324" y="678"/>
                  </a:lnTo>
                  <a:lnTo>
                    <a:pt x="326" y="724"/>
                  </a:lnTo>
                  <a:lnTo>
                    <a:pt x="329" y="768"/>
                  </a:lnTo>
                  <a:lnTo>
                    <a:pt x="329" y="814"/>
                  </a:lnTo>
                  <a:lnTo>
                    <a:pt x="324" y="814"/>
                  </a:lnTo>
                  <a:lnTo>
                    <a:pt x="319" y="818"/>
                  </a:lnTo>
                  <a:lnTo>
                    <a:pt x="313" y="820"/>
                  </a:lnTo>
                  <a:lnTo>
                    <a:pt x="305" y="820"/>
                  </a:lnTo>
                  <a:lnTo>
                    <a:pt x="308" y="814"/>
                  </a:lnTo>
                  <a:lnTo>
                    <a:pt x="305" y="812"/>
                  </a:lnTo>
                  <a:lnTo>
                    <a:pt x="303" y="806"/>
                  </a:lnTo>
                  <a:lnTo>
                    <a:pt x="303" y="800"/>
                  </a:lnTo>
                  <a:lnTo>
                    <a:pt x="319" y="779"/>
                  </a:lnTo>
                  <a:lnTo>
                    <a:pt x="324" y="719"/>
                  </a:lnTo>
                  <a:lnTo>
                    <a:pt x="316" y="664"/>
                  </a:lnTo>
                  <a:lnTo>
                    <a:pt x="299" y="651"/>
                  </a:lnTo>
                  <a:lnTo>
                    <a:pt x="299" y="689"/>
                  </a:lnTo>
                  <a:lnTo>
                    <a:pt x="303" y="722"/>
                  </a:lnTo>
                  <a:lnTo>
                    <a:pt x="303" y="757"/>
                  </a:lnTo>
                  <a:lnTo>
                    <a:pt x="299" y="795"/>
                  </a:lnTo>
                  <a:lnTo>
                    <a:pt x="261" y="708"/>
                  </a:lnTo>
                  <a:lnTo>
                    <a:pt x="223" y="623"/>
                  </a:lnTo>
                  <a:lnTo>
                    <a:pt x="185" y="536"/>
                  </a:lnTo>
                  <a:lnTo>
                    <a:pt x="149" y="452"/>
                  </a:lnTo>
                  <a:lnTo>
                    <a:pt x="112" y="365"/>
                  </a:lnTo>
                  <a:lnTo>
                    <a:pt x="73" y="280"/>
                  </a:lnTo>
                  <a:lnTo>
                    <a:pt x="38" y="193"/>
                  </a:lnTo>
                  <a:lnTo>
                    <a:pt x="0" y="108"/>
                  </a:lnTo>
                  <a:lnTo>
                    <a:pt x="2" y="81"/>
                  </a:lnTo>
                  <a:lnTo>
                    <a:pt x="8" y="51"/>
                  </a:lnTo>
                  <a:lnTo>
                    <a:pt x="13" y="25"/>
                  </a:lnTo>
                  <a:lnTo>
                    <a:pt x="21" y="0"/>
                  </a:lnTo>
                  <a:lnTo>
                    <a:pt x="27" y="0"/>
                  </a:lnTo>
                  <a:lnTo>
                    <a:pt x="32" y="2"/>
                  </a:lnTo>
                  <a:lnTo>
                    <a:pt x="35" y="7"/>
                  </a:lnTo>
                  <a:lnTo>
                    <a:pt x="35" y="11"/>
                  </a:lnTo>
                  <a:close/>
                </a:path>
              </a:pathLst>
            </a:custGeom>
            <a:solidFill>
              <a:srgbClr val="ADE2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87" name="Freeform 275"/>
            <p:cNvSpPr>
              <a:spLocks/>
            </p:cNvSpPr>
            <p:nvPr/>
          </p:nvSpPr>
          <p:spPr bwMode="auto">
            <a:xfrm>
              <a:off x="2780" y="2064"/>
              <a:ext cx="281" cy="106"/>
            </a:xfrm>
            <a:custGeom>
              <a:avLst/>
              <a:gdLst>
                <a:gd name="T0" fmla="*/ 0 w 1126"/>
                <a:gd name="T1" fmla="*/ 0 h 423"/>
                <a:gd name="T2" fmla="*/ 0 w 1126"/>
                <a:gd name="T3" fmla="*/ 0 h 423"/>
                <a:gd name="T4" fmla="*/ 0 w 1126"/>
                <a:gd name="T5" fmla="*/ 0 h 423"/>
                <a:gd name="T6" fmla="*/ 0 w 1126"/>
                <a:gd name="T7" fmla="*/ 0 h 423"/>
                <a:gd name="T8" fmla="*/ 0 w 1126"/>
                <a:gd name="T9" fmla="*/ 0 h 423"/>
                <a:gd name="T10" fmla="*/ 0 w 1126"/>
                <a:gd name="T11" fmla="*/ 0 h 423"/>
                <a:gd name="T12" fmla="*/ 0 w 1126"/>
                <a:gd name="T13" fmla="*/ 0 h 423"/>
                <a:gd name="T14" fmla="*/ 0 w 1126"/>
                <a:gd name="T15" fmla="*/ 0 h 423"/>
                <a:gd name="T16" fmla="*/ 0 w 1126"/>
                <a:gd name="T17" fmla="*/ 0 h 423"/>
                <a:gd name="T18" fmla="*/ 0 w 1126"/>
                <a:gd name="T19" fmla="*/ 0 h 423"/>
                <a:gd name="T20" fmla="*/ 0 w 1126"/>
                <a:gd name="T21" fmla="*/ 0 h 423"/>
                <a:gd name="T22" fmla="*/ 0 w 1126"/>
                <a:gd name="T23" fmla="*/ 0 h 423"/>
                <a:gd name="T24" fmla="*/ 0 w 1126"/>
                <a:gd name="T25" fmla="*/ 0 h 423"/>
                <a:gd name="T26" fmla="*/ 0 w 1126"/>
                <a:gd name="T27" fmla="*/ 0 h 423"/>
                <a:gd name="T28" fmla="*/ 0 w 1126"/>
                <a:gd name="T29" fmla="*/ 0 h 423"/>
                <a:gd name="T30" fmla="*/ 0 w 1126"/>
                <a:gd name="T31" fmla="*/ 0 h 423"/>
                <a:gd name="T32" fmla="*/ 0 w 1126"/>
                <a:gd name="T33" fmla="*/ 0 h 423"/>
                <a:gd name="T34" fmla="*/ 0 w 1126"/>
                <a:gd name="T35" fmla="*/ 0 h 423"/>
                <a:gd name="T36" fmla="*/ 0 w 1126"/>
                <a:gd name="T37" fmla="*/ 0 h 423"/>
                <a:gd name="T38" fmla="*/ 0 w 1126"/>
                <a:gd name="T39" fmla="*/ 0 h 423"/>
                <a:gd name="T40" fmla="*/ 0 w 1126"/>
                <a:gd name="T41" fmla="*/ 0 h 423"/>
                <a:gd name="T42" fmla="*/ 0 w 1126"/>
                <a:gd name="T43" fmla="*/ 0 h 423"/>
                <a:gd name="T44" fmla="*/ 0 w 1126"/>
                <a:gd name="T45" fmla="*/ 0 h 423"/>
                <a:gd name="T46" fmla="*/ 0 w 1126"/>
                <a:gd name="T47" fmla="*/ 0 h 423"/>
                <a:gd name="T48" fmla="*/ 0 w 1126"/>
                <a:gd name="T49" fmla="*/ 0 h 423"/>
                <a:gd name="T50" fmla="*/ 0 w 1126"/>
                <a:gd name="T51" fmla="*/ 0 h 423"/>
                <a:gd name="T52" fmla="*/ 0 w 1126"/>
                <a:gd name="T53" fmla="*/ 0 h 423"/>
                <a:gd name="T54" fmla="*/ 0 w 1126"/>
                <a:gd name="T55" fmla="*/ 0 h 423"/>
                <a:gd name="T56" fmla="*/ 0 w 1126"/>
                <a:gd name="T57" fmla="*/ 0 h 423"/>
                <a:gd name="T58" fmla="*/ 0 w 1126"/>
                <a:gd name="T59" fmla="*/ 0 h 423"/>
                <a:gd name="T60" fmla="*/ 0 w 1126"/>
                <a:gd name="T61" fmla="*/ 0 h 423"/>
                <a:gd name="T62" fmla="*/ 0 w 1126"/>
                <a:gd name="T63" fmla="*/ 0 h 423"/>
                <a:gd name="T64" fmla="*/ 0 w 1126"/>
                <a:gd name="T65" fmla="*/ 0 h 423"/>
                <a:gd name="T66" fmla="*/ 0 w 1126"/>
                <a:gd name="T67" fmla="*/ 0 h 4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26"/>
                <a:gd name="T103" fmla="*/ 0 h 423"/>
                <a:gd name="T104" fmla="*/ 1126 w 1126"/>
                <a:gd name="T105" fmla="*/ 423 h 4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26" h="423">
                  <a:moveTo>
                    <a:pt x="1126" y="262"/>
                  </a:moveTo>
                  <a:lnTo>
                    <a:pt x="1104" y="278"/>
                  </a:lnTo>
                  <a:lnTo>
                    <a:pt x="1082" y="292"/>
                  </a:lnTo>
                  <a:lnTo>
                    <a:pt x="1058" y="301"/>
                  </a:lnTo>
                  <a:lnTo>
                    <a:pt x="1034" y="306"/>
                  </a:lnTo>
                  <a:lnTo>
                    <a:pt x="1006" y="312"/>
                  </a:lnTo>
                  <a:lnTo>
                    <a:pt x="979" y="314"/>
                  </a:lnTo>
                  <a:lnTo>
                    <a:pt x="952" y="317"/>
                  </a:lnTo>
                  <a:lnTo>
                    <a:pt x="924" y="322"/>
                  </a:lnTo>
                  <a:lnTo>
                    <a:pt x="881" y="331"/>
                  </a:lnTo>
                  <a:lnTo>
                    <a:pt x="839" y="336"/>
                  </a:lnTo>
                  <a:lnTo>
                    <a:pt x="796" y="344"/>
                  </a:lnTo>
                  <a:lnTo>
                    <a:pt x="752" y="349"/>
                  </a:lnTo>
                  <a:lnTo>
                    <a:pt x="712" y="358"/>
                  </a:lnTo>
                  <a:lnTo>
                    <a:pt x="668" y="363"/>
                  </a:lnTo>
                  <a:lnTo>
                    <a:pt x="625" y="368"/>
                  </a:lnTo>
                  <a:lnTo>
                    <a:pt x="584" y="374"/>
                  </a:lnTo>
                  <a:lnTo>
                    <a:pt x="540" y="379"/>
                  </a:lnTo>
                  <a:lnTo>
                    <a:pt x="499" y="388"/>
                  </a:lnTo>
                  <a:lnTo>
                    <a:pt x="455" y="393"/>
                  </a:lnTo>
                  <a:lnTo>
                    <a:pt x="414" y="399"/>
                  </a:lnTo>
                  <a:lnTo>
                    <a:pt x="371" y="404"/>
                  </a:lnTo>
                  <a:lnTo>
                    <a:pt x="330" y="409"/>
                  </a:lnTo>
                  <a:lnTo>
                    <a:pt x="287" y="418"/>
                  </a:lnTo>
                  <a:lnTo>
                    <a:pt x="246" y="423"/>
                  </a:lnTo>
                  <a:lnTo>
                    <a:pt x="232" y="423"/>
                  </a:lnTo>
                  <a:lnTo>
                    <a:pt x="216" y="423"/>
                  </a:lnTo>
                  <a:lnTo>
                    <a:pt x="202" y="423"/>
                  </a:lnTo>
                  <a:lnTo>
                    <a:pt x="188" y="420"/>
                  </a:lnTo>
                  <a:lnTo>
                    <a:pt x="172" y="420"/>
                  </a:lnTo>
                  <a:lnTo>
                    <a:pt x="158" y="415"/>
                  </a:lnTo>
                  <a:lnTo>
                    <a:pt x="145" y="412"/>
                  </a:lnTo>
                  <a:lnTo>
                    <a:pt x="131" y="407"/>
                  </a:lnTo>
                  <a:lnTo>
                    <a:pt x="112" y="379"/>
                  </a:lnTo>
                  <a:lnTo>
                    <a:pt x="96" y="349"/>
                  </a:lnTo>
                  <a:lnTo>
                    <a:pt x="80" y="319"/>
                  </a:lnTo>
                  <a:lnTo>
                    <a:pt x="66" y="289"/>
                  </a:lnTo>
                  <a:lnTo>
                    <a:pt x="50" y="257"/>
                  </a:lnTo>
                  <a:lnTo>
                    <a:pt x="33" y="227"/>
                  </a:lnTo>
                  <a:lnTo>
                    <a:pt x="16" y="197"/>
                  </a:lnTo>
                  <a:lnTo>
                    <a:pt x="0" y="167"/>
                  </a:lnTo>
                  <a:lnTo>
                    <a:pt x="39" y="208"/>
                  </a:lnTo>
                  <a:lnTo>
                    <a:pt x="85" y="246"/>
                  </a:lnTo>
                  <a:lnTo>
                    <a:pt x="140" y="278"/>
                  </a:lnTo>
                  <a:lnTo>
                    <a:pt x="200" y="306"/>
                  </a:lnTo>
                  <a:lnTo>
                    <a:pt x="265" y="328"/>
                  </a:lnTo>
                  <a:lnTo>
                    <a:pt x="333" y="347"/>
                  </a:lnTo>
                  <a:lnTo>
                    <a:pt x="404" y="358"/>
                  </a:lnTo>
                  <a:lnTo>
                    <a:pt x="478" y="363"/>
                  </a:lnTo>
                  <a:lnTo>
                    <a:pt x="549" y="363"/>
                  </a:lnTo>
                  <a:lnTo>
                    <a:pt x="619" y="358"/>
                  </a:lnTo>
                  <a:lnTo>
                    <a:pt x="687" y="349"/>
                  </a:lnTo>
                  <a:lnTo>
                    <a:pt x="750" y="331"/>
                  </a:lnTo>
                  <a:lnTo>
                    <a:pt x="809" y="308"/>
                  </a:lnTo>
                  <a:lnTo>
                    <a:pt x="864" y="278"/>
                  </a:lnTo>
                  <a:lnTo>
                    <a:pt x="908" y="243"/>
                  </a:lnTo>
                  <a:lnTo>
                    <a:pt x="946" y="202"/>
                  </a:lnTo>
                  <a:lnTo>
                    <a:pt x="960" y="151"/>
                  </a:lnTo>
                  <a:lnTo>
                    <a:pt x="970" y="96"/>
                  </a:lnTo>
                  <a:lnTo>
                    <a:pt x="968" y="44"/>
                  </a:lnTo>
                  <a:lnTo>
                    <a:pt x="940" y="0"/>
                  </a:lnTo>
                  <a:lnTo>
                    <a:pt x="965" y="31"/>
                  </a:lnTo>
                  <a:lnTo>
                    <a:pt x="990" y="64"/>
                  </a:lnTo>
                  <a:lnTo>
                    <a:pt x="1014" y="96"/>
                  </a:lnTo>
                  <a:lnTo>
                    <a:pt x="1036" y="129"/>
                  </a:lnTo>
                  <a:lnTo>
                    <a:pt x="1058" y="161"/>
                  </a:lnTo>
                  <a:lnTo>
                    <a:pt x="1082" y="195"/>
                  </a:lnTo>
                  <a:lnTo>
                    <a:pt x="1104" y="230"/>
                  </a:lnTo>
                  <a:lnTo>
                    <a:pt x="1126" y="262"/>
                  </a:ln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88" name="Freeform 276"/>
            <p:cNvSpPr>
              <a:spLocks/>
            </p:cNvSpPr>
            <p:nvPr/>
          </p:nvSpPr>
          <p:spPr bwMode="auto">
            <a:xfrm>
              <a:off x="2646" y="2067"/>
              <a:ext cx="83" cy="211"/>
            </a:xfrm>
            <a:custGeom>
              <a:avLst/>
              <a:gdLst>
                <a:gd name="T0" fmla="*/ 0 w 330"/>
                <a:gd name="T1" fmla="*/ 0 h 842"/>
                <a:gd name="T2" fmla="*/ 0 w 330"/>
                <a:gd name="T3" fmla="*/ 0 h 842"/>
                <a:gd name="T4" fmla="*/ 0 w 330"/>
                <a:gd name="T5" fmla="*/ 0 h 842"/>
                <a:gd name="T6" fmla="*/ 0 w 330"/>
                <a:gd name="T7" fmla="*/ 0 h 842"/>
                <a:gd name="T8" fmla="*/ 0 w 330"/>
                <a:gd name="T9" fmla="*/ 0 h 842"/>
                <a:gd name="T10" fmla="*/ 0 w 330"/>
                <a:gd name="T11" fmla="*/ 0 h 842"/>
                <a:gd name="T12" fmla="*/ 0 w 330"/>
                <a:gd name="T13" fmla="*/ 0 h 842"/>
                <a:gd name="T14" fmla="*/ 0 w 330"/>
                <a:gd name="T15" fmla="*/ 0 h 842"/>
                <a:gd name="T16" fmla="*/ 0 w 330"/>
                <a:gd name="T17" fmla="*/ 0 h 842"/>
                <a:gd name="T18" fmla="*/ 0 w 330"/>
                <a:gd name="T19" fmla="*/ 0 h 842"/>
                <a:gd name="T20" fmla="*/ 0 w 330"/>
                <a:gd name="T21" fmla="*/ 0 h 842"/>
                <a:gd name="T22" fmla="*/ 0 w 330"/>
                <a:gd name="T23" fmla="*/ 0 h 842"/>
                <a:gd name="T24" fmla="*/ 0 w 330"/>
                <a:gd name="T25" fmla="*/ 0 h 842"/>
                <a:gd name="T26" fmla="*/ 0 w 330"/>
                <a:gd name="T27" fmla="*/ 0 h 842"/>
                <a:gd name="T28" fmla="*/ 0 w 330"/>
                <a:gd name="T29" fmla="*/ 0 h 842"/>
                <a:gd name="T30" fmla="*/ 0 w 330"/>
                <a:gd name="T31" fmla="*/ 0 h 842"/>
                <a:gd name="T32" fmla="*/ 0 w 330"/>
                <a:gd name="T33" fmla="*/ 0 h 842"/>
                <a:gd name="T34" fmla="*/ 0 w 330"/>
                <a:gd name="T35" fmla="*/ 0 h 842"/>
                <a:gd name="T36" fmla="*/ 0 w 330"/>
                <a:gd name="T37" fmla="*/ 0 h 842"/>
                <a:gd name="T38" fmla="*/ 0 w 330"/>
                <a:gd name="T39" fmla="*/ 0 h 842"/>
                <a:gd name="T40" fmla="*/ 0 w 330"/>
                <a:gd name="T41" fmla="*/ 0 h 842"/>
                <a:gd name="T42" fmla="*/ 0 w 330"/>
                <a:gd name="T43" fmla="*/ 0 h 842"/>
                <a:gd name="T44" fmla="*/ 0 w 330"/>
                <a:gd name="T45" fmla="*/ 0 h 842"/>
                <a:gd name="T46" fmla="*/ 0 w 330"/>
                <a:gd name="T47" fmla="*/ 0 h 842"/>
                <a:gd name="T48" fmla="*/ 0 w 330"/>
                <a:gd name="T49" fmla="*/ 0 h 842"/>
                <a:gd name="T50" fmla="*/ 0 w 330"/>
                <a:gd name="T51" fmla="*/ 0 h 842"/>
                <a:gd name="T52" fmla="*/ 0 w 330"/>
                <a:gd name="T53" fmla="*/ 0 h 842"/>
                <a:gd name="T54" fmla="*/ 0 w 330"/>
                <a:gd name="T55" fmla="*/ 0 h 842"/>
                <a:gd name="T56" fmla="*/ 0 w 330"/>
                <a:gd name="T57" fmla="*/ 0 h 842"/>
                <a:gd name="T58" fmla="*/ 0 w 330"/>
                <a:gd name="T59" fmla="*/ 0 h 842"/>
                <a:gd name="T60" fmla="*/ 0 w 330"/>
                <a:gd name="T61" fmla="*/ 0 h 842"/>
                <a:gd name="T62" fmla="*/ 0 w 330"/>
                <a:gd name="T63" fmla="*/ 0 h 842"/>
                <a:gd name="T64" fmla="*/ 0 w 330"/>
                <a:gd name="T65" fmla="*/ 0 h 842"/>
                <a:gd name="T66" fmla="*/ 0 w 330"/>
                <a:gd name="T67" fmla="*/ 0 h 842"/>
                <a:gd name="T68" fmla="*/ 0 w 330"/>
                <a:gd name="T69" fmla="*/ 0 h 842"/>
                <a:gd name="T70" fmla="*/ 0 w 330"/>
                <a:gd name="T71" fmla="*/ 0 h 842"/>
                <a:gd name="T72" fmla="*/ 0 w 330"/>
                <a:gd name="T73" fmla="*/ 0 h 84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30"/>
                <a:gd name="T112" fmla="*/ 0 h 842"/>
                <a:gd name="T113" fmla="*/ 330 w 330"/>
                <a:gd name="T114" fmla="*/ 842 h 84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30" h="842">
                  <a:moveTo>
                    <a:pt x="44" y="20"/>
                  </a:moveTo>
                  <a:lnTo>
                    <a:pt x="49" y="44"/>
                  </a:lnTo>
                  <a:lnTo>
                    <a:pt x="58" y="66"/>
                  </a:lnTo>
                  <a:lnTo>
                    <a:pt x="68" y="88"/>
                  </a:lnTo>
                  <a:lnTo>
                    <a:pt x="79" y="113"/>
                  </a:lnTo>
                  <a:lnTo>
                    <a:pt x="84" y="113"/>
                  </a:lnTo>
                  <a:lnTo>
                    <a:pt x="111" y="186"/>
                  </a:lnTo>
                  <a:lnTo>
                    <a:pt x="141" y="260"/>
                  </a:lnTo>
                  <a:lnTo>
                    <a:pt x="171" y="333"/>
                  </a:lnTo>
                  <a:lnTo>
                    <a:pt x="201" y="407"/>
                  </a:lnTo>
                  <a:lnTo>
                    <a:pt x="235" y="480"/>
                  </a:lnTo>
                  <a:lnTo>
                    <a:pt x="265" y="551"/>
                  </a:lnTo>
                  <a:lnTo>
                    <a:pt x="295" y="625"/>
                  </a:lnTo>
                  <a:lnTo>
                    <a:pt x="325" y="699"/>
                  </a:lnTo>
                  <a:lnTo>
                    <a:pt x="322" y="729"/>
                  </a:lnTo>
                  <a:lnTo>
                    <a:pt x="325" y="758"/>
                  </a:lnTo>
                  <a:lnTo>
                    <a:pt x="327" y="791"/>
                  </a:lnTo>
                  <a:lnTo>
                    <a:pt x="330" y="818"/>
                  </a:lnTo>
                  <a:lnTo>
                    <a:pt x="330" y="832"/>
                  </a:lnTo>
                  <a:lnTo>
                    <a:pt x="322" y="840"/>
                  </a:lnTo>
                  <a:lnTo>
                    <a:pt x="308" y="842"/>
                  </a:lnTo>
                  <a:lnTo>
                    <a:pt x="295" y="842"/>
                  </a:lnTo>
                  <a:lnTo>
                    <a:pt x="259" y="750"/>
                  </a:lnTo>
                  <a:lnTo>
                    <a:pt x="221" y="660"/>
                  </a:lnTo>
                  <a:lnTo>
                    <a:pt x="185" y="568"/>
                  </a:lnTo>
                  <a:lnTo>
                    <a:pt x="147" y="474"/>
                  </a:lnTo>
                  <a:lnTo>
                    <a:pt x="111" y="385"/>
                  </a:lnTo>
                  <a:lnTo>
                    <a:pt x="74" y="292"/>
                  </a:lnTo>
                  <a:lnTo>
                    <a:pt x="38" y="202"/>
                  </a:lnTo>
                  <a:lnTo>
                    <a:pt x="0" y="113"/>
                  </a:lnTo>
                  <a:lnTo>
                    <a:pt x="3" y="94"/>
                  </a:lnTo>
                  <a:lnTo>
                    <a:pt x="5" y="71"/>
                  </a:lnTo>
                  <a:lnTo>
                    <a:pt x="8" y="50"/>
                  </a:lnTo>
                  <a:lnTo>
                    <a:pt x="14" y="30"/>
                  </a:lnTo>
                  <a:lnTo>
                    <a:pt x="14" y="12"/>
                  </a:lnTo>
                  <a:lnTo>
                    <a:pt x="33" y="0"/>
                  </a:lnTo>
                  <a:lnTo>
                    <a:pt x="44" y="20"/>
                  </a:lnTo>
                  <a:close/>
                </a:path>
              </a:pathLst>
            </a:custGeom>
            <a:solidFill>
              <a:srgbClr val="ADE2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89" name="Freeform 277"/>
            <p:cNvSpPr>
              <a:spLocks/>
            </p:cNvSpPr>
            <p:nvPr/>
          </p:nvSpPr>
          <p:spPr bwMode="auto">
            <a:xfrm>
              <a:off x="2774" y="2073"/>
              <a:ext cx="64" cy="30"/>
            </a:xfrm>
            <a:custGeom>
              <a:avLst/>
              <a:gdLst>
                <a:gd name="T0" fmla="*/ 0 w 257"/>
                <a:gd name="T1" fmla="*/ 0 h 120"/>
                <a:gd name="T2" fmla="*/ 0 w 257"/>
                <a:gd name="T3" fmla="*/ 0 h 120"/>
                <a:gd name="T4" fmla="*/ 0 w 257"/>
                <a:gd name="T5" fmla="*/ 0 h 120"/>
                <a:gd name="T6" fmla="*/ 0 w 257"/>
                <a:gd name="T7" fmla="*/ 0 h 120"/>
                <a:gd name="T8" fmla="*/ 0 w 257"/>
                <a:gd name="T9" fmla="*/ 0 h 120"/>
                <a:gd name="T10" fmla="*/ 0 w 257"/>
                <a:gd name="T11" fmla="*/ 0 h 120"/>
                <a:gd name="T12" fmla="*/ 0 w 257"/>
                <a:gd name="T13" fmla="*/ 0 h 120"/>
                <a:gd name="T14" fmla="*/ 0 w 257"/>
                <a:gd name="T15" fmla="*/ 0 h 120"/>
                <a:gd name="T16" fmla="*/ 0 w 257"/>
                <a:gd name="T17" fmla="*/ 0 h 120"/>
                <a:gd name="T18" fmla="*/ 0 w 257"/>
                <a:gd name="T19" fmla="*/ 0 h 120"/>
                <a:gd name="T20" fmla="*/ 0 w 257"/>
                <a:gd name="T21" fmla="*/ 0 h 120"/>
                <a:gd name="T22" fmla="*/ 0 w 257"/>
                <a:gd name="T23" fmla="*/ 0 h 120"/>
                <a:gd name="T24" fmla="*/ 0 w 257"/>
                <a:gd name="T25" fmla="*/ 0 h 120"/>
                <a:gd name="T26" fmla="*/ 0 w 257"/>
                <a:gd name="T27" fmla="*/ 0 h 120"/>
                <a:gd name="T28" fmla="*/ 0 w 257"/>
                <a:gd name="T29" fmla="*/ 0 h 120"/>
                <a:gd name="T30" fmla="*/ 0 w 257"/>
                <a:gd name="T31" fmla="*/ 0 h 120"/>
                <a:gd name="T32" fmla="*/ 0 w 257"/>
                <a:gd name="T33" fmla="*/ 0 h 120"/>
                <a:gd name="T34" fmla="*/ 0 w 257"/>
                <a:gd name="T35" fmla="*/ 0 h 120"/>
                <a:gd name="T36" fmla="*/ 0 w 257"/>
                <a:gd name="T37" fmla="*/ 0 h 120"/>
                <a:gd name="T38" fmla="*/ 0 w 257"/>
                <a:gd name="T39" fmla="*/ 0 h 120"/>
                <a:gd name="T40" fmla="*/ 0 w 257"/>
                <a:gd name="T41" fmla="*/ 0 h 120"/>
                <a:gd name="T42" fmla="*/ 0 w 257"/>
                <a:gd name="T43" fmla="*/ 0 h 120"/>
                <a:gd name="T44" fmla="*/ 0 w 257"/>
                <a:gd name="T45" fmla="*/ 0 h 120"/>
                <a:gd name="T46" fmla="*/ 0 w 257"/>
                <a:gd name="T47" fmla="*/ 0 h 120"/>
                <a:gd name="T48" fmla="*/ 0 w 257"/>
                <a:gd name="T49" fmla="*/ 0 h 1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57"/>
                <a:gd name="T76" fmla="*/ 0 h 120"/>
                <a:gd name="T77" fmla="*/ 257 w 257"/>
                <a:gd name="T78" fmla="*/ 120 h 1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57" h="120">
                  <a:moveTo>
                    <a:pt x="227" y="0"/>
                  </a:moveTo>
                  <a:lnTo>
                    <a:pt x="230" y="19"/>
                  </a:lnTo>
                  <a:lnTo>
                    <a:pt x="238" y="30"/>
                  </a:lnTo>
                  <a:lnTo>
                    <a:pt x="248" y="38"/>
                  </a:lnTo>
                  <a:lnTo>
                    <a:pt x="257" y="60"/>
                  </a:lnTo>
                  <a:lnTo>
                    <a:pt x="230" y="69"/>
                  </a:lnTo>
                  <a:lnTo>
                    <a:pt x="205" y="76"/>
                  </a:lnTo>
                  <a:lnTo>
                    <a:pt x="178" y="85"/>
                  </a:lnTo>
                  <a:lnTo>
                    <a:pt x="151" y="90"/>
                  </a:lnTo>
                  <a:lnTo>
                    <a:pt x="124" y="99"/>
                  </a:lnTo>
                  <a:lnTo>
                    <a:pt x="99" y="106"/>
                  </a:lnTo>
                  <a:lnTo>
                    <a:pt x="71" y="111"/>
                  </a:lnTo>
                  <a:lnTo>
                    <a:pt x="44" y="120"/>
                  </a:lnTo>
                  <a:lnTo>
                    <a:pt x="31" y="99"/>
                  </a:lnTo>
                  <a:lnTo>
                    <a:pt x="20" y="74"/>
                  </a:lnTo>
                  <a:lnTo>
                    <a:pt x="11" y="49"/>
                  </a:lnTo>
                  <a:lnTo>
                    <a:pt x="0" y="22"/>
                  </a:lnTo>
                  <a:lnTo>
                    <a:pt x="28" y="19"/>
                  </a:lnTo>
                  <a:lnTo>
                    <a:pt x="58" y="14"/>
                  </a:lnTo>
                  <a:lnTo>
                    <a:pt x="85" y="11"/>
                  </a:lnTo>
                  <a:lnTo>
                    <a:pt x="112" y="5"/>
                  </a:lnTo>
                  <a:lnTo>
                    <a:pt x="140" y="3"/>
                  </a:lnTo>
                  <a:lnTo>
                    <a:pt x="167" y="3"/>
                  </a:lnTo>
                  <a:lnTo>
                    <a:pt x="19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90" name="Freeform 278"/>
            <p:cNvSpPr>
              <a:spLocks/>
            </p:cNvSpPr>
            <p:nvPr/>
          </p:nvSpPr>
          <p:spPr bwMode="auto">
            <a:xfrm>
              <a:off x="2617" y="2073"/>
              <a:ext cx="78" cy="209"/>
            </a:xfrm>
            <a:custGeom>
              <a:avLst/>
              <a:gdLst>
                <a:gd name="T0" fmla="*/ 0 w 311"/>
                <a:gd name="T1" fmla="*/ 0 h 834"/>
                <a:gd name="T2" fmla="*/ 0 w 311"/>
                <a:gd name="T3" fmla="*/ 0 h 834"/>
                <a:gd name="T4" fmla="*/ 0 w 311"/>
                <a:gd name="T5" fmla="*/ 0 h 834"/>
                <a:gd name="T6" fmla="*/ 0 w 311"/>
                <a:gd name="T7" fmla="*/ 0 h 834"/>
                <a:gd name="T8" fmla="*/ 0 w 311"/>
                <a:gd name="T9" fmla="*/ 0 h 834"/>
                <a:gd name="T10" fmla="*/ 0 w 311"/>
                <a:gd name="T11" fmla="*/ 0 h 834"/>
                <a:gd name="T12" fmla="*/ 0 w 311"/>
                <a:gd name="T13" fmla="*/ 0 h 834"/>
                <a:gd name="T14" fmla="*/ 0 w 311"/>
                <a:gd name="T15" fmla="*/ 0 h 834"/>
                <a:gd name="T16" fmla="*/ 0 w 311"/>
                <a:gd name="T17" fmla="*/ 0 h 834"/>
                <a:gd name="T18" fmla="*/ 0 w 311"/>
                <a:gd name="T19" fmla="*/ 0 h 834"/>
                <a:gd name="T20" fmla="*/ 0 w 311"/>
                <a:gd name="T21" fmla="*/ 0 h 834"/>
                <a:gd name="T22" fmla="*/ 0 w 311"/>
                <a:gd name="T23" fmla="*/ 0 h 834"/>
                <a:gd name="T24" fmla="*/ 0 w 311"/>
                <a:gd name="T25" fmla="*/ 0 h 834"/>
                <a:gd name="T26" fmla="*/ 0 w 311"/>
                <a:gd name="T27" fmla="*/ 0 h 834"/>
                <a:gd name="T28" fmla="*/ 0 w 311"/>
                <a:gd name="T29" fmla="*/ 0 h 834"/>
                <a:gd name="T30" fmla="*/ 0 w 311"/>
                <a:gd name="T31" fmla="*/ 0 h 834"/>
                <a:gd name="T32" fmla="*/ 0 w 311"/>
                <a:gd name="T33" fmla="*/ 0 h 834"/>
                <a:gd name="T34" fmla="*/ 0 w 311"/>
                <a:gd name="T35" fmla="*/ 0 h 834"/>
                <a:gd name="T36" fmla="*/ 0 w 311"/>
                <a:gd name="T37" fmla="*/ 0 h 834"/>
                <a:gd name="T38" fmla="*/ 0 w 311"/>
                <a:gd name="T39" fmla="*/ 0 h 834"/>
                <a:gd name="T40" fmla="*/ 0 w 311"/>
                <a:gd name="T41" fmla="*/ 0 h 834"/>
                <a:gd name="T42" fmla="*/ 0 w 311"/>
                <a:gd name="T43" fmla="*/ 0 h 834"/>
                <a:gd name="T44" fmla="*/ 0 w 311"/>
                <a:gd name="T45" fmla="*/ 0 h 834"/>
                <a:gd name="T46" fmla="*/ 0 w 311"/>
                <a:gd name="T47" fmla="*/ 0 h 834"/>
                <a:gd name="T48" fmla="*/ 0 w 311"/>
                <a:gd name="T49" fmla="*/ 0 h 834"/>
                <a:gd name="T50" fmla="*/ 0 w 311"/>
                <a:gd name="T51" fmla="*/ 0 h 834"/>
                <a:gd name="T52" fmla="*/ 0 w 311"/>
                <a:gd name="T53" fmla="*/ 0 h 834"/>
                <a:gd name="T54" fmla="*/ 0 w 311"/>
                <a:gd name="T55" fmla="*/ 0 h 834"/>
                <a:gd name="T56" fmla="*/ 0 w 311"/>
                <a:gd name="T57" fmla="*/ 0 h 834"/>
                <a:gd name="T58" fmla="*/ 0 w 311"/>
                <a:gd name="T59" fmla="*/ 0 h 834"/>
                <a:gd name="T60" fmla="*/ 0 w 311"/>
                <a:gd name="T61" fmla="*/ 0 h 834"/>
                <a:gd name="T62" fmla="*/ 0 w 311"/>
                <a:gd name="T63" fmla="*/ 0 h 834"/>
                <a:gd name="T64" fmla="*/ 0 w 311"/>
                <a:gd name="T65" fmla="*/ 0 h 8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11"/>
                <a:gd name="T100" fmla="*/ 0 h 834"/>
                <a:gd name="T101" fmla="*/ 311 w 311"/>
                <a:gd name="T102" fmla="*/ 834 h 8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11" h="834">
                  <a:moveTo>
                    <a:pt x="35" y="28"/>
                  </a:moveTo>
                  <a:lnTo>
                    <a:pt x="68" y="109"/>
                  </a:lnTo>
                  <a:lnTo>
                    <a:pt x="98" y="189"/>
                  </a:lnTo>
                  <a:lnTo>
                    <a:pt x="131" y="270"/>
                  </a:lnTo>
                  <a:lnTo>
                    <a:pt x="163" y="352"/>
                  </a:lnTo>
                  <a:lnTo>
                    <a:pt x="196" y="433"/>
                  </a:lnTo>
                  <a:lnTo>
                    <a:pt x="228" y="515"/>
                  </a:lnTo>
                  <a:lnTo>
                    <a:pt x="258" y="596"/>
                  </a:lnTo>
                  <a:lnTo>
                    <a:pt x="292" y="679"/>
                  </a:lnTo>
                  <a:lnTo>
                    <a:pt x="297" y="717"/>
                  </a:lnTo>
                  <a:lnTo>
                    <a:pt x="299" y="755"/>
                  </a:lnTo>
                  <a:lnTo>
                    <a:pt x="302" y="793"/>
                  </a:lnTo>
                  <a:lnTo>
                    <a:pt x="311" y="831"/>
                  </a:lnTo>
                  <a:lnTo>
                    <a:pt x="302" y="831"/>
                  </a:lnTo>
                  <a:lnTo>
                    <a:pt x="292" y="831"/>
                  </a:lnTo>
                  <a:lnTo>
                    <a:pt x="283" y="834"/>
                  </a:lnTo>
                  <a:lnTo>
                    <a:pt x="272" y="834"/>
                  </a:lnTo>
                  <a:lnTo>
                    <a:pt x="237" y="747"/>
                  </a:lnTo>
                  <a:lnTo>
                    <a:pt x="205" y="660"/>
                  </a:lnTo>
                  <a:lnTo>
                    <a:pt x="169" y="573"/>
                  </a:lnTo>
                  <a:lnTo>
                    <a:pt x="136" y="485"/>
                  </a:lnTo>
                  <a:lnTo>
                    <a:pt x="101" y="396"/>
                  </a:lnTo>
                  <a:lnTo>
                    <a:pt x="68" y="308"/>
                  </a:lnTo>
                  <a:lnTo>
                    <a:pt x="33" y="221"/>
                  </a:lnTo>
                  <a:lnTo>
                    <a:pt x="0" y="131"/>
                  </a:lnTo>
                  <a:lnTo>
                    <a:pt x="5" y="101"/>
                  </a:lnTo>
                  <a:lnTo>
                    <a:pt x="8" y="69"/>
                  </a:lnTo>
                  <a:lnTo>
                    <a:pt x="14" y="35"/>
                  </a:lnTo>
                  <a:lnTo>
                    <a:pt x="16" y="0"/>
                  </a:lnTo>
                  <a:lnTo>
                    <a:pt x="24" y="3"/>
                  </a:lnTo>
                  <a:lnTo>
                    <a:pt x="30" y="8"/>
                  </a:lnTo>
                  <a:lnTo>
                    <a:pt x="33" y="19"/>
                  </a:lnTo>
                  <a:lnTo>
                    <a:pt x="35" y="28"/>
                  </a:lnTo>
                  <a:close/>
                </a:path>
              </a:pathLst>
            </a:custGeom>
            <a:solidFill>
              <a:srgbClr val="ADE2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91" name="Freeform 279"/>
            <p:cNvSpPr>
              <a:spLocks/>
            </p:cNvSpPr>
            <p:nvPr/>
          </p:nvSpPr>
          <p:spPr bwMode="auto">
            <a:xfrm>
              <a:off x="2579" y="2078"/>
              <a:ext cx="83" cy="211"/>
            </a:xfrm>
            <a:custGeom>
              <a:avLst/>
              <a:gdLst>
                <a:gd name="T0" fmla="*/ 0 w 331"/>
                <a:gd name="T1" fmla="*/ 0 h 844"/>
                <a:gd name="T2" fmla="*/ 0 w 331"/>
                <a:gd name="T3" fmla="*/ 0 h 844"/>
                <a:gd name="T4" fmla="*/ 0 w 331"/>
                <a:gd name="T5" fmla="*/ 0 h 844"/>
                <a:gd name="T6" fmla="*/ 0 w 331"/>
                <a:gd name="T7" fmla="*/ 0 h 844"/>
                <a:gd name="T8" fmla="*/ 0 w 331"/>
                <a:gd name="T9" fmla="*/ 0 h 844"/>
                <a:gd name="T10" fmla="*/ 0 w 331"/>
                <a:gd name="T11" fmla="*/ 0 h 844"/>
                <a:gd name="T12" fmla="*/ 0 w 331"/>
                <a:gd name="T13" fmla="*/ 0 h 844"/>
                <a:gd name="T14" fmla="*/ 0 w 331"/>
                <a:gd name="T15" fmla="*/ 0 h 844"/>
                <a:gd name="T16" fmla="*/ 0 w 331"/>
                <a:gd name="T17" fmla="*/ 0 h 844"/>
                <a:gd name="T18" fmla="*/ 0 w 331"/>
                <a:gd name="T19" fmla="*/ 0 h 844"/>
                <a:gd name="T20" fmla="*/ 0 w 331"/>
                <a:gd name="T21" fmla="*/ 0 h 844"/>
                <a:gd name="T22" fmla="*/ 0 w 331"/>
                <a:gd name="T23" fmla="*/ 0 h 844"/>
                <a:gd name="T24" fmla="*/ 0 w 331"/>
                <a:gd name="T25" fmla="*/ 0 h 844"/>
                <a:gd name="T26" fmla="*/ 0 w 331"/>
                <a:gd name="T27" fmla="*/ 0 h 844"/>
                <a:gd name="T28" fmla="*/ 0 w 331"/>
                <a:gd name="T29" fmla="*/ 0 h 844"/>
                <a:gd name="T30" fmla="*/ 0 w 331"/>
                <a:gd name="T31" fmla="*/ 0 h 844"/>
                <a:gd name="T32" fmla="*/ 0 w 331"/>
                <a:gd name="T33" fmla="*/ 0 h 844"/>
                <a:gd name="T34" fmla="*/ 0 w 331"/>
                <a:gd name="T35" fmla="*/ 0 h 844"/>
                <a:gd name="T36" fmla="*/ 0 w 331"/>
                <a:gd name="T37" fmla="*/ 0 h 844"/>
                <a:gd name="T38" fmla="*/ 0 w 331"/>
                <a:gd name="T39" fmla="*/ 0 h 844"/>
                <a:gd name="T40" fmla="*/ 0 w 331"/>
                <a:gd name="T41" fmla="*/ 0 h 844"/>
                <a:gd name="T42" fmla="*/ 0 w 331"/>
                <a:gd name="T43" fmla="*/ 0 h 844"/>
                <a:gd name="T44" fmla="*/ 0 w 331"/>
                <a:gd name="T45" fmla="*/ 0 h 844"/>
                <a:gd name="T46" fmla="*/ 0 w 331"/>
                <a:gd name="T47" fmla="*/ 0 h 844"/>
                <a:gd name="T48" fmla="*/ 0 w 331"/>
                <a:gd name="T49" fmla="*/ 0 h 844"/>
                <a:gd name="T50" fmla="*/ 0 w 331"/>
                <a:gd name="T51" fmla="*/ 0 h 844"/>
                <a:gd name="T52" fmla="*/ 0 w 331"/>
                <a:gd name="T53" fmla="*/ 0 h 844"/>
                <a:gd name="T54" fmla="*/ 0 w 331"/>
                <a:gd name="T55" fmla="*/ 0 h 844"/>
                <a:gd name="T56" fmla="*/ 0 w 331"/>
                <a:gd name="T57" fmla="*/ 0 h 844"/>
                <a:gd name="T58" fmla="*/ 0 w 331"/>
                <a:gd name="T59" fmla="*/ 0 h 844"/>
                <a:gd name="T60" fmla="*/ 0 w 331"/>
                <a:gd name="T61" fmla="*/ 0 h 844"/>
                <a:gd name="T62" fmla="*/ 0 w 331"/>
                <a:gd name="T63" fmla="*/ 0 h 844"/>
                <a:gd name="T64" fmla="*/ 0 w 331"/>
                <a:gd name="T65" fmla="*/ 0 h 844"/>
                <a:gd name="T66" fmla="*/ 0 w 331"/>
                <a:gd name="T67" fmla="*/ 0 h 844"/>
                <a:gd name="T68" fmla="*/ 0 w 331"/>
                <a:gd name="T69" fmla="*/ 0 h 844"/>
                <a:gd name="T70" fmla="*/ 0 w 331"/>
                <a:gd name="T71" fmla="*/ 0 h 844"/>
                <a:gd name="T72" fmla="*/ 0 w 331"/>
                <a:gd name="T73" fmla="*/ 0 h 844"/>
                <a:gd name="T74" fmla="*/ 0 w 331"/>
                <a:gd name="T75" fmla="*/ 0 h 844"/>
                <a:gd name="T76" fmla="*/ 0 w 331"/>
                <a:gd name="T77" fmla="*/ 0 h 844"/>
                <a:gd name="T78" fmla="*/ 0 w 331"/>
                <a:gd name="T79" fmla="*/ 0 h 844"/>
                <a:gd name="T80" fmla="*/ 0 w 331"/>
                <a:gd name="T81" fmla="*/ 0 h 844"/>
                <a:gd name="T82" fmla="*/ 0 w 331"/>
                <a:gd name="T83" fmla="*/ 0 h 844"/>
                <a:gd name="T84" fmla="*/ 0 w 331"/>
                <a:gd name="T85" fmla="*/ 0 h 844"/>
                <a:gd name="T86" fmla="*/ 0 w 331"/>
                <a:gd name="T87" fmla="*/ 0 h 844"/>
                <a:gd name="T88" fmla="*/ 0 w 331"/>
                <a:gd name="T89" fmla="*/ 0 h 844"/>
                <a:gd name="T90" fmla="*/ 0 w 331"/>
                <a:gd name="T91" fmla="*/ 0 h 844"/>
                <a:gd name="T92" fmla="*/ 0 w 331"/>
                <a:gd name="T93" fmla="*/ 0 h 844"/>
                <a:gd name="T94" fmla="*/ 0 w 331"/>
                <a:gd name="T95" fmla="*/ 0 h 844"/>
                <a:gd name="T96" fmla="*/ 0 w 331"/>
                <a:gd name="T97" fmla="*/ 0 h 84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31"/>
                <a:gd name="T148" fmla="*/ 0 h 844"/>
                <a:gd name="T149" fmla="*/ 331 w 331"/>
                <a:gd name="T150" fmla="*/ 844 h 84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31" h="844">
                  <a:moveTo>
                    <a:pt x="61" y="35"/>
                  </a:moveTo>
                  <a:lnTo>
                    <a:pt x="91" y="117"/>
                  </a:lnTo>
                  <a:lnTo>
                    <a:pt x="121" y="201"/>
                  </a:lnTo>
                  <a:lnTo>
                    <a:pt x="154" y="283"/>
                  </a:lnTo>
                  <a:lnTo>
                    <a:pt x="184" y="365"/>
                  </a:lnTo>
                  <a:lnTo>
                    <a:pt x="214" y="446"/>
                  </a:lnTo>
                  <a:lnTo>
                    <a:pt x="246" y="528"/>
                  </a:lnTo>
                  <a:lnTo>
                    <a:pt x="276" y="609"/>
                  </a:lnTo>
                  <a:lnTo>
                    <a:pt x="306" y="692"/>
                  </a:lnTo>
                  <a:lnTo>
                    <a:pt x="317" y="727"/>
                  </a:lnTo>
                  <a:lnTo>
                    <a:pt x="322" y="763"/>
                  </a:lnTo>
                  <a:lnTo>
                    <a:pt x="326" y="798"/>
                  </a:lnTo>
                  <a:lnTo>
                    <a:pt x="331" y="831"/>
                  </a:lnTo>
                  <a:lnTo>
                    <a:pt x="320" y="834"/>
                  </a:lnTo>
                  <a:lnTo>
                    <a:pt x="312" y="836"/>
                  </a:lnTo>
                  <a:lnTo>
                    <a:pt x="303" y="839"/>
                  </a:lnTo>
                  <a:lnTo>
                    <a:pt x="292" y="841"/>
                  </a:lnTo>
                  <a:lnTo>
                    <a:pt x="296" y="811"/>
                  </a:lnTo>
                  <a:lnTo>
                    <a:pt x="296" y="779"/>
                  </a:lnTo>
                  <a:lnTo>
                    <a:pt x="296" y="749"/>
                  </a:lnTo>
                  <a:lnTo>
                    <a:pt x="298" y="716"/>
                  </a:lnTo>
                  <a:lnTo>
                    <a:pt x="292" y="710"/>
                  </a:lnTo>
                  <a:lnTo>
                    <a:pt x="292" y="705"/>
                  </a:lnTo>
                  <a:lnTo>
                    <a:pt x="292" y="700"/>
                  </a:lnTo>
                  <a:lnTo>
                    <a:pt x="287" y="694"/>
                  </a:lnTo>
                  <a:lnTo>
                    <a:pt x="282" y="730"/>
                  </a:lnTo>
                  <a:lnTo>
                    <a:pt x="278" y="768"/>
                  </a:lnTo>
                  <a:lnTo>
                    <a:pt x="278" y="804"/>
                  </a:lnTo>
                  <a:lnTo>
                    <a:pt x="276" y="836"/>
                  </a:lnTo>
                  <a:lnTo>
                    <a:pt x="278" y="839"/>
                  </a:lnTo>
                  <a:lnTo>
                    <a:pt x="285" y="841"/>
                  </a:lnTo>
                  <a:lnTo>
                    <a:pt x="287" y="841"/>
                  </a:lnTo>
                  <a:lnTo>
                    <a:pt x="276" y="844"/>
                  </a:lnTo>
                  <a:lnTo>
                    <a:pt x="241" y="758"/>
                  </a:lnTo>
                  <a:lnTo>
                    <a:pt x="205" y="670"/>
                  </a:lnTo>
                  <a:lnTo>
                    <a:pt x="170" y="579"/>
                  </a:lnTo>
                  <a:lnTo>
                    <a:pt x="137" y="493"/>
                  </a:lnTo>
                  <a:lnTo>
                    <a:pt x="101" y="406"/>
                  </a:lnTo>
                  <a:lnTo>
                    <a:pt x="69" y="319"/>
                  </a:lnTo>
                  <a:lnTo>
                    <a:pt x="34" y="231"/>
                  </a:lnTo>
                  <a:lnTo>
                    <a:pt x="0" y="144"/>
                  </a:lnTo>
                  <a:lnTo>
                    <a:pt x="9" y="108"/>
                  </a:lnTo>
                  <a:lnTo>
                    <a:pt x="14" y="71"/>
                  </a:lnTo>
                  <a:lnTo>
                    <a:pt x="20" y="35"/>
                  </a:lnTo>
                  <a:lnTo>
                    <a:pt x="31" y="0"/>
                  </a:lnTo>
                  <a:lnTo>
                    <a:pt x="39" y="5"/>
                  </a:lnTo>
                  <a:lnTo>
                    <a:pt x="48" y="16"/>
                  </a:lnTo>
                  <a:lnTo>
                    <a:pt x="55" y="27"/>
                  </a:lnTo>
                  <a:lnTo>
                    <a:pt x="61" y="35"/>
                  </a:lnTo>
                  <a:close/>
                </a:path>
              </a:pathLst>
            </a:custGeom>
            <a:solidFill>
              <a:srgbClr val="ADE2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92" name="Freeform 280"/>
            <p:cNvSpPr>
              <a:spLocks/>
            </p:cNvSpPr>
            <p:nvPr/>
          </p:nvSpPr>
          <p:spPr bwMode="auto">
            <a:xfrm>
              <a:off x="2951" y="2078"/>
              <a:ext cx="65" cy="57"/>
            </a:xfrm>
            <a:custGeom>
              <a:avLst/>
              <a:gdLst>
                <a:gd name="T0" fmla="*/ 0 w 261"/>
                <a:gd name="T1" fmla="*/ 0 h 229"/>
                <a:gd name="T2" fmla="*/ 0 w 261"/>
                <a:gd name="T3" fmla="*/ 0 h 229"/>
                <a:gd name="T4" fmla="*/ 0 w 261"/>
                <a:gd name="T5" fmla="*/ 0 h 229"/>
                <a:gd name="T6" fmla="*/ 0 w 261"/>
                <a:gd name="T7" fmla="*/ 0 h 229"/>
                <a:gd name="T8" fmla="*/ 0 w 261"/>
                <a:gd name="T9" fmla="*/ 0 h 229"/>
                <a:gd name="T10" fmla="*/ 0 w 261"/>
                <a:gd name="T11" fmla="*/ 0 h 229"/>
                <a:gd name="T12" fmla="*/ 0 w 261"/>
                <a:gd name="T13" fmla="*/ 0 h 229"/>
                <a:gd name="T14" fmla="*/ 0 w 261"/>
                <a:gd name="T15" fmla="*/ 0 h 229"/>
                <a:gd name="T16" fmla="*/ 0 w 261"/>
                <a:gd name="T17" fmla="*/ 0 h 229"/>
                <a:gd name="T18" fmla="*/ 0 w 261"/>
                <a:gd name="T19" fmla="*/ 0 h 229"/>
                <a:gd name="T20" fmla="*/ 0 w 261"/>
                <a:gd name="T21" fmla="*/ 0 h 229"/>
                <a:gd name="T22" fmla="*/ 0 w 261"/>
                <a:gd name="T23" fmla="*/ 0 h 229"/>
                <a:gd name="T24" fmla="*/ 0 w 261"/>
                <a:gd name="T25" fmla="*/ 0 h 229"/>
                <a:gd name="T26" fmla="*/ 0 w 261"/>
                <a:gd name="T27" fmla="*/ 0 h 229"/>
                <a:gd name="T28" fmla="*/ 0 w 261"/>
                <a:gd name="T29" fmla="*/ 0 h 229"/>
                <a:gd name="T30" fmla="*/ 0 w 261"/>
                <a:gd name="T31" fmla="*/ 0 h 229"/>
                <a:gd name="T32" fmla="*/ 0 w 261"/>
                <a:gd name="T33" fmla="*/ 0 h 229"/>
                <a:gd name="T34" fmla="*/ 0 w 261"/>
                <a:gd name="T35" fmla="*/ 0 h 229"/>
                <a:gd name="T36" fmla="*/ 0 w 261"/>
                <a:gd name="T37" fmla="*/ 0 h 229"/>
                <a:gd name="T38" fmla="*/ 0 w 261"/>
                <a:gd name="T39" fmla="*/ 0 h 229"/>
                <a:gd name="T40" fmla="*/ 0 w 261"/>
                <a:gd name="T41" fmla="*/ 0 h 229"/>
                <a:gd name="T42" fmla="*/ 0 w 261"/>
                <a:gd name="T43" fmla="*/ 0 h 229"/>
                <a:gd name="T44" fmla="*/ 0 w 261"/>
                <a:gd name="T45" fmla="*/ 0 h 229"/>
                <a:gd name="T46" fmla="*/ 0 w 261"/>
                <a:gd name="T47" fmla="*/ 0 h 229"/>
                <a:gd name="T48" fmla="*/ 0 w 261"/>
                <a:gd name="T49" fmla="*/ 0 h 229"/>
                <a:gd name="T50" fmla="*/ 0 w 261"/>
                <a:gd name="T51" fmla="*/ 0 h 229"/>
                <a:gd name="T52" fmla="*/ 0 w 261"/>
                <a:gd name="T53" fmla="*/ 0 h 229"/>
                <a:gd name="T54" fmla="*/ 0 w 261"/>
                <a:gd name="T55" fmla="*/ 0 h 229"/>
                <a:gd name="T56" fmla="*/ 0 w 261"/>
                <a:gd name="T57" fmla="*/ 0 h 229"/>
                <a:gd name="T58" fmla="*/ 0 w 261"/>
                <a:gd name="T59" fmla="*/ 0 h 229"/>
                <a:gd name="T60" fmla="*/ 0 w 261"/>
                <a:gd name="T61" fmla="*/ 0 h 229"/>
                <a:gd name="T62" fmla="*/ 0 w 261"/>
                <a:gd name="T63" fmla="*/ 0 h 229"/>
                <a:gd name="T64" fmla="*/ 0 w 261"/>
                <a:gd name="T65" fmla="*/ 0 h 229"/>
                <a:gd name="T66" fmla="*/ 0 w 261"/>
                <a:gd name="T67" fmla="*/ 0 h 229"/>
                <a:gd name="T68" fmla="*/ 0 w 261"/>
                <a:gd name="T69" fmla="*/ 0 h 229"/>
                <a:gd name="T70" fmla="*/ 0 w 261"/>
                <a:gd name="T71" fmla="*/ 0 h 229"/>
                <a:gd name="T72" fmla="*/ 0 w 261"/>
                <a:gd name="T73" fmla="*/ 0 h 22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1"/>
                <a:gd name="T112" fmla="*/ 0 h 229"/>
                <a:gd name="T113" fmla="*/ 261 w 261"/>
                <a:gd name="T114" fmla="*/ 229 h 22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1" h="229">
                  <a:moveTo>
                    <a:pt x="261" y="48"/>
                  </a:moveTo>
                  <a:lnTo>
                    <a:pt x="261" y="82"/>
                  </a:lnTo>
                  <a:lnTo>
                    <a:pt x="255" y="112"/>
                  </a:lnTo>
                  <a:lnTo>
                    <a:pt x="239" y="144"/>
                  </a:lnTo>
                  <a:lnTo>
                    <a:pt x="214" y="168"/>
                  </a:lnTo>
                  <a:lnTo>
                    <a:pt x="204" y="177"/>
                  </a:lnTo>
                  <a:lnTo>
                    <a:pt x="196" y="185"/>
                  </a:lnTo>
                  <a:lnTo>
                    <a:pt x="184" y="193"/>
                  </a:lnTo>
                  <a:lnTo>
                    <a:pt x="172" y="201"/>
                  </a:lnTo>
                  <a:lnTo>
                    <a:pt x="161" y="207"/>
                  </a:lnTo>
                  <a:lnTo>
                    <a:pt x="149" y="215"/>
                  </a:lnTo>
                  <a:lnTo>
                    <a:pt x="136" y="220"/>
                  </a:lnTo>
                  <a:lnTo>
                    <a:pt x="124" y="229"/>
                  </a:lnTo>
                  <a:lnTo>
                    <a:pt x="111" y="212"/>
                  </a:lnTo>
                  <a:lnTo>
                    <a:pt x="98" y="195"/>
                  </a:lnTo>
                  <a:lnTo>
                    <a:pt x="84" y="179"/>
                  </a:lnTo>
                  <a:lnTo>
                    <a:pt x="67" y="165"/>
                  </a:lnTo>
                  <a:lnTo>
                    <a:pt x="48" y="152"/>
                  </a:lnTo>
                  <a:lnTo>
                    <a:pt x="32" y="142"/>
                  </a:lnTo>
                  <a:lnTo>
                    <a:pt x="16" y="128"/>
                  </a:lnTo>
                  <a:lnTo>
                    <a:pt x="0" y="114"/>
                  </a:lnTo>
                  <a:lnTo>
                    <a:pt x="2" y="87"/>
                  </a:lnTo>
                  <a:lnTo>
                    <a:pt x="11" y="62"/>
                  </a:lnTo>
                  <a:lnTo>
                    <a:pt x="21" y="38"/>
                  </a:lnTo>
                  <a:lnTo>
                    <a:pt x="35" y="13"/>
                  </a:lnTo>
                  <a:lnTo>
                    <a:pt x="37" y="8"/>
                  </a:lnTo>
                  <a:lnTo>
                    <a:pt x="35" y="5"/>
                  </a:lnTo>
                  <a:lnTo>
                    <a:pt x="32" y="2"/>
                  </a:lnTo>
                  <a:lnTo>
                    <a:pt x="30" y="0"/>
                  </a:lnTo>
                  <a:lnTo>
                    <a:pt x="60" y="5"/>
                  </a:lnTo>
                  <a:lnTo>
                    <a:pt x="89" y="11"/>
                  </a:lnTo>
                  <a:lnTo>
                    <a:pt x="119" y="16"/>
                  </a:lnTo>
                  <a:lnTo>
                    <a:pt x="149" y="18"/>
                  </a:lnTo>
                  <a:lnTo>
                    <a:pt x="177" y="27"/>
                  </a:lnTo>
                  <a:lnTo>
                    <a:pt x="207" y="32"/>
                  </a:lnTo>
                  <a:lnTo>
                    <a:pt x="234" y="41"/>
                  </a:lnTo>
                  <a:lnTo>
                    <a:pt x="261" y="48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93" name="Freeform 281"/>
            <p:cNvSpPr>
              <a:spLocks/>
            </p:cNvSpPr>
            <p:nvPr/>
          </p:nvSpPr>
          <p:spPr bwMode="auto">
            <a:xfrm>
              <a:off x="2727" y="2079"/>
              <a:ext cx="81" cy="175"/>
            </a:xfrm>
            <a:custGeom>
              <a:avLst/>
              <a:gdLst>
                <a:gd name="T0" fmla="*/ 0 w 324"/>
                <a:gd name="T1" fmla="*/ 0 h 700"/>
                <a:gd name="T2" fmla="*/ 0 w 324"/>
                <a:gd name="T3" fmla="*/ 0 h 700"/>
                <a:gd name="T4" fmla="*/ 0 w 324"/>
                <a:gd name="T5" fmla="*/ 0 h 700"/>
                <a:gd name="T6" fmla="*/ 0 w 324"/>
                <a:gd name="T7" fmla="*/ 0 h 700"/>
                <a:gd name="T8" fmla="*/ 0 w 324"/>
                <a:gd name="T9" fmla="*/ 0 h 700"/>
                <a:gd name="T10" fmla="*/ 0 w 324"/>
                <a:gd name="T11" fmla="*/ 0 h 700"/>
                <a:gd name="T12" fmla="*/ 0 w 324"/>
                <a:gd name="T13" fmla="*/ 0 h 700"/>
                <a:gd name="T14" fmla="*/ 0 w 324"/>
                <a:gd name="T15" fmla="*/ 0 h 700"/>
                <a:gd name="T16" fmla="*/ 0 w 324"/>
                <a:gd name="T17" fmla="*/ 0 h 700"/>
                <a:gd name="T18" fmla="*/ 0 w 324"/>
                <a:gd name="T19" fmla="*/ 0 h 700"/>
                <a:gd name="T20" fmla="*/ 0 w 324"/>
                <a:gd name="T21" fmla="*/ 0 h 700"/>
                <a:gd name="T22" fmla="*/ 0 w 324"/>
                <a:gd name="T23" fmla="*/ 0 h 700"/>
                <a:gd name="T24" fmla="*/ 0 w 324"/>
                <a:gd name="T25" fmla="*/ 0 h 700"/>
                <a:gd name="T26" fmla="*/ 0 w 324"/>
                <a:gd name="T27" fmla="*/ 0 h 700"/>
                <a:gd name="T28" fmla="*/ 0 w 324"/>
                <a:gd name="T29" fmla="*/ 0 h 700"/>
                <a:gd name="T30" fmla="*/ 0 w 324"/>
                <a:gd name="T31" fmla="*/ 0 h 700"/>
                <a:gd name="T32" fmla="*/ 0 w 324"/>
                <a:gd name="T33" fmla="*/ 0 h 700"/>
                <a:gd name="T34" fmla="*/ 0 w 324"/>
                <a:gd name="T35" fmla="*/ 0 h 700"/>
                <a:gd name="T36" fmla="*/ 0 w 324"/>
                <a:gd name="T37" fmla="*/ 0 h 700"/>
                <a:gd name="T38" fmla="*/ 0 w 324"/>
                <a:gd name="T39" fmla="*/ 0 h 700"/>
                <a:gd name="T40" fmla="*/ 0 w 324"/>
                <a:gd name="T41" fmla="*/ 0 h 700"/>
                <a:gd name="T42" fmla="*/ 0 w 324"/>
                <a:gd name="T43" fmla="*/ 0 h 700"/>
                <a:gd name="T44" fmla="*/ 0 w 324"/>
                <a:gd name="T45" fmla="*/ 0 h 700"/>
                <a:gd name="T46" fmla="*/ 0 w 324"/>
                <a:gd name="T47" fmla="*/ 0 h 700"/>
                <a:gd name="T48" fmla="*/ 0 w 324"/>
                <a:gd name="T49" fmla="*/ 0 h 700"/>
                <a:gd name="T50" fmla="*/ 0 w 324"/>
                <a:gd name="T51" fmla="*/ 0 h 700"/>
                <a:gd name="T52" fmla="*/ 0 w 324"/>
                <a:gd name="T53" fmla="*/ 0 h 700"/>
                <a:gd name="T54" fmla="*/ 0 w 324"/>
                <a:gd name="T55" fmla="*/ 0 h 700"/>
                <a:gd name="T56" fmla="*/ 0 w 324"/>
                <a:gd name="T57" fmla="*/ 0 h 700"/>
                <a:gd name="T58" fmla="*/ 0 w 324"/>
                <a:gd name="T59" fmla="*/ 0 h 700"/>
                <a:gd name="T60" fmla="*/ 0 w 324"/>
                <a:gd name="T61" fmla="*/ 0 h 700"/>
                <a:gd name="T62" fmla="*/ 0 w 324"/>
                <a:gd name="T63" fmla="*/ 0 h 700"/>
                <a:gd name="T64" fmla="*/ 0 w 324"/>
                <a:gd name="T65" fmla="*/ 0 h 700"/>
                <a:gd name="T66" fmla="*/ 0 w 324"/>
                <a:gd name="T67" fmla="*/ 0 h 700"/>
                <a:gd name="T68" fmla="*/ 0 w 324"/>
                <a:gd name="T69" fmla="*/ 0 h 7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4"/>
                <a:gd name="T106" fmla="*/ 0 h 700"/>
                <a:gd name="T107" fmla="*/ 324 w 324"/>
                <a:gd name="T108" fmla="*/ 700 h 7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4" h="700">
                  <a:moveTo>
                    <a:pt x="315" y="574"/>
                  </a:moveTo>
                  <a:lnTo>
                    <a:pt x="324" y="581"/>
                  </a:lnTo>
                  <a:lnTo>
                    <a:pt x="324" y="592"/>
                  </a:lnTo>
                  <a:lnTo>
                    <a:pt x="321" y="602"/>
                  </a:lnTo>
                  <a:lnTo>
                    <a:pt x="324" y="616"/>
                  </a:lnTo>
                  <a:lnTo>
                    <a:pt x="321" y="700"/>
                  </a:lnTo>
                  <a:lnTo>
                    <a:pt x="310" y="670"/>
                  </a:lnTo>
                  <a:lnTo>
                    <a:pt x="294" y="640"/>
                  </a:lnTo>
                  <a:lnTo>
                    <a:pt x="275" y="611"/>
                  </a:lnTo>
                  <a:lnTo>
                    <a:pt x="255" y="581"/>
                  </a:lnTo>
                  <a:lnTo>
                    <a:pt x="253" y="581"/>
                  </a:lnTo>
                  <a:lnTo>
                    <a:pt x="248" y="578"/>
                  </a:lnTo>
                  <a:lnTo>
                    <a:pt x="245" y="572"/>
                  </a:lnTo>
                  <a:lnTo>
                    <a:pt x="239" y="569"/>
                  </a:lnTo>
                  <a:lnTo>
                    <a:pt x="209" y="504"/>
                  </a:lnTo>
                  <a:lnTo>
                    <a:pt x="179" y="439"/>
                  </a:lnTo>
                  <a:lnTo>
                    <a:pt x="149" y="374"/>
                  </a:lnTo>
                  <a:lnTo>
                    <a:pt x="119" y="308"/>
                  </a:lnTo>
                  <a:lnTo>
                    <a:pt x="89" y="243"/>
                  </a:lnTo>
                  <a:lnTo>
                    <a:pt x="59" y="174"/>
                  </a:lnTo>
                  <a:lnTo>
                    <a:pt x="29" y="109"/>
                  </a:lnTo>
                  <a:lnTo>
                    <a:pt x="0" y="41"/>
                  </a:lnTo>
                  <a:lnTo>
                    <a:pt x="7" y="43"/>
                  </a:lnTo>
                  <a:lnTo>
                    <a:pt x="16" y="43"/>
                  </a:lnTo>
                  <a:lnTo>
                    <a:pt x="18" y="43"/>
                  </a:lnTo>
                  <a:lnTo>
                    <a:pt x="24" y="38"/>
                  </a:lnTo>
                  <a:lnTo>
                    <a:pt x="29" y="0"/>
                  </a:lnTo>
                  <a:lnTo>
                    <a:pt x="68" y="71"/>
                  </a:lnTo>
                  <a:lnTo>
                    <a:pt x="103" y="142"/>
                  </a:lnTo>
                  <a:lnTo>
                    <a:pt x="138" y="213"/>
                  </a:lnTo>
                  <a:lnTo>
                    <a:pt x="174" y="284"/>
                  </a:lnTo>
                  <a:lnTo>
                    <a:pt x="209" y="357"/>
                  </a:lnTo>
                  <a:lnTo>
                    <a:pt x="245" y="427"/>
                  </a:lnTo>
                  <a:lnTo>
                    <a:pt x="280" y="501"/>
                  </a:lnTo>
                  <a:lnTo>
                    <a:pt x="315" y="574"/>
                  </a:lnTo>
                  <a:close/>
                </a:path>
              </a:pathLst>
            </a:custGeom>
            <a:solidFill>
              <a:srgbClr val="ADE2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94" name="Freeform 282"/>
            <p:cNvSpPr>
              <a:spLocks/>
            </p:cNvSpPr>
            <p:nvPr/>
          </p:nvSpPr>
          <p:spPr bwMode="auto">
            <a:xfrm>
              <a:off x="2843" y="2091"/>
              <a:ext cx="8" cy="7"/>
            </a:xfrm>
            <a:custGeom>
              <a:avLst/>
              <a:gdLst>
                <a:gd name="T0" fmla="*/ 0 w 36"/>
                <a:gd name="T1" fmla="*/ 0 h 30"/>
                <a:gd name="T2" fmla="*/ 0 w 36"/>
                <a:gd name="T3" fmla="*/ 0 h 30"/>
                <a:gd name="T4" fmla="*/ 0 w 36"/>
                <a:gd name="T5" fmla="*/ 0 h 30"/>
                <a:gd name="T6" fmla="*/ 0 w 36"/>
                <a:gd name="T7" fmla="*/ 0 h 30"/>
                <a:gd name="T8" fmla="*/ 0 w 36"/>
                <a:gd name="T9" fmla="*/ 0 h 30"/>
                <a:gd name="T10" fmla="*/ 0 w 36"/>
                <a:gd name="T11" fmla="*/ 0 h 30"/>
                <a:gd name="T12" fmla="*/ 0 w 36"/>
                <a:gd name="T13" fmla="*/ 0 h 30"/>
                <a:gd name="T14" fmla="*/ 0 w 36"/>
                <a:gd name="T15" fmla="*/ 0 h 30"/>
                <a:gd name="T16" fmla="*/ 0 w 36"/>
                <a:gd name="T17" fmla="*/ 0 h 30"/>
                <a:gd name="T18" fmla="*/ 0 w 36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30"/>
                <a:gd name="T32" fmla="*/ 36 w 36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30">
                  <a:moveTo>
                    <a:pt x="36" y="19"/>
                  </a:moveTo>
                  <a:lnTo>
                    <a:pt x="6" y="30"/>
                  </a:lnTo>
                  <a:lnTo>
                    <a:pt x="2" y="22"/>
                  </a:lnTo>
                  <a:lnTo>
                    <a:pt x="2" y="14"/>
                  </a:lnTo>
                  <a:lnTo>
                    <a:pt x="0" y="5"/>
                  </a:lnTo>
                  <a:lnTo>
                    <a:pt x="6" y="0"/>
                  </a:lnTo>
                  <a:lnTo>
                    <a:pt x="14" y="5"/>
                  </a:lnTo>
                  <a:lnTo>
                    <a:pt x="22" y="8"/>
                  </a:lnTo>
                  <a:lnTo>
                    <a:pt x="30" y="14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95" name="Freeform 283"/>
            <p:cNvSpPr>
              <a:spLocks/>
            </p:cNvSpPr>
            <p:nvPr/>
          </p:nvSpPr>
          <p:spPr bwMode="auto">
            <a:xfrm>
              <a:off x="2672" y="2096"/>
              <a:ext cx="103" cy="179"/>
            </a:xfrm>
            <a:custGeom>
              <a:avLst/>
              <a:gdLst>
                <a:gd name="T0" fmla="*/ 0 w 411"/>
                <a:gd name="T1" fmla="*/ 0 h 717"/>
                <a:gd name="T2" fmla="*/ 0 w 411"/>
                <a:gd name="T3" fmla="*/ 0 h 717"/>
                <a:gd name="T4" fmla="*/ 0 w 411"/>
                <a:gd name="T5" fmla="*/ 0 h 717"/>
                <a:gd name="T6" fmla="*/ 0 w 411"/>
                <a:gd name="T7" fmla="*/ 0 h 717"/>
                <a:gd name="T8" fmla="*/ 0 w 411"/>
                <a:gd name="T9" fmla="*/ 0 h 717"/>
                <a:gd name="T10" fmla="*/ 0 w 411"/>
                <a:gd name="T11" fmla="*/ 0 h 717"/>
                <a:gd name="T12" fmla="*/ 0 w 411"/>
                <a:gd name="T13" fmla="*/ 0 h 717"/>
                <a:gd name="T14" fmla="*/ 0 w 411"/>
                <a:gd name="T15" fmla="*/ 0 h 717"/>
                <a:gd name="T16" fmla="*/ 0 w 411"/>
                <a:gd name="T17" fmla="*/ 0 h 717"/>
                <a:gd name="T18" fmla="*/ 0 w 411"/>
                <a:gd name="T19" fmla="*/ 0 h 717"/>
                <a:gd name="T20" fmla="*/ 0 w 411"/>
                <a:gd name="T21" fmla="*/ 0 h 717"/>
                <a:gd name="T22" fmla="*/ 0 w 411"/>
                <a:gd name="T23" fmla="*/ 0 h 717"/>
                <a:gd name="T24" fmla="*/ 0 w 411"/>
                <a:gd name="T25" fmla="*/ 0 h 717"/>
                <a:gd name="T26" fmla="*/ 0 w 411"/>
                <a:gd name="T27" fmla="*/ 0 h 717"/>
                <a:gd name="T28" fmla="*/ 0 w 411"/>
                <a:gd name="T29" fmla="*/ 0 h 717"/>
                <a:gd name="T30" fmla="*/ 0 w 411"/>
                <a:gd name="T31" fmla="*/ 0 h 717"/>
                <a:gd name="T32" fmla="*/ 0 w 411"/>
                <a:gd name="T33" fmla="*/ 0 h 717"/>
                <a:gd name="T34" fmla="*/ 0 w 411"/>
                <a:gd name="T35" fmla="*/ 0 h 717"/>
                <a:gd name="T36" fmla="*/ 0 w 411"/>
                <a:gd name="T37" fmla="*/ 0 h 717"/>
                <a:gd name="T38" fmla="*/ 0 w 411"/>
                <a:gd name="T39" fmla="*/ 0 h 717"/>
                <a:gd name="T40" fmla="*/ 0 w 411"/>
                <a:gd name="T41" fmla="*/ 0 h 717"/>
                <a:gd name="T42" fmla="*/ 0 w 411"/>
                <a:gd name="T43" fmla="*/ 0 h 717"/>
                <a:gd name="T44" fmla="*/ 0 w 411"/>
                <a:gd name="T45" fmla="*/ 0 h 717"/>
                <a:gd name="T46" fmla="*/ 0 w 411"/>
                <a:gd name="T47" fmla="*/ 0 h 717"/>
                <a:gd name="T48" fmla="*/ 0 w 411"/>
                <a:gd name="T49" fmla="*/ 0 h 717"/>
                <a:gd name="T50" fmla="*/ 0 w 411"/>
                <a:gd name="T51" fmla="*/ 0 h 717"/>
                <a:gd name="T52" fmla="*/ 0 w 411"/>
                <a:gd name="T53" fmla="*/ 0 h 717"/>
                <a:gd name="T54" fmla="*/ 0 w 411"/>
                <a:gd name="T55" fmla="*/ 0 h 717"/>
                <a:gd name="T56" fmla="*/ 0 w 411"/>
                <a:gd name="T57" fmla="*/ 0 h 717"/>
                <a:gd name="T58" fmla="*/ 0 w 411"/>
                <a:gd name="T59" fmla="*/ 0 h 717"/>
                <a:gd name="T60" fmla="*/ 0 w 411"/>
                <a:gd name="T61" fmla="*/ 0 h 717"/>
                <a:gd name="T62" fmla="*/ 0 w 411"/>
                <a:gd name="T63" fmla="*/ 0 h 717"/>
                <a:gd name="T64" fmla="*/ 0 w 411"/>
                <a:gd name="T65" fmla="*/ 0 h 717"/>
                <a:gd name="T66" fmla="*/ 0 w 411"/>
                <a:gd name="T67" fmla="*/ 0 h 717"/>
                <a:gd name="T68" fmla="*/ 0 w 411"/>
                <a:gd name="T69" fmla="*/ 0 h 717"/>
                <a:gd name="T70" fmla="*/ 0 w 411"/>
                <a:gd name="T71" fmla="*/ 0 h 717"/>
                <a:gd name="T72" fmla="*/ 0 w 411"/>
                <a:gd name="T73" fmla="*/ 0 h 717"/>
                <a:gd name="T74" fmla="*/ 0 w 411"/>
                <a:gd name="T75" fmla="*/ 0 h 71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11"/>
                <a:gd name="T115" fmla="*/ 0 h 717"/>
                <a:gd name="T116" fmla="*/ 411 w 411"/>
                <a:gd name="T117" fmla="*/ 717 h 71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11" h="717">
                  <a:moveTo>
                    <a:pt x="405" y="679"/>
                  </a:moveTo>
                  <a:lnTo>
                    <a:pt x="405" y="681"/>
                  </a:lnTo>
                  <a:lnTo>
                    <a:pt x="405" y="685"/>
                  </a:lnTo>
                  <a:lnTo>
                    <a:pt x="409" y="687"/>
                  </a:lnTo>
                  <a:lnTo>
                    <a:pt x="411" y="687"/>
                  </a:lnTo>
                  <a:lnTo>
                    <a:pt x="389" y="692"/>
                  </a:lnTo>
                  <a:lnTo>
                    <a:pt x="370" y="697"/>
                  </a:lnTo>
                  <a:lnTo>
                    <a:pt x="349" y="701"/>
                  </a:lnTo>
                  <a:lnTo>
                    <a:pt x="329" y="706"/>
                  </a:lnTo>
                  <a:lnTo>
                    <a:pt x="308" y="708"/>
                  </a:lnTo>
                  <a:lnTo>
                    <a:pt x="289" y="711"/>
                  </a:lnTo>
                  <a:lnTo>
                    <a:pt x="269" y="715"/>
                  </a:lnTo>
                  <a:lnTo>
                    <a:pt x="250" y="717"/>
                  </a:lnTo>
                  <a:lnTo>
                    <a:pt x="245" y="690"/>
                  </a:lnTo>
                  <a:lnTo>
                    <a:pt x="242" y="662"/>
                  </a:lnTo>
                  <a:lnTo>
                    <a:pt x="239" y="637"/>
                  </a:lnTo>
                  <a:lnTo>
                    <a:pt x="237" y="614"/>
                  </a:lnTo>
                  <a:lnTo>
                    <a:pt x="248" y="616"/>
                  </a:lnTo>
                  <a:lnTo>
                    <a:pt x="258" y="619"/>
                  </a:lnTo>
                  <a:lnTo>
                    <a:pt x="269" y="619"/>
                  </a:lnTo>
                  <a:lnTo>
                    <a:pt x="280" y="619"/>
                  </a:lnTo>
                  <a:lnTo>
                    <a:pt x="292" y="619"/>
                  </a:lnTo>
                  <a:lnTo>
                    <a:pt x="302" y="616"/>
                  </a:lnTo>
                  <a:lnTo>
                    <a:pt x="313" y="614"/>
                  </a:lnTo>
                  <a:lnTo>
                    <a:pt x="324" y="607"/>
                  </a:lnTo>
                  <a:lnTo>
                    <a:pt x="329" y="597"/>
                  </a:lnTo>
                  <a:lnTo>
                    <a:pt x="329" y="584"/>
                  </a:lnTo>
                  <a:lnTo>
                    <a:pt x="329" y="570"/>
                  </a:lnTo>
                  <a:lnTo>
                    <a:pt x="327" y="559"/>
                  </a:lnTo>
                  <a:lnTo>
                    <a:pt x="319" y="550"/>
                  </a:lnTo>
                  <a:lnTo>
                    <a:pt x="310" y="545"/>
                  </a:lnTo>
                  <a:lnTo>
                    <a:pt x="302" y="540"/>
                  </a:lnTo>
                  <a:lnTo>
                    <a:pt x="292" y="536"/>
                  </a:lnTo>
                  <a:lnTo>
                    <a:pt x="280" y="534"/>
                  </a:lnTo>
                  <a:lnTo>
                    <a:pt x="267" y="534"/>
                  </a:lnTo>
                  <a:lnTo>
                    <a:pt x="256" y="534"/>
                  </a:lnTo>
                  <a:lnTo>
                    <a:pt x="245" y="536"/>
                  </a:lnTo>
                  <a:lnTo>
                    <a:pt x="226" y="543"/>
                  </a:lnTo>
                  <a:lnTo>
                    <a:pt x="207" y="496"/>
                  </a:lnTo>
                  <a:lnTo>
                    <a:pt x="185" y="453"/>
                  </a:lnTo>
                  <a:lnTo>
                    <a:pt x="166" y="407"/>
                  </a:lnTo>
                  <a:lnTo>
                    <a:pt x="147" y="359"/>
                  </a:lnTo>
                  <a:lnTo>
                    <a:pt x="125" y="313"/>
                  </a:lnTo>
                  <a:lnTo>
                    <a:pt x="106" y="264"/>
                  </a:lnTo>
                  <a:lnTo>
                    <a:pt x="85" y="218"/>
                  </a:lnTo>
                  <a:lnTo>
                    <a:pt x="65" y="172"/>
                  </a:lnTo>
                  <a:lnTo>
                    <a:pt x="76" y="170"/>
                  </a:lnTo>
                  <a:lnTo>
                    <a:pt x="90" y="170"/>
                  </a:lnTo>
                  <a:lnTo>
                    <a:pt x="101" y="170"/>
                  </a:lnTo>
                  <a:lnTo>
                    <a:pt x="111" y="166"/>
                  </a:lnTo>
                  <a:lnTo>
                    <a:pt x="125" y="163"/>
                  </a:lnTo>
                  <a:lnTo>
                    <a:pt x="136" y="161"/>
                  </a:lnTo>
                  <a:lnTo>
                    <a:pt x="144" y="156"/>
                  </a:lnTo>
                  <a:lnTo>
                    <a:pt x="155" y="147"/>
                  </a:lnTo>
                  <a:lnTo>
                    <a:pt x="152" y="134"/>
                  </a:lnTo>
                  <a:lnTo>
                    <a:pt x="147" y="120"/>
                  </a:lnTo>
                  <a:lnTo>
                    <a:pt x="141" y="109"/>
                  </a:lnTo>
                  <a:lnTo>
                    <a:pt x="131" y="95"/>
                  </a:lnTo>
                  <a:lnTo>
                    <a:pt x="120" y="92"/>
                  </a:lnTo>
                  <a:lnTo>
                    <a:pt x="106" y="92"/>
                  </a:lnTo>
                  <a:lnTo>
                    <a:pt x="95" y="92"/>
                  </a:lnTo>
                  <a:lnTo>
                    <a:pt x="81" y="92"/>
                  </a:lnTo>
                  <a:lnTo>
                    <a:pt x="71" y="95"/>
                  </a:lnTo>
                  <a:lnTo>
                    <a:pt x="60" y="99"/>
                  </a:lnTo>
                  <a:lnTo>
                    <a:pt x="49" y="101"/>
                  </a:lnTo>
                  <a:lnTo>
                    <a:pt x="41" y="106"/>
                  </a:lnTo>
                  <a:lnTo>
                    <a:pt x="41" y="112"/>
                  </a:lnTo>
                  <a:lnTo>
                    <a:pt x="0" y="16"/>
                  </a:lnTo>
                  <a:lnTo>
                    <a:pt x="14" y="14"/>
                  </a:lnTo>
                  <a:lnTo>
                    <a:pt x="27" y="11"/>
                  </a:lnTo>
                  <a:lnTo>
                    <a:pt x="43" y="9"/>
                  </a:lnTo>
                  <a:lnTo>
                    <a:pt x="57" y="5"/>
                  </a:lnTo>
                  <a:lnTo>
                    <a:pt x="73" y="5"/>
                  </a:lnTo>
                  <a:lnTo>
                    <a:pt x="90" y="3"/>
                  </a:lnTo>
                  <a:lnTo>
                    <a:pt x="103" y="3"/>
                  </a:lnTo>
                  <a:lnTo>
                    <a:pt x="120" y="0"/>
                  </a:lnTo>
                  <a:lnTo>
                    <a:pt x="405" y="679"/>
                  </a:lnTo>
                  <a:close/>
                </a:path>
              </a:pathLst>
            </a:custGeom>
            <a:solidFill>
              <a:srgbClr val="E0F4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96" name="Freeform 284"/>
            <p:cNvSpPr>
              <a:spLocks/>
            </p:cNvSpPr>
            <p:nvPr/>
          </p:nvSpPr>
          <p:spPr bwMode="auto">
            <a:xfrm>
              <a:off x="2847" y="2099"/>
              <a:ext cx="35" cy="6"/>
            </a:xfrm>
            <a:custGeom>
              <a:avLst/>
              <a:gdLst>
                <a:gd name="T0" fmla="*/ 0 w 138"/>
                <a:gd name="T1" fmla="*/ 0 h 21"/>
                <a:gd name="T2" fmla="*/ 0 w 138"/>
                <a:gd name="T3" fmla="*/ 0 h 21"/>
                <a:gd name="T4" fmla="*/ 0 w 138"/>
                <a:gd name="T5" fmla="*/ 0 h 21"/>
                <a:gd name="T6" fmla="*/ 0 w 138"/>
                <a:gd name="T7" fmla="*/ 0 h 21"/>
                <a:gd name="T8" fmla="*/ 0 w 138"/>
                <a:gd name="T9" fmla="*/ 0 h 21"/>
                <a:gd name="T10" fmla="*/ 0 w 138"/>
                <a:gd name="T11" fmla="*/ 0 h 21"/>
                <a:gd name="T12" fmla="*/ 0 w 138"/>
                <a:gd name="T13" fmla="*/ 0 h 21"/>
                <a:gd name="T14" fmla="*/ 0 w 138"/>
                <a:gd name="T15" fmla="*/ 0 h 21"/>
                <a:gd name="T16" fmla="*/ 0 w 138"/>
                <a:gd name="T17" fmla="*/ 0 h 21"/>
                <a:gd name="T18" fmla="*/ 0 w 138"/>
                <a:gd name="T19" fmla="*/ 0 h 21"/>
                <a:gd name="T20" fmla="*/ 0 w 138"/>
                <a:gd name="T21" fmla="*/ 0 h 21"/>
                <a:gd name="T22" fmla="*/ 0 w 138"/>
                <a:gd name="T23" fmla="*/ 0 h 21"/>
                <a:gd name="T24" fmla="*/ 0 w 138"/>
                <a:gd name="T25" fmla="*/ 0 h 21"/>
                <a:gd name="T26" fmla="*/ 0 w 138"/>
                <a:gd name="T27" fmla="*/ 0 h 21"/>
                <a:gd name="T28" fmla="*/ 0 w 138"/>
                <a:gd name="T29" fmla="*/ 0 h 21"/>
                <a:gd name="T30" fmla="*/ 0 w 138"/>
                <a:gd name="T31" fmla="*/ 0 h 21"/>
                <a:gd name="T32" fmla="*/ 0 w 138"/>
                <a:gd name="T33" fmla="*/ 0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38"/>
                <a:gd name="T52" fmla="*/ 0 h 21"/>
                <a:gd name="T53" fmla="*/ 138 w 138"/>
                <a:gd name="T54" fmla="*/ 21 h 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38" h="21">
                  <a:moveTo>
                    <a:pt x="0" y="13"/>
                  </a:moveTo>
                  <a:lnTo>
                    <a:pt x="16" y="5"/>
                  </a:lnTo>
                  <a:lnTo>
                    <a:pt x="35" y="0"/>
                  </a:lnTo>
                  <a:lnTo>
                    <a:pt x="51" y="0"/>
                  </a:lnTo>
                  <a:lnTo>
                    <a:pt x="70" y="2"/>
                  </a:lnTo>
                  <a:lnTo>
                    <a:pt x="87" y="7"/>
                  </a:lnTo>
                  <a:lnTo>
                    <a:pt x="106" y="13"/>
                  </a:lnTo>
                  <a:lnTo>
                    <a:pt x="122" y="19"/>
                  </a:lnTo>
                  <a:lnTo>
                    <a:pt x="138" y="21"/>
                  </a:lnTo>
                  <a:lnTo>
                    <a:pt x="133" y="21"/>
                  </a:lnTo>
                  <a:lnTo>
                    <a:pt x="122" y="21"/>
                  </a:lnTo>
                  <a:lnTo>
                    <a:pt x="106" y="19"/>
                  </a:lnTo>
                  <a:lnTo>
                    <a:pt x="83" y="16"/>
                  </a:lnTo>
                  <a:lnTo>
                    <a:pt x="62" y="16"/>
                  </a:lnTo>
                  <a:lnTo>
                    <a:pt x="37" y="13"/>
                  </a:lnTo>
                  <a:lnTo>
                    <a:pt x="16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97" name="Freeform 285"/>
            <p:cNvSpPr>
              <a:spLocks/>
            </p:cNvSpPr>
            <p:nvPr/>
          </p:nvSpPr>
          <p:spPr bwMode="auto">
            <a:xfrm>
              <a:off x="2637" y="2100"/>
              <a:ext cx="78" cy="180"/>
            </a:xfrm>
            <a:custGeom>
              <a:avLst/>
              <a:gdLst>
                <a:gd name="T0" fmla="*/ 0 w 312"/>
                <a:gd name="T1" fmla="*/ 0 h 722"/>
                <a:gd name="T2" fmla="*/ 0 w 312"/>
                <a:gd name="T3" fmla="*/ 0 h 722"/>
                <a:gd name="T4" fmla="*/ 0 w 312"/>
                <a:gd name="T5" fmla="*/ 0 h 722"/>
                <a:gd name="T6" fmla="*/ 0 w 312"/>
                <a:gd name="T7" fmla="*/ 0 h 722"/>
                <a:gd name="T8" fmla="*/ 0 w 312"/>
                <a:gd name="T9" fmla="*/ 0 h 722"/>
                <a:gd name="T10" fmla="*/ 0 w 312"/>
                <a:gd name="T11" fmla="*/ 0 h 722"/>
                <a:gd name="T12" fmla="*/ 0 w 312"/>
                <a:gd name="T13" fmla="*/ 0 h 722"/>
                <a:gd name="T14" fmla="*/ 0 w 312"/>
                <a:gd name="T15" fmla="*/ 0 h 722"/>
                <a:gd name="T16" fmla="*/ 0 w 312"/>
                <a:gd name="T17" fmla="*/ 0 h 722"/>
                <a:gd name="T18" fmla="*/ 0 w 312"/>
                <a:gd name="T19" fmla="*/ 0 h 722"/>
                <a:gd name="T20" fmla="*/ 0 w 312"/>
                <a:gd name="T21" fmla="*/ 0 h 722"/>
                <a:gd name="T22" fmla="*/ 0 w 312"/>
                <a:gd name="T23" fmla="*/ 0 h 722"/>
                <a:gd name="T24" fmla="*/ 0 w 312"/>
                <a:gd name="T25" fmla="*/ 0 h 722"/>
                <a:gd name="T26" fmla="*/ 0 w 312"/>
                <a:gd name="T27" fmla="*/ 0 h 722"/>
                <a:gd name="T28" fmla="*/ 0 w 312"/>
                <a:gd name="T29" fmla="*/ 0 h 722"/>
                <a:gd name="T30" fmla="*/ 0 w 312"/>
                <a:gd name="T31" fmla="*/ 0 h 722"/>
                <a:gd name="T32" fmla="*/ 0 w 312"/>
                <a:gd name="T33" fmla="*/ 0 h 722"/>
                <a:gd name="T34" fmla="*/ 0 w 312"/>
                <a:gd name="T35" fmla="*/ 0 h 722"/>
                <a:gd name="T36" fmla="*/ 0 w 312"/>
                <a:gd name="T37" fmla="*/ 0 h 722"/>
                <a:gd name="T38" fmla="*/ 0 w 312"/>
                <a:gd name="T39" fmla="*/ 0 h 722"/>
                <a:gd name="T40" fmla="*/ 0 w 312"/>
                <a:gd name="T41" fmla="*/ 0 h 722"/>
                <a:gd name="T42" fmla="*/ 0 w 312"/>
                <a:gd name="T43" fmla="*/ 0 h 722"/>
                <a:gd name="T44" fmla="*/ 0 w 312"/>
                <a:gd name="T45" fmla="*/ 0 h 722"/>
                <a:gd name="T46" fmla="*/ 0 w 312"/>
                <a:gd name="T47" fmla="*/ 0 h 722"/>
                <a:gd name="T48" fmla="*/ 0 w 312"/>
                <a:gd name="T49" fmla="*/ 0 h 722"/>
                <a:gd name="T50" fmla="*/ 0 w 312"/>
                <a:gd name="T51" fmla="*/ 0 h 722"/>
                <a:gd name="T52" fmla="*/ 0 w 312"/>
                <a:gd name="T53" fmla="*/ 0 h 722"/>
                <a:gd name="T54" fmla="*/ 0 w 312"/>
                <a:gd name="T55" fmla="*/ 0 h 722"/>
                <a:gd name="T56" fmla="*/ 0 w 312"/>
                <a:gd name="T57" fmla="*/ 0 h 72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12"/>
                <a:gd name="T88" fmla="*/ 0 h 722"/>
                <a:gd name="T89" fmla="*/ 312 w 312"/>
                <a:gd name="T90" fmla="*/ 722 h 72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12" h="722">
                  <a:moveTo>
                    <a:pt x="34" y="5"/>
                  </a:moveTo>
                  <a:lnTo>
                    <a:pt x="66" y="93"/>
                  </a:lnTo>
                  <a:lnTo>
                    <a:pt x="101" y="184"/>
                  </a:lnTo>
                  <a:lnTo>
                    <a:pt x="137" y="270"/>
                  </a:lnTo>
                  <a:lnTo>
                    <a:pt x="172" y="357"/>
                  </a:lnTo>
                  <a:lnTo>
                    <a:pt x="205" y="448"/>
                  </a:lnTo>
                  <a:lnTo>
                    <a:pt x="241" y="534"/>
                  </a:lnTo>
                  <a:lnTo>
                    <a:pt x="276" y="625"/>
                  </a:lnTo>
                  <a:lnTo>
                    <a:pt x="312" y="711"/>
                  </a:lnTo>
                  <a:lnTo>
                    <a:pt x="292" y="715"/>
                  </a:lnTo>
                  <a:lnTo>
                    <a:pt x="276" y="717"/>
                  </a:lnTo>
                  <a:lnTo>
                    <a:pt x="257" y="720"/>
                  </a:lnTo>
                  <a:lnTo>
                    <a:pt x="241" y="722"/>
                  </a:lnTo>
                  <a:lnTo>
                    <a:pt x="241" y="679"/>
                  </a:lnTo>
                  <a:lnTo>
                    <a:pt x="237" y="638"/>
                  </a:lnTo>
                  <a:lnTo>
                    <a:pt x="232" y="595"/>
                  </a:lnTo>
                  <a:lnTo>
                    <a:pt x="225" y="551"/>
                  </a:lnTo>
                  <a:lnTo>
                    <a:pt x="195" y="483"/>
                  </a:lnTo>
                  <a:lnTo>
                    <a:pt x="167" y="414"/>
                  </a:lnTo>
                  <a:lnTo>
                    <a:pt x="137" y="347"/>
                  </a:lnTo>
                  <a:lnTo>
                    <a:pt x="110" y="278"/>
                  </a:lnTo>
                  <a:lnTo>
                    <a:pt x="82" y="207"/>
                  </a:lnTo>
                  <a:lnTo>
                    <a:pt x="55" y="140"/>
                  </a:lnTo>
                  <a:lnTo>
                    <a:pt x="28" y="6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5"/>
                  </a:lnTo>
                  <a:lnTo>
                    <a:pt x="23" y="9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0F4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98" name="Freeform 286"/>
            <p:cNvSpPr>
              <a:spLocks/>
            </p:cNvSpPr>
            <p:nvPr/>
          </p:nvSpPr>
          <p:spPr bwMode="auto">
            <a:xfrm>
              <a:off x="2900" y="2103"/>
              <a:ext cx="79" cy="47"/>
            </a:xfrm>
            <a:custGeom>
              <a:avLst/>
              <a:gdLst>
                <a:gd name="T0" fmla="*/ 0 w 316"/>
                <a:gd name="T1" fmla="*/ 0 h 186"/>
                <a:gd name="T2" fmla="*/ 0 w 316"/>
                <a:gd name="T3" fmla="*/ 0 h 186"/>
                <a:gd name="T4" fmla="*/ 0 w 316"/>
                <a:gd name="T5" fmla="*/ 0 h 186"/>
                <a:gd name="T6" fmla="*/ 0 w 316"/>
                <a:gd name="T7" fmla="*/ 0 h 186"/>
                <a:gd name="T8" fmla="*/ 0 w 316"/>
                <a:gd name="T9" fmla="*/ 0 h 186"/>
                <a:gd name="T10" fmla="*/ 0 w 316"/>
                <a:gd name="T11" fmla="*/ 0 h 186"/>
                <a:gd name="T12" fmla="*/ 0 w 316"/>
                <a:gd name="T13" fmla="*/ 0 h 186"/>
                <a:gd name="T14" fmla="*/ 0 w 316"/>
                <a:gd name="T15" fmla="*/ 0 h 186"/>
                <a:gd name="T16" fmla="*/ 0 w 316"/>
                <a:gd name="T17" fmla="*/ 0 h 186"/>
                <a:gd name="T18" fmla="*/ 0 w 316"/>
                <a:gd name="T19" fmla="*/ 0 h 186"/>
                <a:gd name="T20" fmla="*/ 0 w 316"/>
                <a:gd name="T21" fmla="*/ 0 h 186"/>
                <a:gd name="T22" fmla="*/ 0 w 316"/>
                <a:gd name="T23" fmla="*/ 0 h 186"/>
                <a:gd name="T24" fmla="*/ 0 w 316"/>
                <a:gd name="T25" fmla="*/ 0 h 186"/>
                <a:gd name="T26" fmla="*/ 0 w 316"/>
                <a:gd name="T27" fmla="*/ 0 h 186"/>
                <a:gd name="T28" fmla="*/ 0 w 316"/>
                <a:gd name="T29" fmla="*/ 0 h 186"/>
                <a:gd name="T30" fmla="*/ 0 w 316"/>
                <a:gd name="T31" fmla="*/ 0 h 186"/>
                <a:gd name="T32" fmla="*/ 0 w 316"/>
                <a:gd name="T33" fmla="*/ 0 h 186"/>
                <a:gd name="T34" fmla="*/ 0 w 316"/>
                <a:gd name="T35" fmla="*/ 0 h 186"/>
                <a:gd name="T36" fmla="*/ 0 w 316"/>
                <a:gd name="T37" fmla="*/ 0 h 186"/>
                <a:gd name="T38" fmla="*/ 0 w 316"/>
                <a:gd name="T39" fmla="*/ 0 h 186"/>
                <a:gd name="T40" fmla="*/ 0 w 316"/>
                <a:gd name="T41" fmla="*/ 0 h 186"/>
                <a:gd name="T42" fmla="*/ 0 w 316"/>
                <a:gd name="T43" fmla="*/ 0 h 186"/>
                <a:gd name="T44" fmla="*/ 0 w 316"/>
                <a:gd name="T45" fmla="*/ 0 h 186"/>
                <a:gd name="T46" fmla="*/ 0 w 316"/>
                <a:gd name="T47" fmla="*/ 0 h 186"/>
                <a:gd name="T48" fmla="*/ 0 w 316"/>
                <a:gd name="T49" fmla="*/ 0 h 186"/>
                <a:gd name="T50" fmla="*/ 0 w 316"/>
                <a:gd name="T51" fmla="*/ 0 h 186"/>
                <a:gd name="T52" fmla="*/ 0 w 316"/>
                <a:gd name="T53" fmla="*/ 0 h 186"/>
                <a:gd name="T54" fmla="*/ 0 w 316"/>
                <a:gd name="T55" fmla="*/ 0 h 186"/>
                <a:gd name="T56" fmla="*/ 0 w 316"/>
                <a:gd name="T57" fmla="*/ 0 h 186"/>
                <a:gd name="T58" fmla="*/ 0 w 316"/>
                <a:gd name="T59" fmla="*/ 0 h 186"/>
                <a:gd name="T60" fmla="*/ 0 w 316"/>
                <a:gd name="T61" fmla="*/ 0 h 186"/>
                <a:gd name="T62" fmla="*/ 0 w 316"/>
                <a:gd name="T63" fmla="*/ 0 h 186"/>
                <a:gd name="T64" fmla="*/ 0 w 316"/>
                <a:gd name="T65" fmla="*/ 0 h 186"/>
                <a:gd name="T66" fmla="*/ 0 w 316"/>
                <a:gd name="T67" fmla="*/ 0 h 186"/>
                <a:gd name="T68" fmla="*/ 0 w 316"/>
                <a:gd name="T69" fmla="*/ 0 h 186"/>
                <a:gd name="T70" fmla="*/ 0 w 316"/>
                <a:gd name="T71" fmla="*/ 0 h 186"/>
                <a:gd name="T72" fmla="*/ 0 w 316"/>
                <a:gd name="T73" fmla="*/ 0 h 186"/>
                <a:gd name="T74" fmla="*/ 0 w 316"/>
                <a:gd name="T75" fmla="*/ 0 h 186"/>
                <a:gd name="T76" fmla="*/ 0 w 316"/>
                <a:gd name="T77" fmla="*/ 0 h 186"/>
                <a:gd name="T78" fmla="*/ 0 w 316"/>
                <a:gd name="T79" fmla="*/ 0 h 186"/>
                <a:gd name="T80" fmla="*/ 0 w 316"/>
                <a:gd name="T81" fmla="*/ 0 h 186"/>
                <a:gd name="T82" fmla="*/ 0 w 316"/>
                <a:gd name="T83" fmla="*/ 0 h 186"/>
                <a:gd name="T84" fmla="*/ 0 w 316"/>
                <a:gd name="T85" fmla="*/ 0 h 186"/>
                <a:gd name="T86" fmla="*/ 0 w 316"/>
                <a:gd name="T87" fmla="*/ 0 h 186"/>
                <a:gd name="T88" fmla="*/ 0 w 316"/>
                <a:gd name="T89" fmla="*/ 0 h 18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16"/>
                <a:gd name="T136" fmla="*/ 0 h 186"/>
                <a:gd name="T137" fmla="*/ 316 w 316"/>
                <a:gd name="T138" fmla="*/ 186 h 18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16" h="186">
                  <a:moveTo>
                    <a:pt x="223" y="46"/>
                  </a:moveTo>
                  <a:lnTo>
                    <a:pt x="237" y="55"/>
                  </a:lnTo>
                  <a:lnTo>
                    <a:pt x="248" y="62"/>
                  </a:lnTo>
                  <a:lnTo>
                    <a:pt x="256" y="71"/>
                  </a:lnTo>
                  <a:lnTo>
                    <a:pt x="267" y="82"/>
                  </a:lnTo>
                  <a:lnTo>
                    <a:pt x="278" y="92"/>
                  </a:lnTo>
                  <a:lnTo>
                    <a:pt x="286" y="104"/>
                  </a:lnTo>
                  <a:lnTo>
                    <a:pt x="297" y="115"/>
                  </a:lnTo>
                  <a:lnTo>
                    <a:pt x="311" y="122"/>
                  </a:lnTo>
                  <a:lnTo>
                    <a:pt x="316" y="133"/>
                  </a:lnTo>
                  <a:lnTo>
                    <a:pt x="308" y="142"/>
                  </a:lnTo>
                  <a:lnTo>
                    <a:pt x="294" y="147"/>
                  </a:lnTo>
                  <a:lnTo>
                    <a:pt x="281" y="152"/>
                  </a:lnTo>
                  <a:lnTo>
                    <a:pt x="253" y="163"/>
                  </a:lnTo>
                  <a:lnTo>
                    <a:pt x="226" y="172"/>
                  </a:lnTo>
                  <a:lnTo>
                    <a:pt x="196" y="177"/>
                  </a:lnTo>
                  <a:lnTo>
                    <a:pt x="166" y="180"/>
                  </a:lnTo>
                  <a:lnTo>
                    <a:pt x="136" y="182"/>
                  </a:lnTo>
                  <a:lnTo>
                    <a:pt x="106" y="186"/>
                  </a:lnTo>
                  <a:lnTo>
                    <a:pt x="74" y="186"/>
                  </a:lnTo>
                  <a:lnTo>
                    <a:pt x="44" y="186"/>
                  </a:lnTo>
                  <a:lnTo>
                    <a:pt x="28" y="180"/>
                  </a:lnTo>
                  <a:lnTo>
                    <a:pt x="19" y="170"/>
                  </a:lnTo>
                  <a:lnTo>
                    <a:pt x="11" y="152"/>
                  </a:lnTo>
                  <a:lnTo>
                    <a:pt x="5" y="136"/>
                  </a:lnTo>
                  <a:lnTo>
                    <a:pt x="3" y="120"/>
                  </a:lnTo>
                  <a:lnTo>
                    <a:pt x="0" y="104"/>
                  </a:lnTo>
                  <a:lnTo>
                    <a:pt x="3" y="87"/>
                  </a:lnTo>
                  <a:lnTo>
                    <a:pt x="14" y="76"/>
                  </a:lnTo>
                  <a:lnTo>
                    <a:pt x="28" y="71"/>
                  </a:lnTo>
                  <a:lnTo>
                    <a:pt x="41" y="65"/>
                  </a:lnTo>
                  <a:lnTo>
                    <a:pt x="55" y="57"/>
                  </a:lnTo>
                  <a:lnTo>
                    <a:pt x="69" y="52"/>
                  </a:lnTo>
                  <a:lnTo>
                    <a:pt x="81" y="44"/>
                  </a:lnTo>
                  <a:lnTo>
                    <a:pt x="95" y="35"/>
                  </a:lnTo>
                  <a:lnTo>
                    <a:pt x="109" y="30"/>
                  </a:lnTo>
                  <a:lnTo>
                    <a:pt x="120" y="22"/>
                  </a:lnTo>
                  <a:lnTo>
                    <a:pt x="131" y="22"/>
                  </a:lnTo>
                  <a:lnTo>
                    <a:pt x="136" y="14"/>
                  </a:lnTo>
                  <a:lnTo>
                    <a:pt x="142" y="5"/>
                  </a:lnTo>
                  <a:lnTo>
                    <a:pt x="150" y="0"/>
                  </a:lnTo>
                  <a:lnTo>
                    <a:pt x="169" y="5"/>
                  </a:lnTo>
                  <a:lnTo>
                    <a:pt x="188" y="19"/>
                  </a:lnTo>
                  <a:lnTo>
                    <a:pt x="205" y="35"/>
                  </a:lnTo>
                  <a:lnTo>
                    <a:pt x="223" y="46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99" name="Freeform 287"/>
            <p:cNvSpPr>
              <a:spLocks/>
            </p:cNvSpPr>
            <p:nvPr/>
          </p:nvSpPr>
          <p:spPr bwMode="auto">
            <a:xfrm>
              <a:off x="2885" y="2105"/>
              <a:ext cx="11" cy="20"/>
            </a:xfrm>
            <a:custGeom>
              <a:avLst/>
              <a:gdLst>
                <a:gd name="T0" fmla="*/ 0 w 46"/>
                <a:gd name="T1" fmla="*/ 0 h 82"/>
                <a:gd name="T2" fmla="*/ 0 w 46"/>
                <a:gd name="T3" fmla="*/ 0 h 82"/>
                <a:gd name="T4" fmla="*/ 0 w 46"/>
                <a:gd name="T5" fmla="*/ 0 h 82"/>
                <a:gd name="T6" fmla="*/ 0 w 46"/>
                <a:gd name="T7" fmla="*/ 0 h 82"/>
                <a:gd name="T8" fmla="*/ 0 w 46"/>
                <a:gd name="T9" fmla="*/ 0 h 82"/>
                <a:gd name="T10" fmla="*/ 0 w 46"/>
                <a:gd name="T11" fmla="*/ 0 h 82"/>
                <a:gd name="T12" fmla="*/ 0 w 46"/>
                <a:gd name="T13" fmla="*/ 0 h 82"/>
                <a:gd name="T14" fmla="*/ 0 w 46"/>
                <a:gd name="T15" fmla="*/ 0 h 82"/>
                <a:gd name="T16" fmla="*/ 0 w 46"/>
                <a:gd name="T17" fmla="*/ 0 h 82"/>
                <a:gd name="T18" fmla="*/ 0 w 46"/>
                <a:gd name="T19" fmla="*/ 0 h 82"/>
                <a:gd name="T20" fmla="*/ 0 w 46"/>
                <a:gd name="T21" fmla="*/ 0 h 82"/>
                <a:gd name="T22" fmla="*/ 0 w 46"/>
                <a:gd name="T23" fmla="*/ 0 h 82"/>
                <a:gd name="T24" fmla="*/ 0 w 46"/>
                <a:gd name="T25" fmla="*/ 0 h 82"/>
                <a:gd name="T26" fmla="*/ 0 w 46"/>
                <a:gd name="T27" fmla="*/ 0 h 8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6"/>
                <a:gd name="T43" fmla="*/ 0 h 82"/>
                <a:gd name="T44" fmla="*/ 46 w 46"/>
                <a:gd name="T45" fmla="*/ 82 h 8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6" h="82">
                  <a:moveTo>
                    <a:pt x="44" y="6"/>
                  </a:moveTo>
                  <a:lnTo>
                    <a:pt x="46" y="25"/>
                  </a:lnTo>
                  <a:lnTo>
                    <a:pt x="44" y="44"/>
                  </a:lnTo>
                  <a:lnTo>
                    <a:pt x="41" y="64"/>
                  </a:lnTo>
                  <a:lnTo>
                    <a:pt x="44" y="82"/>
                  </a:lnTo>
                  <a:lnTo>
                    <a:pt x="33" y="77"/>
                  </a:lnTo>
                  <a:lnTo>
                    <a:pt x="19" y="77"/>
                  </a:lnTo>
                  <a:lnTo>
                    <a:pt x="5" y="71"/>
                  </a:lnTo>
                  <a:lnTo>
                    <a:pt x="0" y="60"/>
                  </a:lnTo>
                  <a:lnTo>
                    <a:pt x="14" y="0"/>
                  </a:lnTo>
                  <a:lnTo>
                    <a:pt x="22" y="4"/>
                  </a:lnTo>
                  <a:lnTo>
                    <a:pt x="30" y="6"/>
                  </a:lnTo>
                  <a:lnTo>
                    <a:pt x="35" y="6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00" name="Freeform 288"/>
            <p:cNvSpPr>
              <a:spLocks/>
            </p:cNvSpPr>
            <p:nvPr/>
          </p:nvSpPr>
          <p:spPr bwMode="auto">
            <a:xfrm>
              <a:off x="2820" y="2106"/>
              <a:ext cx="63" cy="39"/>
            </a:xfrm>
            <a:custGeom>
              <a:avLst/>
              <a:gdLst>
                <a:gd name="T0" fmla="*/ 0 w 253"/>
                <a:gd name="T1" fmla="*/ 0 h 155"/>
                <a:gd name="T2" fmla="*/ 0 w 253"/>
                <a:gd name="T3" fmla="*/ 0 h 155"/>
                <a:gd name="T4" fmla="*/ 0 w 253"/>
                <a:gd name="T5" fmla="*/ 0 h 155"/>
                <a:gd name="T6" fmla="*/ 0 w 253"/>
                <a:gd name="T7" fmla="*/ 0 h 155"/>
                <a:gd name="T8" fmla="*/ 0 w 253"/>
                <a:gd name="T9" fmla="*/ 0 h 155"/>
                <a:gd name="T10" fmla="*/ 0 w 253"/>
                <a:gd name="T11" fmla="*/ 0 h 155"/>
                <a:gd name="T12" fmla="*/ 0 w 253"/>
                <a:gd name="T13" fmla="*/ 0 h 155"/>
                <a:gd name="T14" fmla="*/ 0 w 253"/>
                <a:gd name="T15" fmla="*/ 0 h 155"/>
                <a:gd name="T16" fmla="*/ 0 w 253"/>
                <a:gd name="T17" fmla="*/ 0 h 155"/>
                <a:gd name="T18" fmla="*/ 0 w 253"/>
                <a:gd name="T19" fmla="*/ 0 h 155"/>
                <a:gd name="T20" fmla="*/ 0 w 253"/>
                <a:gd name="T21" fmla="*/ 0 h 155"/>
                <a:gd name="T22" fmla="*/ 0 w 253"/>
                <a:gd name="T23" fmla="*/ 0 h 155"/>
                <a:gd name="T24" fmla="*/ 0 w 253"/>
                <a:gd name="T25" fmla="*/ 0 h 155"/>
                <a:gd name="T26" fmla="*/ 0 w 253"/>
                <a:gd name="T27" fmla="*/ 0 h 155"/>
                <a:gd name="T28" fmla="*/ 0 w 253"/>
                <a:gd name="T29" fmla="*/ 0 h 155"/>
                <a:gd name="T30" fmla="*/ 0 w 253"/>
                <a:gd name="T31" fmla="*/ 0 h 155"/>
                <a:gd name="T32" fmla="*/ 0 w 253"/>
                <a:gd name="T33" fmla="*/ 0 h 155"/>
                <a:gd name="T34" fmla="*/ 0 w 253"/>
                <a:gd name="T35" fmla="*/ 0 h 155"/>
                <a:gd name="T36" fmla="*/ 0 w 253"/>
                <a:gd name="T37" fmla="*/ 0 h 155"/>
                <a:gd name="T38" fmla="*/ 0 w 253"/>
                <a:gd name="T39" fmla="*/ 0 h 155"/>
                <a:gd name="T40" fmla="*/ 0 w 253"/>
                <a:gd name="T41" fmla="*/ 0 h 155"/>
                <a:gd name="T42" fmla="*/ 0 w 253"/>
                <a:gd name="T43" fmla="*/ 0 h 155"/>
                <a:gd name="T44" fmla="*/ 0 w 253"/>
                <a:gd name="T45" fmla="*/ 0 h 155"/>
                <a:gd name="T46" fmla="*/ 0 w 253"/>
                <a:gd name="T47" fmla="*/ 0 h 155"/>
                <a:gd name="T48" fmla="*/ 0 w 253"/>
                <a:gd name="T49" fmla="*/ 0 h 155"/>
                <a:gd name="T50" fmla="*/ 0 w 253"/>
                <a:gd name="T51" fmla="*/ 0 h 155"/>
                <a:gd name="T52" fmla="*/ 0 w 253"/>
                <a:gd name="T53" fmla="*/ 0 h 155"/>
                <a:gd name="T54" fmla="*/ 0 w 253"/>
                <a:gd name="T55" fmla="*/ 0 h 155"/>
                <a:gd name="T56" fmla="*/ 0 w 253"/>
                <a:gd name="T57" fmla="*/ 0 h 15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53"/>
                <a:gd name="T88" fmla="*/ 0 h 155"/>
                <a:gd name="T89" fmla="*/ 253 w 253"/>
                <a:gd name="T90" fmla="*/ 155 h 15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53" h="155">
                  <a:moveTo>
                    <a:pt x="253" y="11"/>
                  </a:moveTo>
                  <a:lnTo>
                    <a:pt x="248" y="49"/>
                  </a:lnTo>
                  <a:lnTo>
                    <a:pt x="241" y="85"/>
                  </a:lnTo>
                  <a:lnTo>
                    <a:pt x="227" y="120"/>
                  </a:lnTo>
                  <a:lnTo>
                    <a:pt x="216" y="155"/>
                  </a:lnTo>
                  <a:lnTo>
                    <a:pt x="188" y="152"/>
                  </a:lnTo>
                  <a:lnTo>
                    <a:pt x="161" y="147"/>
                  </a:lnTo>
                  <a:lnTo>
                    <a:pt x="133" y="141"/>
                  </a:lnTo>
                  <a:lnTo>
                    <a:pt x="106" y="134"/>
                  </a:lnTo>
                  <a:lnTo>
                    <a:pt x="80" y="122"/>
                  </a:lnTo>
                  <a:lnTo>
                    <a:pt x="52" y="115"/>
                  </a:lnTo>
                  <a:lnTo>
                    <a:pt x="27" y="104"/>
                  </a:lnTo>
                  <a:lnTo>
                    <a:pt x="0" y="95"/>
                  </a:lnTo>
                  <a:lnTo>
                    <a:pt x="6" y="68"/>
                  </a:lnTo>
                  <a:lnTo>
                    <a:pt x="19" y="44"/>
                  </a:lnTo>
                  <a:lnTo>
                    <a:pt x="39" y="28"/>
                  </a:lnTo>
                  <a:lnTo>
                    <a:pt x="60" y="11"/>
                  </a:lnTo>
                  <a:lnTo>
                    <a:pt x="68" y="11"/>
                  </a:lnTo>
                  <a:lnTo>
                    <a:pt x="74" y="8"/>
                  </a:lnTo>
                  <a:lnTo>
                    <a:pt x="80" y="5"/>
                  </a:lnTo>
                  <a:lnTo>
                    <a:pt x="85" y="0"/>
                  </a:lnTo>
                  <a:lnTo>
                    <a:pt x="106" y="3"/>
                  </a:lnTo>
                  <a:lnTo>
                    <a:pt x="126" y="5"/>
                  </a:lnTo>
                  <a:lnTo>
                    <a:pt x="147" y="8"/>
                  </a:lnTo>
                  <a:lnTo>
                    <a:pt x="169" y="11"/>
                  </a:lnTo>
                  <a:lnTo>
                    <a:pt x="191" y="14"/>
                  </a:lnTo>
                  <a:lnTo>
                    <a:pt x="213" y="14"/>
                  </a:lnTo>
                  <a:lnTo>
                    <a:pt x="232" y="14"/>
                  </a:lnTo>
                  <a:lnTo>
                    <a:pt x="253" y="11"/>
                  </a:lnTo>
                  <a:close/>
                </a:path>
              </a:pathLst>
            </a:custGeom>
            <a:solidFill>
              <a:srgbClr val="9E9E9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01" name="Freeform 289"/>
            <p:cNvSpPr>
              <a:spLocks/>
            </p:cNvSpPr>
            <p:nvPr/>
          </p:nvSpPr>
          <p:spPr bwMode="auto">
            <a:xfrm>
              <a:off x="2901" y="2106"/>
              <a:ext cx="14" cy="9"/>
            </a:xfrm>
            <a:custGeom>
              <a:avLst/>
              <a:gdLst>
                <a:gd name="T0" fmla="*/ 0 w 55"/>
                <a:gd name="T1" fmla="*/ 0 h 35"/>
                <a:gd name="T2" fmla="*/ 0 w 55"/>
                <a:gd name="T3" fmla="*/ 0 h 35"/>
                <a:gd name="T4" fmla="*/ 0 w 55"/>
                <a:gd name="T5" fmla="*/ 0 h 35"/>
                <a:gd name="T6" fmla="*/ 0 w 55"/>
                <a:gd name="T7" fmla="*/ 0 h 35"/>
                <a:gd name="T8" fmla="*/ 0 w 55"/>
                <a:gd name="T9" fmla="*/ 0 h 35"/>
                <a:gd name="T10" fmla="*/ 0 w 55"/>
                <a:gd name="T11" fmla="*/ 0 h 35"/>
                <a:gd name="T12" fmla="*/ 0 w 55"/>
                <a:gd name="T13" fmla="*/ 0 h 35"/>
                <a:gd name="T14" fmla="*/ 0 w 55"/>
                <a:gd name="T15" fmla="*/ 0 h 35"/>
                <a:gd name="T16" fmla="*/ 0 w 55"/>
                <a:gd name="T17" fmla="*/ 0 h 35"/>
                <a:gd name="T18" fmla="*/ 0 w 55"/>
                <a:gd name="T19" fmla="*/ 0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"/>
                <a:gd name="T31" fmla="*/ 0 h 35"/>
                <a:gd name="T32" fmla="*/ 55 w 55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" h="35">
                  <a:moveTo>
                    <a:pt x="20" y="0"/>
                  </a:moveTo>
                  <a:lnTo>
                    <a:pt x="20" y="3"/>
                  </a:lnTo>
                  <a:lnTo>
                    <a:pt x="20" y="5"/>
                  </a:lnTo>
                  <a:lnTo>
                    <a:pt x="28" y="8"/>
                  </a:lnTo>
                  <a:lnTo>
                    <a:pt x="39" y="8"/>
                  </a:lnTo>
                  <a:lnTo>
                    <a:pt x="46" y="5"/>
                  </a:lnTo>
                  <a:lnTo>
                    <a:pt x="55" y="5"/>
                  </a:lnTo>
                  <a:lnTo>
                    <a:pt x="0" y="35"/>
                  </a:lnTo>
                  <a:lnTo>
                    <a:pt x="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02" name="Freeform 290"/>
            <p:cNvSpPr>
              <a:spLocks/>
            </p:cNvSpPr>
            <p:nvPr/>
          </p:nvSpPr>
          <p:spPr bwMode="auto">
            <a:xfrm>
              <a:off x="2606" y="2107"/>
              <a:ext cx="75" cy="178"/>
            </a:xfrm>
            <a:custGeom>
              <a:avLst/>
              <a:gdLst>
                <a:gd name="T0" fmla="*/ 0 w 300"/>
                <a:gd name="T1" fmla="*/ 0 h 712"/>
                <a:gd name="T2" fmla="*/ 0 w 300"/>
                <a:gd name="T3" fmla="*/ 0 h 712"/>
                <a:gd name="T4" fmla="*/ 0 w 300"/>
                <a:gd name="T5" fmla="*/ 0 h 712"/>
                <a:gd name="T6" fmla="*/ 0 w 300"/>
                <a:gd name="T7" fmla="*/ 0 h 712"/>
                <a:gd name="T8" fmla="*/ 0 w 300"/>
                <a:gd name="T9" fmla="*/ 0 h 712"/>
                <a:gd name="T10" fmla="*/ 0 w 300"/>
                <a:gd name="T11" fmla="*/ 0 h 712"/>
                <a:gd name="T12" fmla="*/ 0 w 300"/>
                <a:gd name="T13" fmla="*/ 0 h 712"/>
                <a:gd name="T14" fmla="*/ 0 w 300"/>
                <a:gd name="T15" fmla="*/ 0 h 712"/>
                <a:gd name="T16" fmla="*/ 0 w 300"/>
                <a:gd name="T17" fmla="*/ 0 h 712"/>
                <a:gd name="T18" fmla="*/ 0 w 300"/>
                <a:gd name="T19" fmla="*/ 0 h 712"/>
                <a:gd name="T20" fmla="*/ 0 w 300"/>
                <a:gd name="T21" fmla="*/ 0 h 712"/>
                <a:gd name="T22" fmla="*/ 0 w 300"/>
                <a:gd name="T23" fmla="*/ 0 h 712"/>
                <a:gd name="T24" fmla="*/ 0 w 300"/>
                <a:gd name="T25" fmla="*/ 0 h 712"/>
                <a:gd name="T26" fmla="*/ 0 w 300"/>
                <a:gd name="T27" fmla="*/ 0 h 712"/>
                <a:gd name="T28" fmla="*/ 0 w 300"/>
                <a:gd name="T29" fmla="*/ 0 h 712"/>
                <a:gd name="T30" fmla="*/ 0 w 300"/>
                <a:gd name="T31" fmla="*/ 0 h 712"/>
                <a:gd name="T32" fmla="*/ 0 w 300"/>
                <a:gd name="T33" fmla="*/ 0 h 712"/>
                <a:gd name="T34" fmla="*/ 0 w 300"/>
                <a:gd name="T35" fmla="*/ 0 h 712"/>
                <a:gd name="T36" fmla="*/ 0 w 300"/>
                <a:gd name="T37" fmla="*/ 0 h 712"/>
                <a:gd name="T38" fmla="*/ 0 w 300"/>
                <a:gd name="T39" fmla="*/ 0 h 712"/>
                <a:gd name="T40" fmla="*/ 0 w 300"/>
                <a:gd name="T41" fmla="*/ 0 h 712"/>
                <a:gd name="T42" fmla="*/ 0 w 300"/>
                <a:gd name="T43" fmla="*/ 0 h 712"/>
                <a:gd name="T44" fmla="*/ 0 w 300"/>
                <a:gd name="T45" fmla="*/ 0 h 71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0"/>
                <a:gd name="T70" fmla="*/ 0 h 712"/>
                <a:gd name="T71" fmla="*/ 300 w 300"/>
                <a:gd name="T72" fmla="*/ 712 h 71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0" h="712">
                  <a:moveTo>
                    <a:pt x="44" y="25"/>
                  </a:moveTo>
                  <a:lnTo>
                    <a:pt x="77" y="110"/>
                  </a:lnTo>
                  <a:lnTo>
                    <a:pt x="109" y="194"/>
                  </a:lnTo>
                  <a:lnTo>
                    <a:pt x="142" y="278"/>
                  </a:lnTo>
                  <a:lnTo>
                    <a:pt x="171" y="363"/>
                  </a:lnTo>
                  <a:lnTo>
                    <a:pt x="205" y="448"/>
                  </a:lnTo>
                  <a:lnTo>
                    <a:pt x="237" y="532"/>
                  </a:lnTo>
                  <a:lnTo>
                    <a:pt x="267" y="616"/>
                  </a:lnTo>
                  <a:lnTo>
                    <a:pt x="300" y="701"/>
                  </a:lnTo>
                  <a:lnTo>
                    <a:pt x="240" y="712"/>
                  </a:lnTo>
                  <a:lnTo>
                    <a:pt x="235" y="649"/>
                  </a:lnTo>
                  <a:lnTo>
                    <a:pt x="224" y="586"/>
                  </a:lnTo>
                  <a:lnTo>
                    <a:pt x="205" y="526"/>
                  </a:lnTo>
                  <a:lnTo>
                    <a:pt x="183" y="469"/>
                  </a:lnTo>
                  <a:lnTo>
                    <a:pt x="159" y="409"/>
                  </a:lnTo>
                  <a:lnTo>
                    <a:pt x="131" y="352"/>
                  </a:lnTo>
                  <a:lnTo>
                    <a:pt x="107" y="295"/>
                  </a:lnTo>
                  <a:lnTo>
                    <a:pt x="85" y="235"/>
                  </a:lnTo>
                  <a:lnTo>
                    <a:pt x="0" y="0"/>
                  </a:lnTo>
                  <a:lnTo>
                    <a:pt x="14" y="3"/>
                  </a:lnTo>
                  <a:lnTo>
                    <a:pt x="28" y="3"/>
                  </a:lnTo>
                  <a:lnTo>
                    <a:pt x="38" y="9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rgbClr val="E0F4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03" name="Freeform 291"/>
            <p:cNvSpPr>
              <a:spLocks/>
            </p:cNvSpPr>
            <p:nvPr/>
          </p:nvSpPr>
          <p:spPr bwMode="auto">
            <a:xfrm>
              <a:off x="2526" y="2116"/>
              <a:ext cx="117" cy="179"/>
            </a:xfrm>
            <a:custGeom>
              <a:avLst/>
              <a:gdLst>
                <a:gd name="T0" fmla="*/ 0 w 471"/>
                <a:gd name="T1" fmla="*/ 0 h 716"/>
                <a:gd name="T2" fmla="*/ 0 w 471"/>
                <a:gd name="T3" fmla="*/ 0 h 716"/>
                <a:gd name="T4" fmla="*/ 0 w 471"/>
                <a:gd name="T5" fmla="*/ 0 h 716"/>
                <a:gd name="T6" fmla="*/ 0 w 471"/>
                <a:gd name="T7" fmla="*/ 0 h 716"/>
                <a:gd name="T8" fmla="*/ 0 w 471"/>
                <a:gd name="T9" fmla="*/ 0 h 716"/>
                <a:gd name="T10" fmla="*/ 0 w 471"/>
                <a:gd name="T11" fmla="*/ 0 h 716"/>
                <a:gd name="T12" fmla="*/ 0 w 471"/>
                <a:gd name="T13" fmla="*/ 0 h 716"/>
                <a:gd name="T14" fmla="*/ 0 w 471"/>
                <a:gd name="T15" fmla="*/ 0 h 716"/>
                <a:gd name="T16" fmla="*/ 0 w 471"/>
                <a:gd name="T17" fmla="*/ 0 h 716"/>
                <a:gd name="T18" fmla="*/ 0 w 471"/>
                <a:gd name="T19" fmla="*/ 0 h 716"/>
                <a:gd name="T20" fmla="*/ 0 w 471"/>
                <a:gd name="T21" fmla="*/ 0 h 716"/>
                <a:gd name="T22" fmla="*/ 0 w 471"/>
                <a:gd name="T23" fmla="*/ 0 h 716"/>
                <a:gd name="T24" fmla="*/ 0 w 471"/>
                <a:gd name="T25" fmla="*/ 0 h 716"/>
                <a:gd name="T26" fmla="*/ 0 w 471"/>
                <a:gd name="T27" fmla="*/ 0 h 716"/>
                <a:gd name="T28" fmla="*/ 0 w 471"/>
                <a:gd name="T29" fmla="*/ 0 h 716"/>
                <a:gd name="T30" fmla="*/ 0 w 471"/>
                <a:gd name="T31" fmla="*/ 0 h 716"/>
                <a:gd name="T32" fmla="*/ 0 w 471"/>
                <a:gd name="T33" fmla="*/ 0 h 716"/>
                <a:gd name="T34" fmla="*/ 0 w 471"/>
                <a:gd name="T35" fmla="*/ 0 h 716"/>
                <a:gd name="T36" fmla="*/ 0 w 471"/>
                <a:gd name="T37" fmla="*/ 0 h 716"/>
                <a:gd name="T38" fmla="*/ 0 w 471"/>
                <a:gd name="T39" fmla="*/ 0 h 716"/>
                <a:gd name="T40" fmla="*/ 0 w 471"/>
                <a:gd name="T41" fmla="*/ 0 h 716"/>
                <a:gd name="T42" fmla="*/ 0 w 471"/>
                <a:gd name="T43" fmla="*/ 0 h 716"/>
                <a:gd name="T44" fmla="*/ 0 w 471"/>
                <a:gd name="T45" fmla="*/ 0 h 716"/>
                <a:gd name="T46" fmla="*/ 0 w 471"/>
                <a:gd name="T47" fmla="*/ 0 h 716"/>
                <a:gd name="T48" fmla="*/ 0 w 471"/>
                <a:gd name="T49" fmla="*/ 0 h 716"/>
                <a:gd name="T50" fmla="*/ 0 w 471"/>
                <a:gd name="T51" fmla="*/ 0 h 716"/>
                <a:gd name="T52" fmla="*/ 0 w 471"/>
                <a:gd name="T53" fmla="*/ 0 h 716"/>
                <a:gd name="T54" fmla="*/ 0 w 471"/>
                <a:gd name="T55" fmla="*/ 0 h 716"/>
                <a:gd name="T56" fmla="*/ 0 w 471"/>
                <a:gd name="T57" fmla="*/ 0 h 716"/>
                <a:gd name="T58" fmla="*/ 0 w 471"/>
                <a:gd name="T59" fmla="*/ 0 h 716"/>
                <a:gd name="T60" fmla="*/ 0 w 471"/>
                <a:gd name="T61" fmla="*/ 0 h 716"/>
                <a:gd name="T62" fmla="*/ 0 w 471"/>
                <a:gd name="T63" fmla="*/ 0 h 716"/>
                <a:gd name="T64" fmla="*/ 0 w 471"/>
                <a:gd name="T65" fmla="*/ 0 h 716"/>
                <a:gd name="T66" fmla="*/ 0 w 471"/>
                <a:gd name="T67" fmla="*/ 0 h 716"/>
                <a:gd name="T68" fmla="*/ 0 w 471"/>
                <a:gd name="T69" fmla="*/ 0 h 716"/>
                <a:gd name="T70" fmla="*/ 0 w 471"/>
                <a:gd name="T71" fmla="*/ 0 h 716"/>
                <a:gd name="T72" fmla="*/ 0 w 471"/>
                <a:gd name="T73" fmla="*/ 0 h 716"/>
                <a:gd name="T74" fmla="*/ 0 w 471"/>
                <a:gd name="T75" fmla="*/ 0 h 716"/>
                <a:gd name="T76" fmla="*/ 0 w 471"/>
                <a:gd name="T77" fmla="*/ 0 h 716"/>
                <a:gd name="T78" fmla="*/ 0 w 471"/>
                <a:gd name="T79" fmla="*/ 0 h 716"/>
                <a:gd name="T80" fmla="*/ 0 w 471"/>
                <a:gd name="T81" fmla="*/ 0 h 716"/>
                <a:gd name="T82" fmla="*/ 0 w 471"/>
                <a:gd name="T83" fmla="*/ 0 h 716"/>
                <a:gd name="T84" fmla="*/ 0 w 471"/>
                <a:gd name="T85" fmla="*/ 0 h 716"/>
                <a:gd name="T86" fmla="*/ 0 w 471"/>
                <a:gd name="T87" fmla="*/ 0 h 7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71"/>
                <a:gd name="T133" fmla="*/ 0 h 716"/>
                <a:gd name="T134" fmla="*/ 471 w 471"/>
                <a:gd name="T135" fmla="*/ 716 h 7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71" h="716">
                  <a:moveTo>
                    <a:pt x="269" y="164"/>
                  </a:moveTo>
                  <a:lnTo>
                    <a:pt x="471" y="689"/>
                  </a:lnTo>
                  <a:lnTo>
                    <a:pt x="450" y="695"/>
                  </a:lnTo>
                  <a:lnTo>
                    <a:pt x="428" y="697"/>
                  </a:lnTo>
                  <a:lnTo>
                    <a:pt x="406" y="703"/>
                  </a:lnTo>
                  <a:lnTo>
                    <a:pt x="386" y="706"/>
                  </a:lnTo>
                  <a:lnTo>
                    <a:pt x="365" y="711"/>
                  </a:lnTo>
                  <a:lnTo>
                    <a:pt x="345" y="714"/>
                  </a:lnTo>
                  <a:lnTo>
                    <a:pt x="324" y="716"/>
                  </a:lnTo>
                  <a:lnTo>
                    <a:pt x="305" y="716"/>
                  </a:lnTo>
                  <a:lnTo>
                    <a:pt x="269" y="689"/>
                  </a:lnTo>
                  <a:lnTo>
                    <a:pt x="237" y="659"/>
                  </a:lnTo>
                  <a:lnTo>
                    <a:pt x="207" y="633"/>
                  </a:lnTo>
                  <a:lnTo>
                    <a:pt x="179" y="603"/>
                  </a:lnTo>
                  <a:lnTo>
                    <a:pt x="152" y="569"/>
                  </a:lnTo>
                  <a:lnTo>
                    <a:pt x="128" y="537"/>
                  </a:lnTo>
                  <a:lnTo>
                    <a:pt x="106" y="504"/>
                  </a:lnTo>
                  <a:lnTo>
                    <a:pt x="84" y="466"/>
                  </a:lnTo>
                  <a:lnTo>
                    <a:pt x="98" y="454"/>
                  </a:lnTo>
                  <a:lnTo>
                    <a:pt x="114" y="452"/>
                  </a:lnTo>
                  <a:lnTo>
                    <a:pt x="133" y="449"/>
                  </a:lnTo>
                  <a:lnTo>
                    <a:pt x="149" y="447"/>
                  </a:lnTo>
                  <a:lnTo>
                    <a:pt x="166" y="447"/>
                  </a:lnTo>
                  <a:lnTo>
                    <a:pt x="179" y="438"/>
                  </a:lnTo>
                  <a:lnTo>
                    <a:pt x="188" y="428"/>
                  </a:lnTo>
                  <a:lnTo>
                    <a:pt x="191" y="406"/>
                  </a:lnTo>
                  <a:lnTo>
                    <a:pt x="177" y="371"/>
                  </a:lnTo>
                  <a:lnTo>
                    <a:pt x="163" y="335"/>
                  </a:lnTo>
                  <a:lnTo>
                    <a:pt x="152" y="297"/>
                  </a:lnTo>
                  <a:lnTo>
                    <a:pt x="138" y="256"/>
                  </a:lnTo>
                  <a:lnTo>
                    <a:pt x="122" y="247"/>
                  </a:lnTo>
                  <a:lnTo>
                    <a:pt x="106" y="245"/>
                  </a:lnTo>
                  <a:lnTo>
                    <a:pt x="90" y="245"/>
                  </a:lnTo>
                  <a:lnTo>
                    <a:pt x="73" y="247"/>
                  </a:lnTo>
                  <a:lnTo>
                    <a:pt x="55" y="251"/>
                  </a:lnTo>
                  <a:lnTo>
                    <a:pt x="37" y="253"/>
                  </a:lnTo>
                  <a:lnTo>
                    <a:pt x="21" y="256"/>
                  </a:lnTo>
                  <a:lnTo>
                    <a:pt x="5" y="259"/>
                  </a:lnTo>
                  <a:lnTo>
                    <a:pt x="0" y="199"/>
                  </a:lnTo>
                  <a:lnTo>
                    <a:pt x="11" y="144"/>
                  </a:lnTo>
                  <a:lnTo>
                    <a:pt x="25" y="88"/>
                  </a:lnTo>
                  <a:lnTo>
                    <a:pt x="41" y="24"/>
                  </a:lnTo>
                  <a:lnTo>
                    <a:pt x="207" y="0"/>
                  </a:lnTo>
                  <a:lnTo>
                    <a:pt x="269" y="164"/>
                  </a:lnTo>
                  <a:close/>
                </a:path>
              </a:pathLst>
            </a:custGeom>
            <a:solidFill>
              <a:srgbClr val="E0F4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04" name="Freeform 292"/>
            <p:cNvSpPr>
              <a:spLocks/>
            </p:cNvSpPr>
            <p:nvPr/>
          </p:nvSpPr>
          <p:spPr bwMode="auto">
            <a:xfrm>
              <a:off x="3030" y="2120"/>
              <a:ext cx="27" cy="15"/>
            </a:xfrm>
            <a:custGeom>
              <a:avLst/>
              <a:gdLst>
                <a:gd name="T0" fmla="*/ 0 w 110"/>
                <a:gd name="T1" fmla="*/ 0 h 61"/>
                <a:gd name="T2" fmla="*/ 0 w 110"/>
                <a:gd name="T3" fmla="*/ 0 h 61"/>
                <a:gd name="T4" fmla="*/ 0 w 110"/>
                <a:gd name="T5" fmla="*/ 0 h 61"/>
                <a:gd name="T6" fmla="*/ 0 w 110"/>
                <a:gd name="T7" fmla="*/ 0 h 61"/>
                <a:gd name="T8" fmla="*/ 0 w 110"/>
                <a:gd name="T9" fmla="*/ 0 h 61"/>
                <a:gd name="T10" fmla="*/ 0 w 110"/>
                <a:gd name="T11" fmla="*/ 0 h 61"/>
                <a:gd name="T12" fmla="*/ 0 w 110"/>
                <a:gd name="T13" fmla="*/ 0 h 61"/>
                <a:gd name="T14" fmla="*/ 0 w 110"/>
                <a:gd name="T15" fmla="*/ 0 h 61"/>
                <a:gd name="T16" fmla="*/ 0 w 110"/>
                <a:gd name="T17" fmla="*/ 0 h 61"/>
                <a:gd name="T18" fmla="*/ 0 w 110"/>
                <a:gd name="T19" fmla="*/ 0 h 61"/>
                <a:gd name="T20" fmla="*/ 0 w 110"/>
                <a:gd name="T21" fmla="*/ 0 h 61"/>
                <a:gd name="T22" fmla="*/ 0 w 110"/>
                <a:gd name="T23" fmla="*/ 0 h 61"/>
                <a:gd name="T24" fmla="*/ 0 w 110"/>
                <a:gd name="T25" fmla="*/ 0 h 61"/>
                <a:gd name="T26" fmla="*/ 0 w 110"/>
                <a:gd name="T27" fmla="*/ 0 h 61"/>
                <a:gd name="T28" fmla="*/ 0 w 110"/>
                <a:gd name="T29" fmla="*/ 0 h 61"/>
                <a:gd name="T30" fmla="*/ 0 w 110"/>
                <a:gd name="T31" fmla="*/ 0 h 61"/>
                <a:gd name="T32" fmla="*/ 0 w 110"/>
                <a:gd name="T33" fmla="*/ 0 h 61"/>
                <a:gd name="T34" fmla="*/ 0 w 110"/>
                <a:gd name="T35" fmla="*/ 0 h 61"/>
                <a:gd name="T36" fmla="*/ 0 w 110"/>
                <a:gd name="T37" fmla="*/ 0 h 61"/>
                <a:gd name="T38" fmla="*/ 0 w 110"/>
                <a:gd name="T39" fmla="*/ 0 h 61"/>
                <a:gd name="T40" fmla="*/ 0 w 110"/>
                <a:gd name="T41" fmla="*/ 0 h 6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10"/>
                <a:gd name="T64" fmla="*/ 0 h 61"/>
                <a:gd name="T65" fmla="*/ 110 w 110"/>
                <a:gd name="T66" fmla="*/ 61 h 6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10" h="61">
                  <a:moveTo>
                    <a:pt x="96" y="11"/>
                  </a:moveTo>
                  <a:lnTo>
                    <a:pt x="99" y="20"/>
                  </a:lnTo>
                  <a:lnTo>
                    <a:pt x="104" y="27"/>
                  </a:lnTo>
                  <a:lnTo>
                    <a:pt x="110" y="36"/>
                  </a:lnTo>
                  <a:lnTo>
                    <a:pt x="107" y="47"/>
                  </a:lnTo>
                  <a:lnTo>
                    <a:pt x="94" y="57"/>
                  </a:lnTo>
                  <a:lnTo>
                    <a:pt x="77" y="61"/>
                  </a:lnTo>
                  <a:lnTo>
                    <a:pt x="58" y="61"/>
                  </a:lnTo>
                  <a:lnTo>
                    <a:pt x="39" y="61"/>
                  </a:lnTo>
                  <a:lnTo>
                    <a:pt x="28" y="57"/>
                  </a:lnTo>
                  <a:lnTo>
                    <a:pt x="14" y="55"/>
                  </a:lnTo>
                  <a:lnTo>
                    <a:pt x="4" y="50"/>
                  </a:lnTo>
                  <a:lnTo>
                    <a:pt x="0" y="36"/>
                  </a:lnTo>
                  <a:lnTo>
                    <a:pt x="4" y="25"/>
                  </a:lnTo>
                  <a:lnTo>
                    <a:pt x="9" y="17"/>
                  </a:lnTo>
                  <a:lnTo>
                    <a:pt x="18" y="11"/>
                  </a:lnTo>
                  <a:lnTo>
                    <a:pt x="25" y="6"/>
                  </a:lnTo>
                  <a:lnTo>
                    <a:pt x="41" y="4"/>
                  </a:lnTo>
                  <a:lnTo>
                    <a:pt x="64" y="0"/>
                  </a:lnTo>
                  <a:lnTo>
                    <a:pt x="82" y="4"/>
                  </a:lnTo>
                  <a:lnTo>
                    <a:pt x="96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05" name="Freeform 293"/>
            <p:cNvSpPr>
              <a:spLocks/>
            </p:cNvSpPr>
            <p:nvPr/>
          </p:nvSpPr>
          <p:spPr bwMode="auto">
            <a:xfrm>
              <a:off x="2819" y="2143"/>
              <a:ext cx="238" cy="71"/>
            </a:xfrm>
            <a:custGeom>
              <a:avLst/>
              <a:gdLst>
                <a:gd name="T0" fmla="*/ 0 w 954"/>
                <a:gd name="T1" fmla="*/ 0 h 280"/>
                <a:gd name="T2" fmla="*/ 0 w 954"/>
                <a:gd name="T3" fmla="*/ 0 h 280"/>
                <a:gd name="T4" fmla="*/ 0 w 954"/>
                <a:gd name="T5" fmla="*/ 0 h 280"/>
                <a:gd name="T6" fmla="*/ 0 w 954"/>
                <a:gd name="T7" fmla="*/ 0 h 280"/>
                <a:gd name="T8" fmla="*/ 0 w 954"/>
                <a:gd name="T9" fmla="*/ 0 h 280"/>
                <a:gd name="T10" fmla="*/ 0 w 954"/>
                <a:gd name="T11" fmla="*/ 0 h 280"/>
                <a:gd name="T12" fmla="*/ 0 w 954"/>
                <a:gd name="T13" fmla="*/ 0 h 280"/>
                <a:gd name="T14" fmla="*/ 0 w 954"/>
                <a:gd name="T15" fmla="*/ 0 h 280"/>
                <a:gd name="T16" fmla="*/ 0 w 954"/>
                <a:gd name="T17" fmla="*/ 0 h 280"/>
                <a:gd name="T18" fmla="*/ 0 w 954"/>
                <a:gd name="T19" fmla="*/ 0 h 280"/>
                <a:gd name="T20" fmla="*/ 0 w 954"/>
                <a:gd name="T21" fmla="*/ 0 h 280"/>
                <a:gd name="T22" fmla="*/ 0 w 954"/>
                <a:gd name="T23" fmla="*/ 0 h 280"/>
                <a:gd name="T24" fmla="*/ 0 w 954"/>
                <a:gd name="T25" fmla="*/ 0 h 280"/>
                <a:gd name="T26" fmla="*/ 0 w 954"/>
                <a:gd name="T27" fmla="*/ 0 h 280"/>
                <a:gd name="T28" fmla="*/ 0 w 954"/>
                <a:gd name="T29" fmla="*/ 0 h 280"/>
                <a:gd name="T30" fmla="*/ 0 w 954"/>
                <a:gd name="T31" fmla="*/ 0 h 280"/>
                <a:gd name="T32" fmla="*/ 0 w 954"/>
                <a:gd name="T33" fmla="*/ 0 h 280"/>
                <a:gd name="T34" fmla="*/ 0 w 954"/>
                <a:gd name="T35" fmla="*/ 0 h 280"/>
                <a:gd name="T36" fmla="*/ 0 w 954"/>
                <a:gd name="T37" fmla="*/ 0 h 280"/>
                <a:gd name="T38" fmla="*/ 0 w 954"/>
                <a:gd name="T39" fmla="*/ 0 h 280"/>
                <a:gd name="T40" fmla="*/ 0 w 954"/>
                <a:gd name="T41" fmla="*/ 0 h 280"/>
                <a:gd name="T42" fmla="*/ 0 w 954"/>
                <a:gd name="T43" fmla="*/ 0 h 280"/>
                <a:gd name="T44" fmla="*/ 0 w 954"/>
                <a:gd name="T45" fmla="*/ 0 h 280"/>
                <a:gd name="T46" fmla="*/ 0 w 954"/>
                <a:gd name="T47" fmla="*/ 0 h 280"/>
                <a:gd name="T48" fmla="*/ 0 w 954"/>
                <a:gd name="T49" fmla="*/ 0 h 280"/>
                <a:gd name="T50" fmla="*/ 0 w 954"/>
                <a:gd name="T51" fmla="*/ 0 h 28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54"/>
                <a:gd name="T79" fmla="*/ 0 h 280"/>
                <a:gd name="T80" fmla="*/ 954 w 954"/>
                <a:gd name="T81" fmla="*/ 280 h 28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54" h="280">
                  <a:moveTo>
                    <a:pt x="945" y="120"/>
                  </a:moveTo>
                  <a:lnTo>
                    <a:pt x="11" y="280"/>
                  </a:lnTo>
                  <a:lnTo>
                    <a:pt x="0" y="248"/>
                  </a:lnTo>
                  <a:lnTo>
                    <a:pt x="0" y="207"/>
                  </a:lnTo>
                  <a:lnTo>
                    <a:pt x="2" y="166"/>
                  </a:lnTo>
                  <a:lnTo>
                    <a:pt x="5" y="131"/>
                  </a:lnTo>
                  <a:lnTo>
                    <a:pt x="37" y="131"/>
                  </a:lnTo>
                  <a:lnTo>
                    <a:pt x="81" y="131"/>
                  </a:lnTo>
                  <a:lnTo>
                    <a:pt x="136" y="128"/>
                  </a:lnTo>
                  <a:lnTo>
                    <a:pt x="196" y="122"/>
                  </a:lnTo>
                  <a:lnTo>
                    <a:pt x="262" y="115"/>
                  </a:lnTo>
                  <a:lnTo>
                    <a:pt x="329" y="106"/>
                  </a:lnTo>
                  <a:lnTo>
                    <a:pt x="403" y="98"/>
                  </a:lnTo>
                  <a:lnTo>
                    <a:pt x="476" y="87"/>
                  </a:lnTo>
                  <a:lnTo>
                    <a:pt x="554" y="76"/>
                  </a:lnTo>
                  <a:lnTo>
                    <a:pt x="624" y="65"/>
                  </a:lnTo>
                  <a:lnTo>
                    <a:pt x="695" y="51"/>
                  </a:lnTo>
                  <a:lnTo>
                    <a:pt x="761" y="41"/>
                  </a:lnTo>
                  <a:lnTo>
                    <a:pt x="820" y="30"/>
                  </a:lnTo>
                  <a:lnTo>
                    <a:pt x="874" y="19"/>
                  </a:lnTo>
                  <a:lnTo>
                    <a:pt x="918" y="9"/>
                  </a:lnTo>
                  <a:lnTo>
                    <a:pt x="954" y="0"/>
                  </a:lnTo>
                  <a:lnTo>
                    <a:pt x="951" y="32"/>
                  </a:lnTo>
                  <a:lnTo>
                    <a:pt x="951" y="60"/>
                  </a:lnTo>
                  <a:lnTo>
                    <a:pt x="948" y="90"/>
                  </a:lnTo>
                  <a:lnTo>
                    <a:pt x="945" y="120"/>
                  </a:ln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06" name="Freeform 294"/>
            <p:cNvSpPr>
              <a:spLocks/>
            </p:cNvSpPr>
            <p:nvPr/>
          </p:nvSpPr>
          <p:spPr bwMode="auto">
            <a:xfrm>
              <a:off x="3065" y="2148"/>
              <a:ext cx="25" cy="68"/>
            </a:xfrm>
            <a:custGeom>
              <a:avLst/>
              <a:gdLst>
                <a:gd name="T0" fmla="*/ 0 w 101"/>
                <a:gd name="T1" fmla="*/ 0 h 276"/>
                <a:gd name="T2" fmla="*/ 0 w 101"/>
                <a:gd name="T3" fmla="*/ 0 h 276"/>
                <a:gd name="T4" fmla="*/ 0 w 101"/>
                <a:gd name="T5" fmla="*/ 0 h 276"/>
                <a:gd name="T6" fmla="*/ 0 w 101"/>
                <a:gd name="T7" fmla="*/ 0 h 276"/>
                <a:gd name="T8" fmla="*/ 0 w 101"/>
                <a:gd name="T9" fmla="*/ 0 h 276"/>
                <a:gd name="T10" fmla="*/ 0 w 101"/>
                <a:gd name="T11" fmla="*/ 0 h 276"/>
                <a:gd name="T12" fmla="*/ 0 w 101"/>
                <a:gd name="T13" fmla="*/ 0 h 276"/>
                <a:gd name="T14" fmla="*/ 0 w 101"/>
                <a:gd name="T15" fmla="*/ 0 h 276"/>
                <a:gd name="T16" fmla="*/ 0 w 101"/>
                <a:gd name="T17" fmla="*/ 0 h 276"/>
                <a:gd name="T18" fmla="*/ 0 w 101"/>
                <a:gd name="T19" fmla="*/ 0 h 276"/>
                <a:gd name="T20" fmla="*/ 0 w 101"/>
                <a:gd name="T21" fmla="*/ 0 h 276"/>
                <a:gd name="T22" fmla="*/ 0 w 101"/>
                <a:gd name="T23" fmla="*/ 0 h 276"/>
                <a:gd name="T24" fmla="*/ 0 w 101"/>
                <a:gd name="T25" fmla="*/ 0 h 276"/>
                <a:gd name="T26" fmla="*/ 0 w 101"/>
                <a:gd name="T27" fmla="*/ 0 h 276"/>
                <a:gd name="T28" fmla="*/ 0 w 101"/>
                <a:gd name="T29" fmla="*/ 0 h 276"/>
                <a:gd name="T30" fmla="*/ 0 w 101"/>
                <a:gd name="T31" fmla="*/ 0 h 276"/>
                <a:gd name="T32" fmla="*/ 0 w 101"/>
                <a:gd name="T33" fmla="*/ 0 h 276"/>
                <a:gd name="T34" fmla="*/ 0 w 101"/>
                <a:gd name="T35" fmla="*/ 0 h 276"/>
                <a:gd name="T36" fmla="*/ 0 w 101"/>
                <a:gd name="T37" fmla="*/ 0 h 276"/>
                <a:gd name="T38" fmla="*/ 0 w 101"/>
                <a:gd name="T39" fmla="*/ 0 h 276"/>
                <a:gd name="T40" fmla="*/ 0 w 101"/>
                <a:gd name="T41" fmla="*/ 0 h 276"/>
                <a:gd name="T42" fmla="*/ 0 w 101"/>
                <a:gd name="T43" fmla="*/ 0 h 276"/>
                <a:gd name="T44" fmla="*/ 0 w 101"/>
                <a:gd name="T45" fmla="*/ 0 h 276"/>
                <a:gd name="T46" fmla="*/ 0 w 101"/>
                <a:gd name="T47" fmla="*/ 0 h 276"/>
                <a:gd name="T48" fmla="*/ 0 w 101"/>
                <a:gd name="T49" fmla="*/ 0 h 27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1"/>
                <a:gd name="T76" fmla="*/ 0 h 276"/>
                <a:gd name="T77" fmla="*/ 101 w 101"/>
                <a:gd name="T78" fmla="*/ 276 h 27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1" h="276">
                  <a:moveTo>
                    <a:pt x="101" y="128"/>
                  </a:moveTo>
                  <a:lnTo>
                    <a:pt x="95" y="164"/>
                  </a:lnTo>
                  <a:lnTo>
                    <a:pt x="92" y="202"/>
                  </a:lnTo>
                  <a:lnTo>
                    <a:pt x="92" y="237"/>
                  </a:lnTo>
                  <a:lnTo>
                    <a:pt x="90" y="276"/>
                  </a:lnTo>
                  <a:lnTo>
                    <a:pt x="78" y="257"/>
                  </a:lnTo>
                  <a:lnTo>
                    <a:pt x="65" y="240"/>
                  </a:lnTo>
                  <a:lnTo>
                    <a:pt x="51" y="221"/>
                  </a:lnTo>
                  <a:lnTo>
                    <a:pt x="37" y="202"/>
                  </a:lnTo>
                  <a:lnTo>
                    <a:pt x="25" y="182"/>
                  </a:lnTo>
                  <a:lnTo>
                    <a:pt x="14" y="164"/>
                  </a:lnTo>
                  <a:lnTo>
                    <a:pt x="5" y="145"/>
                  </a:lnTo>
                  <a:lnTo>
                    <a:pt x="0" y="126"/>
                  </a:lnTo>
                  <a:lnTo>
                    <a:pt x="5" y="96"/>
                  </a:lnTo>
                  <a:lnTo>
                    <a:pt x="7" y="66"/>
                  </a:lnTo>
                  <a:lnTo>
                    <a:pt x="7" y="33"/>
                  </a:lnTo>
                  <a:lnTo>
                    <a:pt x="11" y="0"/>
                  </a:lnTo>
                  <a:lnTo>
                    <a:pt x="21" y="16"/>
                  </a:lnTo>
                  <a:lnTo>
                    <a:pt x="32" y="33"/>
                  </a:lnTo>
                  <a:lnTo>
                    <a:pt x="43" y="49"/>
                  </a:lnTo>
                  <a:lnTo>
                    <a:pt x="55" y="66"/>
                  </a:lnTo>
                  <a:lnTo>
                    <a:pt x="65" y="82"/>
                  </a:lnTo>
                  <a:lnTo>
                    <a:pt x="76" y="99"/>
                  </a:lnTo>
                  <a:lnTo>
                    <a:pt x="87" y="115"/>
                  </a:lnTo>
                  <a:lnTo>
                    <a:pt x="101" y="128"/>
                  </a:lnTo>
                  <a:close/>
                </a:path>
              </a:pathLst>
            </a:custGeom>
            <a:solidFill>
              <a:srgbClr val="ADE2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07" name="Freeform 295"/>
            <p:cNvSpPr>
              <a:spLocks/>
            </p:cNvSpPr>
            <p:nvPr/>
          </p:nvSpPr>
          <p:spPr bwMode="auto">
            <a:xfrm>
              <a:off x="2810" y="2149"/>
              <a:ext cx="32" cy="18"/>
            </a:xfrm>
            <a:custGeom>
              <a:avLst/>
              <a:gdLst>
                <a:gd name="T0" fmla="*/ 0 w 125"/>
                <a:gd name="T1" fmla="*/ 0 h 74"/>
                <a:gd name="T2" fmla="*/ 0 w 125"/>
                <a:gd name="T3" fmla="*/ 0 h 74"/>
                <a:gd name="T4" fmla="*/ 0 w 125"/>
                <a:gd name="T5" fmla="*/ 0 h 74"/>
                <a:gd name="T6" fmla="*/ 0 w 125"/>
                <a:gd name="T7" fmla="*/ 0 h 74"/>
                <a:gd name="T8" fmla="*/ 0 w 125"/>
                <a:gd name="T9" fmla="*/ 0 h 74"/>
                <a:gd name="T10" fmla="*/ 0 w 125"/>
                <a:gd name="T11" fmla="*/ 0 h 74"/>
                <a:gd name="T12" fmla="*/ 0 w 125"/>
                <a:gd name="T13" fmla="*/ 0 h 74"/>
                <a:gd name="T14" fmla="*/ 0 w 125"/>
                <a:gd name="T15" fmla="*/ 0 h 74"/>
                <a:gd name="T16" fmla="*/ 0 w 125"/>
                <a:gd name="T17" fmla="*/ 0 h 74"/>
                <a:gd name="T18" fmla="*/ 0 w 125"/>
                <a:gd name="T19" fmla="*/ 0 h 74"/>
                <a:gd name="T20" fmla="*/ 0 w 125"/>
                <a:gd name="T21" fmla="*/ 0 h 74"/>
                <a:gd name="T22" fmla="*/ 0 w 125"/>
                <a:gd name="T23" fmla="*/ 0 h 74"/>
                <a:gd name="T24" fmla="*/ 0 w 125"/>
                <a:gd name="T25" fmla="*/ 0 h 74"/>
                <a:gd name="T26" fmla="*/ 0 w 125"/>
                <a:gd name="T27" fmla="*/ 0 h 74"/>
                <a:gd name="T28" fmla="*/ 0 w 125"/>
                <a:gd name="T29" fmla="*/ 0 h 74"/>
                <a:gd name="T30" fmla="*/ 0 w 125"/>
                <a:gd name="T31" fmla="*/ 0 h 74"/>
                <a:gd name="T32" fmla="*/ 0 w 125"/>
                <a:gd name="T33" fmla="*/ 0 h 74"/>
                <a:gd name="T34" fmla="*/ 0 w 125"/>
                <a:gd name="T35" fmla="*/ 0 h 74"/>
                <a:gd name="T36" fmla="*/ 0 w 125"/>
                <a:gd name="T37" fmla="*/ 0 h 74"/>
                <a:gd name="T38" fmla="*/ 0 w 125"/>
                <a:gd name="T39" fmla="*/ 0 h 74"/>
                <a:gd name="T40" fmla="*/ 0 w 125"/>
                <a:gd name="T41" fmla="*/ 0 h 74"/>
                <a:gd name="T42" fmla="*/ 0 w 125"/>
                <a:gd name="T43" fmla="*/ 0 h 74"/>
                <a:gd name="T44" fmla="*/ 0 w 125"/>
                <a:gd name="T45" fmla="*/ 0 h 74"/>
                <a:gd name="T46" fmla="*/ 0 w 125"/>
                <a:gd name="T47" fmla="*/ 0 h 74"/>
                <a:gd name="T48" fmla="*/ 0 w 125"/>
                <a:gd name="T49" fmla="*/ 0 h 74"/>
                <a:gd name="T50" fmla="*/ 0 w 125"/>
                <a:gd name="T51" fmla="*/ 0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5"/>
                <a:gd name="T79" fmla="*/ 0 h 74"/>
                <a:gd name="T80" fmla="*/ 125 w 125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5" h="74">
                  <a:moveTo>
                    <a:pt x="123" y="34"/>
                  </a:moveTo>
                  <a:lnTo>
                    <a:pt x="125" y="47"/>
                  </a:lnTo>
                  <a:lnTo>
                    <a:pt x="118" y="55"/>
                  </a:lnTo>
                  <a:lnTo>
                    <a:pt x="104" y="61"/>
                  </a:lnTo>
                  <a:lnTo>
                    <a:pt x="93" y="69"/>
                  </a:lnTo>
                  <a:lnTo>
                    <a:pt x="82" y="71"/>
                  </a:lnTo>
                  <a:lnTo>
                    <a:pt x="70" y="71"/>
                  </a:lnTo>
                  <a:lnTo>
                    <a:pt x="60" y="74"/>
                  </a:lnTo>
                  <a:lnTo>
                    <a:pt x="49" y="74"/>
                  </a:lnTo>
                  <a:lnTo>
                    <a:pt x="38" y="71"/>
                  </a:lnTo>
                  <a:lnTo>
                    <a:pt x="27" y="69"/>
                  </a:lnTo>
                  <a:lnTo>
                    <a:pt x="17" y="64"/>
                  </a:lnTo>
                  <a:lnTo>
                    <a:pt x="8" y="55"/>
                  </a:lnTo>
                  <a:lnTo>
                    <a:pt x="3" y="50"/>
                  </a:lnTo>
                  <a:lnTo>
                    <a:pt x="0" y="41"/>
                  </a:lnTo>
                  <a:lnTo>
                    <a:pt x="0" y="30"/>
                  </a:lnTo>
                  <a:lnTo>
                    <a:pt x="3" y="20"/>
                  </a:lnTo>
                  <a:lnTo>
                    <a:pt x="11" y="11"/>
                  </a:lnTo>
                  <a:lnTo>
                    <a:pt x="22" y="6"/>
                  </a:lnTo>
                  <a:lnTo>
                    <a:pt x="35" y="4"/>
                  </a:lnTo>
                  <a:lnTo>
                    <a:pt x="47" y="0"/>
                  </a:lnTo>
                  <a:lnTo>
                    <a:pt x="60" y="4"/>
                  </a:lnTo>
                  <a:lnTo>
                    <a:pt x="74" y="4"/>
                  </a:lnTo>
                  <a:lnTo>
                    <a:pt x="88" y="6"/>
                  </a:lnTo>
                  <a:lnTo>
                    <a:pt x="98" y="9"/>
                  </a:lnTo>
                  <a:lnTo>
                    <a:pt x="123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08" name="Freeform 296"/>
            <p:cNvSpPr>
              <a:spLocks/>
            </p:cNvSpPr>
            <p:nvPr/>
          </p:nvSpPr>
          <p:spPr bwMode="auto">
            <a:xfrm>
              <a:off x="3228" y="2154"/>
              <a:ext cx="7" cy="43"/>
            </a:xfrm>
            <a:custGeom>
              <a:avLst/>
              <a:gdLst>
                <a:gd name="T0" fmla="*/ 0 w 30"/>
                <a:gd name="T1" fmla="*/ 0 h 171"/>
                <a:gd name="T2" fmla="*/ 0 w 30"/>
                <a:gd name="T3" fmla="*/ 0 h 171"/>
                <a:gd name="T4" fmla="*/ 0 w 30"/>
                <a:gd name="T5" fmla="*/ 0 h 171"/>
                <a:gd name="T6" fmla="*/ 0 w 30"/>
                <a:gd name="T7" fmla="*/ 0 h 171"/>
                <a:gd name="T8" fmla="*/ 0 w 30"/>
                <a:gd name="T9" fmla="*/ 0 h 171"/>
                <a:gd name="T10" fmla="*/ 0 w 30"/>
                <a:gd name="T11" fmla="*/ 0 h 171"/>
                <a:gd name="T12" fmla="*/ 0 w 30"/>
                <a:gd name="T13" fmla="*/ 0 h 171"/>
                <a:gd name="T14" fmla="*/ 0 w 30"/>
                <a:gd name="T15" fmla="*/ 0 h 171"/>
                <a:gd name="T16" fmla="*/ 0 w 30"/>
                <a:gd name="T17" fmla="*/ 0 h 171"/>
                <a:gd name="T18" fmla="*/ 0 w 30"/>
                <a:gd name="T19" fmla="*/ 0 h 171"/>
                <a:gd name="T20" fmla="*/ 0 w 30"/>
                <a:gd name="T21" fmla="*/ 0 h 171"/>
                <a:gd name="T22" fmla="*/ 0 w 30"/>
                <a:gd name="T23" fmla="*/ 0 h 171"/>
                <a:gd name="T24" fmla="*/ 0 w 30"/>
                <a:gd name="T25" fmla="*/ 0 h 1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171"/>
                <a:gd name="T41" fmla="*/ 30 w 30"/>
                <a:gd name="T42" fmla="*/ 171 h 1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171">
                  <a:moveTo>
                    <a:pt x="27" y="168"/>
                  </a:moveTo>
                  <a:lnTo>
                    <a:pt x="22" y="168"/>
                  </a:lnTo>
                  <a:lnTo>
                    <a:pt x="16" y="171"/>
                  </a:lnTo>
                  <a:lnTo>
                    <a:pt x="8" y="171"/>
                  </a:lnTo>
                  <a:lnTo>
                    <a:pt x="0" y="171"/>
                  </a:lnTo>
                  <a:lnTo>
                    <a:pt x="6" y="127"/>
                  </a:lnTo>
                  <a:lnTo>
                    <a:pt x="16" y="87"/>
                  </a:lnTo>
                  <a:lnTo>
                    <a:pt x="25" y="44"/>
                  </a:lnTo>
                  <a:lnTo>
                    <a:pt x="27" y="0"/>
                  </a:lnTo>
                  <a:lnTo>
                    <a:pt x="30" y="44"/>
                  </a:lnTo>
                  <a:lnTo>
                    <a:pt x="30" y="87"/>
                  </a:lnTo>
                  <a:lnTo>
                    <a:pt x="27" y="127"/>
                  </a:lnTo>
                  <a:lnTo>
                    <a:pt x="27" y="168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09" name="Freeform 297"/>
            <p:cNvSpPr>
              <a:spLocks/>
            </p:cNvSpPr>
            <p:nvPr/>
          </p:nvSpPr>
          <p:spPr bwMode="auto">
            <a:xfrm>
              <a:off x="3195" y="2167"/>
              <a:ext cx="7" cy="36"/>
            </a:xfrm>
            <a:custGeom>
              <a:avLst/>
              <a:gdLst>
                <a:gd name="T0" fmla="*/ 0 w 27"/>
                <a:gd name="T1" fmla="*/ 0 h 142"/>
                <a:gd name="T2" fmla="*/ 0 w 27"/>
                <a:gd name="T3" fmla="*/ 0 h 142"/>
                <a:gd name="T4" fmla="*/ 0 w 27"/>
                <a:gd name="T5" fmla="*/ 0 h 142"/>
                <a:gd name="T6" fmla="*/ 0 w 27"/>
                <a:gd name="T7" fmla="*/ 0 h 142"/>
                <a:gd name="T8" fmla="*/ 0 w 27"/>
                <a:gd name="T9" fmla="*/ 0 h 142"/>
                <a:gd name="T10" fmla="*/ 0 w 27"/>
                <a:gd name="T11" fmla="*/ 0 h 142"/>
                <a:gd name="T12" fmla="*/ 0 w 27"/>
                <a:gd name="T13" fmla="*/ 0 h 142"/>
                <a:gd name="T14" fmla="*/ 0 w 27"/>
                <a:gd name="T15" fmla="*/ 0 h 142"/>
                <a:gd name="T16" fmla="*/ 0 w 27"/>
                <a:gd name="T17" fmla="*/ 0 h 142"/>
                <a:gd name="T18" fmla="*/ 0 w 27"/>
                <a:gd name="T19" fmla="*/ 0 h 1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142"/>
                <a:gd name="T32" fmla="*/ 27 w 27"/>
                <a:gd name="T33" fmla="*/ 142 h 1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142">
                  <a:moveTo>
                    <a:pt x="22" y="126"/>
                  </a:moveTo>
                  <a:lnTo>
                    <a:pt x="25" y="137"/>
                  </a:lnTo>
                  <a:lnTo>
                    <a:pt x="27" y="139"/>
                  </a:lnTo>
                  <a:lnTo>
                    <a:pt x="22" y="139"/>
                  </a:lnTo>
                  <a:lnTo>
                    <a:pt x="0" y="142"/>
                  </a:lnTo>
                  <a:lnTo>
                    <a:pt x="27" y="0"/>
                  </a:lnTo>
                  <a:lnTo>
                    <a:pt x="25" y="31"/>
                  </a:lnTo>
                  <a:lnTo>
                    <a:pt x="25" y="63"/>
                  </a:lnTo>
                  <a:lnTo>
                    <a:pt x="25" y="96"/>
                  </a:lnTo>
                  <a:lnTo>
                    <a:pt x="22" y="126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10" name="Freeform 298"/>
            <p:cNvSpPr>
              <a:spLocks/>
            </p:cNvSpPr>
            <p:nvPr/>
          </p:nvSpPr>
          <p:spPr bwMode="auto">
            <a:xfrm>
              <a:off x="3157" y="2171"/>
              <a:ext cx="8" cy="37"/>
            </a:xfrm>
            <a:custGeom>
              <a:avLst/>
              <a:gdLst>
                <a:gd name="T0" fmla="*/ 0 w 30"/>
                <a:gd name="T1" fmla="*/ 0 h 144"/>
                <a:gd name="T2" fmla="*/ 0 w 30"/>
                <a:gd name="T3" fmla="*/ 0 h 144"/>
                <a:gd name="T4" fmla="*/ 0 w 30"/>
                <a:gd name="T5" fmla="*/ 0 h 144"/>
                <a:gd name="T6" fmla="*/ 0 w 30"/>
                <a:gd name="T7" fmla="*/ 0 h 144"/>
                <a:gd name="T8" fmla="*/ 0 w 30"/>
                <a:gd name="T9" fmla="*/ 0 h 144"/>
                <a:gd name="T10" fmla="*/ 0 w 30"/>
                <a:gd name="T11" fmla="*/ 0 h 144"/>
                <a:gd name="T12" fmla="*/ 0 w 30"/>
                <a:gd name="T13" fmla="*/ 0 h 144"/>
                <a:gd name="T14" fmla="*/ 0 w 30"/>
                <a:gd name="T15" fmla="*/ 0 h 144"/>
                <a:gd name="T16" fmla="*/ 0 w 30"/>
                <a:gd name="T17" fmla="*/ 0 h 144"/>
                <a:gd name="T18" fmla="*/ 0 w 30"/>
                <a:gd name="T19" fmla="*/ 0 h 144"/>
                <a:gd name="T20" fmla="*/ 0 w 30"/>
                <a:gd name="T21" fmla="*/ 0 h 144"/>
                <a:gd name="T22" fmla="*/ 0 w 30"/>
                <a:gd name="T23" fmla="*/ 0 h 144"/>
                <a:gd name="T24" fmla="*/ 0 w 30"/>
                <a:gd name="T25" fmla="*/ 0 h 1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144"/>
                <a:gd name="T41" fmla="*/ 30 w 30"/>
                <a:gd name="T42" fmla="*/ 144 h 1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144">
                  <a:moveTo>
                    <a:pt x="23" y="139"/>
                  </a:moveTo>
                  <a:lnTo>
                    <a:pt x="23" y="141"/>
                  </a:lnTo>
                  <a:lnTo>
                    <a:pt x="16" y="144"/>
                  </a:lnTo>
                  <a:lnTo>
                    <a:pt x="9" y="144"/>
                  </a:lnTo>
                  <a:lnTo>
                    <a:pt x="0" y="144"/>
                  </a:lnTo>
                  <a:lnTo>
                    <a:pt x="6" y="109"/>
                  </a:lnTo>
                  <a:lnTo>
                    <a:pt x="11" y="74"/>
                  </a:lnTo>
                  <a:lnTo>
                    <a:pt x="19" y="35"/>
                  </a:lnTo>
                  <a:lnTo>
                    <a:pt x="28" y="0"/>
                  </a:lnTo>
                  <a:lnTo>
                    <a:pt x="30" y="35"/>
                  </a:lnTo>
                  <a:lnTo>
                    <a:pt x="30" y="70"/>
                  </a:lnTo>
                  <a:lnTo>
                    <a:pt x="28" y="106"/>
                  </a:lnTo>
                  <a:lnTo>
                    <a:pt x="23" y="139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11" name="Freeform 299"/>
            <p:cNvSpPr>
              <a:spLocks/>
            </p:cNvSpPr>
            <p:nvPr/>
          </p:nvSpPr>
          <p:spPr bwMode="auto">
            <a:xfrm>
              <a:off x="3205" y="2176"/>
              <a:ext cx="18" cy="25"/>
            </a:xfrm>
            <a:custGeom>
              <a:avLst/>
              <a:gdLst>
                <a:gd name="T0" fmla="*/ 0 w 71"/>
                <a:gd name="T1" fmla="*/ 0 h 101"/>
                <a:gd name="T2" fmla="*/ 0 w 71"/>
                <a:gd name="T3" fmla="*/ 0 h 101"/>
                <a:gd name="T4" fmla="*/ 0 w 71"/>
                <a:gd name="T5" fmla="*/ 0 h 101"/>
                <a:gd name="T6" fmla="*/ 0 w 71"/>
                <a:gd name="T7" fmla="*/ 0 h 101"/>
                <a:gd name="T8" fmla="*/ 0 w 71"/>
                <a:gd name="T9" fmla="*/ 0 h 101"/>
                <a:gd name="T10" fmla="*/ 0 w 71"/>
                <a:gd name="T11" fmla="*/ 0 h 101"/>
                <a:gd name="T12" fmla="*/ 0 w 71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1"/>
                <a:gd name="T22" fmla="*/ 0 h 101"/>
                <a:gd name="T23" fmla="*/ 71 w 71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1" h="101">
                  <a:moveTo>
                    <a:pt x="71" y="85"/>
                  </a:moveTo>
                  <a:lnTo>
                    <a:pt x="0" y="101"/>
                  </a:lnTo>
                  <a:lnTo>
                    <a:pt x="6" y="0"/>
                  </a:lnTo>
                  <a:lnTo>
                    <a:pt x="25" y="19"/>
                  </a:lnTo>
                  <a:lnTo>
                    <a:pt x="41" y="41"/>
                  </a:lnTo>
                  <a:lnTo>
                    <a:pt x="55" y="65"/>
                  </a:lnTo>
                  <a:lnTo>
                    <a:pt x="71" y="85"/>
                  </a:lnTo>
                  <a:close/>
                </a:path>
              </a:pathLst>
            </a:custGeom>
            <a:solidFill>
              <a:srgbClr val="E0F4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12" name="Freeform 300"/>
            <p:cNvSpPr>
              <a:spLocks/>
            </p:cNvSpPr>
            <p:nvPr/>
          </p:nvSpPr>
          <p:spPr bwMode="auto">
            <a:xfrm>
              <a:off x="3167" y="2179"/>
              <a:ext cx="20" cy="27"/>
            </a:xfrm>
            <a:custGeom>
              <a:avLst/>
              <a:gdLst>
                <a:gd name="T0" fmla="*/ 0 w 76"/>
                <a:gd name="T1" fmla="*/ 0 h 107"/>
                <a:gd name="T2" fmla="*/ 0 w 76"/>
                <a:gd name="T3" fmla="*/ 0 h 107"/>
                <a:gd name="T4" fmla="*/ 0 w 76"/>
                <a:gd name="T5" fmla="*/ 0 h 107"/>
                <a:gd name="T6" fmla="*/ 0 w 76"/>
                <a:gd name="T7" fmla="*/ 0 h 107"/>
                <a:gd name="T8" fmla="*/ 0 w 76"/>
                <a:gd name="T9" fmla="*/ 0 h 107"/>
                <a:gd name="T10" fmla="*/ 0 w 76"/>
                <a:gd name="T11" fmla="*/ 0 h 107"/>
                <a:gd name="T12" fmla="*/ 0 w 76"/>
                <a:gd name="T13" fmla="*/ 0 h 107"/>
                <a:gd name="T14" fmla="*/ 0 w 76"/>
                <a:gd name="T15" fmla="*/ 0 h 107"/>
                <a:gd name="T16" fmla="*/ 0 w 76"/>
                <a:gd name="T17" fmla="*/ 0 h 107"/>
                <a:gd name="T18" fmla="*/ 0 w 76"/>
                <a:gd name="T19" fmla="*/ 0 h 1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6"/>
                <a:gd name="T31" fmla="*/ 0 h 107"/>
                <a:gd name="T32" fmla="*/ 76 w 76"/>
                <a:gd name="T33" fmla="*/ 107 h 1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6" h="107">
                  <a:moveTo>
                    <a:pt x="76" y="95"/>
                  </a:moveTo>
                  <a:lnTo>
                    <a:pt x="0" y="107"/>
                  </a:lnTo>
                  <a:lnTo>
                    <a:pt x="3" y="82"/>
                  </a:lnTo>
                  <a:lnTo>
                    <a:pt x="5" y="58"/>
                  </a:lnTo>
                  <a:lnTo>
                    <a:pt x="5" y="30"/>
                  </a:lnTo>
                  <a:lnTo>
                    <a:pt x="5" y="0"/>
                  </a:lnTo>
                  <a:lnTo>
                    <a:pt x="25" y="24"/>
                  </a:lnTo>
                  <a:lnTo>
                    <a:pt x="41" y="49"/>
                  </a:lnTo>
                  <a:lnTo>
                    <a:pt x="60" y="74"/>
                  </a:lnTo>
                  <a:lnTo>
                    <a:pt x="76" y="95"/>
                  </a:lnTo>
                  <a:close/>
                </a:path>
              </a:pathLst>
            </a:custGeom>
            <a:solidFill>
              <a:srgbClr val="E0F4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13" name="Freeform 301"/>
            <p:cNvSpPr>
              <a:spLocks/>
            </p:cNvSpPr>
            <p:nvPr/>
          </p:nvSpPr>
          <p:spPr bwMode="auto">
            <a:xfrm>
              <a:off x="3057" y="2182"/>
              <a:ext cx="6" cy="42"/>
            </a:xfrm>
            <a:custGeom>
              <a:avLst/>
              <a:gdLst>
                <a:gd name="T0" fmla="*/ 0 w 25"/>
                <a:gd name="T1" fmla="*/ 0 h 166"/>
                <a:gd name="T2" fmla="*/ 0 w 25"/>
                <a:gd name="T3" fmla="*/ 0 h 166"/>
                <a:gd name="T4" fmla="*/ 0 w 25"/>
                <a:gd name="T5" fmla="*/ 0 h 166"/>
                <a:gd name="T6" fmla="*/ 0 w 25"/>
                <a:gd name="T7" fmla="*/ 0 h 166"/>
                <a:gd name="T8" fmla="*/ 0 w 25"/>
                <a:gd name="T9" fmla="*/ 0 h 166"/>
                <a:gd name="T10" fmla="*/ 0 w 25"/>
                <a:gd name="T11" fmla="*/ 0 h 166"/>
                <a:gd name="T12" fmla="*/ 0 w 25"/>
                <a:gd name="T13" fmla="*/ 0 h 166"/>
                <a:gd name="T14" fmla="*/ 0 w 25"/>
                <a:gd name="T15" fmla="*/ 0 h 166"/>
                <a:gd name="T16" fmla="*/ 0 w 25"/>
                <a:gd name="T17" fmla="*/ 0 h 166"/>
                <a:gd name="T18" fmla="*/ 0 w 25"/>
                <a:gd name="T19" fmla="*/ 0 h 166"/>
                <a:gd name="T20" fmla="*/ 0 w 25"/>
                <a:gd name="T21" fmla="*/ 0 h 166"/>
                <a:gd name="T22" fmla="*/ 0 w 25"/>
                <a:gd name="T23" fmla="*/ 0 h 166"/>
                <a:gd name="T24" fmla="*/ 0 w 25"/>
                <a:gd name="T25" fmla="*/ 0 h 166"/>
                <a:gd name="T26" fmla="*/ 0 w 25"/>
                <a:gd name="T27" fmla="*/ 0 h 166"/>
                <a:gd name="T28" fmla="*/ 0 w 25"/>
                <a:gd name="T29" fmla="*/ 0 h 166"/>
                <a:gd name="T30" fmla="*/ 0 w 25"/>
                <a:gd name="T31" fmla="*/ 0 h 166"/>
                <a:gd name="T32" fmla="*/ 0 w 25"/>
                <a:gd name="T33" fmla="*/ 0 h 166"/>
                <a:gd name="T34" fmla="*/ 0 w 25"/>
                <a:gd name="T35" fmla="*/ 0 h 166"/>
                <a:gd name="T36" fmla="*/ 0 w 25"/>
                <a:gd name="T37" fmla="*/ 0 h 166"/>
                <a:gd name="T38" fmla="*/ 0 w 25"/>
                <a:gd name="T39" fmla="*/ 0 h 166"/>
                <a:gd name="T40" fmla="*/ 0 w 25"/>
                <a:gd name="T41" fmla="*/ 0 h 166"/>
                <a:gd name="T42" fmla="*/ 0 w 25"/>
                <a:gd name="T43" fmla="*/ 0 h 166"/>
                <a:gd name="T44" fmla="*/ 0 w 25"/>
                <a:gd name="T45" fmla="*/ 0 h 166"/>
                <a:gd name="T46" fmla="*/ 0 w 25"/>
                <a:gd name="T47" fmla="*/ 0 h 166"/>
                <a:gd name="T48" fmla="*/ 0 w 25"/>
                <a:gd name="T49" fmla="*/ 0 h 16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5"/>
                <a:gd name="T76" fmla="*/ 0 h 166"/>
                <a:gd name="T77" fmla="*/ 25 w 25"/>
                <a:gd name="T78" fmla="*/ 166 h 16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5" h="166">
                  <a:moveTo>
                    <a:pt x="16" y="0"/>
                  </a:moveTo>
                  <a:lnTo>
                    <a:pt x="14" y="37"/>
                  </a:lnTo>
                  <a:lnTo>
                    <a:pt x="16" y="76"/>
                  </a:lnTo>
                  <a:lnTo>
                    <a:pt x="19" y="113"/>
                  </a:lnTo>
                  <a:lnTo>
                    <a:pt x="16" y="154"/>
                  </a:lnTo>
                  <a:lnTo>
                    <a:pt x="19" y="157"/>
                  </a:lnTo>
                  <a:lnTo>
                    <a:pt x="21" y="159"/>
                  </a:lnTo>
                  <a:lnTo>
                    <a:pt x="25" y="159"/>
                  </a:lnTo>
                  <a:lnTo>
                    <a:pt x="19" y="159"/>
                  </a:lnTo>
                  <a:lnTo>
                    <a:pt x="14" y="163"/>
                  </a:lnTo>
                  <a:lnTo>
                    <a:pt x="11" y="166"/>
                  </a:lnTo>
                  <a:lnTo>
                    <a:pt x="5" y="166"/>
                  </a:lnTo>
                  <a:lnTo>
                    <a:pt x="8" y="157"/>
                  </a:lnTo>
                  <a:lnTo>
                    <a:pt x="8" y="149"/>
                  </a:lnTo>
                  <a:lnTo>
                    <a:pt x="2" y="143"/>
                  </a:lnTo>
                  <a:lnTo>
                    <a:pt x="0" y="136"/>
                  </a:lnTo>
                  <a:lnTo>
                    <a:pt x="0" y="106"/>
                  </a:lnTo>
                  <a:lnTo>
                    <a:pt x="2" y="73"/>
                  </a:lnTo>
                  <a:lnTo>
                    <a:pt x="8" y="40"/>
                  </a:lnTo>
                  <a:lnTo>
                    <a:pt x="11" y="10"/>
                  </a:lnTo>
                  <a:lnTo>
                    <a:pt x="5" y="5"/>
                  </a:lnTo>
                  <a:lnTo>
                    <a:pt x="8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14" name="Freeform 302"/>
            <p:cNvSpPr>
              <a:spLocks/>
            </p:cNvSpPr>
            <p:nvPr/>
          </p:nvSpPr>
          <p:spPr bwMode="auto">
            <a:xfrm>
              <a:off x="3091" y="2182"/>
              <a:ext cx="4" cy="37"/>
            </a:xfrm>
            <a:custGeom>
              <a:avLst/>
              <a:gdLst>
                <a:gd name="T0" fmla="*/ 0 w 14"/>
                <a:gd name="T1" fmla="*/ 0 h 147"/>
                <a:gd name="T2" fmla="*/ 0 w 14"/>
                <a:gd name="T3" fmla="*/ 0 h 147"/>
                <a:gd name="T4" fmla="*/ 0 w 14"/>
                <a:gd name="T5" fmla="*/ 0 h 147"/>
                <a:gd name="T6" fmla="*/ 0 w 14"/>
                <a:gd name="T7" fmla="*/ 0 h 147"/>
                <a:gd name="T8" fmla="*/ 0 w 14"/>
                <a:gd name="T9" fmla="*/ 0 h 147"/>
                <a:gd name="T10" fmla="*/ 0 w 14"/>
                <a:gd name="T11" fmla="*/ 0 h 147"/>
                <a:gd name="T12" fmla="*/ 0 w 14"/>
                <a:gd name="T13" fmla="*/ 0 h 147"/>
                <a:gd name="T14" fmla="*/ 0 w 14"/>
                <a:gd name="T15" fmla="*/ 0 h 147"/>
                <a:gd name="T16" fmla="*/ 0 w 14"/>
                <a:gd name="T17" fmla="*/ 0 h 147"/>
                <a:gd name="T18" fmla="*/ 0 w 14"/>
                <a:gd name="T19" fmla="*/ 0 h 147"/>
                <a:gd name="T20" fmla="*/ 0 w 14"/>
                <a:gd name="T21" fmla="*/ 0 h 147"/>
                <a:gd name="T22" fmla="*/ 0 w 14"/>
                <a:gd name="T23" fmla="*/ 0 h 147"/>
                <a:gd name="T24" fmla="*/ 0 w 14"/>
                <a:gd name="T25" fmla="*/ 0 h 147"/>
                <a:gd name="T26" fmla="*/ 0 w 14"/>
                <a:gd name="T27" fmla="*/ 0 h 1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"/>
                <a:gd name="T43" fmla="*/ 0 h 147"/>
                <a:gd name="T44" fmla="*/ 14 w 14"/>
                <a:gd name="T45" fmla="*/ 147 h 1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" h="147">
                  <a:moveTo>
                    <a:pt x="14" y="46"/>
                  </a:moveTo>
                  <a:lnTo>
                    <a:pt x="14" y="141"/>
                  </a:lnTo>
                  <a:lnTo>
                    <a:pt x="11" y="141"/>
                  </a:lnTo>
                  <a:lnTo>
                    <a:pt x="9" y="141"/>
                  </a:lnTo>
                  <a:lnTo>
                    <a:pt x="6" y="143"/>
                  </a:lnTo>
                  <a:lnTo>
                    <a:pt x="0" y="147"/>
                  </a:lnTo>
                  <a:lnTo>
                    <a:pt x="6" y="108"/>
                  </a:lnTo>
                  <a:lnTo>
                    <a:pt x="6" y="70"/>
                  </a:lnTo>
                  <a:lnTo>
                    <a:pt x="6" y="35"/>
                  </a:lnTo>
                  <a:lnTo>
                    <a:pt x="11" y="0"/>
                  </a:lnTo>
                  <a:lnTo>
                    <a:pt x="14" y="10"/>
                  </a:lnTo>
                  <a:lnTo>
                    <a:pt x="11" y="21"/>
                  </a:lnTo>
                  <a:lnTo>
                    <a:pt x="9" y="35"/>
                  </a:lnTo>
                  <a:lnTo>
                    <a:pt x="14" y="46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15" name="Freeform 303"/>
            <p:cNvSpPr>
              <a:spLocks/>
            </p:cNvSpPr>
            <p:nvPr/>
          </p:nvSpPr>
          <p:spPr bwMode="auto">
            <a:xfrm>
              <a:off x="3046" y="2184"/>
              <a:ext cx="9" cy="27"/>
            </a:xfrm>
            <a:custGeom>
              <a:avLst/>
              <a:gdLst>
                <a:gd name="T0" fmla="*/ 0 w 35"/>
                <a:gd name="T1" fmla="*/ 0 h 108"/>
                <a:gd name="T2" fmla="*/ 0 w 35"/>
                <a:gd name="T3" fmla="*/ 0 h 108"/>
                <a:gd name="T4" fmla="*/ 0 w 35"/>
                <a:gd name="T5" fmla="*/ 0 h 108"/>
                <a:gd name="T6" fmla="*/ 0 w 35"/>
                <a:gd name="T7" fmla="*/ 0 h 108"/>
                <a:gd name="T8" fmla="*/ 0 w 35"/>
                <a:gd name="T9" fmla="*/ 0 h 108"/>
                <a:gd name="T10" fmla="*/ 0 w 35"/>
                <a:gd name="T11" fmla="*/ 0 h 108"/>
                <a:gd name="T12" fmla="*/ 0 w 35"/>
                <a:gd name="T13" fmla="*/ 0 h 108"/>
                <a:gd name="T14" fmla="*/ 0 w 35"/>
                <a:gd name="T15" fmla="*/ 0 h 108"/>
                <a:gd name="T16" fmla="*/ 0 w 35"/>
                <a:gd name="T17" fmla="*/ 0 h 108"/>
                <a:gd name="T18" fmla="*/ 0 w 35"/>
                <a:gd name="T19" fmla="*/ 0 h 108"/>
                <a:gd name="T20" fmla="*/ 0 w 35"/>
                <a:gd name="T21" fmla="*/ 0 h 108"/>
                <a:gd name="T22" fmla="*/ 0 w 35"/>
                <a:gd name="T23" fmla="*/ 0 h 108"/>
                <a:gd name="T24" fmla="*/ 0 w 35"/>
                <a:gd name="T25" fmla="*/ 0 h 108"/>
                <a:gd name="T26" fmla="*/ 0 w 35"/>
                <a:gd name="T27" fmla="*/ 0 h 108"/>
                <a:gd name="T28" fmla="*/ 0 w 35"/>
                <a:gd name="T29" fmla="*/ 0 h 10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"/>
                <a:gd name="T46" fmla="*/ 0 h 108"/>
                <a:gd name="T47" fmla="*/ 35 w 35"/>
                <a:gd name="T48" fmla="*/ 108 h 10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" h="108">
                  <a:moveTo>
                    <a:pt x="35" y="0"/>
                  </a:moveTo>
                  <a:lnTo>
                    <a:pt x="33" y="27"/>
                  </a:lnTo>
                  <a:lnTo>
                    <a:pt x="30" y="55"/>
                  </a:lnTo>
                  <a:lnTo>
                    <a:pt x="28" y="84"/>
                  </a:lnTo>
                  <a:lnTo>
                    <a:pt x="25" y="108"/>
                  </a:lnTo>
                  <a:lnTo>
                    <a:pt x="19" y="101"/>
                  </a:lnTo>
                  <a:lnTo>
                    <a:pt x="16" y="90"/>
                  </a:lnTo>
                  <a:lnTo>
                    <a:pt x="8" y="81"/>
                  </a:lnTo>
                  <a:lnTo>
                    <a:pt x="0" y="78"/>
                  </a:lnTo>
                  <a:lnTo>
                    <a:pt x="0" y="11"/>
                  </a:lnTo>
                  <a:lnTo>
                    <a:pt x="0" y="5"/>
                  </a:lnTo>
                  <a:lnTo>
                    <a:pt x="8" y="5"/>
                  </a:lnTo>
                  <a:lnTo>
                    <a:pt x="16" y="5"/>
                  </a:lnTo>
                  <a:lnTo>
                    <a:pt x="25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89D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16" name="Freeform 304"/>
            <p:cNvSpPr>
              <a:spLocks/>
            </p:cNvSpPr>
            <p:nvPr/>
          </p:nvSpPr>
          <p:spPr bwMode="auto">
            <a:xfrm>
              <a:off x="3024" y="2186"/>
              <a:ext cx="15" cy="32"/>
            </a:xfrm>
            <a:custGeom>
              <a:avLst/>
              <a:gdLst>
                <a:gd name="T0" fmla="*/ 0 w 60"/>
                <a:gd name="T1" fmla="*/ 0 h 125"/>
                <a:gd name="T2" fmla="*/ 0 w 60"/>
                <a:gd name="T3" fmla="*/ 0 h 125"/>
                <a:gd name="T4" fmla="*/ 0 w 60"/>
                <a:gd name="T5" fmla="*/ 0 h 125"/>
                <a:gd name="T6" fmla="*/ 0 w 60"/>
                <a:gd name="T7" fmla="*/ 0 h 125"/>
                <a:gd name="T8" fmla="*/ 0 w 60"/>
                <a:gd name="T9" fmla="*/ 0 h 125"/>
                <a:gd name="T10" fmla="*/ 0 w 60"/>
                <a:gd name="T11" fmla="*/ 0 h 125"/>
                <a:gd name="T12" fmla="*/ 0 w 60"/>
                <a:gd name="T13" fmla="*/ 0 h 125"/>
                <a:gd name="T14" fmla="*/ 0 w 60"/>
                <a:gd name="T15" fmla="*/ 0 h 125"/>
                <a:gd name="T16" fmla="*/ 0 w 60"/>
                <a:gd name="T17" fmla="*/ 0 h 125"/>
                <a:gd name="T18" fmla="*/ 0 w 60"/>
                <a:gd name="T19" fmla="*/ 0 h 125"/>
                <a:gd name="T20" fmla="*/ 0 w 60"/>
                <a:gd name="T21" fmla="*/ 0 h 125"/>
                <a:gd name="T22" fmla="*/ 0 w 60"/>
                <a:gd name="T23" fmla="*/ 0 h 125"/>
                <a:gd name="T24" fmla="*/ 0 w 60"/>
                <a:gd name="T25" fmla="*/ 0 h 125"/>
                <a:gd name="T26" fmla="*/ 0 w 60"/>
                <a:gd name="T27" fmla="*/ 0 h 125"/>
                <a:gd name="T28" fmla="*/ 0 w 60"/>
                <a:gd name="T29" fmla="*/ 0 h 125"/>
                <a:gd name="T30" fmla="*/ 0 w 60"/>
                <a:gd name="T31" fmla="*/ 0 h 125"/>
                <a:gd name="T32" fmla="*/ 0 w 60"/>
                <a:gd name="T33" fmla="*/ 0 h 125"/>
                <a:gd name="T34" fmla="*/ 0 w 60"/>
                <a:gd name="T35" fmla="*/ 0 h 125"/>
                <a:gd name="T36" fmla="*/ 0 w 60"/>
                <a:gd name="T37" fmla="*/ 0 h 125"/>
                <a:gd name="T38" fmla="*/ 0 w 60"/>
                <a:gd name="T39" fmla="*/ 0 h 12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60"/>
                <a:gd name="T61" fmla="*/ 0 h 125"/>
                <a:gd name="T62" fmla="*/ 60 w 60"/>
                <a:gd name="T63" fmla="*/ 125 h 12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60" h="125">
                  <a:moveTo>
                    <a:pt x="60" y="0"/>
                  </a:moveTo>
                  <a:lnTo>
                    <a:pt x="52" y="30"/>
                  </a:lnTo>
                  <a:lnTo>
                    <a:pt x="49" y="62"/>
                  </a:lnTo>
                  <a:lnTo>
                    <a:pt x="47" y="92"/>
                  </a:lnTo>
                  <a:lnTo>
                    <a:pt x="44" y="125"/>
                  </a:lnTo>
                  <a:lnTo>
                    <a:pt x="33" y="111"/>
                  </a:lnTo>
                  <a:lnTo>
                    <a:pt x="22" y="95"/>
                  </a:lnTo>
                  <a:lnTo>
                    <a:pt x="14" y="81"/>
                  </a:lnTo>
                  <a:lnTo>
                    <a:pt x="8" y="67"/>
                  </a:lnTo>
                  <a:lnTo>
                    <a:pt x="3" y="57"/>
                  </a:lnTo>
                  <a:lnTo>
                    <a:pt x="0" y="40"/>
                  </a:lnTo>
                  <a:lnTo>
                    <a:pt x="3" y="26"/>
                  </a:lnTo>
                  <a:lnTo>
                    <a:pt x="3" y="14"/>
                  </a:lnTo>
                  <a:lnTo>
                    <a:pt x="3" y="10"/>
                  </a:lnTo>
                  <a:lnTo>
                    <a:pt x="3" y="8"/>
                  </a:lnTo>
                  <a:lnTo>
                    <a:pt x="0" y="8"/>
                  </a:lnTo>
                  <a:lnTo>
                    <a:pt x="11" y="5"/>
                  </a:lnTo>
                  <a:lnTo>
                    <a:pt x="28" y="2"/>
                  </a:lnTo>
                  <a:lnTo>
                    <a:pt x="44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89D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17" name="Freeform 305"/>
            <p:cNvSpPr>
              <a:spLocks/>
            </p:cNvSpPr>
            <p:nvPr/>
          </p:nvSpPr>
          <p:spPr bwMode="auto">
            <a:xfrm>
              <a:off x="2547" y="2189"/>
              <a:ext cx="16" cy="31"/>
            </a:xfrm>
            <a:custGeom>
              <a:avLst/>
              <a:gdLst>
                <a:gd name="T0" fmla="*/ 0 w 65"/>
                <a:gd name="T1" fmla="*/ 0 h 125"/>
                <a:gd name="T2" fmla="*/ 0 w 65"/>
                <a:gd name="T3" fmla="*/ 0 h 125"/>
                <a:gd name="T4" fmla="*/ 0 w 65"/>
                <a:gd name="T5" fmla="*/ 0 h 125"/>
                <a:gd name="T6" fmla="*/ 0 w 65"/>
                <a:gd name="T7" fmla="*/ 0 h 125"/>
                <a:gd name="T8" fmla="*/ 0 w 65"/>
                <a:gd name="T9" fmla="*/ 0 h 125"/>
                <a:gd name="T10" fmla="*/ 0 w 65"/>
                <a:gd name="T11" fmla="*/ 0 h 125"/>
                <a:gd name="T12" fmla="*/ 0 w 65"/>
                <a:gd name="T13" fmla="*/ 0 h 125"/>
                <a:gd name="T14" fmla="*/ 0 w 65"/>
                <a:gd name="T15" fmla="*/ 0 h 125"/>
                <a:gd name="T16" fmla="*/ 0 w 65"/>
                <a:gd name="T17" fmla="*/ 0 h 125"/>
                <a:gd name="T18" fmla="*/ 0 w 65"/>
                <a:gd name="T19" fmla="*/ 0 h 125"/>
                <a:gd name="T20" fmla="*/ 0 w 65"/>
                <a:gd name="T21" fmla="*/ 0 h 1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5"/>
                <a:gd name="T34" fmla="*/ 0 h 125"/>
                <a:gd name="T35" fmla="*/ 65 w 65"/>
                <a:gd name="T36" fmla="*/ 125 h 1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5" h="125">
                  <a:moveTo>
                    <a:pt x="65" y="123"/>
                  </a:moveTo>
                  <a:lnTo>
                    <a:pt x="35" y="125"/>
                  </a:lnTo>
                  <a:lnTo>
                    <a:pt x="27" y="98"/>
                  </a:lnTo>
                  <a:lnTo>
                    <a:pt x="19" y="68"/>
                  </a:lnTo>
                  <a:lnTo>
                    <a:pt x="8" y="41"/>
                  </a:lnTo>
                  <a:lnTo>
                    <a:pt x="0" y="11"/>
                  </a:lnTo>
                  <a:lnTo>
                    <a:pt x="3" y="6"/>
                  </a:lnTo>
                  <a:lnTo>
                    <a:pt x="8" y="0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65" y="123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18" name="Freeform 306"/>
            <p:cNvSpPr>
              <a:spLocks/>
            </p:cNvSpPr>
            <p:nvPr/>
          </p:nvSpPr>
          <p:spPr bwMode="auto">
            <a:xfrm>
              <a:off x="2998" y="2190"/>
              <a:ext cx="18" cy="31"/>
            </a:xfrm>
            <a:custGeom>
              <a:avLst/>
              <a:gdLst>
                <a:gd name="T0" fmla="*/ 0 w 73"/>
                <a:gd name="T1" fmla="*/ 0 h 124"/>
                <a:gd name="T2" fmla="*/ 0 w 73"/>
                <a:gd name="T3" fmla="*/ 0 h 124"/>
                <a:gd name="T4" fmla="*/ 0 w 73"/>
                <a:gd name="T5" fmla="*/ 0 h 124"/>
                <a:gd name="T6" fmla="*/ 0 w 73"/>
                <a:gd name="T7" fmla="*/ 0 h 124"/>
                <a:gd name="T8" fmla="*/ 0 w 73"/>
                <a:gd name="T9" fmla="*/ 0 h 124"/>
                <a:gd name="T10" fmla="*/ 0 w 73"/>
                <a:gd name="T11" fmla="*/ 0 h 124"/>
                <a:gd name="T12" fmla="*/ 0 w 73"/>
                <a:gd name="T13" fmla="*/ 0 h 124"/>
                <a:gd name="T14" fmla="*/ 0 w 73"/>
                <a:gd name="T15" fmla="*/ 0 h 124"/>
                <a:gd name="T16" fmla="*/ 0 w 73"/>
                <a:gd name="T17" fmla="*/ 0 h 124"/>
                <a:gd name="T18" fmla="*/ 0 w 73"/>
                <a:gd name="T19" fmla="*/ 0 h 124"/>
                <a:gd name="T20" fmla="*/ 0 w 73"/>
                <a:gd name="T21" fmla="*/ 0 h 124"/>
                <a:gd name="T22" fmla="*/ 0 w 73"/>
                <a:gd name="T23" fmla="*/ 0 h 124"/>
                <a:gd name="T24" fmla="*/ 0 w 73"/>
                <a:gd name="T25" fmla="*/ 0 h 1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"/>
                <a:gd name="T40" fmla="*/ 0 h 124"/>
                <a:gd name="T41" fmla="*/ 73 w 73"/>
                <a:gd name="T42" fmla="*/ 124 h 1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" h="124">
                  <a:moveTo>
                    <a:pt x="73" y="0"/>
                  </a:moveTo>
                  <a:lnTo>
                    <a:pt x="67" y="30"/>
                  </a:lnTo>
                  <a:lnTo>
                    <a:pt x="65" y="62"/>
                  </a:lnTo>
                  <a:lnTo>
                    <a:pt x="60" y="92"/>
                  </a:lnTo>
                  <a:lnTo>
                    <a:pt x="51" y="124"/>
                  </a:lnTo>
                  <a:lnTo>
                    <a:pt x="30" y="97"/>
                  </a:lnTo>
                  <a:lnTo>
                    <a:pt x="10" y="70"/>
                  </a:lnTo>
                  <a:lnTo>
                    <a:pt x="0" y="40"/>
                  </a:lnTo>
                  <a:lnTo>
                    <a:pt x="2" y="10"/>
                  </a:lnTo>
                  <a:lnTo>
                    <a:pt x="21" y="7"/>
                  </a:lnTo>
                  <a:lnTo>
                    <a:pt x="37" y="2"/>
                  </a:lnTo>
                  <a:lnTo>
                    <a:pt x="57" y="0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89D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19" name="Freeform 307"/>
            <p:cNvSpPr>
              <a:spLocks/>
            </p:cNvSpPr>
            <p:nvPr/>
          </p:nvSpPr>
          <p:spPr bwMode="auto">
            <a:xfrm>
              <a:off x="3038" y="2190"/>
              <a:ext cx="5" cy="37"/>
            </a:xfrm>
            <a:custGeom>
              <a:avLst/>
              <a:gdLst>
                <a:gd name="T0" fmla="*/ 0 w 19"/>
                <a:gd name="T1" fmla="*/ 0 h 147"/>
                <a:gd name="T2" fmla="*/ 0 w 19"/>
                <a:gd name="T3" fmla="*/ 0 h 147"/>
                <a:gd name="T4" fmla="*/ 0 w 19"/>
                <a:gd name="T5" fmla="*/ 0 h 147"/>
                <a:gd name="T6" fmla="*/ 0 w 19"/>
                <a:gd name="T7" fmla="*/ 0 h 147"/>
                <a:gd name="T8" fmla="*/ 0 w 19"/>
                <a:gd name="T9" fmla="*/ 0 h 147"/>
                <a:gd name="T10" fmla="*/ 0 w 19"/>
                <a:gd name="T11" fmla="*/ 0 h 147"/>
                <a:gd name="T12" fmla="*/ 0 w 19"/>
                <a:gd name="T13" fmla="*/ 0 h 147"/>
                <a:gd name="T14" fmla="*/ 0 w 19"/>
                <a:gd name="T15" fmla="*/ 0 h 147"/>
                <a:gd name="T16" fmla="*/ 0 w 19"/>
                <a:gd name="T17" fmla="*/ 0 h 147"/>
                <a:gd name="T18" fmla="*/ 0 w 19"/>
                <a:gd name="T19" fmla="*/ 0 h 147"/>
                <a:gd name="T20" fmla="*/ 0 w 19"/>
                <a:gd name="T21" fmla="*/ 0 h 147"/>
                <a:gd name="T22" fmla="*/ 0 w 19"/>
                <a:gd name="T23" fmla="*/ 0 h 147"/>
                <a:gd name="T24" fmla="*/ 0 w 19"/>
                <a:gd name="T25" fmla="*/ 0 h 147"/>
                <a:gd name="T26" fmla="*/ 0 w 19"/>
                <a:gd name="T27" fmla="*/ 0 h 147"/>
                <a:gd name="T28" fmla="*/ 0 w 19"/>
                <a:gd name="T29" fmla="*/ 0 h 147"/>
                <a:gd name="T30" fmla="*/ 0 w 19"/>
                <a:gd name="T31" fmla="*/ 0 h 147"/>
                <a:gd name="T32" fmla="*/ 0 w 19"/>
                <a:gd name="T33" fmla="*/ 0 h 1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47"/>
                <a:gd name="T53" fmla="*/ 19 w 19"/>
                <a:gd name="T54" fmla="*/ 147 h 14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47">
                  <a:moveTo>
                    <a:pt x="10" y="141"/>
                  </a:moveTo>
                  <a:lnTo>
                    <a:pt x="16" y="147"/>
                  </a:lnTo>
                  <a:lnTo>
                    <a:pt x="13" y="147"/>
                  </a:lnTo>
                  <a:lnTo>
                    <a:pt x="7" y="147"/>
                  </a:lnTo>
                  <a:lnTo>
                    <a:pt x="5" y="147"/>
                  </a:lnTo>
                  <a:lnTo>
                    <a:pt x="0" y="122"/>
                  </a:lnTo>
                  <a:lnTo>
                    <a:pt x="0" y="97"/>
                  </a:lnTo>
                  <a:lnTo>
                    <a:pt x="2" y="73"/>
                  </a:lnTo>
                  <a:lnTo>
                    <a:pt x="5" y="46"/>
                  </a:lnTo>
                  <a:lnTo>
                    <a:pt x="5" y="35"/>
                  </a:lnTo>
                  <a:lnTo>
                    <a:pt x="7" y="21"/>
                  </a:lnTo>
                  <a:lnTo>
                    <a:pt x="13" y="10"/>
                  </a:lnTo>
                  <a:lnTo>
                    <a:pt x="16" y="0"/>
                  </a:lnTo>
                  <a:lnTo>
                    <a:pt x="16" y="35"/>
                  </a:lnTo>
                  <a:lnTo>
                    <a:pt x="19" y="70"/>
                  </a:lnTo>
                  <a:lnTo>
                    <a:pt x="16" y="106"/>
                  </a:lnTo>
                  <a:lnTo>
                    <a:pt x="10" y="141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20" name="Freeform 308"/>
            <p:cNvSpPr>
              <a:spLocks/>
            </p:cNvSpPr>
            <p:nvPr/>
          </p:nvSpPr>
          <p:spPr bwMode="auto">
            <a:xfrm>
              <a:off x="3065" y="2193"/>
              <a:ext cx="19" cy="29"/>
            </a:xfrm>
            <a:custGeom>
              <a:avLst/>
              <a:gdLst>
                <a:gd name="T0" fmla="*/ 0 w 76"/>
                <a:gd name="T1" fmla="*/ 0 h 119"/>
                <a:gd name="T2" fmla="*/ 0 w 76"/>
                <a:gd name="T3" fmla="*/ 0 h 119"/>
                <a:gd name="T4" fmla="*/ 0 w 76"/>
                <a:gd name="T5" fmla="*/ 0 h 119"/>
                <a:gd name="T6" fmla="*/ 0 w 76"/>
                <a:gd name="T7" fmla="*/ 0 h 119"/>
                <a:gd name="T8" fmla="*/ 0 w 76"/>
                <a:gd name="T9" fmla="*/ 0 h 119"/>
                <a:gd name="T10" fmla="*/ 0 w 76"/>
                <a:gd name="T11" fmla="*/ 0 h 119"/>
                <a:gd name="T12" fmla="*/ 0 w 76"/>
                <a:gd name="T13" fmla="*/ 0 h 119"/>
                <a:gd name="T14" fmla="*/ 0 w 76"/>
                <a:gd name="T15" fmla="*/ 0 h 1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6"/>
                <a:gd name="T25" fmla="*/ 0 h 119"/>
                <a:gd name="T26" fmla="*/ 76 w 76"/>
                <a:gd name="T27" fmla="*/ 119 h 1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6" h="119">
                  <a:moveTo>
                    <a:pt x="76" y="109"/>
                  </a:moveTo>
                  <a:lnTo>
                    <a:pt x="0" y="119"/>
                  </a:lnTo>
                  <a:lnTo>
                    <a:pt x="5" y="114"/>
                  </a:lnTo>
                  <a:lnTo>
                    <a:pt x="5" y="0"/>
                  </a:lnTo>
                  <a:lnTo>
                    <a:pt x="21" y="30"/>
                  </a:lnTo>
                  <a:lnTo>
                    <a:pt x="41" y="55"/>
                  </a:lnTo>
                  <a:lnTo>
                    <a:pt x="60" y="82"/>
                  </a:lnTo>
                  <a:lnTo>
                    <a:pt x="76" y="109"/>
                  </a:lnTo>
                  <a:close/>
                </a:path>
              </a:pathLst>
            </a:custGeom>
            <a:solidFill>
              <a:srgbClr val="E8E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21" name="Freeform 309"/>
            <p:cNvSpPr>
              <a:spLocks/>
            </p:cNvSpPr>
            <p:nvPr/>
          </p:nvSpPr>
          <p:spPr bwMode="auto">
            <a:xfrm>
              <a:off x="2968" y="2194"/>
              <a:ext cx="22" cy="37"/>
            </a:xfrm>
            <a:custGeom>
              <a:avLst/>
              <a:gdLst>
                <a:gd name="T0" fmla="*/ 0 w 87"/>
                <a:gd name="T1" fmla="*/ 0 h 150"/>
                <a:gd name="T2" fmla="*/ 0 w 87"/>
                <a:gd name="T3" fmla="*/ 0 h 150"/>
                <a:gd name="T4" fmla="*/ 0 w 87"/>
                <a:gd name="T5" fmla="*/ 0 h 150"/>
                <a:gd name="T6" fmla="*/ 0 w 87"/>
                <a:gd name="T7" fmla="*/ 0 h 150"/>
                <a:gd name="T8" fmla="*/ 0 w 87"/>
                <a:gd name="T9" fmla="*/ 0 h 150"/>
                <a:gd name="T10" fmla="*/ 0 w 87"/>
                <a:gd name="T11" fmla="*/ 0 h 150"/>
                <a:gd name="T12" fmla="*/ 0 w 87"/>
                <a:gd name="T13" fmla="*/ 0 h 150"/>
                <a:gd name="T14" fmla="*/ 0 w 87"/>
                <a:gd name="T15" fmla="*/ 0 h 150"/>
                <a:gd name="T16" fmla="*/ 0 w 87"/>
                <a:gd name="T17" fmla="*/ 0 h 150"/>
                <a:gd name="T18" fmla="*/ 0 w 87"/>
                <a:gd name="T19" fmla="*/ 0 h 150"/>
                <a:gd name="T20" fmla="*/ 0 w 87"/>
                <a:gd name="T21" fmla="*/ 0 h 150"/>
                <a:gd name="T22" fmla="*/ 0 w 87"/>
                <a:gd name="T23" fmla="*/ 0 h 150"/>
                <a:gd name="T24" fmla="*/ 0 w 87"/>
                <a:gd name="T25" fmla="*/ 0 h 150"/>
                <a:gd name="T26" fmla="*/ 0 w 87"/>
                <a:gd name="T27" fmla="*/ 0 h 150"/>
                <a:gd name="T28" fmla="*/ 0 w 87"/>
                <a:gd name="T29" fmla="*/ 0 h 150"/>
                <a:gd name="T30" fmla="*/ 0 w 87"/>
                <a:gd name="T31" fmla="*/ 0 h 150"/>
                <a:gd name="T32" fmla="*/ 0 w 87"/>
                <a:gd name="T33" fmla="*/ 0 h 150"/>
                <a:gd name="T34" fmla="*/ 0 w 87"/>
                <a:gd name="T35" fmla="*/ 0 h 150"/>
                <a:gd name="T36" fmla="*/ 0 w 87"/>
                <a:gd name="T37" fmla="*/ 0 h 150"/>
                <a:gd name="T38" fmla="*/ 0 w 87"/>
                <a:gd name="T39" fmla="*/ 0 h 150"/>
                <a:gd name="T40" fmla="*/ 0 w 87"/>
                <a:gd name="T41" fmla="*/ 0 h 150"/>
                <a:gd name="T42" fmla="*/ 0 w 87"/>
                <a:gd name="T43" fmla="*/ 0 h 150"/>
                <a:gd name="T44" fmla="*/ 0 w 87"/>
                <a:gd name="T45" fmla="*/ 0 h 150"/>
                <a:gd name="T46" fmla="*/ 0 w 87"/>
                <a:gd name="T47" fmla="*/ 0 h 150"/>
                <a:gd name="T48" fmla="*/ 0 w 87"/>
                <a:gd name="T49" fmla="*/ 0 h 1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87"/>
                <a:gd name="T76" fmla="*/ 0 h 150"/>
                <a:gd name="T77" fmla="*/ 87 w 87"/>
                <a:gd name="T78" fmla="*/ 150 h 15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87" h="150">
                  <a:moveTo>
                    <a:pt x="87" y="0"/>
                  </a:moveTo>
                  <a:lnTo>
                    <a:pt x="87" y="30"/>
                  </a:lnTo>
                  <a:lnTo>
                    <a:pt x="85" y="57"/>
                  </a:lnTo>
                  <a:lnTo>
                    <a:pt x="80" y="87"/>
                  </a:lnTo>
                  <a:lnTo>
                    <a:pt x="77" y="113"/>
                  </a:lnTo>
                  <a:lnTo>
                    <a:pt x="75" y="122"/>
                  </a:lnTo>
                  <a:lnTo>
                    <a:pt x="75" y="131"/>
                  </a:lnTo>
                  <a:lnTo>
                    <a:pt x="71" y="138"/>
                  </a:lnTo>
                  <a:lnTo>
                    <a:pt x="71" y="150"/>
                  </a:lnTo>
                  <a:lnTo>
                    <a:pt x="55" y="125"/>
                  </a:lnTo>
                  <a:lnTo>
                    <a:pt x="39" y="97"/>
                  </a:lnTo>
                  <a:lnTo>
                    <a:pt x="20" y="73"/>
                  </a:lnTo>
                  <a:lnTo>
                    <a:pt x="4" y="49"/>
                  </a:lnTo>
                  <a:lnTo>
                    <a:pt x="6" y="37"/>
                  </a:lnTo>
                  <a:lnTo>
                    <a:pt x="4" y="30"/>
                  </a:lnTo>
                  <a:lnTo>
                    <a:pt x="0" y="21"/>
                  </a:lnTo>
                  <a:lnTo>
                    <a:pt x="4" y="14"/>
                  </a:lnTo>
                  <a:lnTo>
                    <a:pt x="14" y="10"/>
                  </a:lnTo>
                  <a:lnTo>
                    <a:pt x="25" y="7"/>
                  </a:lnTo>
                  <a:lnTo>
                    <a:pt x="36" y="7"/>
                  </a:lnTo>
                  <a:lnTo>
                    <a:pt x="47" y="5"/>
                  </a:lnTo>
                  <a:lnTo>
                    <a:pt x="55" y="2"/>
                  </a:lnTo>
                  <a:lnTo>
                    <a:pt x="66" y="0"/>
                  </a:lnTo>
                  <a:lnTo>
                    <a:pt x="77" y="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89D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22" name="Freeform 310"/>
            <p:cNvSpPr>
              <a:spLocks/>
            </p:cNvSpPr>
            <p:nvPr/>
          </p:nvSpPr>
          <p:spPr bwMode="auto">
            <a:xfrm>
              <a:off x="3014" y="2195"/>
              <a:ext cx="7" cy="36"/>
            </a:xfrm>
            <a:custGeom>
              <a:avLst/>
              <a:gdLst>
                <a:gd name="T0" fmla="*/ 0 w 27"/>
                <a:gd name="T1" fmla="*/ 0 h 145"/>
                <a:gd name="T2" fmla="*/ 0 w 27"/>
                <a:gd name="T3" fmla="*/ 0 h 145"/>
                <a:gd name="T4" fmla="*/ 0 w 27"/>
                <a:gd name="T5" fmla="*/ 0 h 145"/>
                <a:gd name="T6" fmla="*/ 0 w 27"/>
                <a:gd name="T7" fmla="*/ 0 h 145"/>
                <a:gd name="T8" fmla="*/ 0 w 27"/>
                <a:gd name="T9" fmla="*/ 0 h 145"/>
                <a:gd name="T10" fmla="*/ 0 w 27"/>
                <a:gd name="T11" fmla="*/ 0 h 145"/>
                <a:gd name="T12" fmla="*/ 0 w 27"/>
                <a:gd name="T13" fmla="*/ 0 h 145"/>
                <a:gd name="T14" fmla="*/ 0 w 27"/>
                <a:gd name="T15" fmla="*/ 0 h 145"/>
                <a:gd name="T16" fmla="*/ 0 w 27"/>
                <a:gd name="T17" fmla="*/ 0 h 145"/>
                <a:gd name="T18" fmla="*/ 0 w 27"/>
                <a:gd name="T19" fmla="*/ 0 h 145"/>
                <a:gd name="T20" fmla="*/ 0 w 27"/>
                <a:gd name="T21" fmla="*/ 0 h 145"/>
                <a:gd name="T22" fmla="*/ 0 w 27"/>
                <a:gd name="T23" fmla="*/ 0 h 145"/>
                <a:gd name="T24" fmla="*/ 0 w 27"/>
                <a:gd name="T25" fmla="*/ 0 h 145"/>
                <a:gd name="T26" fmla="*/ 0 w 27"/>
                <a:gd name="T27" fmla="*/ 0 h 145"/>
                <a:gd name="T28" fmla="*/ 0 w 27"/>
                <a:gd name="T29" fmla="*/ 0 h 145"/>
                <a:gd name="T30" fmla="*/ 0 w 27"/>
                <a:gd name="T31" fmla="*/ 0 h 145"/>
                <a:gd name="T32" fmla="*/ 0 w 27"/>
                <a:gd name="T33" fmla="*/ 0 h 1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"/>
                <a:gd name="T52" fmla="*/ 0 h 145"/>
                <a:gd name="T53" fmla="*/ 27 w 27"/>
                <a:gd name="T54" fmla="*/ 145 h 1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" h="145">
                  <a:moveTo>
                    <a:pt x="22" y="133"/>
                  </a:moveTo>
                  <a:lnTo>
                    <a:pt x="25" y="133"/>
                  </a:lnTo>
                  <a:lnTo>
                    <a:pt x="27" y="133"/>
                  </a:lnTo>
                  <a:lnTo>
                    <a:pt x="22" y="138"/>
                  </a:lnTo>
                  <a:lnTo>
                    <a:pt x="16" y="142"/>
                  </a:lnTo>
                  <a:lnTo>
                    <a:pt x="11" y="142"/>
                  </a:lnTo>
                  <a:lnTo>
                    <a:pt x="8" y="145"/>
                  </a:lnTo>
                  <a:lnTo>
                    <a:pt x="2" y="138"/>
                  </a:lnTo>
                  <a:lnTo>
                    <a:pt x="0" y="128"/>
                  </a:lnTo>
                  <a:lnTo>
                    <a:pt x="0" y="115"/>
                  </a:lnTo>
                  <a:lnTo>
                    <a:pt x="2" y="98"/>
                  </a:lnTo>
                  <a:lnTo>
                    <a:pt x="2" y="85"/>
                  </a:lnTo>
                  <a:lnTo>
                    <a:pt x="11" y="66"/>
                  </a:lnTo>
                  <a:lnTo>
                    <a:pt x="14" y="41"/>
                  </a:lnTo>
                  <a:lnTo>
                    <a:pt x="16" y="19"/>
                  </a:lnTo>
                  <a:lnTo>
                    <a:pt x="22" y="0"/>
                  </a:lnTo>
                  <a:lnTo>
                    <a:pt x="22" y="133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23" name="Freeform 311"/>
            <p:cNvSpPr>
              <a:spLocks/>
            </p:cNvSpPr>
            <p:nvPr/>
          </p:nvSpPr>
          <p:spPr bwMode="auto">
            <a:xfrm>
              <a:off x="2943" y="2199"/>
              <a:ext cx="18" cy="32"/>
            </a:xfrm>
            <a:custGeom>
              <a:avLst/>
              <a:gdLst>
                <a:gd name="T0" fmla="*/ 0 w 71"/>
                <a:gd name="T1" fmla="*/ 0 h 131"/>
                <a:gd name="T2" fmla="*/ 0 w 71"/>
                <a:gd name="T3" fmla="*/ 0 h 131"/>
                <a:gd name="T4" fmla="*/ 0 w 71"/>
                <a:gd name="T5" fmla="*/ 0 h 131"/>
                <a:gd name="T6" fmla="*/ 0 w 71"/>
                <a:gd name="T7" fmla="*/ 0 h 131"/>
                <a:gd name="T8" fmla="*/ 0 w 71"/>
                <a:gd name="T9" fmla="*/ 0 h 131"/>
                <a:gd name="T10" fmla="*/ 0 w 71"/>
                <a:gd name="T11" fmla="*/ 0 h 131"/>
                <a:gd name="T12" fmla="*/ 0 w 71"/>
                <a:gd name="T13" fmla="*/ 0 h 131"/>
                <a:gd name="T14" fmla="*/ 0 w 71"/>
                <a:gd name="T15" fmla="*/ 0 h 131"/>
                <a:gd name="T16" fmla="*/ 0 w 71"/>
                <a:gd name="T17" fmla="*/ 0 h 131"/>
                <a:gd name="T18" fmla="*/ 0 w 71"/>
                <a:gd name="T19" fmla="*/ 0 h 131"/>
                <a:gd name="T20" fmla="*/ 0 w 71"/>
                <a:gd name="T21" fmla="*/ 0 h 131"/>
                <a:gd name="T22" fmla="*/ 0 w 71"/>
                <a:gd name="T23" fmla="*/ 0 h 131"/>
                <a:gd name="T24" fmla="*/ 0 w 71"/>
                <a:gd name="T25" fmla="*/ 0 h 131"/>
                <a:gd name="T26" fmla="*/ 0 w 71"/>
                <a:gd name="T27" fmla="*/ 0 h 131"/>
                <a:gd name="T28" fmla="*/ 0 w 71"/>
                <a:gd name="T29" fmla="*/ 0 h 131"/>
                <a:gd name="T30" fmla="*/ 0 w 71"/>
                <a:gd name="T31" fmla="*/ 0 h 131"/>
                <a:gd name="T32" fmla="*/ 0 w 71"/>
                <a:gd name="T33" fmla="*/ 0 h 1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1"/>
                <a:gd name="T52" fmla="*/ 0 h 131"/>
                <a:gd name="T53" fmla="*/ 71 w 71"/>
                <a:gd name="T54" fmla="*/ 131 h 13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1" h="131">
                  <a:moveTo>
                    <a:pt x="71" y="0"/>
                  </a:moveTo>
                  <a:lnTo>
                    <a:pt x="65" y="35"/>
                  </a:lnTo>
                  <a:lnTo>
                    <a:pt x="62" y="68"/>
                  </a:lnTo>
                  <a:lnTo>
                    <a:pt x="60" y="101"/>
                  </a:lnTo>
                  <a:lnTo>
                    <a:pt x="55" y="131"/>
                  </a:lnTo>
                  <a:lnTo>
                    <a:pt x="43" y="108"/>
                  </a:lnTo>
                  <a:lnTo>
                    <a:pt x="32" y="87"/>
                  </a:lnTo>
                  <a:lnTo>
                    <a:pt x="18" y="65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2" y="27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18" y="11"/>
                  </a:lnTo>
                  <a:lnTo>
                    <a:pt x="35" y="8"/>
                  </a:lnTo>
                  <a:lnTo>
                    <a:pt x="55" y="2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89D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24" name="Freeform 312"/>
            <p:cNvSpPr>
              <a:spLocks/>
            </p:cNvSpPr>
            <p:nvPr/>
          </p:nvSpPr>
          <p:spPr bwMode="auto">
            <a:xfrm>
              <a:off x="2990" y="2199"/>
              <a:ext cx="4" cy="36"/>
            </a:xfrm>
            <a:custGeom>
              <a:avLst/>
              <a:gdLst>
                <a:gd name="T0" fmla="*/ 0 w 20"/>
                <a:gd name="T1" fmla="*/ 0 h 144"/>
                <a:gd name="T2" fmla="*/ 0 w 20"/>
                <a:gd name="T3" fmla="*/ 0 h 144"/>
                <a:gd name="T4" fmla="*/ 0 w 20"/>
                <a:gd name="T5" fmla="*/ 0 h 144"/>
                <a:gd name="T6" fmla="*/ 0 w 20"/>
                <a:gd name="T7" fmla="*/ 0 h 144"/>
                <a:gd name="T8" fmla="*/ 0 w 20"/>
                <a:gd name="T9" fmla="*/ 0 h 144"/>
                <a:gd name="T10" fmla="*/ 0 w 20"/>
                <a:gd name="T11" fmla="*/ 0 h 144"/>
                <a:gd name="T12" fmla="*/ 0 w 20"/>
                <a:gd name="T13" fmla="*/ 0 h 144"/>
                <a:gd name="T14" fmla="*/ 0 w 20"/>
                <a:gd name="T15" fmla="*/ 0 h 144"/>
                <a:gd name="T16" fmla="*/ 0 w 20"/>
                <a:gd name="T17" fmla="*/ 0 h 144"/>
                <a:gd name="T18" fmla="*/ 0 w 20"/>
                <a:gd name="T19" fmla="*/ 0 h 144"/>
                <a:gd name="T20" fmla="*/ 0 w 20"/>
                <a:gd name="T21" fmla="*/ 0 h 144"/>
                <a:gd name="T22" fmla="*/ 0 w 20"/>
                <a:gd name="T23" fmla="*/ 0 h 144"/>
                <a:gd name="T24" fmla="*/ 0 w 20"/>
                <a:gd name="T25" fmla="*/ 0 h 144"/>
                <a:gd name="T26" fmla="*/ 0 w 20"/>
                <a:gd name="T27" fmla="*/ 0 h 1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0"/>
                <a:gd name="T43" fmla="*/ 0 h 144"/>
                <a:gd name="T44" fmla="*/ 20 w 20"/>
                <a:gd name="T45" fmla="*/ 144 h 1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0" h="144">
                  <a:moveTo>
                    <a:pt x="18" y="136"/>
                  </a:moveTo>
                  <a:lnTo>
                    <a:pt x="20" y="142"/>
                  </a:lnTo>
                  <a:lnTo>
                    <a:pt x="14" y="142"/>
                  </a:lnTo>
                  <a:lnTo>
                    <a:pt x="9" y="144"/>
                  </a:lnTo>
                  <a:lnTo>
                    <a:pt x="7" y="144"/>
                  </a:lnTo>
                  <a:lnTo>
                    <a:pt x="0" y="142"/>
                  </a:lnTo>
                  <a:lnTo>
                    <a:pt x="7" y="106"/>
                  </a:lnTo>
                  <a:lnTo>
                    <a:pt x="12" y="71"/>
                  </a:lnTo>
                  <a:lnTo>
                    <a:pt x="18" y="35"/>
                  </a:lnTo>
                  <a:lnTo>
                    <a:pt x="20" y="0"/>
                  </a:lnTo>
                  <a:lnTo>
                    <a:pt x="20" y="35"/>
                  </a:lnTo>
                  <a:lnTo>
                    <a:pt x="20" y="68"/>
                  </a:lnTo>
                  <a:lnTo>
                    <a:pt x="20" y="101"/>
                  </a:lnTo>
                  <a:lnTo>
                    <a:pt x="18" y="136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25" name="Freeform 313"/>
            <p:cNvSpPr>
              <a:spLocks/>
            </p:cNvSpPr>
            <p:nvPr/>
          </p:nvSpPr>
          <p:spPr bwMode="auto">
            <a:xfrm>
              <a:off x="2922" y="2203"/>
              <a:ext cx="15" cy="33"/>
            </a:xfrm>
            <a:custGeom>
              <a:avLst/>
              <a:gdLst>
                <a:gd name="T0" fmla="*/ 0 w 60"/>
                <a:gd name="T1" fmla="*/ 0 h 133"/>
                <a:gd name="T2" fmla="*/ 0 w 60"/>
                <a:gd name="T3" fmla="*/ 0 h 133"/>
                <a:gd name="T4" fmla="*/ 0 w 60"/>
                <a:gd name="T5" fmla="*/ 0 h 133"/>
                <a:gd name="T6" fmla="*/ 0 w 60"/>
                <a:gd name="T7" fmla="*/ 0 h 133"/>
                <a:gd name="T8" fmla="*/ 0 w 60"/>
                <a:gd name="T9" fmla="*/ 0 h 133"/>
                <a:gd name="T10" fmla="*/ 0 w 60"/>
                <a:gd name="T11" fmla="*/ 0 h 133"/>
                <a:gd name="T12" fmla="*/ 0 w 60"/>
                <a:gd name="T13" fmla="*/ 0 h 133"/>
                <a:gd name="T14" fmla="*/ 0 w 60"/>
                <a:gd name="T15" fmla="*/ 0 h 133"/>
                <a:gd name="T16" fmla="*/ 0 w 60"/>
                <a:gd name="T17" fmla="*/ 0 h 133"/>
                <a:gd name="T18" fmla="*/ 0 w 60"/>
                <a:gd name="T19" fmla="*/ 0 h 133"/>
                <a:gd name="T20" fmla="*/ 0 w 60"/>
                <a:gd name="T21" fmla="*/ 0 h 133"/>
                <a:gd name="T22" fmla="*/ 0 w 60"/>
                <a:gd name="T23" fmla="*/ 0 h 133"/>
                <a:gd name="T24" fmla="*/ 0 w 60"/>
                <a:gd name="T25" fmla="*/ 0 h 1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0"/>
                <a:gd name="T40" fmla="*/ 0 h 133"/>
                <a:gd name="T41" fmla="*/ 60 w 60"/>
                <a:gd name="T42" fmla="*/ 133 h 13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0" h="133">
                  <a:moveTo>
                    <a:pt x="60" y="0"/>
                  </a:moveTo>
                  <a:lnTo>
                    <a:pt x="52" y="32"/>
                  </a:lnTo>
                  <a:lnTo>
                    <a:pt x="49" y="68"/>
                  </a:lnTo>
                  <a:lnTo>
                    <a:pt x="44" y="103"/>
                  </a:lnTo>
                  <a:lnTo>
                    <a:pt x="44" y="133"/>
                  </a:lnTo>
                  <a:lnTo>
                    <a:pt x="32" y="108"/>
                  </a:lnTo>
                  <a:lnTo>
                    <a:pt x="21" y="82"/>
                  </a:lnTo>
                  <a:lnTo>
                    <a:pt x="11" y="57"/>
                  </a:lnTo>
                  <a:lnTo>
                    <a:pt x="0" y="30"/>
                  </a:lnTo>
                  <a:lnTo>
                    <a:pt x="3" y="11"/>
                  </a:lnTo>
                  <a:lnTo>
                    <a:pt x="19" y="5"/>
                  </a:lnTo>
                  <a:lnTo>
                    <a:pt x="41" y="2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89D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26" name="Freeform 314"/>
            <p:cNvSpPr>
              <a:spLocks/>
            </p:cNvSpPr>
            <p:nvPr/>
          </p:nvSpPr>
          <p:spPr bwMode="auto">
            <a:xfrm>
              <a:off x="2961" y="2203"/>
              <a:ext cx="5" cy="36"/>
            </a:xfrm>
            <a:custGeom>
              <a:avLst/>
              <a:gdLst>
                <a:gd name="T0" fmla="*/ 0 w 19"/>
                <a:gd name="T1" fmla="*/ 0 h 142"/>
                <a:gd name="T2" fmla="*/ 0 w 19"/>
                <a:gd name="T3" fmla="*/ 0 h 142"/>
                <a:gd name="T4" fmla="*/ 0 w 19"/>
                <a:gd name="T5" fmla="*/ 0 h 142"/>
                <a:gd name="T6" fmla="*/ 0 w 19"/>
                <a:gd name="T7" fmla="*/ 0 h 142"/>
                <a:gd name="T8" fmla="*/ 0 w 19"/>
                <a:gd name="T9" fmla="*/ 0 h 142"/>
                <a:gd name="T10" fmla="*/ 0 w 19"/>
                <a:gd name="T11" fmla="*/ 0 h 142"/>
                <a:gd name="T12" fmla="*/ 0 w 19"/>
                <a:gd name="T13" fmla="*/ 0 h 142"/>
                <a:gd name="T14" fmla="*/ 0 w 19"/>
                <a:gd name="T15" fmla="*/ 0 h 142"/>
                <a:gd name="T16" fmla="*/ 0 w 19"/>
                <a:gd name="T17" fmla="*/ 0 h 142"/>
                <a:gd name="T18" fmla="*/ 0 w 19"/>
                <a:gd name="T19" fmla="*/ 0 h 1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142"/>
                <a:gd name="T32" fmla="*/ 19 w 19"/>
                <a:gd name="T33" fmla="*/ 142 h 1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142">
                  <a:moveTo>
                    <a:pt x="13" y="142"/>
                  </a:moveTo>
                  <a:lnTo>
                    <a:pt x="0" y="142"/>
                  </a:lnTo>
                  <a:lnTo>
                    <a:pt x="0" y="106"/>
                  </a:lnTo>
                  <a:lnTo>
                    <a:pt x="2" y="71"/>
                  </a:lnTo>
                  <a:lnTo>
                    <a:pt x="7" y="34"/>
                  </a:lnTo>
                  <a:lnTo>
                    <a:pt x="13" y="0"/>
                  </a:lnTo>
                  <a:lnTo>
                    <a:pt x="16" y="36"/>
                  </a:lnTo>
                  <a:lnTo>
                    <a:pt x="19" y="74"/>
                  </a:lnTo>
                  <a:lnTo>
                    <a:pt x="19" y="110"/>
                  </a:lnTo>
                  <a:lnTo>
                    <a:pt x="13" y="142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27" name="Freeform 315"/>
            <p:cNvSpPr>
              <a:spLocks/>
            </p:cNvSpPr>
            <p:nvPr/>
          </p:nvSpPr>
          <p:spPr bwMode="auto">
            <a:xfrm>
              <a:off x="3032" y="2204"/>
              <a:ext cx="269" cy="62"/>
            </a:xfrm>
            <a:custGeom>
              <a:avLst/>
              <a:gdLst>
                <a:gd name="T0" fmla="*/ 0 w 1074"/>
                <a:gd name="T1" fmla="*/ 0 h 246"/>
                <a:gd name="T2" fmla="*/ 0 w 1074"/>
                <a:gd name="T3" fmla="*/ 0 h 246"/>
                <a:gd name="T4" fmla="*/ 0 w 1074"/>
                <a:gd name="T5" fmla="*/ 0 h 246"/>
                <a:gd name="T6" fmla="*/ 0 w 1074"/>
                <a:gd name="T7" fmla="*/ 0 h 246"/>
                <a:gd name="T8" fmla="*/ 0 w 1074"/>
                <a:gd name="T9" fmla="*/ 0 h 246"/>
                <a:gd name="T10" fmla="*/ 0 w 1074"/>
                <a:gd name="T11" fmla="*/ 0 h 246"/>
                <a:gd name="T12" fmla="*/ 0 w 1074"/>
                <a:gd name="T13" fmla="*/ 0 h 246"/>
                <a:gd name="T14" fmla="*/ 0 w 1074"/>
                <a:gd name="T15" fmla="*/ 0 h 246"/>
                <a:gd name="T16" fmla="*/ 0 w 1074"/>
                <a:gd name="T17" fmla="*/ 0 h 246"/>
                <a:gd name="T18" fmla="*/ 0 w 1074"/>
                <a:gd name="T19" fmla="*/ 0 h 246"/>
                <a:gd name="T20" fmla="*/ 0 w 1074"/>
                <a:gd name="T21" fmla="*/ 0 h 246"/>
                <a:gd name="T22" fmla="*/ 0 w 1074"/>
                <a:gd name="T23" fmla="*/ 0 h 246"/>
                <a:gd name="T24" fmla="*/ 0 w 1074"/>
                <a:gd name="T25" fmla="*/ 0 h 246"/>
                <a:gd name="T26" fmla="*/ 0 w 1074"/>
                <a:gd name="T27" fmla="*/ 0 h 246"/>
                <a:gd name="T28" fmla="*/ 0 w 1074"/>
                <a:gd name="T29" fmla="*/ 0 h 246"/>
                <a:gd name="T30" fmla="*/ 0 w 1074"/>
                <a:gd name="T31" fmla="*/ 0 h 246"/>
                <a:gd name="T32" fmla="*/ 0 w 1074"/>
                <a:gd name="T33" fmla="*/ 0 h 246"/>
                <a:gd name="T34" fmla="*/ 0 w 1074"/>
                <a:gd name="T35" fmla="*/ 0 h 246"/>
                <a:gd name="T36" fmla="*/ 0 w 1074"/>
                <a:gd name="T37" fmla="*/ 0 h 246"/>
                <a:gd name="T38" fmla="*/ 0 w 1074"/>
                <a:gd name="T39" fmla="*/ 0 h 246"/>
                <a:gd name="T40" fmla="*/ 0 w 1074"/>
                <a:gd name="T41" fmla="*/ 0 h 246"/>
                <a:gd name="T42" fmla="*/ 0 w 1074"/>
                <a:gd name="T43" fmla="*/ 0 h 246"/>
                <a:gd name="T44" fmla="*/ 0 w 1074"/>
                <a:gd name="T45" fmla="*/ 0 h 246"/>
                <a:gd name="T46" fmla="*/ 0 w 1074"/>
                <a:gd name="T47" fmla="*/ 0 h 246"/>
                <a:gd name="T48" fmla="*/ 0 w 1074"/>
                <a:gd name="T49" fmla="*/ 0 h 246"/>
                <a:gd name="T50" fmla="*/ 0 w 1074"/>
                <a:gd name="T51" fmla="*/ 0 h 246"/>
                <a:gd name="T52" fmla="*/ 0 w 1074"/>
                <a:gd name="T53" fmla="*/ 0 h 246"/>
                <a:gd name="T54" fmla="*/ 0 w 1074"/>
                <a:gd name="T55" fmla="*/ 0 h 246"/>
                <a:gd name="T56" fmla="*/ 0 w 1074"/>
                <a:gd name="T57" fmla="*/ 0 h 246"/>
                <a:gd name="T58" fmla="*/ 0 w 1074"/>
                <a:gd name="T59" fmla="*/ 0 h 246"/>
                <a:gd name="T60" fmla="*/ 0 w 1074"/>
                <a:gd name="T61" fmla="*/ 0 h 246"/>
                <a:gd name="T62" fmla="*/ 0 w 1074"/>
                <a:gd name="T63" fmla="*/ 0 h 246"/>
                <a:gd name="T64" fmla="*/ 0 w 1074"/>
                <a:gd name="T65" fmla="*/ 0 h 246"/>
                <a:gd name="T66" fmla="*/ 0 w 1074"/>
                <a:gd name="T67" fmla="*/ 0 h 246"/>
                <a:gd name="T68" fmla="*/ 0 w 1074"/>
                <a:gd name="T69" fmla="*/ 0 h 246"/>
                <a:gd name="T70" fmla="*/ 0 w 1074"/>
                <a:gd name="T71" fmla="*/ 0 h 246"/>
                <a:gd name="T72" fmla="*/ 0 w 1074"/>
                <a:gd name="T73" fmla="*/ 0 h 246"/>
                <a:gd name="T74" fmla="*/ 0 w 1074"/>
                <a:gd name="T75" fmla="*/ 0 h 24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74"/>
                <a:gd name="T115" fmla="*/ 0 h 246"/>
                <a:gd name="T116" fmla="*/ 1074 w 1074"/>
                <a:gd name="T117" fmla="*/ 246 h 24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74" h="246">
                  <a:moveTo>
                    <a:pt x="1074" y="68"/>
                  </a:moveTo>
                  <a:lnTo>
                    <a:pt x="1009" y="80"/>
                  </a:lnTo>
                  <a:lnTo>
                    <a:pt x="943" y="91"/>
                  </a:lnTo>
                  <a:lnTo>
                    <a:pt x="875" y="101"/>
                  </a:lnTo>
                  <a:lnTo>
                    <a:pt x="809" y="112"/>
                  </a:lnTo>
                  <a:lnTo>
                    <a:pt x="744" y="123"/>
                  </a:lnTo>
                  <a:lnTo>
                    <a:pt x="676" y="134"/>
                  </a:lnTo>
                  <a:lnTo>
                    <a:pt x="611" y="145"/>
                  </a:lnTo>
                  <a:lnTo>
                    <a:pt x="545" y="156"/>
                  </a:lnTo>
                  <a:lnTo>
                    <a:pt x="476" y="167"/>
                  </a:lnTo>
                  <a:lnTo>
                    <a:pt x="411" y="178"/>
                  </a:lnTo>
                  <a:lnTo>
                    <a:pt x="346" y="188"/>
                  </a:lnTo>
                  <a:lnTo>
                    <a:pt x="278" y="202"/>
                  </a:lnTo>
                  <a:lnTo>
                    <a:pt x="212" y="213"/>
                  </a:lnTo>
                  <a:lnTo>
                    <a:pt x="145" y="224"/>
                  </a:lnTo>
                  <a:lnTo>
                    <a:pt x="79" y="234"/>
                  </a:lnTo>
                  <a:lnTo>
                    <a:pt x="11" y="246"/>
                  </a:lnTo>
                  <a:lnTo>
                    <a:pt x="9" y="243"/>
                  </a:lnTo>
                  <a:lnTo>
                    <a:pt x="2" y="238"/>
                  </a:lnTo>
                  <a:lnTo>
                    <a:pt x="0" y="234"/>
                  </a:lnTo>
                  <a:lnTo>
                    <a:pt x="0" y="229"/>
                  </a:lnTo>
                  <a:lnTo>
                    <a:pt x="11" y="227"/>
                  </a:lnTo>
                  <a:lnTo>
                    <a:pt x="21" y="224"/>
                  </a:lnTo>
                  <a:lnTo>
                    <a:pt x="35" y="224"/>
                  </a:lnTo>
                  <a:lnTo>
                    <a:pt x="46" y="224"/>
                  </a:lnTo>
                  <a:lnTo>
                    <a:pt x="57" y="221"/>
                  </a:lnTo>
                  <a:lnTo>
                    <a:pt x="68" y="218"/>
                  </a:lnTo>
                  <a:lnTo>
                    <a:pt x="76" y="210"/>
                  </a:lnTo>
                  <a:lnTo>
                    <a:pt x="82" y="199"/>
                  </a:lnTo>
                  <a:lnTo>
                    <a:pt x="85" y="186"/>
                  </a:lnTo>
                  <a:lnTo>
                    <a:pt x="82" y="174"/>
                  </a:lnTo>
                  <a:lnTo>
                    <a:pt x="79" y="164"/>
                  </a:lnTo>
                  <a:lnTo>
                    <a:pt x="82" y="151"/>
                  </a:lnTo>
                  <a:lnTo>
                    <a:pt x="1009" y="0"/>
                  </a:lnTo>
                  <a:lnTo>
                    <a:pt x="1025" y="17"/>
                  </a:lnTo>
                  <a:lnTo>
                    <a:pt x="1041" y="33"/>
                  </a:lnTo>
                  <a:lnTo>
                    <a:pt x="1057" y="50"/>
                  </a:lnTo>
                  <a:lnTo>
                    <a:pt x="1074" y="68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28" name="Freeform 316"/>
            <p:cNvSpPr>
              <a:spLocks/>
            </p:cNvSpPr>
            <p:nvPr/>
          </p:nvSpPr>
          <p:spPr bwMode="auto">
            <a:xfrm>
              <a:off x="2894" y="2206"/>
              <a:ext cx="21" cy="30"/>
            </a:xfrm>
            <a:custGeom>
              <a:avLst/>
              <a:gdLst>
                <a:gd name="T0" fmla="*/ 0 w 82"/>
                <a:gd name="T1" fmla="*/ 0 h 119"/>
                <a:gd name="T2" fmla="*/ 0 w 82"/>
                <a:gd name="T3" fmla="*/ 0 h 119"/>
                <a:gd name="T4" fmla="*/ 0 w 82"/>
                <a:gd name="T5" fmla="*/ 0 h 119"/>
                <a:gd name="T6" fmla="*/ 0 w 82"/>
                <a:gd name="T7" fmla="*/ 0 h 119"/>
                <a:gd name="T8" fmla="*/ 0 w 82"/>
                <a:gd name="T9" fmla="*/ 0 h 119"/>
                <a:gd name="T10" fmla="*/ 0 w 82"/>
                <a:gd name="T11" fmla="*/ 0 h 119"/>
                <a:gd name="T12" fmla="*/ 0 w 82"/>
                <a:gd name="T13" fmla="*/ 0 h 119"/>
                <a:gd name="T14" fmla="*/ 0 w 82"/>
                <a:gd name="T15" fmla="*/ 0 h 119"/>
                <a:gd name="T16" fmla="*/ 0 w 82"/>
                <a:gd name="T17" fmla="*/ 0 h 119"/>
                <a:gd name="T18" fmla="*/ 0 w 82"/>
                <a:gd name="T19" fmla="*/ 0 h 119"/>
                <a:gd name="T20" fmla="*/ 0 w 82"/>
                <a:gd name="T21" fmla="*/ 0 h 119"/>
                <a:gd name="T22" fmla="*/ 0 w 82"/>
                <a:gd name="T23" fmla="*/ 0 h 119"/>
                <a:gd name="T24" fmla="*/ 0 w 82"/>
                <a:gd name="T25" fmla="*/ 0 h 119"/>
                <a:gd name="T26" fmla="*/ 0 w 82"/>
                <a:gd name="T27" fmla="*/ 0 h 119"/>
                <a:gd name="T28" fmla="*/ 0 w 82"/>
                <a:gd name="T29" fmla="*/ 0 h 11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82"/>
                <a:gd name="T46" fmla="*/ 0 h 119"/>
                <a:gd name="T47" fmla="*/ 82 w 82"/>
                <a:gd name="T48" fmla="*/ 119 h 11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82" h="119">
                  <a:moveTo>
                    <a:pt x="82" y="0"/>
                  </a:moveTo>
                  <a:lnTo>
                    <a:pt x="73" y="29"/>
                  </a:lnTo>
                  <a:lnTo>
                    <a:pt x="71" y="59"/>
                  </a:lnTo>
                  <a:lnTo>
                    <a:pt x="71" y="89"/>
                  </a:lnTo>
                  <a:lnTo>
                    <a:pt x="66" y="119"/>
                  </a:lnTo>
                  <a:lnTo>
                    <a:pt x="11" y="24"/>
                  </a:lnTo>
                  <a:lnTo>
                    <a:pt x="0" y="16"/>
                  </a:lnTo>
                  <a:lnTo>
                    <a:pt x="11" y="13"/>
                  </a:lnTo>
                  <a:lnTo>
                    <a:pt x="22" y="11"/>
                  </a:lnTo>
                  <a:lnTo>
                    <a:pt x="33" y="8"/>
                  </a:lnTo>
                  <a:lnTo>
                    <a:pt x="41" y="5"/>
                  </a:lnTo>
                  <a:lnTo>
                    <a:pt x="52" y="5"/>
                  </a:lnTo>
                  <a:lnTo>
                    <a:pt x="63" y="2"/>
                  </a:lnTo>
                  <a:lnTo>
                    <a:pt x="73" y="2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89D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29" name="Freeform 317"/>
            <p:cNvSpPr>
              <a:spLocks/>
            </p:cNvSpPr>
            <p:nvPr/>
          </p:nvSpPr>
          <p:spPr bwMode="auto">
            <a:xfrm>
              <a:off x="2937" y="2208"/>
              <a:ext cx="4" cy="35"/>
            </a:xfrm>
            <a:custGeom>
              <a:avLst/>
              <a:gdLst>
                <a:gd name="T0" fmla="*/ 0 w 14"/>
                <a:gd name="T1" fmla="*/ 0 h 142"/>
                <a:gd name="T2" fmla="*/ 0 w 14"/>
                <a:gd name="T3" fmla="*/ 0 h 142"/>
                <a:gd name="T4" fmla="*/ 0 w 14"/>
                <a:gd name="T5" fmla="*/ 0 h 142"/>
                <a:gd name="T6" fmla="*/ 0 w 14"/>
                <a:gd name="T7" fmla="*/ 0 h 142"/>
                <a:gd name="T8" fmla="*/ 0 w 14"/>
                <a:gd name="T9" fmla="*/ 0 h 142"/>
                <a:gd name="T10" fmla="*/ 0 w 14"/>
                <a:gd name="T11" fmla="*/ 0 h 142"/>
                <a:gd name="T12" fmla="*/ 0 w 14"/>
                <a:gd name="T13" fmla="*/ 0 h 142"/>
                <a:gd name="T14" fmla="*/ 0 w 14"/>
                <a:gd name="T15" fmla="*/ 0 h 142"/>
                <a:gd name="T16" fmla="*/ 0 w 14"/>
                <a:gd name="T17" fmla="*/ 0 h 142"/>
                <a:gd name="T18" fmla="*/ 0 w 14"/>
                <a:gd name="T19" fmla="*/ 0 h 1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4"/>
                <a:gd name="T31" fmla="*/ 0 h 142"/>
                <a:gd name="T32" fmla="*/ 14 w 14"/>
                <a:gd name="T33" fmla="*/ 142 h 1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4" h="142">
                  <a:moveTo>
                    <a:pt x="11" y="139"/>
                  </a:moveTo>
                  <a:lnTo>
                    <a:pt x="5" y="142"/>
                  </a:lnTo>
                  <a:lnTo>
                    <a:pt x="0" y="107"/>
                  </a:lnTo>
                  <a:lnTo>
                    <a:pt x="2" y="71"/>
                  </a:lnTo>
                  <a:lnTo>
                    <a:pt x="8" y="36"/>
                  </a:lnTo>
                  <a:lnTo>
                    <a:pt x="11" y="0"/>
                  </a:lnTo>
                  <a:lnTo>
                    <a:pt x="14" y="36"/>
                  </a:lnTo>
                  <a:lnTo>
                    <a:pt x="14" y="68"/>
                  </a:lnTo>
                  <a:lnTo>
                    <a:pt x="11" y="103"/>
                  </a:lnTo>
                  <a:lnTo>
                    <a:pt x="11" y="139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30" name="Freeform 318"/>
            <p:cNvSpPr>
              <a:spLocks/>
            </p:cNvSpPr>
            <p:nvPr/>
          </p:nvSpPr>
          <p:spPr bwMode="auto">
            <a:xfrm>
              <a:off x="3024" y="2209"/>
              <a:ext cx="11" cy="20"/>
            </a:xfrm>
            <a:custGeom>
              <a:avLst/>
              <a:gdLst>
                <a:gd name="T0" fmla="*/ 0 w 44"/>
                <a:gd name="T1" fmla="*/ 0 h 78"/>
                <a:gd name="T2" fmla="*/ 0 w 44"/>
                <a:gd name="T3" fmla="*/ 0 h 78"/>
                <a:gd name="T4" fmla="*/ 0 w 44"/>
                <a:gd name="T5" fmla="*/ 0 h 78"/>
                <a:gd name="T6" fmla="*/ 0 w 44"/>
                <a:gd name="T7" fmla="*/ 0 h 78"/>
                <a:gd name="T8" fmla="*/ 0 w 44"/>
                <a:gd name="T9" fmla="*/ 0 h 78"/>
                <a:gd name="T10" fmla="*/ 0 w 44"/>
                <a:gd name="T11" fmla="*/ 0 h 78"/>
                <a:gd name="T12" fmla="*/ 0 w 44"/>
                <a:gd name="T13" fmla="*/ 0 h 78"/>
                <a:gd name="T14" fmla="*/ 0 w 44"/>
                <a:gd name="T15" fmla="*/ 0 h 78"/>
                <a:gd name="T16" fmla="*/ 0 w 44"/>
                <a:gd name="T17" fmla="*/ 0 h 78"/>
                <a:gd name="T18" fmla="*/ 0 w 44"/>
                <a:gd name="T19" fmla="*/ 0 h 78"/>
                <a:gd name="T20" fmla="*/ 0 w 44"/>
                <a:gd name="T21" fmla="*/ 0 h 78"/>
                <a:gd name="T22" fmla="*/ 0 w 44"/>
                <a:gd name="T23" fmla="*/ 0 h 78"/>
                <a:gd name="T24" fmla="*/ 0 w 44"/>
                <a:gd name="T25" fmla="*/ 0 h 78"/>
                <a:gd name="T26" fmla="*/ 0 w 44"/>
                <a:gd name="T27" fmla="*/ 0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4"/>
                <a:gd name="T43" fmla="*/ 0 h 78"/>
                <a:gd name="T44" fmla="*/ 44 w 44"/>
                <a:gd name="T45" fmla="*/ 78 h 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4" h="78">
                  <a:moveTo>
                    <a:pt x="35" y="71"/>
                  </a:moveTo>
                  <a:lnTo>
                    <a:pt x="44" y="71"/>
                  </a:lnTo>
                  <a:lnTo>
                    <a:pt x="35" y="76"/>
                  </a:lnTo>
                  <a:lnTo>
                    <a:pt x="22" y="78"/>
                  </a:lnTo>
                  <a:lnTo>
                    <a:pt x="11" y="78"/>
                  </a:lnTo>
                  <a:lnTo>
                    <a:pt x="0" y="78"/>
                  </a:lnTo>
                  <a:lnTo>
                    <a:pt x="0" y="60"/>
                  </a:lnTo>
                  <a:lnTo>
                    <a:pt x="3" y="41"/>
                  </a:lnTo>
                  <a:lnTo>
                    <a:pt x="3" y="21"/>
                  </a:lnTo>
                  <a:lnTo>
                    <a:pt x="3" y="0"/>
                  </a:lnTo>
                  <a:lnTo>
                    <a:pt x="11" y="16"/>
                  </a:lnTo>
                  <a:lnTo>
                    <a:pt x="22" y="32"/>
                  </a:lnTo>
                  <a:lnTo>
                    <a:pt x="30" y="51"/>
                  </a:lnTo>
                  <a:lnTo>
                    <a:pt x="35" y="71"/>
                  </a:lnTo>
                  <a:close/>
                </a:path>
              </a:pathLst>
            </a:custGeom>
            <a:solidFill>
              <a:srgbClr val="BF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31" name="Freeform 319"/>
            <p:cNvSpPr>
              <a:spLocks/>
            </p:cNvSpPr>
            <p:nvPr/>
          </p:nvSpPr>
          <p:spPr bwMode="auto">
            <a:xfrm>
              <a:off x="3046" y="2209"/>
              <a:ext cx="9" cy="16"/>
            </a:xfrm>
            <a:custGeom>
              <a:avLst/>
              <a:gdLst>
                <a:gd name="T0" fmla="*/ 0 w 35"/>
                <a:gd name="T1" fmla="*/ 0 h 65"/>
                <a:gd name="T2" fmla="*/ 0 w 35"/>
                <a:gd name="T3" fmla="*/ 0 h 65"/>
                <a:gd name="T4" fmla="*/ 0 w 35"/>
                <a:gd name="T5" fmla="*/ 0 h 65"/>
                <a:gd name="T6" fmla="*/ 0 w 35"/>
                <a:gd name="T7" fmla="*/ 0 h 65"/>
                <a:gd name="T8" fmla="*/ 0 w 35"/>
                <a:gd name="T9" fmla="*/ 0 h 65"/>
                <a:gd name="T10" fmla="*/ 0 w 35"/>
                <a:gd name="T11" fmla="*/ 0 h 65"/>
                <a:gd name="T12" fmla="*/ 0 w 35"/>
                <a:gd name="T13" fmla="*/ 0 h 65"/>
                <a:gd name="T14" fmla="*/ 0 w 35"/>
                <a:gd name="T15" fmla="*/ 0 h 65"/>
                <a:gd name="T16" fmla="*/ 0 w 35"/>
                <a:gd name="T17" fmla="*/ 0 h 65"/>
                <a:gd name="T18" fmla="*/ 0 w 35"/>
                <a:gd name="T19" fmla="*/ 0 h 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"/>
                <a:gd name="T31" fmla="*/ 0 h 65"/>
                <a:gd name="T32" fmla="*/ 35 w 35"/>
                <a:gd name="T33" fmla="*/ 65 h 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" h="65">
                  <a:moveTo>
                    <a:pt x="35" y="60"/>
                  </a:moveTo>
                  <a:lnTo>
                    <a:pt x="28" y="62"/>
                  </a:lnTo>
                  <a:lnTo>
                    <a:pt x="19" y="65"/>
                  </a:lnTo>
                  <a:lnTo>
                    <a:pt x="11" y="65"/>
                  </a:lnTo>
                  <a:lnTo>
                    <a:pt x="0" y="65"/>
                  </a:lnTo>
                  <a:lnTo>
                    <a:pt x="0" y="0"/>
                  </a:lnTo>
                  <a:lnTo>
                    <a:pt x="14" y="13"/>
                  </a:lnTo>
                  <a:lnTo>
                    <a:pt x="22" y="30"/>
                  </a:lnTo>
                  <a:lnTo>
                    <a:pt x="30" y="46"/>
                  </a:lnTo>
                  <a:lnTo>
                    <a:pt x="35" y="60"/>
                  </a:lnTo>
                  <a:close/>
                </a:path>
              </a:pathLst>
            </a:custGeom>
            <a:solidFill>
              <a:srgbClr val="BF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32" name="Freeform 320"/>
            <p:cNvSpPr>
              <a:spLocks/>
            </p:cNvSpPr>
            <p:nvPr/>
          </p:nvSpPr>
          <p:spPr bwMode="auto">
            <a:xfrm>
              <a:off x="2870" y="2210"/>
              <a:ext cx="20" cy="33"/>
            </a:xfrm>
            <a:custGeom>
              <a:avLst/>
              <a:gdLst>
                <a:gd name="T0" fmla="*/ 0 w 79"/>
                <a:gd name="T1" fmla="*/ 0 h 131"/>
                <a:gd name="T2" fmla="*/ 0 w 79"/>
                <a:gd name="T3" fmla="*/ 0 h 131"/>
                <a:gd name="T4" fmla="*/ 0 w 79"/>
                <a:gd name="T5" fmla="*/ 0 h 131"/>
                <a:gd name="T6" fmla="*/ 0 w 79"/>
                <a:gd name="T7" fmla="*/ 0 h 131"/>
                <a:gd name="T8" fmla="*/ 0 w 79"/>
                <a:gd name="T9" fmla="*/ 0 h 131"/>
                <a:gd name="T10" fmla="*/ 0 w 79"/>
                <a:gd name="T11" fmla="*/ 0 h 131"/>
                <a:gd name="T12" fmla="*/ 0 w 79"/>
                <a:gd name="T13" fmla="*/ 0 h 131"/>
                <a:gd name="T14" fmla="*/ 0 w 79"/>
                <a:gd name="T15" fmla="*/ 0 h 131"/>
                <a:gd name="T16" fmla="*/ 0 w 79"/>
                <a:gd name="T17" fmla="*/ 0 h 131"/>
                <a:gd name="T18" fmla="*/ 0 w 79"/>
                <a:gd name="T19" fmla="*/ 0 h 131"/>
                <a:gd name="T20" fmla="*/ 0 w 79"/>
                <a:gd name="T21" fmla="*/ 0 h 131"/>
                <a:gd name="T22" fmla="*/ 0 w 79"/>
                <a:gd name="T23" fmla="*/ 0 h 131"/>
                <a:gd name="T24" fmla="*/ 0 w 79"/>
                <a:gd name="T25" fmla="*/ 0 h 131"/>
                <a:gd name="T26" fmla="*/ 0 w 79"/>
                <a:gd name="T27" fmla="*/ 0 h 131"/>
                <a:gd name="T28" fmla="*/ 0 w 79"/>
                <a:gd name="T29" fmla="*/ 0 h 1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9"/>
                <a:gd name="T46" fmla="*/ 0 h 131"/>
                <a:gd name="T47" fmla="*/ 79 w 79"/>
                <a:gd name="T48" fmla="*/ 131 h 1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9" h="131">
                  <a:moveTo>
                    <a:pt x="79" y="0"/>
                  </a:moveTo>
                  <a:lnTo>
                    <a:pt x="74" y="32"/>
                  </a:lnTo>
                  <a:lnTo>
                    <a:pt x="71" y="66"/>
                  </a:lnTo>
                  <a:lnTo>
                    <a:pt x="65" y="98"/>
                  </a:lnTo>
                  <a:lnTo>
                    <a:pt x="60" y="131"/>
                  </a:lnTo>
                  <a:lnTo>
                    <a:pt x="49" y="106"/>
                  </a:lnTo>
                  <a:lnTo>
                    <a:pt x="38" y="78"/>
                  </a:lnTo>
                  <a:lnTo>
                    <a:pt x="28" y="55"/>
                  </a:lnTo>
                  <a:lnTo>
                    <a:pt x="17" y="30"/>
                  </a:lnTo>
                  <a:lnTo>
                    <a:pt x="0" y="30"/>
                  </a:lnTo>
                  <a:lnTo>
                    <a:pt x="0" y="13"/>
                  </a:lnTo>
                  <a:lnTo>
                    <a:pt x="19" y="11"/>
                  </a:lnTo>
                  <a:lnTo>
                    <a:pt x="42" y="8"/>
                  </a:lnTo>
                  <a:lnTo>
                    <a:pt x="60" y="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89D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33" name="Freeform 321"/>
            <p:cNvSpPr>
              <a:spLocks/>
            </p:cNvSpPr>
            <p:nvPr/>
          </p:nvSpPr>
          <p:spPr bwMode="auto">
            <a:xfrm>
              <a:off x="2913" y="2211"/>
              <a:ext cx="6" cy="35"/>
            </a:xfrm>
            <a:custGeom>
              <a:avLst/>
              <a:gdLst>
                <a:gd name="T0" fmla="*/ 0 w 21"/>
                <a:gd name="T1" fmla="*/ 0 h 142"/>
                <a:gd name="T2" fmla="*/ 0 w 21"/>
                <a:gd name="T3" fmla="*/ 0 h 142"/>
                <a:gd name="T4" fmla="*/ 0 w 21"/>
                <a:gd name="T5" fmla="*/ 0 h 142"/>
                <a:gd name="T6" fmla="*/ 0 w 21"/>
                <a:gd name="T7" fmla="*/ 0 h 142"/>
                <a:gd name="T8" fmla="*/ 0 w 21"/>
                <a:gd name="T9" fmla="*/ 0 h 142"/>
                <a:gd name="T10" fmla="*/ 0 w 21"/>
                <a:gd name="T11" fmla="*/ 0 h 142"/>
                <a:gd name="T12" fmla="*/ 0 w 21"/>
                <a:gd name="T13" fmla="*/ 0 h 142"/>
                <a:gd name="T14" fmla="*/ 0 w 21"/>
                <a:gd name="T15" fmla="*/ 0 h 142"/>
                <a:gd name="T16" fmla="*/ 0 w 21"/>
                <a:gd name="T17" fmla="*/ 0 h 142"/>
                <a:gd name="T18" fmla="*/ 0 w 21"/>
                <a:gd name="T19" fmla="*/ 0 h 142"/>
                <a:gd name="T20" fmla="*/ 0 w 21"/>
                <a:gd name="T21" fmla="*/ 0 h 142"/>
                <a:gd name="T22" fmla="*/ 0 w 21"/>
                <a:gd name="T23" fmla="*/ 0 h 142"/>
                <a:gd name="T24" fmla="*/ 0 w 21"/>
                <a:gd name="T25" fmla="*/ 0 h 142"/>
                <a:gd name="T26" fmla="*/ 0 w 21"/>
                <a:gd name="T27" fmla="*/ 0 h 142"/>
                <a:gd name="T28" fmla="*/ 0 w 21"/>
                <a:gd name="T29" fmla="*/ 0 h 142"/>
                <a:gd name="T30" fmla="*/ 0 w 21"/>
                <a:gd name="T31" fmla="*/ 0 h 142"/>
                <a:gd name="T32" fmla="*/ 0 w 21"/>
                <a:gd name="T33" fmla="*/ 0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"/>
                <a:gd name="T52" fmla="*/ 0 h 142"/>
                <a:gd name="T53" fmla="*/ 21 w 21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" h="142">
                  <a:moveTo>
                    <a:pt x="16" y="137"/>
                  </a:moveTo>
                  <a:lnTo>
                    <a:pt x="14" y="140"/>
                  </a:lnTo>
                  <a:lnTo>
                    <a:pt x="8" y="142"/>
                  </a:lnTo>
                  <a:lnTo>
                    <a:pt x="5" y="142"/>
                  </a:lnTo>
                  <a:lnTo>
                    <a:pt x="0" y="142"/>
                  </a:lnTo>
                  <a:lnTo>
                    <a:pt x="2" y="137"/>
                  </a:lnTo>
                  <a:lnTo>
                    <a:pt x="5" y="131"/>
                  </a:lnTo>
                  <a:lnTo>
                    <a:pt x="5" y="129"/>
                  </a:lnTo>
                  <a:lnTo>
                    <a:pt x="0" y="126"/>
                  </a:lnTo>
                  <a:lnTo>
                    <a:pt x="2" y="94"/>
                  </a:lnTo>
                  <a:lnTo>
                    <a:pt x="5" y="64"/>
                  </a:lnTo>
                  <a:lnTo>
                    <a:pt x="8" y="30"/>
                  </a:lnTo>
                  <a:lnTo>
                    <a:pt x="14" y="0"/>
                  </a:lnTo>
                  <a:lnTo>
                    <a:pt x="21" y="36"/>
                  </a:lnTo>
                  <a:lnTo>
                    <a:pt x="21" y="71"/>
                  </a:lnTo>
                  <a:lnTo>
                    <a:pt x="19" y="107"/>
                  </a:lnTo>
                  <a:lnTo>
                    <a:pt x="16" y="137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34" name="Freeform 322"/>
            <p:cNvSpPr>
              <a:spLocks/>
            </p:cNvSpPr>
            <p:nvPr/>
          </p:nvSpPr>
          <p:spPr bwMode="auto">
            <a:xfrm>
              <a:off x="2998" y="2212"/>
              <a:ext cx="11" cy="21"/>
            </a:xfrm>
            <a:custGeom>
              <a:avLst/>
              <a:gdLst>
                <a:gd name="T0" fmla="*/ 0 w 46"/>
                <a:gd name="T1" fmla="*/ 0 h 82"/>
                <a:gd name="T2" fmla="*/ 0 w 46"/>
                <a:gd name="T3" fmla="*/ 0 h 82"/>
                <a:gd name="T4" fmla="*/ 0 w 46"/>
                <a:gd name="T5" fmla="*/ 0 h 82"/>
                <a:gd name="T6" fmla="*/ 0 w 46"/>
                <a:gd name="T7" fmla="*/ 0 h 82"/>
                <a:gd name="T8" fmla="*/ 0 w 46"/>
                <a:gd name="T9" fmla="*/ 0 h 82"/>
                <a:gd name="T10" fmla="*/ 0 w 46"/>
                <a:gd name="T11" fmla="*/ 0 h 82"/>
                <a:gd name="T12" fmla="*/ 0 w 46"/>
                <a:gd name="T13" fmla="*/ 0 h 82"/>
                <a:gd name="T14" fmla="*/ 0 w 46"/>
                <a:gd name="T15" fmla="*/ 0 h 82"/>
                <a:gd name="T16" fmla="*/ 0 w 46"/>
                <a:gd name="T17" fmla="*/ 0 h 82"/>
                <a:gd name="T18" fmla="*/ 0 w 46"/>
                <a:gd name="T19" fmla="*/ 0 h 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82"/>
                <a:gd name="T32" fmla="*/ 46 w 46"/>
                <a:gd name="T33" fmla="*/ 82 h 8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82">
                  <a:moveTo>
                    <a:pt x="46" y="77"/>
                  </a:moveTo>
                  <a:lnTo>
                    <a:pt x="2" y="82"/>
                  </a:lnTo>
                  <a:lnTo>
                    <a:pt x="5" y="63"/>
                  </a:lnTo>
                  <a:lnTo>
                    <a:pt x="2" y="40"/>
                  </a:lnTo>
                  <a:lnTo>
                    <a:pt x="0" y="19"/>
                  </a:lnTo>
                  <a:lnTo>
                    <a:pt x="2" y="0"/>
                  </a:lnTo>
                  <a:lnTo>
                    <a:pt x="16" y="17"/>
                  </a:lnTo>
                  <a:lnTo>
                    <a:pt x="30" y="35"/>
                  </a:lnTo>
                  <a:lnTo>
                    <a:pt x="40" y="54"/>
                  </a:lnTo>
                  <a:lnTo>
                    <a:pt x="46" y="77"/>
                  </a:lnTo>
                  <a:close/>
                </a:path>
              </a:pathLst>
            </a:custGeom>
            <a:solidFill>
              <a:srgbClr val="BF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35" name="Freeform 323"/>
            <p:cNvSpPr>
              <a:spLocks/>
            </p:cNvSpPr>
            <p:nvPr/>
          </p:nvSpPr>
          <p:spPr bwMode="auto">
            <a:xfrm>
              <a:off x="2969" y="2214"/>
              <a:ext cx="13" cy="23"/>
            </a:xfrm>
            <a:custGeom>
              <a:avLst/>
              <a:gdLst>
                <a:gd name="T0" fmla="*/ 0 w 53"/>
                <a:gd name="T1" fmla="*/ 0 h 96"/>
                <a:gd name="T2" fmla="*/ 0 w 53"/>
                <a:gd name="T3" fmla="*/ 0 h 96"/>
                <a:gd name="T4" fmla="*/ 0 w 53"/>
                <a:gd name="T5" fmla="*/ 0 h 96"/>
                <a:gd name="T6" fmla="*/ 0 w 53"/>
                <a:gd name="T7" fmla="*/ 0 h 96"/>
                <a:gd name="T8" fmla="*/ 0 w 53"/>
                <a:gd name="T9" fmla="*/ 0 h 96"/>
                <a:gd name="T10" fmla="*/ 0 w 53"/>
                <a:gd name="T11" fmla="*/ 0 h 96"/>
                <a:gd name="T12" fmla="*/ 0 w 53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"/>
                <a:gd name="T22" fmla="*/ 0 h 96"/>
                <a:gd name="T23" fmla="*/ 53 w 53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" h="96">
                  <a:moveTo>
                    <a:pt x="53" y="88"/>
                  </a:moveTo>
                  <a:lnTo>
                    <a:pt x="5" y="96"/>
                  </a:lnTo>
                  <a:lnTo>
                    <a:pt x="0" y="0"/>
                  </a:lnTo>
                  <a:lnTo>
                    <a:pt x="16" y="23"/>
                  </a:lnTo>
                  <a:lnTo>
                    <a:pt x="30" y="42"/>
                  </a:lnTo>
                  <a:lnTo>
                    <a:pt x="43" y="63"/>
                  </a:lnTo>
                  <a:lnTo>
                    <a:pt x="53" y="88"/>
                  </a:lnTo>
                  <a:close/>
                </a:path>
              </a:pathLst>
            </a:custGeom>
            <a:solidFill>
              <a:srgbClr val="BF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36" name="Freeform 324"/>
            <p:cNvSpPr>
              <a:spLocks/>
            </p:cNvSpPr>
            <p:nvPr/>
          </p:nvSpPr>
          <p:spPr bwMode="auto">
            <a:xfrm>
              <a:off x="2845" y="2215"/>
              <a:ext cx="19" cy="30"/>
            </a:xfrm>
            <a:custGeom>
              <a:avLst/>
              <a:gdLst>
                <a:gd name="T0" fmla="*/ 0 w 74"/>
                <a:gd name="T1" fmla="*/ 0 h 120"/>
                <a:gd name="T2" fmla="*/ 0 w 74"/>
                <a:gd name="T3" fmla="*/ 0 h 120"/>
                <a:gd name="T4" fmla="*/ 0 w 74"/>
                <a:gd name="T5" fmla="*/ 0 h 120"/>
                <a:gd name="T6" fmla="*/ 0 w 74"/>
                <a:gd name="T7" fmla="*/ 0 h 120"/>
                <a:gd name="T8" fmla="*/ 0 w 74"/>
                <a:gd name="T9" fmla="*/ 0 h 120"/>
                <a:gd name="T10" fmla="*/ 0 w 74"/>
                <a:gd name="T11" fmla="*/ 0 h 120"/>
                <a:gd name="T12" fmla="*/ 0 w 74"/>
                <a:gd name="T13" fmla="*/ 0 h 120"/>
                <a:gd name="T14" fmla="*/ 0 w 74"/>
                <a:gd name="T15" fmla="*/ 0 h 120"/>
                <a:gd name="T16" fmla="*/ 0 w 74"/>
                <a:gd name="T17" fmla="*/ 0 h 120"/>
                <a:gd name="T18" fmla="*/ 0 w 74"/>
                <a:gd name="T19" fmla="*/ 0 h 120"/>
                <a:gd name="T20" fmla="*/ 0 w 74"/>
                <a:gd name="T21" fmla="*/ 0 h 120"/>
                <a:gd name="T22" fmla="*/ 0 w 74"/>
                <a:gd name="T23" fmla="*/ 0 h 120"/>
                <a:gd name="T24" fmla="*/ 0 w 74"/>
                <a:gd name="T25" fmla="*/ 0 h 120"/>
                <a:gd name="T26" fmla="*/ 0 w 74"/>
                <a:gd name="T27" fmla="*/ 0 h 120"/>
                <a:gd name="T28" fmla="*/ 0 w 74"/>
                <a:gd name="T29" fmla="*/ 0 h 1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4"/>
                <a:gd name="T46" fmla="*/ 0 h 120"/>
                <a:gd name="T47" fmla="*/ 74 w 74"/>
                <a:gd name="T48" fmla="*/ 120 h 1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4" h="120">
                  <a:moveTo>
                    <a:pt x="74" y="0"/>
                  </a:moveTo>
                  <a:lnTo>
                    <a:pt x="68" y="29"/>
                  </a:lnTo>
                  <a:lnTo>
                    <a:pt x="68" y="59"/>
                  </a:lnTo>
                  <a:lnTo>
                    <a:pt x="65" y="90"/>
                  </a:lnTo>
                  <a:lnTo>
                    <a:pt x="60" y="120"/>
                  </a:lnTo>
                  <a:lnTo>
                    <a:pt x="14" y="24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3" y="13"/>
                  </a:lnTo>
                  <a:lnTo>
                    <a:pt x="9" y="11"/>
                  </a:lnTo>
                  <a:lnTo>
                    <a:pt x="14" y="11"/>
                  </a:lnTo>
                  <a:lnTo>
                    <a:pt x="30" y="8"/>
                  </a:lnTo>
                  <a:lnTo>
                    <a:pt x="46" y="6"/>
                  </a:lnTo>
                  <a:lnTo>
                    <a:pt x="60" y="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89D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37" name="Freeform 325"/>
            <p:cNvSpPr>
              <a:spLocks/>
            </p:cNvSpPr>
            <p:nvPr/>
          </p:nvSpPr>
          <p:spPr bwMode="auto">
            <a:xfrm>
              <a:off x="2863" y="2218"/>
              <a:ext cx="5" cy="36"/>
            </a:xfrm>
            <a:custGeom>
              <a:avLst/>
              <a:gdLst>
                <a:gd name="T0" fmla="*/ 0 w 19"/>
                <a:gd name="T1" fmla="*/ 0 h 144"/>
                <a:gd name="T2" fmla="*/ 0 w 19"/>
                <a:gd name="T3" fmla="*/ 0 h 144"/>
                <a:gd name="T4" fmla="*/ 0 w 19"/>
                <a:gd name="T5" fmla="*/ 0 h 144"/>
                <a:gd name="T6" fmla="*/ 0 w 19"/>
                <a:gd name="T7" fmla="*/ 0 h 144"/>
                <a:gd name="T8" fmla="*/ 0 w 19"/>
                <a:gd name="T9" fmla="*/ 0 h 144"/>
                <a:gd name="T10" fmla="*/ 0 w 19"/>
                <a:gd name="T11" fmla="*/ 0 h 144"/>
                <a:gd name="T12" fmla="*/ 0 w 19"/>
                <a:gd name="T13" fmla="*/ 0 h 144"/>
                <a:gd name="T14" fmla="*/ 0 w 19"/>
                <a:gd name="T15" fmla="*/ 0 h 144"/>
                <a:gd name="T16" fmla="*/ 0 w 19"/>
                <a:gd name="T17" fmla="*/ 0 h 144"/>
                <a:gd name="T18" fmla="*/ 0 w 19"/>
                <a:gd name="T19" fmla="*/ 0 h 144"/>
                <a:gd name="T20" fmla="*/ 0 w 19"/>
                <a:gd name="T21" fmla="*/ 0 h 1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144"/>
                <a:gd name="T35" fmla="*/ 19 w 19"/>
                <a:gd name="T36" fmla="*/ 144 h 1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144">
                  <a:moveTo>
                    <a:pt x="19" y="144"/>
                  </a:moveTo>
                  <a:lnTo>
                    <a:pt x="14" y="144"/>
                  </a:lnTo>
                  <a:lnTo>
                    <a:pt x="3" y="133"/>
                  </a:lnTo>
                  <a:lnTo>
                    <a:pt x="0" y="119"/>
                  </a:lnTo>
                  <a:lnTo>
                    <a:pt x="3" y="109"/>
                  </a:lnTo>
                  <a:lnTo>
                    <a:pt x="3" y="98"/>
                  </a:lnTo>
                  <a:lnTo>
                    <a:pt x="8" y="73"/>
                  </a:lnTo>
                  <a:lnTo>
                    <a:pt x="11" y="48"/>
                  </a:lnTo>
                  <a:lnTo>
                    <a:pt x="16" y="25"/>
                  </a:lnTo>
                  <a:lnTo>
                    <a:pt x="19" y="0"/>
                  </a:lnTo>
                  <a:lnTo>
                    <a:pt x="19" y="144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38" name="Freeform 326"/>
            <p:cNvSpPr>
              <a:spLocks/>
            </p:cNvSpPr>
            <p:nvPr/>
          </p:nvSpPr>
          <p:spPr bwMode="auto">
            <a:xfrm>
              <a:off x="2896" y="2218"/>
              <a:ext cx="13" cy="31"/>
            </a:xfrm>
            <a:custGeom>
              <a:avLst/>
              <a:gdLst>
                <a:gd name="T0" fmla="*/ 0 w 55"/>
                <a:gd name="T1" fmla="*/ 0 h 126"/>
                <a:gd name="T2" fmla="*/ 0 w 55"/>
                <a:gd name="T3" fmla="*/ 0 h 126"/>
                <a:gd name="T4" fmla="*/ 0 w 55"/>
                <a:gd name="T5" fmla="*/ 0 h 126"/>
                <a:gd name="T6" fmla="*/ 0 w 55"/>
                <a:gd name="T7" fmla="*/ 0 h 126"/>
                <a:gd name="T8" fmla="*/ 0 w 55"/>
                <a:gd name="T9" fmla="*/ 0 h 126"/>
                <a:gd name="T10" fmla="*/ 0 w 55"/>
                <a:gd name="T11" fmla="*/ 0 h 126"/>
                <a:gd name="T12" fmla="*/ 0 w 55"/>
                <a:gd name="T13" fmla="*/ 0 h 126"/>
                <a:gd name="T14" fmla="*/ 0 w 55"/>
                <a:gd name="T15" fmla="*/ 0 h 126"/>
                <a:gd name="T16" fmla="*/ 0 w 55"/>
                <a:gd name="T17" fmla="*/ 0 h 126"/>
                <a:gd name="T18" fmla="*/ 0 w 55"/>
                <a:gd name="T19" fmla="*/ 0 h 126"/>
                <a:gd name="T20" fmla="*/ 0 w 55"/>
                <a:gd name="T21" fmla="*/ 0 h 12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5"/>
                <a:gd name="T34" fmla="*/ 0 h 126"/>
                <a:gd name="T35" fmla="*/ 55 w 55"/>
                <a:gd name="T36" fmla="*/ 126 h 12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5" h="126">
                  <a:moveTo>
                    <a:pt x="55" y="109"/>
                  </a:moveTo>
                  <a:lnTo>
                    <a:pt x="55" y="114"/>
                  </a:lnTo>
                  <a:lnTo>
                    <a:pt x="5" y="126"/>
                  </a:lnTo>
                  <a:lnTo>
                    <a:pt x="5" y="96"/>
                  </a:lnTo>
                  <a:lnTo>
                    <a:pt x="2" y="62"/>
                  </a:lnTo>
                  <a:lnTo>
                    <a:pt x="0" y="32"/>
                  </a:lnTo>
                  <a:lnTo>
                    <a:pt x="0" y="0"/>
                  </a:lnTo>
                  <a:lnTo>
                    <a:pt x="16" y="25"/>
                  </a:lnTo>
                  <a:lnTo>
                    <a:pt x="27" y="52"/>
                  </a:lnTo>
                  <a:lnTo>
                    <a:pt x="41" y="82"/>
                  </a:lnTo>
                  <a:lnTo>
                    <a:pt x="55" y="109"/>
                  </a:lnTo>
                  <a:close/>
                </a:path>
              </a:pathLst>
            </a:custGeom>
            <a:solidFill>
              <a:srgbClr val="BF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39" name="Freeform 327"/>
            <p:cNvSpPr>
              <a:spLocks/>
            </p:cNvSpPr>
            <p:nvPr/>
          </p:nvSpPr>
          <p:spPr bwMode="auto">
            <a:xfrm>
              <a:off x="2945" y="2218"/>
              <a:ext cx="11" cy="24"/>
            </a:xfrm>
            <a:custGeom>
              <a:avLst/>
              <a:gdLst>
                <a:gd name="T0" fmla="*/ 0 w 43"/>
                <a:gd name="T1" fmla="*/ 0 h 96"/>
                <a:gd name="T2" fmla="*/ 0 w 43"/>
                <a:gd name="T3" fmla="*/ 0 h 96"/>
                <a:gd name="T4" fmla="*/ 0 w 43"/>
                <a:gd name="T5" fmla="*/ 0 h 96"/>
                <a:gd name="T6" fmla="*/ 0 w 43"/>
                <a:gd name="T7" fmla="*/ 0 h 96"/>
                <a:gd name="T8" fmla="*/ 0 w 43"/>
                <a:gd name="T9" fmla="*/ 0 h 96"/>
                <a:gd name="T10" fmla="*/ 0 w 43"/>
                <a:gd name="T11" fmla="*/ 0 h 96"/>
                <a:gd name="T12" fmla="*/ 0 w 43"/>
                <a:gd name="T13" fmla="*/ 0 h 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3"/>
                <a:gd name="T22" fmla="*/ 0 h 96"/>
                <a:gd name="T23" fmla="*/ 43 w 43"/>
                <a:gd name="T24" fmla="*/ 96 h 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3" h="96">
                  <a:moveTo>
                    <a:pt x="43" y="90"/>
                  </a:moveTo>
                  <a:lnTo>
                    <a:pt x="0" y="96"/>
                  </a:lnTo>
                  <a:lnTo>
                    <a:pt x="0" y="0"/>
                  </a:lnTo>
                  <a:lnTo>
                    <a:pt x="11" y="22"/>
                  </a:lnTo>
                  <a:lnTo>
                    <a:pt x="25" y="43"/>
                  </a:lnTo>
                  <a:lnTo>
                    <a:pt x="36" y="66"/>
                  </a:lnTo>
                  <a:lnTo>
                    <a:pt x="43" y="90"/>
                  </a:lnTo>
                  <a:close/>
                </a:path>
              </a:pathLst>
            </a:custGeom>
            <a:solidFill>
              <a:srgbClr val="BF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40" name="Freeform 328"/>
            <p:cNvSpPr>
              <a:spLocks/>
            </p:cNvSpPr>
            <p:nvPr/>
          </p:nvSpPr>
          <p:spPr bwMode="auto">
            <a:xfrm>
              <a:off x="2817" y="2219"/>
              <a:ext cx="21" cy="33"/>
            </a:xfrm>
            <a:custGeom>
              <a:avLst/>
              <a:gdLst>
                <a:gd name="T0" fmla="*/ 0 w 85"/>
                <a:gd name="T1" fmla="*/ 0 h 133"/>
                <a:gd name="T2" fmla="*/ 0 w 85"/>
                <a:gd name="T3" fmla="*/ 0 h 133"/>
                <a:gd name="T4" fmla="*/ 0 w 85"/>
                <a:gd name="T5" fmla="*/ 0 h 133"/>
                <a:gd name="T6" fmla="*/ 0 w 85"/>
                <a:gd name="T7" fmla="*/ 0 h 133"/>
                <a:gd name="T8" fmla="*/ 0 w 85"/>
                <a:gd name="T9" fmla="*/ 0 h 133"/>
                <a:gd name="T10" fmla="*/ 0 w 85"/>
                <a:gd name="T11" fmla="*/ 0 h 133"/>
                <a:gd name="T12" fmla="*/ 0 w 85"/>
                <a:gd name="T13" fmla="*/ 0 h 133"/>
                <a:gd name="T14" fmla="*/ 0 w 85"/>
                <a:gd name="T15" fmla="*/ 0 h 133"/>
                <a:gd name="T16" fmla="*/ 0 w 85"/>
                <a:gd name="T17" fmla="*/ 0 h 133"/>
                <a:gd name="T18" fmla="*/ 0 w 85"/>
                <a:gd name="T19" fmla="*/ 0 h 133"/>
                <a:gd name="T20" fmla="*/ 0 w 85"/>
                <a:gd name="T21" fmla="*/ 0 h 133"/>
                <a:gd name="T22" fmla="*/ 0 w 85"/>
                <a:gd name="T23" fmla="*/ 0 h 133"/>
                <a:gd name="T24" fmla="*/ 0 w 85"/>
                <a:gd name="T25" fmla="*/ 0 h 133"/>
                <a:gd name="T26" fmla="*/ 0 w 85"/>
                <a:gd name="T27" fmla="*/ 0 h 133"/>
                <a:gd name="T28" fmla="*/ 0 w 85"/>
                <a:gd name="T29" fmla="*/ 0 h 133"/>
                <a:gd name="T30" fmla="*/ 0 w 85"/>
                <a:gd name="T31" fmla="*/ 0 h 133"/>
                <a:gd name="T32" fmla="*/ 0 w 85"/>
                <a:gd name="T33" fmla="*/ 0 h 133"/>
                <a:gd name="T34" fmla="*/ 0 w 85"/>
                <a:gd name="T35" fmla="*/ 0 h 133"/>
                <a:gd name="T36" fmla="*/ 0 w 85"/>
                <a:gd name="T37" fmla="*/ 0 h 133"/>
                <a:gd name="T38" fmla="*/ 0 w 85"/>
                <a:gd name="T39" fmla="*/ 0 h 133"/>
                <a:gd name="T40" fmla="*/ 0 w 85"/>
                <a:gd name="T41" fmla="*/ 0 h 13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85"/>
                <a:gd name="T64" fmla="*/ 0 h 133"/>
                <a:gd name="T65" fmla="*/ 85 w 85"/>
                <a:gd name="T66" fmla="*/ 133 h 13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85" h="133">
                  <a:moveTo>
                    <a:pt x="85" y="0"/>
                  </a:moveTo>
                  <a:lnTo>
                    <a:pt x="76" y="32"/>
                  </a:lnTo>
                  <a:lnTo>
                    <a:pt x="71" y="65"/>
                  </a:lnTo>
                  <a:lnTo>
                    <a:pt x="69" y="100"/>
                  </a:lnTo>
                  <a:lnTo>
                    <a:pt x="66" y="133"/>
                  </a:lnTo>
                  <a:lnTo>
                    <a:pt x="53" y="108"/>
                  </a:lnTo>
                  <a:lnTo>
                    <a:pt x="41" y="86"/>
                  </a:lnTo>
                  <a:lnTo>
                    <a:pt x="25" y="62"/>
                  </a:lnTo>
                  <a:lnTo>
                    <a:pt x="9" y="42"/>
                  </a:lnTo>
                  <a:lnTo>
                    <a:pt x="3" y="37"/>
                  </a:lnTo>
                  <a:lnTo>
                    <a:pt x="0" y="30"/>
                  </a:lnTo>
                  <a:lnTo>
                    <a:pt x="0" y="21"/>
                  </a:lnTo>
                  <a:lnTo>
                    <a:pt x="0" y="12"/>
                  </a:lnTo>
                  <a:lnTo>
                    <a:pt x="9" y="12"/>
                  </a:lnTo>
                  <a:lnTo>
                    <a:pt x="20" y="10"/>
                  </a:lnTo>
                  <a:lnTo>
                    <a:pt x="30" y="10"/>
                  </a:lnTo>
                  <a:lnTo>
                    <a:pt x="41" y="7"/>
                  </a:lnTo>
                  <a:lnTo>
                    <a:pt x="53" y="5"/>
                  </a:lnTo>
                  <a:lnTo>
                    <a:pt x="64" y="2"/>
                  </a:lnTo>
                  <a:lnTo>
                    <a:pt x="74" y="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89D6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41" name="Freeform 329"/>
            <p:cNvSpPr>
              <a:spLocks/>
            </p:cNvSpPr>
            <p:nvPr/>
          </p:nvSpPr>
          <p:spPr bwMode="auto">
            <a:xfrm>
              <a:off x="2836" y="2220"/>
              <a:ext cx="6" cy="39"/>
            </a:xfrm>
            <a:custGeom>
              <a:avLst/>
              <a:gdLst>
                <a:gd name="T0" fmla="*/ 0 w 21"/>
                <a:gd name="T1" fmla="*/ 0 h 155"/>
                <a:gd name="T2" fmla="*/ 0 w 21"/>
                <a:gd name="T3" fmla="*/ 0 h 155"/>
                <a:gd name="T4" fmla="*/ 0 w 21"/>
                <a:gd name="T5" fmla="*/ 0 h 155"/>
                <a:gd name="T6" fmla="*/ 0 w 21"/>
                <a:gd name="T7" fmla="*/ 0 h 155"/>
                <a:gd name="T8" fmla="*/ 0 w 21"/>
                <a:gd name="T9" fmla="*/ 0 h 155"/>
                <a:gd name="T10" fmla="*/ 0 w 21"/>
                <a:gd name="T11" fmla="*/ 0 h 155"/>
                <a:gd name="T12" fmla="*/ 0 w 21"/>
                <a:gd name="T13" fmla="*/ 0 h 155"/>
                <a:gd name="T14" fmla="*/ 0 w 21"/>
                <a:gd name="T15" fmla="*/ 0 h 155"/>
                <a:gd name="T16" fmla="*/ 0 w 21"/>
                <a:gd name="T17" fmla="*/ 0 h 155"/>
                <a:gd name="T18" fmla="*/ 0 w 21"/>
                <a:gd name="T19" fmla="*/ 0 h 155"/>
                <a:gd name="T20" fmla="*/ 0 w 21"/>
                <a:gd name="T21" fmla="*/ 0 h 155"/>
                <a:gd name="T22" fmla="*/ 0 w 21"/>
                <a:gd name="T23" fmla="*/ 0 h 155"/>
                <a:gd name="T24" fmla="*/ 0 w 21"/>
                <a:gd name="T25" fmla="*/ 0 h 15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55"/>
                <a:gd name="T41" fmla="*/ 21 w 21"/>
                <a:gd name="T42" fmla="*/ 155 h 15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55">
                  <a:moveTo>
                    <a:pt x="19" y="155"/>
                  </a:moveTo>
                  <a:lnTo>
                    <a:pt x="8" y="153"/>
                  </a:lnTo>
                  <a:lnTo>
                    <a:pt x="5" y="145"/>
                  </a:lnTo>
                  <a:lnTo>
                    <a:pt x="5" y="134"/>
                  </a:lnTo>
                  <a:lnTo>
                    <a:pt x="0" y="125"/>
                  </a:lnTo>
                  <a:lnTo>
                    <a:pt x="2" y="95"/>
                  </a:lnTo>
                  <a:lnTo>
                    <a:pt x="5" y="63"/>
                  </a:lnTo>
                  <a:lnTo>
                    <a:pt x="10" y="33"/>
                  </a:lnTo>
                  <a:lnTo>
                    <a:pt x="19" y="0"/>
                  </a:lnTo>
                  <a:lnTo>
                    <a:pt x="21" y="40"/>
                  </a:lnTo>
                  <a:lnTo>
                    <a:pt x="21" y="79"/>
                  </a:lnTo>
                  <a:lnTo>
                    <a:pt x="19" y="118"/>
                  </a:lnTo>
                  <a:lnTo>
                    <a:pt x="19" y="155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42" name="Freeform 330"/>
            <p:cNvSpPr>
              <a:spLocks/>
            </p:cNvSpPr>
            <p:nvPr/>
          </p:nvSpPr>
          <p:spPr bwMode="auto">
            <a:xfrm>
              <a:off x="2922" y="2220"/>
              <a:ext cx="9" cy="25"/>
            </a:xfrm>
            <a:custGeom>
              <a:avLst/>
              <a:gdLst>
                <a:gd name="T0" fmla="*/ 0 w 35"/>
                <a:gd name="T1" fmla="*/ 0 h 101"/>
                <a:gd name="T2" fmla="*/ 0 w 35"/>
                <a:gd name="T3" fmla="*/ 0 h 101"/>
                <a:gd name="T4" fmla="*/ 0 w 35"/>
                <a:gd name="T5" fmla="*/ 0 h 101"/>
                <a:gd name="T6" fmla="*/ 0 w 35"/>
                <a:gd name="T7" fmla="*/ 0 h 101"/>
                <a:gd name="T8" fmla="*/ 0 w 35"/>
                <a:gd name="T9" fmla="*/ 0 h 101"/>
                <a:gd name="T10" fmla="*/ 0 w 35"/>
                <a:gd name="T11" fmla="*/ 0 h 101"/>
                <a:gd name="T12" fmla="*/ 0 w 35"/>
                <a:gd name="T13" fmla="*/ 0 h 10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101"/>
                <a:gd name="T23" fmla="*/ 35 w 35"/>
                <a:gd name="T24" fmla="*/ 101 h 10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101">
                  <a:moveTo>
                    <a:pt x="35" y="93"/>
                  </a:moveTo>
                  <a:lnTo>
                    <a:pt x="0" y="101"/>
                  </a:lnTo>
                  <a:lnTo>
                    <a:pt x="0" y="0"/>
                  </a:lnTo>
                  <a:lnTo>
                    <a:pt x="11" y="24"/>
                  </a:lnTo>
                  <a:lnTo>
                    <a:pt x="19" y="49"/>
                  </a:lnTo>
                  <a:lnTo>
                    <a:pt x="27" y="71"/>
                  </a:lnTo>
                  <a:lnTo>
                    <a:pt x="35" y="93"/>
                  </a:lnTo>
                  <a:close/>
                </a:path>
              </a:pathLst>
            </a:custGeom>
            <a:solidFill>
              <a:srgbClr val="BF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43" name="Freeform 331"/>
            <p:cNvSpPr>
              <a:spLocks/>
            </p:cNvSpPr>
            <p:nvPr/>
          </p:nvSpPr>
          <p:spPr bwMode="auto">
            <a:xfrm>
              <a:off x="2890" y="2221"/>
              <a:ext cx="4" cy="29"/>
            </a:xfrm>
            <a:custGeom>
              <a:avLst/>
              <a:gdLst>
                <a:gd name="T0" fmla="*/ 0 w 16"/>
                <a:gd name="T1" fmla="*/ 0 h 115"/>
                <a:gd name="T2" fmla="*/ 0 w 16"/>
                <a:gd name="T3" fmla="*/ 0 h 115"/>
                <a:gd name="T4" fmla="*/ 0 w 16"/>
                <a:gd name="T5" fmla="*/ 0 h 115"/>
                <a:gd name="T6" fmla="*/ 0 w 16"/>
                <a:gd name="T7" fmla="*/ 0 h 115"/>
                <a:gd name="T8" fmla="*/ 0 w 16"/>
                <a:gd name="T9" fmla="*/ 0 h 115"/>
                <a:gd name="T10" fmla="*/ 0 w 16"/>
                <a:gd name="T11" fmla="*/ 0 h 115"/>
                <a:gd name="T12" fmla="*/ 0 w 16"/>
                <a:gd name="T13" fmla="*/ 0 h 115"/>
                <a:gd name="T14" fmla="*/ 0 w 16"/>
                <a:gd name="T15" fmla="*/ 0 h 115"/>
                <a:gd name="T16" fmla="*/ 0 w 16"/>
                <a:gd name="T17" fmla="*/ 0 h 115"/>
                <a:gd name="T18" fmla="*/ 0 w 16"/>
                <a:gd name="T19" fmla="*/ 0 h 115"/>
                <a:gd name="T20" fmla="*/ 0 w 16"/>
                <a:gd name="T21" fmla="*/ 0 h 115"/>
                <a:gd name="T22" fmla="*/ 0 w 16"/>
                <a:gd name="T23" fmla="*/ 0 h 115"/>
                <a:gd name="T24" fmla="*/ 0 w 16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15"/>
                <a:gd name="T41" fmla="*/ 16 w 16"/>
                <a:gd name="T42" fmla="*/ 115 h 11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15">
                  <a:moveTo>
                    <a:pt x="16" y="113"/>
                  </a:moveTo>
                  <a:lnTo>
                    <a:pt x="14" y="113"/>
                  </a:lnTo>
                  <a:lnTo>
                    <a:pt x="9" y="115"/>
                  </a:lnTo>
                  <a:lnTo>
                    <a:pt x="5" y="115"/>
                  </a:lnTo>
                  <a:lnTo>
                    <a:pt x="0" y="113"/>
                  </a:lnTo>
                  <a:lnTo>
                    <a:pt x="0" y="85"/>
                  </a:lnTo>
                  <a:lnTo>
                    <a:pt x="3" y="58"/>
                  </a:lnTo>
                  <a:lnTo>
                    <a:pt x="5" y="30"/>
                  </a:lnTo>
                  <a:lnTo>
                    <a:pt x="11" y="0"/>
                  </a:lnTo>
                  <a:lnTo>
                    <a:pt x="14" y="30"/>
                  </a:lnTo>
                  <a:lnTo>
                    <a:pt x="14" y="58"/>
                  </a:lnTo>
                  <a:lnTo>
                    <a:pt x="11" y="85"/>
                  </a:lnTo>
                  <a:lnTo>
                    <a:pt x="16" y="113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44" name="Freeform 332"/>
            <p:cNvSpPr>
              <a:spLocks/>
            </p:cNvSpPr>
            <p:nvPr/>
          </p:nvSpPr>
          <p:spPr bwMode="auto">
            <a:xfrm>
              <a:off x="2811" y="2224"/>
              <a:ext cx="5" cy="38"/>
            </a:xfrm>
            <a:custGeom>
              <a:avLst/>
              <a:gdLst>
                <a:gd name="T0" fmla="*/ 0 w 19"/>
                <a:gd name="T1" fmla="*/ 0 h 152"/>
                <a:gd name="T2" fmla="*/ 0 w 19"/>
                <a:gd name="T3" fmla="*/ 0 h 152"/>
                <a:gd name="T4" fmla="*/ 0 w 19"/>
                <a:gd name="T5" fmla="*/ 0 h 152"/>
                <a:gd name="T6" fmla="*/ 0 w 19"/>
                <a:gd name="T7" fmla="*/ 0 h 152"/>
                <a:gd name="T8" fmla="*/ 0 w 19"/>
                <a:gd name="T9" fmla="*/ 0 h 152"/>
                <a:gd name="T10" fmla="*/ 0 w 19"/>
                <a:gd name="T11" fmla="*/ 0 h 152"/>
                <a:gd name="T12" fmla="*/ 0 w 19"/>
                <a:gd name="T13" fmla="*/ 0 h 152"/>
                <a:gd name="T14" fmla="*/ 0 w 19"/>
                <a:gd name="T15" fmla="*/ 0 h 152"/>
                <a:gd name="T16" fmla="*/ 0 w 19"/>
                <a:gd name="T17" fmla="*/ 0 h 152"/>
                <a:gd name="T18" fmla="*/ 0 w 19"/>
                <a:gd name="T19" fmla="*/ 0 h 152"/>
                <a:gd name="T20" fmla="*/ 0 w 19"/>
                <a:gd name="T21" fmla="*/ 0 h 152"/>
                <a:gd name="T22" fmla="*/ 0 w 19"/>
                <a:gd name="T23" fmla="*/ 0 h 152"/>
                <a:gd name="T24" fmla="*/ 0 w 19"/>
                <a:gd name="T25" fmla="*/ 0 h 152"/>
                <a:gd name="T26" fmla="*/ 0 w 19"/>
                <a:gd name="T27" fmla="*/ 0 h 152"/>
                <a:gd name="T28" fmla="*/ 0 w 19"/>
                <a:gd name="T29" fmla="*/ 0 h 152"/>
                <a:gd name="T30" fmla="*/ 0 w 19"/>
                <a:gd name="T31" fmla="*/ 0 h 152"/>
                <a:gd name="T32" fmla="*/ 0 w 19"/>
                <a:gd name="T33" fmla="*/ 0 h 152"/>
                <a:gd name="T34" fmla="*/ 0 w 19"/>
                <a:gd name="T35" fmla="*/ 0 h 152"/>
                <a:gd name="T36" fmla="*/ 0 w 19"/>
                <a:gd name="T37" fmla="*/ 0 h 152"/>
                <a:gd name="T38" fmla="*/ 0 w 19"/>
                <a:gd name="T39" fmla="*/ 0 h 152"/>
                <a:gd name="T40" fmla="*/ 0 w 19"/>
                <a:gd name="T41" fmla="*/ 0 h 15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9"/>
                <a:gd name="T64" fmla="*/ 0 h 152"/>
                <a:gd name="T65" fmla="*/ 19 w 19"/>
                <a:gd name="T66" fmla="*/ 152 h 152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9" h="152">
                  <a:moveTo>
                    <a:pt x="10" y="138"/>
                  </a:moveTo>
                  <a:lnTo>
                    <a:pt x="14" y="138"/>
                  </a:lnTo>
                  <a:lnTo>
                    <a:pt x="16" y="141"/>
                  </a:lnTo>
                  <a:lnTo>
                    <a:pt x="19" y="147"/>
                  </a:lnTo>
                  <a:lnTo>
                    <a:pt x="19" y="149"/>
                  </a:lnTo>
                  <a:lnTo>
                    <a:pt x="16" y="152"/>
                  </a:lnTo>
                  <a:lnTo>
                    <a:pt x="14" y="152"/>
                  </a:lnTo>
                  <a:lnTo>
                    <a:pt x="8" y="149"/>
                  </a:lnTo>
                  <a:lnTo>
                    <a:pt x="5" y="149"/>
                  </a:lnTo>
                  <a:lnTo>
                    <a:pt x="5" y="141"/>
                  </a:lnTo>
                  <a:lnTo>
                    <a:pt x="5" y="128"/>
                  </a:lnTo>
                  <a:lnTo>
                    <a:pt x="3" y="117"/>
                  </a:lnTo>
                  <a:lnTo>
                    <a:pt x="0" y="108"/>
                  </a:lnTo>
                  <a:lnTo>
                    <a:pt x="3" y="81"/>
                  </a:lnTo>
                  <a:lnTo>
                    <a:pt x="0" y="54"/>
                  </a:lnTo>
                  <a:lnTo>
                    <a:pt x="0" y="27"/>
                  </a:lnTo>
                  <a:lnTo>
                    <a:pt x="5" y="0"/>
                  </a:lnTo>
                  <a:lnTo>
                    <a:pt x="10" y="35"/>
                  </a:lnTo>
                  <a:lnTo>
                    <a:pt x="14" y="71"/>
                  </a:lnTo>
                  <a:lnTo>
                    <a:pt x="10" y="106"/>
                  </a:lnTo>
                  <a:lnTo>
                    <a:pt x="10" y="138"/>
                  </a:lnTo>
                  <a:close/>
                </a:path>
              </a:pathLst>
            </a:custGeom>
            <a:solidFill>
              <a:srgbClr val="BFD1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45" name="Freeform 333"/>
            <p:cNvSpPr>
              <a:spLocks/>
            </p:cNvSpPr>
            <p:nvPr/>
          </p:nvSpPr>
          <p:spPr bwMode="auto">
            <a:xfrm>
              <a:off x="2870" y="2224"/>
              <a:ext cx="15" cy="28"/>
            </a:xfrm>
            <a:custGeom>
              <a:avLst/>
              <a:gdLst>
                <a:gd name="T0" fmla="*/ 0 w 57"/>
                <a:gd name="T1" fmla="*/ 0 h 114"/>
                <a:gd name="T2" fmla="*/ 0 w 57"/>
                <a:gd name="T3" fmla="*/ 0 h 114"/>
                <a:gd name="T4" fmla="*/ 0 w 57"/>
                <a:gd name="T5" fmla="*/ 0 h 114"/>
                <a:gd name="T6" fmla="*/ 0 w 57"/>
                <a:gd name="T7" fmla="*/ 0 h 114"/>
                <a:gd name="T8" fmla="*/ 0 w 57"/>
                <a:gd name="T9" fmla="*/ 0 h 114"/>
                <a:gd name="T10" fmla="*/ 0 w 57"/>
                <a:gd name="T11" fmla="*/ 0 h 114"/>
                <a:gd name="T12" fmla="*/ 0 w 57"/>
                <a:gd name="T13" fmla="*/ 0 h 114"/>
                <a:gd name="T14" fmla="*/ 0 w 57"/>
                <a:gd name="T15" fmla="*/ 0 h 114"/>
                <a:gd name="T16" fmla="*/ 0 w 57"/>
                <a:gd name="T17" fmla="*/ 0 h 114"/>
                <a:gd name="T18" fmla="*/ 0 w 57"/>
                <a:gd name="T19" fmla="*/ 0 h 114"/>
                <a:gd name="T20" fmla="*/ 0 w 57"/>
                <a:gd name="T21" fmla="*/ 0 h 114"/>
                <a:gd name="T22" fmla="*/ 0 w 57"/>
                <a:gd name="T23" fmla="*/ 0 h 114"/>
                <a:gd name="T24" fmla="*/ 0 w 57"/>
                <a:gd name="T25" fmla="*/ 0 h 1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"/>
                <a:gd name="T40" fmla="*/ 0 h 114"/>
                <a:gd name="T41" fmla="*/ 57 w 57"/>
                <a:gd name="T42" fmla="*/ 114 h 1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" h="114">
                  <a:moveTo>
                    <a:pt x="57" y="106"/>
                  </a:moveTo>
                  <a:lnTo>
                    <a:pt x="46" y="111"/>
                  </a:lnTo>
                  <a:lnTo>
                    <a:pt x="35" y="114"/>
                  </a:lnTo>
                  <a:lnTo>
                    <a:pt x="21" y="114"/>
                  </a:lnTo>
                  <a:lnTo>
                    <a:pt x="8" y="114"/>
                  </a:lnTo>
                  <a:lnTo>
                    <a:pt x="5" y="84"/>
                  </a:lnTo>
                  <a:lnTo>
                    <a:pt x="2" y="57"/>
                  </a:lnTo>
                  <a:lnTo>
                    <a:pt x="0" y="30"/>
                  </a:lnTo>
                  <a:lnTo>
                    <a:pt x="2" y="0"/>
                  </a:lnTo>
                  <a:lnTo>
                    <a:pt x="19" y="23"/>
                  </a:lnTo>
                  <a:lnTo>
                    <a:pt x="30" y="51"/>
                  </a:lnTo>
                  <a:lnTo>
                    <a:pt x="41" y="81"/>
                  </a:lnTo>
                  <a:lnTo>
                    <a:pt x="57" y="106"/>
                  </a:lnTo>
                  <a:close/>
                </a:path>
              </a:pathLst>
            </a:custGeom>
            <a:solidFill>
              <a:srgbClr val="BF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46" name="Freeform 334"/>
            <p:cNvSpPr>
              <a:spLocks/>
            </p:cNvSpPr>
            <p:nvPr/>
          </p:nvSpPr>
          <p:spPr bwMode="auto">
            <a:xfrm>
              <a:off x="3037" y="2225"/>
              <a:ext cx="289" cy="68"/>
            </a:xfrm>
            <a:custGeom>
              <a:avLst/>
              <a:gdLst>
                <a:gd name="T0" fmla="*/ 0 w 1156"/>
                <a:gd name="T1" fmla="*/ 0 h 270"/>
                <a:gd name="T2" fmla="*/ 0 w 1156"/>
                <a:gd name="T3" fmla="*/ 0 h 270"/>
                <a:gd name="T4" fmla="*/ 0 w 1156"/>
                <a:gd name="T5" fmla="*/ 0 h 270"/>
                <a:gd name="T6" fmla="*/ 0 w 1156"/>
                <a:gd name="T7" fmla="*/ 0 h 270"/>
                <a:gd name="T8" fmla="*/ 0 w 1156"/>
                <a:gd name="T9" fmla="*/ 0 h 270"/>
                <a:gd name="T10" fmla="*/ 0 w 1156"/>
                <a:gd name="T11" fmla="*/ 0 h 270"/>
                <a:gd name="T12" fmla="*/ 0 w 1156"/>
                <a:gd name="T13" fmla="*/ 0 h 270"/>
                <a:gd name="T14" fmla="*/ 0 w 1156"/>
                <a:gd name="T15" fmla="*/ 0 h 270"/>
                <a:gd name="T16" fmla="*/ 0 w 1156"/>
                <a:gd name="T17" fmla="*/ 0 h 270"/>
                <a:gd name="T18" fmla="*/ 0 w 1156"/>
                <a:gd name="T19" fmla="*/ 0 h 270"/>
                <a:gd name="T20" fmla="*/ 0 w 1156"/>
                <a:gd name="T21" fmla="*/ 0 h 2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56"/>
                <a:gd name="T34" fmla="*/ 0 h 270"/>
                <a:gd name="T35" fmla="*/ 1156 w 1156"/>
                <a:gd name="T36" fmla="*/ 270 h 2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56" h="270">
                  <a:moveTo>
                    <a:pt x="1156" y="89"/>
                  </a:moveTo>
                  <a:lnTo>
                    <a:pt x="355" y="229"/>
                  </a:lnTo>
                  <a:lnTo>
                    <a:pt x="336" y="223"/>
                  </a:lnTo>
                  <a:lnTo>
                    <a:pt x="66" y="270"/>
                  </a:lnTo>
                  <a:lnTo>
                    <a:pt x="47" y="248"/>
                  </a:lnTo>
                  <a:lnTo>
                    <a:pt x="34" y="223"/>
                  </a:lnTo>
                  <a:lnTo>
                    <a:pt x="20" y="199"/>
                  </a:lnTo>
                  <a:lnTo>
                    <a:pt x="0" y="174"/>
                  </a:lnTo>
                  <a:lnTo>
                    <a:pt x="1059" y="0"/>
                  </a:lnTo>
                  <a:lnTo>
                    <a:pt x="1071" y="0"/>
                  </a:lnTo>
                  <a:lnTo>
                    <a:pt x="1156" y="89"/>
                  </a:lnTo>
                  <a:close/>
                </a:path>
              </a:pathLst>
            </a:custGeom>
            <a:solidFill>
              <a:srgbClr val="FFBF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47" name="Freeform 335"/>
            <p:cNvSpPr>
              <a:spLocks/>
            </p:cNvSpPr>
            <p:nvPr/>
          </p:nvSpPr>
          <p:spPr bwMode="auto">
            <a:xfrm>
              <a:off x="2845" y="2227"/>
              <a:ext cx="15" cy="29"/>
            </a:xfrm>
            <a:custGeom>
              <a:avLst/>
              <a:gdLst>
                <a:gd name="T0" fmla="*/ 0 w 60"/>
                <a:gd name="T1" fmla="*/ 0 h 119"/>
                <a:gd name="T2" fmla="*/ 0 w 60"/>
                <a:gd name="T3" fmla="*/ 0 h 119"/>
                <a:gd name="T4" fmla="*/ 0 w 60"/>
                <a:gd name="T5" fmla="*/ 0 h 119"/>
                <a:gd name="T6" fmla="*/ 0 w 60"/>
                <a:gd name="T7" fmla="*/ 0 h 119"/>
                <a:gd name="T8" fmla="*/ 0 w 60"/>
                <a:gd name="T9" fmla="*/ 0 h 119"/>
                <a:gd name="T10" fmla="*/ 0 w 60"/>
                <a:gd name="T11" fmla="*/ 0 h 119"/>
                <a:gd name="T12" fmla="*/ 0 w 60"/>
                <a:gd name="T13" fmla="*/ 0 h 119"/>
                <a:gd name="T14" fmla="*/ 0 w 60"/>
                <a:gd name="T15" fmla="*/ 0 h 119"/>
                <a:gd name="T16" fmla="*/ 0 w 60"/>
                <a:gd name="T17" fmla="*/ 0 h 119"/>
                <a:gd name="T18" fmla="*/ 0 w 60"/>
                <a:gd name="T19" fmla="*/ 0 h 1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119"/>
                <a:gd name="T32" fmla="*/ 60 w 60"/>
                <a:gd name="T33" fmla="*/ 119 h 1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119">
                  <a:moveTo>
                    <a:pt x="60" y="113"/>
                  </a:moveTo>
                  <a:lnTo>
                    <a:pt x="0" y="119"/>
                  </a:lnTo>
                  <a:lnTo>
                    <a:pt x="0" y="90"/>
                  </a:lnTo>
                  <a:lnTo>
                    <a:pt x="0" y="5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14" y="26"/>
                  </a:lnTo>
                  <a:lnTo>
                    <a:pt x="30" y="56"/>
                  </a:lnTo>
                  <a:lnTo>
                    <a:pt x="44" y="87"/>
                  </a:lnTo>
                  <a:lnTo>
                    <a:pt x="60" y="113"/>
                  </a:lnTo>
                  <a:close/>
                </a:path>
              </a:pathLst>
            </a:custGeom>
            <a:solidFill>
              <a:srgbClr val="BF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48" name="Freeform 336"/>
            <p:cNvSpPr>
              <a:spLocks/>
            </p:cNvSpPr>
            <p:nvPr/>
          </p:nvSpPr>
          <p:spPr bwMode="auto">
            <a:xfrm>
              <a:off x="2789" y="2231"/>
              <a:ext cx="15" cy="35"/>
            </a:xfrm>
            <a:custGeom>
              <a:avLst/>
              <a:gdLst>
                <a:gd name="T0" fmla="*/ 0 w 60"/>
                <a:gd name="T1" fmla="*/ 0 h 136"/>
                <a:gd name="T2" fmla="*/ 0 w 60"/>
                <a:gd name="T3" fmla="*/ 0 h 136"/>
                <a:gd name="T4" fmla="*/ 0 w 60"/>
                <a:gd name="T5" fmla="*/ 0 h 136"/>
                <a:gd name="T6" fmla="*/ 0 w 60"/>
                <a:gd name="T7" fmla="*/ 0 h 136"/>
                <a:gd name="T8" fmla="*/ 0 w 60"/>
                <a:gd name="T9" fmla="*/ 0 h 136"/>
                <a:gd name="T10" fmla="*/ 0 w 60"/>
                <a:gd name="T11" fmla="*/ 0 h 136"/>
                <a:gd name="T12" fmla="*/ 0 w 60"/>
                <a:gd name="T13" fmla="*/ 0 h 136"/>
                <a:gd name="T14" fmla="*/ 0 w 60"/>
                <a:gd name="T15" fmla="*/ 0 h 136"/>
                <a:gd name="T16" fmla="*/ 0 w 60"/>
                <a:gd name="T17" fmla="*/ 0 h 136"/>
                <a:gd name="T18" fmla="*/ 0 w 60"/>
                <a:gd name="T19" fmla="*/ 0 h 1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136"/>
                <a:gd name="T32" fmla="*/ 60 w 60"/>
                <a:gd name="T33" fmla="*/ 136 h 1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136">
                  <a:moveTo>
                    <a:pt x="60" y="124"/>
                  </a:moveTo>
                  <a:lnTo>
                    <a:pt x="5" y="136"/>
                  </a:lnTo>
                  <a:lnTo>
                    <a:pt x="5" y="100"/>
                  </a:lnTo>
                  <a:lnTo>
                    <a:pt x="3" y="68"/>
                  </a:lnTo>
                  <a:lnTo>
                    <a:pt x="0" y="35"/>
                  </a:lnTo>
                  <a:lnTo>
                    <a:pt x="0" y="0"/>
                  </a:lnTo>
                  <a:lnTo>
                    <a:pt x="19" y="29"/>
                  </a:lnTo>
                  <a:lnTo>
                    <a:pt x="35" y="59"/>
                  </a:lnTo>
                  <a:lnTo>
                    <a:pt x="49" y="92"/>
                  </a:lnTo>
                  <a:lnTo>
                    <a:pt x="60" y="124"/>
                  </a:lnTo>
                  <a:close/>
                </a:path>
              </a:pathLst>
            </a:custGeom>
            <a:solidFill>
              <a:srgbClr val="E0F4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49" name="Freeform 337"/>
            <p:cNvSpPr>
              <a:spLocks/>
            </p:cNvSpPr>
            <p:nvPr/>
          </p:nvSpPr>
          <p:spPr bwMode="auto">
            <a:xfrm>
              <a:off x="2818" y="2236"/>
              <a:ext cx="12" cy="25"/>
            </a:xfrm>
            <a:custGeom>
              <a:avLst/>
              <a:gdLst>
                <a:gd name="T0" fmla="*/ 0 w 49"/>
                <a:gd name="T1" fmla="*/ 0 h 101"/>
                <a:gd name="T2" fmla="*/ 0 w 49"/>
                <a:gd name="T3" fmla="*/ 0 h 101"/>
                <a:gd name="T4" fmla="*/ 0 w 49"/>
                <a:gd name="T5" fmla="*/ 0 h 101"/>
                <a:gd name="T6" fmla="*/ 0 w 49"/>
                <a:gd name="T7" fmla="*/ 0 h 101"/>
                <a:gd name="T8" fmla="*/ 0 w 49"/>
                <a:gd name="T9" fmla="*/ 0 h 101"/>
                <a:gd name="T10" fmla="*/ 0 w 49"/>
                <a:gd name="T11" fmla="*/ 0 h 101"/>
                <a:gd name="T12" fmla="*/ 0 w 49"/>
                <a:gd name="T13" fmla="*/ 0 h 101"/>
                <a:gd name="T14" fmla="*/ 0 w 49"/>
                <a:gd name="T15" fmla="*/ 0 h 101"/>
                <a:gd name="T16" fmla="*/ 0 w 49"/>
                <a:gd name="T17" fmla="*/ 0 h 101"/>
                <a:gd name="T18" fmla="*/ 0 w 49"/>
                <a:gd name="T19" fmla="*/ 0 h 10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9"/>
                <a:gd name="T31" fmla="*/ 0 h 101"/>
                <a:gd name="T32" fmla="*/ 49 w 49"/>
                <a:gd name="T33" fmla="*/ 101 h 10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9" h="101">
                  <a:moveTo>
                    <a:pt x="49" y="90"/>
                  </a:moveTo>
                  <a:lnTo>
                    <a:pt x="3" y="101"/>
                  </a:lnTo>
                  <a:lnTo>
                    <a:pt x="5" y="76"/>
                  </a:lnTo>
                  <a:lnTo>
                    <a:pt x="3" y="53"/>
                  </a:lnTo>
                  <a:lnTo>
                    <a:pt x="0" y="28"/>
                  </a:lnTo>
                  <a:lnTo>
                    <a:pt x="3" y="0"/>
                  </a:lnTo>
                  <a:lnTo>
                    <a:pt x="19" y="23"/>
                  </a:lnTo>
                  <a:lnTo>
                    <a:pt x="30" y="44"/>
                  </a:lnTo>
                  <a:lnTo>
                    <a:pt x="40" y="69"/>
                  </a:lnTo>
                  <a:lnTo>
                    <a:pt x="49" y="90"/>
                  </a:lnTo>
                  <a:close/>
                </a:path>
              </a:pathLst>
            </a:custGeom>
            <a:solidFill>
              <a:srgbClr val="BFE8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50" name="Freeform 338"/>
            <p:cNvSpPr>
              <a:spLocks/>
            </p:cNvSpPr>
            <p:nvPr/>
          </p:nvSpPr>
          <p:spPr bwMode="auto">
            <a:xfrm>
              <a:off x="2720" y="2239"/>
              <a:ext cx="5" cy="32"/>
            </a:xfrm>
            <a:custGeom>
              <a:avLst/>
              <a:gdLst>
                <a:gd name="T0" fmla="*/ 0 w 18"/>
                <a:gd name="T1" fmla="*/ 0 h 129"/>
                <a:gd name="T2" fmla="*/ 0 w 18"/>
                <a:gd name="T3" fmla="*/ 0 h 129"/>
                <a:gd name="T4" fmla="*/ 0 w 18"/>
                <a:gd name="T5" fmla="*/ 0 h 129"/>
                <a:gd name="T6" fmla="*/ 0 w 18"/>
                <a:gd name="T7" fmla="*/ 0 h 129"/>
                <a:gd name="T8" fmla="*/ 0 w 18"/>
                <a:gd name="T9" fmla="*/ 0 h 129"/>
                <a:gd name="T10" fmla="*/ 0 w 18"/>
                <a:gd name="T11" fmla="*/ 0 h 129"/>
                <a:gd name="T12" fmla="*/ 0 w 18"/>
                <a:gd name="T13" fmla="*/ 0 h 129"/>
                <a:gd name="T14" fmla="*/ 0 w 18"/>
                <a:gd name="T15" fmla="*/ 0 h 129"/>
                <a:gd name="T16" fmla="*/ 0 w 18"/>
                <a:gd name="T17" fmla="*/ 0 h 129"/>
                <a:gd name="T18" fmla="*/ 0 w 18"/>
                <a:gd name="T19" fmla="*/ 0 h 129"/>
                <a:gd name="T20" fmla="*/ 0 w 18"/>
                <a:gd name="T21" fmla="*/ 0 h 129"/>
                <a:gd name="T22" fmla="*/ 0 w 18"/>
                <a:gd name="T23" fmla="*/ 0 h 129"/>
                <a:gd name="T24" fmla="*/ 0 w 18"/>
                <a:gd name="T25" fmla="*/ 0 h 129"/>
                <a:gd name="T26" fmla="*/ 0 w 18"/>
                <a:gd name="T27" fmla="*/ 0 h 129"/>
                <a:gd name="T28" fmla="*/ 0 w 18"/>
                <a:gd name="T29" fmla="*/ 0 h 129"/>
                <a:gd name="T30" fmla="*/ 0 w 18"/>
                <a:gd name="T31" fmla="*/ 0 h 129"/>
                <a:gd name="T32" fmla="*/ 0 w 18"/>
                <a:gd name="T33" fmla="*/ 0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8"/>
                <a:gd name="T52" fmla="*/ 0 h 129"/>
                <a:gd name="T53" fmla="*/ 18 w 18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8" h="129">
                  <a:moveTo>
                    <a:pt x="16" y="25"/>
                  </a:moveTo>
                  <a:lnTo>
                    <a:pt x="16" y="49"/>
                  </a:lnTo>
                  <a:lnTo>
                    <a:pt x="16" y="74"/>
                  </a:lnTo>
                  <a:lnTo>
                    <a:pt x="16" y="101"/>
                  </a:lnTo>
                  <a:lnTo>
                    <a:pt x="16" y="125"/>
                  </a:lnTo>
                  <a:lnTo>
                    <a:pt x="13" y="125"/>
                  </a:lnTo>
                  <a:lnTo>
                    <a:pt x="7" y="129"/>
                  </a:lnTo>
                  <a:lnTo>
                    <a:pt x="5" y="129"/>
                  </a:lnTo>
                  <a:lnTo>
                    <a:pt x="0" y="125"/>
                  </a:lnTo>
                  <a:lnTo>
                    <a:pt x="2" y="93"/>
                  </a:lnTo>
                  <a:lnTo>
                    <a:pt x="5" y="63"/>
                  </a:lnTo>
                  <a:lnTo>
                    <a:pt x="5" y="30"/>
                  </a:lnTo>
                  <a:lnTo>
                    <a:pt x="5" y="0"/>
                  </a:lnTo>
                  <a:lnTo>
                    <a:pt x="16" y="3"/>
                  </a:lnTo>
                  <a:lnTo>
                    <a:pt x="18" y="8"/>
                  </a:lnTo>
                  <a:lnTo>
                    <a:pt x="16" y="17"/>
                  </a:lnTo>
                  <a:lnTo>
                    <a:pt x="16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51" name="Freeform 339"/>
            <p:cNvSpPr>
              <a:spLocks/>
            </p:cNvSpPr>
            <p:nvPr/>
          </p:nvSpPr>
          <p:spPr bwMode="auto">
            <a:xfrm>
              <a:off x="2820" y="2242"/>
              <a:ext cx="226" cy="44"/>
            </a:xfrm>
            <a:custGeom>
              <a:avLst/>
              <a:gdLst>
                <a:gd name="T0" fmla="*/ 0 w 905"/>
                <a:gd name="T1" fmla="*/ 0 h 177"/>
                <a:gd name="T2" fmla="*/ 0 w 905"/>
                <a:gd name="T3" fmla="*/ 0 h 177"/>
                <a:gd name="T4" fmla="*/ 0 w 905"/>
                <a:gd name="T5" fmla="*/ 0 h 177"/>
                <a:gd name="T6" fmla="*/ 0 w 905"/>
                <a:gd name="T7" fmla="*/ 0 h 177"/>
                <a:gd name="T8" fmla="*/ 0 w 905"/>
                <a:gd name="T9" fmla="*/ 0 h 177"/>
                <a:gd name="T10" fmla="*/ 0 w 905"/>
                <a:gd name="T11" fmla="*/ 0 h 177"/>
                <a:gd name="T12" fmla="*/ 0 w 905"/>
                <a:gd name="T13" fmla="*/ 0 h 177"/>
                <a:gd name="T14" fmla="*/ 0 w 905"/>
                <a:gd name="T15" fmla="*/ 0 h 177"/>
                <a:gd name="T16" fmla="*/ 0 w 905"/>
                <a:gd name="T17" fmla="*/ 0 h 177"/>
                <a:gd name="T18" fmla="*/ 0 w 905"/>
                <a:gd name="T19" fmla="*/ 0 h 177"/>
                <a:gd name="T20" fmla="*/ 0 w 905"/>
                <a:gd name="T21" fmla="*/ 0 h 177"/>
                <a:gd name="T22" fmla="*/ 0 w 905"/>
                <a:gd name="T23" fmla="*/ 0 h 177"/>
                <a:gd name="T24" fmla="*/ 0 w 905"/>
                <a:gd name="T25" fmla="*/ 0 h 177"/>
                <a:gd name="T26" fmla="*/ 0 w 905"/>
                <a:gd name="T27" fmla="*/ 0 h 177"/>
                <a:gd name="T28" fmla="*/ 0 w 905"/>
                <a:gd name="T29" fmla="*/ 0 h 177"/>
                <a:gd name="T30" fmla="*/ 0 w 905"/>
                <a:gd name="T31" fmla="*/ 0 h 177"/>
                <a:gd name="T32" fmla="*/ 0 w 905"/>
                <a:gd name="T33" fmla="*/ 0 h 177"/>
                <a:gd name="T34" fmla="*/ 0 w 905"/>
                <a:gd name="T35" fmla="*/ 0 h 177"/>
                <a:gd name="T36" fmla="*/ 0 w 905"/>
                <a:gd name="T37" fmla="*/ 0 h 177"/>
                <a:gd name="T38" fmla="*/ 0 w 905"/>
                <a:gd name="T39" fmla="*/ 0 h 177"/>
                <a:gd name="T40" fmla="*/ 0 w 905"/>
                <a:gd name="T41" fmla="*/ 0 h 177"/>
                <a:gd name="T42" fmla="*/ 0 w 905"/>
                <a:gd name="T43" fmla="*/ 0 h 177"/>
                <a:gd name="T44" fmla="*/ 0 w 905"/>
                <a:gd name="T45" fmla="*/ 0 h 177"/>
                <a:gd name="T46" fmla="*/ 0 w 905"/>
                <a:gd name="T47" fmla="*/ 0 h 177"/>
                <a:gd name="T48" fmla="*/ 0 w 905"/>
                <a:gd name="T49" fmla="*/ 0 h 177"/>
                <a:gd name="T50" fmla="*/ 0 w 905"/>
                <a:gd name="T51" fmla="*/ 0 h 177"/>
                <a:gd name="T52" fmla="*/ 0 w 905"/>
                <a:gd name="T53" fmla="*/ 0 h 177"/>
                <a:gd name="T54" fmla="*/ 0 w 905"/>
                <a:gd name="T55" fmla="*/ 0 h 177"/>
                <a:gd name="T56" fmla="*/ 0 w 905"/>
                <a:gd name="T57" fmla="*/ 0 h 177"/>
                <a:gd name="T58" fmla="*/ 0 w 905"/>
                <a:gd name="T59" fmla="*/ 0 h 177"/>
                <a:gd name="T60" fmla="*/ 0 w 905"/>
                <a:gd name="T61" fmla="*/ 0 h 177"/>
                <a:gd name="T62" fmla="*/ 0 w 905"/>
                <a:gd name="T63" fmla="*/ 0 h 177"/>
                <a:gd name="T64" fmla="*/ 0 w 905"/>
                <a:gd name="T65" fmla="*/ 0 h 177"/>
                <a:gd name="T66" fmla="*/ 0 w 905"/>
                <a:gd name="T67" fmla="*/ 0 h 177"/>
                <a:gd name="T68" fmla="*/ 0 w 905"/>
                <a:gd name="T69" fmla="*/ 0 h 17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05"/>
                <a:gd name="T106" fmla="*/ 0 h 177"/>
                <a:gd name="T107" fmla="*/ 905 w 905"/>
                <a:gd name="T108" fmla="*/ 177 h 17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05" h="177">
                  <a:moveTo>
                    <a:pt x="905" y="33"/>
                  </a:moveTo>
                  <a:lnTo>
                    <a:pt x="892" y="35"/>
                  </a:lnTo>
                  <a:lnTo>
                    <a:pt x="878" y="38"/>
                  </a:lnTo>
                  <a:lnTo>
                    <a:pt x="864" y="41"/>
                  </a:lnTo>
                  <a:lnTo>
                    <a:pt x="850" y="44"/>
                  </a:lnTo>
                  <a:lnTo>
                    <a:pt x="834" y="44"/>
                  </a:lnTo>
                  <a:lnTo>
                    <a:pt x="821" y="46"/>
                  </a:lnTo>
                  <a:lnTo>
                    <a:pt x="807" y="46"/>
                  </a:lnTo>
                  <a:lnTo>
                    <a:pt x="793" y="46"/>
                  </a:lnTo>
                  <a:lnTo>
                    <a:pt x="788" y="46"/>
                  </a:lnTo>
                  <a:lnTo>
                    <a:pt x="779" y="49"/>
                  </a:lnTo>
                  <a:lnTo>
                    <a:pt x="772" y="55"/>
                  </a:lnTo>
                  <a:lnTo>
                    <a:pt x="763" y="57"/>
                  </a:lnTo>
                  <a:lnTo>
                    <a:pt x="0" y="177"/>
                  </a:lnTo>
                  <a:lnTo>
                    <a:pt x="0" y="169"/>
                  </a:lnTo>
                  <a:lnTo>
                    <a:pt x="0" y="161"/>
                  </a:lnTo>
                  <a:lnTo>
                    <a:pt x="0" y="152"/>
                  </a:lnTo>
                  <a:lnTo>
                    <a:pt x="0" y="141"/>
                  </a:lnTo>
                  <a:lnTo>
                    <a:pt x="55" y="134"/>
                  </a:lnTo>
                  <a:lnTo>
                    <a:pt x="112" y="122"/>
                  </a:lnTo>
                  <a:lnTo>
                    <a:pt x="169" y="115"/>
                  </a:lnTo>
                  <a:lnTo>
                    <a:pt x="223" y="106"/>
                  </a:lnTo>
                  <a:lnTo>
                    <a:pt x="281" y="95"/>
                  </a:lnTo>
                  <a:lnTo>
                    <a:pt x="335" y="87"/>
                  </a:lnTo>
                  <a:lnTo>
                    <a:pt x="393" y="79"/>
                  </a:lnTo>
                  <a:lnTo>
                    <a:pt x="450" y="71"/>
                  </a:lnTo>
                  <a:lnTo>
                    <a:pt x="507" y="60"/>
                  </a:lnTo>
                  <a:lnTo>
                    <a:pt x="561" y="51"/>
                  </a:lnTo>
                  <a:lnTo>
                    <a:pt x="619" y="44"/>
                  </a:lnTo>
                  <a:lnTo>
                    <a:pt x="676" y="35"/>
                  </a:lnTo>
                  <a:lnTo>
                    <a:pt x="733" y="28"/>
                  </a:lnTo>
                  <a:lnTo>
                    <a:pt x="791" y="16"/>
                  </a:lnTo>
                  <a:lnTo>
                    <a:pt x="848" y="8"/>
                  </a:lnTo>
                  <a:lnTo>
                    <a:pt x="905" y="0"/>
                  </a:lnTo>
                  <a:lnTo>
                    <a:pt x="905" y="33"/>
                  </a:lnTo>
                  <a:close/>
                </a:path>
              </a:pathLst>
            </a:custGeom>
            <a:solidFill>
              <a:srgbClr val="FF3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52" name="Freeform 340"/>
            <p:cNvSpPr>
              <a:spLocks/>
            </p:cNvSpPr>
            <p:nvPr/>
          </p:nvSpPr>
          <p:spPr bwMode="auto">
            <a:xfrm>
              <a:off x="2684" y="2244"/>
              <a:ext cx="6" cy="32"/>
            </a:xfrm>
            <a:custGeom>
              <a:avLst/>
              <a:gdLst>
                <a:gd name="T0" fmla="*/ 0 w 27"/>
                <a:gd name="T1" fmla="*/ 0 h 128"/>
                <a:gd name="T2" fmla="*/ 0 w 27"/>
                <a:gd name="T3" fmla="*/ 0 h 128"/>
                <a:gd name="T4" fmla="*/ 0 w 27"/>
                <a:gd name="T5" fmla="*/ 0 h 128"/>
                <a:gd name="T6" fmla="*/ 0 w 27"/>
                <a:gd name="T7" fmla="*/ 0 h 128"/>
                <a:gd name="T8" fmla="*/ 0 w 27"/>
                <a:gd name="T9" fmla="*/ 0 h 128"/>
                <a:gd name="T10" fmla="*/ 0 w 27"/>
                <a:gd name="T11" fmla="*/ 0 h 128"/>
                <a:gd name="T12" fmla="*/ 0 w 27"/>
                <a:gd name="T13" fmla="*/ 0 h 128"/>
                <a:gd name="T14" fmla="*/ 0 w 27"/>
                <a:gd name="T15" fmla="*/ 0 h 128"/>
                <a:gd name="T16" fmla="*/ 0 w 27"/>
                <a:gd name="T17" fmla="*/ 0 h 128"/>
                <a:gd name="T18" fmla="*/ 0 w 27"/>
                <a:gd name="T19" fmla="*/ 0 h 128"/>
                <a:gd name="T20" fmla="*/ 0 w 27"/>
                <a:gd name="T21" fmla="*/ 0 h 128"/>
                <a:gd name="T22" fmla="*/ 0 w 27"/>
                <a:gd name="T23" fmla="*/ 0 h 128"/>
                <a:gd name="T24" fmla="*/ 0 w 27"/>
                <a:gd name="T25" fmla="*/ 0 h 128"/>
                <a:gd name="T26" fmla="*/ 0 w 27"/>
                <a:gd name="T27" fmla="*/ 0 h 128"/>
                <a:gd name="T28" fmla="*/ 0 w 27"/>
                <a:gd name="T29" fmla="*/ 0 h 128"/>
                <a:gd name="T30" fmla="*/ 0 w 27"/>
                <a:gd name="T31" fmla="*/ 0 h 128"/>
                <a:gd name="T32" fmla="*/ 0 w 27"/>
                <a:gd name="T33" fmla="*/ 0 h 128"/>
                <a:gd name="T34" fmla="*/ 0 w 27"/>
                <a:gd name="T35" fmla="*/ 0 h 128"/>
                <a:gd name="T36" fmla="*/ 0 w 27"/>
                <a:gd name="T37" fmla="*/ 0 h 128"/>
                <a:gd name="T38" fmla="*/ 0 w 27"/>
                <a:gd name="T39" fmla="*/ 0 h 128"/>
                <a:gd name="T40" fmla="*/ 0 w 27"/>
                <a:gd name="T41" fmla="*/ 0 h 12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7"/>
                <a:gd name="T64" fmla="*/ 0 h 128"/>
                <a:gd name="T65" fmla="*/ 27 w 27"/>
                <a:gd name="T66" fmla="*/ 128 h 12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7" h="128">
                  <a:moveTo>
                    <a:pt x="19" y="8"/>
                  </a:moveTo>
                  <a:lnTo>
                    <a:pt x="16" y="36"/>
                  </a:lnTo>
                  <a:lnTo>
                    <a:pt x="19" y="60"/>
                  </a:lnTo>
                  <a:lnTo>
                    <a:pt x="21" y="87"/>
                  </a:lnTo>
                  <a:lnTo>
                    <a:pt x="19" y="114"/>
                  </a:lnTo>
                  <a:lnTo>
                    <a:pt x="21" y="114"/>
                  </a:lnTo>
                  <a:lnTo>
                    <a:pt x="25" y="117"/>
                  </a:lnTo>
                  <a:lnTo>
                    <a:pt x="27" y="123"/>
                  </a:lnTo>
                  <a:lnTo>
                    <a:pt x="25" y="128"/>
                  </a:lnTo>
                  <a:lnTo>
                    <a:pt x="19" y="128"/>
                  </a:lnTo>
                  <a:lnTo>
                    <a:pt x="14" y="128"/>
                  </a:lnTo>
                  <a:lnTo>
                    <a:pt x="9" y="126"/>
                  </a:lnTo>
                  <a:lnTo>
                    <a:pt x="3" y="123"/>
                  </a:lnTo>
                  <a:lnTo>
                    <a:pt x="3" y="93"/>
                  </a:lnTo>
                  <a:lnTo>
                    <a:pt x="3" y="66"/>
                  </a:lnTo>
                  <a:lnTo>
                    <a:pt x="3" y="38"/>
                  </a:lnTo>
                  <a:lnTo>
                    <a:pt x="0" y="8"/>
                  </a:lnTo>
                  <a:lnTo>
                    <a:pt x="3" y="3"/>
                  </a:lnTo>
                  <a:lnTo>
                    <a:pt x="9" y="0"/>
                  </a:lnTo>
                  <a:lnTo>
                    <a:pt x="14" y="3"/>
                  </a:lnTo>
                  <a:lnTo>
                    <a:pt x="19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53" name="Freeform 341"/>
            <p:cNvSpPr>
              <a:spLocks/>
            </p:cNvSpPr>
            <p:nvPr/>
          </p:nvSpPr>
          <p:spPr bwMode="auto">
            <a:xfrm>
              <a:off x="2581" y="2265"/>
              <a:ext cx="430" cy="73"/>
            </a:xfrm>
            <a:custGeom>
              <a:avLst/>
              <a:gdLst>
                <a:gd name="T0" fmla="*/ 0 w 1720"/>
                <a:gd name="T1" fmla="*/ 0 h 292"/>
                <a:gd name="T2" fmla="*/ 0 w 1720"/>
                <a:gd name="T3" fmla="*/ 0 h 292"/>
                <a:gd name="T4" fmla="*/ 0 w 1720"/>
                <a:gd name="T5" fmla="*/ 0 h 292"/>
                <a:gd name="T6" fmla="*/ 0 w 1720"/>
                <a:gd name="T7" fmla="*/ 0 h 292"/>
                <a:gd name="T8" fmla="*/ 0 w 1720"/>
                <a:gd name="T9" fmla="*/ 0 h 292"/>
                <a:gd name="T10" fmla="*/ 0 w 1720"/>
                <a:gd name="T11" fmla="*/ 0 h 292"/>
                <a:gd name="T12" fmla="*/ 0 w 1720"/>
                <a:gd name="T13" fmla="*/ 0 h 292"/>
                <a:gd name="T14" fmla="*/ 0 w 1720"/>
                <a:gd name="T15" fmla="*/ 0 h 292"/>
                <a:gd name="T16" fmla="*/ 0 w 1720"/>
                <a:gd name="T17" fmla="*/ 0 h 292"/>
                <a:gd name="T18" fmla="*/ 0 w 1720"/>
                <a:gd name="T19" fmla="*/ 0 h 292"/>
                <a:gd name="T20" fmla="*/ 0 w 1720"/>
                <a:gd name="T21" fmla="*/ 0 h 292"/>
                <a:gd name="T22" fmla="*/ 0 w 1720"/>
                <a:gd name="T23" fmla="*/ 0 h 292"/>
                <a:gd name="T24" fmla="*/ 0 w 1720"/>
                <a:gd name="T25" fmla="*/ 0 h 292"/>
                <a:gd name="T26" fmla="*/ 0 w 1720"/>
                <a:gd name="T27" fmla="*/ 0 h 292"/>
                <a:gd name="T28" fmla="*/ 0 w 1720"/>
                <a:gd name="T29" fmla="*/ 0 h 292"/>
                <a:gd name="T30" fmla="*/ 0 w 1720"/>
                <a:gd name="T31" fmla="*/ 0 h 292"/>
                <a:gd name="T32" fmla="*/ 0 w 1720"/>
                <a:gd name="T33" fmla="*/ 0 h 292"/>
                <a:gd name="T34" fmla="*/ 0 w 1720"/>
                <a:gd name="T35" fmla="*/ 0 h 292"/>
                <a:gd name="T36" fmla="*/ 0 w 1720"/>
                <a:gd name="T37" fmla="*/ 0 h 292"/>
                <a:gd name="T38" fmla="*/ 0 w 1720"/>
                <a:gd name="T39" fmla="*/ 0 h 292"/>
                <a:gd name="T40" fmla="*/ 0 w 1720"/>
                <a:gd name="T41" fmla="*/ 0 h 292"/>
                <a:gd name="T42" fmla="*/ 0 w 1720"/>
                <a:gd name="T43" fmla="*/ 0 h 292"/>
                <a:gd name="T44" fmla="*/ 0 w 1720"/>
                <a:gd name="T45" fmla="*/ 0 h 292"/>
                <a:gd name="T46" fmla="*/ 0 w 1720"/>
                <a:gd name="T47" fmla="*/ 0 h 292"/>
                <a:gd name="T48" fmla="*/ 0 w 1720"/>
                <a:gd name="T49" fmla="*/ 0 h 292"/>
                <a:gd name="T50" fmla="*/ 0 w 1720"/>
                <a:gd name="T51" fmla="*/ 0 h 292"/>
                <a:gd name="T52" fmla="*/ 0 w 1720"/>
                <a:gd name="T53" fmla="*/ 0 h 292"/>
                <a:gd name="T54" fmla="*/ 0 w 1720"/>
                <a:gd name="T55" fmla="*/ 0 h 292"/>
                <a:gd name="T56" fmla="*/ 0 w 1720"/>
                <a:gd name="T57" fmla="*/ 0 h 292"/>
                <a:gd name="T58" fmla="*/ 0 w 1720"/>
                <a:gd name="T59" fmla="*/ 0 h 292"/>
                <a:gd name="T60" fmla="*/ 0 w 1720"/>
                <a:gd name="T61" fmla="*/ 0 h 292"/>
                <a:gd name="T62" fmla="*/ 0 w 1720"/>
                <a:gd name="T63" fmla="*/ 0 h 292"/>
                <a:gd name="T64" fmla="*/ 0 w 1720"/>
                <a:gd name="T65" fmla="*/ 0 h 292"/>
                <a:gd name="T66" fmla="*/ 0 w 1720"/>
                <a:gd name="T67" fmla="*/ 0 h 292"/>
                <a:gd name="T68" fmla="*/ 0 w 1720"/>
                <a:gd name="T69" fmla="*/ 0 h 292"/>
                <a:gd name="T70" fmla="*/ 0 w 1720"/>
                <a:gd name="T71" fmla="*/ 0 h 292"/>
                <a:gd name="T72" fmla="*/ 0 w 1720"/>
                <a:gd name="T73" fmla="*/ 0 h 292"/>
                <a:gd name="T74" fmla="*/ 0 w 1720"/>
                <a:gd name="T75" fmla="*/ 0 h 292"/>
                <a:gd name="T76" fmla="*/ 0 w 1720"/>
                <a:gd name="T77" fmla="*/ 0 h 292"/>
                <a:gd name="T78" fmla="*/ 0 w 1720"/>
                <a:gd name="T79" fmla="*/ 0 h 292"/>
                <a:gd name="T80" fmla="*/ 0 w 1720"/>
                <a:gd name="T81" fmla="*/ 0 h 29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20"/>
                <a:gd name="T124" fmla="*/ 0 h 292"/>
                <a:gd name="T125" fmla="*/ 1720 w 1720"/>
                <a:gd name="T126" fmla="*/ 292 h 29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20" h="292">
                  <a:moveTo>
                    <a:pt x="1720" y="16"/>
                  </a:moveTo>
                  <a:lnTo>
                    <a:pt x="1665" y="27"/>
                  </a:lnTo>
                  <a:lnTo>
                    <a:pt x="1614" y="35"/>
                  </a:lnTo>
                  <a:lnTo>
                    <a:pt x="1559" y="44"/>
                  </a:lnTo>
                  <a:lnTo>
                    <a:pt x="1508" y="51"/>
                  </a:lnTo>
                  <a:lnTo>
                    <a:pt x="1453" y="62"/>
                  </a:lnTo>
                  <a:lnTo>
                    <a:pt x="1401" y="71"/>
                  </a:lnTo>
                  <a:lnTo>
                    <a:pt x="1347" y="79"/>
                  </a:lnTo>
                  <a:lnTo>
                    <a:pt x="1295" y="87"/>
                  </a:lnTo>
                  <a:lnTo>
                    <a:pt x="1240" y="95"/>
                  </a:lnTo>
                  <a:lnTo>
                    <a:pt x="1186" y="103"/>
                  </a:lnTo>
                  <a:lnTo>
                    <a:pt x="1134" y="115"/>
                  </a:lnTo>
                  <a:lnTo>
                    <a:pt x="1079" y="122"/>
                  </a:lnTo>
                  <a:lnTo>
                    <a:pt x="1028" y="131"/>
                  </a:lnTo>
                  <a:lnTo>
                    <a:pt x="973" y="142"/>
                  </a:lnTo>
                  <a:lnTo>
                    <a:pt x="922" y="150"/>
                  </a:lnTo>
                  <a:lnTo>
                    <a:pt x="867" y="161"/>
                  </a:lnTo>
                  <a:lnTo>
                    <a:pt x="818" y="168"/>
                  </a:lnTo>
                  <a:lnTo>
                    <a:pt x="766" y="177"/>
                  </a:lnTo>
                  <a:lnTo>
                    <a:pt x="717" y="186"/>
                  </a:lnTo>
                  <a:lnTo>
                    <a:pt x="665" y="193"/>
                  </a:lnTo>
                  <a:lnTo>
                    <a:pt x="616" y="202"/>
                  </a:lnTo>
                  <a:lnTo>
                    <a:pt x="564" y="210"/>
                  </a:lnTo>
                  <a:lnTo>
                    <a:pt x="516" y="218"/>
                  </a:lnTo>
                  <a:lnTo>
                    <a:pt x="463" y="226"/>
                  </a:lnTo>
                  <a:lnTo>
                    <a:pt x="415" y="234"/>
                  </a:lnTo>
                  <a:lnTo>
                    <a:pt x="363" y="242"/>
                  </a:lnTo>
                  <a:lnTo>
                    <a:pt x="314" y="251"/>
                  </a:lnTo>
                  <a:lnTo>
                    <a:pt x="262" y="259"/>
                  </a:lnTo>
                  <a:lnTo>
                    <a:pt x="213" y="267"/>
                  </a:lnTo>
                  <a:lnTo>
                    <a:pt x="161" y="275"/>
                  </a:lnTo>
                  <a:lnTo>
                    <a:pt x="113" y="283"/>
                  </a:lnTo>
                  <a:lnTo>
                    <a:pt x="60" y="292"/>
                  </a:lnTo>
                  <a:lnTo>
                    <a:pt x="47" y="246"/>
                  </a:lnTo>
                  <a:lnTo>
                    <a:pt x="30" y="202"/>
                  </a:lnTo>
                  <a:lnTo>
                    <a:pt x="14" y="156"/>
                  </a:lnTo>
                  <a:lnTo>
                    <a:pt x="0" y="112"/>
                  </a:lnTo>
                  <a:lnTo>
                    <a:pt x="60" y="172"/>
                  </a:lnTo>
                  <a:lnTo>
                    <a:pt x="72" y="172"/>
                  </a:lnTo>
                  <a:lnTo>
                    <a:pt x="82" y="177"/>
                  </a:lnTo>
                  <a:lnTo>
                    <a:pt x="90" y="188"/>
                  </a:lnTo>
                  <a:lnTo>
                    <a:pt x="104" y="193"/>
                  </a:lnTo>
                  <a:lnTo>
                    <a:pt x="235" y="166"/>
                  </a:lnTo>
                  <a:lnTo>
                    <a:pt x="279" y="161"/>
                  </a:lnTo>
                  <a:lnTo>
                    <a:pt x="320" y="152"/>
                  </a:lnTo>
                  <a:lnTo>
                    <a:pt x="363" y="147"/>
                  </a:lnTo>
                  <a:lnTo>
                    <a:pt x="403" y="138"/>
                  </a:lnTo>
                  <a:lnTo>
                    <a:pt x="444" y="133"/>
                  </a:lnTo>
                  <a:lnTo>
                    <a:pt x="488" y="125"/>
                  </a:lnTo>
                  <a:lnTo>
                    <a:pt x="529" y="120"/>
                  </a:lnTo>
                  <a:lnTo>
                    <a:pt x="573" y="115"/>
                  </a:lnTo>
                  <a:lnTo>
                    <a:pt x="614" y="106"/>
                  </a:lnTo>
                  <a:lnTo>
                    <a:pt x="655" y="101"/>
                  </a:lnTo>
                  <a:lnTo>
                    <a:pt x="699" y="95"/>
                  </a:lnTo>
                  <a:lnTo>
                    <a:pt x="739" y="87"/>
                  </a:lnTo>
                  <a:lnTo>
                    <a:pt x="780" y="82"/>
                  </a:lnTo>
                  <a:lnTo>
                    <a:pt x="824" y="76"/>
                  </a:lnTo>
                  <a:lnTo>
                    <a:pt x="865" y="68"/>
                  </a:lnTo>
                  <a:lnTo>
                    <a:pt x="908" y="62"/>
                  </a:lnTo>
                  <a:lnTo>
                    <a:pt x="913" y="79"/>
                  </a:lnTo>
                  <a:lnTo>
                    <a:pt x="922" y="92"/>
                  </a:lnTo>
                  <a:lnTo>
                    <a:pt x="930" y="106"/>
                  </a:lnTo>
                  <a:lnTo>
                    <a:pt x="941" y="117"/>
                  </a:lnTo>
                  <a:lnTo>
                    <a:pt x="987" y="109"/>
                  </a:lnTo>
                  <a:lnTo>
                    <a:pt x="1033" y="101"/>
                  </a:lnTo>
                  <a:lnTo>
                    <a:pt x="1079" y="92"/>
                  </a:lnTo>
                  <a:lnTo>
                    <a:pt x="1126" y="85"/>
                  </a:lnTo>
                  <a:lnTo>
                    <a:pt x="1175" y="79"/>
                  </a:lnTo>
                  <a:lnTo>
                    <a:pt x="1221" y="71"/>
                  </a:lnTo>
                  <a:lnTo>
                    <a:pt x="1268" y="62"/>
                  </a:lnTo>
                  <a:lnTo>
                    <a:pt x="1315" y="57"/>
                  </a:lnTo>
                  <a:lnTo>
                    <a:pt x="1361" y="49"/>
                  </a:lnTo>
                  <a:lnTo>
                    <a:pt x="1410" y="44"/>
                  </a:lnTo>
                  <a:lnTo>
                    <a:pt x="1456" y="39"/>
                  </a:lnTo>
                  <a:lnTo>
                    <a:pt x="1502" y="30"/>
                  </a:lnTo>
                  <a:lnTo>
                    <a:pt x="1548" y="25"/>
                  </a:lnTo>
                  <a:lnTo>
                    <a:pt x="1598" y="16"/>
                  </a:lnTo>
                  <a:lnTo>
                    <a:pt x="1644" y="11"/>
                  </a:lnTo>
                  <a:lnTo>
                    <a:pt x="1690" y="3"/>
                  </a:lnTo>
                  <a:lnTo>
                    <a:pt x="1701" y="0"/>
                  </a:lnTo>
                  <a:lnTo>
                    <a:pt x="1709" y="3"/>
                  </a:lnTo>
                  <a:lnTo>
                    <a:pt x="1715" y="9"/>
                  </a:lnTo>
                  <a:lnTo>
                    <a:pt x="1720" y="16"/>
                  </a:lnTo>
                  <a:close/>
                </a:path>
              </a:pathLst>
            </a:custGeom>
            <a:solidFill>
              <a:srgbClr val="3FFF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54" name="Freeform 342"/>
            <p:cNvSpPr>
              <a:spLocks/>
            </p:cNvSpPr>
            <p:nvPr/>
          </p:nvSpPr>
          <p:spPr bwMode="auto">
            <a:xfrm>
              <a:off x="2597" y="2273"/>
              <a:ext cx="427" cy="96"/>
            </a:xfrm>
            <a:custGeom>
              <a:avLst/>
              <a:gdLst>
                <a:gd name="T0" fmla="*/ 0 w 1710"/>
                <a:gd name="T1" fmla="*/ 0 h 385"/>
                <a:gd name="T2" fmla="*/ 0 w 1710"/>
                <a:gd name="T3" fmla="*/ 0 h 385"/>
                <a:gd name="T4" fmla="*/ 0 w 1710"/>
                <a:gd name="T5" fmla="*/ 0 h 385"/>
                <a:gd name="T6" fmla="*/ 0 w 1710"/>
                <a:gd name="T7" fmla="*/ 0 h 385"/>
                <a:gd name="T8" fmla="*/ 0 w 1710"/>
                <a:gd name="T9" fmla="*/ 0 h 385"/>
                <a:gd name="T10" fmla="*/ 0 w 1710"/>
                <a:gd name="T11" fmla="*/ 0 h 385"/>
                <a:gd name="T12" fmla="*/ 0 w 1710"/>
                <a:gd name="T13" fmla="*/ 0 h 385"/>
                <a:gd name="T14" fmla="*/ 0 w 1710"/>
                <a:gd name="T15" fmla="*/ 0 h 385"/>
                <a:gd name="T16" fmla="*/ 0 w 1710"/>
                <a:gd name="T17" fmla="*/ 0 h 385"/>
                <a:gd name="T18" fmla="*/ 0 w 1710"/>
                <a:gd name="T19" fmla="*/ 0 h 385"/>
                <a:gd name="T20" fmla="*/ 0 w 1710"/>
                <a:gd name="T21" fmla="*/ 0 h 385"/>
                <a:gd name="T22" fmla="*/ 0 w 1710"/>
                <a:gd name="T23" fmla="*/ 0 h 385"/>
                <a:gd name="T24" fmla="*/ 0 w 1710"/>
                <a:gd name="T25" fmla="*/ 0 h 385"/>
                <a:gd name="T26" fmla="*/ 0 w 1710"/>
                <a:gd name="T27" fmla="*/ 0 h 385"/>
                <a:gd name="T28" fmla="*/ 0 w 1710"/>
                <a:gd name="T29" fmla="*/ 0 h 385"/>
                <a:gd name="T30" fmla="*/ 0 w 1710"/>
                <a:gd name="T31" fmla="*/ 0 h 385"/>
                <a:gd name="T32" fmla="*/ 0 w 1710"/>
                <a:gd name="T33" fmla="*/ 0 h 385"/>
                <a:gd name="T34" fmla="*/ 0 w 1710"/>
                <a:gd name="T35" fmla="*/ 0 h 385"/>
                <a:gd name="T36" fmla="*/ 0 w 1710"/>
                <a:gd name="T37" fmla="*/ 0 h 385"/>
                <a:gd name="T38" fmla="*/ 0 w 1710"/>
                <a:gd name="T39" fmla="*/ 0 h 385"/>
                <a:gd name="T40" fmla="*/ 0 w 1710"/>
                <a:gd name="T41" fmla="*/ 0 h 385"/>
                <a:gd name="T42" fmla="*/ 0 w 1710"/>
                <a:gd name="T43" fmla="*/ 0 h 385"/>
                <a:gd name="T44" fmla="*/ 0 w 1710"/>
                <a:gd name="T45" fmla="*/ 0 h 385"/>
                <a:gd name="T46" fmla="*/ 0 w 1710"/>
                <a:gd name="T47" fmla="*/ 0 h 385"/>
                <a:gd name="T48" fmla="*/ 0 w 1710"/>
                <a:gd name="T49" fmla="*/ 0 h 385"/>
                <a:gd name="T50" fmla="*/ 0 w 1710"/>
                <a:gd name="T51" fmla="*/ 0 h 385"/>
                <a:gd name="T52" fmla="*/ 0 w 1710"/>
                <a:gd name="T53" fmla="*/ 0 h 385"/>
                <a:gd name="T54" fmla="*/ 0 w 1710"/>
                <a:gd name="T55" fmla="*/ 0 h 385"/>
                <a:gd name="T56" fmla="*/ 0 w 1710"/>
                <a:gd name="T57" fmla="*/ 0 h 385"/>
                <a:gd name="T58" fmla="*/ 0 w 1710"/>
                <a:gd name="T59" fmla="*/ 0 h 385"/>
                <a:gd name="T60" fmla="*/ 0 w 1710"/>
                <a:gd name="T61" fmla="*/ 0 h 385"/>
                <a:gd name="T62" fmla="*/ 0 w 1710"/>
                <a:gd name="T63" fmla="*/ 0 h 385"/>
                <a:gd name="T64" fmla="*/ 0 w 1710"/>
                <a:gd name="T65" fmla="*/ 0 h 385"/>
                <a:gd name="T66" fmla="*/ 0 w 1710"/>
                <a:gd name="T67" fmla="*/ 0 h 385"/>
                <a:gd name="T68" fmla="*/ 0 w 1710"/>
                <a:gd name="T69" fmla="*/ 0 h 385"/>
                <a:gd name="T70" fmla="*/ 0 w 1710"/>
                <a:gd name="T71" fmla="*/ 0 h 385"/>
                <a:gd name="T72" fmla="*/ 0 w 1710"/>
                <a:gd name="T73" fmla="*/ 0 h 385"/>
                <a:gd name="T74" fmla="*/ 0 w 1710"/>
                <a:gd name="T75" fmla="*/ 0 h 385"/>
                <a:gd name="T76" fmla="*/ 0 w 1710"/>
                <a:gd name="T77" fmla="*/ 0 h 385"/>
                <a:gd name="T78" fmla="*/ 0 w 1710"/>
                <a:gd name="T79" fmla="*/ 0 h 385"/>
                <a:gd name="T80" fmla="*/ 0 w 1710"/>
                <a:gd name="T81" fmla="*/ 0 h 385"/>
                <a:gd name="T82" fmla="*/ 0 w 1710"/>
                <a:gd name="T83" fmla="*/ 0 h 385"/>
                <a:gd name="T84" fmla="*/ 0 w 1710"/>
                <a:gd name="T85" fmla="*/ 0 h 3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10"/>
                <a:gd name="T130" fmla="*/ 0 h 385"/>
                <a:gd name="T131" fmla="*/ 1710 w 1710"/>
                <a:gd name="T132" fmla="*/ 385 h 38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10" h="385">
                  <a:moveTo>
                    <a:pt x="1666" y="14"/>
                  </a:moveTo>
                  <a:lnTo>
                    <a:pt x="1680" y="33"/>
                  </a:lnTo>
                  <a:lnTo>
                    <a:pt x="1694" y="55"/>
                  </a:lnTo>
                  <a:lnTo>
                    <a:pt x="1705" y="77"/>
                  </a:lnTo>
                  <a:lnTo>
                    <a:pt x="1710" y="104"/>
                  </a:lnTo>
                  <a:lnTo>
                    <a:pt x="1606" y="124"/>
                  </a:lnTo>
                  <a:lnTo>
                    <a:pt x="1503" y="140"/>
                  </a:lnTo>
                  <a:lnTo>
                    <a:pt x="1399" y="159"/>
                  </a:lnTo>
                  <a:lnTo>
                    <a:pt x="1296" y="175"/>
                  </a:lnTo>
                  <a:lnTo>
                    <a:pt x="1192" y="194"/>
                  </a:lnTo>
                  <a:lnTo>
                    <a:pt x="1089" y="210"/>
                  </a:lnTo>
                  <a:lnTo>
                    <a:pt x="984" y="230"/>
                  </a:lnTo>
                  <a:lnTo>
                    <a:pt x="881" y="246"/>
                  </a:lnTo>
                  <a:lnTo>
                    <a:pt x="777" y="265"/>
                  </a:lnTo>
                  <a:lnTo>
                    <a:pt x="674" y="281"/>
                  </a:lnTo>
                  <a:lnTo>
                    <a:pt x="570" y="301"/>
                  </a:lnTo>
                  <a:lnTo>
                    <a:pt x="467" y="317"/>
                  </a:lnTo>
                  <a:lnTo>
                    <a:pt x="363" y="333"/>
                  </a:lnTo>
                  <a:lnTo>
                    <a:pt x="257" y="352"/>
                  </a:lnTo>
                  <a:lnTo>
                    <a:pt x="154" y="368"/>
                  </a:lnTo>
                  <a:lnTo>
                    <a:pt x="50" y="385"/>
                  </a:lnTo>
                  <a:lnTo>
                    <a:pt x="48" y="385"/>
                  </a:lnTo>
                  <a:lnTo>
                    <a:pt x="44" y="382"/>
                  </a:lnTo>
                  <a:lnTo>
                    <a:pt x="42" y="379"/>
                  </a:lnTo>
                  <a:lnTo>
                    <a:pt x="39" y="374"/>
                  </a:lnTo>
                  <a:lnTo>
                    <a:pt x="0" y="276"/>
                  </a:lnTo>
                  <a:lnTo>
                    <a:pt x="104" y="257"/>
                  </a:lnTo>
                  <a:lnTo>
                    <a:pt x="207" y="240"/>
                  </a:lnTo>
                  <a:lnTo>
                    <a:pt x="315" y="224"/>
                  </a:lnTo>
                  <a:lnTo>
                    <a:pt x="418" y="205"/>
                  </a:lnTo>
                  <a:lnTo>
                    <a:pt x="522" y="189"/>
                  </a:lnTo>
                  <a:lnTo>
                    <a:pt x="625" y="170"/>
                  </a:lnTo>
                  <a:lnTo>
                    <a:pt x="729" y="154"/>
                  </a:lnTo>
                  <a:lnTo>
                    <a:pt x="832" y="136"/>
                  </a:lnTo>
                  <a:lnTo>
                    <a:pt x="936" y="118"/>
                  </a:lnTo>
                  <a:lnTo>
                    <a:pt x="1039" y="101"/>
                  </a:lnTo>
                  <a:lnTo>
                    <a:pt x="1143" y="85"/>
                  </a:lnTo>
                  <a:lnTo>
                    <a:pt x="1246" y="69"/>
                  </a:lnTo>
                  <a:lnTo>
                    <a:pt x="1350" y="53"/>
                  </a:lnTo>
                  <a:lnTo>
                    <a:pt x="1453" y="33"/>
                  </a:lnTo>
                  <a:lnTo>
                    <a:pt x="1558" y="17"/>
                  </a:lnTo>
                  <a:lnTo>
                    <a:pt x="1661" y="0"/>
                  </a:lnTo>
                  <a:lnTo>
                    <a:pt x="1666" y="14"/>
                  </a:lnTo>
                  <a:close/>
                </a:path>
              </a:pathLst>
            </a:custGeom>
            <a:solidFill>
              <a:srgbClr val="FFBF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55" name="Freeform 343"/>
            <p:cNvSpPr>
              <a:spLocks/>
            </p:cNvSpPr>
            <p:nvPr/>
          </p:nvSpPr>
          <p:spPr bwMode="auto">
            <a:xfrm>
              <a:off x="2586" y="2082"/>
              <a:ext cx="65" cy="169"/>
            </a:xfrm>
            <a:custGeom>
              <a:avLst/>
              <a:gdLst>
                <a:gd name="T0" fmla="*/ 0 w 262"/>
                <a:gd name="T1" fmla="*/ 0 h 676"/>
                <a:gd name="T2" fmla="*/ 0 w 262"/>
                <a:gd name="T3" fmla="*/ 0 h 676"/>
                <a:gd name="T4" fmla="*/ 0 w 262"/>
                <a:gd name="T5" fmla="*/ 0 h 676"/>
                <a:gd name="T6" fmla="*/ 0 w 262"/>
                <a:gd name="T7" fmla="*/ 0 h 676"/>
                <a:gd name="T8" fmla="*/ 0 w 262"/>
                <a:gd name="T9" fmla="*/ 0 h 6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2"/>
                <a:gd name="T16" fmla="*/ 0 h 676"/>
                <a:gd name="T17" fmla="*/ 262 w 262"/>
                <a:gd name="T18" fmla="*/ 676 h 6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2" h="676">
                  <a:moveTo>
                    <a:pt x="11" y="0"/>
                  </a:moveTo>
                  <a:lnTo>
                    <a:pt x="262" y="669"/>
                  </a:lnTo>
                  <a:lnTo>
                    <a:pt x="251" y="676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56" name="Freeform 344"/>
            <p:cNvSpPr>
              <a:spLocks/>
            </p:cNvSpPr>
            <p:nvPr/>
          </p:nvSpPr>
          <p:spPr bwMode="auto">
            <a:xfrm>
              <a:off x="2621" y="2078"/>
              <a:ext cx="65" cy="168"/>
            </a:xfrm>
            <a:custGeom>
              <a:avLst/>
              <a:gdLst>
                <a:gd name="T0" fmla="*/ 0 w 260"/>
                <a:gd name="T1" fmla="*/ 0 h 675"/>
                <a:gd name="T2" fmla="*/ 0 w 260"/>
                <a:gd name="T3" fmla="*/ 0 h 675"/>
                <a:gd name="T4" fmla="*/ 0 w 260"/>
                <a:gd name="T5" fmla="*/ 0 h 675"/>
                <a:gd name="T6" fmla="*/ 0 w 260"/>
                <a:gd name="T7" fmla="*/ 0 h 675"/>
                <a:gd name="T8" fmla="*/ 0 w 260"/>
                <a:gd name="T9" fmla="*/ 0 h 6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0"/>
                <a:gd name="T16" fmla="*/ 0 h 675"/>
                <a:gd name="T17" fmla="*/ 260 w 260"/>
                <a:gd name="T18" fmla="*/ 675 h 6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0" h="675">
                  <a:moveTo>
                    <a:pt x="8" y="0"/>
                  </a:moveTo>
                  <a:lnTo>
                    <a:pt x="260" y="670"/>
                  </a:lnTo>
                  <a:lnTo>
                    <a:pt x="246" y="675"/>
                  </a:lnTo>
                  <a:lnTo>
                    <a:pt x="0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57" name="Freeform 345"/>
            <p:cNvSpPr>
              <a:spLocks/>
            </p:cNvSpPr>
            <p:nvPr/>
          </p:nvSpPr>
          <p:spPr bwMode="auto">
            <a:xfrm>
              <a:off x="2652" y="2071"/>
              <a:ext cx="69" cy="168"/>
            </a:xfrm>
            <a:custGeom>
              <a:avLst/>
              <a:gdLst>
                <a:gd name="T0" fmla="*/ 0 w 276"/>
                <a:gd name="T1" fmla="*/ 0 h 670"/>
                <a:gd name="T2" fmla="*/ 0 w 276"/>
                <a:gd name="T3" fmla="*/ 0 h 670"/>
                <a:gd name="T4" fmla="*/ 0 w 276"/>
                <a:gd name="T5" fmla="*/ 0 h 670"/>
                <a:gd name="T6" fmla="*/ 0 w 276"/>
                <a:gd name="T7" fmla="*/ 0 h 670"/>
                <a:gd name="T8" fmla="*/ 0 w 276"/>
                <a:gd name="T9" fmla="*/ 0 h 6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6"/>
                <a:gd name="T16" fmla="*/ 0 h 670"/>
                <a:gd name="T17" fmla="*/ 276 w 276"/>
                <a:gd name="T18" fmla="*/ 670 h 67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6" h="670">
                  <a:moveTo>
                    <a:pt x="9" y="0"/>
                  </a:moveTo>
                  <a:lnTo>
                    <a:pt x="276" y="665"/>
                  </a:lnTo>
                  <a:lnTo>
                    <a:pt x="265" y="670"/>
                  </a:lnTo>
                  <a:lnTo>
                    <a:pt x="0" y="1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E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58" name="Freeform 346"/>
            <p:cNvSpPr>
              <a:spLocks/>
            </p:cNvSpPr>
            <p:nvPr/>
          </p:nvSpPr>
          <p:spPr bwMode="auto">
            <a:xfrm>
              <a:off x="2705" y="2066"/>
              <a:ext cx="75" cy="158"/>
            </a:xfrm>
            <a:custGeom>
              <a:avLst/>
              <a:gdLst>
                <a:gd name="T0" fmla="*/ 0 w 299"/>
                <a:gd name="T1" fmla="*/ 0 h 633"/>
                <a:gd name="T2" fmla="*/ 0 w 299"/>
                <a:gd name="T3" fmla="*/ 0 h 633"/>
                <a:gd name="T4" fmla="*/ 0 w 299"/>
                <a:gd name="T5" fmla="*/ 0 h 633"/>
                <a:gd name="T6" fmla="*/ 0 w 299"/>
                <a:gd name="T7" fmla="*/ 0 h 633"/>
                <a:gd name="T8" fmla="*/ 0 w 299"/>
                <a:gd name="T9" fmla="*/ 0 h 6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9"/>
                <a:gd name="T16" fmla="*/ 0 h 633"/>
                <a:gd name="T17" fmla="*/ 299 w 299"/>
                <a:gd name="T18" fmla="*/ 633 h 6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9" h="633">
                  <a:moveTo>
                    <a:pt x="10" y="0"/>
                  </a:moveTo>
                  <a:lnTo>
                    <a:pt x="299" y="626"/>
                  </a:lnTo>
                  <a:lnTo>
                    <a:pt x="285" y="633"/>
                  </a:lnTo>
                  <a:lnTo>
                    <a:pt x="0" y="17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59" name="Freeform 347"/>
            <p:cNvSpPr>
              <a:spLocks/>
            </p:cNvSpPr>
            <p:nvPr/>
          </p:nvSpPr>
          <p:spPr bwMode="auto">
            <a:xfrm>
              <a:off x="3055" y="2028"/>
              <a:ext cx="105" cy="143"/>
            </a:xfrm>
            <a:custGeom>
              <a:avLst/>
              <a:gdLst>
                <a:gd name="T0" fmla="*/ 0 w 420"/>
                <a:gd name="T1" fmla="*/ 0 h 572"/>
                <a:gd name="T2" fmla="*/ 0 w 420"/>
                <a:gd name="T3" fmla="*/ 0 h 572"/>
                <a:gd name="T4" fmla="*/ 0 w 420"/>
                <a:gd name="T5" fmla="*/ 0 h 572"/>
                <a:gd name="T6" fmla="*/ 0 w 420"/>
                <a:gd name="T7" fmla="*/ 0 h 572"/>
                <a:gd name="T8" fmla="*/ 0 w 420"/>
                <a:gd name="T9" fmla="*/ 0 h 572"/>
                <a:gd name="T10" fmla="*/ 0 w 420"/>
                <a:gd name="T11" fmla="*/ 0 h 572"/>
                <a:gd name="T12" fmla="*/ 0 w 420"/>
                <a:gd name="T13" fmla="*/ 0 h 572"/>
                <a:gd name="T14" fmla="*/ 0 w 420"/>
                <a:gd name="T15" fmla="*/ 0 h 57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0"/>
                <a:gd name="T25" fmla="*/ 0 h 572"/>
                <a:gd name="T26" fmla="*/ 420 w 420"/>
                <a:gd name="T27" fmla="*/ 572 h 57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0" h="572">
                  <a:moveTo>
                    <a:pt x="0" y="0"/>
                  </a:moveTo>
                  <a:lnTo>
                    <a:pt x="420" y="561"/>
                  </a:lnTo>
                  <a:lnTo>
                    <a:pt x="409" y="572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7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60" name="Freeform 348"/>
            <p:cNvSpPr>
              <a:spLocks/>
            </p:cNvSpPr>
            <p:nvPr/>
          </p:nvSpPr>
          <p:spPr bwMode="auto">
            <a:xfrm>
              <a:off x="3087" y="2026"/>
              <a:ext cx="111" cy="140"/>
            </a:xfrm>
            <a:custGeom>
              <a:avLst/>
              <a:gdLst>
                <a:gd name="T0" fmla="*/ 0 w 441"/>
                <a:gd name="T1" fmla="*/ 0 h 561"/>
                <a:gd name="T2" fmla="*/ 0 w 441"/>
                <a:gd name="T3" fmla="*/ 0 h 561"/>
                <a:gd name="T4" fmla="*/ 0 w 441"/>
                <a:gd name="T5" fmla="*/ 0 h 561"/>
                <a:gd name="T6" fmla="*/ 0 w 441"/>
                <a:gd name="T7" fmla="*/ 0 h 561"/>
                <a:gd name="T8" fmla="*/ 0 w 441"/>
                <a:gd name="T9" fmla="*/ 0 h 5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1"/>
                <a:gd name="T16" fmla="*/ 0 h 561"/>
                <a:gd name="T17" fmla="*/ 441 w 441"/>
                <a:gd name="T18" fmla="*/ 561 h 5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1" h="561">
                  <a:moveTo>
                    <a:pt x="0" y="0"/>
                  </a:moveTo>
                  <a:lnTo>
                    <a:pt x="441" y="547"/>
                  </a:lnTo>
                  <a:lnTo>
                    <a:pt x="430" y="561"/>
                  </a:lnTo>
                  <a:lnTo>
                    <a:pt x="0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161" name="Freeform 349"/>
            <p:cNvSpPr>
              <a:spLocks/>
            </p:cNvSpPr>
            <p:nvPr/>
          </p:nvSpPr>
          <p:spPr bwMode="auto">
            <a:xfrm>
              <a:off x="3120" y="2020"/>
              <a:ext cx="110" cy="134"/>
            </a:xfrm>
            <a:custGeom>
              <a:avLst/>
              <a:gdLst>
                <a:gd name="T0" fmla="*/ 0 w 441"/>
                <a:gd name="T1" fmla="*/ 0 h 537"/>
                <a:gd name="T2" fmla="*/ 0 w 441"/>
                <a:gd name="T3" fmla="*/ 0 h 537"/>
                <a:gd name="T4" fmla="*/ 0 w 441"/>
                <a:gd name="T5" fmla="*/ 0 h 537"/>
                <a:gd name="T6" fmla="*/ 0 w 441"/>
                <a:gd name="T7" fmla="*/ 0 h 537"/>
                <a:gd name="T8" fmla="*/ 0 w 441"/>
                <a:gd name="T9" fmla="*/ 0 h 5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1"/>
                <a:gd name="T16" fmla="*/ 0 h 537"/>
                <a:gd name="T17" fmla="*/ 441 w 441"/>
                <a:gd name="T18" fmla="*/ 537 h 5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1" h="537">
                  <a:moveTo>
                    <a:pt x="0" y="0"/>
                  </a:moveTo>
                  <a:lnTo>
                    <a:pt x="441" y="517"/>
                  </a:lnTo>
                  <a:lnTo>
                    <a:pt x="430" y="537"/>
                  </a:lnTo>
                  <a:lnTo>
                    <a:pt x="0" y="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</p:grpSp>
      <p:sp>
        <p:nvSpPr>
          <p:cNvPr id="36883" name="Rectangle 351"/>
          <p:cNvSpPr>
            <a:spLocks noChangeArrowheads="1"/>
          </p:cNvSpPr>
          <p:nvPr/>
        </p:nvSpPr>
        <p:spPr bwMode="auto">
          <a:xfrm>
            <a:off x="4676275" y="2534075"/>
            <a:ext cx="76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78" tIns="44445" rIns="90478" bIns="44445" anchor="ctr"/>
          <a:lstStyle/>
          <a:p>
            <a:endParaRPr lang="en-US" sz="2000">
              <a:latin typeface="Gill Sans Light"/>
              <a:cs typeface="Gill Sans Light"/>
            </a:endParaRPr>
          </a:p>
        </p:txBody>
      </p:sp>
      <p:grpSp>
        <p:nvGrpSpPr>
          <p:cNvPr id="36884" name="Group 96"/>
          <p:cNvGrpSpPr>
            <a:grpSpLocks/>
          </p:cNvGrpSpPr>
          <p:nvPr/>
        </p:nvGrpSpPr>
        <p:grpSpPr bwMode="auto">
          <a:xfrm rot="-3214438">
            <a:off x="4714375" y="2267375"/>
            <a:ext cx="762000" cy="838200"/>
            <a:chOff x="3481" y="3030"/>
            <a:chExt cx="1115" cy="1118"/>
          </a:xfrm>
        </p:grpSpPr>
        <p:sp>
          <p:nvSpPr>
            <p:cNvPr id="37010" name="Freeform 19"/>
            <p:cNvSpPr>
              <a:spLocks/>
            </p:cNvSpPr>
            <p:nvPr/>
          </p:nvSpPr>
          <p:spPr bwMode="auto">
            <a:xfrm>
              <a:off x="3502" y="3068"/>
              <a:ext cx="1045" cy="1051"/>
            </a:xfrm>
            <a:custGeom>
              <a:avLst/>
              <a:gdLst>
                <a:gd name="T0" fmla="*/ 0 w 4179"/>
                <a:gd name="T1" fmla="*/ 0 h 4201"/>
                <a:gd name="T2" fmla="*/ 0 w 4179"/>
                <a:gd name="T3" fmla="*/ 0 h 4201"/>
                <a:gd name="T4" fmla="*/ 0 w 4179"/>
                <a:gd name="T5" fmla="*/ 0 h 4201"/>
                <a:gd name="T6" fmla="*/ 0 w 4179"/>
                <a:gd name="T7" fmla="*/ 0 h 4201"/>
                <a:gd name="T8" fmla="*/ 0 w 4179"/>
                <a:gd name="T9" fmla="*/ 0 h 4201"/>
                <a:gd name="T10" fmla="*/ 0 w 4179"/>
                <a:gd name="T11" fmla="*/ 0 h 4201"/>
                <a:gd name="T12" fmla="*/ 0 w 4179"/>
                <a:gd name="T13" fmla="*/ 0 h 4201"/>
                <a:gd name="T14" fmla="*/ 0 w 4179"/>
                <a:gd name="T15" fmla="*/ 0 h 4201"/>
                <a:gd name="T16" fmla="*/ 0 w 4179"/>
                <a:gd name="T17" fmla="*/ 0 h 4201"/>
                <a:gd name="T18" fmla="*/ 0 w 4179"/>
                <a:gd name="T19" fmla="*/ 0 h 4201"/>
                <a:gd name="T20" fmla="*/ 0 w 4179"/>
                <a:gd name="T21" fmla="*/ 0 h 4201"/>
                <a:gd name="T22" fmla="*/ 0 w 4179"/>
                <a:gd name="T23" fmla="*/ 0 h 4201"/>
                <a:gd name="T24" fmla="*/ 0 w 4179"/>
                <a:gd name="T25" fmla="*/ 0 h 4201"/>
                <a:gd name="T26" fmla="*/ 0 w 4179"/>
                <a:gd name="T27" fmla="*/ 0 h 4201"/>
                <a:gd name="T28" fmla="*/ 0 w 4179"/>
                <a:gd name="T29" fmla="*/ 0 h 4201"/>
                <a:gd name="T30" fmla="*/ 0 w 4179"/>
                <a:gd name="T31" fmla="*/ 0 h 4201"/>
                <a:gd name="T32" fmla="*/ 0 w 4179"/>
                <a:gd name="T33" fmla="*/ 0 h 4201"/>
                <a:gd name="T34" fmla="*/ 0 w 4179"/>
                <a:gd name="T35" fmla="*/ 0 h 4201"/>
                <a:gd name="T36" fmla="*/ 0 w 4179"/>
                <a:gd name="T37" fmla="*/ 0 h 4201"/>
                <a:gd name="T38" fmla="*/ 0 w 4179"/>
                <a:gd name="T39" fmla="*/ 0 h 4201"/>
                <a:gd name="T40" fmla="*/ 0 w 4179"/>
                <a:gd name="T41" fmla="*/ 0 h 4201"/>
                <a:gd name="T42" fmla="*/ 0 w 4179"/>
                <a:gd name="T43" fmla="*/ 0 h 4201"/>
                <a:gd name="T44" fmla="*/ 0 w 4179"/>
                <a:gd name="T45" fmla="*/ 0 h 4201"/>
                <a:gd name="T46" fmla="*/ 0 w 4179"/>
                <a:gd name="T47" fmla="*/ 0 h 4201"/>
                <a:gd name="T48" fmla="*/ 0 w 4179"/>
                <a:gd name="T49" fmla="*/ 0 h 4201"/>
                <a:gd name="T50" fmla="*/ 0 w 4179"/>
                <a:gd name="T51" fmla="*/ 0 h 4201"/>
                <a:gd name="T52" fmla="*/ 0 w 4179"/>
                <a:gd name="T53" fmla="*/ 0 h 4201"/>
                <a:gd name="T54" fmla="*/ 0 w 4179"/>
                <a:gd name="T55" fmla="*/ 0 h 4201"/>
                <a:gd name="T56" fmla="*/ 0 w 4179"/>
                <a:gd name="T57" fmla="*/ 0 h 4201"/>
                <a:gd name="T58" fmla="*/ 0 w 4179"/>
                <a:gd name="T59" fmla="*/ 0 h 4201"/>
                <a:gd name="T60" fmla="*/ 0 w 4179"/>
                <a:gd name="T61" fmla="*/ 0 h 4201"/>
                <a:gd name="T62" fmla="*/ 0 w 4179"/>
                <a:gd name="T63" fmla="*/ 0 h 4201"/>
                <a:gd name="T64" fmla="*/ 0 w 4179"/>
                <a:gd name="T65" fmla="*/ 0 h 42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79"/>
                <a:gd name="T100" fmla="*/ 0 h 4201"/>
                <a:gd name="T101" fmla="*/ 4179 w 4179"/>
                <a:gd name="T102" fmla="*/ 4201 h 42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79" h="4201">
                  <a:moveTo>
                    <a:pt x="3876" y="3410"/>
                  </a:moveTo>
                  <a:lnTo>
                    <a:pt x="3181" y="3544"/>
                  </a:lnTo>
                  <a:lnTo>
                    <a:pt x="2895" y="3172"/>
                  </a:lnTo>
                  <a:lnTo>
                    <a:pt x="3061" y="3147"/>
                  </a:lnTo>
                  <a:lnTo>
                    <a:pt x="3045" y="3126"/>
                  </a:lnTo>
                  <a:lnTo>
                    <a:pt x="3617" y="3068"/>
                  </a:lnTo>
                  <a:lnTo>
                    <a:pt x="3213" y="2534"/>
                  </a:lnTo>
                  <a:lnTo>
                    <a:pt x="3197" y="2534"/>
                  </a:lnTo>
                  <a:lnTo>
                    <a:pt x="3269" y="2634"/>
                  </a:lnTo>
                  <a:lnTo>
                    <a:pt x="2567" y="2767"/>
                  </a:lnTo>
                  <a:lnTo>
                    <a:pt x="2287" y="2395"/>
                  </a:lnTo>
                  <a:lnTo>
                    <a:pt x="2449" y="2371"/>
                  </a:lnTo>
                  <a:lnTo>
                    <a:pt x="2433" y="2349"/>
                  </a:lnTo>
                  <a:lnTo>
                    <a:pt x="3015" y="2289"/>
                  </a:lnTo>
                  <a:lnTo>
                    <a:pt x="3068" y="2343"/>
                  </a:lnTo>
                  <a:lnTo>
                    <a:pt x="2724" y="1890"/>
                  </a:lnTo>
                  <a:lnTo>
                    <a:pt x="2689" y="1893"/>
                  </a:lnTo>
                  <a:lnTo>
                    <a:pt x="2762" y="1991"/>
                  </a:lnTo>
                  <a:lnTo>
                    <a:pt x="2061" y="2126"/>
                  </a:lnTo>
                  <a:lnTo>
                    <a:pt x="1779" y="1751"/>
                  </a:lnTo>
                  <a:lnTo>
                    <a:pt x="1945" y="1730"/>
                  </a:lnTo>
                  <a:lnTo>
                    <a:pt x="1929" y="1708"/>
                  </a:lnTo>
                  <a:lnTo>
                    <a:pt x="2507" y="1651"/>
                  </a:lnTo>
                  <a:lnTo>
                    <a:pt x="2654" y="1793"/>
                  </a:lnTo>
                  <a:lnTo>
                    <a:pt x="2246" y="1252"/>
                  </a:lnTo>
                  <a:lnTo>
                    <a:pt x="2243" y="1252"/>
                  </a:lnTo>
                  <a:lnTo>
                    <a:pt x="2317" y="1352"/>
                  </a:lnTo>
                  <a:lnTo>
                    <a:pt x="1613" y="1486"/>
                  </a:lnTo>
                  <a:lnTo>
                    <a:pt x="1331" y="1114"/>
                  </a:lnTo>
                  <a:lnTo>
                    <a:pt x="1497" y="1090"/>
                  </a:lnTo>
                  <a:lnTo>
                    <a:pt x="1481" y="1067"/>
                  </a:lnTo>
                  <a:lnTo>
                    <a:pt x="2061" y="1010"/>
                  </a:lnTo>
                  <a:lnTo>
                    <a:pt x="1846" y="728"/>
                  </a:lnTo>
                  <a:lnTo>
                    <a:pt x="1168" y="859"/>
                  </a:lnTo>
                  <a:lnTo>
                    <a:pt x="885" y="483"/>
                  </a:lnTo>
                  <a:lnTo>
                    <a:pt x="1049" y="462"/>
                  </a:lnTo>
                  <a:lnTo>
                    <a:pt x="1035" y="441"/>
                  </a:lnTo>
                  <a:lnTo>
                    <a:pt x="1586" y="383"/>
                  </a:lnTo>
                  <a:lnTo>
                    <a:pt x="1405" y="141"/>
                  </a:lnTo>
                  <a:lnTo>
                    <a:pt x="1347" y="147"/>
                  </a:lnTo>
                  <a:lnTo>
                    <a:pt x="1421" y="247"/>
                  </a:lnTo>
                  <a:lnTo>
                    <a:pt x="717" y="381"/>
                  </a:lnTo>
                  <a:lnTo>
                    <a:pt x="435" y="9"/>
                  </a:lnTo>
                  <a:lnTo>
                    <a:pt x="475" y="4"/>
                  </a:lnTo>
                  <a:lnTo>
                    <a:pt x="459" y="0"/>
                  </a:lnTo>
                  <a:lnTo>
                    <a:pt x="437" y="0"/>
                  </a:lnTo>
                  <a:lnTo>
                    <a:pt x="407" y="4"/>
                  </a:lnTo>
                  <a:lnTo>
                    <a:pt x="375" y="9"/>
                  </a:lnTo>
                  <a:lnTo>
                    <a:pt x="336" y="14"/>
                  </a:lnTo>
                  <a:lnTo>
                    <a:pt x="299" y="20"/>
                  </a:lnTo>
                  <a:lnTo>
                    <a:pt x="255" y="27"/>
                  </a:lnTo>
                  <a:lnTo>
                    <a:pt x="215" y="36"/>
                  </a:lnTo>
                  <a:lnTo>
                    <a:pt x="174" y="44"/>
                  </a:lnTo>
                  <a:lnTo>
                    <a:pt x="133" y="52"/>
                  </a:lnTo>
                  <a:lnTo>
                    <a:pt x="98" y="60"/>
                  </a:lnTo>
                  <a:lnTo>
                    <a:pt x="65" y="66"/>
                  </a:lnTo>
                  <a:lnTo>
                    <a:pt x="38" y="74"/>
                  </a:lnTo>
                  <a:lnTo>
                    <a:pt x="19" y="76"/>
                  </a:lnTo>
                  <a:lnTo>
                    <a:pt x="6" y="82"/>
                  </a:lnTo>
                  <a:lnTo>
                    <a:pt x="0" y="82"/>
                  </a:lnTo>
                  <a:lnTo>
                    <a:pt x="913" y="1442"/>
                  </a:lnTo>
                  <a:lnTo>
                    <a:pt x="1151" y="1456"/>
                  </a:lnTo>
                  <a:lnTo>
                    <a:pt x="2211" y="2826"/>
                  </a:lnTo>
                  <a:lnTo>
                    <a:pt x="2017" y="2976"/>
                  </a:lnTo>
                  <a:lnTo>
                    <a:pt x="2925" y="4201"/>
                  </a:lnTo>
                  <a:lnTo>
                    <a:pt x="4179" y="3812"/>
                  </a:lnTo>
                  <a:lnTo>
                    <a:pt x="3876" y="3410"/>
                  </a:lnTo>
                  <a:close/>
                </a:path>
              </a:pathLst>
            </a:custGeom>
            <a:solidFill>
              <a:srgbClr val="7FDD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11" name="Freeform 23"/>
            <p:cNvSpPr>
              <a:spLocks/>
            </p:cNvSpPr>
            <p:nvPr/>
          </p:nvSpPr>
          <p:spPr bwMode="auto">
            <a:xfrm>
              <a:off x="3621" y="3064"/>
              <a:ext cx="33" cy="5"/>
            </a:xfrm>
            <a:custGeom>
              <a:avLst/>
              <a:gdLst>
                <a:gd name="T0" fmla="*/ 0 w 133"/>
                <a:gd name="T1" fmla="*/ 0 h 20"/>
                <a:gd name="T2" fmla="*/ 0 w 133"/>
                <a:gd name="T3" fmla="*/ 0 h 20"/>
                <a:gd name="T4" fmla="*/ 0 w 133"/>
                <a:gd name="T5" fmla="*/ 0 h 20"/>
                <a:gd name="T6" fmla="*/ 0 w 133"/>
                <a:gd name="T7" fmla="*/ 0 h 20"/>
                <a:gd name="T8" fmla="*/ 0 w 133"/>
                <a:gd name="T9" fmla="*/ 0 h 20"/>
                <a:gd name="T10" fmla="*/ 0 w 133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3"/>
                <a:gd name="T19" fmla="*/ 0 h 20"/>
                <a:gd name="T20" fmla="*/ 133 w 133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3" h="20">
                  <a:moveTo>
                    <a:pt x="133" y="11"/>
                  </a:moveTo>
                  <a:lnTo>
                    <a:pt x="126" y="0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12" name="Freeform 24"/>
            <p:cNvSpPr>
              <a:spLocks/>
            </p:cNvSpPr>
            <p:nvPr/>
          </p:nvSpPr>
          <p:spPr bwMode="auto">
            <a:xfrm>
              <a:off x="3611" y="3067"/>
              <a:ext cx="246" cy="96"/>
            </a:xfrm>
            <a:custGeom>
              <a:avLst/>
              <a:gdLst>
                <a:gd name="T0" fmla="*/ 0 w 986"/>
                <a:gd name="T1" fmla="*/ 0 h 386"/>
                <a:gd name="T2" fmla="*/ 0 w 986"/>
                <a:gd name="T3" fmla="*/ 0 h 386"/>
                <a:gd name="T4" fmla="*/ 0 w 986"/>
                <a:gd name="T5" fmla="*/ 0 h 386"/>
                <a:gd name="T6" fmla="*/ 0 w 986"/>
                <a:gd name="T7" fmla="*/ 0 h 386"/>
                <a:gd name="T8" fmla="*/ 0 w 986"/>
                <a:gd name="T9" fmla="*/ 0 h 386"/>
                <a:gd name="T10" fmla="*/ 0 w 986"/>
                <a:gd name="T11" fmla="*/ 0 h 386"/>
                <a:gd name="T12" fmla="*/ 0 w 986"/>
                <a:gd name="T13" fmla="*/ 0 h 386"/>
                <a:gd name="T14" fmla="*/ 0 w 986"/>
                <a:gd name="T15" fmla="*/ 0 h 386"/>
                <a:gd name="T16" fmla="*/ 0 w 986"/>
                <a:gd name="T17" fmla="*/ 0 h 386"/>
                <a:gd name="T18" fmla="*/ 0 w 986"/>
                <a:gd name="T19" fmla="*/ 0 h 3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6"/>
                <a:gd name="T31" fmla="*/ 0 h 386"/>
                <a:gd name="T32" fmla="*/ 986 w 986"/>
                <a:gd name="T33" fmla="*/ 386 h 38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6" h="386">
                  <a:moveTo>
                    <a:pt x="282" y="386"/>
                  </a:moveTo>
                  <a:lnTo>
                    <a:pt x="986" y="252"/>
                  </a:lnTo>
                  <a:lnTo>
                    <a:pt x="912" y="152"/>
                  </a:lnTo>
                  <a:lnTo>
                    <a:pt x="328" y="206"/>
                  </a:lnTo>
                  <a:lnTo>
                    <a:pt x="173" y="0"/>
                  </a:lnTo>
                  <a:lnTo>
                    <a:pt x="46" y="9"/>
                  </a:lnTo>
                  <a:lnTo>
                    <a:pt x="43" y="9"/>
                  </a:lnTo>
                  <a:lnTo>
                    <a:pt x="40" y="9"/>
                  </a:lnTo>
                  <a:lnTo>
                    <a:pt x="0" y="14"/>
                  </a:lnTo>
                  <a:lnTo>
                    <a:pt x="282" y="386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13" name="Freeform 25"/>
            <p:cNvSpPr>
              <a:spLocks/>
            </p:cNvSpPr>
            <p:nvPr/>
          </p:nvSpPr>
          <p:spPr bwMode="auto">
            <a:xfrm>
              <a:off x="3648" y="3044"/>
              <a:ext cx="146" cy="20"/>
            </a:xfrm>
            <a:custGeom>
              <a:avLst/>
              <a:gdLst>
                <a:gd name="T0" fmla="*/ 0 w 580"/>
                <a:gd name="T1" fmla="*/ 0 h 81"/>
                <a:gd name="T2" fmla="*/ 0 w 580"/>
                <a:gd name="T3" fmla="*/ 0 h 81"/>
                <a:gd name="T4" fmla="*/ 0 w 580"/>
                <a:gd name="T5" fmla="*/ 0 h 81"/>
                <a:gd name="T6" fmla="*/ 0 w 5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0"/>
                <a:gd name="T13" fmla="*/ 0 h 81"/>
                <a:gd name="T14" fmla="*/ 580 w 580"/>
                <a:gd name="T15" fmla="*/ 81 h 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0" h="81">
                  <a:moveTo>
                    <a:pt x="0" y="60"/>
                  </a:moveTo>
                  <a:lnTo>
                    <a:pt x="16" y="81"/>
                  </a:lnTo>
                  <a:lnTo>
                    <a:pt x="580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14" name="Freeform 26"/>
            <p:cNvSpPr>
              <a:spLocks/>
            </p:cNvSpPr>
            <p:nvPr/>
          </p:nvSpPr>
          <p:spPr bwMode="auto">
            <a:xfrm>
              <a:off x="3794" y="3044"/>
              <a:ext cx="59" cy="60"/>
            </a:xfrm>
            <a:custGeom>
              <a:avLst/>
              <a:gdLst>
                <a:gd name="T0" fmla="*/ 0 w 240"/>
                <a:gd name="T1" fmla="*/ 0 h 238"/>
                <a:gd name="T2" fmla="*/ 0 w 240"/>
                <a:gd name="T3" fmla="*/ 0 h 238"/>
                <a:gd name="T4" fmla="*/ 0 w 240"/>
                <a:gd name="T5" fmla="*/ 0 h 238"/>
                <a:gd name="T6" fmla="*/ 0 w 240"/>
                <a:gd name="T7" fmla="*/ 0 h 2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238"/>
                <a:gd name="T14" fmla="*/ 240 w 240"/>
                <a:gd name="T15" fmla="*/ 238 h 2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238">
                  <a:moveTo>
                    <a:pt x="240" y="238"/>
                  </a:moveTo>
                  <a:lnTo>
                    <a:pt x="0" y="0"/>
                  </a:lnTo>
                  <a:lnTo>
                    <a:pt x="117" y="157"/>
                  </a:lnTo>
                  <a:lnTo>
                    <a:pt x="240" y="238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15" name="Freeform 27"/>
            <p:cNvSpPr>
              <a:spLocks/>
            </p:cNvSpPr>
            <p:nvPr/>
          </p:nvSpPr>
          <p:spPr bwMode="auto">
            <a:xfrm>
              <a:off x="3823" y="3083"/>
              <a:ext cx="30" cy="22"/>
            </a:xfrm>
            <a:custGeom>
              <a:avLst/>
              <a:gdLst>
                <a:gd name="T0" fmla="*/ 0 w 123"/>
                <a:gd name="T1" fmla="*/ 0 h 87"/>
                <a:gd name="T2" fmla="*/ 0 w 123"/>
                <a:gd name="T3" fmla="*/ 0 h 87"/>
                <a:gd name="T4" fmla="*/ 0 w 123"/>
                <a:gd name="T5" fmla="*/ 0 h 87"/>
                <a:gd name="T6" fmla="*/ 0 w 123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87"/>
                <a:gd name="T14" fmla="*/ 123 w 123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87">
                  <a:moveTo>
                    <a:pt x="65" y="87"/>
                  </a:moveTo>
                  <a:lnTo>
                    <a:pt x="123" y="81"/>
                  </a:lnTo>
                  <a:lnTo>
                    <a:pt x="0" y="0"/>
                  </a:lnTo>
                  <a:lnTo>
                    <a:pt x="65" y="87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16" name="Freeform 28"/>
            <p:cNvSpPr>
              <a:spLocks/>
            </p:cNvSpPr>
            <p:nvPr/>
          </p:nvSpPr>
          <p:spPr bwMode="auto">
            <a:xfrm>
              <a:off x="3652" y="3044"/>
              <a:ext cx="171" cy="39"/>
            </a:xfrm>
            <a:custGeom>
              <a:avLst/>
              <a:gdLst>
                <a:gd name="T0" fmla="*/ 0 w 681"/>
                <a:gd name="T1" fmla="*/ 0 h 157"/>
                <a:gd name="T2" fmla="*/ 0 w 681"/>
                <a:gd name="T3" fmla="*/ 0 h 157"/>
                <a:gd name="T4" fmla="*/ 0 w 681"/>
                <a:gd name="T5" fmla="*/ 0 h 157"/>
                <a:gd name="T6" fmla="*/ 0 w 681"/>
                <a:gd name="T7" fmla="*/ 0 h 157"/>
                <a:gd name="T8" fmla="*/ 0 w 681"/>
                <a:gd name="T9" fmla="*/ 0 h 157"/>
                <a:gd name="T10" fmla="*/ 0 w 681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1"/>
                <a:gd name="T19" fmla="*/ 0 h 157"/>
                <a:gd name="T20" fmla="*/ 681 w 681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1" h="157">
                  <a:moveTo>
                    <a:pt x="534" y="60"/>
                  </a:moveTo>
                  <a:lnTo>
                    <a:pt x="681" y="157"/>
                  </a:lnTo>
                  <a:lnTo>
                    <a:pt x="564" y="0"/>
                  </a:lnTo>
                  <a:lnTo>
                    <a:pt x="0" y="81"/>
                  </a:lnTo>
                  <a:lnTo>
                    <a:pt x="7" y="92"/>
                  </a:lnTo>
                  <a:lnTo>
                    <a:pt x="534" y="60"/>
                  </a:lnTo>
                  <a:close/>
                </a:path>
              </a:pathLst>
            </a:custGeom>
            <a:solidFill>
              <a:srgbClr val="2642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17" name="Freeform 29"/>
            <p:cNvSpPr>
              <a:spLocks/>
            </p:cNvSpPr>
            <p:nvPr/>
          </p:nvSpPr>
          <p:spPr bwMode="auto">
            <a:xfrm>
              <a:off x="3654" y="3059"/>
              <a:ext cx="185" cy="60"/>
            </a:xfrm>
            <a:custGeom>
              <a:avLst/>
              <a:gdLst>
                <a:gd name="T0" fmla="*/ 0 w 739"/>
                <a:gd name="T1" fmla="*/ 0 h 238"/>
                <a:gd name="T2" fmla="*/ 0 w 739"/>
                <a:gd name="T3" fmla="*/ 0 h 238"/>
                <a:gd name="T4" fmla="*/ 0 w 739"/>
                <a:gd name="T5" fmla="*/ 0 h 238"/>
                <a:gd name="T6" fmla="*/ 0 w 739"/>
                <a:gd name="T7" fmla="*/ 0 h 238"/>
                <a:gd name="T8" fmla="*/ 0 w 739"/>
                <a:gd name="T9" fmla="*/ 0 h 238"/>
                <a:gd name="T10" fmla="*/ 0 w 739"/>
                <a:gd name="T11" fmla="*/ 0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9"/>
                <a:gd name="T19" fmla="*/ 0 h 238"/>
                <a:gd name="T20" fmla="*/ 739 w 739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9" h="238">
                  <a:moveTo>
                    <a:pt x="527" y="0"/>
                  </a:moveTo>
                  <a:lnTo>
                    <a:pt x="0" y="32"/>
                  </a:lnTo>
                  <a:lnTo>
                    <a:pt x="155" y="238"/>
                  </a:lnTo>
                  <a:lnTo>
                    <a:pt x="739" y="184"/>
                  </a:lnTo>
                  <a:lnTo>
                    <a:pt x="674" y="97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18" name="Freeform 30"/>
            <p:cNvSpPr>
              <a:spLocks/>
            </p:cNvSpPr>
            <p:nvPr/>
          </p:nvSpPr>
          <p:spPr bwMode="auto">
            <a:xfrm>
              <a:off x="3945" y="3224"/>
              <a:ext cx="25" cy="26"/>
            </a:xfrm>
            <a:custGeom>
              <a:avLst/>
              <a:gdLst>
                <a:gd name="T0" fmla="*/ 0 w 101"/>
                <a:gd name="T1" fmla="*/ 0 h 103"/>
                <a:gd name="T2" fmla="*/ 0 w 101"/>
                <a:gd name="T3" fmla="*/ 0 h 103"/>
                <a:gd name="T4" fmla="*/ 0 w 101"/>
                <a:gd name="T5" fmla="*/ 0 h 103"/>
                <a:gd name="T6" fmla="*/ 0 w 101"/>
                <a:gd name="T7" fmla="*/ 0 h 103"/>
                <a:gd name="T8" fmla="*/ 0 w 101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103"/>
                <a:gd name="T17" fmla="*/ 101 w 101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103">
                  <a:moveTo>
                    <a:pt x="76" y="103"/>
                  </a:moveTo>
                  <a:lnTo>
                    <a:pt x="101" y="98"/>
                  </a:lnTo>
                  <a:lnTo>
                    <a:pt x="28" y="0"/>
                  </a:lnTo>
                  <a:lnTo>
                    <a:pt x="0" y="3"/>
                  </a:lnTo>
                  <a:lnTo>
                    <a:pt x="76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19" name="Freeform 31"/>
            <p:cNvSpPr>
              <a:spLocks/>
            </p:cNvSpPr>
            <p:nvPr/>
          </p:nvSpPr>
          <p:spPr bwMode="auto">
            <a:xfrm>
              <a:off x="3724" y="3184"/>
              <a:ext cx="240" cy="99"/>
            </a:xfrm>
            <a:custGeom>
              <a:avLst/>
              <a:gdLst>
                <a:gd name="T0" fmla="*/ 0 w 961"/>
                <a:gd name="T1" fmla="*/ 0 h 397"/>
                <a:gd name="T2" fmla="*/ 0 w 961"/>
                <a:gd name="T3" fmla="*/ 0 h 397"/>
                <a:gd name="T4" fmla="*/ 0 w 961"/>
                <a:gd name="T5" fmla="*/ 0 h 397"/>
                <a:gd name="T6" fmla="*/ 0 w 961"/>
                <a:gd name="T7" fmla="*/ 0 h 397"/>
                <a:gd name="T8" fmla="*/ 0 w 961"/>
                <a:gd name="T9" fmla="*/ 0 h 397"/>
                <a:gd name="T10" fmla="*/ 0 w 961"/>
                <a:gd name="T11" fmla="*/ 0 h 397"/>
                <a:gd name="T12" fmla="*/ 0 w 961"/>
                <a:gd name="T13" fmla="*/ 0 h 3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1"/>
                <a:gd name="T22" fmla="*/ 0 h 397"/>
                <a:gd name="T23" fmla="*/ 961 w 961"/>
                <a:gd name="T24" fmla="*/ 397 h 3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1" h="397">
                  <a:moveTo>
                    <a:pt x="329" y="217"/>
                  </a:moveTo>
                  <a:lnTo>
                    <a:pt x="164" y="0"/>
                  </a:lnTo>
                  <a:lnTo>
                    <a:pt x="0" y="21"/>
                  </a:lnTo>
                  <a:lnTo>
                    <a:pt x="283" y="397"/>
                  </a:lnTo>
                  <a:lnTo>
                    <a:pt x="961" y="266"/>
                  </a:lnTo>
                  <a:lnTo>
                    <a:pt x="885" y="166"/>
                  </a:lnTo>
                  <a:lnTo>
                    <a:pt x="329" y="217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20" name="Freeform 32"/>
            <p:cNvSpPr>
              <a:spLocks/>
            </p:cNvSpPr>
            <p:nvPr/>
          </p:nvSpPr>
          <p:spPr bwMode="auto">
            <a:xfrm>
              <a:off x="3899" y="3163"/>
              <a:ext cx="7" cy="1"/>
            </a:xfrm>
            <a:custGeom>
              <a:avLst/>
              <a:gdLst>
                <a:gd name="T0" fmla="*/ 0 w 30"/>
                <a:gd name="T1" fmla="*/ 0 h 2"/>
                <a:gd name="T2" fmla="*/ 0 w 30"/>
                <a:gd name="T3" fmla="*/ 1 h 2"/>
                <a:gd name="T4" fmla="*/ 0 w 30"/>
                <a:gd name="T5" fmla="*/ 1 h 2"/>
                <a:gd name="T6" fmla="*/ 0 w 30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2"/>
                <a:gd name="T14" fmla="*/ 30 w 30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2">
                  <a:moveTo>
                    <a:pt x="3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21" name="Freeform 33"/>
            <p:cNvSpPr>
              <a:spLocks/>
            </p:cNvSpPr>
            <p:nvPr/>
          </p:nvSpPr>
          <p:spPr bwMode="auto">
            <a:xfrm>
              <a:off x="3906" y="3163"/>
              <a:ext cx="60" cy="61"/>
            </a:xfrm>
            <a:custGeom>
              <a:avLst/>
              <a:gdLst>
                <a:gd name="T0" fmla="*/ 0 w 239"/>
                <a:gd name="T1" fmla="*/ 0 h 244"/>
                <a:gd name="T2" fmla="*/ 0 w 239"/>
                <a:gd name="T3" fmla="*/ 0 h 244"/>
                <a:gd name="T4" fmla="*/ 0 w 239"/>
                <a:gd name="T5" fmla="*/ 0 h 244"/>
                <a:gd name="T6" fmla="*/ 0 w 239"/>
                <a:gd name="T7" fmla="*/ 0 h 2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9"/>
                <a:gd name="T13" fmla="*/ 0 h 244"/>
                <a:gd name="T14" fmla="*/ 239 w 239"/>
                <a:gd name="T15" fmla="*/ 244 h 2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9" h="244">
                  <a:moveTo>
                    <a:pt x="239" y="238"/>
                  </a:moveTo>
                  <a:lnTo>
                    <a:pt x="0" y="0"/>
                  </a:lnTo>
                  <a:lnTo>
                    <a:pt x="182" y="244"/>
                  </a:lnTo>
                  <a:lnTo>
                    <a:pt x="239" y="238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22" name="Freeform 34"/>
            <p:cNvSpPr>
              <a:spLocks/>
            </p:cNvSpPr>
            <p:nvPr/>
          </p:nvSpPr>
          <p:spPr bwMode="auto">
            <a:xfrm>
              <a:off x="3761" y="3164"/>
              <a:ext cx="138" cy="20"/>
            </a:xfrm>
            <a:custGeom>
              <a:avLst/>
              <a:gdLst>
                <a:gd name="T0" fmla="*/ 0 w 554"/>
                <a:gd name="T1" fmla="*/ 0 h 79"/>
                <a:gd name="T2" fmla="*/ 0 w 554"/>
                <a:gd name="T3" fmla="*/ 0 h 79"/>
                <a:gd name="T4" fmla="*/ 0 w 554"/>
                <a:gd name="T5" fmla="*/ 0 h 79"/>
                <a:gd name="T6" fmla="*/ 0 w 554"/>
                <a:gd name="T7" fmla="*/ 0 h 79"/>
                <a:gd name="T8" fmla="*/ 0 w 554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4"/>
                <a:gd name="T16" fmla="*/ 0 h 79"/>
                <a:gd name="T17" fmla="*/ 554 w 554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4" h="79">
                  <a:moveTo>
                    <a:pt x="14" y="79"/>
                  </a:moveTo>
                  <a:lnTo>
                    <a:pt x="554" y="0"/>
                  </a:lnTo>
                  <a:lnTo>
                    <a:pt x="551" y="0"/>
                  </a:lnTo>
                  <a:lnTo>
                    <a:pt x="0" y="58"/>
                  </a:lnTo>
                  <a:lnTo>
                    <a:pt x="14" y="79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23" name="Freeform 35"/>
            <p:cNvSpPr>
              <a:spLocks/>
            </p:cNvSpPr>
            <p:nvPr/>
          </p:nvSpPr>
          <p:spPr bwMode="auto">
            <a:xfrm>
              <a:off x="3899" y="3163"/>
              <a:ext cx="53" cy="62"/>
            </a:xfrm>
            <a:custGeom>
              <a:avLst/>
              <a:gdLst>
                <a:gd name="T0" fmla="*/ 0 w 209"/>
                <a:gd name="T1" fmla="*/ 0 h 247"/>
                <a:gd name="T2" fmla="*/ 0 w 209"/>
                <a:gd name="T3" fmla="*/ 0 h 247"/>
                <a:gd name="T4" fmla="*/ 0 w 209"/>
                <a:gd name="T5" fmla="*/ 0 h 247"/>
                <a:gd name="T6" fmla="*/ 0 w 209"/>
                <a:gd name="T7" fmla="*/ 0 h 247"/>
                <a:gd name="T8" fmla="*/ 0 w 209"/>
                <a:gd name="T9" fmla="*/ 0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"/>
                <a:gd name="T16" fmla="*/ 0 h 247"/>
                <a:gd name="T17" fmla="*/ 209 w 209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" h="247">
                  <a:moveTo>
                    <a:pt x="181" y="247"/>
                  </a:moveTo>
                  <a:lnTo>
                    <a:pt x="209" y="244"/>
                  </a:lnTo>
                  <a:lnTo>
                    <a:pt x="27" y="0"/>
                  </a:lnTo>
                  <a:lnTo>
                    <a:pt x="0" y="2"/>
                  </a:lnTo>
                  <a:lnTo>
                    <a:pt x="181" y="247"/>
                  </a:lnTo>
                  <a:close/>
                </a:path>
              </a:pathLst>
            </a:custGeom>
            <a:solidFill>
              <a:srgbClr val="2642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24" name="Freeform 36"/>
            <p:cNvSpPr>
              <a:spLocks/>
            </p:cNvSpPr>
            <p:nvPr/>
          </p:nvSpPr>
          <p:spPr bwMode="auto">
            <a:xfrm>
              <a:off x="3764" y="3164"/>
              <a:ext cx="181" cy="74"/>
            </a:xfrm>
            <a:custGeom>
              <a:avLst/>
              <a:gdLst>
                <a:gd name="T0" fmla="*/ 0 w 721"/>
                <a:gd name="T1" fmla="*/ 0 h 296"/>
                <a:gd name="T2" fmla="*/ 0 w 721"/>
                <a:gd name="T3" fmla="*/ 0 h 296"/>
                <a:gd name="T4" fmla="*/ 0 w 721"/>
                <a:gd name="T5" fmla="*/ 0 h 296"/>
                <a:gd name="T6" fmla="*/ 0 w 721"/>
                <a:gd name="T7" fmla="*/ 0 h 296"/>
                <a:gd name="T8" fmla="*/ 0 w 721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1"/>
                <a:gd name="T16" fmla="*/ 0 h 296"/>
                <a:gd name="T17" fmla="*/ 721 w 721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1" h="296">
                  <a:moveTo>
                    <a:pt x="721" y="245"/>
                  </a:moveTo>
                  <a:lnTo>
                    <a:pt x="540" y="0"/>
                  </a:lnTo>
                  <a:lnTo>
                    <a:pt x="0" y="79"/>
                  </a:lnTo>
                  <a:lnTo>
                    <a:pt x="165" y="296"/>
                  </a:lnTo>
                  <a:lnTo>
                    <a:pt x="721" y="245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25" name="Freeform 37"/>
            <p:cNvSpPr>
              <a:spLocks/>
            </p:cNvSpPr>
            <p:nvPr/>
          </p:nvSpPr>
          <p:spPr bwMode="auto">
            <a:xfrm>
              <a:off x="3835" y="3341"/>
              <a:ext cx="246" cy="99"/>
            </a:xfrm>
            <a:custGeom>
              <a:avLst/>
              <a:gdLst>
                <a:gd name="T0" fmla="*/ 0 w 986"/>
                <a:gd name="T1" fmla="*/ 0 h 396"/>
                <a:gd name="T2" fmla="*/ 0 w 986"/>
                <a:gd name="T3" fmla="*/ 0 h 396"/>
                <a:gd name="T4" fmla="*/ 0 w 986"/>
                <a:gd name="T5" fmla="*/ 0 h 396"/>
                <a:gd name="T6" fmla="*/ 0 w 986"/>
                <a:gd name="T7" fmla="*/ 0 h 396"/>
                <a:gd name="T8" fmla="*/ 0 w 986"/>
                <a:gd name="T9" fmla="*/ 0 h 396"/>
                <a:gd name="T10" fmla="*/ 0 w 986"/>
                <a:gd name="T11" fmla="*/ 0 h 396"/>
                <a:gd name="T12" fmla="*/ 0 w 986"/>
                <a:gd name="T13" fmla="*/ 0 h 3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6"/>
                <a:gd name="T22" fmla="*/ 0 h 396"/>
                <a:gd name="T23" fmla="*/ 986 w 986"/>
                <a:gd name="T24" fmla="*/ 396 h 3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6" h="396">
                  <a:moveTo>
                    <a:pt x="166" y="0"/>
                  </a:moveTo>
                  <a:lnTo>
                    <a:pt x="0" y="24"/>
                  </a:lnTo>
                  <a:lnTo>
                    <a:pt x="282" y="396"/>
                  </a:lnTo>
                  <a:lnTo>
                    <a:pt x="986" y="262"/>
                  </a:lnTo>
                  <a:lnTo>
                    <a:pt x="912" y="162"/>
                  </a:lnTo>
                  <a:lnTo>
                    <a:pt x="328" y="217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26" name="Freeform 38"/>
            <p:cNvSpPr>
              <a:spLocks/>
            </p:cNvSpPr>
            <p:nvPr/>
          </p:nvSpPr>
          <p:spPr bwMode="auto">
            <a:xfrm>
              <a:off x="4018" y="3320"/>
              <a:ext cx="1" cy="1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0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27" name="Freeform 39"/>
            <p:cNvSpPr>
              <a:spLocks/>
            </p:cNvSpPr>
            <p:nvPr/>
          </p:nvSpPr>
          <p:spPr bwMode="auto">
            <a:xfrm>
              <a:off x="4018" y="3320"/>
              <a:ext cx="59" cy="61"/>
            </a:xfrm>
            <a:custGeom>
              <a:avLst/>
              <a:gdLst>
                <a:gd name="T0" fmla="*/ 0 w 240"/>
                <a:gd name="T1" fmla="*/ 0 h 245"/>
                <a:gd name="T2" fmla="*/ 0 w 240"/>
                <a:gd name="T3" fmla="*/ 0 h 245"/>
                <a:gd name="T4" fmla="*/ 0 w 240"/>
                <a:gd name="T5" fmla="*/ 0 h 245"/>
                <a:gd name="T6" fmla="*/ 0 w 240"/>
                <a:gd name="T7" fmla="*/ 0 h 245"/>
                <a:gd name="T8" fmla="*/ 0 w 240"/>
                <a:gd name="T9" fmla="*/ 0 h 2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245"/>
                <a:gd name="T17" fmla="*/ 240 w 240"/>
                <a:gd name="T18" fmla="*/ 245 h 2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245">
                  <a:moveTo>
                    <a:pt x="185" y="245"/>
                  </a:moveTo>
                  <a:lnTo>
                    <a:pt x="240" y="240"/>
                  </a:lnTo>
                  <a:lnTo>
                    <a:pt x="0" y="0"/>
                  </a:lnTo>
                  <a:lnTo>
                    <a:pt x="95" y="131"/>
                  </a:lnTo>
                  <a:lnTo>
                    <a:pt x="185" y="245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28" name="Freeform 40"/>
            <p:cNvSpPr>
              <a:spLocks/>
            </p:cNvSpPr>
            <p:nvPr/>
          </p:nvSpPr>
          <p:spPr bwMode="auto">
            <a:xfrm>
              <a:off x="3872" y="3321"/>
              <a:ext cx="146" cy="20"/>
            </a:xfrm>
            <a:custGeom>
              <a:avLst/>
              <a:gdLst>
                <a:gd name="T0" fmla="*/ 0 w 580"/>
                <a:gd name="T1" fmla="*/ 0 h 80"/>
                <a:gd name="T2" fmla="*/ 0 w 580"/>
                <a:gd name="T3" fmla="*/ 0 h 80"/>
                <a:gd name="T4" fmla="*/ 0 w 580"/>
                <a:gd name="T5" fmla="*/ 0 h 80"/>
                <a:gd name="T6" fmla="*/ 0 w 5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0"/>
                <a:gd name="T13" fmla="*/ 0 h 80"/>
                <a:gd name="T14" fmla="*/ 580 w 580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0" h="80">
                  <a:moveTo>
                    <a:pt x="16" y="80"/>
                  </a:moveTo>
                  <a:lnTo>
                    <a:pt x="580" y="0"/>
                  </a:lnTo>
                  <a:lnTo>
                    <a:pt x="0" y="57"/>
                  </a:lnTo>
                  <a:lnTo>
                    <a:pt x="16" y="80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29" name="Freeform 41"/>
            <p:cNvSpPr>
              <a:spLocks/>
            </p:cNvSpPr>
            <p:nvPr/>
          </p:nvSpPr>
          <p:spPr bwMode="auto">
            <a:xfrm>
              <a:off x="4041" y="3353"/>
              <a:ext cx="23" cy="28"/>
            </a:xfrm>
            <a:custGeom>
              <a:avLst/>
              <a:gdLst>
                <a:gd name="T0" fmla="*/ 0 w 90"/>
                <a:gd name="T1" fmla="*/ 0 h 114"/>
                <a:gd name="T2" fmla="*/ 0 w 90"/>
                <a:gd name="T3" fmla="*/ 0 h 114"/>
                <a:gd name="T4" fmla="*/ 0 w 90"/>
                <a:gd name="T5" fmla="*/ 0 h 114"/>
                <a:gd name="T6" fmla="*/ 0 w 90"/>
                <a:gd name="T7" fmla="*/ 0 h 1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114"/>
                <a:gd name="T14" fmla="*/ 90 w 90"/>
                <a:gd name="T15" fmla="*/ 114 h 1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114">
                  <a:moveTo>
                    <a:pt x="87" y="114"/>
                  </a:moveTo>
                  <a:lnTo>
                    <a:pt x="90" y="114"/>
                  </a:lnTo>
                  <a:lnTo>
                    <a:pt x="0" y="0"/>
                  </a:lnTo>
                  <a:lnTo>
                    <a:pt x="87" y="114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30" name="Freeform 42"/>
            <p:cNvSpPr>
              <a:spLocks/>
            </p:cNvSpPr>
            <p:nvPr/>
          </p:nvSpPr>
          <p:spPr bwMode="auto">
            <a:xfrm>
              <a:off x="4018" y="3320"/>
              <a:ext cx="23" cy="33"/>
            </a:xfrm>
            <a:custGeom>
              <a:avLst/>
              <a:gdLst>
                <a:gd name="T0" fmla="*/ 0 w 95"/>
                <a:gd name="T1" fmla="*/ 0 h 131"/>
                <a:gd name="T2" fmla="*/ 0 w 95"/>
                <a:gd name="T3" fmla="*/ 0 h 131"/>
                <a:gd name="T4" fmla="*/ 0 w 95"/>
                <a:gd name="T5" fmla="*/ 0 h 131"/>
                <a:gd name="T6" fmla="*/ 0 w 95"/>
                <a:gd name="T7" fmla="*/ 0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"/>
                <a:gd name="T13" fmla="*/ 0 h 131"/>
                <a:gd name="T14" fmla="*/ 95 w 95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" h="131">
                  <a:moveTo>
                    <a:pt x="95" y="131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95" y="131"/>
                  </a:lnTo>
                  <a:close/>
                </a:path>
              </a:pathLst>
            </a:custGeom>
            <a:solidFill>
              <a:srgbClr val="2642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31" name="Freeform 43"/>
            <p:cNvSpPr>
              <a:spLocks/>
            </p:cNvSpPr>
            <p:nvPr/>
          </p:nvSpPr>
          <p:spPr bwMode="auto">
            <a:xfrm>
              <a:off x="3876" y="3321"/>
              <a:ext cx="187" cy="74"/>
            </a:xfrm>
            <a:custGeom>
              <a:avLst/>
              <a:gdLst>
                <a:gd name="T0" fmla="*/ 0 w 746"/>
                <a:gd name="T1" fmla="*/ 0 h 297"/>
                <a:gd name="T2" fmla="*/ 0 w 746"/>
                <a:gd name="T3" fmla="*/ 0 h 297"/>
                <a:gd name="T4" fmla="*/ 0 w 746"/>
                <a:gd name="T5" fmla="*/ 0 h 297"/>
                <a:gd name="T6" fmla="*/ 0 w 746"/>
                <a:gd name="T7" fmla="*/ 0 h 297"/>
                <a:gd name="T8" fmla="*/ 0 w 746"/>
                <a:gd name="T9" fmla="*/ 0 h 297"/>
                <a:gd name="T10" fmla="*/ 0 w 746"/>
                <a:gd name="T11" fmla="*/ 0 h 2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46"/>
                <a:gd name="T19" fmla="*/ 0 h 297"/>
                <a:gd name="T20" fmla="*/ 746 w 746"/>
                <a:gd name="T21" fmla="*/ 297 h 2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46" h="297">
                  <a:moveTo>
                    <a:pt x="564" y="0"/>
                  </a:moveTo>
                  <a:lnTo>
                    <a:pt x="0" y="80"/>
                  </a:lnTo>
                  <a:lnTo>
                    <a:pt x="162" y="297"/>
                  </a:lnTo>
                  <a:lnTo>
                    <a:pt x="746" y="242"/>
                  </a:lnTo>
                  <a:lnTo>
                    <a:pt x="659" y="128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32" name="Freeform 44"/>
            <p:cNvSpPr>
              <a:spLocks/>
            </p:cNvSpPr>
            <p:nvPr/>
          </p:nvSpPr>
          <p:spPr bwMode="auto">
            <a:xfrm>
              <a:off x="3947" y="3501"/>
              <a:ext cx="246" cy="99"/>
            </a:xfrm>
            <a:custGeom>
              <a:avLst/>
              <a:gdLst>
                <a:gd name="T0" fmla="*/ 0 w 983"/>
                <a:gd name="T1" fmla="*/ 0 h 396"/>
                <a:gd name="T2" fmla="*/ 0 w 983"/>
                <a:gd name="T3" fmla="*/ 0 h 396"/>
                <a:gd name="T4" fmla="*/ 0 w 983"/>
                <a:gd name="T5" fmla="*/ 0 h 396"/>
                <a:gd name="T6" fmla="*/ 0 w 983"/>
                <a:gd name="T7" fmla="*/ 0 h 396"/>
                <a:gd name="T8" fmla="*/ 0 w 983"/>
                <a:gd name="T9" fmla="*/ 0 h 396"/>
                <a:gd name="T10" fmla="*/ 0 w 983"/>
                <a:gd name="T11" fmla="*/ 0 h 396"/>
                <a:gd name="T12" fmla="*/ 0 w 983"/>
                <a:gd name="T13" fmla="*/ 0 h 3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3"/>
                <a:gd name="T22" fmla="*/ 0 h 396"/>
                <a:gd name="T23" fmla="*/ 983 w 983"/>
                <a:gd name="T24" fmla="*/ 396 h 3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3" h="396">
                  <a:moveTo>
                    <a:pt x="166" y="0"/>
                  </a:moveTo>
                  <a:lnTo>
                    <a:pt x="0" y="21"/>
                  </a:lnTo>
                  <a:lnTo>
                    <a:pt x="282" y="396"/>
                  </a:lnTo>
                  <a:lnTo>
                    <a:pt x="983" y="261"/>
                  </a:lnTo>
                  <a:lnTo>
                    <a:pt x="910" y="163"/>
                  </a:lnTo>
                  <a:lnTo>
                    <a:pt x="328" y="217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33" name="Freeform 45"/>
            <p:cNvSpPr>
              <a:spLocks/>
            </p:cNvSpPr>
            <p:nvPr/>
          </p:nvSpPr>
          <p:spPr bwMode="auto">
            <a:xfrm>
              <a:off x="4166" y="3516"/>
              <a:ext cx="23" cy="25"/>
            </a:xfrm>
            <a:custGeom>
              <a:avLst/>
              <a:gdLst>
                <a:gd name="T0" fmla="*/ 0 w 91"/>
                <a:gd name="T1" fmla="*/ 0 h 97"/>
                <a:gd name="T2" fmla="*/ 0 w 91"/>
                <a:gd name="T3" fmla="*/ 0 h 97"/>
                <a:gd name="T4" fmla="*/ 0 w 91"/>
                <a:gd name="T5" fmla="*/ 0 h 97"/>
                <a:gd name="T6" fmla="*/ 0 w 91"/>
                <a:gd name="T7" fmla="*/ 0 h 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97"/>
                <a:gd name="T14" fmla="*/ 91 w 91"/>
                <a:gd name="T15" fmla="*/ 97 h 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97">
                  <a:moveTo>
                    <a:pt x="91" y="94"/>
                  </a:moveTo>
                  <a:lnTo>
                    <a:pt x="0" y="0"/>
                  </a:lnTo>
                  <a:lnTo>
                    <a:pt x="70" y="97"/>
                  </a:lnTo>
                  <a:lnTo>
                    <a:pt x="91" y="94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34" name="Freeform 46"/>
            <p:cNvSpPr>
              <a:spLocks/>
            </p:cNvSpPr>
            <p:nvPr/>
          </p:nvSpPr>
          <p:spPr bwMode="auto">
            <a:xfrm>
              <a:off x="3984" y="3481"/>
              <a:ext cx="145" cy="20"/>
            </a:xfrm>
            <a:custGeom>
              <a:avLst/>
              <a:gdLst>
                <a:gd name="T0" fmla="*/ 0 w 578"/>
                <a:gd name="T1" fmla="*/ 0 h 79"/>
                <a:gd name="T2" fmla="*/ 0 w 578"/>
                <a:gd name="T3" fmla="*/ 0 h 79"/>
                <a:gd name="T4" fmla="*/ 0 w 578"/>
                <a:gd name="T5" fmla="*/ 0 h 79"/>
                <a:gd name="T6" fmla="*/ 0 w 578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8"/>
                <a:gd name="T13" fmla="*/ 0 h 79"/>
                <a:gd name="T14" fmla="*/ 578 w 578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8" h="79">
                  <a:moveTo>
                    <a:pt x="0" y="57"/>
                  </a:moveTo>
                  <a:lnTo>
                    <a:pt x="16" y="79"/>
                  </a:lnTo>
                  <a:lnTo>
                    <a:pt x="578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35" name="Freeform 47"/>
            <p:cNvSpPr>
              <a:spLocks/>
            </p:cNvSpPr>
            <p:nvPr/>
          </p:nvSpPr>
          <p:spPr bwMode="auto">
            <a:xfrm>
              <a:off x="4129" y="3481"/>
              <a:ext cx="54" cy="61"/>
            </a:xfrm>
            <a:custGeom>
              <a:avLst/>
              <a:gdLst>
                <a:gd name="T0" fmla="*/ 0 w 217"/>
                <a:gd name="T1" fmla="*/ 0 h 242"/>
                <a:gd name="T2" fmla="*/ 0 w 217"/>
                <a:gd name="T3" fmla="*/ 0 h 242"/>
                <a:gd name="T4" fmla="*/ 0 w 217"/>
                <a:gd name="T5" fmla="*/ 0 h 242"/>
                <a:gd name="T6" fmla="*/ 0 w 217"/>
                <a:gd name="T7" fmla="*/ 0 h 242"/>
                <a:gd name="T8" fmla="*/ 0 w 217"/>
                <a:gd name="T9" fmla="*/ 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"/>
                <a:gd name="T16" fmla="*/ 0 h 242"/>
                <a:gd name="T17" fmla="*/ 217 w 217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" h="242">
                  <a:moveTo>
                    <a:pt x="182" y="242"/>
                  </a:moveTo>
                  <a:lnTo>
                    <a:pt x="217" y="239"/>
                  </a:lnTo>
                  <a:lnTo>
                    <a:pt x="147" y="142"/>
                  </a:lnTo>
                  <a:lnTo>
                    <a:pt x="0" y="0"/>
                  </a:lnTo>
                  <a:lnTo>
                    <a:pt x="182" y="242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36" name="Freeform 48"/>
            <p:cNvSpPr>
              <a:spLocks/>
            </p:cNvSpPr>
            <p:nvPr/>
          </p:nvSpPr>
          <p:spPr bwMode="auto">
            <a:xfrm>
              <a:off x="3988" y="3481"/>
              <a:ext cx="186" cy="74"/>
            </a:xfrm>
            <a:custGeom>
              <a:avLst/>
              <a:gdLst>
                <a:gd name="T0" fmla="*/ 0 w 744"/>
                <a:gd name="T1" fmla="*/ 0 h 296"/>
                <a:gd name="T2" fmla="*/ 0 w 744"/>
                <a:gd name="T3" fmla="*/ 0 h 296"/>
                <a:gd name="T4" fmla="*/ 0 w 744"/>
                <a:gd name="T5" fmla="*/ 0 h 296"/>
                <a:gd name="T6" fmla="*/ 0 w 744"/>
                <a:gd name="T7" fmla="*/ 0 h 296"/>
                <a:gd name="T8" fmla="*/ 0 w 744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"/>
                <a:gd name="T16" fmla="*/ 0 h 296"/>
                <a:gd name="T17" fmla="*/ 744 w 744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" h="296">
                  <a:moveTo>
                    <a:pt x="0" y="79"/>
                  </a:moveTo>
                  <a:lnTo>
                    <a:pt x="162" y="296"/>
                  </a:lnTo>
                  <a:lnTo>
                    <a:pt x="744" y="242"/>
                  </a:lnTo>
                  <a:lnTo>
                    <a:pt x="562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37" name="Freeform 49"/>
            <p:cNvSpPr>
              <a:spLocks/>
            </p:cNvSpPr>
            <p:nvPr/>
          </p:nvSpPr>
          <p:spPr bwMode="auto">
            <a:xfrm>
              <a:off x="4074" y="3661"/>
              <a:ext cx="246" cy="99"/>
            </a:xfrm>
            <a:custGeom>
              <a:avLst/>
              <a:gdLst>
                <a:gd name="T0" fmla="*/ 0 w 982"/>
                <a:gd name="T1" fmla="*/ 0 h 396"/>
                <a:gd name="T2" fmla="*/ 0 w 982"/>
                <a:gd name="T3" fmla="*/ 0 h 396"/>
                <a:gd name="T4" fmla="*/ 0 w 982"/>
                <a:gd name="T5" fmla="*/ 0 h 396"/>
                <a:gd name="T6" fmla="*/ 0 w 982"/>
                <a:gd name="T7" fmla="*/ 0 h 396"/>
                <a:gd name="T8" fmla="*/ 0 w 982"/>
                <a:gd name="T9" fmla="*/ 0 h 396"/>
                <a:gd name="T10" fmla="*/ 0 w 982"/>
                <a:gd name="T11" fmla="*/ 0 h 396"/>
                <a:gd name="T12" fmla="*/ 0 w 982"/>
                <a:gd name="T13" fmla="*/ 0 h 3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2"/>
                <a:gd name="T22" fmla="*/ 0 h 396"/>
                <a:gd name="T23" fmla="*/ 982 w 982"/>
                <a:gd name="T24" fmla="*/ 396 h 3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2" h="396">
                  <a:moveTo>
                    <a:pt x="162" y="0"/>
                  </a:moveTo>
                  <a:lnTo>
                    <a:pt x="0" y="24"/>
                  </a:lnTo>
                  <a:lnTo>
                    <a:pt x="280" y="396"/>
                  </a:lnTo>
                  <a:lnTo>
                    <a:pt x="982" y="263"/>
                  </a:lnTo>
                  <a:lnTo>
                    <a:pt x="910" y="163"/>
                  </a:lnTo>
                  <a:lnTo>
                    <a:pt x="326" y="217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38" name="Freeform 50"/>
            <p:cNvSpPr>
              <a:spLocks/>
            </p:cNvSpPr>
            <p:nvPr/>
          </p:nvSpPr>
          <p:spPr bwMode="auto">
            <a:xfrm>
              <a:off x="4269" y="3654"/>
              <a:ext cx="47" cy="48"/>
            </a:xfrm>
            <a:custGeom>
              <a:avLst/>
              <a:gdLst>
                <a:gd name="T0" fmla="*/ 0 w 185"/>
                <a:gd name="T1" fmla="*/ 0 h 191"/>
                <a:gd name="T2" fmla="*/ 0 w 185"/>
                <a:gd name="T3" fmla="*/ 0 h 191"/>
                <a:gd name="T4" fmla="*/ 0 w 185"/>
                <a:gd name="T5" fmla="*/ 0 h 191"/>
                <a:gd name="T6" fmla="*/ 0 w 185"/>
                <a:gd name="T7" fmla="*/ 0 h 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5"/>
                <a:gd name="T13" fmla="*/ 0 h 191"/>
                <a:gd name="T14" fmla="*/ 185 w 185"/>
                <a:gd name="T15" fmla="*/ 191 h 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5" h="191">
                  <a:moveTo>
                    <a:pt x="185" y="185"/>
                  </a:moveTo>
                  <a:lnTo>
                    <a:pt x="0" y="0"/>
                  </a:lnTo>
                  <a:lnTo>
                    <a:pt x="145" y="191"/>
                  </a:lnTo>
                  <a:lnTo>
                    <a:pt x="185" y="185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39" name="Freeform 51"/>
            <p:cNvSpPr>
              <a:spLocks/>
            </p:cNvSpPr>
            <p:nvPr/>
          </p:nvSpPr>
          <p:spPr bwMode="auto">
            <a:xfrm>
              <a:off x="4111" y="3640"/>
              <a:ext cx="145" cy="21"/>
            </a:xfrm>
            <a:custGeom>
              <a:avLst/>
              <a:gdLst>
                <a:gd name="T0" fmla="*/ 0 w 582"/>
                <a:gd name="T1" fmla="*/ 0 h 82"/>
                <a:gd name="T2" fmla="*/ 0 w 582"/>
                <a:gd name="T3" fmla="*/ 0 h 82"/>
                <a:gd name="T4" fmla="*/ 0 w 582"/>
                <a:gd name="T5" fmla="*/ 0 h 82"/>
                <a:gd name="T6" fmla="*/ 0 w 582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2"/>
                <a:gd name="T13" fmla="*/ 0 h 82"/>
                <a:gd name="T14" fmla="*/ 582 w 582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2" h="82">
                  <a:moveTo>
                    <a:pt x="0" y="60"/>
                  </a:moveTo>
                  <a:lnTo>
                    <a:pt x="16" y="82"/>
                  </a:lnTo>
                  <a:lnTo>
                    <a:pt x="582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40" name="Freeform 52"/>
            <p:cNvSpPr>
              <a:spLocks/>
            </p:cNvSpPr>
            <p:nvPr/>
          </p:nvSpPr>
          <p:spPr bwMode="auto">
            <a:xfrm>
              <a:off x="4256" y="3640"/>
              <a:ext cx="49" cy="62"/>
            </a:xfrm>
            <a:custGeom>
              <a:avLst/>
              <a:gdLst>
                <a:gd name="T0" fmla="*/ 0 w 198"/>
                <a:gd name="T1" fmla="*/ 0 h 245"/>
                <a:gd name="T2" fmla="*/ 0 w 198"/>
                <a:gd name="T3" fmla="*/ 0 h 245"/>
                <a:gd name="T4" fmla="*/ 0 w 198"/>
                <a:gd name="T5" fmla="*/ 0 h 245"/>
                <a:gd name="T6" fmla="*/ 0 w 198"/>
                <a:gd name="T7" fmla="*/ 0 h 245"/>
                <a:gd name="T8" fmla="*/ 0 w 198"/>
                <a:gd name="T9" fmla="*/ 0 h 2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245"/>
                <a:gd name="T17" fmla="*/ 198 w 198"/>
                <a:gd name="T18" fmla="*/ 245 h 2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245">
                  <a:moveTo>
                    <a:pt x="182" y="245"/>
                  </a:moveTo>
                  <a:lnTo>
                    <a:pt x="198" y="245"/>
                  </a:lnTo>
                  <a:lnTo>
                    <a:pt x="53" y="54"/>
                  </a:lnTo>
                  <a:lnTo>
                    <a:pt x="0" y="0"/>
                  </a:lnTo>
                  <a:lnTo>
                    <a:pt x="182" y="245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41" name="Freeform 53"/>
            <p:cNvSpPr>
              <a:spLocks/>
            </p:cNvSpPr>
            <p:nvPr/>
          </p:nvSpPr>
          <p:spPr bwMode="auto">
            <a:xfrm>
              <a:off x="4115" y="3640"/>
              <a:ext cx="186" cy="75"/>
            </a:xfrm>
            <a:custGeom>
              <a:avLst/>
              <a:gdLst>
                <a:gd name="T0" fmla="*/ 0 w 748"/>
                <a:gd name="T1" fmla="*/ 0 h 299"/>
                <a:gd name="T2" fmla="*/ 0 w 748"/>
                <a:gd name="T3" fmla="*/ 0 h 299"/>
                <a:gd name="T4" fmla="*/ 0 w 748"/>
                <a:gd name="T5" fmla="*/ 0 h 299"/>
                <a:gd name="T6" fmla="*/ 0 w 748"/>
                <a:gd name="T7" fmla="*/ 0 h 299"/>
                <a:gd name="T8" fmla="*/ 0 w 74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8"/>
                <a:gd name="T16" fmla="*/ 0 h 299"/>
                <a:gd name="T17" fmla="*/ 748 w 74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8" h="299">
                  <a:moveTo>
                    <a:pt x="0" y="82"/>
                  </a:moveTo>
                  <a:lnTo>
                    <a:pt x="164" y="299"/>
                  </a:lnTo>
                  <a:lnTo>
                    <a:pt x="748" y="245"/>
                  </a:lnTo>
                  <a:lnTo>
                    <a:pt x="566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42" name="Freeform 54"/>
            <p:cNvSpPr>
              <a:spLocks/>
            </p:cNvSpPr>
            <p:nvPr/>
          </p:nvSpPr>
          <p:spPr bwMode="auto">
            <a:xfrm>
              <a:off x="4453" y="3896"/>
              <a:ext cx="20" cy="25"/>
            </a:xfrm>
            <a:custGeom>
              <a:avLst/>
              <a:gdLst>
                <a:gd name="T0" fmla="*/ 0 w 79"/>
                <a:gd name="T1" fmla="*/ 0 h 100"/>
                <a:gd name="T2" fmla="*/ 0 w 79"/>
                <a:gd name="T3" fmla="*/ 0 h 100"/>
                <a:gd name="T4" fmla="*/ 0 w 79"/>
                <a:gd name="T5" fmla="*/ 0 h 100"/>
                <a:gd name="T6" fmla="*/ 0 w 79"/>
                <a:gd name="T7" fmla="*/ 0 h 100"/>
                <a:gd name="T8" fmla="*/ 0 w 79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00"/>
                <a:gd name="T17" fmla="*/ 79 w 79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00">
                  <a:moveTo>
                    <a:pt x="74" y="100"/>
                  </a:moveTo>
                  <a:lnTo>
                    <a:pt x="79" y="100"/>
                  </a:lnTo>
                  <a:lnTo>
                    <a:pt x="5" y="0"/>
                  </a:lnTo>
                  <a:lnTo>
                    <a:pt x="0" y="3"/>
                  </a:lnTo>
                  <a:lnTo>
                    <a:pt x="74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43" name="Freeform 55"/>
            <p:cNvSpPr>
              <a:spLocks/>
            </p:cNvSpPr>
            <p:nvPr/>
          </p:nvSpPr>
          <p:spPr bwMode="auto">
            <a:xfrm>
              <a:off x="4226" y="3855"/>
              <a:ext cx="245" cy="99"/>
            </a:xfrm>
            <a:custGeom>
              <a:avLst/>
              <a:gdLst>
                <a:gd name="T0" fmla="*/ 0 w 981"/>
                <a:gd name="T1" fmla="*/ 0 h 397"/>
                <a:gd name="T2" fmla="*/ 0 w 981"/>
                <a:gd name="T3" fmla="*/ 0 h 397"/>
                <a:gd name="T4" fmla="*/ 0 w 981"/>
                <a:gd name="T5" fmla="*/ 0 h 397"/>
                <a:gd name="T6" fmla="*/ 0 w 981"/>
                <a:gd name="T7" fmla="*/ 0 h 397"/>
                <a:gd name="T8" fmla="*/ 0 w 981"/>
                <a:gd name="T9" fmla="*/ 0 h 397"/>
                <a:gd name="T10" fmla="*/ 0 w 981"/>
                <a:gd name="T11" fmla="*/ 0 h 397"/>
                <a:gd name="T12" fmla="*/ 0 w 981"/>
                <a:gd name="T13" fmla="*/ 0 h 3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1"/>
                <a:gd name="T22" fmla="*/ 0 h 397"/>
                <a:gd name="T23" fmla="*/ 981 w 981"/>
                <a:gd name="T24" fmla="*/ 397 h 3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1" h="397">
                  <a:moveTo>
                    <a:pt x="328" y="217"/>
                  </a:moveTo>
                  <a:lnTo>
                    <a:pt x="166" y="0"/>
                  </a:lnTo>
                  <a:lnTo>
                    <a:pt x="0" y="25"/>
                  </a:lnTo>
                  <a:lnTo>
                    <a:pt x="286" y="397"/>
                  </a:lnTo>
                  <a:lnTo>
                    <a:pt x="981" y="263"/>
                  </a:lnTo>
                  <a:lnTo>
                    <a:pt x="907" y="166"/>
                  </a:lnTo>
                  <a:lnTo>
                    <a:pt x="328" y="217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44" name="Freeform 56"/>
            <p:cNvSpPr>
              <a:spLocks/>
            </p:cNvSpPr>
            <p:nvPr/>
          </p:nvSpPr>
          <p:spPr bwMode="auto">
            <a:xfrm>
              <a:off x="4409" y="3835"/>
              <a:ext cx="60" cy="61"/>
            </a:xfrm>
            <a:custGeom>
              <a:avLst/>
              <a:gdLst>
                <a:gd name="T0" fmla="*/ 0 w 238"/>
                <a:gd name="T1" fmla="*/ 0 h 244"/>
                <a:gd name="T2" fmla="*/ 0 w 238"/>
                <a:gd name="T3" fmla="*/ 0 h 244"/>
                <a:gd name="T4" fmla="*/ 0 w 238"/>
                <a:gd name="T5" fmla="*/ 0 h 244"/>
                <a:gd name="T6" fmla="*/ 0 w 238"/>
                <a:gd name="T7" fmla="*/ 0 h 2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8"/>
                <a:gd name="T13" fmla="*/ 0 h 244"/>
                <a:gd name="T14" fmla="*/ 238 w 238"/>
                <a:gd name="T15" fmla="*/ 244 h 2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8" h="244">
                  <a:moveTo>
                    <a:pt x="238" y="238"/>
                  </a:moveTo>
                  <a:lnTo>
                    <a:pt x="0" y="0"/>
                  </a:lnTo>
                  <a:lnTo>
                    <a:pt x="178" y="244"/>
                  </a:lnTo>
                  <a:lnTo>
                    <a:pt x="238" y="238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45" name="Freeform 57"/>
            <p:cNvSpPr>
              <a:spLocks/>
            </p:cNvSpPr>
            <p:nvPr/>
          </p:nvSpPr>
          <p:spPr bwMode="auto">
            <a:xfrm>
              <a:off x="4406" y="3835"/>
              <a:ext cx="3" cy="1"/>
            </a:xfrm>
            <a:custGeom>
              <a:avLst/>
              <a:gdLst>
                <a:gd name="T0" fmla="*/ 0 w 12"/>
                <a:gd name="T1" fmla="*/ 0 h 2"/>
                <a:gd name="T2" fmla="*/ 0 w 12"/>
                <a:gd name="T3" fmla="*/ 1 h 2"/>
                <a:gd name="T4" fmla="*/ 0 w 12"/>
                <a:gd name="T5" fmla="*/ 0 h 2"/>
                <a:gd name="T6" fmla="*/ 0 60000 65536"/>
                <a:gd name="T7" fmla="*/ 0 60000 65536"/>
                <a:gd name="T8" fmla="*/ 0 60000 65536"/>
                <a:gd name="T9" fmla="*/ 0 w 12"/>
                <a:gd name="T10" fmla="*/ 0 h 2"/>
                <a:gd name="T11" fmla="*/ 12 w 1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2">
                  <a:moveTo>
                    <a:pt x="12" y="0"/>
                  </a:moveTo>
                  <a:lnTo>
                    <a:pt x="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46" name="Freeform 58"/>
            <p:cNvSpPr>
              <a:spLocks/>
            </p:cNvSpPr>
            <p:nvPr/>
          </p:nvSpPr>
          <p:spPr bwMode="auto">
            <a:xfrm>
              <a:off x="4263" y="3835"/>
              <a:ext cx="143" cy="20"/>
            </a:xfrm>
            <a:custGeom>
              <a:avLst/>
              <a:gdLst>
                <a:gd name="T0" fmla="*/ 0 w 572"/>
                <a:gd name="T1" fmla="*/ 0 h 79"/>
                <a:gd name="T2" fmla="*/ 0 w 572"/>
                <a:gd name="T3" fmla="*/ 0 h 79"/>
                <a:gd name="T4" fmla="*/ 0 w 572"/>
                <a:gd name="T5" fmla="*/ 0 h 79"/>
                <a:gd name="T6" fmla="*/ 0 w 572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2"/>
                <a:gd name="T13" fmla="*/ 0 h 79"/>
                <a:gd name="T14" fmla="*/ 572 w 572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2" h="79">
                  <a:moveTo>
                    <a:pt x="16" y="79"/>
                  </a:moveTo>
                  <a:lnTo>
                    <a:pt x="572" y="0"/>
                  </a:lnTo>
                  <a:lnTo>
                    <a:pt x="0" y="58"/>
                  </a:lnTo>
                  <a:lnTo>
                    <a:pt x="16" y="79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47" name="Freeform 59"/>
            <p:cNvSpPr>
              <a:spLocks/>
            </p:cNvSpPr>
            <p:nvPr/>
          </p:nvSpPr>
          <p:spPr bwMode="auto">
            <a:xfrm>
              <a:off x="4406" y="3835"/>
              <a:ext cx="48" cy="61"/>
            </a:xfrm>
            <a:custGeom>
              <a:avLst/>
              <a:gdLst>
                <a:gd name="T0" fmla="*/ 0 w 190"/>
                <a:gd name="T1" fmla="*/ 0 h 247"/>
                <a:gd name="T2" fmla="*/ 0 w 190"/>
                <a:gd name="T3" fmla="*/ 0 h 247"/>
                <a:gd name="T4" fmla="*/ 0 w 190"/>
                <a:gd name="T5" fmla="*/ 0 h 247"/>
                <a:gd name="T6" fmla="*/ 0 w 190"/>
                <a:gd name="T7" fmla="*/ 0 h 247"/>
                <a:gd name="T8" fmla="*/ 0 w 190"/>
                <a:gd name="T9" fmla="*/ 0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0"/>
                <a:gd name="T16" fmla="*/ 0 h 247"/>
                <a:gd name="T17" fmla="*/ 190 w 190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0" h="247">
                  <a:moveTo>
                    <a:pt x="185" y="247"/>
                  </a:moveTo>
                  <a:lnTo>
                    <a:pt x="190" y="244"/>
                  </a:lnTo>
                  <a:lnTo>
                    <a:pt x="12" y="0"/>
                  </a:lnTo>
                  <a:lnTo>
                    <a:pt x="0" y="2"/>
                  </a:lnTo>
                  <a:lnTo>
                    <a:pt x="185" y="247"/>
                  </a:lnTo>
                  <a:close/>
                </a:path>
              </a:pathLst>
            </a:custGeom>
            <a:solidFill>
              <a:srgbClr val="2642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48" name="Freeform 60"/>
            <p:cNvSpPr>
              <a:spLocks/>
            </p:cNvSpPr>
            <p:nvPr/>
          </p:nvSpPr>
          <p:spPr bwMode="auto">
            <a:xfrm>
              <a:off x="4267" y="3835"/>
              <a:ext cx="186" cy="74"/>
            </a:xfrm>
            <a:custGeom>
              <a:avLst/>
              <a:gdLst>
                <a:gd name="T0" fmla="*/ 0 w 741"/>
                <a:gd name="T1" fmla="*/ 0 h 296"/>
                <a:gd name="T2" fmla="*/ 0 w 741"/>
                <a:gd name="T3" fmla="*/ 0 h 296"/>
                <a:gd name="T4" fmla="*/ 0 w 741"/>
                <a:gd name="T5" fmla="*/ 0 h 296"/>
                <a:gd name="T6" fmla="*/ 0 w 741"/>
                <a:gd name="T7" fmla="*/ 0 h 296"/>
                <a:gd name="T8" fmla="*/ 0 w 741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1"/>
                <a:gd name="T16" fmla="*/ 0 h 296"/>
                <a:gd name="T17" fmla="*/ 741 w 741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1" h="296">
                  <a:moveTo>
                    <a:pt x="741" y="245"/>
                  </a:moveTo>
                  <a:lnTo>
                    <a:pt x="556" y="0"/>
                  </a:lnTo>
                  <a:lnTo>
                    <a:pt x="0" y="79"/>
                  </a:lnTo>
                  <a:lnTo>
                    <a:pt x="162" y="296"/>
                  </a:lnTo>
                  <a:lnTo>
                    <a:pt x="741" y="245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49" name="Freeform 65"/>
            <p:cNvSpPr>
              <a:spLocks/>
            </p:cNvSpPr>
            <p:nvPr/>
          </p:nvSpPr>
          <p:spPr bwMode="auto">
            <a:xfrm>
              <a:off x="3566" y="3085"/>
              <a:ext cx="247" cy="383"/>
            </a:xfrm>
            <a:custGeom>
              <a:avLst/>
              <a:gdLst>
                <a:gd name="T0" fmla="*/ 0 w 986"/>
                <a:gd name="T1" fmla="*/ 0 h 1530"/>
                <a:gd name="T2" fmla="*/ 0 w 986"/>
                <a:gd name="T3" fmla="*/ 0 h 1530"/>
                <a:gd name="T4" fmla="*/ 0 w 986"/>
                <a:gd name="T5" fmla="*/ 0 h 1530"/>
                <a:gd name="T6" fmla="*/ 0 w 986"/>
                <a:gd name="T7" fmla="*/ 0 h 1530"/>
                <a:gd name="T8" fmla="*/ 0 w 986"/>
                <a:gd name="T9" fmla="*/ 0 h 1530"/>
                <a:gd name="T10" fmla="*/ 0 w 986"/>
                <a:gd name="T11" fmla="*/ 0 h 1530"/>
                <a:gd name="T12" fmla="*/ 0 w 986"/>
                <a:gd name="T13" fmla="*/ 0 h 1530"/>
                <a:gd name="T14" fmla="*/ 0 w 986"/>
                <a:gd name="T15" fmla="*/ 0 h 1530"/>
                <a:gd name="T16" fmla="*/ 0 w 986"/>
                <a:gd name="T17" fmla="*/ 0 h 1530"/>
                <a:gd name="T18" fmla="*/ 0 w 986"/>
                <a:gd name="T19" fmla="*/ 0 h 1530"/>
                <a:gd name="T20" fmla="*/ 0 w 986"/>
                <a:gd name="T21" fmla="*/ 0 h 1530"/>
                <a:gd name="T22" fmla="*/ 0 w 986"/>
                <a:gd name="T23" fmla="*/ 0 h 1530"/>
                <a:gd name="T24" fmla="*/ 0 w 986"/>
                <a:gd name="T25" fmla="*/ 0 h 1530"/>
                <a:gd name="T26" fmla="*/ 0 w 986"/>
                <a:gd name="T27" fmla="*/ 0 h 1530"/>
                <a:gd name="T28" fmla="*/ 0 w 986"/>
                <a:gd name="T29" fmla="*/ 0 h 1530"/>
                <a:gd name="T30" fmla="*/ 0 w 986"/>
                <a:gd name="T31" fmla="*/ 0 h 1530"/>
                <a:gd name="T32" fmla="*/ 0 w 986"/>
                <a:gd name="T33" fmla="*/ 0 h 1530"/>
                <a:gd name="T34" fmla="*/ 0 w 986"/>
                <a:gd name="T35" fmla="*/ 0 h 1530"/>
                <a:gd name="T36" fmla="*/ 0 w 986"/>
                <a:gd name="T37" fmla="*/ 0 h 1530"/>
                <a:gd name="T38" fmla="*/ 0 w 986"/>
                <a:gd name="T39" fmla="*/ 0 h 1530"/>
                <a:gd name="T40" fmla="*/ 0 w 986"/>
                <a:gd name="T41" fmla="*/ 0 h 1530"/>
                <a:gd name="T42" fmla="*/ 0 w 986"/>
                <a:gd name="T43" fmla="*/ 0 h 1530"/>
                <a:gd name="T44" fmla="*/ 0 w 986"/>
                <a:gd name="T45" fmla="*/ 0 h 1530"/>
                <a:gd name="T46" fmla="*/ 0 w 986"/>
                <a:gd name="T47" fmla="*/ 0 h 1530"/>
                <a:gd name="T48" fmla="*/ 0 w 986"/>
                <a:gd name="T49" fmla="*/ 0 h 1530"/>
                <a:gd name="T50" fmla="*/ 0 w 986"/>
                <a:gd name="T51" fmla="*/ 0 h 1530"/>
                <a:gd name="T52" fmla="*/ 0 w 986"/>
                <a:gd name="T53" fmla="*/ 0 h 1530"/>
                <a:gd name="T54" fmla="*/ 0 w 986"/>
                <a:gd name="T55" fmla="*/ 0 h 1530"/>
                <a:gd name="T56" fmla="*/ 0 w 986"/>
                <a:gd name="T57" fmla="*/ 0 h 1530"/>
                <a:gd name="T58" fmla="*/ 0 w 986"/>
                <a:gd name="T59" fmla="*/ 0 h 1530"/>
                <a:gd name="T60" fmla="*/ 0 w 986"/>
                <a:gd name="T61" fmla="*/ 0 h 1530"/>
                <a:gd name="T62" fmla="*/ 0 w 986"/>
                <a:gd name="T63" fmla="*/ 0 h 1530"/>
                <a:gd name="T64" fmla="*/ 0 w 986"/>
                <a:gd name="T65" fmla="*/ 0 h 1530"/>
                <a:gd name="T66" fmla="*/ 0 w 986"/>
                <a:gd name="T67" fmla="*/ 0 h 1530"/>
                <a:gd name="T68" fmla="*/ 0 w 986"/>
                <a:gd name="T69" fmla="*/ 0 h 1530"/>
                <a:gd name="T70" fmla="*/ 0 w 986"/>
                <a:gd name="T71" fmla="*/ 0 h 1530"/>
                <a:gd name="T72" fmla="*/ 0 w 986"/>
                <a:gd name="T73" fmla="*/ 0 h 1530"/>
                <a:gd name="T74" fmla="*/ 0 w 986"/>
                <a:gd name="T75" fmla="*/ 0 h 1530"/>
                <a:gd name="T76" fmla="*/ 0 w 986"/>
                <a:gd name="T77" fmla="*/ 0 h 1530"/>
                <a:gd name="T78" fmla="*/ 0 w 986"/>
                <a:gd name="T79" fmla="*/ 0 h 1530"/>
                <a:gd name="T80" fmla="*/ 0 w 986"/>
                <a:gd name="T81" fmla="*/ 0 h 1530"/>
                <a:gd name="T82" fmla="*/ 0 w 986"/>
                <a:gd name="T83" fmla="*/ 0 h 1530"/>
                <a:gd name="T84" fmla="*/ 0 w 986"/>
                <a:gd name="T85" fmla="*/ 0 h 1530"/>
                <a:gd name="T86" fmla="*/ 0 w 986"/>
                <a:gd name="T87" fmla="*/ 0 h 1530"/>
                <a:gd name="T88" fmla="*/ 0 w 986"/>
                <a:gd name="T89" fmla="*/ 0 h 1530"/>
                <a:gd name="T90" fmla="*/ 0 w 986"/>
                <a:gd name="T91" fmla="*/ 0 h 1530"/>
                <a:gd name="T92" fmla="*/ 0 w 986"/>
                <a:gd name="T93" fmla="*/ 0 h 1530"/>
                <a:gd name="T94" fmla="*/ 0 w 986"/>
                <a:gd name="T95" fmla="*/ 0 h 1530"/>
                <a:gd name="T96" fmla="*/ 0 w 986"/>
                <a:gd name="T97" fmla="*/ 0 h 15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86"/>
                <a:gd name="T148" fmla="*/ 0 h 1530"/>
                <a:gd name="T149" fmla="*/ 986 w 986"/>
                <a:gd name="T150" fmla="*/ 1530 h 153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86" h="1530">
                  <a:moveTo>
                    <a:pt x="6" y="65"/>
                  </a:moveTo>
                  <a:lnTo>
                    <a:pt x="58" y="157"/>
                  </a:lnTo>
                  <a:lnTo>
                    <a:pt x="111" y="249"/>
                  </a:lnTo>
                  <a:lnTo>
                    <a:pt x="166" y="342"/>
                  </a:lnTo>
                  <a:lnTo>
                    <a:pt x="220" y="430"/>
                  </a:lnTo>
                  <a:lnTo>
                    <a:pt x="277" y="520"/>
                  </a:lnTo>
                  <a:lnTo>
                    <a:pt x="332" y="613"/>
                  </a:lnTo>
                  <a:lnTo>
                    <a:pt x="388" y="702"/>
                  </a:lnTo>
                  <a:lnTo>
                    <a:pt x="446" y="792"/>
                  </a:lnTo>
                  <a:lnTo>
                    <a:pt x="503" y="882"/>
                  </a:lnTo>
                  <a:lnTo>
                    <a:pt x="559" y="971"/>
                  </a:lnTo>
                  <a:lnTo>
                    <a:pt x="619" y="1061"/>
                  </a:lnTo>
                  <a:lnTo>
                    <a:pt x="677" y="1151"/>
                  </a:lnTo>
                  <a:lnTo>
                    <a:pt x="734" y="1240"/>
                  </a:lnTo>
                  <a:lnTo>
                    <a:pt x="790" y="1329"/>
                  </a:lnTo>
                  <a:lnTo>
                    <a:pt x="848" y="1419"/>
                  </a:lnTo>
                  <a:lnTo>
                    <a:pt x="905" y="1509"/>
                  </a:lnTo>
                  <a:lnTo>
                    <a:pt x="916" y="1523"/>
                  </a:lnTo>
                  <a:lnTo>
                    <a:pt x="932" y="1530"/>
                  </a:lnTo>
                  <a:lnTo>
                    <a:pt x="949" y="1530"/>
                  </a:lnTo>
                  <a:lnTo>
                    <a:pt x="965" y="1525"/>
                  </a:lnTo>
                  <a:lnTo>
                    <a:pt x="979" y="1511"/>
                  </a:lnTo>
                  <a:lnTo>
                    <a:pt x="986" y="1498"/>
                  </a:lnTo>
                  <a:lnTo>
                    <a:pt x="986" y="1479"/>
                  </a:lnTo>
                  <a:lnTo>
                    <a:pt x="981" y="1463"/>
                  </a:lnTo>
                  <a:lnTo>
                    <a:pt x="924" y="1373"/>
                  </a:lnTo>
                  <a:lnTo>
                    <a:pt x="866" y="1283"/>
                  </a:lnTo>
                  <a:lnTo>
                    <a:pt x="813" y="1194"/>
                  </a:lnTo>
                  <a:lnTo>
                    <a:pt x="755" y="1104"/>
                  </a:lnTo>
                  <a:lnTo>
                    <a:pt x="695" y="1017"/>
                  </a:lnTo>
                  <a:lnTo>
                    <a:pt x="639" y="928"/>
                  </a:lnTo>
                  <a:lnTo>
                    <a:pt x="582" y="838"/>
                  </a:lnTo>
                  <a:lnTo>
                    <a:pt x="524" y="749"/>
                  </a:lnTo>
                  <a:lnTo>
                    <a:pt x="467" y="659"/>
                  </a:lnTo>
                  <a:lnTo>
                    <a:pt x="413" y="569"/>
                  </a:lnTo>
                  <a:lnTo>
                    <a:pt x="356" y="480"/>
                  </a:lnTo>
                  <a:lnTo>
                    <a:pt x="302" y="388"/>
                  </a:lnTo>
                  <a:lnTo>
                    <a:pt x="245" y="298"/>
                  </a:lnTo>
                  <a:lnTo>
                    <a:pt x="191" y="208"/>
                  </a:lnTo>
                  <a:lnTo>
                    <a:pt x="136" y="116"/>
                  </a:lnTo>
                  <a:lnTo>
                    <a:pt x="85" y="23"/>
                  </a:lnTo>
                  <a:lnTo>
                    <a:pt x="74" y="10"/>
                  </a:lnTo>
                  <a:lnTo>
                    <a:pt x="60" y="2"/>
                  </a:lnTo>
                  <a:lnTo>
                    <a:pt x="41" y="0"/>
                  </a:lnTo>
                  <a:lnTo>
                    <a:pt x="25" y="5"/>
                  </a:lnTo>
                  <a:lnTo>
                    <a:pt x="11" y="16"/>
                  </a:lnTo>
                  <a:lnTo>
                    <a:pt x="3" y="30"/>
                  </a:lnTo>
                  <a:lnTo>
                    <a:pt x="0" y="48"/>
                  </a:lnTo>
                  <a:lnTo>
                    <a:pt x="6" y="65"/>
                  </a:lnTo>
                  <a:close/>
                </a:path>
              </a:pathLst>
            </a:custGeom>
            <a:solidFill>
              <a:srgbClr val="CEF2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50" name="Freeform 66"/>
            <p:cNvSpPr>
              <a:spLocks/>
            </p:cNvSpPr>
            <p:nvPr/>
          </p:nvSpPr>
          <p:spPr bwMode="auto">
            <a:xfrm>
              <a:off x="3802" y="3453"/>
              <a:ext cx="281" cy="353"/>
            </a:xfrm>
            <a:custGeom>
              <a:avLst/>
              <a:gdLst>
                <a:gd name="T0" fmla="*/ 0 w 1122"/>
                <a:gd name="T1" fmla="*/ 0 h 1409"/>
                <a:gd name="T2" fmla="*/ 0 w 1122"/>
                <a:gd name="T3" fmla="*/ 0 h 1409"/>
                <a:gd name="T4" fmla="*/ 0 w 1122"/>
                <a:gd name="T5" fmla="*/ 0 h 1409"/>
                <a:gd name="T6" fmla="*/ 0 w 1122"/>
                <a:gd name="T7" fmla="*/ 0 h 1409"/>
                <a:gd name="T8" fmla="*/ 0 w 1122"/>
                <a:gd name="T9" fmla="*/ 0 h 1409"/>
                <a:gd name="T10" fmla="*/ 0 w 1122"/>
                <a:gd name="T11" fmla="*/ 0 h 1409"/>
                <a:gd name="T12" fmla="*/ 0 w 1122"/>
                <a:gd name="T13" fmla="*/ 0 h 1409"/>
                <a:gd name="T14" fmla="*/ 0 w 1122"/>
                <a:gd name="T15" fmla="*/ 0 h 1409"/>
                <a:gd name="T16" fmla="*/ 0 w 1122"/>
                <a:gd name="T17" fmla="*/ 0 h 1409"/>
                <a:gd name="T18" fmla="*/ 0 w 1122"/>
                <a:gd name="T19" fmla="*/ 0 h 1409"/>
                <a:gd name="T20" fmla="*/ 0 w 1122"/>
                <a:gd name="T21" fmla="*/ 0 h 1409"/>
                <a:gd name="T22" fmla="*/ 0 w 1122"/>
                <a:gd name="T23" fmla="*/ 0 h 1409"/>
                <a:gd name="T24" fmla="*/ 0 w 1122"/>
                <a:gd name="T25" fmla="*/ 0 h 1409"/>
                <a:gd name="T26" fmla="*/ 0 w 1122"/>
                <a:gd name="T27" fmla="*/ 0 h 1409"/>
                <a:gd name="T28" fmla="*/ 0 w 1122"/>
                <a:gd name="T29" fmla="*/ 0 h 1409"/>
                <a:gd name="T30" fmla="*/ 0 w 1122"/>
                <a:gd name="T31" fmla="*/ 0 h 1409"/>
                <a:gd name="T32" fmla="*/ 0 w 1122"/>
                <a:gd name="T33" fmla="*/ 0 h 1409"/>
                <a:gd name="T34" fmla="*/ 0 w 1122"/>
                <a:gd name="T35" fmla="*/ 0 h 1409"/>
                <a:gd name="T36" fmla="*/ 0 w 1122"/>
                <a:gd name="T37" fmla="*/ 0 h 1409"/>
                <a:gd name="T38" fmla="*/ 0 w 1122"/>
                <a:gd name="T39" fmla="*/ 0 h 1409"/>
                <a:gd name="T40" fmla="*/ 0 w 1122"/>
                <a:gd name="T41" fmla="*/ 0 h 1409"/>
                <a:gd name="T42" fmla="*/ 0 w 1122"/>
                <a:gd name="T43" fmla="*/ 0 h 1409"/>
                <a:gd name="T44" fmla="*/ 0 w 1122"/>
                <a:gd name="T45" fmla="*/ 0 h 1409"/>
                <a:gd name="T46" fmla="*/ 0 w 1122"/>
                <a:gd name="T47" fmla="*/ 0 h 1409"/>
                <a:gd name="T48" fmla="*/ 0 w 1122"/>
                <a:gd name="T49" fmla="*/ 0 h 1409"/>
                <a:gd name="T50" fmla="*/ 0 w 1122"/>
                <a:gd name="T51" fmla="*/ 0 h 1409"/>
                <a:gd name="T52" fmla="*/ 0 w 1122"/>
                <a:gd name="T53" fmla="*/ 0 h 1409"/>
                <a:gd name="T54" fmla="*/ 0 w 1122"/>
                <a:gd name="T55" fmla="*/ 0 h 1409"/>
                <a:gd name="T56" fmla="*/ 0 w 1122"/>
                <a:gd name="T57" fmla="*/ 0 h 1409"/>
                <a:gd name="T58" fmla="*/ 0 w 1122"/>
                <a:gd name="T59" fmla="*/ 0 h 1409"/>
                <a:gd name="T60" fmla="*/ 0 w 1122"/>
                <a:gd name="T61" fmla="*/ 0 h 1409"/>
                <a:gd name="T62" fmla="*/ 0 w 1122"/>
                <a:gd name="T63" fmla="*/ 0 h 1409"/>
                <a:gd name="T64" fmla="*/ 0 w 1122"/>
                <a:gd name="T65" fmla="*/ 0 h 1409"/>
                <a:gd name="T66" fmla="*/ 0 w 1122"/>
                <a:gd name="T67" fmla="*/ 0 h 1409"/>
                <a:gd name="T68" fmla="*/ 0 w 1122"/>
                <a:gd name="T69" fmla="*/ 0 h 1409"/>
                <a:gd name="T70" fmla="*/ 0 w 1122"/>
                <a:gd name="T71" fmla="*/ 0 h 1409"/>
                <a:gd name="T72" fmla="*/ 0 w 1122"/>
                <a:gd name="T73" fmla="*/ 0 h 1409"/>
                <a:gd name="T74" fmla="*/ 0 w 1122"/>
                <a:gd name="T75" fmla="*/ 0 h 1409"/>
                <a:gd name="T76" fmla="*/ 0 w 1122"/>
                <a:gd name="T77" fmla="*/ 0 h 1409"/>
                <a:gd name="T78" fmla="*/ 0 w 1122"/>
                <a:gd name="T79" fmla="*/ 0 h 1409"/>
                <a:gd name="T80" fmla="*/ 0 w 1122"/>
                <a:gd name="T81" fmla="*/ 0 h 1409"/>
                <a:gd name="T82" fmla="*/ 0 w 1122"/>
                <a:gd name="T83" fmla="*/ 0 h 1409"/>
                <a:gd name="T84" fmla="*/ 0 w 1122"/>
                <a:gd name="T85" fmla="*/ 0 h 1409"/>
                <a:gd name="T86" fmla="*/ 0 w 1122"/>
                <a:gd name="T87" fmla="*/ 0 h 1409"/>
                <a:gd name="T88" fmla="*/ 0 w 1122"/>
                <a:gd name="T89" fmla="*/ 0 h 1409"/>
                <a:gd name="T90" fmla="*/ 0 w 1122"/>
                <a:gd name="T91" fmla="*/ 0 h 1409"/>
                <a:gd name="T92" fmla="*/ 0 w 1122"/>
                <a:gd name="T93" fmla="*/ 0 h 1409"/>
                <a:gd name="T94" fmla="*/ 0 w 1122"/>
                <a:gd name="T95" fmla="*/ 0 h 1409"/>
                <a:gd name="T96" fmla="*/ 0 w 1122"/>
                <a:gd name="T97" fmla="*/ 0 h 14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22"/>
                <a:gd name="T148" fmla="*/ 0 h 1409"/>
                <a:gd name="T149" fmla="*/ 1122 w 1122"/>
                <a:gd name="T150" fmla="*/ 1409 h 14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22" h="1409">
                  <a:moveTo>
                    <a:pt x="9" y="73"/>
                  </a:moveTo>
                  <a:lnTo>
                    <a:pt x="76" y="152"/>
                  </a:lnTo>
                  <a:lnTo>
                    <a:pt x="145" y="234"/>
                  </a:lnTo>
                  <a:lnTo>
                    <a:pt x="210" y="312"/>
                  </a:lnTo>
                  <a:lnTo>
                    <a:pt x="277" y="394"/>
                  </a:lnTo>
                  <a:lnTo>
                    <a:pt x="343" y="477"/>
                  </a:lnTo>
                  <a:lnTo>
                    <a:pt x="408" y="560"/>
                  </a:lnTo>
                  <a:lnTo>
                    <a:pt x="470" y="641"/>
                  </a:lnTo>
                  <a:lnTo>
                    <a:pt x="535" y="725"/>
                  </a:lnTo>
                  <a:lnTo>
                    <a:pt x="598" y="809"/>
                  </a:lnTo>
                  <a:lnTo>
                    <a:pt x="663" y="890"/>
                  </a:lnTo>
                  <a:lnTo>
                    <a:pt x="725" y="974"/>
                  </a:lnTo>
                  <a:lnTo>
                    <a:pt x="788" y="1059"/>
                  </a:lnTo>
                  <a:lnTo>
                    <a:pt x="854" y="1143"/>
                  </a:lnTo>
                  <a:lnTo>
                    <a:pt x="916" y="1227"/>
                  </a:lnTo>
                  <a:lnTo>
                    <a:pt x="978" y="1309"/>
                  </a:lnTo>
                  <a:lnTo>
                    <a:pt x="1043" y="1392"/>
                  </a:lnTo>
                  <a:lnTo>
                    <a:pt x="1057" y="1404"/>
                  </a:lnTo>
                  <a:lnTo>
                    <a:pt x="1076" y="1409"/>
                  </a:lnTo>
                  <a:lnTo>
                    <a:pt x="1092" y="1406"/>
                  </a:lnTo>
                  <a:lnTo>
                    <a:pt x="1108" y="1398"/>
                  </a:lnTo>
                  <a:lnTo>
                    <a:pt x="1119" y="1385"/>
                  </a:lnTo>
                  <a:lnTo>
                    <a:pt x="1122" y="1366"/>
                  </a:lnTo>
                  <a:lnTo>
                    <a:pt x="1119" y="1350"/>
                  </a:lnTo>
                  <a:lnTo>
                    <a:pt x="1111" y="1332"/>
                  </a:lnTo>
                  <a:lnTo>
                    <a:pt x="1046" y="1251"/>
                  </a:lnTo>
                  <a:lnTo>
                    <a:pt x="983" y="1168"/>
                  </a:lnTo>
                  <a:lnTo>
                    <a:pt x="921" y="1083"/>
                  </a:lnTo>
                  <a:lnTo>
                    <a:pt x="856" y="1002"/>
                  </a:lnTo>
                  <a:lnTo>
                    <a:pt x="794" y="918"/>
                  </a:lnTo>
                  <a:lnTo>
                    <a:pt x="731" y="836"/>
                  </a:lnTo>
                  <a:lnTo>
                    <a:pt x="669" y="752"/>
                  </a:lnTo>
                  <a:lnTo>
                    <a:pt x="603" y="668"/>
                  </a:lnTo>
                  <a:lnTo>
                    <a:pt x="540" y="586"/>
                  </a:lnTo>
                  <a:lnTo>
                    <a:pt x="475" y="505"/>
                  </a:lnTo>
                  <a:lnTo>
                    <a:pt x="413" y="421"/>
                  </a:lnTo>
                  <a:lnTo>
                    <a:pt x="348" y="339"/>
                  </a:lnTo>
                  <a:lnTo>
                    <a:pt x="281" y="258"/>
                  </a:lnTo>
                  <a:lnTo>
                    <a:pt x="215" y="179"/>
                  </a:lnTo>
                  <a:lnTo>
                    <a:pt x="147" y="98"/>
                  </a:lnTo>
                  <a:lnTo>
                    <a:pt x="80" y="19"/>
                  </a:lnTo>
                  <a:lnTo>
                    <a:pt x="66" y="5"/>
                  </a:lnTo>
                  <a:lnTo>
                    <a:pt x="50" y="0"/>
                  </a:lnTo>
                  <a:lnTo>
                    <a:pt x="34" y="3"/>
                  </a:lnTo>
                  <a:lnTo>
                    <a:pt x="16" y="10"/>
                  </a:lnTo>
                  <a:lnTo>
                    <a:pt x="6" y="24"/>
                  </a:lnTo>
                  <a:lnTo>
                    <a:pt x="0" y="40"/>
                  </a:lnTo>
                  <a:lnTo>
                    <a:pt x="0" y="57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rgbClr val="CEF2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51" name="Freeform 67"/>
            <p:cNvSpPr>
              <a:spLocks/>
            </p:cNvSpPr>
            <p:nvPr/>
          </p:nvSpPr>
          <p:spPr bwMode="auto">
            <a:xfrm>
              <a:off x="4116" y="3847"/>
              <a:ext cx="189" cy="254"/>
            </a:xfrm>
            <a:custGeom>
              <a:avLst/>
              <a:gdLst>
                <a:gd name="T0" fmla="*/ 0 w 755"/>
                <a:gd name="T1" fmla="*/ 0 h 1016"/>
                <a:gd name="T2" fmla="*/ 0 w 755"/>
                <a:gd name="T3" fmla="*/ 0 h 1016"/>
                <a:gd name="T4" fmla="*/ 0 w 755"/>
                <a:gd name="T5" fmla="*/ 0 h 1016"/>
                <a:gd name="T6" fmla="*/ 0 w 755"/>
                <a:gd name="T7" fmla="*/ 0 h 1016"/>
                <a:gd name="T8" fmla="*/ 0 w 755"/>
                <a:gd name="T9" fmla="*/ 0 h 1016"/>
                <a:gd name="T10" fmla="*/ 0 w 755"/>
                <a:gd name="T11" fmla="*/ 0 h 1016"/>
                <a:gd name="T12" fmla="*/ 0 w 755"/>
                <a:gd name="T13" fmla="*/ 0 h 1016"/>
                <a:gd name="T14" fmla="*/ 0 w 755"/>
                <a:gd name="T15" fmla="*/ 0 h 1016"/>
                <a:gd name="T16" fmla="*/ 0 w 755"/>
                <a:gd name="T17" fmla="*/ 0 h 1016"/>
                <a:gd name="T18" fmla="*/ 0 w 755"/>
                <a:gd name="T19" fmla="*/ 0 h 1016"/>
                <a:gd name="T20" fmla="*/ 0 w 755"/>
                <a:gd name="T21" fmla="*/ 0 h 1016"/>
                <a:gd name="T22" fmla="*/ 0 w 755"/>
                <a:gd name="T23" fmla="*/ 0 h 1016"/>
                <a:gd name="T24" fmla="*/ 0 w 755"/>
                <a:gd name="T25" fmla="*/ 0 h 1016"/>
                <a:gd name="T26" fmla="*/ 0 w 755"/>
                <a:gd name="T27" fmla="*/ 0 h 1016"/>
                <a:gd name="T28" fmla="*/ 0 w 755"/>
                <a:gd name="T29" fmla="*/ 0 h 1016"/>
                <a:gd name="T30" fmla="*/ 0 w 755"/>
                <a:gd name="T31" fmla="*/ 0 h 1016"/>
                <a:gd name="T32" fmla="*/ 0 w 755"/>
                <a:gd name="T33" fmla="*/ 0 h 1016"/>
                <a:gd name="T34" fmla="*/ 0 w 755"/>
                <a:gd name="T35" fmla="*/ 0 h 1016"/>
                <a:gd name="T36" fmla="*/ 0 w 755"/>
                <a:gd name="T37" fmla="*/ 0 h 1016"/>
                <a:gd name="T38" fmla="*/ 0 w 755"/>
                <a:gd name="T39" fmla="*/ 0 h 1016"/>
                <a:gd name="T40" fmla="*/ 0 w 755"/>
                <a:gd name="T41" fmla="*/ 0 h 1016"/>
                <a:gd name="T42" fmla="*/ 0 w 755"/>
                <a:gd name="T43" fmla="*/ 0 h 1016"/>
                <a:gd name="T44" fmla="*/ 0 w 755"/>
                <a:gd name="T45" fmla="*/ 0 h 1016"/>
                <a:gd name="T46" fmla="*/ 0 w 755"/>
                <a:gd name="T47" fmla="*/ 0 h 1016"/>
                <a:gd name="T48" fmla="*/ 0 w 755"/>
                <a:gd name="T49" fmla="*/ 0 h 1016"/>
                <a:gd name="T50" fmla="*/ 0 w 755"/>
                <a:gd name="T51" fmla="*/ 0 h 1016"/>
                <a:gd name="T52" fmla="*/ 0 w 755"/>
                <a:gd name="T53" fmla="*/ 0 h 1016"/>
                <a:gd name="T54" fmla="*/ 0 w 755"/>
                <a:gd name="T55" fmla="*/ 0 h 1016"/>
                <a:gd name="T56" fmla="*/ 0 w 755"/>
                <a:gd name="T57" fmla="*/ 0 h 1016"/>
                <a:gd name="T58" fmla="*/ 0 w 755"/>
                <a:gd name="T59" fmla="*/ 0 h 1016"/>
                <a:gd name="T60" fmla="*/ 0 w 755"/>
                <a:gd name="T61" fmla="*/ 0 h 1016"/>
                <a:gd name="T62" fmla="*/ 0 w 755"/>
                <a:gd name="T63" fmla="*/ 0 h 1016"/>
                <a:gd name="T64" fmla="*/ 0 w 755"/>
                <a:gd name="T65" fmla="*/ 0 h 1016"/>
                <a:gd name="T66" fmla="*/ 0 w 755"/>
                <a:gd name="T67" fmla="*/ 0 h 1016"/>
                <a:gd name="T68" fmla="*/ 0 w 755"/>
                <a:gd name="T69" fmla="*/ 0 h 1016"/>
                <a:gd name="T70" fmla="*/ 0 w 755"/>
                <a:gd name="T71" fmla="*/ 0 h 1016"/>
                <a:gd name="T72" fmla="*/ 0 w 755"/>
                <a:gd name="T73" fmla="*/ 0 h 1016"/>
                <a:gd name="T74" fmla="*/ 0 w 755"/>
                <a:gd name="T75" fmla="*/ 0 h 1016"/>
                <a:gd name="T76" fmla="*/ 0 w 755"/>
                <a:gd name="T77" fmla="*/ 0 h 1016"/>
                <a:gd name="T78" fmla="*/ 0 w 755"/>
                <a:gd name="T79" fmla="*/ 0 h 1016"/>
                <a:gd name="T80" fmla="*/ 0 w 755"/>
                <a:gd name="T81" fmla="*/ 0 h 1016"/>
                <a:gd name="T82" fmla="*/ 0 w 755"/>
                <a:gd name="T83" fmla="*/ 0 h 1016"/>
                <a:gd name="T84" fmla="*/ 0 w 755"/>
                <a:gd name="T85" fmla="*/ 0 h 1016"/>
                <a:gd name="T86" fmla="*/ 0 w 755"/>
                <a:gd name="T87" fmla="*/ 0 h 1016"/>
                <a:gd name="T88" fmla="*/ 0 w 755"/>
                <a:gd name="T89" fmla="*/ 0 h 1016"/>
                <a:gd name="T90" fmla="*/ 0 w 755"/>
                <a:gd name="T91" fmla="*/ 0 h 1016"/>
                <a:gd name="T92" fmla="*/ 0 w 755"/>
                <a:gd name="T93" fmla="*/ 0 h 1016"/>
                <a:gd name="T94" fmla="*/ 0 w 755"/>
                <a:gd name="T95" fmla="*/ 0 h 1016"/>
                <a:gd name="T96" fmla="*/ 0 w 755"/>
                <a:gd name="T97" fmla="*/ 0 h 10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5"/>
                <a:gd name="T148" fmla="*/ 0 h 1016"/>
                <a:gd name="T149" fmla="*/ 755 w 755"/>
                <a:gd name="T150" fmla="*/ 1016 h 101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5" h="1016">
                  <a:moveTo>
                    <a:pt x="5" y="65"/>
                  </a:moveTo>
                  <a:lnTo>
                    <a:pt x="47" y="124"/>
                  </a:lnTo>
                  <a:lnTo>
                    <a:pt x="84" y="184"/>
                  </a:lnTo>
                  <a:lnTo>
                    <a:pt x="125" y="244"/>
                  </a:lnTo>
                  <a:lnTo>
                    <a:pt x="165" y="304"/>
                  </a:lnTo>
                  <a:lnTo>
                    <a:pt x="206" y="363"/>
                  </a:lnTo>
                  <a:lnTo>
                    <a:pt x="248" y="423"/>
                  </a:lnTo>
                  <a:lnTo>
                    <a:pt x="288" y="480"/>
                  </a:lnTo>
                  <a:lnTo>
                    <a:pt x="331" y="540"/>
                  </a:lnTo>
                  <a:lnTo>
                    <a:pt x="372" y="600"/>
                  </a:lnTo>
                  <a:lnTo>
                    <a:pt x="416" y="656"/>
                  </a:lnTo>
                  <a:lnTo>
                    <a:pt x="456" y="714"/>
                  </a:lnTo>
                  <a:lnTo>
                    <a:pt x="500" y="771"/>
                  </a:lnTo>
                  <a:lnTo>
                    <a:pt x="543" y="831"/>
                  </a:lnTo>
                  <a:lnTo>
                    <a:pt x="587" y="885"/>
                  </a:lnTo>
                  <a:lnTo>
                    <a:pt x="633" y="942"/>
                  </a:lnTo>
                  <a:lnTo>
                    <a:pt x="676" y="998"/>
                  </a:lnTo>
                  <a:lnTo>
                    <a:pt x="689" y="1009"/>
                  </a:lnTo>
                  <a:lnTo>
                    <a:pt x="709" y="1016"/>
                  </a:lnTo>
                  <a:lnTo>
                    <a:pt x="726" y="1012"/>
                  </a:lnTo>
                  <a:lnTo>
                    <a:pt x="742" y="1004"/>
                  </a:lnTo>
                  <a:lnTo>
                    <a:pt x="752" y="991"/>
                  </a:lnTo>
                  <a:lnTo>
                    <a:pt x="755" y="972"/>
                  </a:lnTo>
                  <a:lnTo>
                    <a:pt x="752" y="956"/>
                  </a:lnTo>
                  <a:lnTo>
                    <a:pt x="744" y="939"/>
                  </a:lnTo>
                  <a:lnTo>
                    <a:pt x="701" y="885"/>
                  </a:lnTo>
                  <a:lnTo>
                    <a:pt x="657" y="827"/>
                  </a:lnTo>
                  <a:lnTo>
                    <a:pt x="613" y="771"/>
                  </a:lnTo>
                  <a:lnTo>
                    <a:pt x="571" y="714"/>
                  </a:lnTo>
                  <a:lnTo>
                    <a:pt x="527" y="656"/>
                  </a:lnTo>
                  <a:lnTo>
                    <a:pt x="486" y="600"/>
                  </a:lnTo>
                  <a:lnTo>
                    <a:pt x="442" y="543"/>
                  </a:lnTo>
                  <a:lnTo>
                    <a:pt x="402" y="485"/>
                  </a:lnTo>
                  <a:lnTo>
                    <a:pt x="361" y="429"/>
                  </a:lnTo>
                  <a:lnTo>
                    <a:pt x="320" y="369"/>
                  </a:lnTo>
                  <a:lnTo>
                    <a:pt x="280" y="312"/>
                  </a:lnTo>
                  <a:lnTo>
                    <a:pt x="239" y="254"/>
                  </a:lnTo>
                  <a:lnTo>
                    <a:pt x="201" y="195"/>
                  </a:lnTo>
                  <a:lnTo>
                    <a:pt x="160" y="136"/>
                  </a:lnTo>
                  <a:lnTo>
                    <a:pt x="119" y="78"/>
                  </a:lnTo>
                  <a:lnTo>
                    <a:pt x="82" y="18"/>
                  </a:lnTo>
                  <a:lnTo>
                    <a:pt x="68" y="5"/>
                  </a:lnTo>
                  <a:lnTo>
                    <a:pt x="54" y="0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5" y="18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CEF2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52" name="Freeform 68"/>
            <p:cNvSpPr>
              <a:spLocks/>
            </p:cNvSpPr>
            <p:nvPr/>
          </p:nvSpPr>
          <p:spPr bwMode="auto">
            <a:xfrm>
              <a:off x="3907" y="3135"/>
              <a:ext cx="689" cy="862"/>
            </a:xfrm>
            <a:custGeom>
              <a:avLst/>
              <a:gdLst>
                <a:gd name="T0" fmla="*/ 0 w 2756"/>
                <a:gd name="T1" fmla="*/ 0 h 3451"/>
                <a:gd name="T2" fmla="*/ 0 w 2756"/>
                <a:gd name="T3" fmla="*/ 0 h 3451"/>
                <a:gd name="T4" fmla="*/ 0 w 2756"/>
                <a:gd name="T5" fmla="*/ 0 h 3451"/>
                <a:gd name="T6" fmla="*/ 0 w 2756"/>
                <a:gd name="T7" fmla="*/ 0 h 3451"/>
                <a:gd name="T8" fmla="*/ 0 w 2756"/>
                <a:gd name="T9" fmla="*/ 0 h 3451"/>
                <a:gd name="T10" fmla="*/ 0 w 2756"/>
                <a:gd name="T11" fmla="*/ 0 h 3451"/>
                <a:gd name="T12" fmla="*/ 0 w 2756"/>
                <a:gd name="T13" fmla="*/ 0 h 3451"/>
                <a:gd name="T14" fmla="*/ 0 w 2756"/>
                <a:gd name="T15" fmla="*/ 0 h 3451"/>
                <a:gd name="T16" fmla="*/ 0 w 2756"/>
                <a:gd name="T17" fmla="*/ 0 h 3451"/>
                <a:gd name="T18" fmla="*/ 0 w 2756"/>
                <a:gd name="T19" fmla="*/ 0 h 3451"/>
                <a:gd name="T20" fmla="*/ 0 w 2756"/>
                <a:gd name="T21" fmla="*/ 0 h 3451"/>
                <a:gd name="T22" fmla="*/ 0 w 2756"/>
                <a:gd name="T23" fmla="*/ 0 h 3451"/>
                <a:gd name="T24" fmla="*/ 0 w 2756"/>
                <a:gd name="T25" fmla="*/ 0 h 3451"/>
                <a:gd name="T26" fmla="*/ 0 w 2756"/>
                <a:gd name="T27" fmla="*/ 0 h 3451"/>
                <a:gd name="T28" fmla="*/ 0 w 2756"/>
                <a:gd name="T29" fmla="*/ 0 h 3451"/>
                <a:gd name="T30" fmla="*/ 0 w 2756"/>
                <a:gd name="T31" fmla="*/ 0 h 3451"/>
                <a:gd name="T32" fmla="*/ 0 w 2756"/>
                <a:gd name="T33" fmla="*/ 0 h 3451"/>
                <a:gd name="T34" fmla="*/ 0 w 2756"/>
                <a:gd name="T35" fmla="*/ 0 h 3451"/>
                <a:gd name="T36" fmla="*/ 0 w 2756"/>
                <a:gd name="T37" fmla="*/ 0 h 3451"/>
                <a:gd name="T38" fmla="*/ 0 w 2756"/>
                <a:gd name="T39" fmla="*/ 0 h 3451"/>
                <a:gd name="T40" fmla="*/ 0 w 2756"/>
                <a:gd name="T41" fmla="*/ 0 h 3451"/>
                <a:gd name="T42" fmla="*/ 0 w 2756"/>
                <a:gd name="T43" fmla="*/ 0 h 3451"/>
                <a:gd name="T44" fmla="*/ 0 w 2756"/>
                <a:gd name="T45" fmla="*/ 0 h 3451"/>
                <a:gd name="T46" fmla="*/ 0 w 2756"/>
                <a:gd name="T47" fmla="*/ 0 h 3451"/>
                <a:gd name="T48" fmla="*/ 0 w 2756"/>
                <a:gd name="T49" fmla="*/ 0 h 3451"/>
                <a:gd name="T50" fmla="*/ 0 w 2756"/>
                <a:gd name="T51" fmla="*/ 0 h 3451"/>
                <a:gd name="T52" fmla="*/ 0 w 2756"/>
                <a:gd name="T53" fmla="*/ 0 h 3451"/>
                <a:gd name="T54" fmla="*/ 0 w 2756"/>
                <a:gd name="T55" fmla="*/ 0 h 3451"/>
                <a:gd name="T56" fmla="*/ 0 w 2756"/>
                <a:gd name="T57" fmla="*/ 0 h 3451"/>
                <a:gd name="T58" fmla="*/ 0 w 2756"/>
                <a:gd name="T59" fmla="*/ 0 h 3451"/>
                <a:gd name="T60" fmla="*/ 0 w 2756"/>
                <a:gd name="T61" fmla="*/ 0 h 3451"/>
                <a:gd name="T62" fmla="*/ 0 w 2756"/>
                <a:gd name="T63" fmla="*/ 0 h 3451"/>
                <a:gd name="T64" fmla="*/ 0 w 2756"/>
                <a:gd name="T65" fmla="*/ 0 h 3451"/>
                <a:gd name="T66" fmla="*/ 0 w 2756"/>
                <a:gd name="T67" fmla="*/ 0 h 3451"/>
                <a:gd name="T68" fmla="*/ 0 w 2756"/>
                <a:gd name="T69" fmla="*/ 0 h 3451"/>
                <a:gd name="T70" fmla="*/ 0 w 2756"/>
                <a:gd name="T71" fmla="*/ 0 h 3451"/>
                <a:gd name="T72" fmla="*/ 0 w 2756"/>
                <a:gd name="T73" fmla="*/ 0 h 3451"/>
                <a:gd name="T74" fmla="*/ 0 w 2756"/>
                <a:gd name="T75" fmla="*/ 0 h 3451"/>
                <a:gd name="T76" fmla="*/ 0 w 2756"/>
                <a:gd name="T77" fmla="*/ 0 h 3451"/>
                <a:gd name="T78" fmla="*/ 0 w 2756"/>
                <a:gd name="T79" fmla="*/ 0 h 3451"/>
                <a:gd name="T80" fmla="*/ 0 w 2756"/>
                <a:gd name="T81" fmla="*/ 0 h 3451"/>
                <a:gd name="T82" fmla="*/ 0 w 2756"/>
                <a:gd name="T83" fmla="*/ 0 h 3451"/>
                <a:gd name="T84" fmla="*/ 0 w 2756"/>
                <a:gd name="T85" fmla="*/ 0 h 3451"/>
                <a:gd name="T86" fmla="*/ 0 w 2756"/>
                <a:gd name="T87" fmla="*/ 0 h 3451"/>
                <a:gd name="T88" fmla="*/ 0 w 2756"/>
                <a:gd name="T89" fmla="*/ 0 h 3451"/>
                <a:gd name="T90" fmla="*/ 0 w 2756"/>
                <a:gd name="T91" fmla="*/ 0 h 3451"/>
                <a:gd name="T92" fmla="*/ 0 w 2756"/>
                <a:gd name="T93" fmla="*/ 0 h 3451"/>
                <a:gd name="T94" fmla="*/ 0 w 2756"/>
                <a:gd name="T95" fmla="*/ 0 h 3451"/>
                <a:gd name="T96" fmla="*/ 0 w 2756"/>
                <a:gd name="T97" fmla="*/ 0 h 3451"/>
                <a:gd name="T98" fmla="*/ 0 w 2756"/>
                <a:gd name="T99" fmla="*/ 0 h 34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56"/>
                <a:gd name="T151" fmla="*/ 0 h 3451"/>
                <a:gd name="T152" fmla="*/ 2756 w 2756"/>
                <a:gd name="T153" fmla="*/ 3451 h 34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56" h="3451">
                  <a:moveTo>
                    <a:pt x="2742" y="3451"/>
                  </a:moveTo>
                  <a:lnTo>
                    <a:pt x="2696" y="3449"/>
                  </a:lnTo>
                  <a:lnTo>
                    <a:pt x="2612" y="3343"/>
                  </a:lnTo>
                  <a:lnTo>
                    <a:pt x="2528" y="3237"/>
                  </a:lnTo>
                  <a:lnTo>
                    <a:pt x="2446" y="3128"/>
                  </a:lnTo>
                  <a:lnTo>
                    <a:pt x="2363" y="3022"/>
                  </a:lnTo>
                  <a:lnTo>
                    <a:pt x="2281" y="2916"/>
                  </a:lnTo>
                  <a:lnTo>
                    <a:pt x="2197" y="2807"/>
                  </a:lnTo>
                  <a:lnTo>
                    <a:pt x="2116" y="2702"/>
                  </a:lnTo>
                  <a:lnTo>
                    <a:pt x="2033" y="2594"/>
                  </a:lnTo>
                  <a:lnTo>
                    <a:pt x="1950" y="2488"/>
                  </a:lnTo>
                  <a:lnTo>
                    <a:pt x="1869" y="2379"/>
                  </a:lnTo>
                  <a:lnTo>
                    <a:pt x="1786" y="2273"/>
                  </a:lnTo>
                  <a:lnTo>
                    <a:pt x="1705" y="2164"/>
                  </a:lnTo>
                  <a:lnTo>
                    <a:pt x="1620" y="2058"/>
                  </a:lnTo>
                  <a:lnTo>
                    <a:pt x="1539" y="1950"/>
                  </a:lnTo>
                  <a:lnTo>
                    <a:pt x="1458" y="1844"/>
                  </a:lnTo>
                  <a:lnTo>
                    <a:pt x="1373" y="1735"/>
                  </a:lnTo>
                  <a:lnTo>
                    <a:pt x="1292" y="1629"/>
                  </a:lnTo>
                  <a:lnTo>
                    <a:pt x="1208" y="1524"/>
                  </a:lnTo>
                  <a:lnTo>
                    <a:pt x="1124" y="1418"/>
                  </a:lnTo>
                  <a:lnTo>
                    <a:pt x="1042" y="1309"/>
                  </a:lnTo>
                  <a:lnTo>
                    <a:pt x="959" y="1203"/>
                  </a:lnTo>
                  <a:lnTo>
                    <a:pt x="874" y="1097"/>
                  </a:lnTo>
                  <a:lnTo>
                    <a:pt x="788" y="991"/>
                  </a:lnTo>
                  <a:lnTo>
                    <a:pt x="703" y="889"/>
                  </a:lnTo>
                  <a:lnTo>
                    <a:pt x="616" y="783"/>
                  </a:lnTo>
                  <a:lnTo>
                    <a:pt x="532" y="676"/>
                  </a:lnTo>
                  <a:lnTo>
                    <a:pt x="445" y="573"/>
                  </a:lnTo>
                  <a:lnTo>
                    <a:pt x="356" y="470"/>
                  </a:lnTo>
                  <a:lnTo>
                    <a:pt x="269" y="367"/>
                  </a:lnTo>
                  <a:lnTo>
                    <a:pt x="179" y="263"/>
                  </a:lnTo>
                  <a:lnTo>
                    <a:pt x="89" y="161"/>
                  </a:lnTo>
                  <a:lnTo>
                    <a:pt x="0" y="57"/>
                  </a:lnTo>
                  <a:lnTo>
                    <a:pt x="0" y="41"/>
                  </a:lnTo>
                  <a:lnTo>
                    <a:pt x="0" y="25"/>
                  </a:lnTo>
                  <a:lnTo>
                    <a:pt x="3" y="11"/>
                  </a:lnTo>
                  <a:lnTo>
                    <a:pt x="13" y="0"/>
                  </a:lnTo>
                  <a:lnTo>
                    <a:pt x="59" y="11"/>
                  </a:lnTo>
                  <a:lnTo>
                    <a:pt x="853" y="948"/>
                  </a:lnTo>
                  <a:lnTo>
                    <a:pt x="2357" y="2911"/>
                  </a:lnTo>
                  <a:lnTo>
                    <a:pt x="2403" y="2978"/>
                  </a:lnTo>
                  <a:lnTo>
                    <a:pt x="2452" y="3044"/>
                  </a:lnTo>
                  <a:lnTo>
                    <a:pt x="2504" y="3109"/>
                  </a:lnTo>
                  <a:lnTo>
                    <a:pt x="2558" y="3172"/>
                  </a:lnTo>
                  <a:lnTo>
                    <a:pt x="2610" y="3237"/>
                  </a:lnTo>
                  <a:lnTo>
                    <a:pt x="2661" y="3302"/>
                  </a:lnTo>
                  <a:lnTo>
                    <a:pt x="2710" y="3367"/>
                  </a:lnTo>
                  <a:lnTo>
                    <a:pt x="2756" y="3435"/>
                  </a:lnTo>
                  <a:lnTo>
                    <a:pt x="2742" y="3451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53" name="Freeform 69"/>
            <p:cNvSpPr>
              <a:spLocks/>
            </p:cNvSpPr>
            <p:nvPr/>
          </p:nvSpPr>
          <p:spPr bwMode="auto">
            <a:xfrm>
              <a:off x="3481" y="3125"/>
              <a:ext cx="1114" cy="1023"/>
            </a:xfrm>
            <a:custGeom>
              <a:avLst/>
              <a:gdLst>
                <a:gd name="T0" fmla="*/ 0 w 4456"/>
                <a:gd name="T1" fmla="*/ 0 h 4092"/>
                <a:gd name="T2" fmla="*/ 0 w 4456"/>
                <a:gd name="T3" fmla="*/ 0 h 4092"/>
                <a:gd name="T4" fmla="*/ 0 w 4456"/>
                <a:gd name="T5" fmla="*/ 0 h 4092"/>
                <a:gd name="T6" fmla="*/ 0 w 4456"/>
                <a:gd name="T7" fmla="*/ 0 h 4092"/>
                <a:gd name="T8" fmla="*/ 0 w 4456"/>
                <a:gd name="T9" fmla="*/ 0 h 4092"/>
                <a:gd name="T10" fmla="*/ 0 w 4456"/>
                <a:gd name="T11" fmla="*/ 0 h 4092"/>
                <a:gd name="T12" fmla="*/ 0 w 4456"/>
                <a:gd name="T13" fmla="*/ 0 h 4092"/>
                <a:gd name="T14" fmla="*/ 0 w 4456"/>
                <a:gd name="T15" fmla="*/ 0 h 4092"/>
                <a:gd name="T16" fmla="*/ 0 w 4456"/>
                <a:gd name="T17" fmla="*/ 0 h 4092"/>
                <a:gd name="T18" fmla="*/ 0 w 4456"/>
                <a:gd name="T19" fmla="*/ 0 h 4092"/>
                <a:gd name="T20" fmla="*/ 0 w 4456"/>
                <a:gd name="T21" fmla="*/ 0 h 4092"/>
                <a:gd name="T22" fmla="*/ 0 w 4456"/>
                <a:gd name="T23" fmla="*/ 0 h 4092"/>
                <a:gd name="T24" fmla="*/ 0 w 4456"/>
                <a:gd name="T25" fmla="*/ 0 h 4092"/>
                <a:gd name="T26" fmla="*/ 0 w 4456"/>
                <a:gd name="T27" fmla="*/ 0 h 4092"/>
                <a:gd name="T28" fmla="*/ 0 w 4456"/>
                <a:gd name="T29" fmla="*/ 0 h 4092"/>
                <a:gd name="T30" fmla="*/ 0 w 4456"/>
                <a:gd name="T31" fmla="*/ 0 h 4092"/>
                <a:gd name="T32" fmla="*/ 0 w 4456"/>
                <a:gd name="T33" fmla="*/ 0 h 4092"/>
                <a:gd name="T34" fmla="*/ 0 w 4456"/>
                <a:gd name="T35" fmla="*/ 0 h 4092"/>
                <a:gd name="T36" fmla="*/ 0 w 4456"/>
                <a:gd name="T37" fmla="*/ 0 h 4092"/>
                <a:gd name="T38" fmla="*/ 0 w 4456"/>
                <a:gd name="T39" fmla="*/ 0 h 4092"/>
                <a:gd name="T40" fmla="*/ 0 w 4456"/>
                <a:gd name="T41" fmla="*/ 0 h 4092"/>
                <a:gd name="T42" fmla="*/ 0 w 4456"/>
                <a:gd name="T43" fmla="*/ 0 h 4092"/>
                <a:gd name="T44" fmla="*/ 0 w 4456"/>
                <a:gd name="T45" fmla="*/ 0 h 4092"/>
                <a:gd name="T46" fmla="*/ 0 w 4456"/>
                <a:gd name="T47" fmla="*/ 0 h 4092"/>
                <a:gd name="T48" fmla="*/ 0 w 4456"/>
                <a:gd name="T49" fmla="*/ 0 h 4092"/>
                <a:gd name="T50" fmla="*/ 0 w 4456"/>
                <a:gd name="T51" fmla="*/ 0 h 4092"/>
                <a:gd name="T52" fmla="*/ 0 w 4456"/>
                <a:gd name="T53" fmla="*/ 0 h 4092"/>
                <a:gd name="T54" fmla="*/ 0 w 4456"/>
                <a:gd name="T55" fmla="*/ 0 h 4092"/>
                <a:gd name="T56" fmla="*/ 0 w 4456"/>
                <a:gd name="T57" fmla="*/ 0 h 4092"/>
                <a:gd name="T58" fmla="*/ 0 w 4456"/>
                <a:gd name="T59" fmla="*/ 0 h 4092"/>
                <a:gd name="T60" fmla="*/ 0 w 4456"/>
                <a:gd name="T61" fmla="*/ 0 h 4092"/>
                <a:gd name="T62" fmla="*/ 0 w 4456"/>
                <a:gd name="T63" fmla="*/ 0 h 4092"/>
                <a:gd name="T64" fmla="*/ 0 w 4456"/>
                <a:gd name="T65" fmla="*/ 0 h 4092"/>
                <a:gd name="T66" fmla="*/ 0 w 4456"/>
                <a:gd name="T67" fmla="*/ 0 h 4092"/>
                <a:gd name="T68" fmla="*/ 0 w 4456"/>
                <a:gd name="T69" fmla="*/ 0 h 4092"/>
                <a:gd name="T70" fmla="*/ 0 w 4456"/>
                <a:gd name="T71" fmla="*/ 0 h 4092"/>
                <a:gd name="T72" fmla="*/ 0 w 4456"/>
                <a:gd name="T73" fmla="*/ 0 h 4092"/>
                <a:gd name="T74" fmla="*/ 0 w 4456"/>
                <a:gd name="T75" fmla="*/ 0 h 4092"/>
                <a:gd name="T76" fmla="*/ 0 w 4456"/>
                <a:gd name="T77" fmla="*/ 0 h 4092"/>
                <a:gd name="T78" fmla="*/ 0 w 4456"/>
                <a:gd name="T79" fmla="*/ 0 h 4092"/>
                <a:gd name="T80" fmla="*/ 0 w 4456"/>
                <a:gd name="T81" fmla="*/ 0 h 4092"/>
                <a:gd name="T82" fmla="*/ 0 w 4456"/>
                <a:gd name="T83" fmla="*/ 0 h 4092"/>
                <a:gd name="T84" fmla="*/ 0 w 4456"/>
                <a:gd name="T85" fmla="*/ 0 h 4092"/>
                <a:gd name="T86" fmla="*/ 0 w 4456"/>
                <a:gd name="T87" fmla="*/ 0 h 4092"/>
                <a:gd name="T88" fmla="*/ 0 w 4456"/>
                <a:gd name="T89" fmla="*/ 0 h 4092"/>
                <a:gd name="T90" fmla="*/ 0 w 4456"/>
                <a:gd name="T91" fmla="*/ 0 h 4092"/>
                <a:gd name="T92" fmla="*/ 0 w 4456"/>
                <a:gd name="T93" fmla="*/ 0 h 4092"/>
                <a:gd name="T94" fmla="*/ 0 w 4456"/>
                <a:gd name="T95" fmla="*/ 0 h 4092"/>
                <a:gd name="T96" fmla="*/ 0 w 4456"/>
                <a:gd name="T97" fmla="*/ 0 h 4092"/>
                <a:gd name="T98" fmla="*/ 0 w 4456"/>
                <a:gd name="T99" fmla="*/ 0 h 4092"/>
                <a:gd name="T100" fmla="*/ 0 w 4456"/>
                <a:gd name="T101" fmla="*/ 0 h 4092"/>
                <a:gd name="T102" fmla="*/ 0 w 4456"/>
                <a:gd name="T103" fmla="*/ 0 h 4092"/>
                <a:gd name="T104" fmla="*/ 0 w 4456"/>
                <a:gd name="T105" fmla="*/ 0 h 4092"/>
                <a:gd name="T106" fmla="*/ 0 w 4456"/>
                <a:gd name="T107" fmla="*/ 0 h 4092"/>
                <a:gd name="T108" fmla="*/ 0 w 4456"/>
                <a:gd name="T109" fmla="*/ 0 h 4092"/>
                <a:gd name="T110" fmla="*/ 0 w 4456"/>
                <a:gd name="T111" fmla="*/ 0 h 4092"/>
                <a:gd name="T112" fmla="*/ 0 w 4456"/>
                <a:gd name="T113" fmla="*/ 0 h 4092"/>
                <a:gd name="T114" fmla="*/ 0 w 4456"/>
                <a:gd name="T115" fmla="*/ 0 h 4092"/>
                <a:gd name="T116" fmla="*/ 0 w 4456"/>
                <a:gd name="T117" fmla="*/ 0 h 409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56"/>
                <a:gd name="T178" fmla="*/ 0 h 4092"/>
                <a:gd name="T179" fmla="*/ 4456 w 4456"/>
                <a:gd name="T180" fmla="*/ 4092 h 409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56" h="4092">
                  <a:moveTo>
                    <a:pt x="3343" y="4035"/>
                  </a:moveTo>
                  <a:lnTo>
                    <a:pt x="3316" y="4060"/>
                  </a:lnTo>
                  <a:lnTo>
                    <a:pt x="3288" y="4074"/>
                  </a:lnTo>
                  <a:lnTo>
                    <a:pt x="3256" y="4079"/>
                  </a:lnTo>
                  <a:lnTo>
                    <a:pt x="3223" y="4079"/>
                  </a:lnTo>
                  <a:lnTo>
                    <a:pt x="3188" y="4079"/>
                  </a:lnTo>
                  <a:lnTo>
                    <a:pt x="3152" y="4079"/>
                  </a:lnTo>
                  <a:lnTo>
                    <a:pt x="3117" y="4081"/>
                  </a:lnTo>
                  <a:lnTo>
                    <a:pt x="3082" y="4092"/>
                  </a:lnTo>
                  <a:lnTo>
                    <a:pt x="3036" y="4092"/>
                  </a:lnTo>
                  <a:lnTo>
                    <a:pt x="3039" y="4062"/>
                  </a:lnTo>
                  <a:lnTo>
                    <a:pt x="3050" y="4044"/>
                  </a:lnTo>
                  <a:lnTo>
                    <a:pt x="3071" y="4032"/>
                  </a:lnTo>
                  <a:lnTo>
                    <a:pt x="3096" y="4024"/>
                  </a:lnTo>
                  <a:lnTo>
                    <a:pt x="3122" y="4021"/>
                  </a:lnTo>
                  <a:lnTo>
                    <a:pt x="3150" y="4016"/>
                  </a:lnTo>
                  <a:lnTo>
                    <a:pt x="3177" y="4008"/>
                  </a:lnTo>
                  <a:lnTo>
                    <a:pt x="3196" y="3991"/>
                  </a:lnTo>
                  <a:lnTo>
                    <a:pt x="3172" y="3954"/>
                  </a:lnTo>
                  <a:lnTo>
                    <a:pt x="3142" y="3913"/>
                  </a:lnTo>
                  <a:lnTo>
                    <a:pt x="3112" y="3875"/>
                  </a:lnTo>
                  <a:lnTo>
                    <a:pt x="3082" y="3837"/>
                  </a:lnTo>
                  <a:lnTo>
                    <a:pt x="3050" y="3799"/>
                  </a:lnTo>
                  <a:lnTo>
                    <a:pt x="3017" y="3760"/>
                  </a:lnTo>
                  <a:lnTo>
                    <a:pt x="2985" y="3723"/>
                  </a:lnTo>
                  <a:lnTo>
                    <a:pt x="2955" y="3684"/>
                  </a:lnTo>
                  <a:lnTo>
                    <a:pt x="2939" y="3718"/>
                  </a:lnTo>
                  <a:lnTo>
                    <a:pt x="2909" y="3734"/>
                  </a:lnTo>
                  <a:lnTo>
                    <a:pt x="2870" y="3742"/>
                  </a:lnTo>
                  <a:lnTo>
                    <a:pt x="2833" y="3748"/>
                  </a:lnTo>
                  <a:lnTo>
                    <a:pt x="2803" y="3753"/>
                  </a:lnTo>
                  <a:lnTo>
                    <a:pt x="2789" y="3764"/>
                  </a:lnTo>
                  <a:lnTo>
                    <a:pt x="2797" y="3788"/>
                  </a:lnTo>
                  <a:lnTo>
                    <a:pt x="2838" y="3832"/>
                  </a:lnTo>
                  <a:lnTo>
                    <a:pt x="2849" y="3853"/>
                  </a:lnTo>
                  <a:lnTo>
                    <a:pt x="2865" y="3864"/>
                  </a:lnTo>
                  <a:lnTo>
                    <a:pt x="2884" y="3873"/>
                  </a:lnTo>
                  <a:lnTo>
                    <a:pt x="2903" y="3873"/>
                  </a:lnTo>
                  <a:lnTo>
                    <a:pt x="2925" y="3873"/>
                  </a:lnTo>
                  <a:lnTo>
                    <a:pt x="2946" y="3875"/>
                  </a:lnTo>
                  <a:lnTo>
                    <a:pt x="2965" y="3878"/>
                  </a:lnTo>
                  <a:lnTo>
                    <a:pt x="2981" y="3889"/>
                  </a:lnTo>
                  <a:lnTo>
                    <a:pt x="2960" y="3908"/>
                  </a:lnTo>
                  <a:lnTo>
                    <a:pt x="2944" y="3931"/>
                  </a:lnTo>
                  <a:lnTo>
                    <a:pt x="2935" y="3959"/>
                  </a:lnTo>
                  <a:lnTo>
                    <a:pt x="2935" y="3989"/>
                  </a:lnTo>
                  <a:lnTo>
                    <a:pt x="2903" y="3997"/>
                  </a:lnTo>
                  <a:lnTo>
                    <a:pt x="2875" y="3991"/>
                  </a:lnTo>
                  <a:lnTo>
                    <a:pt x="2854" y="3981"/>
                  </a:lnTo>
                  <a:lnTo>
                    <a:pt x="2838" y="3961"/>
                  </a:lnTo>
                  <a:lnTo>
                    <a:pt x="2822" y="3943"/>
                  </a:lnTo>
                  <a:lnTo>
                    <a:pt x="2803" y="3926"/>
                  </a:lnTo>
                  <a:lnTo>
                    <a:pt x="2778" y="3915"/>
                  </a:lnTo>
                  <a:lnTo>
                    <a:pt x="2748" y="3915"/>
                  </a:lnTo>
                  <a:lnTo>
                    <a:pt x="2778" y="3885"/>
                  </a:lnTo>
                  <a:lnTo>
                    <a:pt x="2745" y="3845"/>
                  </a:lnTo>
                  <a:lnTo>
                    <a:pt x="2718" y="3802"/>
                  </a:lnTo>
                  <a:lnTo>
                    <a:pt x="2688" y="3758"/>
                  </a:lnTo>
                  <a:lnTo>
                    <a:pt x="2658" y="3712"/>
                  </a:lnTo>
                  <a:lnTo>
                    <a:pt x="2628" y="3672"/>
                  </a:lnTo>
                  <a:lnTo>
                    <a:pt x="2593" y="3636"/>
                  </a:lnTo>
                  <a:lnTo>
                    <a:pt x="2553" y="3603"/>
                  </a:lnTo>
                  <a:lnTo>
                    <a:pt x="2509" y="3582"/>
                  </a:lnTo>
                  <a:lnTo>
                    <a:pt x="2523" y="3552"/>
                  </a:lnTo>
                  <a:lnTo>
                    <a:pt x="2526" y="3522"/>
                  </a:lnTo>
                  <a:lnTo>
                    <a:pt x="2515" y="3497"/>
                  </a:lnTo>
                  <a:lnTo>
                    <a:pt x="2498" y="3471"/>
                  </a:lnTo>
                  <a:lnTo>
                    <a:pt x="2477" y="3448"/>
                  </a:lnTo>
                  <a:lnTo>
                    <a:pt x="2452" y="3424"/>
                  </a:lnTo>
                  <a:lnTo>
                    <a:pt x="2431" y="3402"/>
                  </a:lnTo>
                  <a:lnTo>
                    <a:pt x="2411" y="3378"/>
                  </a:lnTo>
                  <a:lnTo>
                    <a:pt x="2403" y="3383"/>
                  </a:lnTo>
                  <a:lnTo>
                    <a:pt x="2392" y="3386"/>
                  </a:lnTo>
                  <a:lnTo>
                    <a:pt x="2381" y="3388"/>
                  </a:lnTo>
                  <a:lnTo>
                    <a:pt x="2368" y="3388"/>
                  </a:lnTo>
                  <a:lnTo>
                    <a:pt x="2357" y="3388"/>
                  </a:lnTo>
                  <a:lnTo>
                    <a:pt x="2346" y="3392"/>
                  </a:lnTo>
                  <a:lnTo>
                    <a:pt x="2335" y="3397"/>
                  </a:lnTo>
                  <a:lnTo>
                    <a:pt x="2325" y="3405"/>
                  </a:lnTo>
                  <a:lnTo>
                    <a:pt x="2314" y="3397"/>
                  </a:lnTo>
                  <a:lnTo>
                    <a:pt x="2311" y="3386"/>
                  </a:lnTo>
                  <a:lnTo>
                    <a:pt x="2314" y="3372"/>
                  </a:lnTo>
                  <a:lnTo>
                    <a:pt x="2314" y="3362"/>
                  </a:lnTo>
                  <a:lnTo>
                    <a:pt x="2327" y="3351"/>
                  </a:lnTo>
                  <a:lnTo>
                    <a:pt x="2344" y="3342"/>
                  </a:lnTo>
                  <a:lnTo>
                    <a:pt x="2357" y="3332"/>
                  </a:lnTo>
                  <a:lnTo>
                    <a:pt x="2371" y="3318"/>
                  </a:lnTo>
                  <a:lnTo>
                    <a:pt x="2352" y="3283"/>
                  </a:lnTo>
                  <a:lnTo>
                    <a:pt x="2327" y="3261"/>
                  </a:lnTo>
                  <a:lnTo>
                    <a:pt x="2302" y="3253"/>
                  </a:lnTo>
                  <a:lnTo>
                    <a:pt x="2276" y="3250"/>
                  </a:lnTo>
                  <a:lnTo>
                    <a:pt x="2246" y="3256"/>
                  </a:lnTo>
                  <a:lnTo>
                    <a:pt x="2216" y="3261"/>
                  </a:lnTo>
                  <a:lnTo>
                    <a:pt x="2184" y="3270"/>
                  </a:lnTo>
                  <a:lnTo>
                    <a:pt x="2154" y="3272"/>
                  </a:lnTo>
                  <a:lnTo>
                    <a:pt x="2154" y="3253"/>
                  </a:lnTo>
                  <a:lnTo>
                    <a:pt x="2161" y="3240"/>
                  </a:lnTo>
                  <a:lnTo>
                    <a:pt x="2173" y="3229"/>
                  </a:lnTo>
                  <a:lnTo>
                    <a:pt x="2186" y="3217"/>
                  </a:lnTo>
                  <a:lnTo>
                    <a:pt x="2200" y="3212"/>
                  </a:lnTo>
                  <a:lnTo>
                    <a:pt x="2216" y="3205"/>
                  </a:lnTo>
                  <a:lnTo>
                    <a:pt x="2230" y="3196"/>
                  </a:lnTo>
                  <a:lnTo>
                    <a:pt x="2240" y="3188"/>
                  </a:lnTo>
                  <a:lnTo>
                    <a:pt x="2230" y="3164"/>
                  </a:lnTo>
                  <a:lnTo>
                    <a:pt x="2221" y="3139"/>
                  </a:lnTo>
                  <a:lnTo>
                    <a:pt x="2208" y="3117"/>
                  </a:lnTo>
                  <a:lnTo>
                    <a:pt x="2186" y="3099"/>
                  </a:lnTo>
                  <a:lnTo>
                    <a:pt x="2173" y="3095"/>
                  </a:lnTo>
                  <a:lnTo>
                    <a:pt x="2156" y="3095"/>
                  </a:lnTo>
                  <a:lnTo>
                    <a:pt x="2145" y="3101"/>
                  </a:lnTo>
                  <a:lnTo>
                    <a:pt x="2131" y="3106"/>
                  </a:lnTo>
                  <a:lnTo>
                    <a:pt x="2118" y="3109"/>
                  </a:lnTo>
                  <a:lnTo>
                    <a:pt x="2108" y="3112"/>
                  </a:lnTo>
                  <a:lnTo>
                    <a:pt x="2094" y="3106"/>
                  </a:lnTo>
                  <a:lnTo>
                    <a:pt x="2083" y="3099"/>
                  </a:lnTo>
                  <a:lnTo>
                    <a:pt x="2129" y="3028"/>
                  </a:lnTo>
                  <a:lnTo>
                    <a:pt x="2099" y="2988"/>
                  </a:lnTo>
                  <a:lnTo>
                    <a:pt x="2066" y="2946"/>
                  </a:lnTo>
                  <a:lnTo>
                    <a:pt x="2031" y="2908"/>
                  </a:lnTo>
                  <a:lnTo>
                    <a:pt x="1999" y="2868"/>
                  </a:lnTo>
                  <a:lnTo>
                    <a:pt x="1969" y="2827"/>
                  </a:lnTo>
                  <a:lnTo>
                    <a:pt x="1947" y="2783"/>
                  </a:lnTo>
                  <a:lnTo>
                    <a:pt x="1933" y="2740"/>
                  </a:lnTo>
                  <a:lnTo>
                    <a:pt x="1930" y="2694"/>
                  </a:lnTo>
                  <a:lnTo>
                    <a:pt x="1955" y="2691"/>
                  </a:lnTo>
                  <a:lnTo>
                    <a:pt x="1977" y="2686"/>
                  </a:lnTo>
                  <a:lnTo>
                    <a:pt x="1999" y="2674"/>
                  </a:lnTo>
                  <a:lnTo>
                    <a:pt x="2018" y="2662"/>
                  </a:lnTo>
                  <a:lnTo>
                    <a:pt x="2037" y="2644"/>
                  </a:lnTo>
                  <a:lnTo>
                    <a:pt x="2055" y="2628"/>
                  </a:lnTo>
                  <a:lnTo>
                    <a:pt x="2072" y="2612"/>
                  </a:lnTo>
                  <a:lnTo>
                    <a:pt x="2089" y="2593"/>
                  </a:lnTo>
                  <a:lnTo>
                    <a:pt x="2043" y="2526"/>
                  </a:lnTo>
                  <a:lnTo>
                    <a:pt x="1995" y="2455"/>
                  </a:lnTo>
                  <a:lnTo>
                    <a:pt x="1950" y="2387"/>
                  </a:lnTo>
                  <a:lnTo>
                    <a:pt x="1901" y="2319"/>
                  </a:lnTo>
                  <a:lnTo>
                    <a:pt x="1852" y="2251"/>
                  </a:lnTo>
                  <a:lnTo>
                    <a:pt x="1801" y="2186"/>
                  </a:lnTo>
                  <a:lnTo>
                    <a:pt x="1748" y="2119"/>
                  </a:lnTo>
                  <a:lnTo>
                    <a:pt x="1697" y="2050"/>
                  </a:lnTo>
                  <a:lnTo>
                    <a:pt x="1646" y="1985"/>
                  </a:lnTo>
                  <a:lnTo>
                    <a:pt x="1595" y="1918"/>
                  </a:lnTo>
                  <a:lnTo>
                    <a:pt x="1540" y="1852"/>
                  </a:lnTo>
                  <a:lnTo>
                    <a:pt x="1489" y="1784"/>
                  </a:lnTo>
                  <a:lnTo>
                    <a:pt x="1436" y="1717"/>
                  </a:lnTo>
                  <a:lnTo>
                    <a:pt x="1385" y="1651"/>
                  </a:lnTo>
                  <a:lnTo>
                    <a:pt x="1334" y="1583"/>
                  </a:lnTo>
                  <a:lnTo>
                    <a:pt x="1281" y="1516"/>
                  </a:lnTo>
                  <a:lnTo>
                    <a:pt x="1249" y="1480"/>
                  </a:lnTo>
                  <a:lnTo>
                    <a:pt x="1214" y="1445"/>
                  </a:lnTo>
                  <a:lnTo>
                    <a:pt x="1179" y="1412"/>
                  </a:lnTo>
                  <a:lnTo>
                    <a:pt x="1140" y="1382"/>
                  </a:lnTo>
                  <a:lnTo>
                    <a:pt x="1103" y="1361"/>
                  </a:lnTo>
                  <a:lnTo>
                    <a:pt x="1062" y="1350"/>
                  </a:lnTo>
                  <a:lnTo>
                    <a:pt x="1016" y="1350"/>
                  </a:lnTo>
                  <a:lnTo>
                    <a:pt x="967" y="1369"/>
                  </a:lnTo>
                  <a:lnTo>
                    <a:pt x="939" y="1329"/>
                  </a:lnTo>
                  <a:lnTo>
                    <a:pt x="910" y="1290"/>
                  </a:lnTo>
                  <a:lnTo>
                    <a:pt x="880" y="1252"/>
                  </a:lnTo>
                  <a:lnTo>
                    <a:pt x="850" y="1214"/>
                  </a:lnTo>
                  <a:lnTo>
                    <a:pt x="817" y="1176"/>
                  </a:lnTo>
                  <a:lnTo>
                    <a:pt x="787" y="1140"/>
                  </a:lnTo>
                  <a:lnTo>
                    <a:pt x="757" y="1103"/>
                  </a:lnTo>
                  <a:lnTo>
                    <a:pt x="725" y="1068"/>
                  </a:lnTo>
                  <a:lnTo>
                    <a:pt x="695" y="1029"/>
                  </a:lnTo>
                  <a:lnTo>
                    <a:pt x="665" y="994"/>
                  </a:lnTo>
                  <a:lnTo>
                    <a:pt x="635" y="957"/>
                  </a:lnTo>
                  <a:lnTo>
                    <a:pt x="605" y="918"/>
                  </a:lnTo>
                  <a:lnTo>
                    <a:pt x="576" y="880"/>
                  </a:lnTo>
                  <a:lnTo>
                    <a:pt x="549" y="839"/>
                  </a:lnTo>
                  <a:lnTo>
                    <a:pt x="521" y="798"/>
                  </a:lnTo>
                  <a:lnTo>
                    <a:pt x="496" y="758"/>
                  </a:lnTo>
                  <a:lnTo>
                    <a:pt x="380" y="756"/>
                  </a:lnTo>
                  <a:lnTo>
                    <a:pt x="378" y="733"/>
                  </a:lnTo>
                  <a:lnTo>
                    <a:pt x="385" y="720"/>
                  </a:lnTo>
                  <a:lnTo>
                    <a:pt x="404" y="712"/>
                  </a:lnTo>
                  <a:lnTo>
                    <a:pt x="424" y="703"/>
                  </a:lnTo>
                  <a:lnTo>
                    <a:pt x="443" y="696"/>
                  </a:lnTo>
                  <a:lnTo>
                    <a:pt x="456" y="685"/>
                  </a:lnTo>
                  <a:lnTo>
                    <a:pt x="456" y="666"/>
                  </a:lnTo>
                  <a:lnTo>
                    <a:pt x="440" y="641"/>
                  </a:lnTo>
                  <a:lnTo>
                    <a:pt x="426" y="603"/>
                  </a:lnTo>
                  <a:lnTo>
                    <a:pt x="404" y="581"/>
                  </a:lnTo>
                  <a:lnTo>
                    <a:pt x="380" y="571"/>
                  </a:lnTo>
                  <a:lnTo>
                    <a:pt x="353" y="568"/>
                  </a:lnTo>
                  <a:lnTo>
                    <a:pt x="325" y="568"/>
                  </a:lnTo>
                  <a:lnTo>
                    <a:pt x="296" y="568"/>
                  </a:lnTo>
                  <a:lnTo>
                    <a:pt x="267" y="562"/>
                  </a:lnTo>
                  <a:lnTo>
                    <a:pt x="239" y="552"/>
                  </a:lnTo>
                  <a:lnTo>
                    <a:pt x="247" y="538"/>
                  </a:lnTo>
                  <a:lnTo>
                    <a:pt x="261" y="527"/>
                  </a:lnTo>
                  <a:lnTo>
                    <a:pt x="279" y="514"/>
                  </a:lnTo>
                  <a:lnTo>
                    <a:pt x="296" y="502"/>
                  </a:lnTo>
                  <a:lnTo>
                    <a:pt x="307" y="490"/>
                  </a:lnTo>
                  <a:lnTo>
                    <a:pt x="313" y="476"/>
                  </a:lnTo>
                  <a:lnTo>
                    <a:pt x="307" y="460"/>
                  </a:lnTo>
                  <a:lnTo>
                    <a:pt x="285" y="437"/>
                  </a:lnTo>
                  <a:lnTo>
                    <a:pt x="272" y="414"/>
                  </a:lnTo>
                  <a:lnTo>
                    <a:pt x="255" y="400"/>
                  </a:lnTo>
                  <a:lnTo>
                    <a:pt x="237" y="394"/>
                  </a:lnTo>
                  <a:lnTo>
                    <a:pt x="214" y="391"/>
                  </a:lnTo>
                  <a:lnTo>
                    <a:pt x="193" y="391"/>
                  </a:lnTo>
                  <a:lnTo>
                    <a:pt x="168" y="394"/>
                  </a:lnTo>
                  <a:lnTo>
                    <a:pt x="147" y="394"/>
                  </a:lnTo>
                  <a:lnTo>
                    <a:pt x="125" y="391"/>
                  </a:lnTo>
                  <a:lnTo>
                    <a:pt x="133" y="372"/>
                  </a:lnTo>
                  <a:lnTo>
                    <a:pt x="149" y="356"/>
                  </a:lnTo>
                  <a:lnTo>
                    <a:pt x="168" y="340"/>
                  </a:lnTo>
                  <a:lnTo>
                    <a:pt x="184" y="321"/>
                  </a:lnTo>
                  <a:lnTo>
                    <a:pt x="0" y="44"/>
                  </a:lnTo>
                  <a:lnTo>
                    <a:pt x="11" y="30"/>
                  </a:lnTo>
                  <a:lnTo>
                    <a:pt x="22" y="12"/>
                  </a:lnTo>
                  <a:lnTo>
                    <a:pt x="36" y="0"/>
                  </a:lnTo>
                  <a:lnTo>
                    <a:pt x="57" y="3"/>
                  </a:lnTo>
                  <a:lnTo>
                    <a:pt x="285" y="321"/>
                  </a:lnTo>
                  <a:lnTo>
                    <a:pt x="342" y="324"/>
                  </a:lnTo>
                  <a:lnTo>
                    <a:pt x="355" y="410"/>
                  </a:lnTo>
                  <a:lnTo>
                    <a:pt x="391" y="467"/>
                  </a:lnTo>
                  <a:lnTo>
                    <a:pt x="429" y="525"/>
                  </a:lnTo>
                  <a:lnTo>
                    <a:pt x="464" y="581"/>
                  </a:lnTo>
                  <a:lnTo>
                    <a:pt x="503" y="638"/>
                  </a:lnTo>
                  <a:lnTo>
                    <a:pt x="540" y="696"/>
                  </a:lnTo>
                  <a:lnTo>
                    <a:pt x="579" y="752"/>
                  </a:lnTo>
                  <a:lnTo>
                    <a:pt x="619" y="807"/>
                  </a:lnTo>
                  <a:lnTo>
                    <a:pt x="660" y="864"/>
                  </a:lnTo>
                  <a:lnTo>
                    <a:pt x="701" y="918"/>
                  </a:lnTo>
                  <a:lnTo>
                    <a:pt x="741" y="975"/>
                  </a:lnTo>
                  <a:lnTo>
                    <a:pt x="785" y="1029"/>
                  </a:lnTo>
                  <a:lnTo>
                    <a:pt x="828" y="1084"/>
                  </a:lnTo>
                  <a:lnTo>
                    <a:pt x="872" y="1138"/>
                  </a:lnTo>
                  <a:lnTo>
                    <a:pt x="918" y="1193"/>
                  </a:lnTo>
                  <a:lnTo>
                    <a:pt x="964" y="1244"/>
                  </a:lnTo>
                  <a:lnTo>
                    <a:pt x="1011" y="1299"/>
                  </a:lnTo>
                  <a:lnTo>
                    <a:pt x="1064" y="1285"/>
                  </a:lnTo>
                  <a:lnTo>
                    <a:pt x="1117" y="1287"/>
                  </a:lnTo>
                  <a:lnTo>
                    <a:pt x="1163" y="1306"/>
                  </a:lnTo>
                  <a:lnTo>
                    <a:pt x="1209" y="1334"/>
                  </a:lnTo>
                  <a:lnTo>
                    <a:pt x="1249" y="1369"/>
                  </a:lnTo>
                  <a:lnTo>
                    <a:pt x="1290" y="1407"/>
                  </a:lnTo>
                  <a:lnTo>
                    <a:pt x="1330" y="1447"/>
                  </a:lnTo>
                  <a:lnTo>
                    <a:pt x="1369" y="1488"/>
                  </a:lnTo>
                  <a:lnTo>
                    <a:pt x="2161" y="2536"/>
                  </a:lnTo>
                  <a:lnTo>
                    <a:pt x="2159" y="2566"/>
                  </a:lnTo>
                  <a:lnTo>
                    <a:pt x="2148" y="2596"/>
                  </a:lnTo>
                  <a:lnTo>
                    <a:pt x="2134" y="2626"/>
                  </a:lnTo>
                  <a:lnTo>
                    <a:pt x="2118" y="2651"/>
                  </a:lnTo>
                  <a:lnTo>
                    <a:pt x="2096" y="2674"/>
                  </a:lnTo>
                  <a:lnTo>
                    <a:pt x="2072" y="2694"/>
                  </a:lnTo>
                  <a:lnTo>
                    <a:pt x="2045" y="2710"/>
                  </a:lnTo>
                  <a:lnTo>
                    <a:pt x="2015" y="2721"/>
                  </a:lnTo>
                  <a:lnTo>
                    <a:pt x="2034" y="2762"/>
                  </a:lnTo>
                  <a:lnTo>
                    <a:pt x="2055" y="2803"/>
                  </a:lnTo>
                  <a:lnTo>
                    <a:pt x="2080" y="2843"/>
                  </a:lnTo>
                  <a:lnTo>
                    <a:pt x="2110" y="2881"/>
                  </a:lnTo>
                  <a:lnTo>
                    <a:pt x="2138" y="2916"/>
                  </a:lnTo>
                  <a:lnTo>
                    <a:pt x="2170" y="2954"/>
                  </a:lnTo>
                  <a:lnTo>
                    <a:pt x="2200" y="2993"/>
                  </a:lnTo>
                  <a:lnTo>
                    <a:pt x="2230" y="3028"/>
                  </a:lnTo>
                  <a:lnTo>
                    <a:pt x="2344" y="3014"/>
                  </a:lnTo>
                  <a:lnTo>
                    <a:pt x="2272" y="3085"/>
                  </a:lnTo>
                  <a:lnTo>
                    <a:pt x="2290" y="3099"/>
                  </a:lnTo>
                  <a:lnTo>
                    <a:pt x="2302" y="3115"/>
                  </a:lnTo>
                  <a:lnTo>
                    <a:pt x="2316" y="3134"/>
                  </a:lnTo>
                  <a:lnTo>
                    <a:pt x="2330" y="3150"/>
                  </a:lnTo>
                  <a:lnTo>
                    <a:pt x="2346" y="3164"/>
                  </a:lnTo>
                  <a:lnTo>
                    <a:pt x="2362" y="3171"/>
                  </a:lnTo>
                  <a:lnTo>
                    <a:pt x="2381" y="3171"/>
                  </a:lnTo>
                  <a:lnTo>
                    <a:pt x="2403" y="3159"/>
                  </a:lnTo>
                  <a:lnTo>
                    <a:pt x="2411" y="3159"/>
                  </a:lnTo>
                  <a:lnTo>
                    <a:pt x="2417" y="3164"/>
                  </a:lnTo>
                  <a:lnTo>
                    <a:pt x="2422" y="3169"/>
                  </a:lnTo>
                  <a:lnTo>
                    <a:pt x="2427" y="3175"/>
                  </a:lnTo>
                  <a:lnTo>
                    <a:pt x="2408" y="3191"/>
                  </a:lnTo>
                  <a:lnTo>
                    <a:pt x="2401" y="3207"/>
                  </a:lnTo>
                  <a:lnTo>
                    <a:pt x="2403" y="3224"/>
                  </a:lnTo>
                  <a:lnTo>
                    <a:pt x="2411" y="3240"/>
                  </a:lnTo>
                  <a:lnTo>
                    <a:pt x="2425" y="3256"/>
                  </a:lnTo>
                  <a:lnTo>
                    <a:pt x="2438" y="3272"/>
                  </a:lnTo>
                  <a:lnTo>
                    <a:pt x="2450" y="3288"/>
                  </a:lnTo>
                  <a:lnTo>
                    <a:pt x="2457" y="3305"/>
                  </a:lnTo>
                  <a:lnTo>
                    <a:pt x="2556" y="3321"/>
                  </a:lnTo>
                  <a:lnTo>
                    <a:pt x="2553" y="3335"/>
                  </a:lnTo>
                  <a:lnTo>
                    <a:pt x="2544" y="3346"/>
                  </a:lnTo>
                  <a:lnTo>
                    <a:pt x="2533" y="3356"/>
                  </a:lnTo>
                  <a:lnTo>
                    <a:pt x="2523" y="3365"/>
                  </a:lnTo>
                  <a:lnTo>
                    <a:pt x="2515" y="3372"/>
                  </a:lnTo>
                  <a:lnTo>
                    <a:pt x="2509" y="3383"/>
                  </a:lnTo>
                  <a:lnTo>
                    <a:pt x="2512" y="3395"/>
                  </a:lnTo>
                  <a:lnTo>
                    <a:pt x="2526" y="3408"/>
                  </a:lnTo>
                  <a:lnTo>
                    <a:pt x="2537" y="3432"/>
                  </a:lnTo>
                  <a:lnTo>
                    <a:pt x="2556" y="3454"/>
                  </a:lnTo>
                  <a:lnTo>
                    <a:pt x="2577" y="3473"/>
                  </a:lnTo>
                  <a:lnTo>
                    <a:pt x="2596" y="3495"/>
                  </a:lnTo>
                  <a:lnTo>
                    <a:pt x="2612" y="3487"/>
                  </a:lnTo>
                  <a:lnTo>
                    <a:pt x="2634" y="3481"/>
                  </a:lnTo>
                  <a:lnTo>
                    <a:pt x="2653" y="3481"/>
                  </a:lnTo>
                  <a:lnTo>
                    <a:pt x="2674" y="3481"/>
                  </a:lnTo>
                  <a:lnTo>
                    <a:pt x="2697" y="3481"/>
                  </a:lnTo>
                  <a:lnTo>
                    <a:pt x="2718" y="3481"/>
                  </a:lnTo>
                  <a:lnTo>
                    <a:pt x="2738" y="3476"/>
                  </a:lnTo>
                  <a:lnTo>
                    <a:pt x="2754" y="3467"/>
                  </a:lnTo>
                  <a:lnTo>
                    <a:pt x="2732" y="3430"/>
                  </a:lnTo>
                  <a:lnTo>
                    <a:pt x="2710" y="3397"/>
                  </a:lnTo>
                  <a:lnTo>
                    <a:pt x="2686" y="3365"/>
                  </a:lnTo>
                  <a:lnTo>
                    <a:pt x="2662" y="3332"/>
                  </a:lnTo>
                  <a:lnTo>
                    <a:pt x="2637" y="3302"/>
                  </a:lnTo>
                  <a:lnTo>
                    <a:pt x="2607" y="3270"/>
                  </a:lnTo>
                  <a:lnTo>
                    <a:pt x="2577" y="3237"/>
                  </a:lnTo>
                  <a:lnTo>
                    <a:pt x="2542" y="3205"/>
                  </a:lnTo>
                  <a:lnTo>
                    <a:pt x="2509" y="3141"/>
                  </a:lnTo>
                  <a:lnTo>
                    <a:pt x="2468" y="3082"/>
                  </a:lnTo>
                  <a:lnTo>
                    <a:pt x="2427" y="3023"/>
                  </a:lnTo>
                  <a:lnTo>
                    <a:pt x="2385" y="2963"/>
                  </a:lnTo>
                  <a:lnTo>
                    <a:pt x="2341" y="2903"/>
                  </a:lnTo>
                  <a:lnTo>
                    <a:pt x="2302" y="2843"/>
                  </a:lnTo>
                  <a:lnTo>
                    <a:pt x="2270" y="2778"/>
                  </a:lnTo>
                  <a:lnTo>
                    <a:pt x="2246" y="2713"/>
                  </a:lnTo>
                  <a:lnTo>
                    <a:pt x="2256" y="2702"/>
                  </a:lnTo>
                  <a:lnTo>
                    <a:pt x="2267" y="2697"/>
                  </a:lnTo>
                  <a:lnTo>
                    <a:pt x="2279" y="2697"/>
                  </a:lnTo>
                  <a:lnTo>
                    <a:pt x="2292" y="2697"/>
                  </a:lnTo>
                  <a:lnTo>
                    <a:pt x="2341" y="2780"/>
                  </a:lnTo>
                  <a:lnTo>
                    <a:pt x="2392" y="2865"/>
                  </a:lnTo>
                  <a:lnTo>
                    <a:pt x="2447" y="2946"/>
                  </a:lnTo>
                  <a:lnTo>
                    <a:pt x="2503" y="3028"/>
                  </a:lnTo>
                  <a:lnTo>
                    <a:pt x="2566" y="3106"/>
                  </a:lnTo>
                  <a:lnTo>
                    <a:pt x="2628" y="3185"/>
                  </a:lnTo>
                  <a:lnTo>
                    <a:pt x="2692" y="3264"/>
                  </a:lnTo>
                  <a:lnTo>
                    <a:pt x="2757" y="3340"/>
                  </a:lnTo>
                  <a:lnTo>
                    <a:pt x="2822" y="3418"/>
                  </a:lnTo>
                  <a:lnTo>
                    <a:pt x="2886" y="3495"/>
                  </a:lnTo>
                  <a:lnTo>
                    <a:pt x="2955" y="3573"/>
                  </a:lnTo>
                  <a:lnTo>
                    <a:pt x="3020" y="3649"/>
                  </a:lnTo>
                  <a:lnTo>
                    <a:pt x="3082" y="3728"/>
                  </a:lnTo>
                  <a:lnTo>
                    <a:pt x="3147" y="3804"/>
                  </a:lnTo>
                  <a:lnTo>
                    <a:pt x="3207" y="3885"/>
                  </a:lnTo>
                  <a:lnTo>
                    <a:pt x="3267" y="3965"/>
                  </a:lnTo>
                  <a:lnTo>
                    <a:pt x="3302" y="3968"/>
                  </a:lnTo>
                  <a:lnTo>
                    <a:pt x="3337" y="3968"/>
                  </a:lnTo>
                  <a:lnTo>
                    <a:pt x="3371" y="3968"/>
                  </a:lnTo>
                  <a:lnTo>
                    <a:pt x="3406" y="3961"/>
                  </a:lnTo>
                  <a:lnTo>
                    <a:pt x="3438" y="3954"/>
                  </a:lnTo>
                  <a:lnTo>
                    <a:pt x="3471" y="3945"/>
                  </a:lnTo>
                  <a:lnTo>
                    <a:pt x="3503" y="3938"/>
                  </a:lnTo>
                  <a:lnTo>
                    <a:pt x="3535" y="3926"/>
                  </a:lnTo>
                  <a:lnTo>
                    <a:pt x="3568" y="3915"/>
                  </a:lnTo>
                  <a:lnTo>
                    <a:pt x="3600" y="3905"/>
                  </a:lnTo>
                  <a:lnTo>
                    <a:pt x="3634" y="3894"/>
                  </a:lnTo>
                  <a:lnTo>
                    <a:pt x="3666" y="3883"/>
                  </a:lnTo>
                  <a:lnTo>
                    <a:pt x="3701" y="3875"/>
                  </a:lnTo>
                  <a:lnTo>
                    <a:pt x="3734" y="3867"/>
                  </a:lnTo>
                  <a:lnTo>
                    <a:pt x="3769" y="3861"/>
                  </a:lnTo>
                  <a:lnTo>
                    <a:pt x="3805" y="3855"/>
                  </a:lnTo>
                  <a:lnTo>
                    <a:pt x="4456" y="3704"/>
                  </a:lnTo>
                  <a:lnTo>
                    <a:pt x="4397" y="3764"/>
                  </a:lnTo>
                  <a:lnTo>
                    <a:pt x="3343" y="4035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54" name="Freeform 70"/>
            <p:cNvSpPr>
              <a:spLocks/>
            </p:cNvSpPr>
            <p:nvPr/>
          </p:nvSpPr>
          <p:spPr bwMode="auto">
            <a:xfrm>
              <a:off x="4204" y="3793"/>
              <a:ext cx="309" cy="179"/>
            </a:xfrm>
            <a:custGeom>
              <a:avLst/>
              <a:gdLst>
                <a:gd name="T0" fmla="*/ 0 w 1235"/>
                <a:gd name="T1" fmla="*/ 0 h 717"/>
                <a:gd name="T2" fmla="*/ 0 w 1235"/>
                <a:gd name="T3" fmla="*/ 0 h 717"/>
                <a:gd name="T4" fmla="*/ 0 w 1235"/>
                <a:gd name="T5" fmla="*/ 0 h 717"/>
                <a:gd name="T6" fmla="*/ 0 w 1235"/>
                <a:gd name="T7" fmla="*/ 0 h 717"/>
                <a:gd name="T8" fmla="*/ 0 w 1235"/>
                <a:gd name="T9" fmla="*/ 0 h 717"/>
                <a:gd name="T10" fmla="*/ 0 w 1235"/>
                <a:gd name="T11" fmla="*/ 0 h 717"/>
                <a:gd name="T12" fmla="*/ 0 w 1235"/>
                <a:gd name="T13" fmla="*/ 0 h 717"/>
                <a:gd name="T14" fmla="*/ 0 w 1235"/>
                <a:gd name="T15" fmla="*/ 0 h 717"/>
                <a:gd name="T16" fmla="*/ 0 w 1235"/>
                <a:gd name="T17" fmla="*/ 0 h 717"/>
                <a:gd name="T18" fmla="*/ 0 w 1235"/>
                <a:gd name="T19" fmla="*/ 0 h 717"/>
                <a:gd name="T20" fmla="*/ 0 w 1235"/>
                <a:gd name="T21" fmla="*/ 0 h 717"/>
                <a:gd name="T22" fmla="*/ 0 w 1235"/>
                <a:gd name="T23" fmla="*/ 0 h 717"/>
                <a:gd name="T24" fmla="*/ 0 w 1235"/>
                <a:gd name="T25" fmla="*/ 0 h 717"/>
                <a:gd name="T26" fmla="*/ 0 w 1235"/>
                <a:gd name="T27" fmla="*/ 0 h 717"/>
                <a:gd name="T28" fmla="*/ 0 w 1235"/>
                <a:gd name="T29" fmla="*/ 0 h 717"/>
                <a:gd name="T30" fmla="*/ 0 w 1235"/>
                <a:gd name="T31" fmla="*/ 0 h 717"/>
                <a:gd name="T32" fmla="*/ 0 w 1235"/>
                <a:gd name="T33" fmla="*/ 0 h 717"/>
                <a:gd name="T34" fmla="*/ 0 w 1235"/>
                <a:gd name="T35" fmla="*/ 0 h 717"/>
                <a:gd name="T36" fmla="*/ 0 w 1235"/>
                <a:gd name="T37" fmla="*/ 0 h 717"/>
                <a:gd name="T38" fmla="*/ 0 w 1235"/>
                <a:gd name="T39" fmla="*/ 0 h 717"/>
                <a:gd name="T40" fmla="*/ 0 w 1235"/>
                <a:gd name="T41" fmla="*/ 0 h 717"/>
                <a:gd name="T42" fmla="*/ 0 w 1235"/>
                <a:gd name="T43" fmla="*/ 0 h 717"/>
                <a:gd name="T44" fmla="*/ 0 w 1235"/>
                <a:gd name="T45" fmla="*/ 0 h 717"/>
                <a:gd name="T46" fmla="*/ 0 w 1235"/>
                <a:gd name="T47" fmla="*/ 0 h 717"/>
                <a:gd name="T48" fmla="*/ 0 w 1235"/>
                <a:gd name="T49" fmla="*/ 0 h 717"/>
                <a:gd name="T50" fmla="*/ 0 w 1235"/>
                <a:gd name="T51" fmla="*/ 0 h 717"/>
                <a:gd name="T52" fmla="*/ 0 w 1235"/>
                <a:gd name="T53" fmla="*/ 0 h 717"/>
                <a:gd name="T54" fmla="*/ 0 w 1235"/>
                <a:gd name="T55" fmla="*/ 0 h 717"/>
                <a:gd name="T56" fmla="*/ 0 w 1235"/>
                <a:gd name="T57" fmla="*/ 0 h 717"/>
                <a:gd name="T58" fmla="*/ 0 w 1235"/>
                <a:gd name="T59" fmla="*/ 0 h 717"/>
                <a:gd name="T60" fmla="*/ 0 w 1235"/>
                <a:gd name="T61" fmla="*/ 0 h 717"/>
                <a:gd name="T62" fmla="*/ 0 w 1235"/>
                <a:gd name="T63" fmla="*/ 0 h 717"/>
                <a:gd name="T64" fmla="*/ 0 w 1235"/>
                <a:gd name="T65" fmla="*/ 0 h 717"/>
                <a:gd name="T66" fmla="*/ 0 w 1235"/>
                <a:gd name="T67" fmla="*/ 0 h 717"/>
                <a:gd name="T68" fmla="*/ 0 w 1235"/>
                <a:gd name="T69" fmla="*/ 0 h 717"/>
                <a:gd name="T70" fmla="*/ 0 w 1235"/>
                <a:gd name="T71" fmla="*/ 0 h 717"/>
                <a:gd name="T72" fmla="*/ 0 w 1235"/>
                <a:gd name="T73" fmla="*/ 0 h 717"/>
                <a:gd name="T74" fmla="*/ 0 w 1235"/>
                <a:gd name="T75" fmla="*/ 0 h 717"/>
                <a:gd name="T76" fmla="*/ 0 w 1235"/>
                <a:gd name="T77" fmla="*/ 0 h 717"/>
                <a:gd name="T78" fmla="*/ 0 w 1235"/>
                <a:gd name="T79" fmla="*/ 0 h 717"/>
                <a:gd name="T80" fmla="*/ 0 w 1235"/>
                <a:gd name="T81" fmla="*/ 0 h 717"/>
                <a:gd name="T82" fmla="*/ 0 w 1235"/>
                <a:gd name="T83" fmla="*/ 0 h 717"/>
                <a:gd name="T84" fmla="*/ 0 w 1235"/>
                <a:gd name="T85" fmla="*/ 0 h 717"/>
                <a:gd name="T86" fmla="*/ 0 w 1235"/>
                <a:gd name="T87" fmla="*/ 0 h 717"/>
                <a:gd name="T88" fmla="*/ 0 w 1235"/>
                <a:gd name="T89" fmla="*/ 0 h 717"/>
                <a:gd name="T90" fmla="*/ 0 w 1235"/>
                <a:gd name="T91" fmla="*/ 0 h 717"/>
                <a:gd name="T92" fmla="*/ 0 w 1235"/>
                <a:gd name="T93" fmla="*/ 0 h 717"/>
                <a:gd name="T94" fmla="*/ 0 w 1235"/>
                <a:gd name="T95" fmla="*/ 0 h 7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35"/>
                <a:gd name="T145" fmla="*/ 0 h 717"/>
                <a:gd name="T146" fmla="*/ 1235 w 1235"/>
                <a:gd name="T147" fmla="*/ 717 h 71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35" h="717">
                  <a:moveTo>
                    <a:pt x="876" y="709"/>
                  </a:moveTo>
                  <a:lnTo>
                    <a:pt x="860" y="709"/>
                  </a:lnTo>
                  <a:lnTo>
                    <a:pt x="843" y="709"/>
                  </a:lnTo>
                  <a:lnTo>
                    <a:pt x="827" y="707"/>
                  </a:lnTo>
                  <a:lnTo>
                    <a:pt x="816" y="693"/>
                  </a:lnTo>
                  <a:lnTo>
                    <a:pt x="816" y="679"/>
                  </a:lnTo>
                  <a:lnTo>
                    <a:pt x="855" y="666"/>
                  </a:lnTo>
                  <a:lnTo>
                    <a:pt x="892" y="655"/>
                  </a:lnTo>
                  <a:lnTo>
                    <a:pt x="933" y="647"/>
                  </a:lnTo>
                  <a:lnTo>
                    <a:pt x="974" y="638"/>
                  </a:lnTo>
                  <a:lnTo>
                    <a:pt x="1012" y="627"/>
                  </a:lnTo>
                  <a:lnTo>
                    <a:pt x="1050" y="617"/>
                  </a:lnTo>
                  <a:lnTo>
                    <a:pt x="1085" y="603"/>
                  </a:lnTo>
                  <a:lnTo>
                    <a:pt x="1120" y="584"/>
                  </a:lnTo>
                  <a:lnTo>
                    <a:pt x="1102" y="548"/>
                  </a:lnTo>
                  <a:lnTo>
                    <a:pt x="1077" y="516"/>
                  </a:lnTo>
                  <a:lnTo>
                    <a:pt x="1056" y="483"/>
                  </a:lnTo>
                  <a:lnTo>
                    <a:pt x="1028" y="451"/>
                  </a:lnTo>
                  <a:lnTo>
                    <a:pt x="1004" y="421"/>
                  </a:lnTo>
                  <a:lnTo>
                    <a:pt x="977" y="389"/>
                  </a:lnTo>
                  <a:lnTo>
                    <a:pt x="947" y="359"/>
                  </a:lnTo>
                  <a:lnTo>
                    <a:pt x="917" y="329"/>
                  </a:lnTo>
                  <a:lnTo>
                    <a:pt x="887" y="299"/>
                  </a:lnTo>
                  <a:lnTo>
                    <a:pt x="857" y="269"/>
                  </a:lnTo>
                  <a:lnTo>
                    <a:pt x="827" y="236"/>
                  </a:lnTo>
                  <a:lnTo>
                    <a:pt x="797" y="206"/>
                  </a:lnTo>
                  <a:lnTo>
                    <a:pt x="767" y="176"/>
                  </a:lnTo>
                  <a:lnTo>
                    <a:pt x="737" y="148"/>
                  </a:lnTo>
                  <a:lnTo>
                    <a:pt x="707" y="118"/>
                  </a:lnTo>
                  <a:lnTo>
                    <a:pt x="681" y="84"/>
                  </a:lnTo>
                  <a:lnTo>
                    <a:pt x="640" y="90"/>
                  </a:lnTo>
                  <a:lnTo>
                    <a:pt x="596" y="95"/>
                  </a:lnTo>
                  <a:lnTo>
                    <a:pt x="556" y="104"/>
                  </a:lnTo>
                  <a:lnTo>
                    <a:pt x="515" y="114"/>
                  </a:lnTo>
                  <a:lnTo>
                    <a:pt x="478" y="123"/>
                  </a:lnTo>
                  <a:lnTo>
                    <a:pt x="436" y="134"/>
                  </a:lnTo>
                  <a:lnTo>
                    <a:pt x="398" y="148"/>
                  </a:lnTo>
                  <a:lnTo>
                    <a:pt x="360" y="158"/>
                  </a:lnTo>
                  <a:lnTo>
                    <a:pt x="319" y="171"/>
                  </a:lnTo>
                  <a:lnTo>
                    <a:pt x="282" y="188"/>
                  </a:lnTo>
                  <a:lnTo>
                    <a:pt x="243" y="201"/>
                  </a:lnTo>
                  <a:lnTo>
                    <a:pt x="206" y="218"/>
                  </a:lnTo>
                  <a:lnTo>
                    <a:pt x="171" y="231"/>
                  </a:lnTo>
                  <a:lnTo>
                    <a:pt x="132" y="247"/>
                  </a:lnTo>
                  <a:lnTo>
                    <a:pt x="94" y="264"/>
                  </a:lnTo>
                  <a:lnTo>
                    <a:pt x="56" y="280"/>
                  </a:lnTo>
                  <a:lnTo>
                    <a:pt x="382" y="687"/>
                  </a:lnTo>
                  <a:lnTo>
                    <a:pt x="342" y="717"/>
                  </a:lnTo>
                  <a:lnTo>
                    <a:pt x="293" y="668"/>
                  </a:lnTo>
                  <a:lnTo>
                    <a:pt x="241" y="617"/>
                  </a:lnTo>
                  <a:lnTo>
                    <a:pt x="187" y="562"/>
                  </a:lnTo>
                  <a:lnTo>
                    <a:pt x="132" y="502"/>
                  </a:lnTo>
                  <a:lnTo>
                    <a:pt x="83" y="443"/>
                  </a:lnTo>
                  <a:lnTo>
                    <a:pt x="42" y="381"/>
                  </a:lnTo>
                  <a:lnTo>
                    <a:pt x="12" y="315"/>
                  </a:lnTo>
                  <a:lnTo>
                    <a:pt x="0" y="250"/>
                  </a:lnTo>
                  <a:lnTo>
                    <a:pt x="42" y="229"/>
                  </a:lnTo>
                  <a:lnTo>
                    <a:pt x="86" y="210"/>
                  </a:lnTo>
                  <a:lnTo>
                    <a:pt x="129" y="190"/>
                  </a:lnTo>
                  <a:lnTo>
                    <a:pt x="173" y="174"/>
                  </a:lnTo>
                  <a:lnTo>
                    <a:pt x="219" y="158"/>
                  </a:lnTo>
                  <a:lnTo>
                    <a:pt x="263" y="139"/>
                  </a:lnTo>
                  <a:lnTo>
                    <a:pt x="309" y="125"/>
                  </a:lnTo>
                  <a:lnTo>
                    <a:pt x="355" y="109"/>
                  </a:lnTo>
                  <a:lnTo>
                    <a:pt x="401" y="95"/>
                  </a:lnTo>
                  <a:lnTo>
                    <a:pt x="448" y="79"/>
                  </a:lnTo>
                  <a:lnTo>
                    <a:pt x="494" y="65"/>
                  </a:lnTo>
                  <a:lnTo>
                    <a:pt x="540" y="52"/>
                  </a:lnTo>
                  <a:lnTo>
                    <a:pt x="586" y="38"/>
                  </a:lnTo>
                  <a:lnTo>
                    <a:pt x="631" y="25"/>
                  </a:lnTo>
                  <a:lnTo>
                    <a:pt x="679" y="14"/>
                  </a:lnTo>
                  <a:lnTo>
                    <a:pt x="725" y="0"/>
                  </a:lnTo>
                  <a:lnTo>
                    <a:pt x="751" y="41"/>
                  </a:lnTo>
                  <a:lnTo>
                    <a:pt x="781" y="79"/>
                  </a:lnTo>
                  <a:lnTo>
                    <a:pt x="813" y="120"/>
                  </a:lnTo>
                  <a:lnTo>
                    <a:pt x="850" y="158"/>
                  </a:lnTo>
                  <a:lnTo>
                    <a:pt x="885" y="193"/>
                  </a:lnTo>
                  <a:lnTo>
                    <a:pt x="920" y="231"/>
                  </a:lnTo>
                  <a:lnTo>
                    <a:pt x="955" y="266"/>
                  </a:lnTo>
                  <a:lnTo>
                    <a:pt x="993" y="301"/>
                  </a:lnTo>
                  <a:lnTo>
                    <a:pt x="1028" y="340"/>
                  </a:lnTo>
                  <a:lnTo>
                    <a:pt x="1063" y="375"/>
                  </a:lnTo>
                  <a:lnTo>
                    <a:pt x="1097" y="413"/>
                  </a:lnTo>
                  <a:lnTo>
                    <a:pt x="1129" y="451"/>
                  </a:lnTo>
                  <a:lnTo>
                    <a:pt x="1159" y="490"/>
                  </a:lnTo>
                  <a:lnTo>
                    <a:pt x="1189" y="530"/>
                  </a:lnTo>
                  <a:lnTo>
                    <a:pt x="1213" y="571"/>
                  </a:lnTo>
                  <a:lnTo>
                    <a:pt x="1235" y="611"/>
                  </a:lnTo>
                  <a:lnTo>
                    <a:pt x="1194" y="636"/>
                  </a:lnTo>
                  <a:lnTo>
                    <a:pt x="1150" y="649"/>
                  </a:lnTo>
                  <a:lnTo>
                    <a:pt x="1104" y="657"/>
                  </a:lnTo>
                  <a:lnTo>
                    <a:pt x="1056" y="663"/>
                  </a:lnTo>
                  <a:lnTo>
                    <a:pt x="1007" y="666"/>
                  </a:lnTo>
                  <a:lnTo>
                    <a:pt x="961" y="673"/>
                  </a:lnTo>
                  <a:lnTo>
                    <a:pt x="917" y="687"/>
                  </a:lnTo>
                  <a:lnTo>
                    <a:pt x="876" y="709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55" name="Freeform 71"/>
            <p:cNvSpPr>
              <a:spLocks/>
            </p:cNvSpPr>
            <p:nvPr/>
          </p:nvSpPr>
          <p:spPr bwMode="auto">
            <a:xfrm>
              <a:off x="4392" y="3992"/>
              <a:ext cx="74" cy="75"/>
            </a:xfrm>
            <a:custGeom>
              <a:avLst/>
              <a:gdLst>
                <a:gd name="T0" fmla="*/ 0 w 298"/>
                <a:gd name="T1" fmla="*/ 0 h 304"/>
                <a:gd name="T2" fmla="*/ 0 w 298"/>
                <a:gd name="T3" fmla="*/ 0 h 304"/>
                <a:gd name="T4" fmla="*/ 0 w 298"/>
                <a:gd name="T5" fmla="*/ 0 h 304"/>
                <a:gd name="T6" fmla="*/ 0 w 298"/>
                <a:gd name="T7" fmla="*/ 0 h 304"/>
                <a:gd name="T8" fmla="*/ 0 w 298"/>
                <a:gd name="T9" fmla="*/ 0 h 304"/>
                <a:gd name="T10" fmla="*/ 0 w 298"/>
                <a:gd name="T11" fmla="*/ 0 h 304"/>
                <a:gd name="T12" fmla="*/ 0 w 298"/>
                <a:gd name="T13" fmla="*/ 0 h 304"/>
                <a:gd name="T14" fmla="*/ 0 w 298"/>
                <a:gd name="T15" fmla="*/ 0 h 304"/>
                <a:gd name="T16" fmla="*/ 0 w 298"/>
                <a:gd name="T17" fmla="*/ 0 h 304"/>
                <a:gd name="T18" fmla="*/ 0 w 298"/>
                <a:gd name="T19" fmla="*/ 0 h 304"/>
                <a:gd name="T20" fmla="*/ 0 w 298"/>
                <a:gd name="T21" fmla="*/ 0 h 304"/>
                <a:gd name="T22" fmla="*/ 0 w 298"/>
                <a:gd name="T23" fmla="*/ 0 h 304"/>
                <a:gd name="T24" fmla="*/ 0 w 298"/>
                <a:gd name="T25" fmla="*/ 0 h 304"/>
                <a:gd name="T26" fmla="*/ 0 w 298"/>
                <a:gd name="T27" fmla="*/ 0 h 304"/>
                <a:gd name="T28" fmla="*/ 0 w 298"/>
                <a:gd name="T29" fmla="*/ 0 h 304"/>
                <a:gd name="T30" fmla="*/ 0 w 298"/>
                <a:gd name="T31" fmla="*/ 0 h 304"/>
                <a:gd name="T32" fmla="*/ 0 w 298"/>
                <a:gd name="T33" fmla="*/ 0 h 304"/>
                <a:gd name="T34" fmla="*/ 0 w 298"/>
                <a:gd name="T35" fmla="*/ 0 h 304"/>
                <a:gd name="T36" fmla="*/ 0 w 298"/>
                <a:gd name="T37" fmla="*/ 0 h 304"/>
                <a:gd name="T38" fmla="*/ 0 w 298"/>
                <a:gd name="T39" fmla="*/ 0 h 304"/>
                <a:gd name="T40" fmla="*/ 0 w 298"/>
                <a:gd name="T41" fmla="*/ 0 h 304"/>
                <a:gd name="T42" fmla="*/ 0 w 298"/>
                <a:gd name="T43" fmla="*/ 0 h 304"/>
                <a:gd name="T44" fmla="*/ 0 w 298"/>
                <a:gd name="T45" fmla="*/ 0 h 304"/>
                <a:gd name="T46" fmla="*/ 0 w 298"/>
                <a:gd name="T47" fmla="*/ 0 h 304"/>
                <a:gd name="T48" fmla="*/ 0 w 298"/>
                <a:gd name="T49" fmla="*/ 0 h 304"/>
                <a:gd name="T50" fmla="*/ 0 w 298"/>
                <a:gd name="T51" fmla="*/ 0 h 304"/>
                <a:gd name="T52" fmla="*/ 0 w 298"/>
                <a:gd name="T53" fmla="*/ 0 h 304"/>
                <a:gd name="T54" fmla="*/ 0 w 298"/>
                <a:gd name="T55" fmla="*/ 0 h 304"/>
                <a:gd name="T56" fmla="*/ 0 w 298"/>
                <a:gd name="T57" fmla="*/ 0 h 304"/>
                <a:gd name="T58" fmla="*/ 0 w 298"/>
                <a:gd name="T59" fmla="*/ 0 h 304"/>
                <a:gd name="T60" fmla="*/ 0 w 298"/>
                <a:gd name="T61" fmla="*/ 0 h 304"/>
                <a:gd name="T62" fmla="*/ 0 w 298"/>
                <a:gd name="T63" fmla="*/ 0 h 304"/>
                <a:gd name="T64" fmla="*/ 0 w 298"/>
                <a:gd name="T65" fmla="*/ 0 h 304"/>
                <a:gd name="T66" fmla="*/ 0 w 298"/>
                <a:gd name="T67" fmla="*/ 0 h 304"/>
                <a:gd name="T68" fmla="*/ 0 w 298"/>
                <a:gd name="T69" fmla="*/ 0 h 304"/>
                <a:gd name="T70" fmla="*/ 0 w 298"/>
                <a:gd name="T71" fmla="*/ 0 h 304"/>
                <a:gd name="T72" fmla="*/ 0 w 298"/>
                <a:gd name="T73" fmla="*/ 0 h 304"/>
                <a:gd name="T74" fmla="*/ 0 w 298"/>
                <a:gd name="T75" fmla="*/ 0 h 304"/>
                <a:gd name="T76" fmla="*/ 0 w 298"/>
                <a:gd name="T77" fmla="*/ 0 h 304"/>
                <a:gd name="T78" fmla="*/ 0 w 298"/>
                <a:gd name="T79" fmla="*/ 0 h 304"/>
                <a:gd name="T80" fmla="*/ 0 w 298"/>
                <a:gd name="T81" fmla="*/ 0 h 304"/>
                <a:gd name="T82" fmla="*/ 0 w 298"/>
                <a:gd name="T83" fmla="*/ 0 h 304"/>
                <a:gd name="T84" fmla="*/ 0 w 298"/>
                <a:gd name="T85" fmla="*/ 0 h 30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8"/>
                <a:gd name="T130" fmla="*/ 0 h 304"/>
                <a:gd name="T131" fmla="*/ 298 w 298"/>
                <a:gd name="T132" fmla="*/ 304 h 30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8" h="304">
                  <a:moveTo>
                    <a:pt x="298" y="103"/>
                  </a:moveTo>
                  <a:lnTo>
                    <a:pt x="265" y="101"/>
                  </a:lnTo>
                  <a:lnTo>
                    <a:pt x="233" y="94"/>
                  </a:lnTo>
                  <a:lnTo>
                    <a:pt x="198" y="84"/>
                  </a:lnTo>
                  <a:lnTo>
                    <a:pt x="165" y="76"/>
                  </a:lnTo>
                  <a:lnTo>
                    <a:pt x="133" y="71"/>
                  </a:lnTo>
                  <a:lnTo>
                    <a:pt x="106" y="76"/>
                  </a:lnTo>
                  <a:lnTo>
                    <a:pt x="81" y="94"/>
                  </a:lnTo>
                  <a:lnTo>
                    <a:pt x="64" y="131"/>
                  </a:lnTo>
                  <a:lnTo>
                    <a:pt x="64" y="152"/>
                  </a:lnTo>
                  <a:lnTo>
                    <a:pt x="73" y="173"/>
                  </a:lnTo>
                  <a:lnTo>
                    <a:pt x="81" y="193"/>
                  </a:lnTo>
                  <a:lnTo>
                    <a:pt x="94" y="212"/>
                  </a:lnTo>
                  <a:lnTo>
                    <a:pt x="108" y="225"/>
                  </a:lnTo>
                  <a:lnTo>
                    <a:pt x="124" y="239"/>
                  </a:lnTo>
                  <a:lnTo>
                    <a:pt x="143" y="253"/>
                  </a:lnTo>
                  <a:lnTo>
                    <a:pt x="163" y="260"/>
                  </a:lnTo>
                  <a:lnTo>
                    <a:pt x="179" y="260"/>
                  </a:lnTo>
                  <a:lnTo>
                    <a:pt x="179" y="290"/>
                  </a:lnTo>
                  <a:lnTo>
                    <a:pt x="152" y="302"/>
                  </a:lnTo>
                  <a:lnTo>
                    <a:pt x="127" y="304"/>
                  </a:lnTo>
                  <a:lnTo>
                    <a:pt x="101" y="302"/>
                  </a:lnTo>
                  <a:lnTo>
                    <a:pt x="76" y="293"/>
                  </a:lnTo>
                  <a:lnTo>
                    <a:pt x="54" y="279"/>
                  </a:lnTo>
                  <a:lnTo>
                    <a:pt x="35" y="260"/>
                  </a:lnTo>
                  <a:lnTo>
                    <a:pt x="18" y="239"/>
                  </a:lnTo>
                  <a:lnTo>
                    <a:pt x="5" y="217"/>
                  </a:lnTo>
                  <a:lnTo>
                    <a:pt x="0" y="179"/>
                  </a:lnTo>
                  <a:lnTo>
                    <a:pt x="2" y="141"/>
                  </a:lnTo>
                  <a:lnTo>
                    <a:pt x="11" y="106"/>
                  </a:lnTo>
                  <a:lnTo>
                    <a:pt x="27" y="73"/>
                  </a:lnTo>
                  <a:lnTo>
                    <a:pt x="48" y="46"/>
                  </a:lnTo>
                  <a:lnTo>
                    <a:pt x="76" y="24"/>
                  </a:lnTo>
                  <a:lnTo>
                    <a:pt x="106" y="8"/>
                  </a:lnTo>
                  <a:lnTo>
                    <a:pt x="141" y="0"/>
                  </a:lnTo>
                  <a:lnTo>
                    <a:pt x="163" y="11"/>
                  </a:lnTo>
                  <a:lnTo>
                    <a:pt x="187" y="16"/>
                  </a:lnTo>
                  <a:lnTo>
                    <a:pt x="212" y="24"/>
                  </a:lnTo>
                  <a:lnTo>
                    <a:pt x="235" y="30"/>
                  </a:lnTo>
                  <a:lnTo>
                    <a:pt x="258" y="41"/>
                  </a:lnTo>
                  <a:lnTo>
                    <a:pt x="277" y="54"/>
                  </a:lnTo>
                  <a:lnTo>
                    <a:pt x="290" y="76"/>
                  </a:lnTo>
                  <a:lnTo>
                    <a:pt x="298" y="103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56" name="Freeform 72"/>
            <p:cNvSpPr>
              <a:spLocks/>
            </p:cNvSpPr>
            <p:nvPr/>
          </p:nvSpPr>
          <p:spPr bwMode="auto">
            <a:xfrm>
              <a:off x="4059" y="3614"/>
              <a:ext cx="284" cy="172"/>
            </a:xfrm>
            <a:custGeom>
              <a:avLst/>
              <a:gdLst>
                <a:gd name="T0" fmla="*/ 0 w 1138"/>
                <a:gd name="T1" fmla="*/ 0 h 687"/>
                <a:gd name="T2" fmla="*/ 0 w 1138"/>
                <a:gd name="T3" fmla="*/ 0 h 687"/>
                <a:gd name="T4" fmla="*/ 0 w 1138"/>
                <a:gd name="T5" fmla="*/ 0 h 687"/>
                <a:gd name="T6" fmla="*/ 0 w 1138"/>
                <a:gd name="T7" fmla="*/ 0 h 687"/>
                <a:gd name="T8" fmla="*/ 0 w 1138"/>
                <a:gd name="T9" fmla="*/ 0 h 687"/>
                <a:gd name="T10" fmla="*/ 0 w 1138"/>
                <a:gd name="T11" fmla="*/ 0 h 687"/>
                <a:gd name="T12" fmla="*/ 0 w 1138"/>
                <a:gd name="T13" fmla="*/ 0 h 687"/>
                <a:gd name="T14" fmla="*/ 0 w 1138"/>
                <a:gd name="T15" fmla="*/ 0 h 687"/>
                <a:gd name="T16" fmla="*/ 0 w 1138"/>
                <a:gd name="T17" fmla="*/ 0 h 687"/>
                <a:gd name="T18" fmla="*/ 0 w 1138"/>
                <a:gd name="T19" fmla="*/ 0 h 687"/>
                <a:gd name="T20" fmla="*/ 0 w 1138"/>
                <a:gd name="T21" fmla="*/ 0 h 687"/>
                <a:gd name="T22" fmla="*/ 0 w 1138"/>
                <a:gd name="T23" fmla="*/ 0 h 687"/>
                <a:gd name="T24" fmla="*/ 0 w 1138"/>
                <a:gd name="T25" fmla="*/ 0 h 687"/>
                <a:gd name="T26" fmla="*/ 0 w 1138"/>
                <a:gd name="T27" fmla="*/ 0 h 687"/>
                <a:gd name="T28" fmla="*/ 0 w 1138"/>
                <a:gd name="T29" fmla="*/ 0 h 687"/>
                <a:gd name="T30" fmla="*/ 0 w 1138"/>
                <a:gd name="T31" fmla="*/ 0 h 687"/>
                <a:gd name="T32" fmla="*/ 0 w 1138"/>
                <a:gd name="T33" fmla="*/ 0 h 687"/>
                <a:gd name="T34" fmla="*/ 0 w 1138"/>
                <a:gd name="T35" fmla="*/ 0 h 687"/>
                <a:gd name="T36" fmla="*/ 0 w 1138"/>
                <a:gd name="T37" fmla="*/ 0 h 687"/>
                <a:gd name="T38" fmla="*/ 0 w 1138"/>
                <a:gd name="T39" fmla="*/ 0 h 687"/>
                <a:gd name="T40" fmla="*/ 0 w 1138"/>
                <a:gd name="T41" fmla="*/ 0 h 687"/>
                <a:gd name="T42" fmla="*/ 0 w 1138"/>
                <a:gd name="T43" fmla="*/ 0 h 687"/>
                <a:gd name="T44" fmla="*/ 0 w 1138"/>
                <a:gd name="T45" fmla="*/ 0 h 687"/>
                <a:gd name="T46" fmla="*/ 0 w 1138"/>
                <a:gd name="T47" fmla="*/ 0 h 687"/>
                <a:gd name="T48" fmla="*/ 0 w 1138"/>
                <a:gd name="T49" fmla="*/ 0 h 687"/>
                <a:gd name="T50" fmla="*/ 0 w 1138"/>
                <a:gd name="T51" fmla="*/ 0 h 687"/>
                <a:gd name="T52" fmla="*/ 0 w 1138"/>
                <a:gd name="T53" fmla="*/ 0 h 687"/>
                <a:gd name="T54" fmla="*/ 0 w 1138"/>
                <a:gd name="T55" fmla="*/ 0 h 687"/>
                <a:gd name="T56" fmla="*/ 0 w 1138"/>
                <a:gd name="T57" fmla="*/ 0 h 687"/>
                <a:gd name="T58" fmla="*/ 0 w 1138"/>
                <a:gd name="T59" fmla="*/ 0 h 687"/>
                <a:gd name="T60" fmla="*/ 0 w 1138"/>
                <a:gd name="T61" fmla="*/ 0 h 687"/>
                <a:gd name="T62" fmla="*/ 0 w 1138"/>
                <a:gd name="T63" fmla="*/ 0 h 687"/>
                <a:gd name="T64" fmla="*/ 0 w 1138"/>
                <a:gd name="T65" fmla="*/ 0 h 687"/>
                <a:gd name="T66" fmla="*/ 0 w 1138"/>
                <a:gd name="T67" fmla="*/ 0 h 68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38"/>
                <a:gd name="T103" fmla="*/ 0 h 687"/>
                <a:gd name="T104" fmla="*/ 1138 w 1138"/>
                <a:gd name="T105" fmla="*/ 687 h 68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38" h="687">
                  <a:moveTo>
                    <a:pt x="934" y="552"/>
                  </a:moveTo>
                  <a:lnTo>
                    <a:pt x="931" y="525"/>
                  </a:lnTo>
                  <a:lnTo>
                    <a:pt x="940" y="502"/>
                  </a:lnTo>
                  <a:lnTo>
                    <a:pt x="956" y="490"/>
                  </a:lnTo>
                  <a:lnTo>
                    <a:pt x="975" y="478"/>
                  </a:lnTo>
                  <a:lnTo>
                    <a:pt x="996" y="470"/>
                  </a:lnTo>
                  <a:lnTo>
                    <a:pt x="1018" y="460"/>
                  </a:lnTo>
                  <a:lnTo>
                    <a:pt x="1037" y="443"/>
                  </a:lnTo>
                  <a:lnTo>
                    <a:pt x="1051" y="424"/>
                  </a:lnTo>
                  <a:lnTo>
                    <a:pt x="709" y="74"/>
                  </a:lnTo>
                  <a:lnTo>
                    <a:pt x="670" y="79"/>
                  </a:lnTo>
                  <a:lnTo>
                    <a:pt x="630" y="88"/>
                  </a:lnTo>
                  <a:lnTo>
                    <a:pt x="592" y="95"/>
                  </a:lnTo>
                  <a:lnTo>
                    <a:pt x="554" y="104"/>
                  </a:lnTo>
                  <a:lnTo>
                    <a:pt x="513" y="111"/>
                  </a:lnTo>
                  <a:lnTo>
                    <a:pt x="476" y="120"/>
                  </a:lnTo>
                  <a:lnTo>
                    <a:pt x="437" y="128"/>
                  </a:lnTo>
                  <a:lnTo>
                    <a:pt x="399" y="139"/>
                  </a:lnTo>
                  <a:lnTo>
                    <a:pt x="361" y="150"/>
                  </a:lnTo>
                  <a:lnTo>
                    <a:pt x="323" y="160"/>
                  </a:lnTo>
                  <a:lnTo>
                    <a:pt x="288" y="171"/>
                  </a:lnTo>
                  <a:lnTo>
                    <a:pt x="250" y="185"/>
                  </a:lnTo>
                  <a:lnTo>
                    <a:pt x="212" y="199"/>
                  </a:lnTo>
                  <a:lnTo>
                    <a:pt x="176" y="212"/>
                  </a:lnTo>
                  <a:lnTo>
                    <a:pt x="139" y="226"/>
                  </a:lnTo>
                  <a:lnTo>
                    <a:pt x="104" y="239"/>
                  </a:lnTo>
                  <a:lnTo>
                    <a:pt x="413" y="647"/>
                  </a:lnTo>
                  <a:lnTo>
                    <a:pt x="367" y="687"/>
                  </a:lnTo>
                  <a:lnTo>
                    <a:pt x="317" y="638"/>
                  </a:lnTo>
                  <a:lnTo>
                    <a:pt x="271" y="584"/>
                  </a:lnTo>
                  <a:lnTo>
                    <a:pt x="231" y="527"/>
                  </a:lnTo>
                  <a:lnTo>
                    <a:pt x="192" y="470"/>
                  </a:lnTo>
                  <a:lnTo>
                    <a:pt x="152" y="413"/>
                  </a:lnTo>
                  <a:lnTo>
                    <a:pt x="109" y="356"/>
                  </a:lnTo>
                  <a:lnTo>
                    <a:pt x="57" y="301"/>
                  </a:lnTo>
                  <a:lnTo>
                    <a:pt x="0" y="250"/>
                  </a:lnTo>
                  <a:lnTo>
                    <a:pt x="3" y="220"/>
                  </a:lnTo>
                  <a:lnTo>
                    <a:pt x="14" y="204"/>
                  </a:lnTo>
                  <a:lnTo>
                    <a:pt x="30" y="199"/>
                  </a:lnTo>
                  <a:lnTo>
                    <a:pt x="49" y="196"/>
                  </a:lnTo>
                  <a:lnTo>
                    <a:pt x="65" y="196"/>
                  </a:lnTo>
                  <a:lnTo>
                    <a:pt x="81" y="193"/>
                  </a:lnTo>
                  <a:lnTo>
                    <a:pt x="95" y="180"/>
                  </a:lnTo>
                  <a:lnTo>
                    <a:pt x="104" y="153"/>
                  </a:lnTo>
                  <a:lnTo>
                    <a:pt x="144" y="141"/>
                  </a:lnTo>
                  <a:lnTo>
                    <a:pt x="185" y="134"/>
                  </a:lnTo>
                  <a:lnTo>
                    <a:pt x="222" y="123"/>
                  </a:lnTo>
                  <a:lnTo>
                    <a:pt x="263" y="111"/>
                  </a:lnTo>
                  <a:lnTo>
                    <a:pt x="305" y="100"/>
                  </a:lnTo>
                  <a:lnTo>
                    <a:pt x="342" y="90"/>
                  </a:lnTo>
                  <a:lnTo>
                    <a:pt x="383" y="79"/>
                  </a:lnTo>
                  <a:lnTo>
                    <a:pt x="423" y="68"/>
                  </a:lnTo>
                  <a:lnTo>
                    <a:pt x="464" y="58"/>
                  </a:lnTo>
                  <a:lnTo>
                    <a:pt x="505" y="49"/>
                  </a:lnTo>
                  <a:lnTo>
                    <a:pt x="546" y="38"/>
                  </a:lnTo>
                  <a:lnTo>
                    <a:pt x="587" y="30"/>
                  </a:lnTo>
                  <a:lnTo>
                    <a:pt x="628" y="22"/>
                  </a:lnTo>
                  <a:lnTo>
                    <a:pt x="668" y="14"/>
                  </a:lnTo>
                  <a:lnTo>
                    <a:pt x="711" y="5"/>
                  </a:lnTo>
                  <a:lnTo>
                    <a:pt x="753" y="0"/>
                  </a:lnTo>
                  <a:lnTo>
                    <a:pt x="1138" y="424"/>
                  </a:lnTo>
                  <a:lnTo>
                    <a:pt x="1118" y="451"/>
                  </a:lnTo>
                  <a:lnTo>
                    <a:pt x="1097" y="476"/>
                  </a:lnTo>
                  <a:lnTo>
                    <a:pt x="1076" y="495"/>
                  </a:lnTo>
                  <a:lnTo>
                    <a:pt x="1048" y="511"/>
                  </a:lnTo>
                  <a:lnTo>
                    <a:pt x="1021" y="527"/>
                  </a:lnTo>
                  <a:lnTo>
                    <a:pt x="991" y="538"/>
                  </a:lnTo>
                  <a:lnTo>
                    <a:pt x="964" y="546"/>
                  </a:lnTo>
                  <a:lnTo>
                    <a:pt x="934" y="552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57" name="Freeform 73"/>
            <p:cNvSpPr>
              <a:spLocks/>
            </p:cNvSpPr>
            <p:nvPr/>
          </p:nvSpPr>
          <p:spPr bwMode="auto">
            <a:xfrm>
              <a:off x="4171" y="3877"/>
              <a:ext cx="96" cy="127"/>
            </a:xfrm>
            <a:custGeom>
              <a:avLst/>
              <a:gdLst>
                <a:gd name="T0" fmla="*/ 0 w 386"/>
                <a:gd name="T1" fmla="*/ 0 h 507"/>
                <a:gd name="T2" fmla="*/ 0 w 386"/>
                <a:gd name="T3" fmla="*/ 0 h 507"/>
                <a:gd name="T4" fmla="*/ 0 w 386"/>
                <a:gd name="T5" fmla="*/ 0 h 507"/>
                <a:gd name="T6" fmla="*/ 0 w 386"/>
                <a:gd name="T7" fmla="*/ 0 h 507"/>
                <a:gd name="T8" fmla="*/ 0 w 386"/>
                <a:gd name="T9" fmla="*/ 0 h 507"/>
                <a:gd name="T10" fmla="*/ 0 w 386"/>
                <a:gd name="T11" fmla="*/ 0 h 507"/>
                <a:gd name="T12" fmla="*/ 0 w 386"/>
                <a:gd name="T13" fmla="*/ 0 h 507"/>
                <a:gd name="T14" fmla="*/ 0 w 386"/>
                <a:gd name="T15" fmla="*/ 0 h 507"/>
                <a:gd name="T16" fmla="*/ 0 w 386"/>
                <a:gd name="T17" fmla="*/ 0 h 507"/>
                <a:gd name="T18" fmla="*/ 0 w 386"/>
                <a:gd name="T19" fmla="*/ 0 h 507"/>
                <a:gd name="T20" fmla="*/ 0 w 386"/>
                <a:gd name="T21" fmla="*/ 0 h 507"/>
                <a:gd name="T22" fmla="*/ 0 w 386"/>
                <a:gd name="T23" fmla="*/ 0 h 507"/>
                <a:gd name="T24" fmla="*/ 0 w 386"/>
                <a:gd name="T25" fmla="*/ 0 h 507"/>
                <a:gd name="T26" fmla="*/ 0 w 386"/>
                <a:gd name="T27" fmla="*/ 0 h 507"/>
                <a:gd name="T28" fmla="*/ 0 w 386"/>
                <a:gd name="T29" fmla="*/ 0 h 507"/>
                <a:gd name="T30" fmla="*/ 0 w 386"/>
                <a:gd name="T31" fmla="*/ 0 h 507"/>
                <a:gd name="T32" fmla="*/ 0 w 386"/>
                <a:gd name="T33" fmla="*/ 0 h 507"/>
                <a:gd name="T34" fmla="*/ 0 w 386"/>
                <a:gd name="T35" fmla="*/ 0 h 507"/>
                <a:gd name="T36" fmla="*/ 0 w 386"/>
                <a:gd name="T37" fmla="*/ 0 h 507"/>
                <a:gd name="T38" fmla="*/ 0 w 386"/>
                <a:gd name="T39" fmla="*/ 0 h 5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86"/>
                <a:gd name="T61" fmla="*/ 0 h 507"/>
                <a:gd name="T62" fmla="*/ 386 w 386"/>
                <a:gd name="T63" fmla="*/ 507 h 5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86" h="507">
                  <a:moveTo>
                    <a:pt x="372" y="507"/>
                  </a:moveTo>
                  <a:lnTo>
                    <a:pt x="328" y="507"/>
                  </a:lnTo>
                  <a:lnTo>
                    <a:pt x="291" y="445"/>
                  </a:lnTo>
                  <a:lnTo>
                    <a:pt x="245" y="386"/>
                  </a:lnTo>
                  <a:lnTo>
                    <a:pt x="199" y="329"/>
                  </a:lnTo>
                  <a:lnTo>
                    <a:pt x="150" y="269"/>
                  </a:lnTo>
                  <a:lnTo>
                    <a:pt x="100" y="209"/>
                  </a:lnTo>
                  <a:lnTo>
                    <a:pt x="60" y="146"/>
                  </a:lnTo>
                  <a:lnTo>
                    <a:pt x="25" y="82"/>
                  </a:lnTo>
                  <a:lnTo>
                    <a:pt x="0" y="14"/>
                  </a:lnTo>
                  <a:lnTo>
                    <a:pt x="16" y="0"/>
                  </a:lnTo>
                  <a:lnTo>
                    <a:pt x="70" y="57"/>
                  </a:lnTo>
                  <a:lnTo>
                    <a:pt x="122" y="117"/>
                  </a:lnTo>
                  <a:lnTo>
                    <a:pt x="171" y="176"/>
                  </a:lnTo>
                  <a:lnTo>
                    <a:pt x="220" y="236"/>
                  </a:lnTo>
                  <a:lnTo>
                    <a:pt x="266" y="299"/>
                  </a:lnTo>
                  <a:lnTo>
                    <a:pt x="310" y="364"/>
                  </a:lnTo>
                  <a:lnTo>
                    <a:pt x="351" y="429"/>
                  </a:lnTo>
                  <a:lnTo>
                    <a:pt x="386" y="497"/>
                  </a:lnTo>
                  <a:lnTo>
                    <a:pt x="372" y="507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58" name="Freeform 74"/>
            <p:cNvSpPr>
              <a:spLocks/>
            </p:cNvSpPr>
            <p:nvPr/>
          </p:nvSpPr>
          <p:spPr bwMode="auto">
            <a:xfrm>
              <a:off x="4176" y="3769"/>
              <a:ext cx="55" cy="21"/>
            </a:xfrm>
            <a:custGeom>
              <a:avLst/>
              <a:gdLst>
                <a:gd name="T0" fmla="*/ 0 w 220"/>
                <a:gd name="T1" fmla="*/ 0 h 84"/>
                <a:gd name="T2" fmla="*/ 0 w 220"/>
                <a:gd name="T3" fmla="*/ 0 h 84"/>
                <a:gd name="T4" fmla="*/ 0 w 220"/>
                <a:gd name="T5" fmla="*/ 0 h 84"/>
                <a:gd name="T6" fmla="*/ 0 w 220"/>
                <a:gd name="T7" fmla="*/ 0 h 84"/>
                <a:gd name="T8" fmla="*/ 0 w 220"/>
                <a:gd name="T9" fmla="*/ 0 h 84"/>
                <a:gd name="T10" fmla="*/ 0 w 220"/>
                <a:gd name="T11" fmla="*/ 0 h 84"/>
                <a:gd name="T12" fmla="*/ 0 w 220"/>
                <a:gd name="T13" fmla="*/ 0 h 84"/>
                <a:gd name="T14" fmla="*/ 0 w 220"/>
                <a:gd name="T15" fmla="*/ 0 h 84"/>
                <a:gd name="T16" fmla="*/ 0 w 220"/>
                <a:gd name="T17" fmla="*/ 0 h 84"/>
                <a:gd name="T18" fmla="*/ 0 w 220"/>
                <a:gd name="T19" fmla="*/ 0 h 84"/>
                <a:gd name="T20" fmla="*/ 0 w 220"/>
                <a:gd name="T21" fmla="*/ 0 h 84"/>
                <a:gd name="T22" fmla="*/ 0 w 220"/>
                <a:gd name="T23" fmla="*/ 0 h 84"/>
                <a:gd name="T24" fmla="*/ 0 w 220"/>
                <a:gd name="T25" fmla="*/ 0 h 84"/>
                <a:gd name="T26" fmla="*/ 0 w 220"/>
                <a:gd name="T27" fmla="*/ 0 h 84"/>
                <a:gd name="T28" fmla="*/ 0 w 220"/>
                <a:gd name="T29" fmla="*/ 0 h 84"/>
                <a:gd name="T30" fmla="*/ 0 w 220"/>
                <a:gd name="T31" fmla="*/ 0 h 84"/>
                <a:gd name="T32" fmla="*/ 0 w 220"/>
                <a:gd name="T33" fmla="*/ 0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0"/>
                <a:gd name="T52" fmla="*/ 0 h 84"/>
                <a:gd name="T53" fmla="*/ 220 w 220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0" h="84">
                  <a:moveTo>
                    <a:pt x="0" y="84"/>
                  </a:moveTo>
                  <a:lnTo>
                    <a:pt x="19" y="60"/>
                  </a:lnTo>
                  <a:lnTo>
                    <a:pt x="44" y="38"/>
                  </a:lnTo>
                  <a:lnTo>
                    <a:pt x="71" y="24"/>
                  </a:lnTo>
                  <a:lnTo>
                    <a:pt x="103" y="14"/>
                  </a:lnTo>
                  <a:lnTo>
                    <a:pt x="133" y="6"/>
                  </a:lnTo>
                  <a:lnTo>
                    <a:pt x="163" y="3"/>
                  </a:lnTo>
                  <a:lnTo>
                    <a:pt x="193" y="0"/>
                  </a:lnTo>
                  <a:lnTo>
                    <a:pt x="220" y="0"/>
                  </a:lnTo>
                  <a:lnTo>
                    <a:pt x="203" y="28"/>
                  </a:lnTo>
                  <a:lnTo>
                    <a:pt x="180" y="47"/>
                  </a:lnTo>
                  <a:lnTo>
                    <a:pt x="152" y="60"/>
                  </a:lnTo>
                  <a:lnTo>
                    <a:pt x="122" y="65"/>
                  </a:lnTo>
                  <a:lnTo>
                    <a:pt x="92" y="70"/>
                  </a:lnTo>
                  <a:lnTo>
                    <a:pt x="60" y="74"/>
                  </a:lnTo>
                  <a:lnTo>
                    <a:pt x="30" y="79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59" name="Freeform 75"/>
            <p:cNvSpPr>
              <a:spLocks/>
            </p:cNvSpPr>
            <p:nvPr/>
          </p:nvSpPr>
          <p:spPr bwMode="auto">
            <a:xfrm>
              <a:off x="4145" y="4003"/>
              <a:ext cx="65" cy="40"/>
            </a:xfrm>
            <a:custGeom>
              <a:avLst/>
              <a:gdLst>
                <a:gd name="T0" fmla="*/ 0 w 258"/>
                <a:gd name="T1" fmla="*/ 0 h 161"/>
                <a:gd name="T2" fmla="*/ 0 w 258"/>
                <a:gd name="T3" fmla="*/ 0 h 161"/>
                <a:gd name="T4" fmla="*/ 0 w 258"/>
                <a:gd name="T5" fmla="*/ 0 h 161"/>
                <a:gd name="T6" fmla="*/ 0 w 258"/>
                <a:gd name="T7" fmla="*/ 0 h 161"/>
                <a:gd name="T8" fmla="*/ 0 w 258"/>
                <a:gd name="T9" fmla="*/ 0 h 161"/>
                <a:gd name="T10" fmla="*/ 0 w 258"/>
                <a:gd name="T11" fmla="*/ 0 h 161"/>
                <a:gd name="T12" fmla="*/ 0 w 258"/>
                <a:gd name="T13" fmla="*/ 0 h 161"/>
                <a:gd name="T14" fmla="*/ 0 w 258"/>
                <a:gd name="T15" fmla="*/ 0 h 161"/>
                <a:gd name="T16" fmla="*/ 0 w 258"/>
                <a:gd name="T17" fmla="*/ 0 h 161"/>
                <a:gd name="T18" fmla="*/ 0 w 258"/>
                <a:gd name="T19" fmla="*/ 0 h 161"/>
                <a:gd name="T20" fmla="*/ 0 w 258"/>
                <a:gd name="T21" fmla="*/ 0 h 161"/>
                <a:gd name="T22" fmla="*/ 0 w 258"/>
                <a:gd name="T23" fmla="*/ 0 h 161"/>
                <a:gd name="T24" fmla="*/ 0 w 258"/>
                <a:gd name="T25" fmla="*/ 0 h 161"/>
                <a:gd name="T26" fmla="*/ 0 w 258"/>
                <a:gd name="T27" fmla="*/ 0 h 161"/>
                <a:gd name="T28" fmla="*/ 0 w 258"/>
                <a:gd name="T29" fmla="*/ 0 h 161"/>
                <a:gd name="T30" fmla="*/ 0 w 258"/>
                <a:gd name="T31" fmla="*/ 0 h 161"/>
                <a:gd name="T32" fmla="*/ 0 w 258"/>
                <a:gd name="T33" fmla="*/ 0 h 161"/>
                <a:gd name="T34" fmla="*/ 0 w 258"/>
                <a:gd name="T35" fmla="*/ 0 h 161"/>
                <a:gd name="T36" fmla="*/ 0 w 258"/>
                <a:gd name="T37" fmla="*/ 0 h 1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8"/>
                <a:gd name="T58" fmla="*/ 0 h 161"/>
                <a:gd name="T59" fmla="*/ 258 w 258"/>
                <a:gd name="T60" fmla="*/ 161 h 1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8" h="161">
                  <a:moveTo>
                    <a:pt x="11" y="73"/>
                  </a:moveTo>
                  <a:lnTo>
                    <a:pt x="0" y="57"/>
                  </a:lnTo>
                  <a:lnTo>
                    <a:pt x="16" y="48"/>
                  </a:lnTo>
                  <a:lnTo>
                    <a:pt x="32" y="43"/>
                  </a:lnTo>
                  <a:lnTo>
                    <a:pt x="52" y="43"/>
                  </a:lnTo>
                  <a:lnTo>
                    <a:pt x="68" y="41"/>
                  </a:lnTo>
                  <a:lnTo>
                    <a:pt x="87" y="38"/>
                  </a:lnTo>
                  <a:lnTo>
                    <a:pt x="103" y="30"/>
                  </a:lnTo>
                  <a:lnTo>
                    <a:pt x="117" y="20"/>
                  </a:lnTo>
                  <a:lnTo>
                    <a:pt x="128" y="0"/>
                  </a:lnTo>
                  <a:lnTo>
                    <a:pt x="258" y="147"/>
                  </a:lnTo>
                  <a:lnTo>
                    <a:pt x="219" y="152"/>
                  </a:lnTo>
                  <a:lnTo>
                    <a:pt x="184" y="155"/>
                  </a:lnTo>
                  <a:lnTo>
                    <a:pt x="147" y="161"/>
                  </a:lnTo>
                  <a:lnTo>
                    <a:pt x="114" y="157"/>
                  </a:lnTo>
                  <a:lnTo>
                    <a:pt x="84" y="152"/>
                  </a:lnTo>
                  <a:lnTo>
                    <a:pt x="54" y="138"/>
                  </a:lnTo>
                  <a:lnTo>
                    <a:pt x="30" y="111"/>
                  </a:lnTo>
                  <a:lnTo>
                    <a:pt x="11" y="73"/>
                  </a:lnTo>
                  <a:close/>
                </a:path>
              </a:pathLst>
            </a:custGeom>
            <a:solidFill>
              <a:srgbClr val="7FDD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60" name="Freeform 76"/>
            <p:cNvSpPr>
              <a:spLocks/>
            </p:cNvSpPr>
            <p:nvPr/>
          </p:nvSpPr>
          <p:spPr bwMode="auto">
            <a:xfrm>
              <a:off x="3942" y="3454"/>
              <a:ext cx="262" cy="157"/>
            </a:xfrm>
            <a:custGeom>
              <a:avLst/>
              <a:gdLst>
                <a:gd name="T0" fmla="*/ 0 w 1049"/>
                <a:gd name="T1" fmla="*/ 0 h 625"/>
                <a:gd name="T2" fmla="*/ 0 w 1049"/>
                <a:gd name="T3" fmla="*/ 0 h 625"/>
                <a:gd name="T4" fmla="*/ 0 w 1049"/>
                <a:gd name="T5" fmla="*/ 0 h 625"/>
                <a:gd name="T6" fmla="*/ 0 w 1049"/>
                <a:gd name="T7" fmla="*/ 0 h 625"/>
                <a:gd name="T8" fmla="*/ 0 w 1049"/>
                <a:gd name="T9" fmla="*/ 0 h 625"/>
                <a:gd name="T10" fmla="*/ 0 w 1049"/>
                <a:gd name="T11" fmla="*/ 0 h 625"/>
                <a:gd name="T12" fmla="*/ 0 w 1049"/>
                <a:gd name="T13" fmla="*/ 0 h 625"/>
                <a:gd name="T14" fmla="*/ 0 w 1049"/>
                <a:gd name="T15" fmla="*/ 0 h 625"/>
                <a:gd name="T16" fmla="*/ 0 w 1049"/>
                <a:gd name="T17" fmla="*/ 0 h 625"/>
                <a:gd name="T18" fmla="*/ 0 w 1049"/>
                <a:gd name="T19" fmla="*/ 0 h 625"/>
                <a:gd name="T20" fmla="*/ 0 w 1049"/>
                <a:gd name="T21" fmla="*/ 0 h 625"/>
                <a:gd name="T22" fmla="*/ 0 w 1049"/>
                <a:gd name="T23" fmla="*/ 0 h 625"/>
                <a:gd name="T24" fmla="*/ 0 w 1049"/>
                <a:gd name="T25" fmla="*/ 0 h 625"/>
                <a:gd name="T26" fmla="*/ 0 w 1049"/>
                <a:gd name="T27" fmla="*/ 0 h 625"/>
                <a:gd name="T28" fmla="*/ 0 w 1049"/>
                <a:gd name="T29" fmla="*/ 0 h 625"/>
                <a:gd name="T30" fmla="*/ 0 w 1049"/>
                <a:gd name="T31" fmla="*/ 0 h 625"/>
                <a:gd name="T32" fmla="*/ 0 w 1049"/>
                <a:gd name="T33" fmla="*/ 0 h 625"/>
                <a:gd name="T34" fmla="*/ 0 w 1049"/>
                <a:gd name="T35" fmla="*/ 0 h 625"/>
                <a:gd name="T36" fmla="*/ 0 w 1049"/>
                <a:gd name="T37" fmla="*/ 0 h 625"/>
                <a:gd name="T38" fmla="*/ 0 w 1049"/>
                <a:gd name="T39" fmla="*/ 0 h 625"/>
                <a:gd name="T40" fmla="*/ 0 w 1049"/>
                <a:gd name="T41" fmla="*/ 0 h 625"/>
                <a:gd name="T42" fmla="*/ 0 w 1049"/>
                <a:gd name="T43" fmla="*/ 0 h 625"/>
                <a:gd name="T44" fmla="*/ 0 w 1049"/>
                <a:gd name="T45" fmla="*/ 0 h 625"/>
                <a:gd name="T46" fmla="*/ 0 w 1049"/>
                <a:gd name="T47" fmla="*/ 0 h 625"/>
                <a:gd name="T48" fmla="*/ 0 w 1049"/>
                <a:gd name="T49" fmla="*/ 0 h 625"/>
                <a:gd name="T50" fmla="*/ 0 w 1049"/>
                <a:gd name="T51" fmla="*/ 0 h 625"/>
                <a:gd name="T52" fmla="*/ 0 w 1049"/>
                <a:gd name="T53" fmla="*/ 0 h 625"/>
                <a:gd name="T54" fmla="*/ 0 w 1049"/>
                <a:gd name="T55" fmla="*/ 0 h 625"/>
                <a:gd name="T56" fmla="*/ 0 w 1049"/>
                <a:gd name="T57" fmla="*/ 0 h 625"/>
                <a:gd name="T58" fmla="*/ 0 w 1049"/>
                <a:gd name="T59" fmla="*/ 0 h 625"/>
                <a:gd name="T60" fmla="*/ 0 w 1049"/>
                <a:gd name="T61" fmla="*/ 0 h 625"/>
                <a:gd name="T62" fmla="*/ 0 w 1049"/>
                <a:gd name="T63" fmla="*/ 0 h 625"/>
                <a:gd name="T64" fmla="*/ 0 w 1049"/>
                <a:gd name="T65" fmla="*/ 0 h 625"/>
                <a:gd name="T66" fmla="*/ 0 w 1049"/>
                <a:gd name="T67" fmla="*/ 0 h 625"/>
                <a:gd name="T68" fmla="*/ 0 w 1049"/>
                <a:gd name="T69" fmla="*/ 0 h 625"/>
                <a:gd name="T70" fmla="*/ 0 w 1049"/>
                <a:gd name="T71" fmla="*/ 0 h 625"/>
                <a:gd name="T72" fmla="*/ 0 w 1049"/>
                <a:gd name="T73" fmla="*/ 0 h 625"/>
                <a:gd name="T74" fmla="*/ 0 w 1049"/>
                <a:gd name="T75" fmla="*/ 0 h 625"/>
                <a:gd name="T76" fmla="*/ 0 w 1049"/>
                <a:gd name="T77" fmla="*/ 0 h 62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49"/>
                <a:gd name="T118" fmla="*/ 0 h 625"/>
                <a:gd name="T119" fmla="*/ 1049 w 1049"/>
                <a:gd name="T120" fmla="*/ 625 h 62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49" h="625">
                  <a:moveTo>
                    <a:pt x="858" y="519"/>
                  </a:moveTo>
                  <a:lnTo>
                    <a:pt x="850" y="511"/>
                  </a:lnTo>
                  <a:lnTo>
                    <a:pt x="844" y="500"/>
                  </a:lnTo>
                  <a:lnTo>
                    <a:pt x="844" y="486"/>
                  </a:lnTo>
                  <a:lnTo>
                    <a:pt x="844" y="476"/>
                  </a:lnTo>
                  <a:lnTo>
                    <a:pt x="860" y="465"/>
                  </a:lnTo>
                  <a:lnTo>
                    <a:pt x="880" y="454"/>
                  </a:lnTo>
                  <a:lnTo>
                    <a:pt x="896" y="442"/>
                  </a:lnTo>
                  <a:lnTo>
                    <a:pt x="915" y="432"/>
                  </a:lnTo>
                  <a:lnTo>
                    <a:pt x="931" y="421"/>
                  </a:lnTo>
                  <a:lnTo>
                    <a:pt x="948" y="407"/>
                  </a:lnTo>
                  <a:lnTo>
                    <a:pt x="964" y="394"/>
                  </a:lnTo>
                  <a:lnTo>
                    <a:pt x="978" y="377"/>
                  </a:lnTo>
                  <a:lnTo>
                    <a:pt x="689" y="70"/>
                  </a:lnTo>
                  <a:lnTo>
                    <a:pt x="649" y="77"/>
                  </a:lnTo>
                  <a:lnTo>
                    <a:pt x="606" y="82"/>
                  </a:lnTo>
                  <a:lnTo>
                    <a:pt x="564" y="90"/>
                  </a:lnTo>
                  <a:lnTo>
                    <a:pt x="524" y="98"/>
                  </a:lnTo>
                  <a:lnTo>
                    <a:pt x="483" y="106"/>
                  </a:lnTo>
                  <a:lnTo>
                    <a:pt x="442" y="117"/>
                  </a:lnTo>
                  <a:lnTo>
                    <a:pt x="405" y="130"/>
                  </a:lnTo>
                  <a:lnTo>
                    <a:pt x="364" y="141"/>
                  </a:lnTo>
                  <a:lnTo>
                    <a:pt x="326" y="155"/>
                  </a:lnTo>
                  <a:lnTo>
                    <a:pt x="285" y="169"/>
                  </a:lnTo>
                  <a:lnTo>
                    <a:pt x="247" y="185"/>
                  </a:lnTo>
                  <a:lnTo>
                    <a:pt x="209" y="199"/>
                  </a:lnTo>
                  <a:lnTo>
                    <a:pt x="171" y="215"/>
                  </a:lnTo>
                  <a:lnTo>
                    <a:pt x="133" y="231"/>
                  </a:lnTo>
                  <a:lnTo>
                    <a:pt x="95" y="248"/>
                  </a:lnTo>
                  <a:lnTo>
                    <a:pt x="57" y="264"/>
                  </a:lnTo>
                  <a:lnTo>
                    <a:pt x="86" y="304"/>
                  </a:lnTo>
                  <a:lnTo>
                    <a:pt x="119" y="345"/>
                  </a:lnTo>
                  <a:lnTo>
                    <a:pt x="151" y="384"/>
                  </a:lnTo>
                  <a:lnTo>
                    <a:pt x="185" y="424"/>
                  </a:lnTo>
                  <a:lnTo>
                    <a:pt x="215" y="465"/>
                  </a:lnTo>
                  <a:lnTo>
                    <a:pt x="241" y="508"/>
                  </a:lnTo>
                  <a:lnTo>
                    <a:pt x="266" y="551"/>
                  </a:lnTo>
                  <a:lnTo>
                    <a:pt x="282" y="597"/>
                  </a:lnTo>
                  <a:lnTo>
                    <a:pt x="252" y="625"/>
                  </a:lnTo>
                  <a:lnTo>
                    <a:pt x="217" y="573"/>
                  </a:lnTo>
                  <a:lnTo>
                    <a:pt x="176" y="521"/>
                  </a:lnTo>
                  <a:lnTo>
                    <a:pt x="133" y="470"/>
                  </a:lnTo>
                  <a:lnTo>
                    <a:pt x="89" y="416"/>
                  </a:lnTo>
                  <a:lnTo>
                    <a:pt x="54" y="364"/>
                  </a:lnTo>
                  <a:lnTo>
                    <a:pt x="24" y="310"/>
                  </a:lnTo>
                  <a:lnTo>
                    <a:pt x="5" y="253"/>
                  </a:lnTo>
                  <a:lnTo>
                    <a:pt x="0" y="193"/>
                  </a:lnTo>
                  <a:lnTo>
                    <a:pt x="43" y="183"/>
                  </a:lnTo>
                  <a:lnTo>
                    <a:pt x="89" y="169"/>
                  </a:lnTo>
                  <a:lnTo>
                    <a:pt x="133" y="158"/>
                  </a:lnTo>
                  <a:lnTo>
                    <a:pt x="176" y="144"/>
                  </a:lnTo>
                  <a:lnTo>
                    <a:pt x="220" y="128"/>
                  </a:lnTo>
                  <a:lnTo>
                    <a:pt x="264" y="114"/>
                  </a:lnTo>
                  <a:lnTo>
                    <a:pt x="307" y="100"/>
                  </a:lnTo>
                  <a:lnTo>
                    <a:pt x="350" y="88"/>
                  </a:lnTo>
                  <a:lnTo>
                    <a:pt x="393" y="74"/>
                  </a:lnTo>
                  <a:lnTo>
                    <a:pt x="437" y="60"/>
                  </a:lnTo>
                  <a:lnTo>
                    <a:pt x="483" y="47"/>
                  </a:lnTo>
                  <a:lnTo>
                    <a:pt x="527" y="35"/>
                  </a:lnTo>
                  <a:lnTo>
                    <a:pt x="571" y="24"/>
                  </a:lnTo>
                  <a:lnTo>
                    <a:pt x="617" y="14"/>
                  </a:lnTo>
                  <a:lnTo>
                    <a:pt x="659" y="5"/>
                  </a:lnTo>
                  <a:lnTo>
                    <a:pt x="706" y="0"/>
                  </a:lnTo>
                  <a:lnTo>
                    <a:pt x="749" y="49"/>
                  </a:lnTo>
                  <a:lnTo>
                    <a:pt x="795" y="95"/>
                  </a:lnTo>
                  <a:lnTo>
                    <a:pt x="848" y="144"/>
                  </a:lnTo>
                  <a:lnTo>
                    <a:pt x="899" y="190"/>
                  </a:lnTo>
                  <a:lnTo>
                    <a:pt x="945" y="241"/>
                  </a:lnTo>
                  <a:lnTo>
                    <a:pt x="989" y="294"/>
                  </a:lnTo>
                  <a:lnTo>
                    <a:pt x="1024" y="348"/>
                  </a:lnTo>
                  <a:lnTo>
                    <a:pt x="1049" y="405"/>
                  </a:lnTo>
                  <a:lnTo>
                    <a:pt x="1029" y="430"/>
                  </a:lnTo>
                  <a:lnTo>
                    <a:pt x="1007" y="448"/>
                  </a:lnTo>
                  <a:lnTo>
                    <a:pt x="983" y="465"/>
                  </a:lnTo>
                  <a:lnTo>
                    <a:pt x="961" y="481"/>
                  </a:lnTo>
                  <a:lnTo>
                    <a:pt x="936" y="492"/>
                  </a:lnTo>
                  <a:lnTo>
                    <a:pt x="910" y="502"/>
                  </a:lnTo>
                  <a:lnTo>
                    <a:pt x="885" y="511"/>
                  </a:lnTo>
                  <a:lnTo>
                    <a:pt x="858" y="519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61" name="Freeform 77"/>
            <p:cNvSpPr>
              <a:spLocks/>
            </p:cNvSpPr>
            <p:nvPr/>
          </p:nvSpPr>
          <p:spPr bwMode="auto">
            <a:xfrm>
              <a:off x="4037" y="3687"/>
              <a:ext cx="113" cy="139"/>
            </a:xfrm>
            <a:custGeom>
              <a:avLst/>
              <a:gdLst>
                <a:gd name="T0" fmla="*/ 0 w 450"/>
                <a:gd name="T1" fmla="*/ 0 h 556"/>
                <a:gd name="T2" fmla="*/ 0 w 450"/>
                <a:gd name="T3" fmla="*/ 0 h 556"/>
                <a:gd name="T4" fmla="*/ 0 w 450"/>
                <a:gd name="T5" fmla="*/ 0 h 556"/>
                <a:gd name="T6" fmla="*/ 0 w 450"/>
                <a:gd name="T7" fmla="*/ 0 h 556"/>
                <a:gd name="T8" fmla="*/ 0 w 450"/>
                <a:gd name="T9" fmla="*/ 0 h 556"/>
                <a:gd name="T10" fmla="*/ 0 w 450"/>
                <a:gd name="T11" fmla="*/ 0 h 556"/>
                <a:gd name="T12" fmla="*/ 0 w 450"/>
                <a:gd name="T13" fmla="*/ 0 h 556"/>
                <a:gd name="T14" fmla="*/ 0 w 450"/>
                <a:gd name="T15" fmla="*/ 0 h 556"/>
                <a:gd name="T16" fmla="*/ 0 w 450"/>
                <a:gd name="T17" fmla="*/ 0 h 556"/>
                <a:gd name="T18" fmla="*/ 0 w 450"/>
                <a:gd name="T19" fmla="*/ 0 h 556"/>
                <a:gd name="T20" fmla="*/ 0 w 450"/>
                <a:gd name="T21" fmla="*/ 0 h 556"/>
                <a:gd name="T22" fmla="*/ 0 w 450"/>
                <a:gd name="T23" fmla="*/ 0 h 556"/>
                <a:gd name="T24" fmla="*/ 0 w 450"/>
                <a:gd name="T25" fmla="*/ 0 h 556"/>
                <a:gd name="T26" fmla="*/ 0 w 450"/>
                <a:gd name="T27" fmla="*/ 0 h 556"/>
                <a:gd name="T28" fmla="*/ 0 w 450"/>
                <a:gd name="T29" fmla="*/ 0 h 556"/>
                <a:gd name="T30" fmla="*/ 0 w 450"/>
                <a:gd name="T31" fmla="*/ 0 h 556"/>
                <a:gd name="T32" fmla="*/ 0 w 450"/>
                <a:gd name="T33" fmla="*/ 0 h 556"/>
                <a:gd name="T34" fmla="*/ 0 w 450"/>
                <a:gd name="T35" fmla="*/ 0 h 5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0"/>
                <a:gd name="T55" fmla="*/ 0 h 556"/>
                <a:gd name="T56" fmla="*/ 450 w 450"/>
                <a:gd name="T57" fmla="*/ 556 h 5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0" h="556">
                  <a:moveTo>
                    <a:pt x="380" y="554"/>
                  </a:moveTo>
                  <a:lnTo>
                    <a:pt x="342" y="480"/>
                  </a:lnTo>
                  <a:lnTo>
                    <a:pt x="296" y="413"/>
                  </a:lnTo>
                  <a:lnTo>
                    <a:pt x="242" y="347"/>
                  </a:lnTo>
                  <a:lnTo>
                    <a:pt x="187" y="284"/>
                  </a:lnTo>
                  <a:lnTo>
                    <a:pt x="131" y="219"/>
                  </a:lnTo>
                  <a:lnTo>
                    <a:pt x="78" y="154"/>
                  </a:lnTo>
                  <a:lnTo>
                    <a:pt x="32" y="87"/>
                  </a:lnTo>
                  <a:lnTo>
                    <a:pt x="0" y="16"/>
                  </a:lnTo>
                  <a:lnTo>
                    <a:pt x="11" y="2"/>
                  </a:lnTo>
                  <a:lnTo>
                    <a:pt x="27" y="0"/>
                  </a:lnTo>
                  <a:lnTo>
                    <a:pt x="43" y="0"/>
                  </a:lnTo>
                  <a:lnTo>
                    <a:pt x="57" y="0"/>
                  </a:lnTo>
                  <a:lnTo>
                    <a:pt x="450" y="524"/>
                  </a:lnTo>
                  <a:lnTo>
                    <a:pt x="440" y="538"/>
                  </a:lnTo>
                  <a:lnTo>
                    <a:pt x="424" y="548"/>
                  </a:lnTo>
                  <a:lnTo>
                    <a:pt x="404" y="556"/>
                  </a:lnTo>
                  <a:lnTo>
                    <a:pt x="380" y="554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62" name="Freeform 78"/>
            <p:cNvSpPr>
              <a:spLocks/>
            </p:cNvSpPr>
            <p:nvPr/>
          </p:nvSpPr>
          <p:spPr bwMode="auto">
            <a:xfrm>
              <a:off x="3821" y="3305"/>
              <a:ext cx="267" cy="165"/>
            </a:xfrm>
            <a:custGeom>
              <a:avLst/>
              <a:gdLst>
                <a:gd name="T0" fmla="*/ 0 w 1067"/>
                <a:gd name="T1" fmla="*/ 0 h 660"/>
                <a:gd name="T2" fmla="*/ 0 w 1067"/>
                <a:gd name="T3" fmla="*/ 0 h 660"/>
                <a:gd name="T4" fmla="*/ 0 w 1067"/>
                <a:gd name="T5" fmla="*/ 0 h 660"/>
                <a:gd name="T6" fmla="*/ 0 w 1067"/>
                <a:gd name="T7" fmla="*/ 0 h 660"/>
                <a:gd name="T8" fmla="*/ 0 w 1067"/>
                <a:gd name="T9" fmla="*/ 0 h 660"/>
                <a:gd name="T10" fmla="*/ 0 w 1067"/>
                <a:gd name="T11" fmla="*/ 0 h 660"/>
                <a:gd name="T12" fmla="*/ 0 w 1067"/>
                <a:gd name="T13" fmla="*/ 0 h 660"/>
                <a:gd name="T14" fmla="*/ 0 w 1067"/>
                <a:gd name="T15" fmla="*/ 0 h 660"/>
                <a:gd name="T16" fmla="*/ 0 w 1067"/>
                <a:gd name="T17" fmla="*/ 0 h 660"/>
                <a:gd name="T18" fmla="*/ 0 w 1067"/>
                <a:gd name="T19" fmla="*/ 0 h 660"/>
                <a:gd name="T20" fmla="*/ 0 w 1067"/>
                <a:gd name="T21" fmla="*/ 0 h 660"/>
                <a:gd name="T22" fmla="*/ 0 w 1067"/>
                <a:gd name="T23" fmla="*/ 0 h 660"/>
                <a:gd name="T24" fmla="*/ 0 w 1067"/>
                <a:gd name="T25" fmla="*/ 0 h 660"/>
                <a:gd name="T26" fmla="*/ 0 w 1067"/>
                <a:gd name="T27" fmla="*/ 0 h 660"/>
                <a:gd name="T28" fmla="*/ 0 w 1067"/>
                <a:gd name="T29" fmla="*/ 0 h 660"/>
                <a:gd name="T30" fmla="*/ 0 w 1067"/>
                <a:gd name="T31" fmla="*/ 0 h 660"/>
                <a:gd name="T32" fmla="*/ 0 w 1067"/>
                <a:gd name="T33" fmla="*/ 0 h 660"/>
                <a:gd name="T34" fmla="*/ 0 w 1067"/>
                <a:gd name="T35" fmla="*/ 0 h 660"/>
                <a:gd name="T36" fmla="*/ 0 w 1067"/>
                <a:gd name="T37" fmla="*/ 0 h 660"/>
                <a:gd name="T38" fmla="*/ 0 w 1067"/>
                <a:gd name="T39" fmla="*/ 0 h 660"/>
                <a:gd name="T40" fmla="*/ 0 w 1067"/>
                <a:gd name="T41" fmla="*/ 0 h 660"/>
                <a:gd name="T42" fmla="*/ 0 w 1067"/>
                <a:gd name="T43" fmla="*/ 0 h 660"/>
                <a:gd name="T44" fmla="*/ 0 w 1067"/>
                <a:gd name="T45" fmla="*/ 0 h 660"/>
                <a:gd name="T46" fmla="*/ 0 w 1067"/>
                <a:gd name="T47" fmla="*/ 0 h 660"/>
                <a:gd name="T48" fmla="*/ 0 w 1067"/>
                <a:gd name="T49" fmla="*/ 0 h 660"/>
                <a:gd name="T50" fmla="*/ 0 w 1067"/>
                <a:gd name="T51" fmla="*/ 0 h 660"/>
                <a:gd name="T52" fmla="*/ 0 w 1067"/>
                <a:gd name="T53" fmla="*/ 0 h 660"/>
                <a:gd name="T54" fmla="*/ 0 w 1067"/>
                <a:gd name="T55" fmla="*/ 0 h 660"/>
                <a:gd name="T56" fmla="*/ 0 w 1067"/>
                <a:gd name="T57" fmla="*/ 0 h 660"/>
                <a:gd name="T58" fmla="*/ 0 w 1067"/>
                <a:gd name="T59" fmla="*/ 0 h 660"/>
                <a:gd name="T60" fmla="*/ 0 w 1067"/>
                <a:gd name="T61" fmla="*/ 0 h 660"/>
                <a:gd name="T62" fmla="*/ 0 w 1067"/>
                <a:gd name="T63" fmla="*/ 0 h 660"/>
                <a:gd name="T64" fmla="*/ 0 w 1067"/>
                <a:gd name="T65" fmla="*/ 0 h 660"/>
                <a:gd name="T66" fmla="*/ 0 w 1067"/>
                <a:gd name="T67" fmla="*/ 0 h 660"/>
                <a:gd name="T68" fmla="*/ 0 w 1067"/>
                <a:gd name="T69" fmla="*/ 0 h 660"/>
                <a:gd name="T70" fmla="*/ 0 w 1067"/>
                <a:gd name="T71" fmla="*/ 0 h 660"/>
                <a:gd name="T72" fmla="*/ 0 w 1067"/>
                <a:gd name="T73" fmla="*/ 0 h 660"/>
                <a:gd name="T74" fmla="*/ 0 w 1067"/>
                <a:gd name="T75" fmla="*/ 0 h 660"/>
                <a:gd name="T76" fmla="*/ 0 w 1067"/>
                <a:gd name="T77" fmla="*/ 0 h 660"/>
                <a:gd name="T78" fmla="*/ 0 w 1067"/>
                <a:gd name="T79" fmla="*/ 0 h 660"/>
                <a:gd name="T80" fmla="*/ 0 w 1067"/>
                <a:gd name="T81" fmla="*/ 0 h 660"/>
                <a:gd name="T82" fmla="*/ 0 w 1067"/>
                <a:gd name="T83" fmla="*/ 0 h 660"/>
                <a:gd name="T84" fmla="*/ 0 w 1067"/>
                <a:gd name="T85" fmla="*/ 0 h 6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67"/>
                <a:gd name="T130" fmla="*/ 0 h 660"/>
                <a:gd name="T131" fmla="*/ 1067 w 1067"/>
                <a:gd name="T132" fmla="*/ 660 h 6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67" h="660">
                  <a:moveTo>
                    <a:pt x="791" y="448"/>
                  </a:moveTo>
                  <a:lnTo>
                    <a:pt x="801" y="420"/>
                  </a:lnTo>
                  <a:lnTo>
                    <a:pt x="820" y="401"/>
                  </a:lnTo>
                  <a:lnTo>
                    <a:pt x="842" y="385"/>
                  </a:lnTo>
                  <a:lnTo>
                    <a:pt x="870" y="375"/>
                  </a:lnTo>
                  <a:lnTo>
                    <a:pt x="900" y="366"/>
                  </a:lnTo>
                  <a:lnTo>
                    <a:pt x="926" y="355"/>
                  </a:lnTo>
                  <a:lnTo>
                    <a:pt x="956" y="348"/>
                  </a:lnTo>
                  <a:lnTo>
                    <a:pt x="981" y="334"/>
                  </a:lnTo>
                  <a:lnTo>
                    <a:pt x="954" y="320"/>
                  </a:lnTo>
                  <a:lnTo>
                    <a:pt x="926" y="302"/>
                  </a:lnTo>
                  <a:lnTo>
                    <a:pt x="900" y="277"/>
                  </a:lnTo>
                  <a:lnTo>
                    <a:pt x="875" y="247"/>
                  </a:lnTo>
                  <a:lnTo>
                    <a:pt x="848" y="217"/>
                  </a:lnTo>
                  <a:lnTo>
                    <a:pt x="824" y="184"/>
                  </a:lnTo>
                  <a:lnTo>
                    <a:pt x="799" y="152"/>
                  </a:lnTo>
                  <a:lnTo>
                    <a:pt x="771" y="122"/>
                  </a:lnTo>
                  <a:lnTo>
                    <a:pt x="748" y="94"/>
                  </a:lnTo>
                  <a:lnTo>
                    <a:pt x="720" y="73"/>
                  </a:lnTo>
                  <a:lnTo>
                    <a:pt x="690" y="57"/>
                  </a:lnTo>
                  <a:lnTo>
                    <a:pt x="660" y="49"/>
                  </a:lnTo>
                  <a:lnTo>
                    <a:pt x="628" y="46"/>
                  </a:lnTo>
                  <a:lnTo>
                    <a:pt x="595" y="57"/>
                  </a:lnTo>
                  <a:lnTo>
                    <a:pt x="560" y="78"/>
                  </a:lnTo>
                  <a:lnTo>
                    <a:pt x="522" y="112"/>
                  </a:lnTo>
                  <a:lnTo>
                    <a:pt x="471" y="122"/>
                  </a:lnTo>
                  <a:lnTo>
                    <a:pt x="416" y="133"/>
                  </a:lnTo>
                  <a:lnTo>
                    <a:pt x="364" y="144"/>
                  </a:lnTo>
                  <a:lnTo>
                    <a:pt x="313" y="152"/>
                  </a:lnTo>
                  <a:lnTo>
                    <a:pt x="261" y="166"/>
                  </a:lnTo>
                  <a:lnTo>
                    <a:pt x="212" y="179"/>
                  </a:lnTo>
                  <a:lnTo>
                    <a:pt x="164" y="198"/>
                  </a:lnTo>
                  <a:lnTo>
                    <a:pt x="117" y="223"/>
                  </a:lnTo>
                  <a:lnTo>
                    <a:pt x="155" y="274"/>
                  </a:lnTo>
                  <a:lnTo>
                    <a:pt x="191" y="325"/>
                  </a:lnTo>
                  <a:lnTo>
                    <a:pt x="228" y="378"/>
                  </a:lnTo>
                  <a:lnTo>
                    <a:pt x="263" y="429"/>
                  </a:lnTo>
                  <a:lnTo>
                    <a:pt x="300" y="480"/>
                  </a:lnTo>
                  <a:lnTo>
                    <a:pt x="335" y="530"/>
                  </a:lnTo>
                  <a:lnTo>
                    <a:pt x="372" y="581"/>
                  </a:lnTo>
                  <a:lnTo>
                    <a:pt x="413" y="630"/>
                  </a:lnTo>
                  <a:lnTo>
                    <a:pt x="408" y="635"/>
                  </a:lnTo>
                  <a:lnTo>
                    <a:pt x="402" y="641"/>
                  </a:lnTo>
                  <a:lnTo>
                    <a:pt x="397" y="649"/>
                  </a:lnTo>
                  <a:lnTo>
                    <a:pt x="397" y="660"/>
                  </a:lnTo>
                  <a:lnTo>
                    <a:pt x="356" y="660"/>
                  </a:lnTo>
                  <a:lnTo>
                    <a:pt x="307" y="605"/>
                  </a:lnTo>
                  <a:lnTo>
                    <a:pt x="267" y="549"/>
                  </a:lnTo>
                  <a:lnTo>
                    <a:pt x="226" y="491"/>
                  </a:lnTo>
                  <a:lnTo>
                    <a:pt x="187" y="431"/>
                  </a:lnTo>
                  <a:lnTo>
                    <a:pt x="147" y="375"/>
                  </a:lnTo>
                  <a:lnTo>
                    <a:pt x="104" y="320"/>
                  </a:lnTo>
                  <a:lnTo>
                    <a:pt x="55" y="269"/>
                  </a:lnTo>
                  <a:lnTo>
                    <a:pt x="0" y="223"/>
                  </a:lnTo>
                  <a:lnTo>
                    <a:pt x="0" y="179"/>
                  </a:lnTo>
                  <a:lnTo>
                    <a:pt x="44" y="166"/>
                  </a:lnTo>
                  <a:lnTo>
                    <a:pt x="87" y="149"/>
                  </a:lnTo>
                  <a:lnTo>
                    <a:pt x="134" y="138"/>
                  </a:lnTo>
                  <a:lnTo>
                    <a:pt x="177" y="124"/>
                  </a:lnTo>
                  <a:lnTo>
                    <a:pt x="223" y="114"/>
                  </a:lnTo>
                  <a:lnTo>
                    <a:pt x="267" y="101"/>
                  </a:lnTo>
                  <a:lnTo>
                    <a:pt x="313" y="89"/>
                  </a:lnTo>
                  <a:lnTo>
                    <a:pt x="359" y="82"/>
                  </a:lnTo>
                  <a:lnTo>
                    <a:pt x="406" y="71"/>
                  </a:lnTo>
                  <a:lnTo>
                    <a:pt x="452" y="59"/>
                  </a:lnTo>
                  <a:lnTo>
                    <a:pt x="498" y="52"/>
                  </a:lnTo>
                  <a:lnTo>
                    <a:pt x="544" y="41"/>
                  </a:lnTo>
                  <a:lnTo>
                    <a:pt x="590" y="30"/>
                  </a:lnTo>
                  <a:lnTo>
                    <a:pt x="633" y="22"/>
                  </a:lnTo>
                  <a:lnTo>
                    <a:pt x="679" y="11"/>
                  </a:lnTo>
                  <a:lnTo>
                    <a:pt x="725" y="0"/>
                  </a:lnTo>
                  <a:lnTo>
                    <a:pt x="764" y="46"/>
                  </a:lnTo>
                  <a:lnTo>
                    <a:pt x="810" y="89"/>
                  </a:lnTo>
                  <a:lnTo>
                    <a:pt x="856" y="130"/>
                  </a:lnTo>
                  <a:lnTo>
                    <a:pt x="902" y="174"/>
                  </a:lnTo>
                  <a:lnTo>
                    <a:pt x="949" y="214"/>
                  </a:lnTo>
                  <a:lnTo>
                    <a:pt x="992" y="258"/>
                  </a:lnTo>
                  <a:lnTo>
                    <a:pt x="1032" y="304"/>
                  </a:lnTo>
                  <a:lnTo>
                    <a:pt x="1067" y="350"/>
                  </a:lnTo>
                  <a:lnTo>
                    <a:pt x="1038" y="375"/>
                  </a:lnTo>
                  <a:lnTo>
                    <a:pt x="1008" y="396"/>
                  </a:lnTo>
                  <a:lnTo>
                    <a:pt x="972" y="410"/>
                  </a:lnTo>
                  <a:lnTo>
                    <a:pt x="940" y="424"/>
                  </a:lnTo>
                  <a:lnTo>
                    <a:pt x="905" y="431"/>
                  </a:lnTo>
                  <a:lnTo>
                    <a:pt x="866" y="440"/>
                  </a:lnTo>
                  <a:lnTo>
                    <a:pt x="829" y="445"/>
                  </a:lnTo>
                  <a:lnTo>
                    <a:pt x="791" y="448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63" name="Freeform 79"/>
            <p:cNvSpPr>
              <a:spLocks/>
            </p:cNvSpPr>
            <p:nvPr/>
          </p:nvSpPr>
          <p:spPr bwMode="auto">
            <a:xfrm>
              <a:off x="3910" y="3527"/>
              <a:ext cx="85" cy="105"/>
            </a:xfrm>
            <a:custGeom>
              <a:avLst/>
              <a:gdLst>
                <a:gd name="T0" fmla="*/ 0 w 342"/>
                <a:gd name="T1" fmla="*/ 0 h 421"/>
                <a:gd name="T2" fmla="*/ 0 w 342"/>
                <a:gd name="T3" fmla="*/ 0 h 421"/>
                <a:gd name="T4" fmla="*/ 0 w 342"/>
                <a:gd name="T5" fmla="*/ 0 h 421"/>
                <a:gd name="T6" fmla="*/ 0 w 342"/>
                <a:gd name="T7" fmla="*/ 0 h 421"/>
                <a:gd name="T8" fmla="*/ 0 w 342"/>
                <a:gd name="T9" fmla="*/ 0 h 421"/>
                <a:gd name="T10" fmla="*/ 0 w 342"/>
                <a:gd name="T11" fmla="*/ 0 h 421"/>
                <a:gd name="T12" fmla="*/ 0 w 342"/>
                <a:gd name="T13" fmla="*/ 0 h 421"/>
                <a:gd name="T14" fmla="*/ 0 w 342"/>
                <a:gd name="T15" fmla="*/ 0 h 421"/>
                <a:gd name="T16" fmla="*/ 0 w 342"/>
                <a:gd name="T17" fmla="*/ 0 h 421"/>
                <a:gd name="T18" fmla="*/ 0 w 342"/>
                <a:gd name="T19" fmla="*/ 0 h 421"/>
                <a:gd name="T20" fmla="*/ 0 w 342"/>
                <a:gd name="T21" fmla="*/ 0 h 421"/>
                <a:gd name="T22" fmla="*/ 0 w 342"/>
                <a:gd name="T23" fmla="*/ 0 h 421"/>
                <a:gd name="T24" fmla="*/ 0 w 342"/>
                <a:gd name="T25" fmla="*/ 0 h 421"/>
                <a:gd name="T26" fmla="*/ 0 w 342"/>
                <a:gd name="T27" fmla="*/ 0 h 421"/>
                <a:gd name="T28" fmla="*/ 0 w 342"/>
                <a:gd name="T29" fmla="*/ 0 h 421"/>
                <a:gd name="T30" fmla="*/ 0 w 342"/>
                <a:gd name="T31" fmla="*/ 0 h 421"/>
                <a:gd name="T32" fmla="*/ 0 w 342"/>
                <a:gd name="T33" fmla="*/ 0 h 421"/>
                <a:gd name="T34" fmla="*/ 0 w 342"/>
                <a:gd name="T35" fmla="*/ 0 h 421"/>
                <a:gd name="T36" fmla="*/ 0 w 342"/>
                <a:gd name="T37" fmla="*/ 0 h 4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2"/>
                <a:gd name="T58" fmla="*/ 0 h 421"/>
                <a:gd name="T59" fmla="*/ 342 w 342"/>
                <a:gd name="T60" fmla="*/ 421 h 42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2" h="421">
                  <a:moveTo>
                    <a:pt x="296" y="421"/>
                  </a:moveTo>
                  <a:lnTo>
                    <a:pt x="250" y="377"/>
                  </a:lnTo>
                  <a:lnTo>
                    <a:pt x="210" y="334"/>
                  </a:lnTo>
                  <a:lnTo>
                    <a:pt x="166" y="287"/>
                  </a:lnTo>
                  <a:lnTo>
                    <a:pt x="129" y="239"/>
                  </a:lnTo>
                  <a:lnTo>
                    <a:pt x="93" y="187"/>
                  </a:lnTo>
                  <a:lnTo>
                    <a:pt x="58" y="135"/>
                  </a:lnTo>
                  <a:lnTo>
                    <a:pt x="28" y="81"/>
                  </a:lnTo>
                  <a:lnTo>
                    <a:pt x="0" y="27"/>
                  </a:lnTo>
                  <a:lnTo>
                    <a:pt x="30" y="0"/>
                  </a:lnTo>
                  <a:lnTo>
                    <a:pt x="69" y="49"/>
                  </a:lnTo>
                  <a:lnTo>
                    <a:pt x="109" y="95"/>
                  </a:lnTo>
                  <a:lnTo>
                    <a:pt x="153" y="144"/>
                  </a:lnTo>
                  <a:lnTo>
                    <a:pt x="199" y="193"/>
                  </a:lnTo>
                  <a:lnTo>
                    <a:pt x="240" y="244"/>
                  </a:lnTo>
                  <a:lnTo>
                    <a:pt x="280" y="299"/>
                  </a:lnTo>
                  <a:lnTo>
                    <a:pt x="316" y="352"/>
                  </a:lnTo>
                  <a:lnTo>
                    <a:pt x="342" y="410"/>
                  </a:lnTo>
                  <a:lnTo>
                    <a:pt x="296" y="421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64" name="Freeform 80"/>
            <p:cNvSpPr>
              <a:spLocks/>
            </p:cNvSpPr>
            <p:nvPr/>
          </p:nvSpPr>
          <p:spPr bwMode="auto">
            <a:xfrm>
              <a:off x="3718" y="3159"/>
              <a:ext cx="256" cy="123"/>
            </a:xfrm>
            <a:custGeom>
              <a:avLst/>
              <a:gdLst>
                <a:gd name="T0" fmla="*/ 0 w 1024"/>
                <a:gd name="T1" fmla="*/ 0 h 489"/>
                <a:gd name="T2" fmla="*/ 0 w 1024"/>
                <a:gd name="T3" fmla="*/ 0 h 489"/>
                <a:gd name="T4" fmla="*/ 0 w 1024"/>
                <a:gd name="T5" fmla="*/ 0 h 489"/>
                <a:gd name="T6" fmla="*/ 0 w 1024"/>
                <a:gd name="T7" fmla="*/ 0 h 489"/>
                <a:gd name="T8" fmla="*/ 0 w 1024"/>
                <a:gd name="T9" fmla="*/ 0 h 489"/>
                <a:gd name="T10" fmla="*/ 0 w 1024"/>
                <a:gd name="T11" fmla="*/ 0 h 489"/>
                <a:gd name="T12" fmla="*/ 0 w 1024"/>
                <a:gd name="T13" fmla="*/ 0 h 489"/>
                <a:gd name="T14" fmla="*/ 0 w 1024"/>
                <a:gd name="T15" fmla="*/ 0 h 489"/>
                <a:gd name="T16" fmla="*/ 0 w 1024"/>
                <a:gd name="T17" fmla="*/ 0 h 489"/>
                <a:gd name="T18" fmla="*/ 0 w 1024"/>
                <a:gd name="T19" fmla="*/ 0 h 489"/>
                <a:gd name="T20" fmla="*/ 0 w 1024"/>
                <a:gd name="T21" fmla="*/ 0 h 489"/>
                <a:gd name="T22" fmla="*/ 0 w 1024"/>
                <a:gd name="T23" fmla="*/ 0 h 489"/>
                <a:gd name="T24" fmla="*/ 0 w 1024"/>
                <a:gd name="T25" fmla="*/ 0 h 489"/>
                <a:gd name="T26" fmla="*/ 0 w 1024"/>
                <a:gd name="T27" fmla="*/ 0 h 489"/>
                <a:gd name="T28" fmla="*/ 0 w 1024"/>
                <a:gd name="T29" fmla="*/ 0 h 489"/>
                <a:gd name="T30" fmla="*/ 0 w 1024"/>
                <a:gd name="T31" fmla="*/ 0 h 489"/>
                <a:gd name="T32" fmla="*/ 0 w 1024"/>
                <a:gd name="T33" fmla="*/ 0 h 489"/>
                <a:gd name="T34" fmla="*/ 0 w 1024"/>
                <a:gd name="T35" fmla="*/ 0 h 489"/>
                <a:gd name="T36" fmla="*/ 0 w 1024"/>
                <a:gd name="T37" fmla="*/ 0 h 489"/>
                <a:gd name="T38" fmla="*/ 0 w 1024"/>
                <a:gd name="T39" fmla="*/ 0 h 489"/>
                <a:gd name="T40" fmla="*/ 0 w 1024"/>
                <a:gd name="T41" fmla="*/ 0 h 489"/>
                <a:gd name="T42" fmla="*/ 0 w 1024"/>
                <a:gd name="T43" fmla="*/ 0 h 489"/>
                <a:gd name="T44" fmla="*/ 0 w 1024"/>
                <a:gd name="T45" fmla="*/ 0 h 489"/>
                <a:gd name="T46" fmla="*/ 0 w 1024"/>
                <a:gd name="T47" fmla="*/ 0 h 489"/>
                <a:gd name="T48" fmla="*/ 0 w 1024"/>
                <a:gd name="T49" fmla="*/ 0 h 489"/>
                <a:gd name="T50" fmla="*/ 0 w 1024"/>
                <a:gd name="T51" fmla="*/ 0 h 489"/>
                <a:gd name="T52" fmla="*/ 0 w 1024"/>
                <a:gd name="T53" fmla="*/ 0 h 489"/>
                <a:gd name="T54" fmla="*/ 0 w 1024"/>
                <a:gd name="T55" fmla="*/ 0 h 489"/>
                <a:gd name="T56" fmla="*/ 0 w 1024"/>
                <a:gd name="T57" fmla="*/ 0 h 489"/>
                <a:gd name="T58" fmla="*/ 0 w 1024"/>
                <a:gd name="T59" fmla="*/ 0 h 489"/>
                <a:gd name="T60" fmla="*/ 0 w 1024"/>
                <a:gd name="T61" fmla="*/ 0 h 489"/>
                <a:gd name="T62" fmla="*/ 0 w 1024"/>
                <a:gd name="T63" fmla="*/ 0 h 489"/>
                <a:gd name="T64" fmla="*/ 0 w 1024"/>
                <a:gd name="T65" fmla="*/ 0 h 489"/>
                <a:gd name="T66" fmla="*/ 0 w 1024"/>
                <a:gd name="T67" fmla="*/ 0 h 489"/>
                <a:gd name="T68" fmla="*/ 0 w 1024"/>
                <a:gd name="T69" fmla="*/ 0 h 489"/>
                <a:gd name="T70" fmla="*/ 0 w 1024"/>
                <a:gd name="T71" fmla="*/ 0 h 489"/>
                <a:gd name="T72" fmla="*/ 0 w 1024"/>
                <a:gd name="T73" fmla="*/ 0 h 489"/>
                <a:gd name="T74" fmla="*/ 0 w 1024"/>
                <a:gd name="T75" fmla="*/ 0 h 489"/>
                <a:gd name="T76" fmla="*/ 0 w 1024"/>
                <a:gd name="T77" fmla="*/ 0 h 489"/>
                <a:gd name="T78" fmla="*/ 0 w 1024"/>
                <a:gd name="T79" fmla="*/ 0 h 489"/>
                <a:gd name="T80" fmla="*/ 0 w 1024"/>
                <a:gd name="T81" fmla="*/ 0 h 489"/>
                <a:gd name="T82" fmla="*/ 0 w 1024"/>
                <a:gd name="T83" fmla="*/ 0 h 489"/>
                <a:gd name="T84" fmla="*/ 0 w 1024"/>
                <a:gd name="T85" fmla="*/ 0 h 489"/>
                <a:gd name="T86" fmla="*/ 0 w 1024"/>
                <a:gd name="T87" fmla="*/ 0 h 489"/>
                <a:gd name="T88" fmla="*/ 0 w 1024"/>
                <a:gd name="T89" fmla="*/ 0 h 489"/>
                <a:gd name="T90" fmla="*/ 0 w 1024"/>
                <a:gd name="T91" fmla="*/ 0 h 489"/>
                <a:gd name="T92" fmla="*/ 0 w 1024"/>
                <a:gd name="T93" fmla="*/ 0 h 489"/>
                <a:gd name="T94" fmla="*/ 0 w 1024"/>
                <a:gd name="T95" fmla="*/ 0 h 489"/>
                <a:gd name="T96" fmla="*/ 0 w 1024"/>
                <a:gd name="T97" fmla="*/ 0 h 489"/>
                <a:gd name="T98" fmla="*/ 0 w 1024"/>
                <a:gd name="T99" fmla="*/ 0 h 489"/>
                <a:gd name="T100" fmla="*/ 0 w 1024"/>
                <a:gd name="T101" fmla="*/ 0 h 489"/>
                <a:gd name="T102" fmla="*/ 0 w 1024"/>
                <a:gd name="T103" fmla="*/ 0 h 489"/>
                <a:gd name="T104" fmla="*/ 0 w 1024"/>
                <a:gd name="T105" fmla="*/ 0 h 489"/>
                <a:gd name="T106" fmla="*/ 0 w 1024"/>
                <a:gd name="T107" fmla="*/ 0 h 4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24"/>
                <a:gd name="T163" fmla="*/ 0 h 489"/>
                <a:gd name="T164" fmla="*/ 1024 w 1024"/>
                <a:gd name="T165" fmla="*/ 489 h 48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24" h="489">
                  <a:moveTo>
                    <a:pt x="820" y="421"/>
                  </a:moveTo>
                  <a:lnTo>
                    <a:pt x="763" y="421"/>
                  </a:lnTo>
                  <a:lnTo>
                    <a:pt x="765" y="386"/>
                  </a:lnTo>
                  <a:lnTo>
                    <a:pt x="779" y="370"/>
                  </a:lnTo>
                  <a:lnTo>
                    <a:pt x="800" y="361"/>
                  </a:lnTo>
                  <a:lnTo>
                    <a:pt x="828" y="361"/>
                  </a:lnTo>
                  <a:lnTo>
                    <a:pt x="855" y="364"/>
                  </a:lnTo>
                  <a:lnTo>
                    <a:pt x="883" y="364"/>
                  </a:lnTo>
                  <a:lnTo>
                    <a:pt x="904" y="356"/>
                  </a:lnTo>
                  <a:lnTo>
                    <a:pt x="923" y="336"/>
                  </a:lnTo>
                  <a:lnTo>
                    <a:pt x="665" y="73"/>
                  </a:lnTo>
                  <a:lnTo>
                    <a:pt x="627" y="79"/>
                  </a:lnTo>
                  <a:lnTo>
                    <a:pt x="589" y="87"/>
                  </a:lnTo>
                  <a:lnTo>
                    <a:pt x="551" y="90"/>
                  </a:lnTo>
                  <a:lnTo>
                    <a:pt x="513" y="95"/>
                  </a:lnTo>
                  <a:lnTo>
                    <a:pt x="475" y="98"/>
                  </a:lnTo>
                  <a:lnTo>
                    <a:pt x="437" y="103"/>
                  </a:lnTo>
                  <a:lnTo>
                    <a:pt x="398" y="107"/>
                  </a:lnTo>
                  <a:lnTo>
                    <a:pt x="361" y="112"/>
                  </a:lnTo>
                  <a:lnTo>
                    <a:pt x="323" y="117"/>
                  </a:lnTo>
                  <a:lnTo>
                    <a:pt x="287" y="123"/>
                  </a:lnTo>
                  <a:lnTo>
                    <a:pt x="250" y="128"/>
                  </a:lnTo>
                  <a:lnTo>
                    <a:pt x="215" y="135"/>
                  </a:lnTo>
                  <a:lnTo>
                    <a:pt x="176" y="144"/>
                  </a:lnTo>
                  <a:lnTo>
                    <a:pt x="141" y="155"/>
                  </a:lnTo>
                  <a:lnTo>
                    <a:pt x="109" y="165"/>
                  </a:lnTo>
                  <a:lnTo>
                    <a:pt x="73" y="179"/>
                  </a:lnTo>
                  <a:lnTo>
                    <a:pt x="100" y="223"/>
                  </a:lnTo>
                  <a:lnTo>
                    <a:pt x="135" y="261"/>
                  </a:lnTo>
                  <a:lnTo>
                    <a:pt x="174" y="296"/>
                  </a:lnTo>
                  <a:lnTo>
                    <a:pt x="215" y="329"/>
                  </a:lnTo>
                  <a:lnTo>
                    <a:pt x="250" y="364"/>
                  </a:lnTo>
                  <a:lnTo>
                    <a:pt x="285" y="400"/>
                  </a:lnTo>
                  <a:lnTo>
                    <a:pt x="312" y="440"/>
                  </a:lnTo>
                  <a:lnTo>
                    <a:pt x="328" y="489"/>
                  </a:lnTo>
                  <a:lnTo>
                    <a:pt x="280" y="470"/>
                  </a:lnTo>
                  <a:lnTo>
                    <a:pt x="236" y="442"/>
                  </a:lnTo>
                  <a:lnTo>
                    <a:pt x="195" y="410"/>
                  </a:lnTo>
                  <a:lnTo>
                    <a:pt x="155" y="370"/>
                  </a:lnTo>
                  <a:lnTo>
                    <a:pt x="116" y="329"/>
                  </a:lnTo>
                  <a:lnTo>
                    <a:pt x="79" y="285"/>
                  </a:lnTo>
                  <a:lnTo>
                    <a:pt x="40" y="245"/>
                  </a:lnTo>
                  <a:lnTo>
                    <a:pt x="0" y="209"/>
                  </a:lnTo>
                  <a:lnTo>
                    <a:pt x="3" y="123"/>
                  </a:lnTo>
                  <a:lnTo>
                    <a:pt x="682" y="0"/>
                  </a:lnTo>
                  <a:lnTo>
                    <a:pt x="1024" y="336"/>
                  </a:lnTo>
                  <a:lnTo>
                    <a:pt x="1019" y="366"/>
                  </a:lnTo>
                  <a:lnTo>
                    <a:pt x="999" y="386"/>
                  </a:lnTo>
                  <a:lnTo>
                    <a:pt x="975" y="400"/>
                  </a:lnTo>
                  <a:lnTo>
                    <a:pt x="947" y="405"/>
                  </a:lnTo>
                  <a:lnTo>
                    <a:pt x="912" y="407"/>
                  </a:lnTo>
                  <a:lnTo>
                    <a:pt x="880" y="410"/>
                  </a:lnTo>
                  <a:lnTo>
                    <a:pt x="848" y="413"/>
                  </a:lnTo>
                  <a:lnTo>
                    <a:pt x="820" y="421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65" name="Freeform 82"/>
            <p:cNvSpPr>
              <a:spLocks/>
            </p:cNvSpPr>
            <p:nvPr/>
          </p:nvSpPr>
          <p:spPr bwMode="auto">
            <a:xfrm>
              <a:off x="3803" y="3379"/>
              <a:ext cx="86" cy="102"/>
            </a:xfrm>
            <a:custGeom>
              <a:avLst/>
              <a:gdLst>
                <a:gd name="T0" fmla="*/ 0 w 342"/>
                <a:gd name="T1" fmla="*/ 0 h 410"/>
                <a:gd name="T2" fmla="*/ 0 w 342"/>
                <a:gd name="T3" fmla="*/ 0 h 410"/>
                <a:gd name="T4" fmla="*/ 0 w 342"/>
                <a:gd name="T5" fmla="*/ 0 h 410"/>
                <a:gd name="T6" fmla="*/ 0 w 342"/>
                <a:gd name="T7" fmla="*/ 0 h 410"/>
                <a:gd name="T8" fmla="*/ 0 w 342"/>
                <a:gd name="T9" fmla="*/ 0 h 410"/>
                <a:gd name="T10" fmla="*/ 0 w 342"/>
                <a:gd name="T11" fmla="*/ 0 h 410"/>
                <a:gd name="T12" fmla="*/ 0 w 342"/>
                <a:gd name="T13" fmla="*/ 0 h 410"/>
                <a:gd name="T14" fmla="*/ 0 w 342"/>
                <a:gd name="T15" fmla="*/ 0 h 410"/>
                <a:gd name="T16" fmla="*/ 0 w 342"/>
                <a:gd name="T17" fmla="*/ 0 h 410"/>
                <a:gd name="T18" fmla="*/ 0 w 342"/>
                <a:gd name="T19" fmla="*/ 0 h 410"/>
                <a:gd name="T20" fmla="*/ 0 w 342"/>
                <a:gd name="T21" fmla="*/ 0 h 410"/>
                <a:gd name="T22" fmla="*/ 0 w 342"/>
                <a:gd name="T23" fmla="*/ 0 h 410"/>
                <a:gd name="T24" fmla="*/ 0 w 342"/>
                <a:gd name="T25" fmla="*/ 0 h 410"/>
                <a:gd name="T26" fmla="*/ 0 w 342"/>
                <a:gd name="T27" fmla="*/ 0 h 410"/>
                <a:gd name="T28" fmla="*/ 0 w 342"/>
                <a:gd name="T29" fmla="*/ 0 h 4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2"/>
                <a:gd name="T46" fmla="*/ 0 h 410"/>
                <a:gd name="T47" fmla="*/ 342 w 342"/>
                <a:gd name="T48" fmla="*/ 410 h 4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2" h="410">
                  <a:moveTo>
                    <a:pt x="295" y="410"/>
                  </a:moveTo>
                  <a:lnTo>
                    <a:pt x="0" y="30"/>
                  </a:lnTo>
                  <a:lnTo>
                    <a:pt x="12" y="16"/>
                  </a:lnTo>
                  <a:lnTo>
                    <a:pt x="26" y="6"/>
                  </a:lnTo>
                  <a:lnTo>
                    <a:pt x="40" y="0"/>
                  </a:lnTo>
                  <a:lnTo>
                    <a:pt x="56" y="0"/>
                  </a:lnTo>
                  <a:lnTo>
                    <a:pt x="97" y="46"/>
                  </a:lnTo>
                  <a:lnTo>
                    <a:pt x="138" y="92"/>
                  </a:lnTo>
                  <a:lnTo>
                    <a:pt x="178" y="141"/>
                  </a:lnTo>
                  <a:lnTo>
                    <a:pt x="217" y="187"/>
                  </a:lnTo>
                  <a:lnTo>
                    <a:pt x="252" y="239"/>
                  </a:lnTo>
                  <a:lnTo>
                    <a:pt x="284" y="288"/>
                  </a:lnTo>
                  <a:lnTo>
                    <a:pt x="314" y="339"/>
                  </a:lnTo>
                  <a:lnTo>
                    <a:pt x="342" y="394"/>
                  </a:lnTo>
                  <a:lnTo>
                    <a:pt x="295" y="410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66" name="Freeform 84"/>
            <p:cNvSpPr>
              <a:spLocks/>
            </p:cNvSpPr>
            <p:nvPr/>
          </p:nvSpPr>
          <p:spPr bwMode="auto">
            <a:xfrm>
              <a:off x="3622" y="3036"/>
              <a:ext cx="249" cy="107"/>
            </a:xfrm>
            <a:custGeom>
              <a:avLst/>
              <a:gdLst>
                <a:gd name="T0" fmla="*/ 0 w 994"/>
                <a:gd name="T1" fmla="*/ 0 h 429"/>
                <a:gd name="T2" fmla="*/ 0 w 994"/>
                <a:gd name="T3" fmla="*/ 0 h 429"/>
                <a:gd name="T4" fmla="*/ 0 w 994"/>
                <a:gd name="T5" fmla="*/ 0 h 429"/>
                <a:gd name="T6" fmla="*/ 0 w 994"/>
                <a:gd name="T7" fmla="*/ 0 h 429"/>
                <a:gd name="T8" fmla="*/ 0 w 994"/>
                <a:gd name="T9" fmla="*/ 0 h 429"/>
                <a:gd name="T10" fmla="*/ 0 w 994"/>
                <a:gd name="T11" fmla="*/ 0 h 429"/>
                <a:gd name="T12" fmla="*/ 0 w 994"/>
                <a:gd name="T13" fmla="*/ 0 h 429"/>
                <a:gd name="T14" fmla="*/ 0 w 994"/>
                <a:gd name="T15" fmla="*/ 0 h 429"/>
                <a:gd name="T16" fmla="*/ 0 w 994"/>
                <a:gd name="T17" fmla="*/ 0 h 429"/>
                <a:gd name="T18" fmla="*/ 0 w 994"/>
                <a:gd name="T19" fmla="*/ 0 h 429"/>
                <a:gd name="T20" fmla="*/ 0 w 994"/>
                <a:gd name="T21" fmla="*/ 0 h 429"/>
                <a:gd name="T22" fmla="*/ 0 w 994"/>
                <a:gd name="T23" fmla="*/ 0 h 429"/>
                <a:gd name="T24" fmla="*/ 0 w 994"/>
                <a:gd name="T25" fmla="*/ 0 h 429"/>
                <a:gd name="T26" fmla="*/ 0 w 994"/>
                <a:gd name="T27" fmla="*/ 0 h 429"/>
                <a:gd name="T28" fmla="*/ 0 w 994"/>
                <a:gd name="T29" fmla="*/ 0 h 429"/>
                <a:gd name="T30" fmla="*/ 0 w 994"/>
                <a:gd name="T31" fmla="*/ 0 h 429"/>
                <a:gd name="T32" fmla="*/ 0 w 994"/>
                <a:gd name="T33" fmla="*/ 0 h 429"/>
                <a:gd name="T34" fmla="*/ 0 w 994"/>
                <a:gd name="T35" fmla="*/ 0 h 429"/>
                <a:gd name="T36" fmla="*/ 0 w 994"/>
                <a:gd name="T37" fmla="*/ 0 h 429"/>
                <a:gd name="T38" fmla="*/ 0 w 994"/>
                <a:gd name="T39" fmla="*/ 0 h 429"/>
                <a:gd name="T40" fmla="*/ 0 w 994"/>
                <a:gd name="T41" fmla="*/ 0 h 429"/>
                <a:gd name="T42" fmla="*/ 0 w 994"/>
                <a:gd name="T43" fmla="*/ 0 h 429"/>
                <a:gd name="T44" fmla="*/ 0 w 994"/>
                <a:gd name="T45" fmla="*/ 0 h 429"/>
                <a:gd name="T46" fmla="*/ 0 w 994"/>
                <a:gd name="T47" fmla="*/ 0 h 429"/>
                <a:gd name="T48" fmla="*/ 0 w 994"/>
                <a:gd name="T49" fmla="*/ 0 h 429"/>
                <a:gd name="T50" fmla="*/ 0 w 994"/>
                <a:gd name="T51" fmla="*/ 0 h 429"/>
                <a:gd name="T52" fmla="*/ 0 w 994"/>
                <a:gd name="T53" fmla="*/ 0 h 429"/>
                <a:gd name="T54" fmla="*/ 0 w 994"/>
                <a:gd name="T55" fmla="*/ 0 h 429"/>
                <a:gd name="T56" fmla="*/ 0 w 994"/>
                <a:gd name="T57" fmla="*/ 0 h 429"/>
                <a:gd name="T58" fmla="*/ 0 w 994"/>
                <a:gd name="T59" fmla="*/ 0 h 429"/>
                <a:gd name="T60" fmla="*/ 0 w 994"/>
                <a:gd name="T61" fmla="*/ 0 h 429"/>
                <a:gd name="T62" fmla="*/ 0 w 994"/>
                <a:gd name="T63" fmla="*/ 0 h 429"/>
                <a:gd name="T64" fmla="*/ 0 w 994"/>
                <a:gd name="T65" fmla="*/ 0 h 429"/>
                <a:gd name="T66" fmla="*/ 0 w 994"/>
                <a:gd name="T67" fmla="*/ 0 h 429"/>
                <a:gd name="T68" fmla="*/ 0 w 994"/>
                <a:gd name="T69" fmla="*/ 0 h 429"/>
                <a:gd name="T70" fmla="*/ 0 w 994"/>
                <a:gd name="T71" fmla="*/ 0 h 429"/>
                <a:gd name="T72" fmla="*/ 0 w 994"/>
                <a:gd name="T73" fmla="*/ 0 h 429"/>
                <a:gd name="T74" fmla="*/ 0 w 994"/>
                <a:gd name="T75" fmla="*/ 0 h 429"/>
                <a:gd name="T76" fmla="*/ 0 w 994"/>
                <a:gd name="T77" fmla="*/ 0 h 429"/>
                <a:gd name="T78" fmla="*/ 0 w 994"/>
                <a:gd name="T79" fmla="*/ 0 h 429"/>
                <a:gd name="T80" fmla="*/ 0 w 994"/>
                <a:gd name="T81" fmla="*/ 0 h 42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94"/>
                <a:gd name="T124" fmla="*/ 0 h 429"/>
                <a:gd name="T125" fmla="*/ 994 w 994"/>
                <a:gd name="T126" fmla="*/ 429 h 42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94" h="429">
                  <a:moveTo>
                    <a:pt x="690" y="391"/>
                  </a:moveTo>
                  <a:lnTo>
                    <a:pt x="663" y="396"/>
                  </a:lnTo>
                  <a:lnTo>
                    <a:pt x="635" y="400"/>
                  </a:lnTo>
                  <a:lnTo>
                    <a:pt x="608" y="405"/>
                  </a:lnTo>
                  <a:lnTo>
                    <a:pt x="580" y="410"/>
                  </a:lnTo>
                  <a:lnTo>
                    <a:pt x="554" y="413"/>
                  </a:lnTo>
                  <a:lnTo>
                    <a:pt x="529" y="418"/>
                  </a:lnTo>
                  <a:lnTo>
                    <a:pt x="502" y="423"/>
                  </a:lnTo>
                  <a:lnTo>
                    <a:pt x="475" y="429"/>
                  </a:lnTo>
                  <a:lnTo>
                    <a:pt x="472" y="402"/>
                  </a:lnTo>
                  <a:lnTo>
                    <a:pt x="478" y="383"/>
                  </a:lnTo>
                  <a:lnTo>
                    <a:pt x="492" y="372"/>
                  </a:lnTo>
                  <a:lnTo>
                    <a:pt x="510" y="364"/>
                  </a:lnTo>
                  <a:lnTo>
                    <a:pt x="529" y="361"/>
                  </a:lnTo>
                  <a:lnTo>
                    <a:pt x="552" y="356"/>
                  </a:lnTo>
                  <a:lnTo>
                    <a:pt x="573" y="353"/>
                  </a:lnTo>
                  <a:lnTo>
                    <a:pt x="592" y="345"/>
                  </a:lnTo>
                  <a:lnTo>
                    <a:pt x="627" y="340"/>
                  </a:lnTo>
                  <a:lnTo>
                    <a:pt x="660" y="334"/>
                  </a:lnTo>
                  <a:lnTo>
                    <a:pt x="695" y="331"/>
                  </a:lnTo>
                  <a:lnTo>
                    <a:pt x="730" y="326"/>
                  </a:lnTo>
                  <a:lnTo>
                    <a:pt x="765" y="321"/>
                  </a:lnTo>
                  <a:lnTo>
                    <a:pt x="799" y="312"/>
                  </a:lnTo>
                  <a:lnTo>
                    <a:pt x="831" y="305"/>
                  </a:lnTo>
                  <a:lnTo>
                    <a:pt x="864" y="291"/>
                  </a:lnTo>
                  <a:lnTo>
                    <a:pt x="836" y="215"/>
                  </a:lnTo>
                  <a:lnTo>
                    <a:pt x="804" y="155"/>
                  </a:lnTo>
                  <a:lnTo>
                    <a:pt x="765" y="111"/>
                  </a:lnTo>
                  <a:lnTo>
                    <a:pt x="725" y="81"/>
                  </a:lnTo>
                  <a:lnTo>
                    <a:pt x="681" y="63"/>
                  </a:lnTo>
                  <a:lnTo>
                    <a:pt x="633" y="54"/>
                  </a:lnTo>
                  <a:lnTo>
                    <a:pt x="584" y="54"/>
                  </a:lnTo>
                  <a:lnTo>
                    <a:pt x="532" y="63"/>
                  </a:lnTo>
                  <a:lnTo>
                    <a:pt x="478" y="74"/>
                  </a:lnTo>
                  <a:lnTo>
                    <a:pt x="421" y="90"/>
                  </a:lnTo>
                  <a:lnTo>
                    <a:pt x="367" y="109"/>
                  </a:lnTo>
                  <a:lnTo>
                    <a:pt x="312" y="125"/>
                  </a:lnTo>
                  <a:lnTo>
                    <a:pt x="255" y="141"/>
                  </a:lnTo>
                  <a:lnTo>
                    <a:pt x="203" y="155"/>
                  </a:lnTo>
                  <a:lnTo>
                    <a:pt x="150" y="163"/>
                  </a:lnTo>
                  <a:lnTo>
                    <a:pt x="100" y="166"/>
                  </a:lnTo>
                  <a:lnTo>
                    <a:pt x="90" y="192"/>
                  </a:lnTo>
                  <a:lnTo>
                    <a:pt x="92" y="220"/>
                  </a:lnTo>
                  <a:lnTo>
                    <a:pt x="106" y="247"/>
                  </a:lnTo>
                  <a:lnTo>
                    <a:pt x="125" y="275"/>
                  </a:lnTo>
                  <a:lnTo>
                    <a:pt x="150" y="301"/>
                  </a:lnTo>
                  <a:lnTo>
                    <a:pt x="174" y="328"/>
                  </a:lnTo>
                  <a:lnTo>
                    <a:pt x="196" y="358"/>
                  </a:lnTo>
                  <a:lnTo>
                    <a:pt x="215" y="386"/>
                  </a:lnTo>
                  <a:lnTo>
                    <a:pt x="185" y="410"/>
                  </a:lnTo>
                  <a:lnTo>
                    <a:pt x="152" y="383"/>
                  </a:lnTo>
                  <a:lnTo>
                    <a:pt x="120" y="353"/>
                  </a:lnTo>
                  <a:lnTo>
                    <a:pt x="86" y="321"/>
                  </a:lnTo>
                  <a:lnTo>
                    <a:pt x="60" y="285"/>
                  </a:lnTo>
                  <a:lnTo>
                    <a:pt x="32" y="247"/>
                  </a:lnTo>
                  <a:lnTo>
                    <a:pt x="14" y="209"/>
                  </a:lnTo>
                  <a:lnTo>
                    <a:pt x="3" y="171"/>
                  </a:lnTo>
                  <a:lnTo>
                    <a:pt x="0" y="134"/>
                  </a:lnTo>
                  <a:lnTo>
                    <a:pt x="40" y="122"/>
                  </a:lnTo>
                  <a:lnTo>
                    <a:pt x="81" y="111"/>
                  </a:lnTo>
                  <a:lnTo>
                    <a:pt x="122" y="100"/>
                  </a:lnTo>
                  <a:lnTo>
                    <a:pt x="166" y="90"/>
                  </a:lnTo>
                  <a:lnTo>
                    <a:pt x="206" y="79"/>
                  </a:lnTo>
                  <a:lnTo>
                    <a:pt x="250" y="68"/>
                  </a:lnTo>
                  <a:lnTo>
                    <a:pt x="293" y="57"/>
                  </a:lnTo>
                  <a:lnTo>
                    <a:pt x="337" y="49"/>
                  </a:lnTo>
                  <a:lnTo>
                    <a:pt x="380" y="38"/>
                  </a:lnTo>
                  <a:lnTo>
                    <a:pt x="423" y="30"/>
                  </a:lnTo>
                  <a:lnTo>
                    <a:pt x="467" y="24"/>
                  </a:lnTo>
                  <a:lnTo>
                    <a:pt x="510" y="16"/>
                  </a:lnTo>
                  <a:lnTo>
                    <a:pt x="557" y="11"/>
                  </a:lnTo>
                  <a:lnTo>
                    <a:pt x="603" y="5"/>
                  </a:lnTo>
                  <a:lnTo>
                    <a:pt x="649" y="3"/>
                  </a:lnTo>
                  <a:lnTo>
                    <a:pt x="695" y="0"/>
                  </a:lnTo>
                  <a:lnTo>
                    <a:pt x="994" y="321"/>
                  </a:lnTo>
                  <a:lnTo>
                    <a:pt x="964" y="342"/>
                  </a:lnTo>
                  <a:lnTo>
                    <a:pt x="931" y="356"/>
                  </a:lnTo>
                  <a:lnTo>
                    <a:pt x="894" y="367"/>
                  </a:lnTo>
                  <a:lnTo>
                    <a:pt x="852" y="372"/>
                  </a:lnTo>
                  <a:lnTo>
                    <a:pt x="811" y="375"/>
                  </a:lnTo>
                  <a:lnTo>
                    <a:pt x="769" y="377"/>
                  </a:lnTo>
                  <a:lnTo>
                    <a:pt x="728" y="383"/>
                  </a:lnTo>
                  <a:lnTo>
                    <a:pt x="690" y="391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67" name="Freeform 88"/>
            <p:cNvSpPr>
              <a:spLocks/>
            </p:cNvSpPr>
            <p:nvPr/>
          </p:nvSpPr>
          <p:spPr bwMode="auto">
            <a:xfrm>
              <a:off x="3697" y="3221"/>
              <a:ext cx="78" cy="92"/>
            </a:xfrm>
            <a:custGeom>
              <a:avLst/>
              <a:gdLst>
                <a:gd name="T0" fmla="*/ 0 w 312"/>
                <a:gd name="T1" fmla="*/ 0 h 366"/>
                <a:gd name="T2" fmla="*/ 0 w 312"/>
                <a:gd name="T3" fmla="*/ 0 h 366"/>
                <a:gd name="T4" fmla="*/ 0 w 312"/>
                <a:gd name="T5" fmla="*/ 0 h 366"/>
                <a:gd name="T6" fmla="*/ 0 w 312"/>
                <a:gd name="T7" fmla="*/ 0 h 366"/>
                <a:gd name="T8" fmla="*/ 0 w 312"/>
                <a:gd name="T9" fmla="*/ 0 h 366"/>
                <a:gd name="T10" fmla="*/ 0 w 312"/>
                <a:gd name="T11" fmla="*/ 0 h 366"/>
                <a:gd name="T12" fmla="*/ 0 w 312"/>
                <a:gd name="T13" fmla="*/ 0 h 366"/>
                <a:gd name="T14" fmla="*/ 0 w 312"/>
                <a:gd name="T15" fmla="*/ 0 h 3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366"/>
                <a:gd name="T26" fmla="*/ 312 w 312"/>
                <a:gd name="T27" fmla="*/ 366 h 3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366">
                  <a:moveTo>
                    <a:pt x="0" y="46"/>
                  </a:moveTo>
                  <a:lnTo>
                    <a:pt x="11" y="30"/>
                  </a:lnTo>
                  <a:lnTo>
                    <a:pt x="21" y="10"/>
                  </a:lnTo>
                  <a:lnTo>
                    <a:pt x="35" y="0"/>
                  </a:lnTo>
                  <a:lnTo>
                    <a:pt x="57" y="2"/>
                  </a:lnTo>
                  <a:lnTo>
                    <a:pt x="312" y="325"/>
                  </a:lnTo>
                  <a:lnTo>
                    <a:pt x="272" y="36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68" name="Freeform 90"/>
            <p:cNvSpPr>
              <a:spLocks/>
            </p:cNvSpPr>
            <p:nvPr/>
          </p:nvSpPr>
          <p:spPr bwMode="auto">
            <a:xfrm>
              <a:off x="3538" y="3127"/>
              <a:ext cx="169" cy="218"/>
            </a:xfrm>
            <a:custGeom>
              <a:avLst/>
              <a:gdLst>
                <a:gd name="T0" fmla="*/ 0 w 674"/>
                <a:gd name="T1" fmla="*/ 0 h 874"/>
                <a:gd name="T2" fmla="*/ 0 w 674"/>
                <a:gd name="T3" fmla="*/ 0 h 874"/>
                <a:gd name="T4" fmla="*/ 0 w 674"/>
                <a:gd name="T5" fmla="*/ 0 h 874"/>
                <a:gd name="T6" fmla="*/ 0 w 674"/>
                <a:gd name="T7" fmla="*/ 0 h 874"/>
                <a:gd name="T8" fmla="*/ 0 w 674"/>
                <a:gd name="T9" fmla="*/ 0 h 874"/>
                <a:gd name="T10" fmla="*/ 0 w 674"/>
                <a:gd name="T11" fmla="*/ 0 h 874"/>
                <a:gd name="T12" fmla="*/ 0 w 674"/>
                <a:gd name="T13" fmla="*/ 0 h 874"/>
                <a:gd name="T14" fmla="*/ 0 w 674"/>
                <a:gd name="T15" fmla="*/ 0 h 874"/>
                <a:gd name="T16" fmla="*/ 0 w 674"/>
                <a:gd name="T17" fmla="*/ 0 h 874"/>
                <a:gd name="T18" fmla="*/ 0 w 674"/>
                <a:gd name="T19" fmla="*/ 0 h 874"/>
                <a:gd name="T20" fmla="*/ 0 w 674"/>
                <a:gd name="T21" fmla="*/ 0 h 874"/>
                <a:gd name="T22" fmla="*/ 0 w 674"/>
                <a:gd name="T23" fmla="*/ 0 h 874"/>
                <a:gd name="T24" fmla="*/ 0 w 674"/>
                <a:gd name="T25" fmla="*/ 0 h 8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74"/>
                <a:gd name="T40" fmla="*/ 0 h 874"/>
                <a:gd name="T41" fmla="*/ 674 w 674"/>
                <a:gd name="T42" fmla="*/ 874 h 8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74" h="874">
                  <a:moveTo>
                    <a:pt x="658" y="874"/>
                  </a:moveTo>
                  <a:lnTo>
                    <a:pt x="614" y="872"/>
                  </a:lnTo>
                  <a:lnTo>
                    <a:pt x="0" y="57"/>
                  </a:lnTo>
                  <a:lnTo>
                    <a:pt x="3" y="41"/>
                  </a:lnTo>
                  <a:lnTo>
                    <a:pt x="0" y="24"/>
                  </a:lnTo>
                  <a:lnTo>
                    <a:pt x="5" y="11"/>
                  </a:lnTo>
                  <a:lnTo>
                    <a:pt x="16" y="0"/>
                  </a:lnTo>
                  <a:lnTo>
                    <a:pt x="62" y="0"/>
                  </a:lnTo>
                  <a:lnTo>
                    <a:pt x="670" y="815"/>
                  </a:lnTo>
                  <a:lnTo>
                    <a:pt x="670" y="828"/>
                  </a:lnTo>
                  <a:lnTo>
                    <a:pt x="674" y="844"/>
                  </a:lnTo>
                  <a:lnTo>
                    <a:pt x="668" y="861"/>
                  </a:lnTo>
                  <a:lnTo>
                    <a:pt x="658" y="874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69" name="Freeform 93"/>
            <p:cNvSpPr>
              <a:spLocks/>
            </p:cNvSpPr>
            <p:nvPr/>
          </p:nvSpPr>
          <p:spPr bwMode="auto">
            <a:xfrm>
              <a:off x="3600" y="3091"/>
              <a:ext cx="64" cy="91"/>
            </a:xfrm>
            <a:custGeom>
              <a:avLst/>
              <a:gdLst>
                <a:gd name="T0" fmla="*/ 0 w 258"/>
                <a:gd name="T1" fmla="*/ 0 h 364"/>
                <a:gd name="T2" fmla="*/ 0 w 258"/>
                <a:gd name="T3" fmla="*/ 0 h 364"/>
                <a:gd name="T4" fmla="*/ 0 w 258"/>
                <a:gd name="T5" fmla="*/ 0 h 364"/>
                <a:gd name="T6" fmla="*/ 0 w 258"/>
                <a:gd name="T7" fmla="*/ 0 h 364"/>
                <a:gd name="T8" fmla="*/ 0 w 258"/>
                <a:gd name="T9" fmla="*/ 0 h 364"/>
                <a:gd name="T10" fmla="*/ 0 w 258"/>
                <a:gd name="T11" fmla="*/ 0 h 364"/>
                <a:gd name="T12" fmla="*/ 0 w 258"/>
                <a:gd name="T13" fmla="*/ 0 h 364"/>
                <a:gd name="T14" fmla="*/ 0 w 258"/>
                <a:gd name="T15" fmla="*/ 0 h 364"/>
                <a:gd name="T16" fmla="*/ 0 w 258"/>
                <a:gd name="T17" fmla="*/ 0 h 364"/>
                <a:gd name="T18" fmla="*/ 0 w 258"/>
                <a:gd name="T19" fmla="*/ 0 h 364"/>
                <a:gd name="T20" fmla="*/ 0 w 258"/>
                <a:gd name="T21" fmla="*/ 0 h 364"/>
                <a:gd name="T22" fmla="*/ 0 w 258"/>
                <a:gd name="T23" fmla="*/ 0 h 364"/>
                <a:gd name="T24" fmla="*/ 0 w 258"/>
                <a:gd name="T25" fmla="*/ 0 h 364"/>
                <a:gd name="T26" fmla="*/ 0 w 258"/>
                <a:gd name="T27" fmla="*/ 0 h 364"/>
                <a:gd name="T28" fmla="*/ 0 w 258"/>
                <a:gd name="T29" fmla="*/ 0 h 364"/>
                <a:gd name="T30" fmla="*/ 0 w 258"/>
                <a:gd name="T31" fmla="*/ 0 h 364"/>
                <a:gd name="T32" fmla="*/ 0 w 258"/>
                <a:gd name="T33" fmla="*/ 0 h 364"/>
                <a:gd name="T34" fmla="*/ 0 w 258"/>
                <a:gd name="T35" fmla="*/ 0 h 364"/>
                <a:gd name="T36" fmla="*/ 0 w 258"/>
                <a:gd name="T37" fmla="*/ 0 h 364"/>
                <a:gd name="T38" fmla="*/ 0 w 258"/>
                <a:gd name="T39" fmla="*/ 0 h 364"/>
                <a:gd name="T40" fmla="*/ 0 w 258"/>
                <a:gd name="T41" fmla="*/ 0 h 364"/>
                <a:gd name="T42" fmla="*/ 0 w 258"/>
                <a:gd name="T43" fmla="*/ 0 h 3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8"/>
                <a:gd name="T67" fmla="*/ 0 h 364"/>
                <a:gd name="T68" fmla="*/ 258 w 258"/>
                <a:gd name="T69" fmla="*/ 364 h 3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8" h="364">
                  <a:moveTo>
                    <a:pt x="231" y="364"/>
                  </a:moveTo>
                  <a:lnTo>
                    <a:pt x="196" y="334"/>
                  </a:lnTo>
                  <a:lnTo>
                    <a:pt x="164" y="298"/>
                  </a:lnTo>
                  <a:lnTo>
                    <a:pt x="130" y="261"/>
                  </a:lnTo>
                  <a:lnTo>
                    <a:pt x="104" y="222"/>
                  </a:lnTo>
                  <a:lnTo>
                    <a:pt x="76" y="182"/>
                  </a:lnTo>
                  <a:lnTo>
                    <a:pt x="49" y="141"/>
                  </a:lnTo>
                  <a:lnTo>
                    <a:pt x="25" y="101"/>
                  </a:lnTo>
                  <a:lnTo>
                    <a:pt x="0" y="60"/>
                  </a:lnTo>
                  <a:lnTo>
                    <a:pt x="9" y="44"/>
                  </a:lnTo>
                  <a:lnTo>
                    <a:pt x="14" y="27"/>
                  </a:lnTo>
                  <a:lnTo>
                    <a:pt x="21" y="11"/>
                  </a:lnTo>
                  <a:lnTo>
                    <a:pt x="33" y="0"/>
                  </a:lnTo>
                  <a:lnTo>
                    <a:pt x="60" y="44"/>
                  </a:lnTo>
                  <a:lnTo>
                    <a:pt x="90" y="85"/>
                  </a:lnTo>
                  <a:lnTo>
                    <a:pt x="120" y="125"/>
                  </a:lnTo>
                  <a:lnTo>
                    <a:pt x="150" y="168"/>
                  </a:lnTo>
                  <a:lnTo>
                    <a:pt x="180" y="209"/>
                  </a:lnTo>
                  <a:lnTo>
                    <a:pt x="210" y="250"/>
                  </a:lnTo>
                  <a:lnTo>
                    <a:pt x="234" y="293"/>
                  </a:lnTo>
                  <a:lnTo>
                    <a:pt x="258" y="337"/>
                  </a:lnTo>
                  <a:lnTo>
                    <a:pt x="231" y="364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70" name="Freeform 94"/>
            <p:cNvSpPr>
              <a:spLocks/>
            </p:cNvSpPr>
            <p:nvPr/>
          </p:nvSpPr>
          <p:spPr bwMode="auto">
            <a:xfrm>
              <a:off x="3493" y="3030"/>
              <a:ext cx="144" cy="27"/>
            </a:xfrm>
            <a:custGeom>
              <a:avLst/>
              <a:gdLst>
                <a:gd name="T0" fmla="*/ 0 w 579"/>
                <a:gd name="T1" fmla="*/ 0 h 111"/>
                <a:gd name="T2" fmla="*/ 0 w 579"/>
                <a:gd name="T3" fmla="*/ 0 h 111"/>
                <a:gd name="T4" fmla="*/ 0 w 579"/>
                <a:gd name="T5" fmla="*/ 0 h 111"/>
                <a:gd name="T6" fmla="*/ 0 w 579"/>
                <a:gd name="T7" fmla="*/ 0 h 111"/>
                <a:gd name="T8" fmla="*/ 0 w 579"/>
                <a:gd name="T9" fmla="*/ 0 h 111"/>
                <a:gd name="T10" fmla="*/ 0 w 579"/>
                <a:gd name="T11" fmla="*/ 0 h 111"/>
                <a:gd name="T12" fmla="*/ 0 w 579"/>
                <a:gd name="T13" fmla="*/ 0 h 111"/>
                <a:gd name="T14" fmla="*/ 0 w 579"/>
                <a:gd name="T15" fmla="*/ 0 h 111"/>
                <a:gd name="T16" fmla="*/ 0 w 579"/>
                <a:gd name="T17" fmla="*/ 0 h 111"/>
                <a:gd name="T18" fmla="*/ 0 w 579"/>
                <a:gd name="T19" fmla="*/ 0 h 111"/>
                <a:gd name="T20" fmla="*/ 0 w 579"/>
                <a:gd name="T21" fmla="*/ 0 h 111"/>
                <a:gd name="T22" fmla="*/ 0 w 579"/>
                <a:gd name="T23" fmla="*/ 0 h 111"/>
                <a:gd name="T24" fmla="*/ 0 w 579"/>
                <a:gd name="T25" fmla="*/ 0 h 111"/>
                <a:gd name="T26" fmla="*/ 0 w 579"/>
                <a:gd name="T27" fmla="*/ 0 h 111"/>
                <a:gd name="T28" fmla="*/ 0 w 579"/>
                <a:gd name="T29" fmla="*/ 0 h 111"/>
                <a:gd name="T30" fmla="*/ 0 w 579"/>
                <a:gd name="T31" fmla="*/ 0 h 111"/>
                <a:gd name="T32" fmla="*/ 0 w 579"/>
                <a:gd name="T33" fmla="*/ 0 h 111"/>
                <a:gd name="T34" fmla="*/ 0 w 579"/>
                <a:gd name="T35" fmla="*/ 0 h 111"/>
                <a:gd name="T36" fmla="*/ 0 w 579"/>
                <a:gd name="T37" fmla="*/ 0 h 111"/>
                <a:gd name="T38" fmla="*/ 0 w 579"/>
                <a:gd name="T39" fmla="*/ 0 h 111"/>
                <a:gd name="T40" fmla="*/ 0 w 579"/>
                <a:gd name="T41" fmla="*/ 0 h 111"/>
                <a:gd name="T42" fmla="*/ 0 w 579"/>
                <a:gd name="T43" fmla="*/ 0 h 111"/>
                <a:gd name="T44" fmla="*/ 0 w 579"/>
                <a:gd name="T45" fmla="*/ 0 h 111"/>
                <a:gd name="T46" fmla="*/ 0 w 579"/>
                <a:gd name="T47" fmla="*/ 0 h 111"/>
                <a:gd name="T48" fmla="*/ 0 w 579"/>
                <a:gd name="T49" fmla="*/ 0 h 111"/>
                <a:gd name="T50" fmla="*/ 0 w 579"/>
                <a:gd name="T51" fmla="*/ 0 h 111"/>
                <a:gd name="T52" fmla="*/ 0 w 579"/>
                <a:gd name="T53" fmla="*/ 0 h 111"/>
                <a:gd name="T54" fmla="*/ 0 w 579"/>
                <a:gd name="T55" fmla="*/ 0 h 111"/>
                <a:gd name="T56" fmla="*/ 0 w 579"/>
                <a:gd name="T57" fmla="*/ 0 h 111"/>
                <a:gd name="T58" fmla="*/ 0 w 579"/>
                <a:gd name="T59" fmla="*/ 0 h 111"/>
                <a:gd name="T60" fmla="*/ 0 w 579"/>
                <a:gd name="T61" fmla="*/ 0 h 111"/>
                <a:gd name="T62" fmla="*/ 0 w 579"/>
                <a:gd name="T63" fmla="*/ 0 h 111"/>
                <a:gd name="T64" fmla="*/ 0 w 579"/>
                <a:gd name="T65" fmla="*/ 0 h 111"/>
                <a:gd name="T66" fmla="*/ 0 w 579"/>
                <a:gd name="T67" fmla="*/ 0 h 111"/>
                <a:gd name="T68" fmla="*/ 0 w 579"/>
                <a:gd name="T69" fmla="*/ 0 h 111"/>
                <a:gd name="T70" fmla="*/ 0 w 579"/>
                <a:gd name="T71" fmla="*/ 0 h 111"/>
                <a:gd name="T72" fmla="*/ 0 w 579"/>
                <a:gd name="T73" fmla="*/ 0 h 111"/>
                <a:gd name="T74" fmla="*/ 0 w 579"/>
                <a:gd name="T75" fmla="*/ 0 h 111"/>
                <a:gd name="T76" fmla="*/ 0 w 579"/>
                <a:gd name="T77" fmla="*/ 0 h 111"/>
                <a:gd name="T78" fmla="*/ 0 w 579"/>
                <a:gd name="T79" fmla="*/ 0 h 111"/>
                <a:gd name="T80" fmla="*/ 0 w 579"/>
                <a:gd name="T81" fmla="*/ 0 h 111"/>
                <a:gd name="T82" fmla="*/ 0 w 579"/>
                <a:gd name="T83" fmla="*/ 0 h 1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9"/>
                <a:gd name="T127" fmla="*/ 0 h 111"/>
                <a:gd name="T128" fmla="*/ 579 w 579"/>
                <a:gd name="T129" fmla="*/ 111 h 1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9" h="111">
                  <a:moveTo>
                    <a:pt x="535" y="60"/>
                  </a:moveTo>
                  <a:lnTo>
                    <a:pt x="503" y="63"/>
                  </a:lnTo>
                  <a:lnTo>
                    <a:pt x="468" y="66"/>
                  </a:lnTo>
                  <a:lnTo>
                    <a:pt x="434" y="69"/>
                  </a:lnTo>
                  <a:lnTo>
                    <a:pt x="402" y="71"/>
                  </a:lnTo>
                  <a:lnTo>
                    <a:pt x="367" y="71"/>
                  </a:lnTo>
                  <a:lnTo>
                    <a:pt x="332" y="74"/>
                  </a:lnTo>
                  <a:lnTo>
                    <a:pt x="299" y="76"/>
                  </a:lnTo>
                  <a:lnTo>
                    <a:pt x="263" y="76"/>
                  </a:lnTo>
                  <a:lnTo>
                    <a:pt x="231" y="79"/>
                  </a:lnTo>
                  <a:lnTo>
                    <a:pt x="196" y="82"/>
                  </a:lnTo>
                  <a:lnTo>
                    <a:pt x="163" y="88"/>
                  </a:lnTo>
                  <a:lnTo>
                    <a:pt x="131" y="90"/>
                  </a:lnTo>
                  <a:lnTo>
                    <a:pt x="98" y="95"/>
                  </a:lnTo>
                  <a:lnTo>
                    <a:pt x="65" y="99"/>
                  </a:lnTo>
                  <a:lnTo>
                    <a:pt x="32" y="106"/>
                  </a:lnTo>
                  <a:lnTo>
                    <a:pt x="0" y="111"/>
                  </a:lnTo>
                  <a:lnTo>
                    <a:pt x="0" y="95"/>
                  </a:lnTo>
                  <a:lnTo>
                    <a:pt x="2" y="82"/>
                  </a:lnTo>
                  <a:lnTo>
                    <a:pt x="11" y="71"/>
                  </a:lnTo>
                  <a:lnTo>
                    <a:pt x="22" y="63"/>
                  </a:lnTo>
                  <a:lnTo>
                    <a:pt x="36" y="58"/>
                  </a:lnTo>
                  <a:lnTo>
                    <a:pt x="49" y="53"/>
                  </a:lnTo>
                  <a:lnTo>
                    <a:pt x="62" y="46"/>
                  </a:lnTo>
                  <a:lnTo>
                    <a:pt x="73" y="41"/>
                  </a:lnTo>
                  <a:lnTo>
                    <a:pt x="103" y="36"/>
                  </a:lnTo>
                  <a:lnTo>
                    <a:pt x="133" y="30"/>
                  </a:lnTo>
                  <a:lnTo>
                    <a:pt x="166" y="25"/>
                  </a:lnTo>
                  <a:lnTo>
                    <a:pt x="196" y="20"/>
                  </a:lnTo>
                  <a:lnTo>
                    <a:pt x="228" y="14"/>
                  </a:lnTo>
                  <a:lnTo>
                    <a:pt x="258" y="9"/>
                  </a:lnTo>
                  <a:lnTo>
                    <a:pt x="291" y="6"/>
                  </a:lnTo>
                  <a:lnTo>
                    <a:pt x="323" y="4"/>
                  </a:lnTo>
                  <a:lnTo>
                    <a:pt x="356" y="0"/>
                  </a:lnTo>
                  <a:lnTo>
                    <a:pt x="386" y="0"/>
                  </a:lnTo>
                  <a:lnTo>
                    <a:pt x="418" y="0"/>
                  </a:lnTo>
                  <a:lnTo>
                    <a:pt x="450" y="0"/>
                  </a:lnTo>
                  <a:lnTo>
                    <a:pt x="484" y="4"/>
                  </a:lnTo>
                  <a:lnTo>
                    <a:pt x="516" y="6"/>
                  </a:lnTo>
                  <a:lnTo>
                    <a:pt x="546" y="11"/>
                  </a:lnTo>
                  <a:lnTo>
                    <a:pt x="579" y="17"/>
                  </a:lnTo>
                  <a:lnTo>
                    <a:pt x="535" y="60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</p:grpSp>
      <p:grpSp>
        <p:nvGrpSpPr>
          <p:cNvPr id="36885" name="Group 352"/>
          <p:cNvGrpSpPr>
            <a:grpSpLocks/>
          </p:cNvGrpSpPr>
          <p:nvPr/>
        </p:nvGrpSpPr>
        <p:grpSpPr bwMode="auto">
          <a:xfrm rot="-3214438">
            <a:off x="4676275" y="2370563"/>
            <a:ext cx="762000" cy="838200"/>
            <a:chOff x="3481" y="3030"/>
            <a:chExt cx="1115" cy="1118"/>
          </a:xfrm>
        </p:grpSpPr>
        <p:sp>
          <p:nvSpPr>
            <p:cNvPr id="36949" name="Freeform 353"/>
            <p:cNvSpPr>
              <a:spLocks/>
            </p:cNvSpPr>
            <p:nvPr/>
          </p:nvSpPr>
          <p:spPr bwMode="auto">
            <a:xfrm>
              <a:off x="3502" y="3068"/>
              <a:ext cx="1045" cy="1051"/>
            </a:xfrm>
            <a:custGeom>
              <a:avLst/>
              <a:gdLst>
                <a:gd name="T0" fmla="*/ 0 w 4179"/>
                <a:gd name="T1" fmla="*/ 0 h 4201"/>
                <a:gd name="T2" fmla="*/ 0 w 4179"/>
                <a:gd name="T3" fmla="*/ 0 h 4201"/>
                <a:gd name="T4" fmla="*/ 0 w 4179"/>
                <a:gd name="T5" fmla="*/ 0 h 4201"/>
                <a:gd name="T6" fmla="*/ 0 w 4179"/>
                <a:gd name="T7" fmla="*/ 0 h 4201"/>
                <a:gd name="T8" fmla="*/ 0 w 4179"/>
                <a:gd name="T9" fmla="*/ 0 h 4201"/>
                <a:gd name="T10" fmla="*/ 0 w 4179"/>
                <a:gd name="T11" fmla="*/ 0 h 4201"/>
                <a:gd name="T12" fmla="*/ 0 w 4179"/>
                <a:gd name="T13" fmla="*/ 0 h 4201"/>
                <a:gd name="T14" fmla="*/ 0 w 4179"/>
                <a:gd name="T15" fmla="*/ 0 h 4201"/>
                <a:gd name="T16" fmla="*/ 0 w 4179"/>
                <a:gd name="T17" fmla="*/ 0 h 4201"/>
                <a:gd name="T18" fmla="*/ 0 w 4179"/>
                <a:gd name="T19" fmla="*/ 0 h 4201"/>
                <a:gd name="T20" fmla="*/ 0 w 4179"/>
                <a:gd name="T21" fmla="*/ 0 h 4201"/>
                <a:gd name="T22" fmla="*/ 0 w 4179"/>
                <a:gd name="T23" fmla="*/ 0 h 4201"/>
                <a:gd name="T24" fmla="*/ 0 w 4179"/>
                <a:gd name="T25" fmla="*/ 0 h 4201"/>
                <a:gd name="T26" fmla="*/ 0 w 4179"/>
                <a:gd name="T27" fmla="*/ 0 h 4201"/>
                <a:gd name="T28" fmla="*/ 0 w 4179"/>
                <a:gd name="T29" fmla="*/ 0 h 4201"/>
                <a:gd name="T30" fmla="*/ 0 w 4179"/>
                <a:gd name="T31" fmla="*/ 0 h 4201"/>
                <a:gd name="T32" fmla="*/ 0 w 4179"/>
                <a:gd name="T33" fmla="*/ 0 h 4201"/>
                <a:gd name="T34" fmla="*/ 0 w 4179"/>
                <a:gd name="T35" fmla="*/ 0 h 4201"/>
                <a:gd name="T36" fmla="*/ 0 w 4179"/>
                <a:gd name="T37" fmla="*/ 0 h 4201"/>
                <a:gd name="T38" fmla="*/ 0 w 4179"/>
                <a:gd name="T39" fmla="*/ 0 h 4201"/>
                <a:gd name="T40" fmla="*/ 0 w 4179"/>
                <a:gd name="T41" fmla="*/ 0 h 4201"/>
                <a:gd name="T42" fmla="*/ 0 w 4179"/>
                <a:gd name="T43" fmla="*/ 0 h 4201"/>
                <a:gd name="T44" fmla="*/ 0 w 4179"/>
                <a:gd name="T45" fmla="*/ 0 h 4201"/>
                <a:gd name="T46" fmla="*/ 0 w 4179"/>
                <a:gd name="T47" fmla="*/ 0 h 4201"/>
                <a:gd name="T48" fmla="*/ 0 w 4179"/>
                <a:gd name="T49" fmla="*/ 0 h 4201"/>
                <a:gd name="T50" fmla="*/ 0 w 4179"/>
                <a:gd name="T51" fmla="*/ 0 h 4201"/>
                <a:gd name="T52" fmla="*/ 0 w 4179"/>
                <a:gd name="T53" fmla="*/ 0 h 4201"/>
                <a:gd name="T54" fmla="*/ 0 w 4179"/>
                <a:gd name="T55" fmla="*/ 0 h 4201"/>
                <a:gd name="T56" fmla="*/ 0 w 4179"/>
                <a:gd name="T57" fmla="*/ 0 h 4201"/>
                <a:gd name="T58" fmla="*/ 0 w 4179"/>
                <a:gd name="T59" fmla="*/ 0 h 4201"/>
                <a:gd name="T60" fmla="*/ 0 w 4179"/>
                <a:gd name="T61" fmla="*/ 0 h 4201"/>
                <a:gd name="T62" fmla="*/ 0 w 4179"/>
                <a:gd name="T63" fmla="*/ 0 h 4201"/>
                <a:gd name="T64" fmla="*/ 0 w 4179"/>
                <a:gd name="T65" fmla="*/ 0 h 42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79"/>
                <a:gd name="T100" fmla="*/ 0 h 4201"/>
                <a:gd name="T101" fmla="*/ 4179 w 4179"/>
                <a:gd name="T102" fmla="*/ 4201 h 42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79" h="4201">
                  <a:moveTo>
                    <a:pt x="3876" y="3410"/>
                  </a:moveTo>
                  <a:lnTo>
                    <a:pt x="3181" y="3544"/>
                  </a:lnTo>
                  <a:lnTo>
                    <a:pt x="2895" y="3172"/>
                  </a:lnTo>
                  <a:lnTo>
                    <a:pt x="3061" y="3147"/>
                  </a:lnTo>
                  <a:lnTo>
                    <a:pt x="3045" y="3126"/>
                  </a:lnTo>
                  <a:lnTo>
                    <a:pt x="3617" y="3068"/>
                  </a:lnTo>
                  <a:lnTo>
                    <a:pt x="3213" y="2534"/>
                  </a:lnTo>
                  <a:lnTo>
                    <a:pt x="3197" y="2534"/>
                  </a:lnTo>
                  <a:lnTo>
                    <a:pt x="3269" y="2634"/>
                  </a:lnTo>
                  <a:lnTo>
                    <a:pt x="2567" y="2767"/>
                  </a:lnTo>
                  <a:lnTo>
                    <a:pt x="2287" y="2395"/>
                  </a:lnTo>
                  <a:lnTo>
                    <a:pt x="2449" y="2371"/>
                  </a:lnTo>
                  <a:lnTo>
                    <a:pt x="2433" y="2349"/>
                  </a:lnTo>
                  <a:lnTo>
                    <a:pt x="3015" y="2289"/>
                  </a:lnTo>
                  <a:lnTo>
                    <a:pt x="3068" y="2343"/>
                  </a:lnTo>
                  <a:lnTo>
                    <a:pt x="2724" y="1890"/>
                  </a:lnTo>
                  <a:lnTo>
                    <a:pt x="2689" y="1893"/>
                  </a:lnTo>
                  <a:lnTo>
                    <a:pt x="2762" y="1991"/>
                  </a:lnTo>
                  <a:lnTo>
                    <a:pt x="2061" y="2126"/>
                  </a:lnTo>
                  <a:lnTo>
                    <a:pt x="1779" y="1751"/>
                  </a:lnTo>
                  <a:lnTo>
                    <a:pt x="1945" y="1730"/>
                  </a:lnTo>
                  <a:lnTo>
                    <a:pt x="1929" y="1708"/>
                  </a:lnTo>
                  <a:lnTo>
                    <a:pt x="2507" y="1651"/>
                  </a:lnTo>
                  <a:lnTo>
                    <a:pt x="2654" y="1793"/>
                  </a:lnTo>
                  <a:lnTo>
                    <a:pt x="2246" y="1252"/>
                  </a:lnTo>
                  <a:lnTo>
                    <a:pt x="2243" y="1252"/>
                  </a:lnTo>
                  <a:lnTo>
                    <a:pt x="2317" y="1352"/>
                  </a:lnTo>
                  <a:lnTo>
                    <a:pt x="1613" y="1486"/>
                  </a:lnTo>
                  <a:lnTo>
                    <a:pt x="1331" y="1114"/>
                  </a:lnTo>
                  <a:lnTo>
                    <a:pt x="1497" y="1090"/>
                  </a:lnTo>
                  <a:lnTo>
                    <a:pt x="1481" y="1067"/>
                  </a:lnTo>
                  <a:lnTo>
                    <a:pt x="2061" y="1010"/>
                  </a:lnTo>
                  <a:lnTo>
                    <a:pt x="1846" y="728"/>
                  </a:lnTo>
                  <a:lnTo>
                    <a:pt x="1168" y="859"/>
                  </a:lnTo>
                  <a:lnTo>
                    <a:pt x="885" y="483"/>
                  </a:lnTo>
                  <a:lnTo>
                    <a:pt x="1049" y="462"/>
                  </a:lnTo>
                  <a:lnTo>
                    <a:pt x="1035" y="441"/>
                  </a:lnTo>
                  <a:lnTo>
                    <a:pt x="1586" y="383"/>
                  </a:lnTo>
                  <a:lnTo>
                    <a:pt x="1405" y="141"/>
                  </a:lnTo>
                  <a:lnTo>
                    <a:pt x="1347" y="147"/>
                  </a:lnTo>
                  <a:lnTo>
                    <a:pt x="1421" y="247"/>
                  </a:lnTo>
                  <a:lnTo>
                    <a:pt x="717" y="381"/>
                  </a:lnTo>
                  <a:lnTo>
                    <a:pt x="435" y="9"/>
                  </a:lnTo>
                  <a:lnTo>
                    <a:pt x="475" y="4"/>
                  </a:lnTo>
                  <a:lnTo>
                    <a:pt x="459" y="0"/>
                  </a:lnTo>
                  <a:lnTo>
                    <a:pt x="437" y="0"/>
                  </a:lnTo>
                  <a:lnTo>
                    <a:pt x="407" y="4"/>
                  </a:lnTo>
                  <a:lnTo>
                    <a:pt x="375" y="9"/>
                  </a:lnTo>
                  <a:lnTo>
                    <a:pt x="336" y="14"/>
                  </a:lnTo>
                  <a:lnTo>
                    <a:pt x="299" y="20"/>
                  </a:lnTo>
                  <a:lnTo>
                    <a:pt x="255" y="27"/>
                  </a:lnTo>
                  <a:lnTo>
                    <a:pt x="215" y="36"/>
                  </a:lnTo>
                  <a:lnTo>
                    <a:pt x="174" y="44"/>
                  </a:lnTo>
                  <a:lnTo>
                    <a:pt x="133" y="52"/>
                  </a:lnTo>
                  <a:lnTo>
                    <a:pt x="98" y="60"/>
                  </a:lnTo>
                  <a:lnTo>
                    <a:pt x="65" y="66"/>
                  </a:lnTo>
                  <a:lnTo>
                    <a:pt x="38" y="74"/>
                  </a:lnTo>
                  <a:lnTo>
                    <a:pt x="19" y="76"/>
                  </a:lnTo>
                  <a:lnTo>
                    <a:pt x="6" y="82"/>
                  </a:lnTo>
                  <a:lnTo>
                    <a:pt x="0" y="82"/>
                  </a:lnTo>
                  <a:lnTo>
                    <a:pt x="913" y="1442"/>
                  </a:lnTo>
                  <a:lnTo>
                    <a:pt x="1151" y="1456"/>
                  </a:lnTo>
                  <a:lnTo>
                    <a:pt x="2211" y="2826"/>
                  </a:lnTo>
                  <a:lnTo>
                    <a:pt x="2017" y="2976"/>
                  </a:lnTo>
                  <a:lnTo>
                    <a:pt x="2925" y="4201"/>
                  </a:lnTo>
                  <a:lnTo>
                    <a:pt x="4179" y="3812"/>
                  </a:lnTo>
                  <a:lnTo>
                    <a:pt x="3876" y="3410"/>
                  </a:lnTo>
                  <a:close/>
                </a:path>
              </a:pathLst>
            </a:custGeom>
            <a:solidFill>
              <a:srgbClr val="7FDD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50" name="Freeform 354"/>
            <p:cNvSpPr>
              <a:spLocks/>
            </p:cNvSpPr>
            <p:nvPr/>
          </p:nvSpPr>
          <p:spPr bwMode="auto">
            <a:xfrm>
              <a:off x="3621" y="3064"/>
              <a:ext cx="33" cy="5"/>
            </a:xfrm>
            <a:custGeom>
              <a:avLst/>
              <a:gdLst>
                <a:gd name="T0" fmla="*/ 0 w 133"/>
                <a:gd name="T1" fmla="*/ 0 h 20"/>
                <a:gd name="T2" fmla="*/ 0 w 133"/>
                <a:gd name="T3" fmla="*/ 0 h 20"/>
                <a:gd name="T4" fmla="*/ 0 w 133"/>
                <a:gd name="T5" fmla="*/ 0 h 20"/>
                <a:gd name="T6" fmla="*/ 0 w 133"/>
                <a:gd name="T7" fmla="*/ 0 h 20"/>
                <a:gd name="T8" fmla="*/ 0 w 133"/>
                <a:gd name="T9" fmla="*/ 0 h 20"/>
                <a:gd name="T10" fmla="*/ 0 w 133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3"/>
                <a:gd name="T19" fmla="*/ 0 h 20"/>
                <a:gd name="T20" fmla="*/ 133 w 133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3" h="20">
                  <a:moveTo>
                    <a:pt x="133" y="11"/>
                  </a:moveTo>
                  <a:lnTo>
                    <a:pt x="126" y="0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51" name="Freeform 355"/>
            <p:cNvSpPr>
              <a:spLocks/>
            </p:cNvSpPr>
            <p:nvPr/>
          </p:nvSpPr>
          <p:spPr bwMode="auto">
            <a:xfrm>
              <a:off x="3611" y="3067"/>
              <a:ext cx="246" cy="96"/>
            </a:xfrm>
            <a:custGeom>
              <a:avLst/>
              <a:gdLst>
                <a:gd name="T0" fmla="*/ 0 w 986"/>
                <a:gd name="T1" fmla="*/ 0 h 386"/>
                <a:gd name="T2" fmla="*/ 0 w 986"/>
                <a:gd name="T3" fmla="*/ 0 h 386"/>
                <a:gd name="T4" fmla="*/ 0 w 986"/>
                <a:gd name="T5" fmla="*/ 0 h 386"/>
                <a:gd name="T6" fmla="*/ 0 w 986"/>
                <a:gd name="T7" fmla="*/ 0 h 386"/>
                <a:gd name="T8" fmla="*/ 0 w 986"/>
                <a:gd name="T9" fmla="*/ 0 h 386"/>
                <a:gd name="T10" fmla="*/ 0 w 986"/>
                <a:gd name="T11" fmla="*/ 0 h 386"/>
                <a:gd name="T12" fmla="*/ 0 w 986"/>
                <a:gd name="T13" fmla="*/ 0 h 386"/>
                <a:gd name="T14" fmla="*/ 0 w 986"/>
                <a:gd name="T15" fmla="*/ 0 h 386"/>
                <a:gd name="T16" fmla="*/ 0 w 986"/>
                <a:gd name="T17" fmla="*/ 0 h 386"/>
                <a:gd name="T18" fmla="*/ 0 w 986"/>
                <a:gd name="T19" fmla="*/ 0 h 3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6"/>
                <a:gd name="T31" fmla="*/ 0 h 386"/>
                <a:gd name="T32" fmla="*/ 986 w 986"/>
                <a:gd name="T33" fmla="*/ 386 h 38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6" h="386">
                  <a:moveTo>
                    <a:pt x="282" y="386"/>
                  </a:moveTo>
                  <a:lnTo>
                    <a:pt x="986" y="252"/>
                  </a:lnTo>
                  <a:lnTo>
                    <a:pt x="912" y="152"/>
                  </a:lnTo>
                  <a:lnTo>
                    <a:pt x="328" y="206"/>
                  </a:lnTo>
                  <a:lnTo>
                    <a:pt x="173" y="0"/>
                  </a:lnTo>
                  <a:lnTo>
                    <a:pt x="46" y="9"/>
                  </a:lnTo>
                  <a:lnTo>
                    <a:pt x="43" y="9"/>
                  </a:lnTo>
                  <a:lnTo>
                    <a:pt x="40" y="9"/>
                  </a:lnTo>
                  <a:lnTo>
                    <a:pt x="0" y="14"/>
                  </a:lnTo>
                  <a:lnTo>
                    <a:pt x="282" y="386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52" name="Freeform 356"/>
            <p:cNvSpPr>
              <a:spLocks/>
            </p:cNvSpPr>
            <p:nvPr/>
          </p:nvSpPr>
          <p:spPr bwMode="auto">
            <a:xfrm>
              <a:off x="3648" y="3044"/>
              <a:ext cx="146" cy="20"/>
            </a:xfrm>
            <a:custGeom>
              <a:avLst/>
              <a:gdLst>
                <a:gd name="T0" fmla="*/ 0 w 580"/>
                <a:gd name="T1" fmla="*/ 0 h 81"/>
                <a:gd name="T2" fmla="*/ 0 w 580"/>
                <a:gd name="T3" fmla="*/ 0 h 81"/>
                <a:gd name="T4" fmla="*/ 0 w 580"/>
                <a:gd name="T5" fmla="*/ 0 h 81"/>
                <a:gd name="T6" fmla="*/ 0 w 5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0"/>
                <a:gd name="T13" fmla="*/ 0 h 81"/>
                <a:gd name="T14" fmla="*/ 580 w 580"/>
                <a:gd name="T15" fmla="*/ 81 h 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0" h="81">
                  <a:moveTo>
                    <a:pt x="0" y="60"/>
                  </a:moveTo>
                  <a:lnTo>
                    <a:pt x="16" y="81"/>
                  </a:lnTo>
                  <a:lnTo>
                    <a:pt x="580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53" name="Freeform 357"/>
            <p:cNvSpPr>
              <a:spLocks/>
            </p:cNvSpPr>
            <p:nvPr/>
          </p:nvSpPr>
          <p:spPr bwMode="auto">
            <a:xfrm>
              <a:off x="3794" y="3044"/>
              <a:ext cx="59" cy="60"/>
            </a:xfrm>
            <a:custGeom>
              <a:avLst/>
              <a:gdLst>
                <a:gd name="T0" fmla="*/ 0 w 240"/>
                <a:gd name="T1" fmla="*/ 0 h 238"/>
                <a:gd name="T2" fmla="*/ 0 w 240"/>
                <a:gd name="T3" fmla="*/ 0 h 238"/>
                <a:gd name="T4" fmla="*/ 0 w 240"/>
                <a:gd name="T5" fmla="*/ 0 h 238"/>
                <a:gd name="T6" fmla="*/ 0 w 240"/>
                <a:gd name="T7" fmla="*/ 0 h 2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238"/>
                <a:gd name="T14" fmla="*/ 240 w 240"/>
                <a:gd name="T15" fmla="*/ 238 h 2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238">
                  <a:moveTo>
                    <a:pt x="240" y="238"/>
                  </a:moveTo>
                  <a:lnTo>
                    <a:pt x="0" y="0"/>
                  </a:lnTo>
                  <a:lnTo>
                    <a:pt x="117" y="157"/>
                  </a:lnTo>
                  <a:lnTo>
                    <a:pt x="240" y="238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54" name="Freeform 358"/>
            <p:cNvSpPr>
              <a:spLocks/>
            </p:cNvSpPr>
            <p:nvPr/>
          </p:nvSpPr>
          <p:spPr bwMode="auto">
            <a:xfrm>
              <a:off x="3823" y="3083"/>
              <a:ext cx="30" cy="22"/>
            </a:xfrm>
            <a:custGeom>
              <a:avLst/>
              <a:gdLst>
                <a:gd name="T0" fmla="*/ 0 w 123"/>
                <a:gd name="T1" fmla="*/ 0 h 87"/>
                <a:gd name="T2" fmla="*/ 0 w 123"/>
                <a:gd name="T3" fmla="*/ 0 h 87"/>
                <a:gd name="T4" fmla="*/ 0 w 123"/>
                <a:gd name="T5" fmla="*/ 0 h 87"/>
                <a:gd name="T6" fmla="*/ 0 w 123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87"/>
                <a:gd name="T14" fmla="*/ 123 w 123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87">
                  <a:moveTo>
                    <a:pt x="65" y="87"/>
                  </a:moveTo>
                  <a:lnTo>
                    <a:pt x="123" y="81"/>
                  </a:lnTo>
                  <a:lnTo>
                    <a:pt x="0" y="0"/>
                  </a:lnTo>
                  <a:lnTo>
                    <a:pt x="65" y="87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55" name="Freeform 359"/>
            <p:cNvSpPr>
              <a:spLocks/>
            </p:cNvSpPr>
            <p:nvPr/>
          </p:nvSpPr>
          <p:spPr bwMode="auto">
            <a:xfrm>
              <a:off x="3652" y="3044"/>
              <a:ext cx="171" cy="39"/>
            </a:xfrm>
            <a:custGeom>
              <a:avLst/>
              <a:gdLst>
                <a:gd name="T0" fmla="*/ 0 w 681"/>
                <a:gd name="T1" fmla="*/ 0 h 157"/>
                <a:gd name="T2" fmla="*/ 0 w 681"/>
                <a:gd name="T3" fmla="*/ 0 h 157"/>
                <a:gd name="T4" fmla="*/ 0 w 681"/>
                <a:gd name="T5" fmla="*/ 0 h 157"/>
                <a:gd name="T6" fmla="*/ 0 w 681"/>
                <a:gd name="T7" fmla="*/ 0 h 157"/>
                <a:gd name="T8" fmla="*/ 0 w 681"/>
                <a:gd name="T9" fmla="*/ 0 h 157"/>
                <a:gd name="T10" fmla="*/ 0 w 681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1"/>
                <a:gd name="T19" fmla="*/ 0 h 157"/>
                <a:gd name="T20" fmla="*/ 681 w 681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1" h="157">
                  <a:moveTo>
                    <a:pt x="534" y="60"/>
                  </a:moveTo>
                  <a:lnTo>
                    <a:pt x="681" y="157"/>
                  </a:lnTo>
                  <a:lnTo>
                    <a:pt x="564" y="0"/>
                  </a:lnTo>
                  <a:lnTo>
                    <a:pt x="0" y="81"/>
                  </a:lnTo>
                  <a:lnTo>
                    <a:pt x="7" y="92"/>
                  </a:lnTo>
                  <a:lnTo>
                    <a:pt x="534" y="60"/>
                  </a:lnTo>
                  <a:close/>
                </a:path>
              </a:pathLst>
            </a:custGeom>
            <a:solidFill>
              <a:srgbClr val="2642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56" name="Freeform 360"/>
            <p:cNvSpPr>
              <a:spLocks/>
            </p:cNvSpPr>
            <p:nvPr/>
          </p:nvSpPr>
          <p:spPr bwMode="auto">
            <a:xfrm>
              <a:off x="3654" y="3059"/>
              <a:ext cx="185" cy="60"/>
            </a:xfrm>
            <a:custGeom>
              <a:avLst/>
              <a:gdLst>
                <a:gd name="T0" fmla="*/ 0 w 739"/>
                <a:gd name="T1" fmla="*/ 0 h 238"/>
                <a:gd name="T2" fmla="*/ 0 w 739"/>
                <a:gd name="T3" fmla="*/ 0 h 238"/>
                <a:gd name="T4" fmla="*/ 0 w 739"/>
                <a:gd name="T5" fmla="*/ 0 h 238"/>
                <a:gd name="T6" fmla="*/ 0 w 739"/>
                <a:gd name="T7" fmla="*/ 0 h 238"/>
                <a:gd name="T8" fmla="*/ 0 w 739"/>
                <a:gd name="T9" fmla="*/ 0 h 238"/>
                <a:gd name="T10" fmla="*/ 0 w 739"/>
                <a:gd name="T11" fmla="*/ 0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9"/>
                <a:gd name="T19" fmla="*/ 0 h 238"/>
                <a:gd name="T20" fmla="*/ 739 w 739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9" h="238">
                  <a:moveTo>
                    <a:pt x="527" y="0"/>
                  </a:moveTo>
                  <a:lnTo>
                    <a:pt x="0" y="32"/>
                  </a:lnTo>
                  <a:lnTo>
                    <a:pt x="155" y="238"/>
                  </a:lnTo>
                  <a:lnTo>
                    <a:pt x="739" y="184"/>
                  </a:lnTo>
                  <a:lnTo>
                    <a:pt x="674" y="97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57" name="Freeform 361"/>
            <p:cNvSpPr>
              <a:spLocks/>
            </p:cNvSpPr>
            <p:nvPr/>
          </p:nvSpPr>
          <p:spPr bwMode="auto">
            <a:xfrm>
              <a:off x="3945" y="3224"/>
              <a:ext cx="25" cy="26"/>
            </a:xfrm>
            <a:custGeom>
              <a:avLst/>
              <a:gdLst>
                <a:gd name="T0" fmla="*/ 0 w 101"/>
                <a:gd name="T1" fmla="*/ 0 h 103"/>
                <a:gd name="T2" fmla="*/ 0 w 101"/>
                <a:gd name="T3" fmla="*/ 0 h 103"/>
                <a:gd name="T4" fmla="*/ 0 w 101"/>
                <a:gd name="T5" fmla="*/ 0 h 103"/>
                <a:gd name="T6" fmla="*/ 0 w 101"/>
                <a:gd name="T7" fmla="*/ 0 h 103"/>
                <a:gd name="T8" fmla="*/ 0 w 101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103"/>
                <a:gd name="T17" fmla="*/ 101 w 101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103">
                  <a:moveTo>
                    <a:pt x="76" y="103"/>
                  </a:moveTo>
                  <a:lnTo>
                    <a:pt x="101" y="98"/>
                  </a:lnTo>
                  <a:lnTo>
                    <a:pt x="28" y="0"/>
                  </a:lnTo>
                  <a:lnTo>
                    <a:pt x="0" y="3"/>
                  </a:lnTo>
                  <a:lnTo>
                    <a:pt x="76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58" name="Freeform 362"/>
            <p:cNvSpPr>
              <a:spLocks/>
            </p:cNvSpPr>
            <p:nvPr/>
          </p:nvSpPr>
          <p:spPr bwMode="auto">
            <a:xfrm>
              <a:off x="3724" y="3184"/>
              <a:ext cx="240" cy="99"/>
            </a:xfrm>
            <a:custGeom>
              <a:avLst/>
              <a:gdLst>
                <a:gd name="T0" fmla="*/ 0 w 961"/>
                <a:gd name="T1" fmla="*/ 0 h 397"/>
                <a:gd name="T2" fmla="*/ 0 w 961"/>
                <a:gd name="T3" fmla="*/ 0 h 397"/>
                <a:gd name="T4" fmla="*/ 0 w 961"/>
                <a:gd name="T5" fmla="*/ 0 h 397"/>
                <a:gd name="T6" fmla="*/ 0 w 961"/>
                <a:gd name="T7" fmla="*/ 0 h 397"/>
                <a:gd name="T8" fmla="*/ 0 w 961"/>
                <a:gd name="T9" fmla="*/ 0 h 397"/>
                <a:gd name="T10" fmla="*/ 0 w 961"/>
                <a:gd name="T11" fmla="*/ 0 h 397"/>
                <a:gd name="T12" fmla="*/ 0 w 961"/>
                <a:gd name="T13" fmla="*/ 0 h 3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1"/>
                <a:gd name="T22" fmla="*/ 0 h 397"/>
                <a:gd name="T23" fmla="*/ 961 w 961"/>
                <a:gd name="T24" fmla="*/ 397 h 3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1" h="397">
                  <a:moveTo>
                    <a:pt x="329" y="217"/>
                  </a:moveTo>
                  <a:lnTo>
                    <a:pt x="164" y="0"/>
                  </a:lnTo>
                  <a:lnTo>
                    <a:pt x="0" y="21"/>
                  </a:lnTo>
                  <a:lnTo>
                    <a:pt x="283" y="397"/>
                  </a:lnTo>
                  <a:lnTo>
                    <a:pt x="961" y="266"/>
                  </a:lnTo>
                  <a:lnTo>
                    <a:pt x="885" y="166"/>
                  </a:lnTo>
                  <a:lnTo>
                    <a:pt x="329" y="217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59" name="Freeform 363"/>
            <p:cNvSpPr>
              <a:spLocks/>
            </p:cNvSpPr>
            <p:nvPr/>
          </p:nvSpPr>
          <p:spPr bwMode="auto">
            <a:xfrm>
              <a:off x="3899" y="3163"/>
              <a:ext cx="7" cy="1"/>
            </a:xfrm>
            <a:custGeom>
              <a:avLst/>
              <a:gdLst>
                <a:gd name="T0" fmla="*/ 0 w 30"/>
                <a:gd name="T1" fmla="*/ 0 h 2"/>
                <a:gd name="T2" fmla="*/ 0 w 30"/>
                <a:gd name="T3" fmla="*/ 1 h 2"/>
                <a:gd name="T4" fmla="*/ 0 w 30"/>
                <a:gd name="T5" fmla="*/ 1 h 2"/>
                <a:gd name="T6" fmla="*/ 0 w 30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2"/>
                <a:gd name="T14" fmla="*/ 30 w 30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2">
                  <a:moveTo>
                    <a:pt x="3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60" name="Freeform 364"/>
            <p:cNvSpPr>
              <a:spLocks/>
            </p:cNvSpPr>
            <p:nvPr/>
          </p:nvSpPr>
          <p:spPr bwMode="auto">
            <a:xfrm>
              <a:off x="3906" y="3163"/>
              <a:ext cx="60" cy="61"/>
            </a:xfrm>
            <a:custGeom>
              <a:avLst/>
              <a:gdLst>
                <a:gd name="T0" fmla="*/ 0 w 239"/>
                <a:gd name="T1" fmla="*/ 0 h 244"/>
                <a:gd name="T2" fmla="*/ 0 w 239"/>
                <a:gd name="T3" fmla="*/ 0 h 244"/>
                <a:gd name="T4" fmla="*/ 0 w 239"/>
                <a:gd name="T5" fmla="*/ 0 h 244"/>
                <a:gd name="T6" fmla="*/ 0 w 239"/>
                <a:gd name="T7" fmla="*/ 0 h 2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9"/>
                <a:gd name="T13" fmla="*/ 0 h 244"/>
                <a:gd name="T14" fmla="*/ 239 w 239"/>
                <a:gd name="T15" fmla="*/ 244 h 2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9" h="244">
                  <a:moveTo>
                    <a:pt x="239" y="238"/>
                  </a:moveTo>
                  <a:lnTo>
                    <a:pt x="0" y="0"/>
                  </a:lnTo>
                  <a:lnTo>
                    <a:pt x="182" y="244"/>
                  </a:lnTo>
                  <a:lnTo>
                    <a:pt x="239" y="238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61" name="Freeform 365"/>
            <p:cNvSpPr>
              <a:spLocks/>
            </p:cNvSpPr>
            <p:nvPr/>
          </p:nvSpPr>
          <p:spPr bwMode="auto">
            <a:xfrm>
              <a:off x="3761" y="3164"/>
              <a:ext cx="138" cy="20"/>
            </a:xfrm>
            <a:custGeom>
              <a:avLst/>
              <a:gdLst>
                <a:gd name="T0" fmla="*/ 0 w 554"/>
                <a:gd name="T1" fmla="*/ 0 h 79"/>
                <a:gd name="T2" fmla="*/ 0 w 554"/>
                <a:gd name="T3" fmla="*/ 0 h 79"/>
                <a:gd name="T4" fmla="*/ 0 w 554"/>
                <a:gd name="T5" fmla="*/ 0 h 79"/>
                <a:gd name="T6" fmla="*/ 0 w 554"/>
                <a:gd name="T7" fmla="*/ 0 h 79"/>
                <a:gd name="T8" fmla="*/ 0 w 554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4"/>
                <a:gd name="T16" fmla="*/ 0 h 79"/>
                <a:gd name="T17" fmla="*/ 554 w 554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4" h="79">
                  <a:moveTo>
                    <a:pt x="14" y="79"/>
                  </a:moveTo>
                  <a:lnTo>
                    <a:pt x="554" y="0"/>
                  </a:lnTo>
                  <a:lnTo>
                    <a:pt x="551" y="0"/>
                  </a:lnTo>
                  <a:lnTo>
                    <a:pt x="0" y="58"/>
                  </a:lnTo>
                  <a:lnTo>
                    <a:pt x="14" y="79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62" name="Freeform 366"/>
            <p:cNvSpPr>
              <a:spLocks/>
            </p:cNvSpPr>
            <p:nvPr/>
          </p:nvSpPr>
          <p:spPr bwMode="auto">
            <a:xfrm>
              <a:off x="3899" y="3163"/>
              <a:ext cx="53" cy="62"/>
            </a:xfrm>
            <a:custGeom>
              <a:avLst/>
              <a:gdLst>
                <a:gd name="T0" fmla="*/ 0 w 209"/>
                <a:gd name="T1" fmla="*/ 0 h 247"/>
                <a:gd name="T2" fmla="*/ 0 w 209"/>
                <a:gd name="T3" fmla="*/ 0 h 247"/>
                <a:gd name="T4" fmla="*/ 0 w 209"/>
                <a:gd name="T5" fmla="*/ 0 h 247"/>
                <a:gd name="T6" fmla="*/ 0 w 209"/>
                <a:gd name="T7" fmla="*/ 0 h 247"/>
                <a:gd name="T8" fmla="*/ 0 w 209"/>
                <a:gd name="T9" fmla="*/ 0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"/>
                <a:gd name="T16" fmla="*/ 0 h 247"/>
                <a:gd name="T17" fmla="*/ 209 w 209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" h="247">
                  <a:moveTo>
                    <a:pt x="181" y="247"/>
                  </a:moveTo>
                  <a:lnTo>
                    <a:pt x="209" y="244"/>
                  </a:lnTo>
                  <a:lnTo>
                    <a:pt x="27" y="0"/>
                  </a:lnTo>
                  <a:lnTo>
                    <a:pt x="0" y="2"/>
                  </a:lnTo>
                  <a:lnTo>
                    <a:pt x="181" y="247"/>
                  </a:lnTo>
                  <a:close/>
                </a:path>
              </a:pathLst>
            </a:custGeom>
            <a:solidFill>
              <a:srgbClr val="2642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63" name="Freeform 367"/>
            <p:cNvSpPr>
              <a:spLocks/>
            </p:cNvSpPr>
            <p:nvPr/>
          </p:nvSpPr>
          <p:spPr bwMode="auto">
            <a:xfrm>
              <a:off x="3764" y="3164"/>
              <a:ext cx="181" cy="74"/>
            </a:xfrm>
            <a:custGeom>
              <a:avLst/>
              <a:gdLst>
                <a:gd name="T0" fmla="*/ 0 w 721"/>
                <a:gd name="T1" fmla="*/ 0 h 296"/>
                <a:gd name="T2" fmla="*/ 0 w 721"/>
                <a:gd name="T3" fmla="*/ 0 h 296"/>
                <a:gd name="T4" fmla="*/ 0 w 721"/>
                <a:gd name="T5" fmla="*/ 0 h 296"/>
                <a:gd name="T6" fmla="*/ 0 w 721"/>
                <a:gd name="T7" fmla="*/ 0 h 296"/>
                <a:gd name="T8" fmla="*/ 0 w 721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1"/>
                <a:gd name="T16" fmla="*/ 0 h 296"/>
                <a:gd name="T17" fmla="*/ 721 w 721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1" h="296">
                  <a:moveTo>
                    <a:pt x="721" y="245"/>
                  </a:moveTo>
                  <a:lnTo>
                    <a:pt x="540" y="0"/>
                  </a:lnTo>
                  <a:lnTo>
                    <a:pt x="0" y="79"/>
                  </a:lnTo>
                  <a:lnTo>
                    <a:pt x="165" y="296"/>
                  </a:lnTo>
                  <a:lnTo>
                    <a:pt x="721" y="245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64" name="Freeform 368"/>
            <p:cNvSpPr>
              <a:spLocks/>
            </p:cNvSpPr>
            <p:nvPr/>
          </p:nvSpPr>
          <p:spPr bwMode="auto">
            <a:xfrm>
              <a:off x="3835" y="3341"/>
              <a:ext cx="246" cy="99"/>
            </a:xfrm>
            <a:custGeom>
              <a:avLst/>
              <a:gdLst>
                <a:gd name="T0" fmla="*/ 0 w 986"/>
                <a:gd name="T1" fmla="*/ 0 h 396"/>
                <a:gd name="T2" fmla="*/ 0 w 986"/>
                <a:gd name="T3" fmla="*/ 0 h 396"/>
                <a:gd name="T4" fmla="*/ 0 w 986"/>
                <a:gd name="T5" fmla="*/ 0 h 396"/>
                <a:gd name="T6" fmla="*/ 0 w 986"/>
                <a:gd name="T7" fmla="*/ 0 h 396"/>
                <a:gd name="T8" fmla="*/ 0 w 986"/>
                <a:gd name="T9" fmla="*/ 0 h 396"/>
                <a:gd name="T10" fmla="*/ 0 w 986"/>
                <a:gd name="T11" fmla="*/ 0 h 396"/>
                <a:gd name="T12" fmla="*/ 0 w 986"/>
                <a:gd name="T13" fmla="*/ 0 h 3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6"/>
                <a:gd name="T22" fmla="*/ 0 h 396"/>
                <a:gd name="T23" fmla="*/ 986 w 986"/>
                <a:gd name="T24" fmla="*/ 396 h 3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6" h="396">
                  <a:moveTo>
                    <a:pt x="166" y="0"/>
                  </a:moveTo>
                  <a:lnTo>
                    <a:pt x="0" y="24"/>
                  </a:lnTo>
                  <a:lnTo>
                    <a:pt x="282" y="396"/>
                  </a:lnTo>
                  <a:lnTo>
                    <a:pt x="986" y="262"/>
                  </a:lnTo>
                  <a:lnTo>
                    <a:pt x="912" y="162"/>
                  </a:lnTo>
                  <a:lnTo>
                    <a:pt x="328" y="217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65" name="Freeform 369"/>
            <p:cNvSpPr>
              <a:spLocks/>
            </p:cNvSpPr>
            <p:nvPr/>
          </p:nvSpPr>
          <p:spPr bwMode="auto">
            <a:xfrm>
              <a:off x="4018" y="3320"/>
              <a:ext cx="1" cy="1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0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66" name="Freeform 370"/>
            <p:cNvSpPr>
              <a:spLocks/>
            </p:cNvSpPr>
            <p:nvPr/>
          </p:nvSpPr>
          <p:spPr bwMode="auto">
            <a:xfrm>
              <a:off x="4018" y="3320"/>
              <a:ext cx="59" cy="61"/>
            </a:xfrm>
            <a:custGeom>
              <a:avLst/>
              <a:gdLst>
                <a:gd name="T0" fmla="*/ 0 w 240"/>
                <a:gd name="T1" fmla="*/ 0 h 245"/>
                <a:gd name="T2" fmla="*/ 0 w 240"/>
                <a:gd name="T3" fmla="*/ 0 h 245"/>
                <a:gd name="T4" fmla="*/ 0 w 240"/>
                <a:gd name="T5" fmla="*/ 0 h 245"/>
                <a:gd name="T6" fmla="*/ 0 w 240"/>
                <a:gd name="T7" fmla="*/ 0 h 245"/>
                <a:gd name="T8" fmla="*/ 0 w 240"/>
                <a:gd name="T9" fmla="*/ 0 h 2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245"/>
                <a:gd name="T17" fmla="*/ 240 w 240"/>
                <a:gd name="T18" fmla="*/ 245 h 2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245">
                  <a:moveTo>
                    <a:pt x="185" y="245"/>
                  </a:moveTo>
                  <a:lnTo>
                    <a:pt x="240" y="240"/>
                  </a:lnTo>
                  <a:lnTo>
                    <a:pt x="0" y="0"/>
                  </a:lnTo>
                  <a:lnTo>
                    <a:pt x="95" y="131"/>
                  </a:lnTo>
                  <a:lnTo>
                    <a:pt x="185" y="245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67" name="Freeform 371"/>
            <p:cNvSpPr>
              <a:spLocks/>
            </p:cNvSpPr>
            <p:nvPr/>
          </p:nvSpPr>
          <p:spPr bwMode="auto">
            <a:xfrm>
              <a:off x="3872" y="3321"/>
              <a:ext cx="146" cy="20"/>
            </a:xfrm>
            <a:custGeom>
              <a:avLst/>
              <a:gdLst>
                <a:gd name="T0" fmla="*/ 0 w 580"/>
                <a:gd name="T1" fmla="*/ 0 h 80"/>
                <a:gd name="T2" fmla="*/ 0 w 580"/>
                <a:gd name="T3" fmla="*/ 0 h 80"/>
                <a:gd name="T4" fmla="*/ 0 w 580"/>
                <a:gd name="T5" fmla="*/ 0 h 80"/>
                <a:gd name="T6" fmla="*/ 0 w 5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0"/>
                <a:gd name="T13" fmla="*/ 0 h 80"/>
                <a:gd name="T14" fmla="*/ 580 w 580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0" h="80">
                  <a:moveTo>
                    <a:pt x="16" y="80"/>
                  </a:moveTo>
                  <a:lnTo>
                    <a:pt x="580" y="0"/>
                  </a:lnTo>
                  <a:lnTo>
                    <a:pt x="0" y="57"/>
                  </a:lnTo>
                  <a:lnTo>
                    <a:pt x="16" y="80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68" name="Freeform 372"/>
            <p:cNvSpPr>
              <a:spLocks/>
            </p:cNvSpPr>
            <p:nvPr/>
          </p:nvSpPr>
          <p:spPr bwMode="auto">
            <a:xfrm>
              <a:off x="4041" y="3353"/>
              <a:ext cx="23" cy="28"/>
            </a:xfrm>
            <a:custGeom>
              <a:avLst/>
              <a:gdLst>
                <a:gd name="T0" fmla="*/ 0 w 90"/>
                <a:gd name="T1" fmla="*/ 0 h 114"/>
                <a:gd name="T2" fmla="*/ 0 w 90"/>
                <a:gd name="T3" fmla="*/ 0 h 114"/>
                <a:gd name="T4" fmla="*/ 0 w 90"/>
                <a:gd name="T5" fmla="*/ 0 h 114"/>
                <a:gd name="T6" fmla="*/ 0 w 90"/>
                <a:gd name="T7" fmla="*/ 0 h 1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114"/>
                <a:gd name="T14" fmla="*/ 90 w 90"/>
                <a:gd name="T15" fmla="*/ 114 h 1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114">
                  <a:moveTo>
                    <a:pt x="87" y="114"/>
                  </a:moveTo>
                  <a:lnTo>
                    <a:pt x="90" y="114"/>
                  </a:lnTo>
                  <a:lnTo>
                    <a:pt x="0" y="0"/>
                  </a:lnTo>
                  <a:lnTo>
                    <a:pt x="87" y="114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69" name="Freeform 373"/>
            <p:cNvSpPr>
              <a:spLocks/>
            </p:cNvSpPr>
            <p:nvPr/>
          </p:nvSpPr>
          <p:spPr bwMode="auto">
            <a:xfrm>
              <a:off x="4018" y="3320"/>
              <a:ext cx="23" cy="33"/>
            </a:xfrm>
            <a:custGeom>
              <a:avLst/>
              <a:gdLst>
                <a:gd name="T0" fmla="*/ 0 w 95"/>
                <a:gd name="T1" fmla="*/ 0 h 131"/>
                <a:gd name="T2" fmla="*/ 0 w 95"/>
                <a:gd name="T3" fmla="*/ 0 h 131"/>
                <a:gd name="T4" fmla="*/ 0 w 95"/>
                <a:gd name="T5" fmla="*/ 0 h 131"/>
                <a:gd name="T6" fmla="*/ 0 w 95"/>
                <a:gd name="T7" fmla="*/ 0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"/>
                <a:gd name="T13" fmla="*/ 0 h 131"/>
                <a:gd name="T14" fmla="*/ 95 w 95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" h="131">
                  <a:moveTo>
                    <a:pt x="95" y="131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95" y="131"/>
                  </a:lnTo>
                  <a:close/>
                </a:path>
              </a:pathLst>
            </a:custGeom>
            <a:solidFill>
              <a:srgbClr val="2642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70" name="Freeform 374"/>
            <p:cNvSpPr>
              <a:spLocks/>
            </p:cNvSpPr>
            <p:nvPr/>
          </p:nvSpPr>
          <p:spPr bwMode="auto">
            <a:xfrm>
              <a:off x="3876" y="3321"/>
              <a:ext cx="187" cy="74"/>
            </a:xfrm>
            <a:custGeom>
              <a:avLst/>
              <a:gdLst>
                <a:gd name="T0" fmla="*/ 0 w 746"/>
                <a:gd name="T1" fmla="*/ 0 h 297"/>
                <a:gd name="T2" fmla="*/ 0 w 746"/>
                <a:gd name="T3" fmla="*/ 0 h 297"/>
                <a:gd name="T4" fmla="*/ 0 w 746"/>
                <a:gd name="T5" fmla="*/ 0 h 297"/>
                <a:gd name="T6" fmla="*/ 0 w 746"/>
                <a:gd name="T7" fmla="*/ 0 h 297"/>
                <a:gd name="T8" fmla="*/ 0 w 746"/>
                <a:gd name="T9" fmla="*/ 0 h 297"/>
                <a:gd name="T10" fmla="*/ 0 w 746"/>
                <a:gd name="T11" fmla="*/ 0 h 2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46"/>
                <a:gd name="T19" fmla="*/ 0 h 297"/>
                <a:gd name="T20" fmla="*/ 746 w 746"/>
                <a:gd name="T21" fmla="*/ 297 h 2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46" h="297">
                  <a:moveTo>
                    <a:pt x="564" y="0"/>
                  </a:moveTo>
                  <a:lnTo>
                    <a:pt x="0" y="80"/>
                  </a:lnTo>
                  <a:lnTo>
                    <a:pt x="162" y="297"/>
                  </a:lnTo>
                  <a:lnTo>
                    <a:pt x="746" y="242"/>
                  </a:lnTo>
                  <a:lnTo>
                    <a:pt x="659" y="128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71" name="Freeform 375"/>
            <p:cNvSpPr>
              <a:spLocks/>
            </p:cNvSpPr>
            <p:nvPr/>
          </p:nvSpPr>
          <p:spPr bwMode="auto">
            <a:xfrm>
              <a:off x="3947" y="3501"/>
              <a:ext cx="246" cy="99"/>
            </a:xfrm>
            <a:custGeom>
              <a:avLst/>
              <a:gdLst>
                <a:gd name="T0" fmla="*/ 0 w 983"/>
                <a:gd name="T1" fmla="*/ 0 h 396"/>
                <a:gd name="T2" fmla="*/ 0 w 983"/>
                <a:gd name="T3" fmla="*/ 0 h 396"/>
                <a:gd name="T4" fmla="*/ 0 w 983"/>
                <a:gd name="T5" fmla="*/ 0 h 396"/>
                <a:gd name="T6" fmla="*/ 0 w 983"/>
                <a:gd name="T7" fmla="*/ 0 h 396"/>
                <a:gd name="T8" fmla="*/ 0 w 983"/>
                <a:gd name="T9" fmla="*/ 0 h 396"/>
                <a:gd name="T10" fmla="*/ 0 w 983"/>
                <a:gd name="T11" fmla="*/ 0 h 396"/>
                <a:gd name="T12" fmla="*/ 0 w 983"/>
                <a:gd name="T13" fmla="*/ 0 h 3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3"/>
                <a:gd name="T22" fmla="*/ 0 h 396"/>
                <a:gd name="T23" fmla="*/ 983 w 983"/>
                <a:gd name="T24" fmla="*/ 396 h 3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3" h="396">
                  <a:moveTo>
                    <a:pt x="166" y="0"/>
                  </a:moveTo>
                  <a:lnTo>
                    <a:pt x="0" y="21"/>
                  </a:lnTo>
                  <a:lnTo>
                    <a:pt x="282" y="396"/>
                  </a:lnTo>
                  <a:lnTo>
                    <a:pt x="983" y="261"/>
                  </a:lnTo>
                  <a:lnTo>
                    <a:pt x="910" y="163"/>
                  </a:lnTo>
                  <a:lnTo>
                    <a:pt x="328" y="217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72" name="Freeform 376"/>
            <p:cNvSpPr>
              <a:spLocks/>
            </p:cNvSpPr>
            <p:nvPr/>
          </p:nvSpPr>
          <p:spPr bwMode="auto">
            <a:xfrm>
              <a:off x="4166" y="3516"/>
              <a:ext cx="23" cy="25"/>
            </a:xfrm>
            <a:custGeom>
              <a:avLst/>
              <a:gdLst>
                <a:gd name="T0" fmla="*/ 0 w 91"/>
                <a:gd name="T1" fmla="*/ 0 h 97"/>
                <a:gd name="T2" fmla="*/ 0 w 91"/>
                <a:gd name="T3" fmla="*/ 0 h 97"/>
                <a:gd name="T4" fmla="*/ 0 w 91"/>
                <a:gd name="T5" fmla="*/ 0 h 97"/>
                <a:gd name="T6" fmla="*/ 0 w 91"/>
                <a:gd name="T7" fmla="*/ 0 h 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97"/>
                <a:gd name="T14" fmla="*/ 91 w 91"/>
                <a:gd name="T15" fmla="*/ 97 h 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97">
                  <a:moveTo>
                    <a:pt x="91" y="94"/>
                  </a:moveTo>
                  <a:lnTo>
                    <a:pt x="0" y="0"/>
                  </a:lnTo>
                  <a:lnTo>
                    <a:pt x="70" y="97"/>
                  </a:lnTo>
                  <a:lnTo>
                    <a:pt x="91" y="94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73" name="Freeform 377"/>
            <p:cNvSpPr>
              <a:spLocks/>
            </p:cNvSpPr>
            <p:nvPr/>
          </p:nvSpPr>
          <p:spPr bwMode="auto">
            <a:xfrm>
              <a:off x="3984" y="3481"/>
              <a:ext cx="145" cy="20"/>
            </a:xfrm>
            <a:custGeom>
              <a:avLst/>
              <a:gdLst>
                <a:gd name="T0" fmla="*/ 0 w 578"/>
                <a:gd name="T1" fmla="*/ 0 h 79"/>
                <a:gd name="T2" fmla="*/ 0 w 578"/>
                <a:gd name="T3" fmla="*/ 0 h 79"/>
                <a:gd name="T4" fmla="*/ 0 w 578"/>
                <a:gd name="T5" fmla="*/ 0 h 79"/>
                <a:gd name="T6" fmla="*/ 0 w 578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8"/>
                <a:gd name="T13" fmla="*/ 0 h 79"/>
                <a:gd name="T14" fmla="*/ 578 w 578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8" h="79">
                  <a:moveTo>
                    <a:pt x="0" y="57"/>
                  </a:moveTo>
                  <a:lnTo>
                    <a:pt x="16" y="79"/>
                  </a:lnTo>
                  <a:lnTo>
                    <a:pt x="578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74" name="Freeform 378"/>
            <p:cNvSpPr>
              <a:spLocks/>
            </p:cNvSpPr>
            <p:nvPr/>
          </p:nvSpPr>
          <p:spPr bwMode="auto">
            <a:xfrm>
              <a:off x="4129" y="3481"/>
              <a:ext cx="54" cy="61"/>
            </a:xfrm>
            <a:custGeom>
              <a:avLst/>
              <a:gdLst>
                <a:gd name="T0" fmla="*/ 0 w 217"/>
                <a:gd name="T1" fmla="*/ 0 h 242"/>
                <a:gd name="T2" fmla="*/ 0 w 217"/>
                <a:gd name="T3" fmla="*/ 0 h 242"/>
                <a:gd name="T4" fmla="*/ 0 w 217"/>
                <a:gd name="T5" fmla="*/ 0 h 242"/>
                <a:gd name="T6" fmla="*/ 0 w 217"/>
                <a:gd name="T7" fmla="*/ 0 h 242"/>
                <a:gd name="T8" fmla="*/ 0 w 217"/>
                <a:gd name="T9" fmla="*/ 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"/>
                <a:gd name="T16" fmla="*/ 0 h 242"/>
                <a:gd name="T17" fmla="*/ 217 w 217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" h="242">
                  <a:moveTo>
                    <a:pt x="182" y="242"/>
                  </a:moveTo>
                  <a:lnTo>
                    <a:pt x="217" y="239"/>
                  </a:lnTo>
                  <a:lnTo>
                    <a:pt x="147" y="142"/>
                  </a:lnTo>
                  <a:lnTo>
                    <a:pt x="0" y="0"/>
                  </a:lnTo>
                  <a:lnTo>
                    <a:pt x="182" y="242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75" name="Freeform 379"/>
            <p:cNvSpPr>
              <a:spLocks/>
            </p:cNvSpPr>
            <p:nvPr/>
          </p:nvSpPr>
          <p:spPr bwMode="auto">
            <a:xfrm>
              <a:off x="3988" y="3481"/>
              <a:ext cx="186" cy="74"/>
            </a:xfrm>
            <a:custGeom>
              <a:avLst/>
              <a:gdLst>
                <a:gd name="T0" fmla="*/ 0 w 744"/>
                <a:gd name="T1" fmla="*/ 0 h 296"/>
                <a:gd name="T2" fmla="*/ 0 w 744"/>
                <a:gd name="T3" fmla="*/ 0 h 296"/>
                <a:gd name="T4" fmla="*/ 0 w 744"/>
                <a:gd name="T5" fmla="*/ 0 h 296"/>
                <a:gd name="T6" fmla="*/ 0 w 744"/>
                <a:gd name="T7" fmla="*/ 0 h 296"/>
                <a:gd name="T8" fmla="*/ 0 w 744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"/>
                <a:gd name="T16" fmla="*/ 0 h 296"/>
                <a:gd name="T17" fmla="*/ 744 w 744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" h="296">
                  <a:moveTo>
                    <a:pt x="0" y="79"/>
                  </a:moveTo>
                  <a:lnTo>
                    <a:pt x="162" y="296"/>
                  </a:lnTo>
                  <a:lnTo>
                    <a:pt x="744" y="242"/>
                  </a:lnTo>
                  <a:lnTo>
                    <a:pt x="562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76" name="Freeform 380"/>
            <p:cNvSpPr>
              <a:spLocks/>
            </p:cNvSpPr>
            <p:nvPr/>
          </p:nvSpPr>
          <p:spPr bwMode="auto">
            <a:xfrm>
              <a:off x="4074" y="3661"/>
              <a:ext cx="246" cy="99"/>
            </a:xfrm>
            <a:custGeom>
              <a:avLst/>
              <a:gdLst>
                <a:gd name="T0" fmla="*/ 0 w 982"/>
                <a:gd name="T1" fmla="*/ 0 h 396"/>
                <a:gd name="T2" fmla="*/ 0 w 982"/>
                <a:gd name="T3" fmla="*/ 0 h 396"/>
                <a:gd name="T4" fmla="*/ 0 w 982"/>
                <a:gd name="T5" fmla="*/ 0 h 396"/>
                <a:gd name="T6" fmla="*/ 0 w 982"/>
                <a:gd name="T7" fmla="*/ 0 h 396"/>
                <a:gd name="T8" fmla="*/ 0 w 982"/>
                <a:gd name="T9" fmla="*/ 0 h 396"/>
                <a:gd name="T10" fmla="*/ 0 w 982"/>
                <a:gd name="T11" fmla="*/ 0 h 396"/>
                <a:gd name="T12" fmla="*/ 0 w 982"/>
                <a:gd name="T13" fmla="*/ 0 h 3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2"/>
                <a:gd name="T22" fmla="*/ 0 h 396"/>
                <a:gd name="T23" fmla="*/ 982 w 982"/>
                <a:gd name="T24" fmla="*/ 396 h 3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2" h="396">
                  <a:moveTo>
                    <a:pt x="162" y="0"/>
                  </a:moveTo>
                  <a:lnTo>
                    <a:pt x="0" y="24"/>
                  </a:lnTo>
                  <a:lnTo>
                    <a:pt x="280" y="396"/>
                  </a:lnTo>
                  <a:lnTo>
                    <a:pt x="982" y="263"/>
                  </a:lnTo>
                  <a:lnTo>
                    <a:pt x="910" y="163"/>
                  </a:lnTo>
                  <a:lnTo>
                    <a:pt x="326" y="217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77" name="Freeform 381"/>
            <p:cNvSpPr>
              <a:spLocks/>
            </p:cNvSpPr>
            <p:nvPr/>
          </p:nvSpPr>
          <p:spPr bwMode="auto">
            <a:xfrm>
              <a:off x="4269" y="3654"/>
              <a:ext cx="47" cy="48"/>
            </a:xfrm>
            <a:custGeom>
              <a:avLst/>
              <a:gdLst>
                <a:gd name="T0" fmla="*/ 0 w 185"/>
                <a:gd name="T1" fmla="*/ 0 h 191"/>
                <a:gd name="T2" fmla="*/ 0 w 185"/>
                <a:gd name="T3" fmla="*/ 0 h 191"/>
                <a:gd name="T4" fmla="*/ 0 w 185"/>
                <a:gd name="T5" fmla="*/ 0 h 191"/>
                <a:gd name="T6" fmla="*/ 0 w 185"/>
                <a:gd name="T7" fmla="*/ 0 h 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5"/>
                <a:gd name="T13" fmla="*/ 0 h 191"/>
                <a:gd name="T14" fmla="*/ 185 w 185"/>
                <a:gd name="T15" fmla="*/ 191 h 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5" h="191">
                  <a:moveTo>
                    <a:pt x="185" y="185"/>
                  </a:moveTo>
                  <a:lnTo>
                    <a:pt x="0" y="0"/>
                  </a:lnTo>
                  <a:lnTo>
                    <a:pt x="145" y="191"/>
                  </a:lnTo>
                  <a:lnTo>
                    <a:pt x="185" y="185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78" name="Freeform 382"/>
            <p:cNvSpPr>
              <a:spLocks/>
            </p:cNvSpPr>
            <p:nvPr/>
          </p:nvSpPr>
          <p:spPr bwMode="auto">
            <a:xfrm>
              <a:off x="4111" y="3640"/>
              <a:ext cx="145" cy="21"/>
            </a:xfrm>
            <a:custGeom>
              <a:avLst/>
              <a:gdLst>
                <a:gd name="T0" fmla="*/ 0 w 582"/>
                <a:gd name="T1" fmla="*/ 0 h 82"/>
                <a:gd name="T2" fmla="*/ 0 w 582"/>
                <a:gd name="T3" fmla="*/ 0 h 82"/>
                <a:gd name="T4" fmla="*/ 0 w 582"/>
                <a:gd name="T5" fmla="*/ 0 h 82"/>
                <a:gd name="T6" fmla="*/ 0 w 582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2"/>
                <a:gd name="T13" fmla="*/ 0 h 82"/>
                <a:gd name="T14" fmla="*/ 582 w 582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2" h="82">
                  <a:moveTo>
                    <a:pt x="0" y="60"/>
                  </a:moveTo>
                  <a:lnTo>
                    <a:pt x="16" y="82"/>
                  </a:lnTo>
                  <a:lnTo>
                    <a:pt x="582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79" name="Freeform 383"/>
            <p:cNvSpPr>
              <a:spLocks/>
            </p:cNvSpPr>
            <p:nvPr/>
          </p:nvSpPr>
          <p:spPr bwMode="auto">
            <a:xfrm>
              <a:off x="4256" y="3640"/>
              <a:ext cx="49" cy="62"/>
            </a:xfrm>
            <a:custGeom>
              <a:avLst/>
              <a:gdLst>
                <a:gd name="T0" fmla="*/ 0 w 198"/>
                <a:gd name="T1" fmla="*/ 0 h 245"/>
                <a:gd name="T2" fmla="*/ 0 w 198"/>
                <a:gd name="T3" fmla="*/ 0 h 245"/>
                <a:gd name="T4" fmla="*/ 0 w 198"/>
                <a:gd name="T5" fmla="*/ 0 h 245"/>
                <a:gd name="T6" fmla="*/ 0 w 198"/>
                <a:gd name="T7" fmla="*/ 0 h 245"/>
                <a:gd name="T8" fmla="*/ 0 w 198"/>
                <a:gd name="T9" fmla="*/ 0 h 2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245"/>
                <a:gd name="T17" fmla="*/ 198 w 198"/>
                <a:gd name="T18" fmla="*/ 245 h 2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245">
                  <a:moveTo>
                    <a:pt x="182" y="245"/>
                  </a:moveTo>
                  <a:lnTo>
                    <a:pt x="198" y="245"/>
                  </a:lnTo>
                  <a:lnTo>
                    <a:pt x="53" y="54"/>
                  </a:lnTo>
                  <a:lnTo>
                    <a:pt x="0" y="0"/>
                  </a:lnTo>
                  <a:lnTo>
                    <a:pt x="182" y="245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80" name="Freeform 384"/>
            <p:cNvSpPr>
              <a:spLocks/>
            </p:cNvSpPr>
            <p:nvPr/>
          </p:nvSpPr>
          <p:spPr bwMode="auto">
            <a:xfrm>
              <a:off x="4115" y="3640"/>
              <a:ext cx="186" cy="75"/>
            </a:xfrm>
            <a:custGeom>
              <a:avLst/>
              <a:gdLst>
                <a:gd name="T0" fmla="*/ 0 w 748"/>
                <a:gd name="T1" fmla="*/ 0 h 299"/>
                <a:gd name="T2" fmla="*/ 0 w 748"/>
                <a:gd name="T3" fmla="*/ 0 h 299"/>
                <a:gd name="T4" fmla="*/ 0 w 748"/>
                <a:gd name="T5" fmla="*/ 0 h 299"/>
                <a:gd name="T6" fmla="*/ 0 w 748"/>
                <a:gd name="T7" fmla="*/ 0 h 299"/>
                <a:gd name="T8" fmla="*/ 0 w 74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8"/>
                <a:gd name="T16" fmla="*/ 0 h 299"/>
                <a:gd name="T17" fmla="*/ 748 w 74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8" h="299">
                  <a:moveTo>
                    <a:pt x="0" y="82"/>
                  </a:moveTo>
                  <a:lnTo>
                    <a:pt x="164" y="299"/>
                  </a:lnTo>
                  <a:lnTo>
                    <a:pt x="748" y="245"/>
                  </a:lnTo>
                  <a:lnTo>
                    <a:pt x="566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81" name="Freeform 385"/>
            <p:cNvSpPr>
              <a:spLocks/>
            </p:cNvSpPr>
            <p:nvPr/>
          </p:nvSpPr>
          <p:spPr bwMode="auto">
            <a:xfrm>
              <a:off x="4453" y="3896"/>
              <a:ext cx="20" cy="25"/>
            </a:xfrm>
            <a:custGeom>
              <a:avLst/>
              <a:gdLst>
                <a:gd name="T0" fmla="*/ 0 w 79"/>
                <a:gd name="T1" fmla="*/ 0 h 100"/>
                <a:gd name="T2" fmla="*/ 0 w 79"/>
                <a:gd name="T3" fmla="*/ 0 h 100"/>
                <a:gd name="T4" fmla="*/ 0 w 79"/>
                <a:gd name="T5" fmla="*/ 0 h 100"/>
                <a:gd name="T6" fmla="*/ 0 w 79"/>
                <a:gd name="T7" fmla="*/ 0 h 100"/>
                <a:gd name="T8" fmla="*/ 0 w 79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00"/>
                <a:gd name="T17" fmla="*/ 79 w 79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00">
                  <a:moveTo>
                    <a:pt x="74" y="100"/>
                  </a:moveTo>
                  <a:lnTo>
                    <a:pt x="79" y="100"/>
                  </a:lnTo>
                  <a:lnTo>
                    <a:pt x="5" y="0"/>
                  </a:lnTo>
                  <a:lnTo>
                    <a:pt x="0" y="3"/>
                  </a:lnTo>
                  <a:lnTo>
                    <a:pt x="74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82" name="Freeform 386"/>
            <p:cNvSpPr>
              <a:spLocks/>
            </p:cNvSpPr>
            <p:nvPr/>
          </p:nvSpPr>
          <p:spPr bwMode="auto">
            <a:xfrm>
              <a:off x="4226" y="3855"/>
              <a:ext cx="245" cy="99"/>
            </a:xfrm>
            <a:custGeom>
              <a:avLst/>
              <a:gdLst>
                <a:gd name="T0" fmla="*/ 0 w 981"/>
                <a:gd name="T1" fmla="*/ 0 h 397"/>
                <a:gd name="T2" fmla="*/ 0 w 981"/>
                <a:gd name="T3" fmla="*/ 0 h 397"/>
                <a:gd name="T4" fmla="*/ 0 w 981"/>
                <a:gd name="T5" fmla="*/ 0 h 397"/>
                <a:gd name="T6" fmla="*/ 0 w 981"/>
                <a:gd name="T7" fmla="*/ 0 h 397"/>
                <a:gd name="T8" fmla="*/ 0 w 981"/>
                <a:gd name="T9" fmla="*/ 0 h 397"/>
                <a:gd name="T10" fmla="*/ 0 w 981"/>
                <a:gd name="T11" fmla="*/ 0 h 397"/>
                <a:gd name="T12" fmla="*/ 0 w 981"/>
                <a:gd name="T13" fmla="*/ 0 h 3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1"/>
                <a:gd name="T22" fmla="*/ 0 h 397"/>
                <a:gd name="T23" fmla="*/ 981 w 981"/>
                <a:gd name="T24" fmla="*/ 397 h 3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1" h="397">
                  <a:moveTo>
                    <a:pt x="328" y="217"/>
                  </a:moveTo>
                  <a:lnTo>
                    <a:pt x="166" y="0"/>
                  </a:lnTo>
                  <a:lnTo>
                    <a:pt x="0" y="25"/>
                  </a:lnTo>
                  <a:lnTo>
                    <a:pt x="286" y="397"/>
                  </a:lnTo>
                  <a:lnTo>
                    <a:pt x="981" y="263"/>
                  </a:lnTo>
                  <a:lnTo>
                    <a:pt x="907" y="166"/>
                  </a:lnTo>
                  <a:lnTo>
                    <a:pt x="328" y="217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83" name="Freeform 387"/>
            <p:cNvSpPr>
              <a:spLocks/>
            </p:cNvSpPr>
            <p:nvPr/>
          </p:nvSpPr>
          <p:spPr bwMode="auto">
            <a:xfrm>
              <a:off x="4409" y="3835"/>
              <a:ext cx="60" cy="61"/>
            </a:xfrm>
            <a:custGeom>
              <a:avLst/>
              <a:gdLst>
                <a:gd name="T0" fmla="*/ 0 w 238"/>
                <a:gd name="T1" fmla="*/ 0 h 244"/>
                <a:gd name="T2" fmla="*/ 0 w 238"/>
                <a:gd name="T3" fmla="*/ 0 h 244"/>
                <a:gd name="T4" fmla="*/ 0 w 238"/>
                <a:gd name="T5" fmla="*/ 0 h 244"/>
                <a:gd name="T6" fmla="*/ 0 w 238"/>
                <a:gd name="T7" fmla="*/ 0 h 2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8"/>
                <a:gd name="T13" fmla="*/ 0 h 244"/>
                <a:gd name="T14" fmla="*/ 238 w 238"/>
                <a:gd name="T15" fmla="*/ 244 h 2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8" h="244">
                  <a:moveTo>
                    <a:pt x="238" y="238"/>
                  </a:moveTo>
                  <a:lnTo>
                    <a:pt x="0" y="0"/>
                  </a:lnTo>
                  <a:lnTo>
                    <a:pt x="178" y="244"/>
                  </a:lnTo>
                  <a:lnTo>
                    <a:pt x="238" y="238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84" name="Freeform 388"/>
            <p:cNvSpPr>
              <a:spLocks/>
            </p:cNvSpPr>
            <p:nvPr/>
          </p:nvSpPr>
          <p:spPr bwMode="auto">
            <a:xfrm>
              <a:off x="4406" y="3835"/>
              <a:ext cx="3" cy="1"/>
            </a:xfrm>
            <a:custGeom>
              <a:avLst/>
              <a:gdLst>
                <a:gd name="T0" fmla="*/ 0 w 12"/>
                <a:gd name="T1" fmla="*/ 0 h 2"/>
                <a:gd name="T2" fmla="*/ 0 w 12"/>
                <a:gd name="T3" fmla="*/ 1 h 2"/>
                <a:gd name="T4" fmla="*/ 0 w 12"/>
                <a:gd name="T5" fmla="*/ 0 h 2"/>
                <a:gd name="T6" fmla="*/ 0 60000 65536"/>
                <a:gd name="T7" fmla="*/ 0 60000 65536"/>
                <a:gd name="T8" fmla="*/ 0 60000 65536"/>
                <a:gd name="T9" fmla="*/ 0 w 12"/>
                <a:gd name="T10" fmla="*/ 0 h 2"/>
                <a:gd name="T11" fmla="*/ 12 w 1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2">
                  <a:moveTo>
                    <a:pt x="12" y="0"/>
                  </a:moveTo>
                  <a:lnTo>
                    <a:pt x="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85" name="Freeform 389"/>
            <p:cNvSpPr>
              <a:spLocks/>
            </p:cNvSpPr>
            <p:nvPr/>
          </p:nvSpPr>
          <p:spPr bwMode="auto">
            <a:xfrm>
              <a:off x="4263" y="3835"/>
              <a:ext cx="143" cy="20"/>
            </a:xfrm>
            <a:custGeom>
              <a:avLst/>
              <a:gdLst>
                <a:gd name="T0" fmla="*/ 0 w 572"/>
                <a:gd name="T1" fmla="*/ 0 h 79"/>
                <a:gd name="T2" fmla="*/ 0 w 572"/>
                <a:gd name="T3" fmla="*/ 0 h 79"/>
                <a:gd name="T4" fmla="*/ 0 w 572"/>
                <a:gd name="T5" fmla="*/ 0 h 79"/>
                <a:gd name="T6" fmla="*/ 0 w 572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2"/>
                <a:gd name="T13" fmla="*/ 0 h 79"/>
                <a:gd name="T14" fmla="*/ 572 w 572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2" h="79">
                  <a:moveTo>
                    <a:pt x="16" y="79"/>
                  </a:moveTo>
                  <a:lnTo>
                    <a:pt x="572" y="0"/>
                  </a:lnTo>
                  <a:lnTo>
                    <a:pt x="0" y="58"/>
                  </a:lnTo>
                  <a:lnTo>
                    <a:pt x="16" y="79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86" name="Freeform 390"/>
            <p:cNvSpPr>
              <a:spLocks/>
            </p:cNvSpPr>
            <p:nvPr/>
          </p:nvSpPr>
          <p:spPr bwMode="auto">
            <a:xfrm>
              <a:off x="4406" y="3835"/>
              <a:ext cx="48" cy="61"/>
            </a:xfrm>
            <a:custGeom>
              <a:avLst/>
              <a:gdLst>
                <a:gd name="T0" fmla="*/ 0 w 190"/>
                <a:gd name="T1" fmla="*/ 0 h 247"/>
                <a:gd name="T2" fmla="*/ 0 w 190"/>
                <a:gd name="T3" fmla="*/ 0 h 247"/>
                <a:gd name="T4" fmla="*/ 0 w 190"/>
                <a:gd name="T5" fmla="*/ 0 h 247"/>
                <a:gd name="T6" fmla="*/ 0 w 190"/>
                <a:gd name="T7" fmla="*/ 0 h 247"/>
                <a:gd name="T8" fmla="*/ 0 w 190"/>
                <a:gd name="T9" fmla="*/ 0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0"/>
                <a:gd name="T16" fmla="*/ 0 h 247"/>
                <a:gd name="T17" fmla="*/ 190 w 190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0" h="247">
                  <a:moveTo>
                    <a:pt x="185" y="247"/>
                  </a:moveTo>
                  <a:lnTo>
                    <a:pt x="190" y="244"/>
                  </a:lnTo>
                  <a:lnTo>
                    <a:pt x="12" y="0"/>
                  </a:lnTo>
                  <a:lnTo>
                    <a:pt x="0" y="2"/>
                  </a:lnTo>
                  <a:lnTo>
                    <a:pt x="185" y="247"/>
                  </a:lnTo>
                  <a:close/>
                </a:path>
              </a:pathLst>
            </a:custGeom>
            <a:solidFill>
              <a:srgbClr val="2642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87" name="Freeform 391"/>
            <p:cNvSpPr>
              <a:spLocks/>
            </p:cNvSpPr>
            <p:nvPr/>
          </p:nvSpPr>
          <p:spPr bwMode="auto">
            <a:xfrm>
              <a:off x="4267" y="3835"/>
              <a:ext cx="186" cy="74"/>
            </a:xfrm>
            <a:custGeom>
              <a:avLst/>
              <a:gdLst>
                <a:gd name="T0" fmla="*/ 0 w 741"/>
                <a:gd name="T1" fmla="*/ 0 h 296"/>
                <a:gd name="T2" fmla="*/ 0 w 741"/>
                <a:gd name="T3" fmla="*/ 0 h 296"/>
                <a:gd name="T4" fmla="*/ 0 w 741"/>
                <a:gd name="T5" fmla="*/ 0 h 296"/>
                <a:gd name="T6" fmla="*/ 0 w 741"/>
                <a:gd name="T7" fmla="*/ 0 h 296"/>
                <a:gd name="T8" fmla="*/ 0 w 741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1"/>
                <a:gd name="T16" fmla="*/ 0 h 296"/>
                <a:gd name="T17" fmla="*/ 741 w 741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1" h="296">
                  <a:moveTo>
                    <a:pt x="741" y="245"/>
                  </a:moveTo>
                  <a:lnTo>
                    <a:pt x="556" y="0"/>
                  </a:lnTo>
                  <a:lnTo>
                    <a:pt x="0" y="79"/>
                  </a:lnTo>
                  <a:lnTo>
                    <a:pt x="162" y="296"/>
                  </a:lnTo>
                  <a:lnTo>
                    <a:pt x="741" y="245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88" name="Freeform 392"/>
            <p:cNvSpPr>
              <a:spLocks/>
            </p:cNvSpPr>
            <p:nvPr/>
          </p:nvSpPr>
          <p:spPr bwMode="auto">
            <a:xfrm>
              <a:off x="3566" y="3085"/>
              <a:ext cx="247" cy="383"/>
            </a:xfrm>
            <a:custGeom>
              <a:avLst/>
              <a:gdLst>
                <a:gd name="T0" fmla="*/ 0 w 986"/>
                <a:gd name="T1" fmla="*/ 0 h 1530"/>
                <a:gd name="T2" fmla="*/ 0 w 986"/>
                <a:gd name="T3" fmla="*/ 0 h 1530"/>
                <a:gd name="T4" fmla="*/ 0 w 986"/>
                <a:gd name="T5" fmla="*/ 0 h 1530"/>
                <a:gd name="T6" fmla="*/ 0 w 986"/>
                <a:gd name="T7" fmla="*/ 0 h 1530"/>
                <a:gd name="T8" fmla="*/ 0 w 986"/>
                <a:gd name="T9" fmla="*/ 0 h 1530"/>
                <a:gd name="T10" fmla="*/ 0 w 986"/>
                <a:gd name="T11" fmla="*/ 0 h 1530"/>
                <a:gd name="T12" fmla="*/ 0 w 986"/>
                <a:gd name="T13" fmla="*/ 0 h 1530"/>
                <a:gd name="T14" fmla="*/ 0 w 986"/>
                <a:gd name="T15" fmla="*/ 0 h 1530"/>
                <a:gd name="T16" fmla="*/ 0 w 986"/>
                <a:gd name="T17" fmla="*/ 0 h 1530"/>
                <a:gd name="T18" fmla="*/ 0 w 986"/>
                <a:gd name="T19" fmla="*/ 0 h 1530"/>
                <a:gd name="T20" fmla="*/ 0 w 986"/>
                <a:gd name="T21" fmla="*/ 0 h 1530"/>
                <a:gd name="T22" fmla="*/ 0 w 986"/>
                <a:gd name="T23" fmla="*/ 0 h 1530"/>
                <a:gd name="T24" fmla="*/ 0 w 986"/>
                <a:gd name="T25" fmla="*/ 0 h 1530"/>
                <a:gd name="T26" fmla="*/ 0 w 986"/>
                <a:gd name="T27" fmla="*/ 0 h 1530"/>
                <a:gd name="T28" fmla="*/ 0 w 986"/>
                <a:gd name="T29" fmla="*/ 0 h 1530"/>
                <a:gd name="T30" fmla="*/ 0 w 986"/>
                <a:gd name="T31" fmla="*/ 0 h 1530"/>
                <a:gd name="T32" fmla="*/ 0 w 986"/>
                <a:gd name="T33" fmla="*/ 0 h 1530"/>
                <a:gd name="T34" fmla="*/ 0 w 986"/>
                <a:gd name="T35" fmla="*/ 0 h 1530"/>
                <a:gd name="T36" fmla="*/ 0 w 986"/>
                <a:gd name="T37" fmla="*/ 0 h 1530"/>
                <a:gd name="T38" fmla="*/ 0 w 986"/>
                <a:gd name="T39" fmla="*/ 0 h 1530"/>
                <a:gd name="T40" fmla="*/ 0 w 986"/>
                <a:gd name="T41" fmla="*/ 0 h 1530"/>
                <a:gd name="T42" fmla="*/ 0 w 986"/>
                <a:gd name="T43" fmla="*/ 0 h 1530"/>
                <a:gd name="T44" fmla="*/ 0 w 986"/>
                <a:gd name="T45" fmla="*/ 0 h 1530"/>
                <a:gd name="T46" fmla="*/ 0 w 986"/>
                <a:gd name="T47" fmla="*/ 0 h 1530"/>
                <a:gd name="T48" fmla="*/ 0 w 986"/>
                <a:gd name="T49" fmla="*/ 0 h 1530"/>
                <a:gd name="T50" fmla="*/ 0 w 986"/>
                <a:gd name="T51" fmla="*/ 0 h 1530"/>
                <a:gd name="T52" fmla="*/ 0 w 986"/>
                <a:gd name="T53" fmla="*/ 0 h 1530"/>
                <a:gd name="T54" fmla="*/ 0 w 986"/>
                <a:gd name="T55" fmla="*/ 0 h 1530"/>
                <a:gd name="T56" fmla="*/ 0 w 986"/>
                <a:gd name="T57" fmla="*/ 0 h 1530"/>
                <a:gd name="T58" fmla="*/ 0 w 986"/>
                <a:gd name="T59" fmla="*/ 0 h 1530"/>
                <a:gd name="T60" fmla="*/ 0 w 986"/>
                <a:gd name="T61" fmla="*/ 0 h 1530"/>
                <a:gd name="T62" fmla="*/ 0 w 986"/>
                <a:gd name="T63" fmla="*/ 0 h 1530"/>
                <a:gd name="T64" fmla="*/ 0 w 986"/>
                <a:gd name="T65" fmla="*/ 0 h 1530"/>
                <a:gd name="T66" fmla="*/ 0 w 986"/>
                <a:gd name="T67" fmla="*/ 0 h 1530"/>
                <a:gd name="T68" fmla="*/ 0 w 986"/>
                <a:gd name="T69" fmla="*/ 0 h 1530"/>
                <a:gd name="T70" fmla="*/ 0 w 986"/>
                <a:gd name="T71" fmla="*/ 0 h 1530"/>
                <a:gd name="T72" fmla="*/ 0 w 986"/>
                <a:gd name="T73" fmla="*/ 0 h 1530"/>
                <a:gd name="T74" fmla="*/ 0 w 986"/>
                <a:gd name="T75" fmla="*/ 0 h 1530"/>
                <a:gd name="T76" fmla="*/ 0 w 986"/>
                <a:gd name="T77" fmla="*/ 0 h 1530"/>
                <a:gd name="T78" fmla="*/ 0 w 986"/>
                <a:gd name="T79" fmla="*/ 0 h 1530"/>
                <a:gd name="T80" fmla="*/ 0 w 986"/>
                <a:gd name="T81" fmla="*/ 0 h 1530"/>
                <a:gd name="T82" fmla="*/ 0 w 986"/>
                <a:gd name="T83" fmla="*/ 0 h 1530"/>
                <a:gd name="T84" fmla="*/ 0 w 986"/>
                <a:gd name="T85" fmla="*/ 0 h 1530"/>
                <a:gd name="T86" fmla="*/ 0 w 986"/>
                <a:gd name="T87" fmla="*/ 0 h 1530"/>
                <a:gd name="T88" fmla="*/ 0 w 986"/>
                <a:gd name="T89" fmla="*/ 0 h 1530"/>
                <a:gd name="T90" fmla="*/ 0 w 986"/>
                <a:gd name="T91" fmla="*/ 0 h 1530"/>
                <a:gd name="T92" fmla="*/ 0 w 986"/>
                <a:gd name="T93" fmla="*/ 0 h 1530"/>
                <a:gd name="T94" fmla="*/ 0 w 986"/>
                <a:gd name="T95" fmla="*/ 0 h 1530"/>
                <a:gd name="T96" fmla="*/ 0 w 986"/>
                <a:gd name="T97" fmla="*/ 0 h 15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86"/>
                <a:gd name="T148" fmla="*/ 0 h 1530"/>
                <a:gd name="T149" fmla="*/ 986 w 986"/>
                <a:gd name="T150" fmla="*/ 1530 h 153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86" h="1530">
                  <a:moveTo>
                    <a:pt x="6" y="65"/>
                  </a:moveTo>
                  <a:lnTo>
                    <a:pt x="58" y="157"/>
                  </a:lnTo>
                  <a:lnTo>
                    <a:pt x="111" y="249"/>
                  </a:lnTo>
                  <a:lnTo>
                    <a:pt x="166" y="342"/>
                  </a:lnTo>
                  <a:lnTo>
                    <a:pt x="220" y="430"/>
                  </a:lnTo>
                  <a:lnTo>
                    <a:pt x="277" y="520"/>
                  </a:lnTo>
                  <a:lnTo>
                    <a:pt x="332" y="613"/>
                  </a:lnTo>
                  <a:lnTo>
                    <a:pt x="388" y="702"/>
                  </a:lnTo>
                  <a:lnTo>
                    <a:pt x="446" y="792"/>
                  </a:lnTo>
                  <a:lnTo>
                    <a:pt x="503" y="882"/>
                  </a:lnTo>
                  <a:lnTo>
                    <a:pt x="559" y="971"/>
                  </a:lnTo>
                  <a:lnTo>
                    <a:pt x="619" y="1061"/>
                  </a:lnTo>
                  <a:lnTo>
                    <a:pt x="677" y="1151"/>
                  </a:lnTo>
                  <a:lnTo>
                    <a:pt x="734" y="1240"/>
                  </a:lnTo>
                  <a:lnTo>
                    <a:pt x="790" y="1329"/>
                  </a:lnTo>
                  <a:lnTo>
                    <a:pt x="848" y="1419"/>
                  </a:lnTo>
                  <a:lnTo>
                    <a:pt x="905" y="1509"/>
                  </a:lnTo>
                  <a:lnTo>
                    <a:pt x="916" y="1523"/>
                  </a:lnTo>
                  <a:lnTo>
                    <a:pt x="932" y="1530"/>
                  </a:lnTo>
                  <a:lnTo>
                    <a:pt x="949" y="1530"/>
                  </a:lnTo>
                  <a:lnTo>
                    <a:pt x="965" y="1525"/>
                  </a:lnTo>
                  <a:lnTo>
                    <a:pt x="979" y="1511"/>
                  </a:lnTo>
                  <a:lnTo>
                    <a:pt x="986" y="1498"/>
                  </a:lnTo>
                  <a:lnTo>
                    <a:pt x="986" y="1479"/>
                  </a:lnTo>
                  <a:lnTo>
                    <a:pt x="981" y="1463"/>
                  </a:lnTo>
                  <a:lnTo>
                    <a:pt x="924" y="1373"/>
                  </a:lnTo>
                  <a:lnTo>
                    <a:pt x="866" y="1283"/>
                  </a:lnTo>
                  <a:lnTo>
                    <a:pt x="813" y="1194"/>
                  </a:lnTo>
                  <a:lnTo>
                    <a:pt x="755" y="1104"/>
                  </a:lnTo>
                  <a:lnTo>
                    <a:pt x="695" y="1017"/>
                  </a:lnTo>
                  <a:lnTo>
                    <a:pt x="639" y="928"/>
                  </a:lnTo>
                  <a:lnTo>
                    <a:pt x="582" y="838"/>
                  </a:lnTo>
                  <a:lnTo>
                    <a:pt x="524" y="749"/>
                  </a:lnTo>
                  <a:lnTo>
                    <a:pt x="467" y="659"/>
                  </a:lnTo>
                  <a:lnTo>
                    <a:pt x="413" y="569"/>
                  </a:lnTo>
                  <a:lnTo>
                    <a:pt x="356" y="480"/>
                  </a:lnTo>
                  <a:lnTo>
                    <a:pt x="302" y="388"/>
                  </a:lnTo>
                  <a:lnTo>
                    <a:pt x="245" y="298"/>
                  </a:lnTo>
                  <a:lnTo>
                    <a:pt x="191" y="208"/>
                  </a:lnTo>
                  <a:lnTo>
                    <a:pt x="136" y="116"/>
                  </a:lnTo>
                  <a:lnTo>
                    <a:pt x="85" y="23"/>
                  </a:lnTo>
                  <a:lnTo>
                    <a:pt x="74" y="10"/>
                  </a:lnTo>
                  <a:lnTo>
                    <a:pt x="60" y="2"/>
                  </a:lnTo>
                  <a:lnTo>
                    <a:pt x="41" y="0"/>
                  </a:lnTo>
                  <a:lnTo>
                    <a:pt x="25" y="5"/>
                  </a:lnTo>
                  <a:lnTo>
                    <a:pt x="11" y="16"/>
                  </a:lnTo>
                  <a:lnTo>
                    <a:pt x="3" y="30"/>
                  </a:lnTo>
                  <a:lnTo>
                    <a:pt x="0" y="48"/>
                  </a:lnTo>
                  <a:lnTo>
                    <a:pt x="6" y="65"/>
                  </a:lnTo>
                  <a:close/>
                </a:path>
              </a:pathLst>
            </a:custGeom>
            <a:solidFill>
              <a:srgbClr val="CEF2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89" name="Freeform 393"/>
            <p:cNvSpPr>
              <a:spLocks/>
            </p:cNvSpPr>
            <p:nvPr/>
          </p:nvSpPr>
          <p:spPr bwMode="auto">
            <a:xfrm>
              <a:off x="3802" y="3453"/>
              <a:ext cx="281" cy="353"/>
            </a:xfrm>
            <a:custGeom>
              <a:avLst/>
              <a:gdLst>
                <a:gd name="T0" fmla="*/ 0 w 1122"/>
                <a:gd name="T1" fmla="*/ 0 h 1409"/>
                <a:gd name="T2" fmla="*/ 0 w 1122"/>
                <a:gd name="T3" fmla="*/ 0 h 1409"/>
                <a:gd name="T4" fmla="*/ 0 w 1122"/>
                <a:gd name="T5" fmla="*/ 0 h 1409"/>
                <a:gd name="T6" fmla="*/ 0 w 1122"/>
                <a:gd name="T7" fmla="*/ 0 h 1409"/>
                <a:gd name="T8" fmla="*/ 0 w 1122"/>
                <a:gd name="T9" fmla="*/ 0 h 1409"/>
                <a:gd name="T10" fmla="*/ 0 w 1122"/>
                <a:gd name="T11" fmla="*/ 0 h 1409"/>
                <a:gd name="T12" fmla="*/ 0 w 1122"/>
                <a:gd name="T13" fmla="*/ 0 h 1409"/>
                <a:gd name="T14" fmla="*/ 0 w 1122"/>
                <a:gd name="T15" fmla="*/ 0 h 1409"/>
                <a:gd name="T16" fmla="*/ 0 w 1122"/>
                <a:gd name="T17" fmla="*/ 0 h 1409"/>
                <a:gd name="T18" fmla="*/ 0 w 1122"/>
                <a:gd name="T19" fmla="*/ 0 h 1409"/>
                <a:gd name="T20" fmla="*/ 0 w 1122"/>
                <a:gd name="T21" fmla="*/ 0 h 1409"/>
                <a:gd name="T22" fmla="*/ 0 w 1122"/>
                <a:gd name="T23" fmla="*/ 0 h 1409"/>
                <a:gd name="T24" fmla="*/ 0 w 1122"/>
                <a:gd name="T25" fmla="*/ 0 h 1409"/>
                <a:gd name="T26" fmla="*/ 0 w 1122"/>
                <a:gd name="T27" fmla="*/ 0 h 1409"/>
                <a:gd name="T28" fmla="*/ 0 w 1122"/>
                <a:gd name="T29" fmla="*/ 0 h 1409"/>
                <a:gd name="T30" fmla="*/ 0 w 1122"/>
                <a:gd name="T31" fmla="*/ 0 h 1409"/>
                <a:gd name="T32" fmla="*/ 0 w 1122"/>
                <a:gd name="T33" fmla="*/ 0 h 1409"/>
                <a:gd name="T34" fmla="*/ 0 w 1122"/>
                <a:gd name="T35" fmla="*/ 0 h 1409"/>
                <a:gd name="T36" fmla="*/ 0 w 1122"/>
                <a:gd name="T37" fmla="*/ 0 h 1409"/>
                <a:gd name="T38" fmla="*/ 0 w 1122"/>
                <a:gd name="T39" fmla="*/ 0 h 1409"/>
                <a:gd name="T40" fmla="*/ 0 w 1122"/>
                <a:gd name="T41" fmla="*/ 0 h 1409"/>
                <a:gd name="T42" fmla="*/ 0 w 1122"/>
                <a:gd name="T43" fmla="*/ 0 h 1409"/>
                <a:gd name="T44" fmla="*/ 0 w 1122"/>
                <a:gd name="T45" fmla="*/ 0 h 1409"/>
                <a:gd name="T46" fmla="*/ 0 w 1122"/>
                <a:gd name="T47" fmla="*/ 0 h 1409"/>
                <a:gd name="T48" fmla="*/ 0 w 1122"/>
                <a:gd name="T49" fmla="*/ 0 h 1409"/>
                <a:gd name="T50" fmla="*/ 0 w 1122"/>
                <a:gd name="T51" fmla="*/ 0 h 1409"/>
                <a:gd name="T52" fmla="*/ 0 w 1122"/>
                <a:gd name="T53" fmla="*/ 0 h 1409"/>
                <a:gd name="T54" fmla="*/ 0 w 1122"/>
                <a:gd name="T55" fmla="*/ 0 h 1409"/>
                <a:gd name="T56" fmla="*/ 0 w 1122"/>
                <a:gd name="T57" fmla="*/ 0 h 1409"/>
                <a:gd name="T58" fmla="*/ 0 w 1122"/>
                <a:gd name="T59" fmla="*/ 0 h 1409"/>
                <a:gd name="T60" fmla="*/ 0 w 1122"/>
                <a:gd name="T61" fmla="*/ 0 h 1409"/>
                <a:gd name="T62" fmla="*/ 0 w 1122"/>
                <a:gd name="T63" fmla="*/ 0 h 1409"/>
                <a:gd name="T64" fmla="*/ 0 w 1122"/>
                <a:gd name="T65" fmla="*/ 0 h 1409"/>
                <a:gd name="T66" fmla="*/ 0 w 1122"/>
                <a:gd name="T67" fmla="*/ 0 h 1409"/>
                <a:gd name="T68" fmla="*/ 0 w 1122"/>
                <a:gd name="T69" fmla="*/ 0 h 1409"/>
                <a:gd name="T70" fmla="*/ 0 w 1122"/>
                <a:gd name="T71" fmla="*/ 0 h 1409"/>
                <a:gd name="T72" fmla="*/ 0 w 1122"/>
                <a:gd name="T73" fmla="*/ 0 h 1409"/>
                <a:gd name="T74" fmla="*/ 0 w 1122"/>
                <a:gd name="T75" fmla="*/ 0 h 1409"/>
                <a:gd name="T76" fmla="*/ 0 w 1122"/>
                <a:gd name="T77" fmla="*/ 0 h 1409"/>
                <a:gd name="T78" fmla="*/ 0 w 1122"/>
                <a:gd name="T79" fmla="*/ 0 h 1409"/>
                <a:gd name="T80" fmla="*/ 0 w 1122"/>
                <a:gd name="T81" fmla="*/ 0 h 1409"/>
                <a:gd name="T82" fmla="*/ 0 w 1122"/>
                <a:gd name="T83" fmla="*/ 0 h 1409"/>
                <a:gd name="T84" fmla="*/ 0 w 1122"/>
                <a:gd name="T85" fmla="*/ 0 h 1409"/>
                <a:gd name="T86" fmla="*/ 0 w 1122"/>
                <a:gd name="T87" fmla="*/ 0 h 1409"/>
                <a:gd name="T88" fmla="*/ 0 w 1122"/>
                <a:gd name="T89" fmla="*/ 0 h 1409"/>
                <a:gd name="T90" fmla="*/ 0 w 1122"/>
                <a:gd name="T91" fmla="*/ 0 h 1409"/>
                <a:gd name="T92" fmla="*/ 0 w 1122"/>
                <a:gd name="T93" fmla="*/ 0 h 1409"/>
                <a:gd name="T94" fmla="*/ 0 w 1122"/>
                <a:gd name="T95" fmla="*/ 0 h 1409"/>
                <a:gd name="T96" fmla="*/ 0 w 1122"/>
                <a:gd name="T97" fmla="*/ 0 h 14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22"/>
                <a:gd name="T148" fmla="*/ 0 h 1409"/>
                <a:gd name="T149" fmla="*/ 1122 w 1122"/>
                <a:gd name="T150" fmla="*/ 1409 h 14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22" h="1409">
                  <a:moveTo>
                    <a:pt x="9" y="73"/>
                  </a:moveTo>
                  <a:lnTo>
                    <a:pt x="76" y="152"/>
                  </a:lnTo>
                  <a:lnTo>
                    <a:pt x="145" y="234"/>
                  </a:lnTo>
                  <a:lnTo>
                    <a:pt x="210" y="312"/>
                  </a:lnTo>
                  <a:lnTo>
                    <a:pt x="277" y="394"/>
                  </a:lnTo>
                  <a:lnTo>
                    <a:pt x="343" y="477"/>
                  </a:lnTo>
                  <a:lnTo>
                    <a:pt x="408" y="560"/>
                  </a:lnTo>
                  <a:lnTo>
                    <a:pt x="470" y="641"/>
                  </a:lnTo>
                  <a:lnTo>
                    <a:pt x="535" y="725"/>
                  </a:lnTo>
                  <a:lnTo>
                    <a:pt x="598" y="809"/>
                  </a:lnTo>
                  <a:lnTo>
                    <a:pt x="663" y="890"/>
                  </a:lnTo>
                  <a:lnTo>
                    <a:pt x="725" y="974"/>
                  </a:lnTo>
                  <a:lnTo>
                    <a:pt x="788" y="1059"/>
                  </a:lnTo>
                  <a:lnTo>
                    <a:pt x="854" y="1143"/>
                  </a:lnTo>
                  <a:lnTo>
                    <a:pt x="916" y="1227"/>
                  </a:lnTo>
                  <a:lnTo>
                    <a:pt x="978" y="1309"/>
                  </a:lnTo>
                  <a:lnTo>
                    <a:pt x="1043" y="1392"/>
                  </a:lnTo>
                  <a:lnTo>
                    <a:pt x="1057" y="1404"/>
                  </a:lnTo>
                  <a:lnTo>
                    <a:pt x="1076" y="1409"/>
                  </a:lnTo>
                  <a:lnTo>
                    <a:pt x="1092" y="1406"/>
                  </a:lnTo>
                  <a:lnTo>
                    <a:pt x="1108" y="1398"/>
                  </a:lnTo>
                  <a:lnTo>
                    <a:pt x="1119" y="1385"/>
                  </a:lnTo>
                  <a:lnTo>
                    <a:pt x="1122" y="1366"/>
                  </a:lnTo>
                  <a:lnTo>
                    <a:pt x="1119" y="1350"/>
                  </a:lnTo>
                  <a:lnTo>
                    <a:pt x="1111" y="1332"/>
                  </a:lnTo>
                  <a:lnTo>
                    <a:pt x="1046" y="1251"/>
                  </a:lnTo>
                  <a:lnTo>
                    <a:pt x="983" y="1168"/>
                  </a:lnTo>
                  <a:lnTo>
                    <a:pt x="921" y="1083"/>
                  </a:lnTo>
                  <a:lnTo>
                    <a:pt x="856" y="1002"/>
                  </a:lnTo>
                  <a:lnTo>
                    <a:pt x="794" y="918"/>
                  </a:lnTo>
                  <a:lnTo>
                    <a:pt x="731" y="836"/>
                  </a:lnTo>
                  <a:lnTo>
                    <a:pt x="669" y="752"/>
                  </a:lnTo>
                  <a:lnTo>
                    <a:pt x="603" y="668"/>
                  </a:lnTo>
                  <a:lnTo>
                    <a:pt x="540" y="586"/>
                  </a:lnTo>
                  <a:lnTo>
                    <a:pt x="475" y="505"/>
                  </a:lnTo>
                  <a:lnTo>
                    <a:pt x="413" y="421"/>
                  </a:lnTo>
                  <a:lnTo>
                    <a:pt x="348" y="339"/>
                  </a:lnTo>
                  <a:lnTo>
                    <a:pt x="281" y="258"/>
                  </a:lnTo>
                  <a:lnTo>
                    <a:pt x="215" y="179"/>
                  </a:lnTo>
                  <a:lnTo>
                    <a:pt x="147" y="98"/>
                  </a:lnTo>
                  <a:lnTo>
                    <a:pt x="80" y="19"/>
                  </a:lnTo>
                  <a:lnTo>
                    <a:pt x="66" y="5"/>
                  </a:lnTo>
                  <a:lnTo>
                    <a:pt x="50" y="0"/>
                  </a:lnTo>
                  <a:lnTo>
                    <a:pt x="34" y="3"/>
                  </a:lnTo>
                  <a:lnTo>
                    <a:pt x="16" y="10"/>
                  </a:lnTo>
                  <a:lnTo>
                    <a:pt x="6" y="24"/>
                  </a:lnTo>
                  <a:lnTo>
                    <a:pt x="0" y="40"/>
                  </a:lnTo>
                  <a:lnTo>
                    <a:pt x="0" y="57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rgbClr val="CEF2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90" name="Freeform 394"/>
            <p:cNvSpPr>
              <a:spLocks/>
            </p:cNvSpPr>
            <p:nvPr/>
          </p:nvSpPr>
          <p:spPr bwMode="auto">
            <a:xfrm>
              <a:off x="4116" y="3847"/>
              <a:ext cx="189" cy="254"/>
            </a:xfrm>
            <a:custGeom>
              <a:avLst/>
              <a:gdLst>
                <a:gd name="T0" fmla="*/ 0 w 755"/>
                <a:gd name="T1" fmla="*/ 0 h 1016"/>
                <a:gd name="T2" fmla="*/ 0 w 755"/>
                <a:gd name="T3" fmla="*/ 0 h 1016"/>
                <a:gd name="T4" fmla="*/ 0 w 755"/>
                <a:gd name="T5" fmla="*/ 0 h 1016"/>
                <a:gd name="T6" fmla="*/ 0 w 755"/>
                <a:gd name="T7" fmla="*/ 0 h 1016"/>
                <a:gd name="T8" fmla="*/ 0 w 755"/>
                <a:gd name="T9" fmla="*/ 0 h 1016"/>
                <a:gd name="T10" fmla="*/ 0 w 755"/>
                <a:gd name="T11" fmla="*/ 0 h 1016"/>
                <a:gd name="T12" fmla="*/ 0 w 755"/>
                <a:gd name="T13" fmla="*/ 0 h 1016"/>
                <a:gd name="T14" fmla="*/ 0 w 755"/>
                <a:gd name="T15" fmla="*/ 0 h 1016"/>
                <a:gd name="T16" fmla="*/ 0 w 755"/>
                <a:gd name="T17" fmla="*/ 0 h 1016"/>
                <a:gd name="T18" fmla="*/ 0 w 755"/>
                <a:gd name="T19" fmla="*/ 0 h 1016"/>
                <a:gd name="T20" fmla="*/ 0 w 755"/>
                <a:gd name="T21" fmla="*/ 0 h 1016"/>
                <a:gd name="T22" fmla="*/ 0 w 755"/>
                <a:gd name="T23" fmla="*/ 0 h 1016"/>
                <a:gd name="T24" fmla="*/ 0 w 755"/>
                <a:gd name="T25" fmla="*/ 0 h 1016"/>
                <a:gd name="T26" fmla="*/ 0 w 755"/>
                <a:gd name="T27" fmla="*/ 0 h 1016"/>
                <a:gd name="T28" fmla="*/ 0 w 755"/>
                <a:gd name="T29" fmla="*/ 0 h 1016"/>
                <a:gd name="T30" fmla="*/ 0 w 755"/>
                <a:gd name="T31" fmla="*/ 0 h 1016"/>
                <a:gd name="T32" fmla="*/ 0 w 755"/>
                <a:gd name="T33" fmla="*/ 0 h 1016"/>
                <a:gd name="T34" fmla="*/ 0 w 755"/>
                <a:gd name="T35" fmla="*/ 0 h 1016"/>
                <a:gd name="T36" fmla="*/ 0 w 755"/>
                <a:gd name="T37" fmla="*/ 0 h 1016"/>
                <a:gd name="T38" fmla="*/ 0 w 755"/>
                <a:gd name="T39" fmla="*/ 0 h 1016"/>
                <a:gd name="T40" fmla="*/ 0 w 755"/>
                <a:gd name="T41" fmla="*/ 0 h 1016"/>
                <a:gd name="T42" fmla="*/ 0 w 755"/>
                <a:gd name="T43" fmla="*/ 0 h 1016"/>
                <a:gd name="T44" fmla="*/ 0 w 755"/>
                <a:gd name="T45" fmla="*/ 0 h 1016"/>
                <a:gd name="T46" fmla="*/ 0 w 755"/>
                <a:gd name="T47" fmla="*/ 0 h 1016"/>
                <a:gd name="T48" fmla="*/ 0 w 755"/>
                <a:gd name="T49" fmla="*/ 0 h 1016"/>
                <a:gd name="T50" fmla="*/ 0 w 755"/>
                <a:gd name="T51" fmla="*/ 0 h 1016"/>
                <a:gd name="T52" fmla="*/ 0 w 755"/>
                <a:gd name="T53" fmla="*/ 0 h 1016"/>
                <a:gd name="T54" fmla="*/ 0 w 755"/>
                <a:gd name="T55" fmla="*/ 0 h 1016"/>
                <a:gd name="T56" fmla="*/ 0 w 755"/>
                <a:gd name="T57" fmla="*/ 0 h 1016"/>
                <a:gd name="T58" fmla="*/ 0 w 755"/>
                <a:gd name="T59" fmla="*/ 0 h 1016"/>
                <a:gd name="T60" fmla="*/ 0 w 755"/>
                <a:gd name="T61" fmla="*/ 0 h 1016"/>
                <a:gd name="T62" fmla="*/ 0 w 755"/>
                <a:gd name="T63" fmla="*/ 0 h 1016"/>
                <a:gd name="T64" fmla="*/ 0 w 755"/>
                <a:gd name="T65" fmla="*/ 0 h 1016"/>
                <a:gd name="T66" fmla="*/ 0 w 755"/>
                <a:gd name="T67" fmla="*/ 0 h 1016"/>
                <a:gd name="T68" fmla="*/ 0 w 755"/>
                <a:gd name="T69" fmla="*/ 0 h 1016"/>
                <a:gd name="T70" fmla="*/ 0 w 755"/>
                <a:gd name="T71" fmla="*/ 0 h 1016"/>
                <a:gd name="T72" fmla="*/ 0 w 755"/>
                <a:gd name="T73" fmla="*/ 0 h 1016"/>
                <a:gd name="T74" fmla="*/ 0 w 755"/>
                <a:gd name="T75" fmla="*/ 0 h 1016"/>
                <a:gd name="T76" fmla="*/ 0 w 755"/>
                <a:gd name="T77" fmla="*/ 0 h 1016"/>
                <a:gd name="T78" fmla="*/ 0 w 755"/>
                <a:gd name="T79" fmla="*/ 0 h 1016"/>
                <a:gd name="T80" fmla="*/ 0 w 755"/>
                <a:gd name="T81" fmla="*/ 0 h 1016"/>
                <a:gd name="T82" fmla="*/ 0 w 755"/>
                <a:gd name="T83" fmla="*/ 0 h 1016"/>
                <a:gd name="T84" fmla="*/ 0 w 755"/>
                <a:gd name="T85" fmla="*/ 0 h 1016"/>
                <a:gd name="T86" fmla="*/ 0 w 755"/>
                <a:gd name="T87" fmla="*/ 0 h 1016"/>
                <a:gd name="T88" fmla="*/ 0 w 755"/>
                <a:gd name="T89" fmla="*/ 0 h 1016"/>
                <a:gd name="T90" fmla="*/ 0 w 755"/>
                <a:gd name="T91" fmla="*/ 0 h 1016"/>
                <a:gd name="T92" fmla="*/ 0 w 755"/>
                <a:gd name="T93" fmla="*/ 0 h 1016"/>
                <a:gd name="T94" fmla="*/ 0 w 755"/>
                <a:gd name="T95" fmla="*/ 0 h 1016"/>
                <a:gd name="T96" fmla="*/ 0 w 755"/>
                <a:gd name="T97" fmla="*/ 0 h 10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5"/>
                <a:gd name="T148" fmla="*/ 0 h 1016"/>
                <a:gd name="T149" fmla="*/ 755 w 755"/>
                <a:gd name="T150" fmla="*/ 1016 h 101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5" h="1016">
                  <a:moveTo>
                    <a:pt x="5" y="65"/>
                  </a:moveTo>
                  <a:lnTo>
                    <a:pt x="47" y="124"/>
                  </a:lnTo>
                  <a:lnTo>
                    <a:pt x="84" y="184"/>
                  </a:lnTo>
                  <a:lnTo>
                    <a:pt x="125" y="244"/>
                  </a:lnTo>
                  <a:lnTo>
                    <a:pt x="165" y="304"/>
                  </a:lnTo>
                  <a:lnTo>
                    <a:pt x="206" y="363"/>
                  </a:lnTo>
                  <a:lnTo>
                    <a:pt x="248" y="423"/>
                  </a:lnTo>
                  <a:lnTo>
                    <a:pt x="288" y="480"/>
                  </a:lnTo>
                  <a:lnTo>
                    <a:pt x="331" y="540"/>
                  </a:lnTo>
                  <a:lnTo>
                    <a:pt x="372" y="600"/>
                  </a:lnTo>
                  <a:lnTo>
                    <a:pt x="416" y="656"/>
                  </a:lnTo>
                  <a:lnTo>
                    <a:pt x="456" y="714"/>
                  </a:lnTo>
                  <a:lnTo>
                    <a:pt x="500" y="771"/>
                  </a:lnTo>
                  <a:lnTo>
                    <a:pt x="543" y="831"/>
                  </a:lnTo>
                  <a:lnTo>
                    <a:pt x="587" y="885"/>
                  </a:lnTo>
                  <a:lnTo>
                    <a:pt x="633" y="942"/>
                  </a:lnTo>
                  <a:lnTo>
                    <a:pt x="676" y="998"/>
                  </a:lnTo>
                  <a:lnTo>
                    <a:pt x="689" y="1009"/>
                  </a:lnTo>
                  <a:lnTo>
                    <a:pt x="709" y="1016"/>
                  </a:lnTo>
                  <a:lnTo>
                    <a:pt x="726" y="1012"/>
                  </a:lnTo>
                  <a:lnTo>
                    <a:pt x="742" y="1004"/>
                  </a:lnTo>
                  <a:lnTo>
                    <a:pt x="752" y="991"/>
                  </a:lnTo>
                  <a:lnTo>
                    <a:pt x="755" y="972"/>
                  </a:lnTo>
                  <a:lnTo>
                    <a:pt x="752" y="956"/>
                  </a:lnTo>
                  <a:lnTo>
                    <a:pt x="744" y="939"/>
                  </a:lnTo>
                  <a:lnTo>
                    <a:pt x="701" y="885"/>
                  </a:lnTo>
                  <a:lnTo>
                    <a:pt x="657" y="827"/>
                  </a:lnTo>
                  <a:lnTo>
                    <a:pt x="613" y="771"/>
                  </a:lnTo>
                  <a:lnTo>
                    <a:pt x="571" y="714"/>
                  </a:lnTo>
                  <a:lnTo>
                    <a:pt x="527" y="656"/>
                  </a:lnTo>
                  <a:lnTo>
                    <a:pt x="486" y="600"/>
                  </a:lnTo>
                  <a:lnTo>
                    <a:pt x="442" y="543"/>
                  </a:lnTo>
                  <a:lnTo>
                    <a:pt x="402" y="485"/>
                  </a:lnTo>
                  <a:lnTo>
                    <a:pt x="361" y="429"/>
                  </a:lnTo>
                  <a:lnTo>
                    <a:pt x="320" y="369"/>
                  </a:lnTo>
                  <a:lnTo>
                    <a:pt x="280" y="312"/>
                  </a:lnTo>
                  <a:lnTo>
                    <a:pt x="239" y="254"/>
                  </a:lnTo>
                  <a:lnTo>
                    <a:pt x="201" y="195"/>
                  </a:lnTo>
                  <a:lnTo>
                    <a:pt x="160" y="136"/>
                  </a:lnTo>
                  <a:lnTo>
                    <a:pt x="119" y="78"/>
                  </a:lnTo>
                  <a:lnTo>
                    <a:pt x="82" y="18"/>
                  </a:lnTo>
                  <a:lnTo>
                    <a:pt x="68" y="5"/>
                  </a:lnTo>
                  <a:lnTo>
                    <a:pt x="54" y="0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5" y="18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CEF2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91" name="Freeform 395"/>
            <p:cNvSpPr>
              <a:spLocks/>
            </p:cNvSpPr>
            <p:nvPr/>
          </p:nvSpPr>
          <p:spPr bwMode="auto">
            <a:xfrm>
              <a:off x="3907" y="3135"/>
              <a:ext cx="689" cy="862"/>
            </a:xfrm>
            <a:custGeom>
              <a:avLst/>
              <a:gdLst>
                <a:gd name="T0" fmla="*/ 0 w 2756"/>
                <a:gd name="T1" fmla="*/ 0 h 3451"/>
                <a:gd name="T2" fmla="*/ 0 w 2756"/>
                <a:gd name="T3" fmla="*/ 0 h 3451"/>
                <a:gd name="T4" fmla="*/ 0 w 2756"/>
                <a:gd name="T5" fmla="*/ 0 h 3451"/>
                <a:gd name="T6" fmla="*/ 0 w 2756"/>
                <a:gd name="T7" fmla="*/ 0 h 3451"/>
                <a:gd name="T8" fmla="*/ 0 w 2756"/>
                <a:gd name="T9" fmla="*/ 0 h 3451"/>
                <a:gd name="T10" fmla="*/ 0 w 2756"/>
                <a:gd name="T11" fmla="*/ 0 h 3451"/>
                <a:gd name="T12" fmla="*/ 0 w 2756"/>
                <a:gd name="T13" fmla="*/ 0 h 3451"/>
                <a:gd name="T14" fmla="*/ 0 w 2756"/>
                <a:gd name="T15" fmla="*/ 0 h 3451"/>
                <a:gd name="T16" fmla="*/ 0 w 2756"/>
                <a:gd name="T17" fmla="*/ 0 h 3451"/>
                <a:gd name="T18" fmla="*/ 0 w 2756"/>
                <a:gd name="T19" fmla="*/ 0 h 3451"/>
                <a:gd name="T20" fmla="*/ 0 w 2756"/>
                <a:gd name="T21" fmla="*/ 0 h 3451"/>
                <a:gd name="T22" fmla="*/ 0 w 2756"/>
                <a:gd name="T23" fmla="*/ 0 h 3451"/>
                <a:gd name="T24" fmla="*/ 0 w 2756"/>
                <a:gd name="T25" fmla="*/ 0 h 3451"/>
                <a:gd name="T26" fmla="*/ 0 w 2756"/>
                <a:gd name="T27" fmla="*/ 0 h 3451"/>
                <a:gd name="T28" fmla="*/ 0 w 2756"/>
                <a:gd name="T29" fmla="*/ 0 h 3451"/>
                <a:gd name="T30" fmla="*/ 0 w 2756"/>
                <a:gd name="T31" fmla="*/ 0 h 3451"/>
                <a:gd name="T32" fmla="*/ 0 w 2756"/>
                <a:gd name="T33" fmla="*/ 0 h 3451"/>
                <a:gd name="T34" fmla="*/ 0 w 2756"/>
                <a:gd name="T35" fmla="*/ 0 h 3451"/>
                <a:gd name="T36" fmla="*/ 0 w 2756"/>
                <a:gd name="T37" fmla="*/ 0 h 3451"/>
                <a:gd name="T38" fmla="*/ 0 w 2756"/>
                <a:gd name="T39" fmla="*/ 0 h 3451"/>
                <a:gd name="T40" fmla="*/ 0 w 2756"/>
                <a:gd name="T41" fmla="*/ 0 h 3451"/>
                <a:gd name="T42" fmla="*/ 0 w 2756"/>
                <a:gd name="T43" fmla="*/ 0 h 3451"/>
                <a:gd name="T44" fmla="*/ 0 w 2756"/>
                <a:gd name="T45" fmla="*/ 0 h 3451"/>
                <a:gd name="T46" fmla="*/ 0 w 2756"/>
                <a:gd name="T47" fmla="*/ 0 h 3451"/>
                <a:gd name="T48" fmla="*/ 0 w 2756"/>
                <a:gd name="T49" fmla="*/ 0 h 3451"/>
                <a:gd name="T50" fmla="*/ 0 w 2756"/>
                <a:gd name="T51" fmla="*/ 0 h 3451"/>
                <a:gd name="T52" fmla="*/ 0 w 2756"/>
                <a:gd name="T53" fmla="*/ 0 h 3451"/>
                <a:gd name="T54" fmla="*/ 0 w 2756"/>
                <a:gd name="T55" fmla="*/ 0 h 3451"/>
                <a:gd name="T56" fmla="*/ 0 w 2756"/>
                <a:gd name="T57" fmla="*/ 0 h 3451"/>
                <a:gd name="T58" fmla="*/ 0 w 2756"/>
                <a:gd name="T59" fmla="*/ 0 h 3451"/>
                <a:gd name="T60" fmla="*/ 0 w 2756"/>
                <a:gd name="T61" fmla="*/ 0 h 3451"/>
                <a:gd name="T62" fmla="*/ 0 w 2756"/>
                <a:gd name="T63" fmla="*/ 0 h 3451"/>
                <a:gd name="T64" fmla="*/ 0 w 2756"/>
                <a:gd name="T65" fmla="*/ 0 h 3451"/>
                <a:gd name="T66" fmla="*/ 0 w 2756"/>
                <a:gd name="T67" fmla="*/ 0 h 3451"/>
                <a:gd name="T68" fmla="*/ 0 w 2756"/>
                <a:gd name="T69" fmla="*/ 0 h 3451"/>
                <a:gd name="T70" fmla="*/ 0 w 2756"/>
                <a:gd name="T71" fmla="*/ 0 h 3451"/>
                <a:gd name="T72" fmla="*/ 0 w 2756"/>
                <a:gd name="T73" fmla="*/ 0 h 3451"/>
                <a:gd name="T74" fmla="*/ 0 w 2756"/>
                <a:gd name="T75" fmla="*/ 0 h 3451"/>
                <a:gd name="T76" fmla="*/ 0 w 2756"/>
                <a:gd name="T77" fmla="*/ 0 h 3451"/>
                <a:gd name="T78" fmla="*/ 0 w 2756"/>
                <a:gd name="T79" fmla="*/ 0 h 3451"/>
                <a:gd name="T80" fmla="*/ 0 w 2756"/>
                <a:gd name="T81" fmla="*/ 0 h 3451"/>
                <a:gd name="T82" fmla="*/ 0 w 2756"/>
                <a:gd name="T83" fmla="*/ 0 h 3451"/>
                <a:gd name="T84" fmla="*/ 0 w 2756"/>
                <a:gd name="T85" fmla="*/ 0 h 3451"/>
                <a:gd name="T86" fmla="*/ 0 w 2756"/>
                <a:gd name="T87" fmla="*/ 0 h 3451"/>
                <a:gd name="T88" fmla="*/ 0 w 2756"/>
                <a:gd name="T89" fmla="*/ 0 h 3451"/>
                <a:gd name="T90" fmla="*/ 0 w 2756"/>
                <a:gd name="T91" fmla="*/ 0 h 3451"/>
                <a:gd name="T92" fmla="*/ 0 w 2756"/>
                <a:gd name="T93" fmla="*/ 0 h 3451"/>
                <a:gd name="T94" fmla="*/ 0 w 2756"/>
                <a:gd name="T95" fmla="*/ 0 h 3451"/>
                <a:gd name="T96" fmla="*/ 0 w 2756"/>
                <a:gd name="T97" fmla="*/ 0 h 3451"/>
                <a:gd name="T98" fmla="*/ 0 w 2756"/>
                <a:gd name="T99" fmla="*/ 0 h 34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56"/>
                <a:gd name="T151" fmla="*/ 0 h 3451"/>
                <a:gd name="T152" fmla="*/ 2756 w 2756"/>
                <a:gd name="T153" fmla="*/ 3451 h 34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56" h="3451">
                  <a:moveTo>
                    <a:pt x="2742" y="3451"/>
                  </a:moveTo>
                  <a:lnTo>
                    <a:pt x="2696" y="3449"/>
                  </a:lnTo>
                  <a:lnTo>
                    <a:pt x="2612" y="3343"/>
                  </a:lnTo>
                  <a:lnTo>
                    <a:pt x="2528" y="3237"/>
                  </a:lnTo>
                  <a:lnTo>
                    <a:pt x="2446" y="3128"/>
                  </a:lnTo>
                  <a:lnTo>
                    <a:pt x="2363" y="3022"/>
                  </a:lnTo>
                  <a:lnTo>
                    <a:pt x="2281" y="2916"/>
                  </a:lnTo>
                  <a:lnTo>
                    <a:pt x="2197" y="2807"/>
                  </a:lnTo>
                  <a:lnTo>
                    <a:pt x="2116" y="2702"/>
                  </a:lnTo>
                  <a:lnTo>
                    <a:pt x="2033" y="2594"/>
                  </a:lnTo>
                  <a:lnTo>
                    <a:pt x="1950" y="2488"/>
                  </a:lnTo>
                  <a:lnTo>
                    <a:pt x="1869" y="2379"/>
                  </a:lnTo>
                  <a:lnTo>
                    <a:pt x="1786" y="2273"/>
                  </a:lnTo>
                  <a:lnTo>
                    <a:pt x="1705" y="2164"/>
                  </a:lnTo>
                  <a:lnTo>
                    <a:pt x="1620" y="2058"/>
                  </a:lnTo>
                  <a:lnTo>
                    <a:pt x="1539" y="1950"/>
                  </a:lnTo>
                  <a:lnTo>
                    <a:pt x="1458" y="1844"/>
                  </a:lnTo>
                  <a:lnTo>
                    <a:pt x="1373" y="1735"/>
                  </a:lnTo>
                  <a:lnTo>
                    <a:pt x="1292" y="1629"/>
                  </a:lnTo>
                  <a:lnTo>
                    <a:pt x="1208" y="1524"/>
                  </a:lnTo>
                  <a:lnTo>
                    <a:pt x="1124" y="1418"/>
                  </a:lnTo>
                  <a:lnTo>
                    <a:pt x="1042" y="1309"/>
                  </a:lnTo>
                  <a:lnTo>
                    <a:pt x="959" y="1203"/>
                  </a:lnTo>
                  <a:lnTo>
                    <a:pt x="874" y="1097"/>
                  </a:lnTo>
                  <a:lnTo>
                    <a:pt x="788" y="991"/>
                  </a:lnTo>
                  <a:lnTo>
                    <a:pt x="703" y="889"/>
                  </a:lnTo>
                  <a:lnTo>
                    <a:pt x="616" y="783"/>
                  </a:lnTo>
                  <a:lnTo>
                    <a:pt x="532" y="676"/>
                  </a:lnTo>
                  <a:lnTo>
                    <a:pt x="445" y="573"/>
                  </a:lnTo>
                  <a:lnTo>
                    <a:pt x="356" y="470"/>
                  </a:lnTo>
                  <a:lnTo>
                    <a:pt x="269" y="367"/>
                  </a:lnTo>
                  <a:lnTo>
                    <a:pt x="179" y="263"/>
                  </a:lnTo>
                  <a:lnTo>
                    <a:pt x="89" y="161"/>
                  </a:lnTo>
                  <a:lnTo>
                    <a:pt x="0" y="57"/>
                  </a:lnTo>
                  <a:lnTo>
                    <a:pt x="0" y="41"/>
                  </a:lnTo>
                  <a:lnTo>
                    <a:pt x="0" y="25"/>
                  </a:lnTo>
                  <a:lnTo>
                    <a:pt x="3" y="11"/>
                  </a:lnTo>
                  <a:lnTo>
                    <a:pt x="13" y="0"/>
                  </a:lnTo>
                  <a:lnTo>
                    <a:pt x="59" y="11"/>
                  </a:lnTo>
                  <a:lnTo>
                    <a:pt x="853" y="948"/>
                  </a:lnTo>
                  <a:lnTo>
                    <a:pt x="2357" y="2911"/>
                  </a:lnTo>
                  <a:lnTo>
                    <a:pt x="2403" y="2978"/>
                  </a:lnTo>
                  <a:lnTo>
                    <a:pt x="2452" y="3044"/>
                  </a:lnTo>
                  <a:lnTo>
                    <a:pt x="2504" y="3109"/>
                  </a:lnTo>
                  <a:lnTo>
                    <a:pt x="2558" y="3172"/>
                  </a:lnTo>
                  <a:lnTo>
                    <a:pt x="2610" y="3237"/>
                  </a:lnTo>
                  <a:lnTo>
                    <a:pt x="2661" y="3302"/>
                  </a:lnTo>
                  <a:lnTo>
                    <a:pt x="2710" y="3367"/>
                  </a:lnTo>
                  <a:lnTo>
                    <a:pt x="2756" y="3435"/>
                  </a:lnTo>
                  <a:lnTo>
                    <a:pt x="2742" y="3451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92" name="Freeform 396"/>
            <p:cNvSpPr>
              <a:spLocks/>
            </p:cNvSpPr>
            <p:nvPr/>
          </p:nvSpPr>
          <p:spPr bwMode="auto">
            <a:xfrm>
              <a:off x="3481" y="3125"/>
              <a:ext cx="1114" cy="1023"/>
            </a:xfrm>
            <a:custGeom>
              <a:avLst/>
              <a:gdLst>
                <a:gd name="T0" fmla="*/ 0 w 4456"/>
                <a:gd name="T1" fmla="*/ 0 h 4092"/>
                <a:gd name="T2" fmla="*/ 0 w 4456"/>
                <a:gd name="T3" fmla="*/ 0 h 4092"/>
                <a:gd name="T4" fmla="*/ 0 w 4456"/>
                <a:gd name="T5" fmla="*/ 0 h 4092"/>
                <a:gd name="T6" fmla="*/ 0 w 4456"/>
                <a:gd name="T7" fmla="*/ 0 h 4092"/>
                <a:gd name="T8" fmla="*/ 0 w 4456"/>
                <a:gd name="T9" fmla="*/ 0 h 4092"/>
                <a:gd name="T10" fmla="*/ 0 w 4456"/>
                <a:gd name="T11" fmla="*/ 0 h 4092"/>
                <a:gd name="T12" fmla="*/ 0 w 4456"/>
                <a:gd name="T13" fmla="*/ 0 h 4092"/>
                <a:gd name="T14" fmla="*/ 0 w 4456"/>
                <a:gd name="T15" fmla="*/ 0 h 4092"/>
                <a:gd name="T16" fmla="*/ 0 w 4456"/>
                <a:gd name="T17" fmla="*/ 0 h 4092"/>
                <a:gd name="T18" fmla="*/ 0 w 4456"/>
                <a:gd name="T19" fmla="*/ 0 h 4092"/>
                <a:gd name="T20" fmla="*/ 0 w 4456"/>
                <a:gd name="T21" fmla="*/ 0 h 4092"/>
                <a:gd name="T22" fmla="*/ 0 w 4456"/>
                <a:gd name="T23" fmla="*/ 0 h 4092"/>
                <a:gd name="T24" fmla="*/ 0 w 4456"/>
                <a:gd name="T25" fmla="*/ 0 h 4092"/>
                <a:gd name="T26" fmla="*/ 0 w 4456"/>
                <a:gd name="T27" fmla="*/ 0 h 4092"/>
                <a:gd name="T28" fmla="*/ 0 w 4456"/>
                <a:gd name="T29" fmla="*/ 0 h 4092"/>
                <a:gd name="T30" fmla="*/ 0 w 4456"/>
                <a:gd name="T31" fmla="*/ 0 h 4092"/>
                <a:gd name="T32" fmla="*/ 0 w 4456"/>
                <a:gd name="T33" fmla="*/ 0 h 4092"/>
                <a:gd name="T34" fmla="*/ 0 w 4456"/>
                <a:gd name="T35" fmla="*/ 0 h 4092"/>
                <a:gd name="T36" fmla="*/ 0 w 4456"/>
                <a:gd name="T37" fmla="*/ 0 h 4092"/>
                <a:gd name="T38" fmla="*/ 0 w 4456"/>
                <a:gd name="T39" fmla="*/ 0 h 4092"/>
                <a:gd name="T40" fmla="*/ 0 w 4456"/>
                <a:gd name="T41" fmla="*/ 0 h 4092"/>
                <a:gd name="T42" fmla="*/ 0 w 4456"/>
                <a:gd name="T43" fmla="*/ 0 h 4092"/>
                <a:gd name="T44" fmla="*/ 0 w 4456"/>
                <a:gd name="T45" fmla="*/ 0 h 4092"/>
                <a:gd name="T46" fmla="*/ 0 w 4456"/>
                <a:gd name="T47" fmla="*/ 0 h 4092"/>
                <a:gd name="T48" fmla="*/ 0 w 4456"/>
                <a:gd name="T49" fmla="*/ 0 h 4092"/>
                <a:gd name="T50" fmla="*/ 0 w 4456"/>
                <a:gd name="T51" fmla="*/ 0 h 4092"/>
                <a:gd name="T52" fmla="*/ 0 w 4456"/>
                <a:gd name="T53" fmla="*/ 0 h 4092"/>
                <a:gd name="T54" fmla="*/ 0 w 4456"/>
                <a:gd name="T55" fmla="*/ 0 h 4092"/>
                <a:gd name="T56" fmla="*/ 0 w 4456"/>
                <a:gd name="T57" fmla="*/ 0 h 4092"/>
                <a:gd name="T58" fmla="*/ 0 w 4456"/>
                <a:gd name="T59" fmla="*/ 0 h 4092"/>
                <a:gd name="T60" fmla="*/ 0 w 4456"/>
                <a:gd name="T61" fmla="*/ 0 h 4092"/>
                <a:gd name="T62" fmla="*/ 0 w 4456"/>
                <a:gd name="T63" fmla="*/ 0 h 4092"/>
                <a:gd name="T64" fmla="*/ 0 w 4456"/>
                <a:gd name="T65" fmla="*/ 0 h 4092"/>
                <a:gd name="T66" fmla="*/ 0 w 4456"/>
                <a:gd name="T67" fmla="*/ 0 h 4092"/>
                <a:gd name="T68" fmla="*/ 0 w 4456"/>
                <a:gd name="T69" fmla="*/ 0 h 4092"/>
                <a:gd name="T70" fmla="*/ 0 w 4456"/>
                <a:gd name="T71" fmla="*/ 0 h 4092"/>
                <a:gd name="T72" fmla="*/ 0 w 4456"/>
                <a:gd name="T73" fmla="*/ 0 h 4092"/>
                <a:gd name="T74" fmla="*/ 0 w 4456"/>
                <a:gd name="T75" fmla="*/ 0 h 4092"/>
                <a:gd name="T76" fmla="*/ 0 w 4456"/>
                <a:gd name="T77" fmla="*/ 0 h 4092"/>
                <a:gd name="T78" fmla="*/ 0 w 4456"/>
                <a:gd name="T79" fmla="*/ 0 h 4092"/>
                <a:gd name="T80" fmla="*/ 0 w 4456"/>
                <a:gd name="T81" fmla="*/ 0 h 4092"/>
                <a:gd name="T82" fmla="*/ 0 w 4456"/>
                <a:gd name="T83" fmla="*/ 0 h 4092"/>
                <a:gd name="T84" fmla="*/ 0 w 4456"/>
                <a:gd name="T85" fmla="*/ 0 h 4092"/>
                <a:gd name="T86" fmla="*/ 0 w 4456"/>
                <a:gd name="T87" fmla="*/ 0 h 4092"/>
                <a:gd name="T88" fmla="*/ 0 w 4456"/>
                <a:gd name="T89" fmla="*/ 0 h 4092"/>
                <a:gd name="T90" fmla="*/ 0 w 4456"/>
                <a:gd name="T91" fmla="*/ 0 h 4092"/>
                <a:gd name="T92" fmla="*/ 0 w 4456"/>
                <a:gd name="T93" fmla="*/ 0 h 4092"/>
                <a:gd name="T94" fmla="*/ 0 w 4456"/>
                <a:gd name="T95" fmla="*/ 0 h 4092"/>
                <a:gd name="T96" fmla="*/ 0 w 4456"/>
                <a:gd name="T97" fmla="*/ 0 h 4092"/>
                <a:gd name="T98" fmla="*/ 0 w 4456"/>
                <a:gd name="T99" fmla="*/ 0 h 4092"/>
                <a:gd name="T100" fmla="*/ 0 w 4456"/>
                <a:gd name="T101" fmla="*/ 0 h 4092"/>
                <a:gd name="T102" fmla="*/ 0 w 4456"/>
                <a:gd name="T103" fmla="*/ 0 h 4092"/>
                <a:gd name="T104" fmla="*/ 0 w 4456"/>
                <a:gd name="T105" fmla="*/ 0 h 4092"/>
                <a:gd name="T106" fmla="*/ 0 w 4456"/>
                <a:gd name="T107" fmla="*/ 0 h 4092"/>
                <a:gd name="T108" fmla="*/ 0 w 4456"/>
                <a:gd name="T109" fmla="*/ 0 h 4092"/>
                <a:gd name="T110" fmla="*/ 0 w 4456"/>
                <a:gd name="T111" fmla="*/ 0 h 4092"/>
                <a:gd name="T112" fmla="*/ 0 w 4456"/>
                <a:gd name="T113" fmla="*/ 0 h 4092"/>
                <a:gd name="T114" fmla="*/ 0 w 4456"/>
                <a:gd name="T115" fmla="*/ 0 h 4092"/>
                <a:gd name="T116" fmla="*/ 0 w 4456"/>
                <a:gd name="T117" fmla="*/ 0 h 409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56"/>
                <a:gd name="T178" fmla="*/ 0 h 4092"/>
                <a:gd name="T179" fmla="*/ 4456 w 4456"/>
                <a:gd name="T180" fmla="*/ 4092 h 409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56" h="4092">
                  <a:moveTo>
                    <a:pt x="3343" y="4035"/>
                  </a:moveTo>
                  <a:lnTo>
                    <a:pt x="3316" y="4060"/>
                  </a:lnTo>
                  <a:lnTo>
                    <a:pt x="3288" y="4074"/>
                  </a:lnTo>
                  <a:lnTo>
                    <a:pt x="3256" y="4079"/>
                  </a:lnTo>
                  <a:lnTo>
                    <a:pt x="3223" y="4079"/>
                  </a:lnTo>
                  <a:lnTo>
                    <a:pt x="3188" y="4079"/>
                  </a:lnTo>
                  <a:lnTo>
                    <a:pt x="3152" y="4079"/>
                  </a:lnTo>
                  <a:lnTo>
                    <a:pt x="3117" y="4081"/>
                  </a:lnTo>
                  <a:lnTo>
                    <a:pt x="3082" y="4092"/>
                  </a:lnTo>
                  <a:lnTo>
                    <a:pt x="3036" y="4092"/>
                  </a:lnTo>
                  <a:lnTo>
                    <a:pt x="3039" y="4062"/>
                  </a:lnTo>
                  <a:lnTo>
                    <a:pt x="3050" y="4044"/>
                  </a:lnTo>
                  <a:lnTo>
                    <a:pt x="3071" y="4032"/>
                  </a:lnTo>
                  <a:lnTo>
                    <a:pt x="3096" y="4024"/>
                  </a:lnTo>
                  <a:lnTo>
                    <a:pt x="3122" y="4021"/>
                  </a:lnTo>
                  <a:lnTo>
                    <a:pt x="3150" y="4016"/>
                  </a:lnTo>
                  <a:lnTo>
                    <a:pt x="3177" y="4008"/>
                  </a:lnTo>
                  <a:lnTo>
                    <a:pt x="3196" y="3991"/>
                  </a:lnTo>
                  <a:lnTo>
                    <a:pt x="3172" y="3954"/>
                  </a:lnTo>
                  <a:lnTo>
                    <a:pt x="3142" y="3913"/>
                  </a:lnTo>
                  <a:lnTo>
                    <a:pt x="3112" y="3875"/>
                  </a:lnTo>
                  <a:lnTo>
                    <a:pt x="3082" y="3837"/>
                  </a:lnTo>
                  <a:lnTo>
                    <a:pt x="3050" y="3799"/>
                  </a:lnTo>
                  <a:lnTo>
                    <a:pt x="3017" y="3760"/>
                  </a:lnTo>
                  <a:lnTo>
                    <a:pt x="2985" y="3723"/>
                  </a:lnTo>
                  <a:lnTo>
                    <a:pt x="2955" y="3684"/>
                  </a:lnTo>
                  <a:lnTo>
                    <a:pt x="2939" y="3718"/>
                  </a:lnTo>
                  <a:lnTo>
                    <a:pt x="2909" y="3734"/>
                  </a:lnTo>
                  <a:lnTo>
                    <a:pt x="2870" y="3742"/>
                  </a:lnTo>
                  <a:lnTo>
                    <a:pt x="2833" y="3748"/>
                  </a:lnTo>
                  <a:lnTo>
                    <a:pt x="2803" y="3753"/>
                  </a:lnTo>
                  <a:lnTo>
                    <a:pt x="2789" y="3764"/>
                  </a:lnTo>
                  <a:lnTo>
                    <a:pt x="2797" y="3788"/>
                  </a:lnTo>
                  <a:lnTo>
                    <a:pt x="2838" y="3832"/>
                  </a:lnTo>
                  <a:lnTo>
                    <a:pt x="2849" y="3853"/>
                  </a:lnTo>
                  <a:lnTo>
                    <a:pt x="2865" y="3864"/>
                  </a:lnTo>
                  <a:lnTo>
                    <a:pt x="2884" y="3873"/>
                  </a:lnTo>
                  <a:lnTo>
                    <a:pt x="2903" y="3873"/>
                  </a:lnTo>
                  <a:lnTo>
                    <a:pt x="2925" y="3873"/>
                  </a:lnTo>
                  <a:lnTo>
                    <a:pt x="2946" y="3875"/>
                  </a:lnTo>
                  <a:lnTo>
                    <a:pt x="2965" y="3878"/>
                  </a:lnTo>
                  <a:lnTo>
                    <a:pt x="2981" y="3889"/>
                  </a:lnTo>
                  <a:lnTo>
                    <a:pt x="2960" y="3908"/>
                  </a:lnTo>
                  <a:lnTo>
                    <a:pt x="2944" y="3931"/>
                  </a:lnTo>
                  <a:lnTo>
                    <a:pt x="2935" y="3959"/>
                  </a:lnTo>
                  <a:lnTo>
                    <a:pt x="2935" y="3989"/>
                  </a:lnTo>
                  <a:lnTo>
                    <a:pt x="2903" y="3997"/>
                  </a:lnTo>
                  <a:lnTo>
                    <a:pt x="2875" y="3991"/>
                  </a:lnTo>
                  <a:lnTo>
                    <a:pt x="2854" y="3981"/>
                  </a:lnTo>
                  <a:lnTo>
                    <a:pt x="2838" y="3961"/>
                  </a:lnTo>
                  <a:lnTo>
                    <a:pt x="2822" y="3943"/>
                  </a:lnTo>
                  <a:lnTo>
                    <a:pt x="2803" y="3926"/>
                  </a:lnTo>
                  <a:lnTo>
                    <a:pt x="2778" y="3915"/>
                  </a:lnTo>
                  <a:lnTo>
                    <a:pt x="2748" y="3915"/>
                  </a:lnTo>
                  <a:lnTo>
                    <a:pt x="2778" y="3885"/>
                  </a:lnTo>
                  <a:lnTo>
                    <a:pt x="2745" y="3845"/>
                  </a:lnTo>
                  <a:lnTo>
                    <a:pt x="2718" y="3802"/>
                  </a:lnTo>
                  <a:lnTo>
                    <a:pt x="2688" y="3758"/>
                  </a:lnTo>
                  <a:lnTo>
                    <a:pt x="2658" y="3712"/>
                  </a:lnTo>
                  <a:lnTo>
                    <a:pt x="2628" y="3672"/>
                  </a:lnTo>
                  <a:lnTo>
                    <a:pt x="2593" y="3636"/>
                  </a:lnTo>
                  <a:lnTo>
                    <a:pt x="2553" y="3603"/>
                  </a:lnTo>
                  <a:lnTo>
                    <a:pt x="2509" y="3582"/>
                  </a:lnTo>
                  <a:lnTo>
                    <a:pt x="2523" y="3552"/>
                  </a:lnTo>
                  <a:lnTo>
                    <a:pt x="2526" y="3522"/>
                  </a:lnTo>
                  <a:lnTo>
                    <a:pt x="2515" y="3497"/>
                  </a:lnTo>
                  <a:lnTo>
                    <a:pt x="2498" y="3471"/>
                  </a:lnTo>
                  <a:lnTo>
                    <a:pt x="2477" y="3448"/>
                  </a:lnTo>
                  <a:lnTo>
                    <a:pt x="2452" y="3424"/>
                  </a:lnTo>
                  <a:lnTo>
                    <a:pt x="2431" y="3402"/>
                  </a:lnTo>
                  <a:lnTo>
                    <a:pt x="2411" y="3378"/>
                  </a:lnTo>
                  <a:lnTo>
                    <a:pt x="2403" y="3383"/>
                  </a:lnTo>
                  <a:lnTo>
                    <a:pt x="2392" y="3386"/>
                  </a:lnTo>
                  <a:lnTo>
                    <a:pt x="2381" y="3388"/>
                  </a:lnTo>
                  <a:lnTo>
                    <a:pt x="2368" y="3388"/>
                  </a:lnTo>
                  <a:lnTo>
                    <a:pt x="2357" y="3388"/>
                  </a:lnTo>
                  <a:lnTo>
                    <a:pt x="2346" y="3392"/>
                  </a:lnTo>
                  <a:lnTo>
                    <a:pt x="2335" y="3397"/>
                  </a:lnTo>
                  <a:lnTo>
                    <a:pt x="2325" y="3405"/>
                  </a:lnTo>
                  <a:lnTo>
                    <a:pt x="2314" y="3397"/>
                  </a:lnTo>
                  <a:lnTo>
                    <a:pt x="2311" y="3386"/>
                  </a:lnTo>
                  <a:lnTo>
                    <a:pt x="2314" y="3372"/>
                  </a:lnTo>
                  <a:lnTo>
                    <a:pt x="2314" y="3362"/>
                  </a:lnTo>
                  <a:lnTo>
                    <a:pt x="2327" y="3351"/>
                  </a:lnTo>
                  <a:lnTo>
                    <a:pt x="2344" y="3342"/>
                  </a:lnTo>
                  <a:lnTo>
                    <a:pt x="2357" y="3332"/>
                  </a:lnTo>
                  <a:lnTo>
                    <a:pt x="2371" y="3318"/>
                  </a:lnTo>
                  <a:lnTo>
                    <a:pt x="2352" y="3283"/>
                  </a:lnTo>
                  <a:lnTo>
                    <a:pt x="2327" y="3261"/>
                  </a:lnTo>
                  <a:lnTo>
                    <a:pt x="2302" y="3253"/>
                  </a:lnTo>
                  <a:lnTo>
                    <a:pt x="2276" y="3250"/>
                  </a:lnTo>
                  <a:lnTo>
                    <a:pt x="2246" y="3256"/>
                  </a:lnTo>
                  <a:lnTo>
                    <a:pt x="2216" y="3261"/>
                  </a:lnTo>
                  <a:lnTo>
                    <a:pt x="2184" y="3270"/>
                  </a:lnTo>
                  <a:lnTo>
                    <a:pt x="2154" y="3272"/>
                  </a:lnTo>
                  <a:lnTo>
                    <a:pt x="2154" y="3253"/>
                  </a:lnTo>
                  <a:lnTo>
                    <a:pt x="2161" y="3240"/>
                  </a:lnTo>
                  <a:lnTo>
                    <a:pt x="2173" y="3229"/>
                  </a:lnTo>
                  <a:lnTo>
                    <a:pt x="2186" y="3217"/>
                  </a:lnTo>
                  <a:lnTo>
                    <a:pt x="2200" y="3212"/>
                  </a:lnTo>
                  <a:lnTo>
                    <a:pt x="2216" y="3205"/>
                  </a:lnTo>
                  <a:lnTo>
                    <a:pt x="2230" y="3196"/>
                  </a:lnTo>
                  <a:lnTo>
                    <a:pt x="2240" y="3188"/>
                  </a:lnTo>
                  <a:lnTo>
                    <a:pt x="2230" y="3164"/>
                  </a:lnTo>
                  <a:lnTo>
                    <a:pt x="2221" y="3139"/>
                  </a:lnTo>
                  <a:lnTo>
                    <a:pt x="2208" y="3117"/>
                  </a:lnTo>
                  <a:lnTo>
                    <a:pt x="2186" y="3099"/>
                  </a:lnTo>
                  <a:lnTo>
                    <a:pt x="2173" y="3095"/>
                  </a:lnTo>
                  <a:lnTo>
                    <a:pt x="2156" y="3095"/>
                  </a:lnTo>
                  <a:lnTo>
                    <a:pt x="2145" y="3101"/>
                  </a:lnTo>
                  <a:lnTo>
                    <a:pt x="2131" y="3106"/>
                  </a:lnTo>
                  <a:lnTo>
                    <a:pt x="2118" y="3109"/>
                  </a:lnTo>
                  <a:lnTo>
                    <a:pt x="2108" y="3112"/>
                  </a:lnTo>
                  <a:lnTo>
                    <a:pt x="2094" y="3106"/>
                  </a:lnTo>
                  <a:lnTo>
                    <a:pt x="2083" y="3099"/>
                  </a:lnTo>
                  <a:lnTo>
                    <a:pt x="2129" y="3028"/>
                  </a:lnTo>
                  <a:lnTo>
                    <a:pt x="2099" y="2988"/>
                  </a:lnTo>
                  <a:lnTo>
                    <a:pt x="2066" y="2946"/>
                  </a:lnTo>
                  <a:lnTo>
                    <a:pt x="2031" y="2908"/>
                  </a:lnTo>
                  <a:lnTo>
                    <a:pt x="1999" y="2868"/>
                  </a:lnTo>
                  <a:lnTo>
                    <a:pt x="1969" y="2827"/>
                  </a:lnTo>
                  <a:lnTo>
                    <a:pt x="1947" y="2783"/>
                  </a:lnTo>
                  <a:lnTo>
                    <a:pt x="1933" y="2740"/>
                  </a:lnTo>
                  <a:lnTo>
                    <a:pt x="1930" y="2694"/>
                  </a:lnTo>
                  <a:lnTo>
                    <a:pt x="1955" y="2691"/>
                  </a:lnTo>
                  <a:lnTo>
                    <a:pt x="1977" y="2686"/>
                  </a:lnTo>
                  <a:lnTo>
                    <a:pt x="1999" y="2674"/>
                  </a:lnTo>
                  <a:lnTo>
                    <a:pt x="2018" y="2662"/>
                  </a:lnTo>
                  <a:lnTo>
                    <a:pt x="2037" y="2644"/>
                  </a:lnTo>
                  <a:lnTo>
                    <a:pt x="2055" y="2628"/>
                  </a:lnTo>
                  <a:lnTo>
                    <a:pt x="2072" y="2612"/>
                  </a:lnTo>
                  <a:lnTo>
                    <a:pt x="2089" y="2593"/>
                  </a:lnTo>
                  <a:lnTo>
                    <a:pt x="2043" y="2526"/>
                  </a:lnTo>
                  <a:lnTo>
                    <a:pt x="1995" y="2455"/>
                  </a:lnTo>
                  <a:lnTo>
                    <a:pt x="1950" y="2387"/>
                  </a:lnTo>
                  <a:lnTo>
                    <a:pt x="1901" y="2319"/>
                  </a:lnTo>
                  <a:lnTo>
                    <a:pt x="1852" y="2251"/>
                  </a:lnTo>
                  <a:lnTo>
                    <a:pt x="1801" y="2186"/>
                  </a:lnTo>
                  <a:lnTo>
                    <a:pt x="1748" y="2119"/>
                  </a:lnTo>
                  <a:lnTo>
                    <a:pt x="1697" y="2050"/>
                  </a:lnTo>
                  <a:lnTo>
                    <a:pt x="1646" y="1985"/>
                  </a:lnTo>
                  <a:lnTo>
                    <a:pt x="1595" y="1918"/>
                  </a:lnTo>
                  <a:lnTo>
                    <a:pt x="1540" y="1852"/>
                  </a:lnTo>
                  <a:lnTo>
                    <a:pt x="1489" y="1784"/>
                  </a:lnTo>
                  <a:lnTo>
                    <a:pt x="1436" y="1717"/>
                  </a:lnTo>
                  <a:lnTo>
                    <a:pt x="1385" y="1651"/>
                  </a:lnTo>
                  <a:lnTo>
                    <a:pt x="1334" y="1583"/>
                  </a:lnTo>
                  <a:lnTo>
                    <a:pt x="1281" y="1516"/>
                  </a:lnTo>
                  <a:lnTo>
                    <a:pt x="1249" y="1480"/>
                  </a:lnTo>
                  <a:lnTo>
                    <a:pt x="1214" y="1445"/>
                  </a:lnTo>
                  <a:lnTo>
                    <a:pt x="1179" y="1412"/>
                  </a:lnTo>
                  <a:lnTo>
                    <a:pt x="1140" y="1382"/>
                  </a:lnTo>
                  <a:lnTo>
                    <a:pt x="1103" y="1361"/>
                  </a:lnTo>
                  <a:lnTo>
                    <a:pt x="1062" y="1350"/>
                  </a:lnTo>
                  <a:lnTo>
                    <a:pt x="1016" y="1350"/>
                  </a:lnTo>
                  <a:lnTo>
                    <a:pt x="967" y="1369"/>
                  </a:lnTo>
                  <a:lnTo>
                    <a:pt x="939" y="1329"/>
                  </a:lnTo>
                  <a:lnTo>
                    <a:pt x="910" y="1290"/>
                  </a:lnTo>
                  <a:lnTo>
                    <a:pt x="880" y="1252"/>
                  </a:lnTo>
                  <a:lnTo>
                    <a:pt x="850" y="1214"/>
                  </a:lnTo>
                  <a:lnTo>
                    <a:pt x="817" y="1176"/>
                  </a:lnTo>
                  <a:lnTo>
                    <a:pt x="787" y="1140"/>
                  </a:lnTo>
                  <a:lnTo>
                    <a:pt x="757" y="1103"/>
                  </a:lnTo>
                  <a:lnTo>
                    <a:pt x="725" y="1068"/>
                  </a:lnTo>
                  <a:lnTo>
                    <a:pt x="695" y="1029"/>
                  </a:lnTo>
                  <a:lnTo>
                    <a:pt x="665" y="994"/>
                  </a:lnTo>
                  <a:lnTo>
                    <a:pt x="635" y="957"/>
                  </a:lnTo>
                  <a:lnTo>
                    <a:pt x="605" y="918"/>
                  </a:lnTo>
                  <a:lnTo>
                    <a:pt x="576" y="880"/>
                  </a:lnTo>
                  <a:lnTo>
                    <a:pt x="549" y="839"/>
                  </a:lnTo>
                  <a:lnTo>
                    <a:pt x="521" y="798"/>
                  </a:lnTo>
                  <a:lnTo>
                    <a:pt x="496" y="758"/>
                  </a:lnTo>
                  <a:lnTo>
                    <a:pt x="380" y="756"/>
                  </a:lnTo>
                  <a:lnTo>
                    <a:pt x="378" y="733"/>
                  </a:lnTo>
                  <a:lnTo>
                    <a:pt x="385" y="720"/>
                  </a:lnTo>
                  <a:lnTo>
                    <a:pt x="404" y="712"/>
                  </a:lnTo>
                  <a:lnTo>
                    <a:pt x="424" y="703"/>
                  </a:lnTo>
                  <a:lnTo>
                    <a:pt x="443" y="696"/>
                  </a:lnTo>
                  <a:lnTo>
                    <a:pt x="456" y="685"/>
                  </a:lnTo>
                  <a:lnTo>
                    <a:pt x="456" y="666"/>
                  </a:lnTo>
                  <a:lnTo>
                    <a:pt x="440" y="641"/>
                  </a:lnTo>
                  <a:lnTo>
                    <a:pt x="426" y="603"/>
                  </a:lnTo>
                  <a:lnTo>
                    <a:pt x="404" y="581"/>
                  </a:lnTo>
                  <a:lnTo>
                    <a:pt x="380" y="571"/>
                  </a:lnTo>
                  <a:lnTo>
                    <a:pt x="353" y="568"/>
                  </a:lnTo>
                  <a:lnTo>
                    <a:pt x="325" y="568"/>
                  </a:lnTo>
                  <a:lnTo>
                    <a:pt x="296" y="568"/>
                  </a:lnTo>
                  <a:lnTo>
                    <a:pt x="267" y="562"/>
                  </a:lnTo>
                  <a:lnTo>
                    <a:pt x="239" y="552"/>
                  </a:lnTo>
                  <a:lnTo>
                    <a:pt x="247" y="538"/>
                  </a:lnTo>
                  <a:lnTo>
                    <a:pt x="261" y="527"/>
                  </a:lnTo>
                  <a:lnTo>
                    <a:pt x="279" y="514"/>
                  </a:lnTo>
                  <a:lnTo>
                    <a:pt x="296" y="502"/>
                  </a:lnTo>
                  <a:lnTo>
                    <a:pt x="307" y="490"/>
                  </a:lnTo>
                  <a:lnTo>
                    <a:pt x="313" y="476"/>
                  </a:lnTo>
                  <a:lnTo>
                    <a:pt x="307" y="460"/>
                  </a:lnTo>
                  <a:lnTo>
                    <a:pt x="285" y="437"/>
                  </a:lnTo>
                  <a:lnTo>
                    <a:pt x="272" y="414"/>
                  </a:lnTo>
                  <a:lnTo>
                    <a:pt x="255" y="400"/>
                  </a:lnTo>
                  <a:lnTo>
                    <a:pt x="237" y="394"/>
                  </a:lnTo>
                  <a:lnTo>
                    <a:pt x="214" y="391"/>
                  </a:lnTo>
                  <a:lnTo>
                    <a:pt x="193" y="391"/>
                  </a:lnTo>
                  <a:lnTo>
                    <a:pt x="168" y="394"/>
                  </a:lnTo>
                  <a:lnTo>
                    <a:pt x="147" y="394"/>
                  </a:lnTo>
                  <a:lnTo>
                    <a:pt x="125" y="391"/>
                  </a:lnTo>
                  <a:lnTo>
                    <a:pt x="133" y="372"/>
                  </a:lnTo>
                  <a:lnTo>
                    <a:pt x="149" y="356"/>
                  </a:lnTo>
                  <a:lnTo>
                    <a:pt x="168" y="340"/>
                  </a:lnTo>
                  <a:lnTo>
                    <a:pt x="184" y="321"/>
                  </a:lnTo>
                  <a:lnTo>
                    <a:pt x="0" y="44"/>
                  </a:lnTo>
                  <a:lnTo>
                    <a:pt x="11" y="30"/>
                  </a:lnTo>
                  <a:lnTo>
                    <a:pt x="22" y="12"/>
                  </a:lnTo>
                  <a:lnTo>
                    <a:pt x="36" y="0"/>
                  </a:lnTo>
                  <a:lnTo>
                    <a:pt x="57" y="3"/>
                  </a:lnTo>
                  <a:lnTo>
                    <a:pt x="285" y="321"/>
                  </a:lnTo>
                  <a:lnTo>
                    <a:pt x="342" y="324"/>
                  </a:lnTo>
                  <a:lnTo>
                    <a:pt x="355" y="410"/>
                  </a:lnTo>
                  <a:lnTo>
                    <a:pt x="391" y="467"/>
                  </a:lnTo>
                  <a:lnTo>
                    <a:pt x="429" y="525"/>
                  </a:lnTo>
                  <a:lnTo>
                    <a:pt x="464" y="581"/>
                  </a:lnTo>
                  <a:lnTo>
                    <a:pt x="503" y="638"/>
                  </a:lnTo>
                  <a:lnTo>
                    <a:pt x="540" y="696"/>
                  </a:lnTo>
                  <a:lnTo>
                    <a:pt x="579" y="752"/>
                  </a:lnTo>
                  <a:lnTo>
                    <a:pt x="619" y="807"/>
                  </a:lnTo>
                  <a:lnTo>
                    <a:pt x="660" y="864"/>
                  </a:lnTo>
                  <a:lnTo>
                    <a:pt x="701" y="918"/>
                  </a:lnTo>
                  <a:lnTo>
                    <a:pt x="741" y="975"/>
                  </a:lnTo>
                  <a:lnTo>
                    <a:pt x="785" y="1029"/>
                  </a:lnTo>
                  <a:lnTo>
                    <a:pt x="828" y="1084"/>
                  </a:lnTo>
                  <a:lnTo>
                    <a:pt x="872" y="1138"/>
                  </a:lnTo>
                  <a:lnTo>
                    <a:pt x="918" y="1193"/>
                  </a:lnTo>
                  <a:lnTo>
                    <a:pt x="964" y="1244"/>
                  </a:lnTo>
                  <a:lnTo>
                    <a:pt x="1011" y="1299"/>
                  </a:lnTo>
                  <a:lnTo>
                    <a:pt x="1064" y="1285"/>
                  </a:lnTo>
                  <a:lnTo>
                    <a:pt x="1117" y="1287"/>
                  </a:lnTo>
                  <a:lnTo>
                    <a:pt x="1163" y="1306"/>
                  </a:lnTo>
                  <a:lnTo>
                    <a:pt x="1209" y="1334"/>
                  </a:lnTo>
                  <a:lnTo>
                    <a:pt x="1249" y="1369"/>
                  </a:lnTo>
                  <a:lnTo>
                    <a:pt x="1290" y="1407"/>
                  </a:lnTo>
                  <a:lnTo>
                    <a:pt x="1330" y="1447"/>
                  </a:lnTo>
                  <a:lnTo>
                    <a:pt x="1369" y="1488"/>
                  </a:lnTo>
                  <a:lnTo>
                    <a:pt x="2161" y="2536"/>
                  </a:lnTo>
                  <a:lnTo>
                    <a:pt x="2159" y="2566"/>
                  </a:lnTo>
                  <a:lnTo>
                    <a:pt x="2148" y="2596"/>
                  </a:lnTo>
                  <a:lnTo>
                    <a:pt x="2134" y="2626"/>
                  </a:lnTo>
                  <a:lnTo>
                    <a:pt x="2118" y="2651"/>
                  </a:lnTo>
                  <a:lnTo>
                    <a:pt x="2096" y="2674"/>
                  </a:lnTo>
                  <a:lnTo>
                    <a:pt x="2072" y="2694"/>
                  </a:lnTo>
                  <a:lnTo>
                    <a:pt x="2045" y="2710"/>
                  </a:lnTo>
                  <a:lnTo>
                    <a:pt x="2015" y="2721"/>
                  </a:lnTo>
                  <a:lnTo>
                    <a:pt x="2034" y="2762"/>
                  </a:lnTo>
                  <a:lnTo>
                    <a:pt x="2055" y="2803"/>
                  </a:lnTo>
                  <a:lnTo>
                    <a:pt x="2080" y="2843"/>
                  </a:lnTo>
                  <a:lnTo>
                    <a:pt x="2110" y="2881"/>
                  </a:lnTo>
                  <a:lnTo>
                    <a:pt x="2138" y="2916"/>
                  </a:lnTo>
                  <a:lnTo>
                    <a:pt x="2170" y="2954"/>
                  </a:lnTo>
                  <a:lnTo>
                    <a:pt x="2200" y="2993"/>
                  </a:lnTo>
                  <a:lnTo>
                    <a:pt x="2230" y="3028"/>
                  </a:lnTo>
                  <a:lnTo>
                    <a:pt x="2344" y="3014"/>
                  </a:lnTo>
                  <a:lnTo>
                    <a:pt x="2272" y="3085"/>
                  </a:lnTo>
                  <a:lnTo>
                    <a:pt x="2290" y="3099"/>
                  </a:lnTo>
                  <a:lnTo>
                    <a:pt x="2302" y="3115"/>
                  </a:lnTo>
                  <a:lnTo>
                    <a:pt x="2316" y="3134"/>
                  </a:lnTo>
                  <a:lnTo>
                    <a:pt x="2330" y="3150"/>
                  </a:lnTo>
                  <a:lnTo>
                    <a:pt x="2346" y="3164"/>
                  </a:lnTo>
                  <a:lnTo>
                    <a:pt x="2362" y="3171"/>
                  </a:lnTo>
                  <a:lnTo>
                    <a:pt x="2381" y="3171"/>
                  </a:lnTo>
                  <a:lnTo>
                    <a:pt x="2403" y="3159"/>
                  </a:lnTo>
                  <a:lnTo>
                    <a:pt x="2411" y="3159"/>
                  </a:lnTo>
                  <a:lnTo>
                    <a:pt x="2417" y="3164"/>
                  </a:lnTo>
                  <a:lnTo>
                    <a:pt x="2422" y="3169"/>
                  </a:lnTo>
                  <a:lnTo>
                    <a:pt x="2427" y="3175"/>
                  </a:lnTo>
                  <a:lnTo>
                    <a:pt x="2408" y="3191"/>
                  </a:lnTo>
                  <a:lnTo>
                    <a:pt x="2401" y="3207"/>
                  </a:lnTo>
                  <a:lnTo>
                    <a:pt x="2403" y="3224"/>
                  </a:lnTo>
                  <a:lnTo>
                    <a:pt x="2411" y="3240"/>
                  </a:lnTo>
                  <a:lnTo>
                    <a:pt x="2425" y="3256"/>
                  </a:lnTo>
                  <a:lnTo>
                    <a:pt x="2438" y="3272"/>
                  </a:lnTo>
                  <a:lnTo>
                    <a:pt x="2450" y="3288"/>
                  </a:lnTo>
                  <a:lnTo>
                    <a:pt x="2457" y="3305"/>
                  </a:lnTo>
                  <a:lnTo>
                    <a:pt x="2556" y="3321"/>
                  </a:lnTo>
                  <a:lnTo>
                    <a:pt x="2553" y="3335"/>
                  </a:lnTo>
                  <a:lnTo>
                    <a:pt x="2544" y="3346"/>
                  </a:lnTo>
                  <a:lnTo>
                    <a:pt x="2533" y="3356"/>
                  </a:lnTo>
                  <a:lnTo>
                    <a:pt x="2523" y="3365"/>
                  </a:lnTo>
                  <a:lnTo>
                    <a:pt x="2515" y="3372"/>
                  </a:lnTo>
                  <a:lnTo>
                    <a:pt x="2509" y="3383"/>
                  </a:lnTo>
                  <a:lnTo>
                    <a:pt x="2512" y="3395"/>
                  </a:lnTo>
                  <a:lnTo>
                    <a:pt x="2526" y="3408"/>
                  </a:lnTo>
                  <a:lnTo>
                    <a:pt x="2537" y="3432"/>
                  </a:lnTo>
                  <a:lnTo>
                    <a:pt x="2556" y="3454"/>
                  </a:lnTo>
                  <a:lnTo>
                    <a:pt x="2577" y="3473"/>
                  </a:lnTo>
                  <a:lnTo>
                    <a:pt x="2596" y="3495"/>
                  </a:lnTo>
                  <a:lnTo>
                    <a:pt x="2612" y="3487"/>
                  </a:lnTo>
                  <a:lnTo>
                    <a:pt x="2634" y="3481"/>
                  </a:lnTo>
                  <a:lnTo>
                    <a:pt x="2653" y="3481"/>
                  </a:lnTo>
                  <a:lnTo>
                    <a:pt x="2674" y="3481"/>
                  </a:lnTo>
                  <a:lnTo>
                    <a:pt x="2697" y="3481"/>
                  </a:lnTo>
                  <a:lnTo>
                    <a:pt x="2718" y="3481"/>
                  </a:lnTo>
                  <a:lnTo>
                    <a:pt x="2738" y="3476"/>
                  </a:lnTo>
                  <a:lnTo>
                    <a:pt x="2754" y="3467"/>
                  </a:lnTo>
                  <a:lnTo>
                    <a:pt x="2732" y="3430"/>
                  </a:lnTo>
                  <a:lnTo>
                    <a:pt x="2710" y="3397"/>
                  </a:lnTo>
                  <a:lnTo>
                    <a:pt x="2686" y="3365"/>
                  </a:lnTo>
                  <a:lnTo>
                    <a:pt x="2662" y="3332"/>
                  </a:lnTo>
                  <a:lnTo>
                    <a:pt x="2637" y="3302"/>
                  </a:lnTo>
                  <a:lnTo>
                    <a:pt x="2607" y="3270"/>
                  </a:lnTo>
                  <a:lnTo>
                    <a:pt x="2577" y="3237"/>
                  </a:lnTo>
                  <a:lnTo>
                    <a:pt x="2542" y="3205"/>
                  </a:lnTo>
                  <a:lnTo>
                    <a:pt x="2509" y="3141"/>
                  </a:lnTo>
                  <a:lnTo>
                    <a:pt x="2468" y="3082"/>
                  </a:lnTo>
                  <a:lnTo>
                    <a:pt x="2427" y="3023"/>
                  </a:lnTo>
                  <a:lnTo>
                    <a:pt x="2385" y="2963"/>
                  </a:lnTo>
                  <a:lnTo>
                    <a:pt x="2341" y="2903"/>
                  </a:lnTo>
                  <a:lnTo>
                    <a:pt x="2302" y="2843"/>
                  </a:lnTo>
                  <a:lnTo>
                    <a:pt x="2270" y="2778"/>
                  </a:lnTo>
                  <a:lnTo>
                    <a:pt x="2246" y="2713"/>
                  </a:lnTo>
                  <a:lnTo>
                    <a:pt x="2256" y="2702"/>
                  </a:lnTo>
                  <a:lnTo>
                    <a:pt x="2267" y="2697"/>
                  </a:lnTo>
                  <a:lnTo>
                    <a:pt x="2279" y="2697"/>
                  </a:lnTo>
                  <a:lnTo>
                    <a:pt x="2292" y="2697"/>
                  </a:lnTo>
                  <a:lnTo>
                    <a:pt x="2341" y="2780"/>
                  </a:lnTo>
                  <a:lnTo>
                    <a:pt x="2392" y="2865"/>
                  </a:lnTo>
                  <a:lnTo>
                    <a:pt x="2447" y="2946"/>
                  </a:lnTo>
                  <a:lnTo>
                    <a:pt x="2503" y="3028"/>
                  </a:lnTo>
                  <a:lnTo>
                    <a:pt x="2566" y="3106"/>
                  </a:lnTo>
                  <a:lnTo>
                    <a:pt x="2628" y="3185"/>
                  </a:lnTo>
                  <a:lnTo>
                    <a:pt x="2692" y="3264"/>
                  </a:lnTo>
                  <a:lnTo>
                    <a:pt x="2757" y="3340"/>
                  </a:lnTo>
                  <a:lnTo>
                    <a:pt x="2822" y="3418"/>
                  </a:lnTo>
                  <a:lnTo>
                    <a:pt x="2886" y="3495"/>
                  </a:lnTo>
                  <a:lnTo>
                    <a:pt x="2955" y="3573"/>
                  </a:lnTo>
                  <a:lnTo>
                    <a:pt x="3020" y="3649"/>
                  </a:lnTo>
                  <a:lnTo>
                    <a:pt x="3082" y="3728"/>
                  </a:lnTo>
                  <a:lnTo>
                    <a:pt x="3147" y="3804"/>
                  </a:lnTo>
                  <a:lnTo>
                    <a:pt x="3207" y="3885"/>
                  </a:lnTo>
                  <a:lnTo>
                    <a:pt x="3267" y="3965"/>
                  </a:lnTo>
                  <a:lnTo>
                    <a:pt x="3302" y="3968"/>
                  </a:lnTo>
                  <a:lnTo>
                    <a:pt x="3337" y="3968"/>
                  </a:lnTo>
                  <a:lnTo>
                    <a:pt x="3371" y="3968"/>
                  </a:lnTo>
                  <a:lnTo>
                    <a:pt x="3406" y="3961"/>
                  </a:lnTo>
                  <a:lnTo>
                    <a:pt x="3438" y="3954"/>
                  </a:lnTo>
                  <a:lnTo>
                    <a:pt x="3471" y="3945"/>
                  </a:lnTo>
                  <a:lnTo>
                    <a:pt x="3503" y="3938"/>
                  </a:lnTo>
                  <a:lnTo>
                    <a:pt x="3535" y="3926"/>
                  </a:lnTo>
                  <a:lnTo>
                    <a:pt x="3568" y="3915"/>
                  </a:lnTo>
                  <a:lnTo>
                    <a:pt x="3600" y="3905"/>
                  </a:lnTo>
                  <a:lnTo>
                    <a:pt x="3634" y="3894"/>
                  </a:lnTo>
                  <a:lnTo>
                    <a:pt x="3666" y="3883"/>
                  </a:lnTo>
                  <a:lnTo>
                    <a:pt x="3701" y="3875"/>
                  </a:lnTo>
                  <a:lnTo>
                    <a:pt x="3734" y="3867"/>
                  </a:lnTo>
                  <a:lnTo>
                    <a:pt x="3769" y="3861"/>
                  </a:lnTo>
                  <a:lnTo>
                    <a:pt x="3805" y="3855"/>
                  </a:lnTo>
                  <a:lnTo>
                    <a:pt x="4456" y="3704"/>
                  </a:lnTo>
                  <a:lnTo>
                    <a:pt x="4397" y="3764"/>
                  </a:lnTo>
                  <a:lnTo>
                    <a:pt x="3343" y="4035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93" name="Freeform 397"/>
            <p:cNvSpPr>
              <a:spLocks/>
            </p:cNvSpPr>
            <p:nvPr/>
          </p:nvSpPr>
          <p:spPr bwMode="auto">
            <a:xfrm>
              <a:off x="4204" y="3793"/>
              <a:ext cx="309" cy="179"/>
            </a:xfrm>
            <a:custGeom>
              <a:avLst/>
              <a:gdLst>
                <a:gd name="T0" fmla="*/ 0 w 1235"/>
                <a:gd name="T1" fmla="*/ 0 h 717"/>
                <a:gd name="T2" fmla="*/ 0 w 1235"/>
                <a:gd name="T3" fmla="*/ 0 h 717"/>
                <a:gd name="T4" fmla="*/ 0 w 1235"/>
                <a:gd name="T5" fmla="*/ 0 h 717"/>
                <a:gd name="T6" fmla="*/ 0 w 1235"/>
                <a:gd name="T7" fmla="*/ 0 h 717"/>
                <a:gd name="T8" fmla="*/ 0 w 1235"/>
                <a:gd name="T9" fmla="*/ 0 h 717"/>
                <a:gd name="T10" fmla="*/ 0 w 1235"/>
                <a:gd name="T11" fmla="*/ 0 h 717"/>
                <a:gd name="T12" fmla="*/ 0 w 1235"/>
                <a:gd name="T13" fmla="*/ 0 h 717"/>
                <a:gd name="T14" fmla="*/ 0 w 1235"/>
                <a:gd name="T15" fmla="*/ 0 h 717"/>
                <a:gd name="T16" fmla="*/ 0 w 1235"/>
                <a:gd name="T17" fmla="*/ 0 h 717"/>
                <a:gd name="T18" fmla="*/ 0 w 1235"/>
                <a:gd name="T19" fmla="*/ 0 h 717"/>
                <a:gd name="T20" fmla="*/ 0 w 1235"/>
                <a:gd name="T21" fmla="*/ 0 h 717"/>
                <a:gd name="T22" fmla="*/ 0 w 1235"/>
                <a:gd name="T23" fmla="*/ 0 h 717"/>
                <a:gd name="T24" fmla="*/ 0 w 1235"/>
                <a:gd name="T25" fmla="*/ 0 h 717"/>
                <a:gd name="T26" fmla="*/ 0 w 1235"/>
                <a:gd name="T27" fmla="*/ 0 h 717"/>
                <a:gd name="T28" fmla="*/ 0 w 1235"/>
                <a:gd name="T29" fmla="*/ 0 h 717"/>
                <a:gd name="T30" fmla="*/ 0 w 1235"/>
                <a:gd name="T31" fmla="*/ 0 h 717"/>
                <a:gd name="T32" fmla="*/ 0 w 1235"/>
                <a:gd name="T33" fmla="*/ 0 h 717"/>
                <a:gd name="T34" fmla="*/ 0 w 1235"/>
                <a:gd name="T35" fmla="*/ 0 h 717"/>
                <a:gd name="T36" fmla="*/ 0 w 1235"/>
                <a:gd name="T37" fmla="*/ 0 h 717"/>
                <a:gd name="T38" fmla="*/ 0 w 1235"/>
                <a:gd name="T39" fmla="*/ 0 h 717"/>
                <a:gd name="T40" fmla="*/ 0 w 1235"/>
                <a:gd name="T41" fmla="*/ 0 h 717"/>
                <a:gd name="T42" fmla="*/ 0 w 1235"/>
                <a:gd name="T43" fmla="*/ 0 h 717"/>
                <a:gd name="T44" fmla="*/ 0 w 1235"/>
                <a:gd name="T45" fmla="*/ 0 h 717"/>
                <a:gd name="T46" fmla="*/ 0 w 1235"/>
                <a:gd name="T47" fmla="*/ 0 h 717"/>
                <a:gd name="T48" fmla="*/ 0 w 1235"/>
                <a:gd name="T49" fmla="*/ 0 h 717"/>
                <a:gd name="T50" fmla="*/ 0 w 1235"/>
                <a:gd name="T51" fmla="*/ 0 h 717"/>
                <a:gd name="T52" fmla="*/ 0 w 1235"/>
                <a:gd name="T53" fmla="*/ 0 h 717"/>
                <a:gd name="T54" fmla="*/ 0 w 1235"/>
                <a:gd name="T55" fmla="*/ 0 h 717"/>
                <a:gd name="T56" fmla="*/ 0 w 1235"/>
                <a:gd name="T57" fmla="*/ 0 h 717"/>
                <a:gd name="T58" fmla="*/ 0 w 1235"/>
                <a:gd name="T59" fmla="*/ 0 h 717"/>
                <a:gd name="T60" fmla="*/ 0 w 1235"/>
                <a:gd name="T61" fmla="*/ 0 h 717"/>
                <a:gd name="T62" fmla="*/ 0 w 1235"/>
                <a:gd name="T63" fmla="*/ 0 h 717"/>
                <a:gd name="T64" fmla="*/ 0 w 1235"/>
                <a:gd name="T65" fmla="*/ 0 h 717"/>
                <a:gd name="T66" fmla="*/ 0 w 1235"/>
                <a:gd name="T67" fmla="*/ 0 h 717"/>
                <a:gd name="T68" fmla="*/ 0 w 1235"/>
                <a:gd name="T69" fmla="*/ 0 h 717"/>
                <a:gd name="T70" fmla="*/ 0 w 1235"/>
                <a:gd name="T71" fmla="*/ 0 h 717"/>
                <a:gd name="T72" fmla="*/ 0 w 1235"/>
                <a:gd name="T73" fmla="*/ 0 h 717"/>
                <a:gd name="T74" fmla="*/ 0 w 1235"/>
                <a:gd name="T75" fmla="*/ 0 h 717"/>
                <a:gd name="T76" fmla="*/ 0 w 1235"/>
                <a:gd name="T77" fmla="*/ 0 h 717"/>
                <a:gd name="T78" fmla="*/ 0 w 1235"/>
                <a:gd name="T79" fmla="*/ 0 h 717"/>
                <a:gd name="T80" fmla="*/ 0 w 1235"/>
                <a:gd name="T81" fmla="*/ 0 h 717"/>
                <a:gd name="T82" fmla="*/ 0 w 1235"/>
                <a:gd name="T83" fmla="*/ 0 h 717"/>
                <a:gd name="T84" fmla="*/ 0 w 1235"/>
                <a:gd name="T85" fmla="*/ 0 h 717"/>
                <a:gd name="T86" fmla="*/ 0 w 1235"/>
                <a:gd name="T87" fmla="*/ 0 h 717"/>
                <a:gd name="T88" fmla="*/ 0 w 1235"/>
                <a:gd name="T89" fmla="*/ 0 h 717"/>
                <a:gd name="T90" fmla="*/ 0 w 1235"/>
                <a:gd name="T91" fmla="*/ 0 h 717"/>
                <a:gd name="T92" fmla="*/ 0 w 1235"/>
                <a:gd name="T93" fmla="*/ 0 h 717"/>
                <a:gd name="T94" fmla="*/ 0 w 1235"/>
                <a:gd name="T95" fmla="*/ 0 h 7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35"/>
                <a:gd name="T145" fmla="*/ 0 h 717"/>
                <a:gd name="T146" fmla="*/ 1235 w 1235"/>
                <a:gd name="T147" fmla="*/ 717 h 71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35" h="717">
                  <a:moveTo>
                    <a:pt x="876" y="709"/>
                  </a:moveTo>
                  <a:lnTo>
                    <a:pt x="860" y="709"/>
                  </a:lnTo>
                  <a:lnTo>
                    <a:pt x="843" y="709"/>
                  </a:lnTo>
                  <a:lnTo>
                    <a:pt x="827" y="707"/>
                  </a:lnTo>
                  <a:lnTo>
                    <a:pt x="816" y="693"/>
                  </a:lnTo>
                  <a:lnTo>
                    <a:pt x="816" y="679"/>
                  </a:lnTo>
                  <a:lnTo>
                    <a:pt x="855" y="666"/>
                  </a:lnTo>
                  <a:lnTo>
                    <a:pt x="892" y="655"/>
                  </a:lnTo>
                  <a:lnTo>
                    <a:pt x="933" y="647"/>
                  </a:lnTo>
                  <a:lnTo>
                    <a:pt x="974" y="638"/>
                  </a:lnTo>
                  <a:lnTo>
                    <a:pt x="1012" y="627"/>
                  </a:lnTo>
                  <a:lnTo>
                    <a:pt x="1050" y="617"/>
                  </a:lnTo>
                  <a:lnTo>
                    <a:pt x="1085" y="603"/>
                  </a:lnTo>
                  <a:lnTo>
                    <a:pt x="1120" y="584"/>
                  </a:lnTo>
                  <a:lnTo>
                    <a:pt x="1102" y="548"/>
                  </a:lnTo>
                  <a:lnTo>
                    <a:pt x="1077" y="516"/>
                  </a:lnTo>
                  <a:lnTo>
                    <a:pt x="1056" y="483"/>
                  </a:lnTo>
                  <a:lnTo>
                    <a:pt x="1028" y="451"/>
                  </a:lnTo>
                  <a:lnTo>
                    <a:pt x="1004" y="421"/>
                  </a:lnTo>
                  <a:lnTo>
                    <a:pt x="977" y="389"/>
                  </a:lnTo>
                  <a:lnTo>
                    <a:pt x="947" y="359"/>
                  </a:lnTo>
                  <a:lnTo>
                    <a:pt x="917" y="329"/>
                  </a:lnTo>
                  <a:lnTo>
                    <a:pt x="887" y="299"/>
                  </a:lnTo>
                  <a:lnTo>
                    <a:pt x="857" y="269"/>
                  </a:lnTo>
                  <a:lnTo>
                    <a:pt x="827" y="236"/>
                  </a:lnTo>
                  <a:lnTo>
                    <a:pt x="797" y="206"/>
                  </a:lnTo>
                  <a:lnTo>
                    <a:pt x="767" y="176"/>
                  </a:lnTo>
                  <a:lnTo>
                    <a:pt x="737" y="148"/>
                  </a:lnTo>
                  <a:lnTo>
                    <a:pt x="707" y="118"/>
                  </a:lnTo>
                  <a:lnTo>
                    <a:pt x="681" y="84"/>
                  </a:lnTo>
                  <a:lnTo>
                    <a:pt x="640" y="90"/>
                  </a:lnTo>
                  <a:lnTo>
                    <a:pt x="596" y="95"/>
                  </a:lnTo>
                  <a:lnTo>
                    <a:pt x="556" y="104"/>
                  </a:lnTo>
                  <a:lnTo>
                    <a:pt x="515" y="114"/>
                  </a:lnTo>
                  <a:lnTo>
                    <a:pt x="478" y="123"/>
                  </a:lnTo>
                  <a:lnTo>
                    <a:pt x="436" y="134"/>
                  </a:lnTo>
                  <a:lnTo>
                    <a:pt x="398" y="148"/>
                  </a:lnTo>
                  <a:lnTo>
                    <a:pt x="360" y="158"/>
                  </a:lnTo>
                  <a:lnTo>
                    <a:pt x="319" y="171"/>
                  </a:lnTo>
                  <a:lnTo>
                    <a:pt x="282" y="188"/>
                  </a:lnTo>
                  <a:lnTo>
                    <a:pt x="243" y="201"/>
                  </a:lnTo>
                  <a:lnTo>
                    <a:pt x="206" y="218"/>
                  </a:lnTo>
                  <a:lnTo>
                    <a:pt x="171" y="231"/>
                  </a:lnTo>
                  <a:lnTo>
                    <a:pt x="132" y="247"/>
                  </a:lnTo>
                  <a:lnTo>
                    <a:pt x="94" y="264"/>
                  </a:lnTo>
                  <a:lnTo>
                    <a:pt x="56" y="280"/>
                  </a:lnTo>
                  <a:lnTo>
                    <a:pt x="382" y="687"/>
                  </a:lnTo>
                  <a:lnTo>
                    <a:pt x="342" y="717"/>
                  </a:lnTo>
                  <a:lnTo>
                    <a:pt x="293" y="668"/>
                  </a:lnTo>
                  <a:lnTo>
                    <a:pt x="241" y="617"/>
                  </a:lnTo>
                  <a:lnTo>
                    <a:pt x="187" y="562"/>
                  </a:lnTo>
                  <a:lnTo>
                    <a:pt x="132" y="502"/>
                  </a:lnTo>
                  <a:lnTo>
                    <a:pt x="83" y="443"/>
                  </a:lnTo>
                  <a:lnTo>
                    <a:pt x="42" y="381"/>
                  </a:lnTo>
                  <a:lnTo>
                    <a:pt x="12" y="315"/>
                  </a:lnTo>
                  <a:lnTo>
                    <a:pt x="0" y="250"/>
                  </a:lnTo>
                  <a:lnTo>
                    <a:pt x="42" y="229"/>
                  </a:lnTo>
                  <a:lnTo>
                    <a:pt x="86" y="210"/>
                  </a:lnTo>
                  <a:lnTo>
                    <a:pt x="129" y="190"/>
                  </a:lnTo>
                  <a:lnTo>
                    <a:pt x="173" y="174"/>
                  </a:lnTo>
                  <a:lnTo>
                    <a:pt x="219" y="158"/>
                  </a:lnTo>
                  <a:lnTo>
                    <a:pt x="263" y="139"/>
                  </a:lnTo>
                  <a:lnTo>
                    <a:pt x="309" y="125"/>
                  </a:lnTo>
                  <a:lnTo>
                    <a:pt x="355" y="109"/>
                  </a:lnTo>
                  <a:lnTo>
                    <a:pt x="401" y="95"/>
                  </a:lnTo>
                  <a:lnTo>
                    <a:pt x="448" y="79"/>
                  </a:lnTo>
                  <a:lnTo>
                    <a:pt x="494" y="65"/>
                  </a:lnTo>
                  <a:lnTo>
                    <a:pt x="540" y="52"/>
                  </a:lnTo>
                  <a:lnTo>
                    <a:pt x="586" y="38"/>
                  </a:lnTo>
                  <a:lnTo>
                    <a:pt x="631" y="25"/>
                  </a:lnTo>
                  <a:lnTo>
                    <a:pt x="679" y="14"/>
                  </a:lnTo>
                  <a:lnTo>
                    <a:pt x="725" y="0"/>
                  </a:lnTo>
                  <a:lnTo>
                    <a:pt x="751" y="41"/>
                  </a:lnTo>
                  <a:lnTo>
                    <a:pt x="781" y="79"/>
                  </a:lnTo>
                  <a:lnTo>
                    <a:pt x="813" y="120"/>
                  </a:lnTo>
                  <a:lnTo>
                    <a:pt x="850" y="158"/>
                  </a:lnTo>
                  <a:lnTo>
                    <a:pt x="885" y="193"/>
                  </a:lnTo>
                  <a:lnTo>
                    <a:pt x="920" y="231"/>
                  </a:lnTo>
                  <a:lnTo>
                    <a:pt x="955" y="266"/>
                  </a:lnTo>
                  <a:lnTo>
                    <a:pt x="993" y="301"/>
                  </a:lnTo>
                  <a:lnTo>
                    <a:pt x="1028" y="340"/>
                  </a:lnTo>
                  <a:lnTo>
                    <a:pt x="1063" y="375"/>
                  </a:lnTo>
                  <a:lnTo>
                    <a:pt x="1097" y="413"/>
                  </a:lnTo>
                  <a:lnTo>
                    <a:pt x="1129" y="451"/>
                  </a:lnTo>
                  <a:lnTo>
                    <a:pt x="1159" y="490"/>
                  </a:lnTo>
                  <a:lnTo>
                    <a:pt x="1189" y="530"/>
                  </a:lnTo>
                  <a:lnTo>
                    <a:pt x="1213" y="571"/>
                  </a:lnTo>
                  <a:lnTo>
                    <a:pt x="1235" y="611"/>
                  </a:lnTo>
                  <a:lnTo>
                    <a:pt x="1194" y="636"/>
                  </a:lnTo>
                  <a:lnTo>
                    <a:pt x="1150" y="649"/>
                  </a:lnTo>
                  <a:lnTo>
                    <a:pt x="1104" y="657"/>
                  </a:lnTo>
                  <a:lnTo>
                    <a:pt x="1056" y="663"/>
                  </a:lnTo>
                  <a:lnTo>
                    <a:pt x="1007" y="666"/>
                  </a:lnTo>
                  <a:lnTo>
                    <a:pt x="961" y="673"/>
                  </a:lnTo>
                  <a:lnTo>
                    <a:pt x="917" y="687"/>
                  </a:lnTo>
                  <a:lnTo>
                    <a:pt x="876" y="709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94" name="Freeform 398"/>
            <p:cNvSpPr>
              <a:spLocks/>
            </p:cNvSpPr>
            <p:nvPr/>
          </p:nvSpPr>
          <p:spPr bwMode="auto">
            <a:xfrm>
              <a:off x="4392" y="3992"/>
              <a:ext cx="74" cy="75"/>
            </a:xfrm>
            <a:custGeom>
              <a:avLst/>
              <a:gdLst>
                <a:gd name="T0" fmla="*/ 0 w 298"/>
                <a:gd name="T1" fmla="*/ 0 h 304"/>
                <a:gd name="T2" fmla="*/ 0 w 298"/>
                <a:gd name="T3" fmla="*/ 0 h 304"/>
                <a:gd name="T4" fmla="*/ 0 w 298"/>
                <a:gd name="T5" fmla="*/ 0 h 304"/>
                <a:gd name="T6" fmla="*/ 0 w 298"/>
                <a:gd name="T7" fmla="*/ 0 h 304"/>
                <a:gd name="T8" fmla="*/ 0 w 298"/>
                <a:gd name="T9" fmla="*/ 0 h 304"/>
                <a:gd name="T10" fmla="*/ 0 w 298"/>
                <a:gd name="T11" fmla="*/ 0 h 304"/>
                <a:gd name="T12" fmla="*/ 0 w 298"/>
                <a:gd name="T13" fmla="*/ 0 h 304"/>
                <a:gd name="T14" fmla="*/ 0 w 298"/>
                <a:gd name="T15" fmla="*/ 0 h 304"/>
                <a:gd name="T16" fmla="*/ 0 w 298"/>
                <a:gd name="T17" fmla="*/ 0 h 304"/>
                <a:gd name="T18" fmla="*/ 0 w 298"/>
                <a:gd name="T19" fmla="*/ 0 h 304"/>
                <a:gd name="T20" fmla="*/ 0 w 298"/>
                <a:gd name="T21" fmla="*/ 0 h 304"/>
                <a:gd name="T22" fmla="*/ 0 w 298"/>
                <a:gd name="T23" fmla="*/ 0 h 304"/>
                <a:gd name="T24" fmla="*/ 0 w 298"/>
                <a:gd name="T25" fmla="*/ 0 h 304"/>
                <a:gd name="T26" fmla="*/ 0 w 298"/>
                <a:gd name="T27" fmla="*/ 0 h 304"/>
                <a:gd name="T28" fmla="*/ 0 w 298"/>
                <a:gd name="T29" fmla="*/ 0 h 304"/>
                <a:gd name="T30" fmla="*/ 0 w 298"/>
                <a:gd name="T31" fmla="*/ 0 h 304"/>
                <a:gd name="T32" fmla="*/ 0 w 298"/>
                <a:gd name="T33" fmla="*/ 0 h 304"/>
                <a:gd name="T34" fmla="*/ 0 w 298"/>
                <a:gd name="T35" fmla="*/ 0 h 304"/>
                <a:gd name="T36" fmla="*/ 0 w 298"/>
                <a:gd name="T37" fmla="*/ 0 h 304"/>
                <a:gd name="T38" fmla="*/ 0 w 298"/>
                <a:gd name="T39" fmla="*/ 0 h 304"/>
                <a:gd name="T40" fmla="*/ 0 w 298"/>
                <a:gd name="T41" fmla="*/ 0 h 304"/>
                <a:gd name="T42" fmla="*/ 0 w 298"/>
                <a:gd name="T43" fmla="*/ 0 h 304"/>
                <a:gd name="T44" fmla="*/ 0 w 298"/>
                <a:gd name="T45" fmla="*/ 0 h 304"/>
                <a:gd name="T46" fmla="*/ 0 w 298"/>
                <a:gd name="T47" fmla="*/ 0 h 304"/>
                <a:gd name="T48" fmla="*/ 0 w 298"/>
                <a:gd name="T49" fmla="*/ 0 h 304"/>
                <a:gd name="T50" fmla="*/ 0 w 298"/>
                <a:gd name="T51" fmla="*/ 0 h 304"/>
                <a:gd name="T52" fmla="*/ 0 w 298"/>
                <a:gd name="T53" fmla="*/ 0 h 304"/>
                <a:gd name="T54" fmla="*/ 0 w 298"/>
                <a:gd name="T55" fmla="*/ 0 h 304"/>
                <a:gd name="T56" fmla="*/ 0 w 298"/>
                <a:gd name="T57" fmla="*/ 0 h 304"/>
                <a:gd name="T58" fmla="*/ 0 w 298"/>
                <a:gd name="T59" fmla="*/ 0 h 304"/>
                <a:gd name="T60" fmla="*/ 0 w 298"/>
                <a:gd name="T61" fmla="*/ 0 h 304"/>
                <a:gd name="T62" fmla="*/ 0 w 298"/>
                <a:gd name="T63" fmla="*/ 0 h 304"/>
                <a:gd name="T64" fmla="*/ 0 w 298"/>
                <a:gd name="T65" fmla="*/ 0 h 304"/>
                <a:gd name="T66" fmla="*/ 0 w 298"/>
                <a:gd name="T67" fmla="*/ 0 h 304"/>
                <a:gd name="T68" fmla="*/ 0 w 298"/>
                <a:gd name="T69" fmla="*/ 0 h 304"/>
                <a:gd name="T70" fmla="*/ 0 w 298"/>
                <a:gd name="T71" fmla="*/ 0 h 304"/>
                <a:gd name="T72" fmla="*/ 0 w 298"/>
                <a:gd name="T73" fmla="*/ 0 h 304"/>
                <a:gd name="T74" fmla="*/ 0 w 298"/>
                <a:gd name="T75" fmla="*/ 0 h 304"/>
                <a:gd name="T76" fmla="*/ 0 w 298"/>
                <a:gd name="T77" fmla="*/ 0 h 304"/>
                <a:gd name="T78" fmla="*/ 0 w 298"/>
                <a:gd name="T79" fmla="*/ 0 h 304"/>
                <a:gd name="T80" fmla="*/ 0 w 298"/>
                <a:gd name="T81" fmla="*/ 0 h 304"/>
                <a:gd name="T82" fmla="*/ 0 w 298"/>
                <a:gd name="T83" fmla="*/ 0 h 304"/>
                <a:gd name="T84" fmla="*/ 0 w 298"/>
                <a:gd name="T85" fmla="*/ 0 h 30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8"/>
                <a:gd name="T130" fmla="*/ 0 h 304"/>
                <a:gd name="T131" fmla="*/ 298 w 298"/>
                <a:gd name="T132" fmla="*/ 304 h 30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8" h="304">
                  <a:moveTo>
                    <a:pt x="298" y="103"/>
                  </a:moveTo>
                  <a:lnTo>
                    <a:pt x="265" y="101"/>
                  </a:lnTo>
                  <a:lnTo>
                    <a:pt x="233" y="94"/>
                  </a:lnTo>
                  <a:lnTo>
                    <a:pt x="198" y="84"/>
                  </a:lnTo>
                  <a:lnTo>
                    <a:pt x="165" y="76"/>
                  </a:lnTo>
                  <a:lnTo>
                    <a:pt x="133" y="71"/>
                  </a:lnTo>
                  <a:lnTo>
                    <a:pt x="106" y="76"/>
                  </a:lnTo>
                  <a:lnTo>
                    <a:pt x="81" y="94"/>
                  </a:lnTo>
                  <a:lnTo>
                    <a:pt x="64" y="131"/>
                  </a:lnTo>
                  <a:lnTo>
                    <a:pt x="64" y="152"/>
                  </a:lnTo>
                  <a:lnTo>
                    <a:pt x="73" y="173"/>
                  </a:lnTo>
                  <a:lnTo>
                    <a:pt x="81" y="193"/>
                  </a:lnTo>
                  <a:lnTo>
                    <a:pt x="94" y="212"/>
                  </a:lnTo>
                  <a:lnTo>
                    <a:pt x="108" y="225"/>
                  </a:lnTo>
                  <a:lnTo>
                    <a:pt x="124" y="239"/>
                  </a:lnTo>
                  <a:lnTo>
                    <a:pt x="143" y="253"/>
                  </a:lnTo>
                  <a:lnTo>
                    <a:pt x="163" y="260"/>
                  </a:lnTo>
                  <a:lnTo>
                    <a:pt x="179" y="260"/>
                  </a:lnTo>
                  <a:lnTo>
                    <a:pt x="179" y="290"/>
                  </a:lnTo>
                  <a:lnTo>
                    <a:pt x="152" y="302"/>
                  </a:lnTo>
                  <a:lnTo>
                    <a:pt x="127" y="304"/>
                  </a:lnTo>
                  <a:lnTo>
                    <a:pt x="101" y="302"/>
                  </a:lnTo>
                  <a:lnTo>
                    <a:pt x="76" y="293"/>
                  </a:lnTo>
                  <a:lnTo>
                    <a:pt x="54" y="279"/>
                  </a:lnTo>
                  <a:lnTo>
                    <a:pt x="35" y="260"/>
                  </a:lnTo>
                  <a:lnTo>
                    <a:pt x="18" y="239"/>
                  </a:lnTo>
                  <a:lnTo>
                    <a:pt x="5" y="217"/>
                  </a:lnTo>
                  <a:lnTo>
                    <a:pt x="0" y="179"/>
                  </a:lnTo>
                  <a:lnTo>
                    <a:pt x="2" y="141"/>
                  </a:lnTo>
                  <a:lnTo>
                    <a:pt x="11" y="106"/>
                  </a:lnTo>
                  <a:lnTo>
                    <a:pt x="27" y="73"/>
                  </a:lnTo>
                  <a:lnTo>
                    <a:pt x="48" y="46"/>
                  </a:lnTo>
                  <a:lnTo>
                    <a:pt x="76" y="24"/>
                  </a:lnTo>
                  <a:lnTo>
                    <a:pt x="106" y="8"/>
                  </a:lnTo>
                  <a:lnTo>
                    <a:pt x="141" y="0"/>
                  </a:lnTo>
                  <a:lnTo>
                    <a:pt x="163" y="11"/>
                  </a:lnTo>
                  <a:lnTo>
                    <a:pt x="187" y="16"/>
                  </a:lnTo>
                  <a:lnTo>
                    <a:pt x="212" y="24"/>
                  </a:lnTo>
                  <a:lnTo>
                    <a:pt x="235" y="30"/>
                  </a:lnTo>
                  <a:lnTo>
                    <a:pt x="258" y="41"/>
                  </a:lnTo>
                  <a:lnTo>
                    <a:pt x="277" y="54"/>
                  </a:lnTo>
                  <a:lnTo>
                    <a:pt x="290" y="76"/>
                  </a:lnTo>
                  <a:lnTo>
                    <a:pt x="298" y="103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95" name="Freeform 399"/>
            <p:cNvSpPr>
              <a:spLocks/>
            </p:cNvSpPr>
            <p:nvPr/>
          </p:nvSpPr>
          <p:spPr bwMode="auto">
            <a:xfrm>
              <a:off x="4059" y="3614"/>
              <a:ext cx="284" cy="172"/>
            </a:xfrm>
            <a:custGeom>
              <a:avLst/>
              <a:gdLst>
                <a:gd name="T0" fmla="*/ 0 w 1138"/>
                <a:gd name="T1" fmla="*/ 0 h 687"/>
                <a:gd name="T2" fmla="*/ 0 w 1138"/>
                <a:gd name="T3" fmla="*/ 0 h 687"/>
                <a:gd name="T4" fmla="*/ 0 w 1138"/>
                <a:gd name="T5" fmla="*/ 0 h 687"/>
                <a:gd name="T6" fmla="*/ 0 w 1138"/>
                <a:gd name="T7" fmla="*/ 0 h 687"/>
                <a:gd name="T8" fmla="*/ 0 w 1138"/>
                <a:gd name="T9" fmla="*/ 0 h 687"/>
                <a:gd name="T10" fmla="*/ 0 w 1138"/>
                <a:gd name="T11" fmla="*/ 0 h 687"/>
                <a:gd name="T12" fmla="*/ 0 w 1138"/>
                <a:gd name="T13" fmla="*/ 0 h 687"/>
                <a:gd name="T14" fmla="*/ 0 w 1138"/>
                <a:gd name="T15" fmla="*/ 0 h 687"/>
                <a:gd name="T16" fmla="*/ 0 w 1138"/>
                <a:gd name="T17" fmla="*/ 0 h 687"/>
                <a:gd name="T18" fmla="*/ 0 w 1138"/>
                <a:gd name="T19" fmla="*/ 0 h 687"/>
                <a:gd name="T20" fmla="*/ 0 w 1138"/>
                <a:gd name="T21" fmla="*/ 0 h 687"/>
                <a:gd name="T22" fmla="*/ 0 w 1138"/>
                <a:gd name="T23" fmla="*/ 0 h 687"/>
                <a:gd name="T24" fmla="*/ 0 w 1138"/>
                <a:gd name="T25" fmla="*/ 0 h 687"/>
                <a:gd name="T26" fmla="*/ 0 w 1138"/>
                <a:gd name="T27" fmla="*/ 0 h 687"/>
                <a:gd name="T28" fmla="*/ 0 w 1138"/>
                <a:gd name="T29" fmla="*/ 0 h 687"/>
                <a:gd name="T30" fmla="*/ 0 w 1138"/>
                <a:gd name="T31" fmla="*/ 0 h 687"/>
                <a:gd name="T32" fmla="*/ 0 w 1138"/>
                <a:gd name="T33" fmla="*/ 0 h 687"/>
                <a:gd name="T34" fmla="*/ 0 w 1138"/>
                <a:gd name="T35" fmla="*/ 0 h 687"/>
                <a:gd name="T36" fmla="*/ 0 w 1138"/>
                <a:gd name="T37" fmla="*/ 0 h 687"/>
                <a:gd name="T38" fmla="*/ 0 w 1138"/>
                <a:gd name="T39" fmla="*/ 0 h 687"/>
                <a:gd name="T40" fmla="*/ 0 w 1138"/>
                <a:gd name="T41" fmla="*/ 0 h 687"/>
                <a:gd name="T42" fmla="*/ 0 w 1138"/>
                <a:gd name="T43" fmla="*/ 0 h 687"/>
                <a:gd name="T44" fmla="*/ 0 w 1138"/>
                <a:gd name="T45" fmla="*/ 0 h 687"/>
                <a:gd name="T46" fmla="*/ 0 w 1138"/>
                <a:gd name="T47" fmla="*/ 0 h 687"/>
                <a:gd name="T48" fmla="*/ 0 w 1138"/>
                <a:gd name="T49" fmla="*/ 0 h 687"/>
                <a:gd name="T50" fmla="*/ 0 w 1138"/>
                <a:gd name="T51" fmla="*/ 0 h 687"/>
                <a:gd name="T52" fmla="*/ 0 w 1138"/>
                <a:gd name="T53" fmla="*/ 0 h 687"/>
                <a:gd name="T54" fmla="*/ 0 w 1138"/>
                <a:gd name="T55" fmla="*/ 0 h 687"/>
                <a:gd name="T56" fmla="*/ 0 w 1138"/>
                <a:gd name="T57" fmla="*/ 0 h 687"/>
                <a:gd name="T58" fmla="*/ 0 w 1138"/>
                <a:gd name="T59" fmla="*/ 0 h 687"/>
                <a:gd name="T60" fmla="*/ 0 w 1138"/>
                <a:gd name="T61" fmla="*/ 0 h 687"/>
                <a:gd name="T62" fmla="*/ 0 w 1138"/>
                <a:gd name="T63" fmla="*/ 0 h 687"/>
                <a:gd name="T64" fmla="*/ 0 w 1138"/>
                <a:gd name="T65" fmla="*/ 0 h 687"/>
                <a:gd name="T66" fmla="*/ 0 w 1138"/>
                <a:gd name="T67" fmla="*/ 0 h 68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38"/>
                <a:gd name="T103" fmla="*/ 0 h 687"/>
                <a:gd name="T104" fmla="*/ 1138 w 1138"/>
                <a:gd name="T105" fmla="*/ 687 h 68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38" h="687">
                  <a:moveTo>
                    <a:pt x="934" y="552"/>
                  </a:moveTo>
                  <a:lnTo>
                    <a:pt x="931" y="525"/>
                  </a:lnTo>
                  <a:lnTo>
                    <a:pt x="940" y="502"/>
                  </a:lnTo>
                  <a:lnTo>
                    <a:pt x="956" y="490"/>
                  </a:lnTo>
                  <a:lnTo>
                    <a:pt x="975" y="478"/>
                  </a:lnTo>
                  <a:lnTo>
                    <a:pt x="996" y="470"/>
                  </a:lnTo>
                  <a:lnTo>
                    <a:pt x="1018" y="460"/>
                  </a:lnTo>
                  <a:lnTo>
                    <a:pt x="1037" y="443"/>
                  </a:lnTo>
                  <a:lnTo>
                    <a:pt x="1051" y="424"/>
                  </a:lnTo>
                  <a:lnTo>
                    <a:pt x="709" y="74"/>
                  </a:lnTo>
                  <a:lnTo>
                    <a:pt x="670" y="79"/>
                  </a:lnTo>
                  <a:lnTo>
                    <a:pt x="630" y="88"/>
                  </a:lnTo>
                  <a:lnTo>
                    <a:pt x="592" y="95"/>
                  </a:lnTo>
                  <a:lnTo>
                    <a:pt x="554" y="104"/>
                  </a:lnTo>
                  <a:lnTo>
                    <a:pt x="513" y="111"/>
                  </a:lnTo>
                  <a:lnTo>
                    <a:pt x="476" y="120"/>
                  </a:lnTo>
                  <a:lnTo>
                    <a:pt x="437" y="128"/>
                  </a:lnTo>
                  <a:lnTo>
                    <a:pt x="399" y="139"/>
                  </a:lnTo>
                  <a:lnTo>
                    <a:pt x="361" y="150"/>
                  </a:lnTo>
                  <a:lnTo>
                    <a:pt x="323" y="160"/>
                  </a:lnTo>
                  <a:lnTo>
                    <a:pt x="288" y="171"/>
                  </a:lnTo>
                  <a:lnTo>
                    <a:pt x="250" y="185"/>
                  </a:lnTo>
                  <a:lnTo>
                    <a:pt x="212" y="199"/>
                  </a:lnTo>
                  <a:lnTo>
                    <a:pt x="176" y="212"/>
                  </a:lnTo>
                  <a:lnTo>
                    <a:pt x="139" y="226"/>
                  </a:lnTo>
                  <a:lnTo>
                    <a:pt x="104" y="239"/>
                  </a:lnTo>
                  <a:lnTo>
                    <a:pt x="413" y="647"/>
                  </a:lnTo>
                  <a:lnTo>
                    <a:pt x="367" y="687"/>
                  </a:lnTo>
                  <a:lnTo>
                    <a:pt x="317" y="638"/>
                  </a:lnTo>
                  <a:lnTo>
                    <a:pt x="271" y="584"/>
                  </a:lnTo>
                  <a:lnTo>
                    <a:pt x="231" y="527"/>
                  </a:lnTo>
                  <a:lnTo>
                    <a:pt x="192" y="470"/>
                  </a:lnTo>
                  <a:lnTo>
                    <a:pt x="152" y="413"/>
                  </a:lnTo>
                  <a:lnTo>
                    <a:pt x="109" y="356"/>
                  </a:lnTo>
                  <a:lnTo>
                    <a:pt x="57" y="301"/>
                  </a:lnTo>
                  <a:lnTo>
                    <a:pt x="0" y="250"/>
                  </a:lnTo>
                  <a:lnTo>
                    <a:pt x="3" y="220"/>
                  </a:lnTo>
                  <a:lnTo>
                    <a:pt x="14" y="204"/>
                  </a:lnTo>
                  <a:lnTo>
                    <a:pt x="30" y="199"/>
                  </a:lnTo>
                  <a:lnTo>
                    <a:pt x="49" y="196"/>
                  </a:lnTo>
                  <a:lnTo>
                    <a:pt x="65" y="196"/>
                  </a:lnTo>
                  <a:lnTo>
                    <a:pt x="81" y="193"/>
                  </a:lnTo>
                  <a:lnTo>
                    <a:pt x="95" y="180"/>
                  </a:lnTo>
                  <a:lnTo>
                    <a:pt x="104" y="153"/>
                  </a:lnTo>
                  <a:lnTo>
                    <a:pt x="144" y="141"/>
                  </a:lnTo>
                  <a:lnTo>
                    <a:pt x="185" y="134"/>
                  </a:lnTo>
                  <a:lnTo>
                    <a:pt x="222" y="123"/>
                  </a:lnTo>
                  <a:lnTo>
                    <a:pt x="263" y="111"/>
                  </a:lnTo>
                  <a:lnTo>
                    <a:pt x="305" y="100"/>
                  </a:lnTo>
                  <a:lnTo>
                    <a:pt x="342" y="90"/>
                  </a:lnTo>
                  <a:lnTo>
                    <a:pt x="383" y="79"/>
                  </a:lnTo>
                  <a:lnTo>
                    <a:pt x="423" y="68"/>
                  </a:lnTo>
                  <a:lnTo>
                    <a:pt x="464" y="58"/>
                  </a:lnTo>
                  <a:lnTo>
                    <a:pt x="505" y="49"/>
                  </a:lnTo>
                  <a:lnTo>
                    <a:pt x="546" y="38"/>
                  </a:lnTo>
                  <a:lnTo>
                    <a:pt x="587" y="30"/>
                  </a:lnTo>
                  <a:lnTo>
                    <a:pt x="628" y="22"/>
                  </a:lnTo>
                  <a:lnTo>
                    <a:pt x="668" y="14"/>
                  </a:lnTo>
                  <a:lnTo>
                    <a:pt x="711" y="5"/>
                  </a:lnTo>
                  <a:lnTo>
                    <a:pt x="753" y="0"/>
                  </a:lnTo>
                  <a:lnTo>
                    <a:pt x="1138" y="424"/>
                  </a:lnTo>
                  <a:lnTo>
                    <a:pt x="1118" y="451"/>
                  </a:lnTo>
                  <a:lnTo>
                    <a:pt x="1097" y="476"/>
                  </a:lnTo>
                  <a:lnTo>
                    <a:pt x="1076" y="495"/>
                  </a:lnTo>
                  <a:lnTo>
                    <a:pt x="1048" y="511"/>
                  </a:lnTo>
                  <a:lnTo>
                    <a:pt x="1021" y="527"/>
                  </a:lnTo>
                  <a:lnTo>
                    <a:pt x="991" y="538"/>
                  </a:lnTo>
                  <a:lnTo>
                    <a:pt x="964" y="546"/>
                  </a:lnTo>
                  <a:lnTo>
                    <a:pt x="934" y="552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96" name="Freeform 400"/>
            <p:cNvSpPr>
              <a:spLocks/>
            </p:cNvSpPr>
            <p:nvPr/>
          </p:nvSpPr>
          <p:spPr bwMode="auto">
            <a:xfrm>
              <a:off x="4171" y="3877"/>
              <a:ext cx="96" cy="127"/>
            </a:xfrm>
            <a:custGeom>
              <a:avLst/>
              <a:gdLst>
                <a:gd name="T0" fmla="*/ 0 w 386"/>
                <a:gd name="T1" fmla="*/ 0 h 507"/>
                <a:gd name="T2" fmla="*/ 0 w 386"/>
                <a:gd name="T3" fmla="*/ 0 h 507"/>
                <a:gd name="T4" fmla="*/ 0 w 386"/>
                <a:gd name="T5" fmla="*/ 0 h 507"/>
                <a:gd name="T6" fmla="*/ 0 w 386"/>
                <a:gd name="T7" fmla="*/ 0 h 507"/>
                <a:gd name="T8" fmla="*/ 0 w 386"/>
                <a:gd name="T9" fmla="*/ 0 h 507"/>
                <a:gd name="T10" fmla="*/ 0 w 386"/>
                <a:gd name="T11" fmla="*/ 0 h 507"/>
                <a:gd name="T12" fmla="*/ 0 w 386"/>
                <a:gd name="T13" fmla="*/ 0 h 507"/>
                <a:gd name="T14" fmla="*/ 0 w 386"/>
                <a:gd name="T15" fmla="*/ 0 h 507"/>
                <a:gd name="T16" fmla="*/ 0 w 386"/>
                <a:gd name="T17" fmla="*/ 0 h 507"/>
                <a:gd name="T18" fmla="*/ 0 w 386"/>
                <a:gd name="T19" fmla="*/ 0 h 507"/>
                <a:gd name="T20" fmla="*/ 0 w 386"/>
                <a:gd name="T21" fmla="*/ 0 h 507"/>
                <a:gd name="T22" fmla="*/ 0 w 386"/>
                <a:gd name="T23" fmla="*/ 0 h 507"/>
                <a:gd name="T24" fmla="*/ 0 w 386"/>
                <a:gd name="T25" fmla="*/ 0 h 507"/>
                <a:gd name="T26" fmla="*/ 0 w 386"/>
                <a:gd name="T27" fmla="*/ 0 h 507"/>
                <a:gd name="T28" fmla="*/ 0 w 386"/>
                <a:gd name="T29" fmla="*/ 0 h 507"/>
                <a:gd name="T30" fmla="*/ 0 w 386"/>
                <a:gd name="T31" fmla="*/ 0 h 507"/>
                <a:gd name="T32" fmla="*/ 0 w 386"/>
                <a:gd name="T33" fmla="*/ 0 h 507"/>
                <a:gd name="T34" fmla="*/ 0 w 386"/>
                <a:gd name="T35" fmla="*/ 0 h 507"/>
                <a:gd name="T36" fmla="*/ 0 w 386"/>
                <a:gd name="T37" fmla="*/ 0 h 507"/>
                <a:gd name="T38" fmla="*/ 0 w 386"/>
                <a:gd name="T39" fmla="*/ 0 h 5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86"/>
                <a:gd name="T61" fmla="*/ 0 h 507"/>
                <a:gd name="T62" fmla="*/ 386 w 386"/>
                <a:gd name="T63" fmla="*/ 507 h 5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86" h="507">
                  <a:moveTo>
                    <a:pt x="372" y="507"/>
                  </a:moveTo>
                  <a:lnTo>
                    <a:pt x="328" y="507"/>
                  </a:lnTo>
                  <a:lnTo>
                    <a:pt x="291" y="445"/>
                  </a:lnTo>
                  <a:lnTo>
                    <a:pt x="245" y="386"/>
                  </a:lnTo>
                  <a:lnTo>
                    <a:pt x="199" y="329"/>
                  </a:lnTo>
                  <a:lnTo>
                    <a:pt x="150" y="269"/>
                  </a:lnTo>
                  <a:lnTo>
                    <a:pt x="100" y="209"/>
                  </a:lnTo>
                  <a:lnTo>
                    <a:pt x="60" y="146"/>
                  </a:lnTo>
                  <a:lnTo>
                    <a:pt x="25" y="82"/>
                  </a:lnTo>
                  <a:lnTo>
                    <a:pt x="0" y="14"/>
                  </a:lnTo>
                  <a:lnTo>
                    <a:pt x="16" y="0"/>
                  </a:lnTo>
                  <a:lnTo>
                    <a:pt x="70" y="57"/>
                  </a:lnTo>
                  <a:lnTo>
                    <a:pt x="122" y="117"/>
                  </a:lnTo>
                  <a:lnTo>
                    <a:pt x="171" y="176"/>
                  </a:lnTo>
                  <a:lnTo>
                    <a:pt x="220" y="236"/>
                  </a:lnTo>
                  <a:lnTo>
                    <a:pt x="266" y="299"/>
                  </a:lnTo>
                  <a:lnTo>
                    <a:pt x="310" y="364"/>
                  </a:lnTo>
                  <a:lnTo>
                    <a:pt x="351" y="429"/>
                  </a:lnTo>
                  <a:lnTo>
                    <a:pt x="386" y="497"/>
                  </a:lnTo>
                  <a:lnTo>
                    <a:pt x="372" y="507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97" name="Freeform 401"/>
            <p:cNvSpPr>
              <a:spLocks/>
            </p:cNvSpPr>
            <p:nvPr/>
          </p:nvSpPr>
          <p:spPr bwMode="auto">
            <a:xfrm>
              <a:off x="4176" y="3769"/>
              <a:ext cx="55" cy="21"/>
            </a:xfrm>
            <a:custGeom>
              <a:avLst/>
              <a:gdLst>
                <a:gd name="T0" fmla="*/ 0 w 220"/>
                <a:gd name="T1" fmla="*/ 0 h 84"/>
                <a:gd name="T2" fmla="*/ 0 w 220"/>
                <a:gd name="T3" fmla="*/ 0 h 84"/>
                <a:gd name="T4" fmla="*/ 0 w 220"/>
                <a:gd name="T5" fmla="*/ 0 h 84"/>
                <a:gd name="T6" fmla="*/ 0 w 220"/>
                <a:gd name="T7" fmla="*/ 0 h 84"/>
                <a:gd name="T8" fmla="*/ 0 w 220"/>
                <a:gd name="T9" fmla="*/ 0 h 84"/>
                <a:gd name="T10" fmla="*/ 0 w 220"/>
                <a:gd name="T11" fmla="*/ 0 h 84"/>
                <a:gd name="T12" fmla="*/ 0 w 220"/>
                <a:gd name="T13" fmla="*/ 0 h 84"/>
                <a:gd name="T14" fmla="*/ 0 w 220"/>
                <a:gd name="T15" fmla="*/ 0 h 84"/>
                <a:gd name="T16" fmla="*/ 0 w 220"/>
                <a:gd name="T17" fmla="*/ 0 h 84"/>
                <a:gd name="T18" fmla="*/ 0 w 220"/>
                <a:gd name="T19" fmla="*/ 0 h 84"/>
                <a:gd name="T20" fmla="*/ 0 w 220"/>
                <a:gd name="T21" fmla="*/ 0 h 84"/>
                <a:gd name="T22" fmla="*/ 0 w 220"/>
                <a:gd name="T23" fmla="*/ 0 h 84"/>
                <a:gd name="T24" fmla="*/ 0 w 220"/>
                <a:gd name="T25" fmla="*/ 0 h 84"/>
                <a:gd name="T26" fmla="*/ 0 w 220"/>
                <a:gd name="T27" fmla="*/ 0 h 84"/>
                <a:gd name="T28" fmla="*/ 0 w 220"/>
                <a:gd name="T29" fmla="*/ 0 h 84"/>
                <a:gd name="T30" fmla="*/ 0 w 220"/>
                <a:gd name="T31" fmla="*/ 0 h 84"/>
                <a:gd name="T32" fmla="*/ 0 w 220"/>
                <a:gd name="T33" fmla="*/ 0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0"/>
                <a:gd name="T52" fmla="*/ 0 h 84"/>
                <a:gd name="T53" fmla="*/ 220 w 220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0" h="84">
                  <a:moveTo>
                    <a:pt x="0" y="84"/>
                  </a:moveTo>
                  <a:lnTo>
                    <a:pt x="19" y="60"/>
                  </a:lnTo>
                  <a:lnTo>
                    <a:pt x="44" y="38"/>
                  </a:lnTo>
                  <a:lnTo>
                    <a:pt x="71" y="24"/>
                  </a:lnTo>
                  <a:lnTo>
                    <a:pt x="103" y="14"/>
                  </a:lnTo>
                  <a:lnTo>
                    <a:pt x="133" y="6"/>
                  </a:lnTo>
                  <a:lnTo>
                    <a:pt x="163" y="3"/>
                  </a:lnTo>
                  <a:lnTo>
                    <a:pt x="193" y="0"/>
                  </a:lnTo>
                  <a:lnTo>
                    <a:pt x="220" y="0"/>
                  </a:lnTo>
                  <a:lnTo>
                    <a:pt x="203" y="28"/>
                  </a:lnTo>
                  <a:lnTo>
                    <a:pt x="180" y="47"/>
                  </a:lnTo>
                  <a:lnTo>
                    <a:pt x="152" y="60"/>
                  </a:lnTo>
                  <a:lnTo>
                    <a:pt x="122" y="65"/>
                  </a:lnTo>
                  <a:lnTo>
                    <a:pt x="92" y="70"/>
                  </a:lnTo>
                  <a:lnTo>
                    <a:pt x="60" y="74"/>
                  </a:lnTo>
                  <a:lnTo>
                    <a:pt x="30" y="79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98" name="Freeform 402"/>
            <p:cNvSpPr>
              <a:spLocks/>
            </p:cNvSpPr>
            <p:nvPr/>
          </p:nvSpPr>
          <p:spPr bwMode="auto">
            <a:xfrm>
              <a:off x="4145" y="4003"/>
              <a:ext cx="65" cy="40"/>
            </a:xfrm>
            <a:custGeom>
              <a:avLst/>
              <a:gdLst>
                <a:gd name="T0" fmla="*/ 0 w 258"/>
                <a:gd name="T1" fmla="*/ 0 h 161"/>
                <a:gd name="T2" fmla="*/ 0 w 258"/>
                <a:gd name="T3" fmla="*/ 0 h 161"/>
                <a:gd name="T4" fmla="*/ 0 w 258"/>
                <a:gd name="T5" fmla="*/ 0 h 161"/>
                <a:gd name="T6" fmla="*/ 0 w 258"/>
                <a:gd name="T7" fmla="*/ 0 h 161"/>
                <a:gd name="T8" fmla="*/ 0 w 258"/>
                <a:gd name="T9" fmla="*/ 0 h 161"/>
                <a:gd name="T10" fmla="*/ 0 w 258"/>
                <a:gd name="T11" fmla="*/ 0 h 161"/>
                <a:gd name="T12" fmla="*/ 0 w 258"/>
                <a:gd name="T13" fmla="*/ 0 h 161"/>
                <a:gd name="T14" fmla="*/ 0 w 258"/>
                <a:gd name="T15" fmla="*/ 0 h 161"/>
                <a:gd name="T16" fmla="*/ 0 w 258"/>
                <a:gd name="T17" fmla="*/ 0 h 161"/>
                <a:gd name="T18" fmla="*/ 0 w 258"/>
                <a:gd name="T19" fmla="*/ 0 h 161"/>
                <a:gd name="T20" fmla="*/ 0 w 258"/>
                <a:gd name="T21" fmla="*/ 0 h 161"/>
                <a:gd name="T22" fmla="*/ 0 w 258"/>
                <a:gd name="T23" fmla="*/ 0 h 161"/>
                <a:gd name="T24" fmla="*/ 0 w 258"/>
                <a:gd name="T25" fmla="*/ 0 h 161"/>
                <a:gd name="T26" fmla="*/ 0 w 258"/>
                <a:gd name="T27" fmla="*/ 0 h 161"/>
                <a:gd name="T28" fmla="*/ 0 w 258"/>
                <a:gd name="T29" fmla="*/ 0 h 161"/>
                <a:gd name="T30" fmla="*/ 0 w 258"/>
                <a:gd name="T31" fmla="*/ 0 h 161"/>
                <a:gd name="T32" fmla="*/ 0 w 258"/>
                <a:gd name="T33" fmla="*/ 0 h 161"/>
                <a:gd name="T34" fmla="*/ 0 w 258"/>
                <a:gd name="T35" fmla="*/ 0 h 161"/>
                <a:gd name="T36" fmla="*/ 0 w 258"/>
                <a:gd name="T37" fmla="*/ 0 h 1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8"/>
                <a:gd name="T58" fmla="*/ 0 h 161"/>
                <a:gd name="T59" fmla="*/ 258 w 258"/>
                <a:gd name="T60" fmla="*/ 161 h 1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8" h="161">
                  <a:moveTo>
                    <a:pt x="11" y="73"/>
                  </a:moveTo>
                  <a:lnTo>
                    <a:pt x="0" y="57"/>
                  </a:lnTo>
                  <a:lnTo>
                    <a:pt x="16" y="48"/>
                  </a:lnTo>
                  <a:lnTo>
                    <a:pt x="32" y="43"/>
                  </a:lnTo>
                  <a:lnTo>
                    <a:pt x="52" y="43"/>
                  </a:lnTo>
                  <a:lnTo>
                    <a:pt x="68" y="41"/>
                  </a:lnTo>
                  <a:lnTo>
                    <a:pt x="87" y="38"/>
                  </a:lnTo>
                  <a:lnTo>
                    <a:pt x="103" y="30"/>
                  </a:lnTo>
                  <a:lnTo>
                    <a:pt x="117" y="20"/>
                  </a:lnTo>
                  <a:lnTo>
                    <a:pt x="128" y="0"/>
                  </a:lnTo>
                  <a:lnTo>
                    <a:pt x="258" y="147"/>
                  </a:lnTo>
                  <a:lnTo>
                    <a:pt x="219" y="152"/>
                  </a:lnTo>
                  <a:lnTo>
                    <a:pt x="184" y="155"/>
                  </a:lnTo>
                  <a:lnTo>
                    <a:pt x="147" y="161"/>
                  </a:lnTo>
                  <a:lnTo>
                    <a:pt x="114" y="157"/>
                  </a:lnTo>
                  <a:lnTo>
                    <a:pt x="84" y="152"/>
                  </a:lnTo>
                  <a:lnTo>
                    <a:pt x="54" y="138"/>
                  </a:lnTo>
                  <a:lnTo>
                    <a:pt x="30" y="111"/>
                  </a:lnTo>
                  <a:lnTo>
                    <a:pt x="11" y="73"/>
                  </a:lnTo>
                  <a:close/>
                </a:path>
              </a:pathLst>
            </a:custGeom>
            <a:solidFill>
              <a:srgbClr val="7FDD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99" name="Freeform 403"/>
            <p:cNvSpPr>
              <a:spLocks/>
            </p:cNvSpPr>
            <p:nvPr/>
          </p:nvSpPr>
          <p:spPr bwMode="auto">
            <a:xfrm>
              <a:off x="3942" y="3454"/>
              <a:ext cx="262" cy="157"/>
            </a:xfrm>
            <a:custGeom>
              <a:avLst/>
              <a:gdLst>
                <a:gd name="T0" fmla="*/ 0 w 1049"/>
                <a:gd name="T1" fmla="*/ 0 h 625"/>
                <a:gd name="T2" fmla="*/ 0 w 1049"/>
                <a:gd name="T3" fmla="*/ 0 h 625"/>
                <a:gd name="T4" fmla="*/ 0 w 1049"/>
                <a:gd name="T5" fmla="*/ 0 h 625"/>
                <a:gd name="T6" fmla="*/ 0 w 1049"/>
                <a:gd name="T7" fmla="*/ 0 h 625"/>
                <a:gd name="T8" fmla="*/ 0 w 1049"/>
                <a:gd name="T9" fmla="*/ 0 h 625"/>
                <a:gd name="T10" fmla="*/ 0 w 1049"/>
                <a:gd name="T11" fmla="*/ 0 h 625"/>
                <a:gd name="T12" fmla="*/ 0 w 1049"/>
                <a:gd name="T13" fmla="*/ 0 h 625"/>
                <a:gd name="T14" fmla="*/ 0 w 1049"/>
                <a:gd name="T15" fmla="*/ 0 h 625"/>
                <a:gd name="T16" fmla="*/ 0 w 1049"/>
                <a:gd name="T17" fmla="*/ 0 h 625"/>
                <a:gd name="T18" fmla="*/ 0 w 1049"/>
                <a:gd name="T19" fmla="*/ 0 h 625"/>
                <a:gd name="T20" fmla="*/ 0 w 1049"/>
                <a:gd name="T21" fmla="*/ 0 h 625"/>
                <a:gd name="T22" fmla="*/ 0 w 1049"/>
                <a:gd name="T23" fmla="*/ 0 h 625"/>
                <a:gd name="T24" fmla="*/ 0 w 1049"/>
                <a:gd name="T25" fmla="*/ 0 h 625"/>
                <a:gd name="T26" fmla="*/ 0 w 1049"/>
                <a:gd name="T27" fmla="*/ 0 h 625"/>
                <a:gd name="T28" fmla="*/ 0 w 1049"/>
                <a:gd name="T29" fmla="*/ 0 h 625"/>
                <a:gd name="T30" fmla="*/ 0 w 1049"/>
                <a:gd name="T31" fmla="*/ 0 h 625"/>
                <a:gd name="T32" fmla="*/ 0 w 1049"/>
                <a:gd name="T33" fmla="*/ 0 h 625"/>
                <a:gd name="T34" fmla="*/ 0 w 1049"/>
                <a:gd name="T35" fmla="*/ 0 h 625"/>
                <a:gd name="T36" fmla="*/ 0 w 1049"/>
                <a:gd name="T37" fmla="*/ 0 h 625"/>
                <a:gd name="T38" fmla="*/ 0 w 1049"/>
                <a:gd name="T39" fmla="*/ 0 h 625"/>
                <a:gd name="T40" fmla="*/ 0 w 1049"/>
                <a:gd name="T41" fmla="*/ 0 h 625"/>
                <a:gd name="T42" fmla="*/ 0 w 1049"/>
                <a:gd name="T43" fmla="*/ 0 h 625"/>
                <a:gd name="T44" fmla="*/ 0 w 1049"/>
                <a:gd name="T45" fmla="*/ 0 h 625"/>
                <a:gd name="T46" fmla="*/ 0 w 1049"/>
                <a:gd name="T47" fmla="*/ 0 h 625"/>
                <a:gd name="T48" fmla="*/ 0 w 1049"/>
                <a:gd name="T49" fmla="*/ 0 h 625"/>
                <a:gd name="T50" fmla="*/ 0 w 1049"/>
                <a:gd name="T51" fmla="*/ 0 h 625"/>
                <a:gd name="T52" fmla="*/ 0 w 1049"/>
                <a:gd name="T53" fmla="*/ 0 h 625"/>
                <a:gd name="T54" fmla="*/ 0 w 1049"/>
                <a:gd name="T55" fmla="*/ 0 h 625"/>
                <a:gd name="T56" fmla="*/ 0 w 1049"/>
                <a:gd name="T57" fmla="*/ 0 h 625"/>
                <a:gd name="T58" fmla="*/ 0 w 1049"/>
                <a:gd name="T59" fmla="*/ 0 h 625"/>
                <a:gd name="T60" fmla="*/ 0 w 1049"/>
                <a:gd name="T61" fmla="*/ 0 h 625"/>
                <a:gd name="T62" fmla="*/ 0 w 1049"/>
                <a:gd name="T63" fmla="*/ 0 h 625"/>
                <a:gd name="T64" fmla="*/ 0 w 1049"/>
                <a:gd name="T65" fmla="*/ 0 h 625"/>
                <a:gd name="T66" fmla="*/ 0 w 1049"/>
                <a:gd name="T67" fmla="*/ 0 h 625"/>
                <a:gd name="T68" fmla="*/ 0 w 1049"/>
                <a:gd name="T69" fmla="*/ 0 h 625"/>
                <a:gd name="T70" fmla="*/ 0 w 1049"/>
                <a:gd name="T71" fmla="*/ 0 h 625"/>
                <a:gd name="T72" fmla="*/ 0 w 1049"/>
                <a:gd name="T73" fmla="*/ 0 h 625"/>
                <a:gd name="T74" fmla="*/ 0 w 1049"/>
                <a:gd name="T75" fmla="*/ 0 h 625"/>
                <a:gd name="T76" fmla="*/ 0 w 1049"/>
                <a:gd name="T77" fmla="*/ 0 h 62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49"/>
                <a:gd name="T118" fmla="*/ 0 h 625"/>
                <a:gd name="T119" fmla="*/ 1049 w 1049"/>
                <a:gd name="T120" fmla="*/ 625 h 62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49" h="625">
                  <a:moveTo>
                    <a:pt x="858" y="519"/>
                  </a:moveTo>
                  <a:lnTo>
                    <a:pt x="850" y="511"/>
                  </a:lnTo>
                  <a:lnTo>
                    <a:pt x="844" y="500"/>
                  </a:lnTo>
                  <a:lnTo>
                    <a:pt x="844" y="486"/>
                  </a:lnTo>
                  <a:lnTo>
                    <a:pt x="844" y="476"/>
                  </a:lnTo>
                  <a:lnTo>
                    <a:pt x="860" y="465"/>
                  </a:lnTo>
                  <a:lnTo>
                    <a:pt x="880" y="454"/>
                  </a:lnTo>
                  <a:lnTo>
                    <a:pt x="896" y="442"/>
                  </a:lnTo>
                  <a:lnTo>
                    <a:pt x="915" y="432"/>
                  </a:lnTo>
                  <a:lnTo>
                    <a:pt x="931" y="421"/>
                  </a:lnTo>
                  <a:lnTo>
                    <a:pt x="948" y="407"/>
                  </a:lnTo>
                  <a:lnTo>
                    <a:pt x="964" y="394"/>
                  </a:lnTo>
                  <a:lnTo>
                    <a:pt x="978" y="377"/>
                  </a:lnTo>
                  <a:lnTo>
                    <a:pt x="689" y="70"/>
                  </a:lnTo>
                  <a:lnTo>
                    <a:pt x="649" y="77"/>
                  </a:lnTo>
                  <a:lnTo>
                    <a:pt x="606" y="82"/>
                  </a:lnTo>
                  <a:lnTo>
                    <a:pt x="564" y="90"/>
                  </a:lnTo>
                  <a:lnTo>
                    <a:pt x="524" y="98"/>
                  </a:lnTo>
                  <a:lnTo>
                    <a:pt x="483" y="106"/>
                  </a:lnTo>
                  <a:lnTo>
                    <a:pt x="442" y="117"/>
                  </a:lnTo>
                  <a:lnTo>
                    <a:pt x="405" y="130"/>
                  </a:lnTo>
                  <a:lnTo>
                    <a:pt x="364" y="141"/>
                  </a:lnTo>
                  <a:lnTo>
                    <a:pt x="326" y="155"/>
                  </a:lnTo>
                  <a:lnTo>
                    <a:pt x="285" y="169"/>
                  </a:lnTo>
                  <a:lnTo>
                    <a:pt x="247" y="185"/>
                  </a:lnTo>
                  <a:lnTo>
                    <a:pt x="209" y="199"/>
                  </a:lnTo>
                  <a:lnTo>
                    <a:pt x="171" y="215"/>
                  </a:lnTo>
                  <a:lnTo>
                    <a:pt x="133" y="231"/>
                  </a:lnTo>
                  <a:lnTo>
                    <a:pt x="95" y="248"/>
                  </a:lnTo>
                  <a:lnTo>
                    <a:pt x="57" y="264"/>
                  </a:lnTo>
                  <a:lnTo>
                    <a:pt x="86" y="304"/>
                  </a:lnTo>
                  <a:lnTo>
                    <a:pt x="119" y="345"/>
                  </a:lnTo>
                  <a:lnTo>
                    <a:pt x="151" y="384"/>
                  </a:lnTo>
                  <a:lnTo>
                    <a:pt x="185" y="424"/>
                  </a:lnTo>
                  <a:lnTo>
                    <a:pt x="215" y="465"/>
                  </a:lnTo>
                  <a:lnTo>
                    <a:pt x="241" y="508"/>
                  </a:lnTo>
                  <a:lnTo>
                    <a:pt x="266" y="551"/>
                  </a:lnTo>
                  <a:lnTo>
                    <a:pt x="282" y="597"/>
                  </a:lnTo>
                  <a:lnTo>
                    <a:pt x="252" y="625"/>
                  </a:lnTo>
                  <a:lnTo>
                    <a:pt x="217" y="573"/>
                  </a:lnTo>
                  <a:lnTo>
                    <a:pt x="176" y="521"/>
                  </a:lnTo>
                  <a:lnTo>
                    <a:pt x="133" y="470"/>
                  </a:lnTo>
                  <a:lnTo>
                    <a:pt x="89" y="416"/>
                  </a:lnTo>
                  <a:lnTo>
                    <a:pt x="54" y="364"/>
                  </a:lnTo>
                  <a:lnTo>
                    <a:pt x="24" y="310"/>
                  </a:lnTo>
                  <a:lnTo>
                    <a:pt x="5" y="253"/>
                  </a:lnTo>
                  <a:lnTo>
                    <a:pt x="0" y="193"/>
                  </a:lnTo>
                  <a:lnTo>
                    <a:pt x="43" y="183"/>
                  </a:lnTo>
                  <a:lnTo>
                    <a:pt x="89" y="169"/>
                  </a:lnTo>
                  <a:lnTo>
                    <a:pt x="133" y="158"/>
                  </a:lnTo>
                  <a:lnTo>
                    <a:pt x="176" y="144"/>
                  </a:lnTo>
                  <a:lnTo>
                    <a:pt x="220" y="128"/>
                  </a:lnTo>
                  <a:lnTo>
                    <a:pt x="264" y="114"/>
                  </a:lnTo>
                  <a:lnTo>
                    <a:pt x="307" y="100"/>
                  </a:lnTo>
                  <a:lnTo>
                    <a:pt x="350" y="88"/>
                  </a:lnTo>
                  <a:lnTo>
                    <a:pt x="393" y="74"/>
                  </a:lnTo>
                  <a:lnTo>
                    <a:pt x="437" y="60"/>
                  </a:lnTo>
                  <a:lnTo>
                    <a:pt x="483" y="47"/>
                  </a:lnTo>
                  <a:lnTo>
                    <a:pt x="527" y="35"/>
                  </a:lnTo>
                  <a:lnTo>
                    <a:pt x="571" y="24"/>
                  </a:lnTo>
                  <a:lnTo>
                    <a:pt x="617" y="14"/>
                  </a:lnTo>
                  <a:lnTo>
                    <a:pt x="659" y="5"/>
                  </a:lnTo>
                  <a:lnTo>
                    <a:pt x="706" y="0"/>
                  </a:lnTo>
                  <a:lnTo>
                    <a:pt x="749" y="49"/>
                  </a:lnTo>
                  <a:lnTo>
                    <a:pt x="795" y="95"/>
                  </a:lnTo>
                  <a:lnTo>
                    <a:pt x="848" y="144"/>
                  </a:lnTo>
                  <a:lnTo>
                    <a:pt x="899" y="190"/>
                  </a:lnTo>
                  <a:lnTo>
                    <a:pt x="945" y="241"/>
                  </a:lnTo>
                  <a:lnTo>
                    <a:pt x="989" y="294"/>
                  </a:lnTo>
                  <a:lnTo>
                    <a:pt x="1024" y="348"/>
                  </a:lnTo>
                  <a:lnTo>
                    <a:pt x="1049" y="405"/>
                  </a:lnTo>
                  <a:lnTo>
                    <a:pt x="1029" y="430"/>
                  </a:lnTo>
                  <a:lnTo>
                    <a:pt x="1007" y="448"/>
                  </a:lnTo>
                  <a:lnTo>
                    <a:pt x="983" y="465"/>
                  </a:lnTo>
                  <a:lnTo>
                    <a:pt x="961" y="481"/>
                  </a:lnTo>
                  <a:lnTo>
                    <a:pt x="936" y="492"/>
                  </a:lnTo>
                  <a:lnTo>
                    <a:pt x="910" y="502"/>
                  </a:lnTo>
                  <a:lnTo>
                    <a:pt x="885" y="511"/>
                  </a:lnTo>
                  <a:lnTo>
                    <a:pt x="858" y="519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00" name="Freeform 404"/>
            <p:cNvSpPr>
              <a:spLocks/>
            </p:cNvSpPr>
            <p:nvPr/>
          </p:nvSpPr>
          <p:spPr bwMode="auto">
            <a:xfrm>
              <a:off x="4037" y="3687"/>
              <a:ext cx="113" cy="139"/>
            </a:xfrm>
            <a:custGeom>
              <a:avLst/>
              <a:gdLst>
                <a:gd name="T0" fmla="*/ 0 w 450"/>
                <a:gd name="T1" fmla="*/ 0 h 556"/>
                <a:gd name="T2" fmla="*/ 0 w 450"/>
                <a:gd name="T3" fmla="*/ 0 h 556"/>
                <a:gd name="T4" fmla="*/ 0 w 450"/>
                <a:gd name="T5" fmla="*/ 0 h 556"/>
                <a:gd name="T6" fmla="*/ 0 w 450"/>
                <a:gd name="T7" fmla="*/ 0 h 556"/>
                <a:gd name="T8" fmla="*/ 0 w 450"/>
                <a:gd name="T9" fmla="*/ 0 h 556"/>
                <a:gd name="T10" fmla="*/ 0 w 450"/>
                <a:gd name="T11" fmla="*/ 0 h 556"/>
                <a:gd name="T12" fmla="*/ 0 w 450"/>
                <a:gd name="T13" fmla="*/ 0 h 556"/>
                <a:gd name="T14" fmla="*/ 0 w 450"/>
                <a:gd name="T15" fmla="*/ 0 h 556"/>
                <a:gd name="T16" fmla="*/ 0 w 450"/>
                <a:gd name="T17" fmla="*/ 0 h 556"/>
                <a:gd name="T18" fmla="*/ 0 w 450"/>
                <a:gd name="T19" fmla="*/ 0 h 556"/>
                <a:gd name="T20" fmla="*/ 0 w 450"/>
                <a:gd name="T21" fmla="*/ 0 h 556"/>
                <a:gd name="T22" fmla="*/ 0 w 450"/>
                <a:gd name="T23" fmla="*/ 0 h 556"/>
                <a:gd name="T24" fmla="*/ 0 w 450"/>
                <a:gd name="T25" fmla="*/ 0 h 556"/>
                <a:gd name="T26" fmla="*/ 0 w 450"/>
                <a:gd name="T27" fmla="*/ 0 h 556"/>
                <a:gd name="T28" fmla="*/ 0 w 450"/>
                <a:gd name="T29" fmla="*/ 0 h 556"/>
                <a:gd name="T30" fmla="*/ 0 w 450"/>
                <a:gd name="T31" fmla="*/ 0 h 556"/>
                <a:gd name="T32" fmla="*/ 0 w 450"/>
                <a:gd name="T33" fmla="*/ 0 h 556"/>
                <a:gd name="T34" fmla="*/ 0 w 450"/>
                <a:gd name="T35" fmla="*/ 0 h 5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0"/>
                <a:gd name="T55" fmla="*/ 0 h 556"/>
                <a:gd name="T56" fmla="*/ 450 w 450"/>
                <a:gd name="T57" fmla="*/ 556 h 5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0" h="556">
                  <a:moveTo>
                    <a:pt x="380" y="554"/>
                  </a:moveTo>
                  <a:lnTo>
                    <a:pt x="342" y="480"/>
                  </a:lnTo>
                  <a:lnTo>
                    <a:pt x="296" y="413"/>
                  </a:lnTo>
                  <a:lnTo>
                    <a:pt x="242" y="347"/>
                  </a:lnTo>
                  <a:lnTo>
                    <a:pt x="187" y="284"/>
                  </a:lnTo>
                  <a:lnTo>
                    <a:pt x="131" y="219"/>
                  </a:lnTo>
                  <a:lnTo>
                    <a:pt x="78" y="154"/>
                  </a:lnTo>
                  <a:lnTo>
                    <a:pt x="32" y="87"/>
                  </a:lnTo>
                  <a:lnTo>
                    <a:pt x="0" y="16"/>
                  </a:lnTo>
                  <a:lnTo>
                    <a:pt x="11" y="2"/>
                  </a:lnTo>
                  <a:lnTo>
                    <a:pt x="27" y="0"/>
                  </a:lnTo>
                  <a:lnTo>
                    <a:pt x="43" y="0"/>
                  </a:lnTo>
                  <a:lnTo>
                    <a:pt x="57" y="0"/>
                  </a:lnTo>
                  <a:lnTo>
                    <a:pt x="450" y="524"/>
                  </a:lnTo>
                  <a:lnTo>
                    <a:pt x="440" y="538"/>
                  </a:lnTo>
                  <a:lnTo>
                    <a:pt x="424" y="548"/>
                  </a:lnTo>
                  <a:lnTo>
                    <a:pt x="404" y="556"/>
                  </a:lnTo>
                  <a:lnTo>
                    <a:pt x="380" y="554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01" name="Freeform 405"/>
            <p:cNvSpPr>
              <a:spLocks/>
            </p:cNvSpPr>
            <p:nvPr/>
          </p:nvSpPr>
          <p:spPr bwMode="auto">
            <a:xfrm>
              <a:off x="3821" y="3305"/>
              <a:ext cx="267" cy="165"/>
            </a:xfrm>
            <a:custGeom>
              <a:avLst/>
              <a:gdLst>
                <a:gd name="T0" fmla="*/ 0 w 1067"/>
                <a:gd name="T1" fmla="*/ 0 h 660"/>
                <a:gd name="T2" fmla="*/ 0 w 1067"/>
                <a:gd name="T3" fmla="*/ 0 h 660"/>
                <a:gd name="T4" fmla="*/ 0 w 1067"/>
                <a:gd name="T5" fmla="*/ 0 h 660"/>
                <a:gd name="T6" fmla="*/ 0 w 1067"/>
                <a:gd name="T7" fmla="*/ 0 h 660"/>
                <a:gd name="T8" fmla="*/ 0 w 1067"/>
                <a:gd name="T9" fmla="*/ 0 h 660"/>
                <a:gd name="T10" fmla="*/ 0 w 1067"/>
                <a:gd name="T11" fmla="*/ 0 h 660"/>
                <a:gd name="T12" fmla="*/ 0 w 1067"/>
                <a:gd name="T13" fmla="*/ 0 h 660"/>
                <a:gd name="T14" fmla="*/ 0 w 1067"/>
                <a:gd name="T15" fmla="*/ 0 h 660"/>
                <a:gd name="T16" fmla="*/ 0 w 1067"/>
                <a:gd name="T17" fmla="*/ 0 h 660"/>
                <a:gd name="T18" fmla="*/ 0 w 1067"/>
                <a:gd name="T19" fmla="*/ 0 h 660"/>
                <a:gd name="T20" fmla="*/ 0 w 1067"/>
                <a:gd name="T21" fmla="*/ 0 h 660"/>
                <a:gd name="T22" fmla="*/ 0 w 1067"/>
                <a:gd name="T23" fmla="*/ 0 h 660"/>
                <a:gd name="T24" fmla="*/ 0 w 1067"/>
                <a:gd name="T25" fmla="*/ 0 h 660"/>
                <a:gd name="T26" fmla="*/ 0 w 1067"/>
                <a:gd name="T27" fmla="*/ 0 h 660"/>
                <a:gd name="T28" fmla="*/ 0 w 1067"/>
                <a:gd name="T29" fmla="*/ 0 h 660"/>
                <a:gd name="T30" fmla="*/ 0 w 1067"/>
                <a:gd name="T31" fmla="*/ 0 h 660"/>
                <a:gd name="T32" fmla="*/ 0 w 1067"/>
                <a:gd name="T33" fmla="*/ 0 h 660"/>
                <a:gd name="T34" fmla="*/ 0 w 1067"/>
                <a:gd name="T35" fmla="*/ 0 h 660"/>
                <a:gd name="T36" fmla="*/ 0 w 1067"/>
                <a:gd name="T37" fmla="*/ 0 h 660"/>
                <a:gd name="T38" fmla="*/ 0 w 1067"/>
                <a:gd name="T39" fmla="*/ 0 h 660"/>
                <a:gd name="T40" fmla="*/ 0 w 1067"/>
                <a:gd name="T41" fmla="*/ 0 h 660"/>
                <a:gd name="T42" fmla="*/ 0 w 1067"/>
                <a:gd name="T43" fmla="*/ 0 h 660"/>
                <a:gd name="T44" fmla="*/ 0 w 1067"/>
                <a:gd name="T45" fmla="*/ 0 h 660"/>
                <a:gd name="T46" fmla="*/ 0 w 1067"/>
                <a:gd name="T47" fmla="*/ 0 h 660"/>
                <a:gd name="T48" fmla="*/ 0 w 1067"/>
                <a:gd name="T49" fmla="*/ 0 h 660"/>
                <a:gd name="T50" fmla="*/ 0 w 1067"/>
                <a:gd name="T51" fmla="*/ 0 h 660"/>
                <a:gd name="T52" fmla="*/ 0 w 1067"/>
                <a:gd name="T53" fmla="*/ 0 h 660"/>
                <a:gd name="T54" fmla="*/ 0 w 1067"/>
                <a:gd name="T55" fmla="*/ 0 h 660"/>
                <a:gd name="T56" fmla="*/ 0 w 1067"/>
                <a:gd name="T57" fmla="*/ 0 h 660"/>
                <a:gd name="T58" fmla="*/ 0 w 1067"/>
                <a:gd name="T59" fmla="*/ 0 h 660"/>
                <a:gd name="T60" fmla="*/ 0 w 1067"/>
                <a:gd name="T61" fmla="*/ 0 h 660"/>
                <a:gd name="T62" fmla="*/ 0 w 1067"/>
                <a:gd name="T63" fmla="*/ 0 h 660"/>
                <a:gd name="T64" fmla="*/ 0 w 1067"/>
                <a:gd name="T65" fmla="*/ 0 h 660"/>
                <a:gd name="T66" fmla="*/ 0 w 1067"/>
                <a:gd name="T67" fmla="*/ 0 h 660"/>
                <a:gd name="T68" fmla="*/ 0 w 1067"/>
                <a:gd name="T69" fmla="*/ 0 h 660"/>
                <a:gd name="T70" fmla="*/ 0 w 1067"/>
                <a:gd name="T71" fmla="*/ 0 h 660"/>
                <a:gd name="T72" fmla="*/ 0 w 1067"/>
                <a:gd name="T73" fmla="*/ 0 h 660"/>
                <a:gd name="T74" fmla="*/ 0 w 1067"/>
                <a:gd name="T75" fmla="*/ 0 h 660"/>
                <a:gd name="T76" fmla="*/ 0 w 1067"/>
                <a:gd name="T77" fmla="*/ 0 h 660"/>
                <a:gd name="T78" fmla="*/ 0 w 1067"/>
                <a:gd name="T79" fmla="*/ 0 h 660"/>
                <a:gd name="T80" fmla="*/ 0 w 1067"/>
                <a:gd name="T81" fmla="*/ 0 h 660"/>
                <a:gd name="T82" fmla="*/ 0 w 1067"/>
                <a:gd name="T83" fmla="*/ 0 h 660"/>
                <a:gd name="T84" fmla="*/ 0 w 1067"/>
                <a:gd name="T85" fmla="*/ 0 h 6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67"/>
                <a:gd name="T130" fmla="*/ 0 h 660"/>
                <a:gd name="T131" fmla="*/ 1067 w 1067"/>
                <a:gd name="T132" fmla="*/ 660 h 6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67" h="660">
                  <a:moveTo>
                    <a:pt x="791" y="448"/>
                  </a:moveTo>
                  <a:lnTo>
                    <a:pt x="801" y="420"/>
                  </a:lnTo>
                  <a:lnTo>
                    <a:pt x="820" y="401"/>
                  </a:lnTo>
                  <a:lnTo>
                    <a:pt x="842" y="385"/>
                  </a:lnTo>
                  <a:lnTo>
                    <a:pt x="870" y="375"/>
                  </a:lnTo>
                  <a:lnTo>
                    <a:pt x="900" y="366"/>
                  </a:lnTo>
                  <a:lnTo>
                    <a:pt x="926" y="355"/>
                  </a:lnTo>
                  <a:lnTo>
                    <a:pt x="956" y="348"/>
                  </a:lnTo>
                  <a:lnTo>
                    <a:pt x="981" y="334"/>
                  </a:lnTo>
                  <a:lnTo>
                    <a:pt x="954" y="320"/>
                  </a:lnTo>
                  <a:lnTo>
                    <a:pt x="926" y="302"/>
                  </a:lnTo>
                  <a:lnTo>
                    <a:pt x="900" y="277"/>
                  </a:lnTo>
                  <a:lnTo>
                    <a:pt x="875" y="247"/>
                  </a:lnTo>
                  <a:lnTo>
                    <a:pt x="848" y="217"/>
                  </a:lnTo>
                  <a:lnTo>
                    <a:pt x="824" y="184"/>
                  </a:lnTo>
                  <a:lnTo>
                    <a:pt x="799" y="152"/>
                  </a:lnTo>
                  <a:lnTo>
                    <a:pt x="771" y="122"/>
                  </a:lnTo>
                  <a:lnTo>
                    <a:pt x="748" y="94"/>
                  </a:lnTo>
                  <a:lnTo>
                    <a:pt x="720" y="73"/>
                  </a:lnTo>
                  <a:lnTo>
                    <a:pt x="690" y="57"/>
                  </a:lnTo>
                  <a:lnTo>
                    <a:pt x="660" y="49"/>
                  </a:lnTo>
                  <a:lnTo>
                    <a:pt x="628" y="46"/>
                  </a:lnTo>
                  <a:lnTo>
                    <a:pt x="595" y="57"/>
                  </a:lnTo>
                  <a:lnTo>
                    <a:pt x="560" y="78"/>
                  </a:lnTo>
                  <a:lnTo>
                    <a:pt x="522" y="112"/>
                  </a:lnTo>
                  <a:lnTo>
                    <a:pt x="471" y="122"/>
                  </a:lnTo>
                  <a:lnTo>
                    <a:pt x="416" y="133"/>
                  </a:lnTo>
                  <a:lnTo>
                    <a:pt x="364" y="144"/>
                  </a:lnTo>
                  <a:lnTo>
                    <a:pt x="313" y="152"/>
                  </a:lnTo>
                  <a:lnTo>
                    <a:pt x="261" y="166"/>
                  </a:lnTo>
                  <a:lnTo>
                    <a:pt x="212" y="179"/>
                  </a:lnTo>
                  <a:lnTo>
                    <a:pt x="164" y="198"/>
                  </a:lnTo>
                  <a:lnTo>
                    <a:pt x="117" y="223"/>
                  </a:lnTo>
                  <a:lnTo>
                    <a:pt x="155" y="274"/>
                  </a:lnTo>
                  <a:lnTo>
                    <a:pt x="191" y="325"/>
                  </a:lnTo>
                  <a:lnTo>
                    <a:pt x="228" y="378"/>
                  </a:lnTo>
                  <a:lnTo>
                    <a:pt x="263" y="429"/>
                  </a:lnTo>
                  <a:lnTo>
                    <a:pt x="300" y="480"/>
                  </a:lnTo>
                  <a:lnTo>
                    <a:pt x="335" y="530"/>
                  </a:lnTo>
                  <a:lnTo>
                    <a:pt x="372" y="581"/>
                  </a:lnTo>
                  <a:lnTo>
                    <a:pt x="413" y="630"/>
                  </a:lnTo>
                  <a:lnTo>
                    <a:pt x="408" y="635"/>
                  </a:lnTo>
                  <a:lnTo>
                    <a:pt x="402" y="641"/>
                  </a:lnTo>
                  <a:lnTo>
                    <a:pt x="397" y="649"/>
                  </a:lnTo>
                  <a:lnTo>
                    <a:pt x="397" y="660"/>
                  </a:lnTo>
                  <a:lnTo>
                    <a:pt x="356" y="660"/>
                  </a:lnTo>
                  <a:lnTo>
                    <a:pt x="307" y="605"/>
                  </a:lnTo>
                  <a:lnTo>
                    <a:pt x="267" y="549"/>
                  </a:lnTo>
                  <a:lnTo>
                    <a:pt x="226" y="491"/>
                  </a:lnTo>
                  <a:lnTo>
                    <a:pt x="187" y="431"/>
                  </a:lnTo>
                  <a:lnTo>
                    <a:pt x="147" y="375"/>
                  </a:lnTo>
                  <a:lnTo>
                    <a:pt x="104" y="320"/>
                  </a:lnTo>
                  <a:lnTo>
                    <a:pt x="55" y="269"/>
                  </a:lnTo>
                  <a:lnTo>
                    <a:pt x="0" y="223"/>
                  </a:lnTo>
                  <a:lnTo>
                    <a:pt x="0" y="179"/>
                  </a:lnTo>
                  <a:lnTo>
                    <a:pt x="44" y="166"/>
                  </a:lnTo>
                  <a:lnTo>
                    <a:pt x="87" y="149"/>
                  </a:lnTo>
                  <a:lnTo>
                    <a:pt x="134" y="138"/>
                  </a:lnTo>
                  <a:lnTo>
                    <a:pt x="177" y="124"/>
                  </a:lnTo>
                  <a:lnTo>
                    <a:pt x="223" y="114"/>
                  </a:lnTo>
                  <a:lnTo>
                    <a:pt x="267" y="101"/>
                  </a:lnTo>
                  <a:lnTo>
                    <a:pt x="313" y="89"/>
                  </a:lnTo>
                  <a:lnTo>
                    <a:pt x="359" y="82"/>
                  </a:lnTo>
                  <a:lnTo>
                    <a:pt x="406" y="71"/>
                  </a:lnTo>
                  <a:lnTo>
                    <a:pt x="452" y="59"/>
                  </a:lnTo>
                  <a:lnTo>
                    <a:pt x="498" y="52"/>
                  </a:lnTo>
                  <a:lnTo>
                    <a:pt x="544" y="41"/>
                  </a:lnTo>
                  <a:lnTo>
                    <a:pt x="590" y="30"/>
                  </a:lnTo>
                  <a:lnTo>
                    <a:pt x="633" y="22"/>
                  </a:lnTo>
                  <a:lnTo>
                    <a:pt x="679" y="11"/>
                  </a:lnTo>
                  <a:lnTo>
                    <a:pt x="725" y="0"/>
                  </a:lnTo>
                  <a:lnTo>
                    <a:pt x="764" y="46"/>
                  </a:lnTo>
                  <a:lnTo>
                    <a:pt x="810" y="89"/>
                  </a:lnTo>
                  <a:lnTo>
                    <a:pt x="856" y="130"/>
                  </a:lnTo>
                  <a:lnTo>
                    <a:pt x="902" y="174"/>
                  </a:lnTo>
                  <a:lnTo>
                    <a:pt x="949" y="214"/>
                  </a:lnTo>
                  <a:lnTo>
                    <a:pt x="992" y="258"/>
                  </a:lnTo>
                  <a:lnTo>
                    <a:pt x="1032" y="304"/>
                  </a:lnTo>
                  <a:lnTo>
                    <a:pt x="1067" y="350"/>
                  </a:lnTo>
                  <a:lnTo>
                    <a:pt x="1038" y="375"/>
                  </a:lnTo>
                  <a:lnTo>
                    <a:pt x="1008" y="396"/>
                  </a:lnTo>
                  <a:lnTo>
                    <a:pt x="972" y="410"/>
                  </a:lnTo>
                  <a:lnTo>
                    <a:pt x="940" y="424"/>
                  </a:lnTo>
                  <a:lnTo>
                    <a:pt x="905" y="431"/>
                  </a:lnTo>
                  <a:lnTo>
                    <a:pt x="866" y="440"/>
                  </a:lnTo>
                  <a:lnTo>
                    <a:pt x="829" y="445"/>
                  </a:lnTo>
                  <a:lnTo>
                    <a:pt x="791" y="448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02" name="Freeform 406"/>
            <p:cNvSpPr>
              <a:spLocks/>
            </p:cNvSpPr>
            <p:nvPr/>
          </p:nvSpPr>
          <p:spPr bwMode="auto">
            <a:xfrm>
              <a:off x="3910" y="3527"/>
              <a:ext cx="85" cy="105"/>
            </a:xfrm>
            <a:custGeom>
              <a:avLst/>
              <a:gdLst>
                <a:gd name="T0" fmla="*/ 0 w 342"/>
                <a:gd name="T1" fmla="*/ 0 h 421"/>
                <a:gd name="T2" fmla="*/ 0 w 342"/>
                <a:gd name="T3" fmla="*/ 0 h 421"/>
                <a:gd name="T4" fmla="*/ 0 w 342"/>
                <a:gd name="T5" fmla="*/ 0 h 421"/>
                <a:gd name="T6" fmla="*/ 0 w 342"/>
                <a:gd name="T7" fmla="*/ 0 h 421"/>
                <a:gd name="T8" fmla="*/ 0 w 342"/>
                <a:gd name="T9" fmla="*/ 0 h 421"/>
                <a:gd name="T10" fmla="*/ 0 w 342"/>
                <a:gd name="T11" fmla="*/ 0 h 421"/>
                <a:gd name="T12" fmla="*/ 0 w 342"/>
                <a:gd name="T13" fmla="*/ 0 h 421"/>
                <a:gd name="T14" fmla="*/ 0 w 342"/>
                <a:gd name="T15" fmla="*/ 0 h 421"/>
                <a:gd name="T16" fmla="*/ 0 w 342"/>
                <a:gd name="T17" fmla="*/ 0 h 421"/>
                <a:gd name="T18" fmla="*/ 0 w 342"/>
                <a:gd name="T19" fmla="*/ 0 h 421"/>
                <a:gd name="T20" fmla="*/ 0 w 342"/>
                <a:gd name="T21" fmla="*/ 0 h 421"/>
                <a:gd name="T22" fmla="*/ 0 w 342"/>
                <a:gd name="T23" fmla="*/ 0 h 421"/>
                <a:gd name="T24" fmla="*/ 0 w 342"/>
                <a:gd name="T25" fmla="*/ 0 h 421"/>
                <a:gd name="T26" fmla="*/ 0 w 342"/>
                <a:gd name="T27" fmla="*/ 0 h 421"/>
                <a:gd name="T28" fmla="*/ 0 w 342"/>
                <a:gd name="T29" fmla="*/ 0 h 421"/>
                <a:gd name="T30" fmla="*/ 0 w 342"/>
                <a:gd name="T31" fmla="*/ 0 h 421"/>
                <a:gd name="T32" fmla="*/ 0 w 342"/>
                <a:gd name="T33" fmla="*/ 0 h 421"/>
                <a:gd name="T34" fmla="*/ 0 w 342"/>
                <a:gd name="T35" fmla="*/ 0 h 421"/>
                <a:gd name="T36" fmla="*/ 0 w 342"/>
                <a:gd name="T37" fmla="*/ 0 h 4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2"/>
                <a:gd name="T58" fmla="*/ 0 h 421"/>
                <a:gd name="T59" fmla="*/ 342 w 342"/>
                <a:gd name="T60" fmla="*/ 421 h 42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2" h="421">
                  <a:moveTo>
                    <a:pt x="296" y="421"/>
                  </a:moveTo>
                  <a:lnTo>
                    <a:pt x="250" y="377"/>
                  </a:lnTo>
                  <a:lnTo>
                    <a:pt x="210" y="334"/>
                  </a:lnTo>
                  <a:lnTo>
                    <a:pt x="166" y="287"/>
                  </a:lnTo>
                  <a:lnTo>
                    <a:pt x="129" y="239"/>
                  </a:lnTo>
                  <a:lnTo>
                    <a:pt x="93" y="187"/>
                  </a:lnTo>
                  <a:lnTo>
                    <a:pt x="58" y="135"/>
                  </a:lnTo>
                  <a:lnTo>
                    <a:pt x="28" y="81"/>
                  </a:lnTo>
                  <a:lnTo>
                    <a:pt x="0" y="27"/>
                  </a:lnTo>
                  <a:lnTo>
                    <a:pt x="30" y="0"/>
                  </a:lnTo>
                  <a:lnTo>
                    <a:pt x="69" y="49"/>
                  </a:lnTo>
                  <a:lnTo>
                    <a:pt x="109" y="95"/>
                  </a:lnTo>
                  <a:lnTo>
                    <a:pt x="153" y="144"/>
                  </a:lnTo>
                  <a:lnTo>
                    <a:pt x="199" y="193"/>
                  </a:lnTo>
                  <a:lnTo>
                    <a:pt x="240" y="244"/>
                  </a:lnTo>
                  <a:lnTo>
                    <a:pt x="280" y="299"/>
                  </a:lnTo>
                  <a:lnTo>
                    <a:pt x="316" y="352"/>
                  </a:lnTo>
                  <a:lnTo>
                    <a:pt x="342" y="410"/>
                  </a:lnTo>
                  <a:lnTo>
                    <a:pt x="296" y="421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03" name="Freeform 407"/>
            <p:cNvSpPr>
              <a:spLocks/>
            </p:cNvSpPr>
            <p:nvPr/>
          </p:nvSpPr>
          <p:spPr bwMode="auto">
            <a:xfrm>
              <a:off x="3718" y="3159"/>
              <a:ext cx="256" cy="123"/>
            </a:xfrm>
            <a:custGeom>
              <a:avLst/>
              <a:gdLst>
                <a:gd name="T0" fmla="*/ 0 w 1024"/>
                <a:gd name="T1" fmla="*/ 0 h 489"/>
                <a:gd name="T2" fmla="*/ 0 w 1024"/>
                <a:gd name="T3" fmla="*/ 0 h 489"/>
                <a:gd name="T4" fmla="*/ 0 w 1024"/>
                <a:gd name="T5" fmla="*/ 0 h 489"/>
                <a:gd name="T6" fmla="*/ 0 w 1024"/>
                <a:gd name="T7" fmla="*/ 0 h 489"/>
                <a:gd name="T8" fmla="*/ 0 w 1024"/>
                <a:gd name="T9" fmla="*/ 0 h 489"/>
                <a:gd name="T10" fmla="*/ 0 w 1024"/>
                <a:gd name="T11" fmla="*/ 0 h 489"/>
                <a:gd name="T12" fmla="*/ 0 w 1024"/>
                <a:gd name="T13" fmla="*/ 0 h 489"/>
                <a:gd name="T14" fmla="*/ 0 w 1024"/>
                <a:gd name="T15" fmla="*/ 0 h 489"/>
                <a:gd name="T16" fmla="*/ 0 w 1024"/>
                <a:gd name="T17" fmla="*/ 0 h 489"/>
                <a:gd name="T18" fmla="*/ 0 w 1024"/>
                <a:gd name="T19" fmla="*/ 0 h 489"/>
                <a:gd name="T20" fmla="*/ 0 w 1024"/>
                <a:gd name="T21" fmla="*/ 0 h 489"/>
                <a:gd name="T22" fmla="*/ 0 w 1024"/>
                <a:gd name="T23" fmla="*/ 0 h 489"/>
                <a:gd name="T24" fmla="*/ 0 w 1024"/>
                <a:gd name="T25" fmla="*/ 0 h 489"/>
                <a:gd name="T26" fmla="*/ 0 w 1024"/>
                <a:gd name="T27" fmla="*/ 0 h 489"/>
                <a:gd name="T28" fmla="*/ 0 w 1024"/>
                <a:gd name="T29" fmla="*/ 0 h 489"/>
                <a:gd name="T30" fmla="*/ 0 w 1024"/>
                <a:gd name="T31" fmla="*/ 0 h 489"/>
                <a:gd name="T32" fmla="*/ 0 w 1024"/>
                <a:gd name="T33" fmla="*/ 0 h 489"/>
                <a:gd name="T34" fmla="*/ 0 w 1024"/>
                <a:gd name="T35" fmla="*/ 0 h 489"/>
                <a:gd name="T36" fmla="*/ 0 w 1024"/>
                <a:gd name="T37" fmla="*/ 0 h 489"/>
                <a:gd name="T38" fmla="*/ 0 w 1024"/>
                <a:gd name="T39" fmla="*/ 0 h 489"/>
                <a:gd name="T40" fmla="*/ 0 w 1024"/>
                <a:gd name="T41" fmla="*/ 0 h 489"/>
                <a:gd name="T42" fmla="*/ 0 w 1024"/>
                <a:gd name="T43" fmla="*/ 0 h 489"/>
                <a:gd name="T44" fmla="*/ 0 w 1024"/>
                <a:gd name="T45" fmla="*/ 0 h 489"/>
                <a:gd name="T46" fmla="*/ 0 w 1024"/>
                <a:gd name="T47" fmla="*/ 0 h 489"/>
                <a:gd name="T48" fmla="*/ 0 w 1024"/>
                <a:gd name="T49" fmla="*/ 0 h 489"/>
                <a:gd name="T50" fmla="*/ 0 w 1024"/>
                <a:gd name="T51" fmla="*/ 0 h 489"/>
                <a:gd name="T52" fmla="*/ 0 w 1024"/>
                <a:gd name="T53" fmla="*/ 0 h 489"/>
                <a:gd name="T54" fmla="*/ 0 w 1024"/>
                <a:gd name="T55" fmla="*/ 0 h 489"/>
                <a:gd name="T56" fmla="*/ 0 w 1024"/>
                <a:gd name="T57" fmla="*/ 0 h 489"/>
                <a:gd name="T58" fmla="*/ 0 w 1024"/>
                <a:gd name="T59" fmla="*/ 0 h 489"/>
                <a:gd name="T60" fmla="*/ 0 w 1024"/>
                <a:gd name="T61" fmla="*/ 0 h 489"/>
                <a:gd name="T62" fmla="*/ 0 w 1024"/>
                <a:gd name="T63" fmla="*/ 0 h 489"/>
                <a:gd name="T64" fmla="*/ 0 w 1024"/>
                <a:gd name="T65" fmla="*/ 0 h 489"/>
                <a:gd name="T66" fmla="*/ 0 w 1024"/>
                <a:gd name="T67" fmla="*/ 0 h 489"/>
                <a:gd name="T68" fmla="*/ 0 w 1024"/>
                <a:gd name="T69" fmla="*/ 0 h 489"/>
                <a:gd name="T70" fmla="*/ 0 w 1024"/>
                <a:gd name="T71" fmla="*/ 0 h 489"/>
                <a:gd name="T72" fmla="*/ 0 w 1024"/>
                <a:gd name="T73" fmla="*/ 0 h 489"/>
                <a:gd name="T74" fmla="*/ 0 w 1024"/>
                <a:gd name="T75" fmla="*/ 0 h 489"/>
                <a:gd name="T76" fmla="*/ 0 w 1024"/>
                <a:gd name="T77" fmla="*/ 0 h 489"/>
                <a:gd name="T78" fmla="*/ 0 w 1024"/>
                <a:gd name="T79" fmla="*/ 0 h 489"/>
                <a:gd name="T80" fmla="*/ 0 w 1024"/>
                <a:gd name="T81" fmla="*/ 0 h 489"/>
                <a:gd name="T82" fmla="*/ 0 w 1024"/>
                <a:gd name="T83" fmla="*/ 0 h 489"/>
                <a:gd name="T84" fmla="*/ 0 w 1024"/>
                <a:gd name="T85" fmla="*/ 0 h 489"/>
                <a:gd name="T86" fmla="*/ 0 w 1024"/>
                <a:gd name="T87" fmla="*/ 0 h 489"/>
                <a:gd name="T88" fmla="*/ 0 w 1024"/>
                <a:gd name="T89" fmla="*/ 0 h 489"/>
                <a:gd name="T90" fmla="*/ 0 w 1024"/>
                <a:gd name="T91" fmla="*/ 0 h 489"/>
                <a:gd name="T92" fmla="*/ 0 w 1024"/>
                <a:gd name="T93" fmla="*/ 0 h 489"/>
                <a:gd name="T94" fmla="*/ 0 w 1024"/>
                <a:gd name="T95" fmla="*/ 0 h 489"/>
                <a:gd name="T96" fmla="*/ 0 w 1024"/>
                <a:gd name="T97" fmla="*/ 0 h 489"/>
                <a:gd name="T98" fmla="*/ 0 w 1024"/>
                <a:gd name="T99" fmla="*/ 0 h 489"/>
                <a:gd name="T100" fmla="*/ 0 w 1024"/>
                <a:gd name="T101" fmla="*/ 0 h 489"/>
                <a:gd name="T102" fmla="*/ 0 w 1024"/>
                <a:gd name="T103" fmla="*/ 0 h 489"/>
                <a:gd name="T104" fmla="*/ 0 w 1024"/>
                <a:gd name="T105" fmla="*/ 0 h 489"/>
                <a:gd name="T106" fmla="*/ 0 w 1024"/>
                <a:gd name="T107" fmla="*/ 0 h 4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24"/>
                <a:gd name="T163" fmla="*/ 0 h 489"/>
                <a:gd name="T164" fmla="*/ 1024 w 1024"/>
                <a:gd name="T165" fmla="*/ 489 h 48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24" h="489">
                  <a:moveTo>
                    <a:pt x="820" y="421"/>
                  </a:moveTo>
                  <a:lnTo>
                    <a:pt x="763" y="421"/>
                  </a:lnTo>
                  <a:lnTo>
                    <a:pt x="765" y="386"/>
                  </a:lnTo>
                  <a:lnTo>
                    <a:pt x="779" y="370"/>
                  </a:lnTo>
                  <a:lnTo>
                    <a:pt x="800" y="361"/>
                  </a:lnTo>
                  <a:lnTo>
                    <a:pt x="828" y="361"/>
                  </a:lnTo>
                  <a:lnTo>
                    <a:pt x="855" y="364"/>
                  </a:lnTo>
                  <a:lnTo>
                    <a:pt x="883" y="364"/>
                  </a:lnTo>
                  <a:lnTo>
                    <a:pt x="904" y="356"/>
                  </a:lnTo>
                  <a:lnTo>
                    <a:pt x="923" y="336"/>
                  </a:lnTo>
                  <a:lnTo>
                    <a:pt x="665" y="73"/>
                  </a:lnTo>
                  <a:lnTo>
                    <a:pt x="627" y="79"/>
                  </a:lnTo>
                  <a:lnTo>
                    <a:pt x="589" y="87"/>
                  </a:lnTo>
                  <a:lnTo>
                    <a:pt x="551" y="90"/>
                  </a:lnTo>
                  <a:lnTo>
                    <a:pt x="513" y="95"/>
                  </a:lnTo>
                  <a:lnTo>
                    <a:pt x="475" y="98"/>
                  </a:lnTo>
                  <a:lnTo>
                    <a:pt x="437" y="103"/>
                  </a:lnTo>
                  <a:lnTo>
                    <a:pt x="398" y="107"/>
                  </a:lnTo>
                  <a:lnTo>
                    <a:pt x="361" y="112"/>
                  </a:lnTo>
                  <a:lnTo>
                    <a:pt x="323" y="117"/>
                  </a:lnTo>
                  <a:lnTo>
                    <a:pt x="287" y="123"/>
                  </a:lnTo>
                  <a:lnTo>
                    <a:pt x="250" y="128"/>
                  </a:lnTo>
                  <a:lnTo>
                    <a:pt x="215" y="135"/>
                  </a:lnTo>
                  <a:lnTo>
                    <a:pt x="176" y="144"/>
                  </a:lnTo>
                  <a:lnTo>
                    <a:pt x="141" y="155"/>
                  </a:lnTo>
                  <a:lnTo>
                    <a:pt x="109" y="165"/>
                  </a:lnTo>
                  <a:lnTo>
                    <a:pt x="73" y="179"/>
                  </a:lnTo>
                  <a:lnTo>
                    <a:pt x="100" y="223"/>
                  </a:lnTo>
                  <a:lnTo>
                    <a:pt x="135" y="261"/>
                  </a:lnTo>
                  <a:lnTo>
                    <a:pt x="174" y="296"/>
                  </a:lnTo>
                  <a:lnTo>
                    <a:pt x="215" y="329"/>
                  </a:lnTo>
                  <a:lnTo>
                    <a:pt x="250" y="364"/>
                  </a:lnTo>
                  <a:lnTo>
                    <a:pt x="285" y="400"/>
                  </a:lnTo>
                  <a:lnTo>
                    <a:pt x="312" y="440"/>
                  </a:lnTo>
                  <a:lnTo>
                    <a:pt x="328" y="489"/>
                  </a:lnTo>
                  <a:lnTo>
                    <a:pt x="280" y="470"/>
                  </a:lnTo>
                  <a:lnTo>
                    <a:pt x="236" y="442"/>
                  </a:lnTo>
                  <a:lnTo>
                    <a:pt x="195" y="410"/>
                  </a:lnTo>
                  <a:lnTo>
                    <a:pt x="155" y="370"/>
                  </a:lnTo>
                  <a:lnTo>
                    <a:pt x="116" y="329"/>
                  </a:lnTo>
                  <a:lnTo>
                    <a:pt x="79" y="285"/>
                  </a:lnTo>
                  <a:lnTo>
                    <a:pt x="40" y="245"/>
                  </a:lnTo>
                  <a:lnTo>
                    <a:pt x="0" y="209"/>
                  </a:lnTo>
                  <a:lnTo>
                    <a:pt x="3" y="123"/>
                  </a:lnTo>
                  <a:lnTo>
                    <a:pt x="682" y="0"/>
                  </a:lnTo>
                  <a:lnTo>
                    <a:pt x="1024" y="336"/>
                  </a:lnTo>
                  <a:lnTo>
                    <a:pt x="1019" y="366"/>
                  </a:lnTo>
                  <a:lnTo>
                    <a:pt x="999" y="386"/>
                  </a:lnTo>
                  <a:lnTo>
                    <a:pt x="975" y="400"/>
                  </a:lnTo>
                  <a:lnTo>
                    <a:pt x="947" y="405"/>
                  </a:lnTo>
                  <a:lnTo>
                    <a:pt x="912" y="407"/>
                  </a:lnTo>
                  <a:lnTo>
                    <a:pt x="880" y="410"/>
                  </a:lnTo>
                  <a:lnTo>
                    <a:pt x="848" y="413"/>
                  </a:lnTo>
                  <a:lnTo>
                    <a:pt x="820" y="421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04" name="Freeform 408"/>
            <p:cNvSpPr>
              <a:spLocks/>
            </p:cNvSpPr>
            <p:nvPr/>
          </p:nvSpPr>
          <p:spPr bwMode="auto">
            <a:xfrm>
              <a:off x="3803" y="3379"/>
              <a:ext cx="86" cy="102"/>
            </a:xfrm>
            <a:custGeom>
              <a:avLst/>
              <a:gdLst>
                <a:gd name="T0" fmla="*/ 0 w 342"/>
                <a:gd name="T1" fmla="*/ 0 h 410"/>
                <a:gd name="T2" fmla="*/ 0 w 342"/>
                <a:gd name="T3" fmla="*/ 0 h 410"/>
                <a:gd name="T4" fmla="*/ 0 w 342"/>
                <a:gd name="T5" fmla="*/ 0 h 410"/>
                <a:gd name="T6" fmla="*/ 0 w 342"/>
                <a:gd name="T7" fmla="*/ 0 h 410"/>
                <a:gd name="T8" fmla="*/ 0 w 342"/>
                <a:gd name="T9" fmla="*/ 0 h 410"/>
                <a:gd name="T10" fmla="*/ 0 w 342"/>
                <a:gd name="T11" fmla="*/ 0 h 410"/>
                <a:gd name="T12" fmla="*/ 0 w 342"/>
                <a:gd name="T13" fmla="*/ 0 h 410"/>
                <a:gd name="T14" fmla="*/ 0 w 342"/>
                <a:gd name="T15" fmla="*/ 0 h 410"/>
                <a:gd name="T16" fmla="*/ 0 w 342"/>
                <a:gd name="T17" fmla="*/ 0 h 410"/>
                <a:gd name="T18" fmla="*/ 0 w 342"/>
                <a:gd name="T19" fmla="*/ 0 h 410"/>
                <a:gd name="T20" fmla="*/ 0 w 342"/>
                <a:gd name="T21" fmla="*/ 0 h 410"/>
                <a:gd name="T22" fmla="*/ 0 w 342"/>
                <a:gd name="T23" fmla="*/ 0 h 410"/>
                <a:gd name="T24" fmla="*/ 0 w 342"/>
                <a:gd name="T25" fmla="*/ 0 h 410"/>
                <a:gd name="T26" fmla="*/ 0 w 342"/>
                <a:gd name="T27" fmla="*/ 0 h 410"/>
                <a:gd name="T28" fmla="*/ 0 w 342"/>
                <a:gd name="T29" fmla="*/ 0 h 4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2"/>
                <a:gd name="T46" fmla="*/ 0 h 410"/>
                <a:gd name="T47" fmla="*/ 342 w 342"/>
                <a:gd name="T48" fmla="*/ 410 h 4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2" h="410">
                  <a:moveTo>
                    <a:pt x="295" y="410"/>
                  </a:moveTo>
                  <a:lnTo>
                    <a:pt x="0" y="30"/>
                  </a:lnTo>
                  <a:lnTo>
                    <a:pt x="12" y="16"/>
                  </a:lnTo>
                  <a:lnTo>
                    <a:pt x="26" y="6"/>
                  </a:lnTo>
                  <a:lnTo>
                    <a:pt x="40" y="0"/>
                  </a:lnTo>
                  <a:lnTo>
                    <a:pt x="56" y="0"/>
                  </a:lnTo>
                  <a:lnTo>
                    <a:pt x="97" y="46"/>
                  </a:lnTo>
                  <a:lnTo>
                    <a:pt x="138" y="92"/>
                  </a:lnTo>
                  <a:lnTo>
                    <a:pt x="178" y="141"/>
                  </a:lnTo>
                  <a:lnTo>
                    <a:pt x="217" y="187"/>
                  </a:lnTo>
                  <a:lnTo>
                    <a:pt x="252" y="239"/>
                  </a:lnTo>
                  <a:lnTo>
                    <a:pt x="284" y="288"/>
                  </a:lnTo>
                  <a:lnTo>
                    <a:pt x="314" y="339"/>
                  </a:lnTo>
                  <a:lnTo>
                    <a:pt x="342" y="394"/>
                  </a:lnTo>
                  <a:lnTo>
                    <a:pt x="295" y="410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05" name="Freeform 409"/>
            <p:cNvSpPr>
              <a:spLocks/>
            </p:cNvSpPr>
            <p:nvPr/>
          </p:nvSpPr>
          <p:spPr bwMode="auto">
            <a:xfrm>
              <a:off x="3622" y="3036"/>
              <a:ext cx="249" cy="107"/>
            </a:xfrm>
            <a:custGeom>
              <a:avLst/>
              <a:gdLst>
                <a:gd name="T0" fmla="*/ 0 w 994"/>
                <a:gd name="T1" fmla="*/ 0 h 429"/>
                <a:gd name="T2" fmla="*/ 0 w 994"/>
                <a:gd name="T3" fmla="*/ 0 h 429"/>
                <a:gd name="T4" fmla="*/ 0 w 994"/>
                <a:gd name="T5" fmla="*/ 0 h 429"/>
                <a:gd name="T6" fmla="*/ 0 w 994"/>
                <a:gd name="T7" fmla="*/ 0 h 429"/>
                <a:gd name="T8" fmla="*/ 0 w 994"/>
                <a:gd name="T9" fmla="*/ 0 h 429"/>
                <a:gd name="T10" fmla="*/ 0 w 994"/>
                <a:gd name="T11" fmla="*/ 0 h 429"/>
                <a:gd name="T12" fmla="*/ 0 w 994"/>
                <a:gd name="T13" fmla="*/ 0 h 429"/>
                <a:gd name="T14" fmla="*/ 0 w 994"/>
                <a:gd name="T15" fmla="*/ 0 h 429"/>
                <a:gd name="T16" fmla="*/ 0 w 994"/>
                <a:gd name="T17" fmla="*/ 0 h 429"/>
                <a:gd name="T18" fmla="*/ 0 w 994"/>
                <a:gd name="T19" fmla="*/ 0 h 429"/>
                <a:gd name="T20" fmla="*/ 0 w 994"/>
                <a:gd name="T21" fmla="*/ 0 h 429"/>
                <a:gd name="T22" fmla="*/ 0 w 994"/>
                <a:gd name="T23" fmla="*/ 0 h 429"/>
                <a:gd name="T24" fmla="*/ 0 w 994"/>
                <a:gd name="T25" fmla="*/ 0 h 429"/>
                <a:gd name="T26" fmla="*/ 0 w 994"/>
                <a:gd name="T27" fmla="*/ 0 h 429"/>
                <a:gd name="T28" fmla="*/ 0 w 994"/>
                <a:gd name="T29" fmla="*/ 0 h 429"/>
                <a:gd name="T30" fmla="*/ 0 w 994"/>
                <a:gd name="T31" fmla="*/ 0 h 429"/>
                <a:gd name="T32" fmla="*/ 0 w 994"/>
                <a:gd name="T33" fmla="*/ 0 h 429"/>
                <a:gd name="T34" fmla="*/ 0 w 994"/>
                <a:gd name="T35" fmla="*/ 0 h 429"/>
                <a:gd name="T36" fmla="*/ 0 w 994"/>
                <a:gd name="T37" fmla="*/ 0 h 429"/>
                <a:gd name="T38" fmla="*/ 0 w 994"/>
                <a:gd name="T39" fmla="*/ 0 h 429"/>
                <a:gd name="T40" fmla="*/ 0 w 994"/>
                <a:gd name="T41" fmla="*/ 0 h 429"/>
                <a:gd name="T42" fmla="*/ 0 w 994"/>
                <a:gd name="T43" fmla="*/ 0 h 429"/>
                <a:gd name="T44" fmla="*/ 0 w 994"/>
                <a:gd name="T45" fmla="*/ 0 h 429"/>
                <a:gd name="T46" fmla="*/ 0 w 994"/>
                <a:gd name="T47" fmla="*/ 0 h 429"/>
                <a:gd name="T48" fmla="*/ 0 w 994"/>
                <a:gd name="T49" fmla="*/ 0 h 429"/>
                <a:gd name="T50" fmla="*/ 0 w 994"/>
                <a:gd name="T51" fmla="*/ 0 h 429"/>
                <a:gd name="T52" fmla="*/ 0 w 994"/>
                <a:gd name="T53" fmla="*/ 0 h 429"/>
                <a:gd name="T54" fmla="*/ 0 w 994"/>
                <a:gd name="T55" fmla="*/ 0 h 429"/>
                <a:gd name="T56" fmla="*/ 0 w 994"/>
                <a:gd name="T57" fmla="*/ 0 h 429"/>
                <a:gd name="T58" fmla="*/ 0 w 994"/>
                <a:gd name="T59" fmla="*/ 0 h 429"/>
                <a:gd name="T60" fmla="*/ 0 w 994"/>
                <a:gd name="T61" fmla="*/ 0 h 429"/>
                <a:gd name="T62" fmla="*/ 0 w 994"/>
                <a:gd name="T63" fmla="*/ 0 h 429"/>
                <a:gd name="T64" fmla="*/ 0 w 994"/>
                <a:gd name="T65" fmla="*/ 0 h 429"/>
                <a:gd name="T66" fmla="*/ 0 w 994"/>
                <a:gd name="T67" fmla="*/ 0 h 429"/>
                <a:gd name="T68" fmla="*/ 0 w 994"/>
                <a:gd name="T69" fmla="*/ 0 h 429"/>
                <a:gd name="T70" fmla="*/ 0 w 994"/>
                <a:gd name="T71" fmla="*/ 0 h 429"/>
                <a:gd name="T72" fmla="*/ 0 w 994"/>
                <a:gd name="T73" fmla="*/ 0 h 429"/>
                <a:gd name="T74" fmla="*/ 0 w 994"/>
                <a:gd name="T75" fmla="*/ 0 h 429"/>
                <a:gd name="T76" fmla="*/ 0 w 994"/>
                <a:gd name="T77" fmla="*/ 0 h 429"/>
                <a:gd name="T78" fmla="*/ 0 w 994"/>
                <a:gd name="T79" fmla="*/ 0 h 429"/>
                <a:gd name="T80" fmla="*/ 0 w 994"/>
                <a:gd name="T81" fmla="*/ 0 h 42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94"/>
                <a:gd name="T124" fmla="*/ 0 h 429"/>
                <a:gd name="T125" fmla="*/ 994 w 994"/>
                <a:gd name="T126" fmla="*/ 429 h 42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94" h="429">
                  <a:moveTo>
                    <a:pt x="690" y="391"/>
                  </a:moveTo>
                  <a:lnTo>
                    <a:pt x="663" y="396"/>
                  </a:lnTo>
                  <a:lnTo>
                    <a:pt x="635" y="400"/>
                  </a:lnTo>
                  <a:lnTo>
                    <a:pt x="608" y="405"/>
                  </a:lnTo>
                  <a:lnTo>
                    <a:pt x="580" y="410"/>
                  </a:lnTo>
                  <a:lnTo>
                    <a:pt x="554" y="413"/>
                  </a:lnTo>
                  <a:lnTo>
                    <a:pt x="529" y="418"/>
                  </a:lnTo>
                  <a:lnTo>
                    <a:pt x="502" y="423"/>
                  </a:lnTo>
                  <a:lnTo>
                    <a:pt x="475" y="429"/>
                  </a:lnTo>
                  <a:lnTo>
                    <a:pt x="472" y="402"/>
                  </a:lnTo>
                  <a:lnTo>
                    <a:pt x="478" y="383"/>
                  </a:lnTo>
                  <a:lnTo>
                    <a:pt x="492" y="372"/>
                  </a:lnTo>
                  <a:lnTo>
                    <a:pt x="510" y="364"/>
                  </a:lnTo>
                  <a:lnTo>
                    <a:pt x="529" y="361"/>
                  </a:lnTo>
                  <a:lnTo>
                    <a:pt x="552" y="356"/>
                  </a:lnTo>
                  <a:lnTo>
                    <a:pt x="573" y="353"/>
                  </a:lnTo>
                  <a:lnTo>
                    <a:pt x="592" y="345"/>
                  </a:lnTo>
                  <a:lnTo>
                    <a:pt x="627" y="340"/>
                  </a:lnTo>
                  <a:lnTo>
                    <a:pt x="660" y="334"/>
                  </a:lnTo>
                  <a:lnTo>
                    <a:pt x="695" y="331"/>
                  </a:lnTo>
                  <a:lnTo>
                    <a:pt x="730" y="326"/>
                  </a:lnTo>
                  <a:lnTo>
                    <a:pt x="765" y="321"/>
                  </a:lnTo>
                  <a:lnTo>
                    <a:pt x="799" y="312"/>
                  </a:lnTo>
                  <a:lnTo>
                    <a:pt x="831" y="305"/>
                  </a:lnTo>
                  <a:lnTo>
                    <a:pt x="864" y="291"/>
                  </a:lnTo>
                  <a:lnTo>
                    <a:pt x="836" y="215"/>
                  </a:lnTo>
                  <a:lnTo>
                    <a:pt x="804" y="155"/>
                  </a:lnTo>
                  <a:lnTo>
                    <a:pt x="765" y="111"/>
                  </a:lnTo>
                  <a:lnTo>
                    <a:pt x="725" y="81"/>
                  </a:lnTo>
                  <a:lnTo>
                    <a:pt x="681" y="63"/>
                  </a:lnTo>
                  <a:lnTo>
                    <a:pt x="633" y="54"/>
                  </a:lnTo>
                  <a:lnTo>
                    <a:pt x="584" y="54"/>
                  </a:lnTo>
                  <a:lnTo>
                    <a:pt x="532" y="63"/>
                  </a:lnTo>
                  <a:lnTo>
                    <a:pt x="478" y="74"/>
                  </a:lnTo>
                  <a:lnTo>
                    <a:pt x="421" y="90"/>
                  </a:lnTo>
                  <a:lnTo>
                    <a:pt x="367" y="109"/>
                  </a:lnTo>
                  <a:lnTo>
                    <a:pt x="312" y="125"/>
                  </a:lnTo>
                  <a:lnTo>
                    <a:pt x="255" y="141"/>
                  </a:lnTo>
                  <a:lnTo>
                    <a:pt x="203" y="155"/>
                  </a:lnTo>
                  <a:lnTo>
                    <a:pt x="150" y="163"/>
                  </a:lnTo>
                  <a:lnTo>
                    <a:pt x="100" y="166"/>
                  </a:lnTo>
                  <a:lnTo>
                    <a:pt x="90" y="192"/>
                  </a:lnTo>
                  <a:lnTo>
                    <a:pt x="92" y="220"/>
                  </a:lnTo>
                  <a:lnTo>
                    <a:pt x="106" y="247"/>
                  </a:lnTo>
                  <a:lnTo>
                    <a:pt x="125" y="275"/>
                  </a:lnTo>
                  <a:lnTo>
                    <a:pt x="150" y="301"/>
                  </a:lnTo>
                  <a:lnTo>
                    <a:pt x="174" y="328"/>
                  </a:lnTo>
                  <a:lnTo>
                    <a:pt x="196" y="358"/>
                  </a:lnTo>
                  <a:lnTo>
                    <a:pt x="215" y="386"/>
                  </a:lnTo>
                  <a:lnTo>
                    <a:pt x="185" y="410"/>
                  </a:lnTo>
                  <a:lnTo>
                    <a:pt x="152" y="383"/>
                  </a:lnTo>
                  <a:lnTo>
                    <a:pt x="120" y="353"/>
                  </a:lnTo>
                  <a:lnTo>
                    <a:pt x="86" y="321"/>
                  </a:lnTo>
                  <a:lnTo>
                    <a:pt x="60" y="285"/>
                  </a:lnTo>
                  <a:lnTo>
                    <a:pt x="32" y="247"/>
                  </a:lnTo>
                  <a:lnTo>
                    <a:pt x="14" y="209"/>
                  </a:lnTo>
                  <a:lnTo>
                    <a:pt x="3" y="171"/>
                  </a:lnTo>
                  <a:lnTo>
                    <a:pt x="0" y="134"/>
                  </a:lnTo>
                  <a:lnTo>
                    <a:pt x="40" y="122"/>
                  </a:lnTo>
                  <a:lnTo>
                    <a:pt x="81" y="111"/>
                  </a:lnTo>
                  <a:lnTo>
                    <a:pt x="122" y="100"/>
                  </a:lnTo>
                  <a:lnTo>
                    <a:pt x="166" y="90"/>
                  </a:lnTo>
                  <a:lnTo>
                    <a:pt x="206" y="79"/>
                  </a:lnTo>
                  <a:lnTo>
                    <a:pt x="250" y="68"/>
                  </a:lnTo>
                  <a:lnTo>
                    <a:pt x="293" y="57"/>
                  </a:lnTo>
                  <a:lnTo>
                    <a:pt x="337" y="49"/>
                  </a:lnTo>
                  <a:lnTo>
                    <a:pt x="380" y="38"/>
                  </a:lnTo>
                  <a:lnTo>
                    <a:pt x="423" y="30"/>
                  </a:lnTo>
                  <a:lnTo>
                    <a:pt x="467" y="24"/>
                  </a:lnTo>
                  <a:lnTo>
                    <a:pt x="510" y="16"/>
                  </a:lnTo>
                  <a:lnTo>
                    <a:pt x="557" y="11"/>
                  </a:lnTo>
                  <a:lnTo>
                    <a:pt x="603" y="5"/>
                  </a:lnTo>
                  <a:lnTo>
                    <a:pt x="649" y="3"/>
                  </a:lnTo>
                  <a:lnTo>
                    <a:pt x="695" y="0"/>
                  </a:lnTo>
                  <a:lnTo>
                    <a:pt x="994" y="321"/>
                  </a:lnTo>
                  <a:lnTo>
                    <a:pt x="964" y="342"/>
                  </a:lnTo>
                  <a:lnTo>
                    <a:pt x="931" y="356"/>
                  </a:lnTo>
                  <a:lnTo>
                    <a:pt x="894" y="367"/>
                  </a:lnTo>
                  <a:lnTo>
                    <a:pt x="852" y="372"/>
                  </a:lnTo>
                  <a:lnTo>
                    <a:pt x="811" y="375"/>
                  </a:lnTo>
                  <a:lnTo>
                    <a:pt x="769" y="377"/>
                  </a:lnTo>
                  <a:lnTo>
                    <a:pt x="728" y="383"/>
                  </a:lnTo>
                  <a:lnTo>
                    <a:pt x="690" y="391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06" name="Freeform 410"/>
            <p:cNvSpPr>
              <a:spLocks/>
            </p:cNvSpPr>
            <p:nvPr/>
          </p:nvSpPr>
          <p:spPr bwMode="auto">
            <a:xfrm>
              <a:off x="3697" y="3221"/>
              <a:ext cx="78" cy="92"/>
            </a:xfrm>
            <a:custGeom>
              <a:avLst/>
              <a:gdLst>
                <a:gd name="T0" fmla="*/ 0 w 312"/>
                <a:gd name="T1" fmla="*/ 0 h 366"/>
                <a:gd name="T2" fmla="*/ 0 w 312"/>
                <a:gd name="T3" fmla="*/ 0 h 366"/>
                <a:gd name="T4" fmla="*/ 0 w 312"/>
                <a:gd name="T5" fmla="*/ 0 h 366"/>
                <a:gd name="T6" fmla="*/ 0 w 312"/>
                <a:gd name="T7" fmla="*/ 0 h 366"/>
                <a:gd name="T8" fmla="*/ 0 w 312"/>
                <a:gd name="T9" fmla="*/ 0 h 366"/>
                <a:gd name="T10" fmla="*/ 0 w 312"/>
                <a:gd name="T11" fmla="*/ 0 h 366"/>
                <a:gd name="T12" fmla="*/ 0 w 312"/>
                <a:gd name="T13" fmla="*/ 0 h 366"/>
                <a:gd name="T14" fmla="*/ 0 w 312"/>
                <a:gd name="T15" fmla="*/ 0 h 3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366"/>
                <a:gd name="T26" fmla="*/ 312 w 312"/>
                <a:gd name="T27" fmla="*/ 366 h 3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366">
                  <a:moveTo>
                    <a:pt x="0" y="46"/>
                  </a:moveTo>
                  <a:lnTo>
                    <a:pt x="11" y="30"/>
                  </a:lnTo>
                  <a:lnTo>
                    <a:pt x="21" y="10"/>
                  </a:lnTo>
                  <a:lnTo>
                    <a:pt x="35" y="0"/>
                  </a:lnTo>
                  <a:lnTo>
                    <a:pt x="57" y="2"/>
                  </a:lnTo>
                  <a:lnTo>
                    <a:pt x="312" y="325"/>
                  </a:lnTo>
                  <a:lnTo>
                    <a:pt x="272" y="36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07" name="Freeform 411"/>
            <p:cNvSpPr>
              <a:spLocks/>
            </p:cNvSpPr>
            <p:nvPr/>
          </p:nvSpPr>
          <p:spPr bwMode="auto">
            <a:xfrm>
              <a:off x="3538" y="3127"/>
              <a:ext cx="169" cy="218"/>
            </a:xfrm>
            <a:custGeom>
              <a:avLst/>
              <a:gdLst>
                <a:gd name="T0" fmla="*/ 0 w 674"/>
                <a:gd name="T1" fmla="*/ 0 h 874"/>
                <a:gd name="T2" fmla="*/ 0 w 674"/>
                <a:gd name="T3" fmla="*/ 0 h 874"/>
                <a:gd name="T4" fmla="*/ 0 w 674"/>
                <a:gd name="T5" fmla="*/ 0 h 874"/>
                <a:gd name="T6" fmla="*/ 0 w 674"/>
                <a:gd name="T7" fmla="*/ 0 h 874"/>
                <a:gd name="T8" fmla="*/ 0 w 674"/>
                <a:gd name="T9" fmla="*/ 0 h 874"/>
                <a:gd name="T10" fmla="*/ 0 w 674"/>
                <a:gd name="T11" fmla="*/ 0 h 874"/>
                <a:gd name="T12" fmla="*/ 0 w 674"/>
                <a:gd name="T13" fmla="*/ 0 h 874"/>
                <a:gd name="T14" fmla="*/ 0 w 674"/>
                <a:gd name="T15" fmla="*/ 0 h 874"/>
                <a:gd name="T16" fmla="*/ 0 w 674"/>
                <a:gd name="T17" fmla="*/ 0 h 874"/>
                <a:gd name="T18" fmla="*/ 0 w 674"/>
                <a:gd name="T19" fmla="*/ 0 h 874"/>
                <a:gd name="T20" fmla="*/ 0 w 674"/>
                <a:gd name="T21" fmla="*/ 0 h 874"/>
                <a:gd name="T22" fmla="*/ 0 w 674"/>
                <a:gd name="T23" fmla="*/ 0 h 874"/>
                <a:gd name="T24" fmla="*/ 0 w 674"/>
                <a:gd name="T25" fmla="*/ 0 h 8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74"/>
                <a:gd name="T40" fmla="*/ 0 h 874"/>
                <a:gd name="T41" fmla="*/ 674 w 674"/>
                <a:gd name="T42" fmla="*/ 874 h 8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74" h="874">
                  <a:moveTo>
                    <a:pt x="658" y="874"/>
                  </a:moveTo>
                  <a:lnTo>
                    <a:pt x="614" y="872"/>
                  </a:lnTo>
                  <a:lnTo>
                    <a:pt x="0" y="57"/>
                  </a:lnTo>
                  <a:lnTo>
                    <a:pt x="3" y="41"/>
                  </a:lnTo>
                  <a:lnTo>
                    <a:pt x="0" y="24"/>
                  </a:lnTo>
                  <a:lnTo>
                    <a:pt x="5" y="11"/>
                  </a:lnTo>
                  <a:lnTo>
                    <a:pt x="16" y="0"/>
                  </a:lnTo>
                  <a:lnTo>
                    <a:pt x="62" y="0"/>
                  </a:lnTo>
                  <a:lnTo>
                    <a:pt x="670" y="815"/>
                  </a:lnTo>
                  <a:lnTo>
                    <a:pt x="670" y="828"/>
                  </a:lnTo>
                  <a:lnTo>
                    <a:pt x="674" y="844"/>
                  </a:lnTo>
                  <a:lnTo>
                    <a:pt x="668" y="861"/>
                  </a:lnTo>
                  <a:lnTo>
                    <a:pt x="658" y="874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08" name="Freeform 412"/>
            <p:cNvSpPr>
              <a:spLocks/>
            </p:cNvSpPr>
            <p:nvPr/>
          </p:nvSpPr>
          <p:spPr bwMode="auto">
            <a:xfrm>
              <a:off x="3600" y="3091"/>
              <a:ext cx="64" cy="91"/>
            </a:xfrm>
            <a:custGeom>
              <a:avLst/>
              <a:gdLst>
                <a:gd name="T0" fmla="*/ 0 w 258"/>
                <a:gd name="T1" fmla="*/ 0 h 364"/>
                <a:gd name="T2" fmla="*/ 0 w 258"/>
                <a:gd name="T3" fmla="*/ 0 h 364"/>
                <a:gd name="T4" fmla="*/ 0 w 258"/>
                <a:gd name="T5" fmla="*/ 0 h 364"/>
                <a:gd name="T6" fmla="*/ 0 w 258"/>
                <a:gd name="T7" fmla="*/ 0 h 364"/>
                <a:gd name="T8" fmla="*/ 0 w 258"/>
                <a:gd name="T9" fmla="*/ 0 h 364"/>
                <a:gd name="T10" fmla="*/ 0 w 258"/>
                <a:gd name="T11" fmla="*/ 0 h 364"/>
                <a:gd name="T12" fmla="*/ 0 w 258"/>
                <a:gd name="T13" fmla="*/ 0 h 364"/>
                <a:gd name="T14" fmla="*/ 0 w 258"/>
                <a:gd name="T15" fmla="*/ 0 h 364"/>
                <a:gd name="T16" fmla="*/ 0 w 258"/>
                <a:gd name="T17" fmla="*/ 0 h 364"/>
                <a:gd name="T18" fmla="*/ 0 w 258"/>
                <a:gd name="T19" fmla="*/ 0 h 364"/>
                <a:gd name="T20" fmla="*/ 0 w 258"/>
                <a:gd name="T21" fmla="*/ 0 h 364"/>
                <a:gd name="T22" fmla="*/ 0 w 258"/>
                <a:gd name="T23" fmla="*/ 0 h 364"/>
                <a:gd name="T24" fmla="*/ 0 w 258"/>
                <a:gd name="T25" fmla="*/ 0 h 364"/>
                <a:gd name="T26" fmla="*/ 0 w 258"/>
                <a:gd name="T27" fmla="*/ 0 h 364"/>
                <a:gd name="T28" fmla="*/ 0 w 258"/>
                <a:gd name="T29" fmla="*/ 0 h 364"/>
                <a:gd name="T30" fmla="*/ 0 w 258"/>
                <a:gd name="T31" fmla="*/ 0 h 364"/>
                <a:gd name="T32" fmla="*/ 0 w 258"/>
                <a:gd name="T33" fmla="*/ 0 h 364"/>
                <a:gd name="T34" fmla="*/ 0 w 258"/>
                <a:gd name="T35" fmla="*/ 0 h 364"/>
                <a:gd name="T36" fmla="*/ 0 w 258"/>
                <a:gd name="T37" fmla="*/ 0 h 364"/>
                <a:gd name="T38" fmla="*/ 0 w 258"/>
                <a:gd name="T39" fmla="*/ 0 h 364"/>
                <a:gd name="T40" fmla="*/ 0 w 258"/>
                <a:gd name="T41" fmla="*/ 0 h 364"/>
                <a:gd name="T42" fmla="*/ 0 w 258"/>
                <a:gd name="T43" fmla="*/ 0 h 3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8"/>
                <a:gd name="T67" fmla="*/ 0 h 364"/>
                <a:gd name="T68" fmla="*/ 258 w 258"/>
                <a:gd name="T69" fmla="*/ 364 h 3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8" h="364">
                  <a:moveTo>
                    <a:pt x="231" y="364"/>
                  </a:moveTo>
                  <a:lnTo>
                    <a:pt x="196" y="334"/>
                  </a:lnTo>
                  <a:lnTo>
                    <a:pt x="164" y="298"/>
                  </a:lnTo>
                  <a:lnTo>
                    <a:pt x="130" y="261"/>
                  </a:lnTo>
                  <a:lnTo>
                    <a:pt x="104" y="222"/>
                  </a:lnTo>
                  <a:lnTo>
                    <a:pt x="76" y="182"/>
                  </a:lnTo>
                  <a:lnTo>
                    <a:pt x="49" y="141"/>
                  </a:lnTo>
                  <a:lnTo>
                    <a:pt x="25" y="101"/>
                  </a:lnTo>
                  <a:lnTo>
                    <a:pt x="0" y="60"/>
                  </a:lnTo>
                  <a:lnTo>
                    <a:pt x="9" y="44"/>
                  </a:lnTo>
                  <a:lnTo>
                    <a:pt x="14" y="27"/>
                  </a:lnTo>
                  <a:lnTo>
                    <a:pt x="21" y="11"/>
                  </a:lnTo>
                  <a:lnTo>
                    <a:pt x="33" y="0"/>
                  </a:lnTo>
                  <a:lnTo>
                    <a:pt x="60" y="44"/>
                  </a:lnTo>
                  <a:lnTo>
                    <a:pt x="90" y="85"/>
                  </a:lnTo>
                  <a:lnTo>
                    <a:pt x="120" y="125"/>
                  </a:lnTo>
                  <a:lnTo>
                    <a:pt x="150" y="168"/>
                  </a:lnTo>
                  <a:lnTo>
                    <a:pt x="180" y="209"/>
                  </a:lnTo>
                  <a:lnTo>
                    <a:pt x="210" y="250"/>
                  </a:lnTo>
                  <a:lnTo>
                    <a:pt x="234" y="293"/>
                  </a:lnTo>
                  <a:lnTo>
                    <a:pt x="258" y="337"/>
                  </a:lnTo>
                  <a:lnTo>
                    <a:pt x="231" y="364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7009" name="Freeform 413"/>
            <p:cNvSpPr>
              <a:spLocks/>
            </p:cNvSpPr>
            <p:nvPr/>
          </p:nvSpPr>
          <p:spPr bwMode="auto">
            <a:xfrm>
              <a:off x="3493" y="3030"/>
              <a:ext cx="144" cy="27"/>
            </a:xfrm>
            <a:custGeom>
              <a:avLst/>
              <a:gdLst>
                <a:gd name="T0" fmla="*/ 0 w 579"/>
                <a:gd name="T1" fmla="*/ 0 h 111"/>
                <a:gd name="T2" fmla="*/ 0 w 579"/>
                <a:gd name="T3" fmla="*/ 0 h 111"/>
                <a:gd name="T4" fmla="*/ 0 w 579"/>
                <a:gd name="T5" fmla="*/ 0 h 111"/>
                <a:gd name="T6" fmla="*/ 0 w 579"/>
                <a:gd name="T7" fmla="*/ 0 h 111"/>
                <a:gd name="T8" fmla="*/ 0 w 579"/>
                <a:gd name="T9" fmla="*/ 0 h 111"/>
                <a:gd name="T10" fmla="*/ 0 w 579"/>
                <a:gd name="T11" fmla="*/ 0 h 111"/>
                <a:gd name="T12" fmla="*/ 0 w 579"/>
                <a:gd name="T13" fmla="*/ 0 h 111"/>
                <a:gd name="T14" fmla="*/ 0 w 579"/>
                <a:gd name="T15" fmla="*/ 0 h 111"/>
                <a:gd name="T16" fmla="*/ 0 w 579"/>
                <a:gd name="T17" fmla="*/ 0 h 111"/>
                <a:gd name="T18" fmla="*/ 0 w 579"/>
                <a:gd name="T19" fmla="*/ 0 h 111"/>
                <a:gd name="T20" fmla="*/ 0 w 579"/>
                <a:gd name="T21" fmla="*/ 0 h 111"/>
                <a:gd name="T22" fmla="*/ 0 w 579"/>
                <a:gd name="T23" fmla="*/ 0 h 111"/>
                <a:gd name="T24" fmla="*/ 0 w 579"/>
                <a:gd name="T25" fmla="*/ 0 h 111"/>
                <a:gd name="T26" fmla="*/ 0 w 579"/>
                <a:gd name="T27" fmla="*/ 0 h 111"/>
                <a:gd name="T28" fmla="*/ 0 w 579"/>
                <a:gd name="T29" fmla="*/ 0 h 111"/>
                <a:gd name="T30" fmla="*/ 0 w 579"/>
                <a:gd name="T31" fmla="*/ 0 h 111"/>
                <a:gd name="T32" fmla="*/ 0 w 579"/>
                <a:gd name="T33" fmla="*/ 0 h 111"/>
                <a:gd name="T34" fmla="*/ 0 w 579"/>
                <a:gd name="T35" fmla="*/ 0 h 111"/>
                <a:gd name="T36" fmla="*/ 0 w 579"/>
                <a:gd name="T37" fmla="*/ 0 h 111"/>
                <a:gd name="T38" fmla="*/ 0 w 579"/>
                <a:gd name="T39" fmla="*/ 0 h 111"/>
                <a:gd name="T40" fmla="*/ 0 w 579"/>
                <a:gd name="T41" fmla="*/ 0 h 111"/>
                <a:gd name="T42" fmla="*/ 0 w 579"/>
                <a:gd name="T43" fmla="*/ 0 h 111"/>
                <a:gd name="T44" fmla="*/ 0 w 579"/>
                <a:gd name="T45" fmla="*/ 0 h 111"/>
                <a:gd name="T46" fmla="*/ 0 w 579"/>
                <a:gd name="T47" fmla="*/ 0 h 111"/>
                <a:gd name="T48" fmla="*/ 0 w 579"/>
                <a:gd name="T49" fmla="*/ 0 h 111"/>
                <a:gd name="T50" fmla="*/ 0 w 579"/>
                <a:gd name="T51" fmla="*/ 0 h 111"/>
                <a:gd name="T52" fmla="*/ 0 w 579"/>
                <a:gd name="T53" fmla="*/ 0 h 111"/>
                <a:gd name="T54" fmla="*/ 0 w 579"/>
                <a:gd name="T55" fmla="*/ 0 h 111"/>
                <a:gd name="T56" fmla="*/ 0 w 579"/>
                <a:gd name="T57" fmla="*/ 0 h 111"/>
                <a:gd name="T58" fmla="*/ 0 w 579"/>
                <a:gd name="T59" fmla="*/ 0 h 111"/>
                <a:gd name="T60" fmla="*/ 0 w 579"/>
                <a:gd name="T61" fmla="*/ 0 h 111"/>
                <a:gd name="T62" fmla="*/ 0 w 579"/>
                <a:gd name="T63" fmla="*/ 0 h 111"/>
                <a:gd name="T64" fmla="*/ 0 w 579"/>
                <a:gd name="T65" fmla="*/ 0 h 111"/>
                <a:gd name="T66" fmla="*/ 0 w 579"/>
                <a:gd name="T67" fmla="*/ 0 h 111"/>
                <a:gd name="T68" fmla="*/ 0 w 579"/>
                <a:gd name="T69" fmla="*/ 0 h 111"/>
                <a:gd name="T70" fmla="*/ 0 w 579"/>
                <a:gd name="T71" fmla="*/ 0 h 111"/>
                <a:gd name="T72" fmla="*/ 0 w 579"/>
                <a:gd name="T73" fmla="*/ 0 h 111"/>
                <a:gd name="T74" fmla="*/ 0 w 579"/>
                <a:gd name="T75" fmla="*/ 0 h 111"/>
                <a:gd name="T76" fmla="*/ 0 w 579"/>
                <a:gd name="T77" fmla="*/ 0 h 111"/>
                <a:gd name="T78" fmla="*/ 0 w 579"/>
                <a:gd name="T79" fmla="*/ 0 h 111"/>
                <a:gd name="T80" fmla="*/ 0 w 579"/>
                <a:gd name="T81" fmla="*/ 0 h 111"/>
                <a:gd name="T82" fmla="*/ 0 w 579"/>
                <a:gd name="T83" fmla="*/ 0 h 1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9"/>
                <a:gd name="T127" fmla="*/ 0 h 111"/>
                <a:gd name="T128" fmla="*/ 579 w 579"/>
                <a:gd name="T129" fmla="*/ 111 h 1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9" h="111">
                  <a:moveTo>
                    <a:pt x="535" y="60"/>
                  </a:moveTo>
                  <a:lnTo>
                    <a:pt x="503" y="63"/>
                  </a:lnTo>
                  <a:lnTo>
                    <a:pt x="468" y="66"/>
                  </a:lnTo>
                  <a:lnTo>
                    <a:pt x="434" y="69"/>
                  </a:lnTo>
                  <a:lnTo>
                    <a:pt x="402" y="71"/>
                  </a:lnTo>
                  <a:lnTo>
                    <a:pt x="367" y="71"/>
                  </a:lnTo>
                  <a:lnTo>
                    <a:pt x="332" y="74"/>
                  </a:lnTo>
                  <a:lnTo>
                    <a:pt x="299" y="76"/>
                  </a:lnTo>
                  <a:lnTo>
                    <a:pt x="263" y="76"/>
                  </a:lnTo>
                  <a:lnTo>
                    <a:pt x="231" y="79"/>
                  </a:lnTo>
                  <a:lnTo>
                    <a:pt x="196" y="82"/>
                  </a:lnTo>
                  <a:lnTo>
                    <a:pt x="163" y="88"/>
                  </a:lnTo>
                  <a:lnTo>
                    <a:pt x="131" y="90"/>
                  </a:lnTo>
                  <a:lnTo>
                    <a:pt x="98" y="95"/>
                  </a:lnTo>
                  <a:lnTo>
                    <a:pt x="65" y="99"/>
                  </a:lnTo>
                  <a:lnTo>
                    <a:pt x="32" y="106"/>
                  </a:lnTo>
                  <a:lnTo>
                    <a:pt x="0" y="111"/>
                  </a:lnTo>
                  <a:lnTo>
                    <a:pt x="0" y="95"/>
                  </a:lnTo>
                  <a:lnTo>
                    <a:pt x="2" y="82"/>
                  </a:lnTo>
                  <a:lnTo>
                    <a:pt x="11" y="71"/>
                  </a:lnTo>
                  <a:lnTo>
                    <a:pt x="22" y="63"/>
                  </a:lnTo>
                  <a:lnTo>
                    <a:pt x="36" y="58"/>
                  </a:lnTo>
                  <a:lnTo>
                    <a:pt x="49" y="53"/>
                  </a:lnTo>
                  <a:lnTo>
                    <a:pt x="62" y="46"/>
                  </a:lnTo>
                  <a:lnTo>
                    <a:pt x="73" y="41"/>
                  </a:lnTo>
                  <a:lnTo>
                    <a:pt x="103" y="36"/>
                  </a:lnTo>
                  <a:lnTo>
                    <a:pt x="133" y="30"/>
                  </a:lnTo>
                  <a:lnTo>
                    <a:pt x="166" y="25"/>
                  </a:lnTo>
                  <a:lnTo>
                    <a:pt x="196" y="20"/>
                  </a:lnTo>
                  <a:lnTo>
                    <a:pt x="228" y="14"/>
                  </a:lnTo>
                  <a:lnTo>
                    <a:pt x="258" y="9"/>
                  </a:lnTo>
                  <a:lnTo>
                    <a:pt x="291" y="6"/>
                  </a:lnTo>
                  <a:lnTo>
                    <a:pt x="323" y="4"/>
                  </a:lnTo>
                  <a:lnTo>
                    <a:pt x="356" y="0"/>
                  </a:lnTo>
                  <a:lnTo>
                    <a:pt x="386" y="0"/>
                  </a:lnTo>
                  <a:lnTo>
                    <a:pt x="418" y="0"/>
                  </a:lnTo>
                  <a:lnTo>
                    <a:pt x="450" y="0"/>
                  </a:lnTo>
                  <a:lnTo>
                    <a:pt x="484" y="4"/>
                  </a:lnTo>
                  <a:lnTo>
                    <a:pt x="516" y="6"/>
                  </a:lnTo>
                  <a:lnTo>
                    <a:pt x="546" y="11"/>
                  </a:lnTo>
                  <a:lnTo>
                    <a:pt x="579" y="17"/>
                  </a:lnTo>
                  <a:lnTo>
                    <a:pt x="535" y="60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</p:grpSp>
      <p:grpSp>
        <p:nvGrpSpPr>
          <p:cNvPr id="36886" name="Group 414"/>
          <p:cNvGrpSpPr>
            <a:grpSpLocks/>
          </p:cNvGrpSpPr>
          <p:nvPr/>
        </p:nvGrpSpPr>
        <p:grpSpPr bwMode="auto">
          <a:xfrm rot="-3214438">
            <a:off x="4638175" y="2495975"/>
            <a:ext cx="762000" cy="838200"/>
            <a:chOff x="3481" y="3030"/>
            <a:chExt cx="1115" cy="1118"/>
          </a:xfrm>
        </p:grpSpPr>
        <p:sp>
          <p:nvSpPr>
            <p:cNvPr id="36888" name="Freeform 415"/>
            <p:cNvSpPr>
              <a:spLocks/>
            </p:cNvSpPr>
            <p:nvPr/>
          </p:nvSpPr>
          <p:spPr bwMode="auto">
            <a:xfrm>
              <a:off x="3502" y="3068"/>
              <a:ext cx="1045" cy="1051"/>
            </a:xfrm>
            <a:custGeom>
              <a:avLst/>
              <a:gdLst>
                <a:gd name="T0" fmla="*/ 0 w 4179"/>
                <a:gd name="T1" fmla="*/ 0 h 4201"/>
                <a:gd name="T2" fmla="*/ 0 w 4179"/>
                <a:gd name="T3" fmla="*/ 0 h 4201"/>
                <a:gd name="T4" fmla="*/ 0 w 4179"/>
                <a:gd name="T5" fmla="*/ 0 h 4201"/>
                <a:gd name="T6" fmla="*/ 0 w 4179"/>
                <a:gd name="T7" fmla="*/ 0 h 4201"/>
                <a:gd name="T8" fmla="*/ 0 w 4179"/>
                <a:gd name="T9" fmla="*/ 0 h 4201"/>
                <a:gd name="T10" fmla="*/ 0 w 4179"/>
                <a:gd name="T11" fmla="*/ 0 h 4201"/>
                <a:gd name="T12" fmla="*/ 0 w 4179"/>
                <a:gd name="T13" fmla="*/ 0 h 4201"/>
                <a:gd name="T14" fmla="*/ 0 w 4179"/>
                <a:gd name="T15" fmla="*/ 0 h 4201"/>
                <a:gd name="T16" fmla="*/ 0 w 4179"/>
                <a:gd name="T17" fmla="*/ 0 h 4201"/>
                <a:gd name="T18" fmla="*/ 0 w 4179"/>
                <a:gd name="T19" fmla="*/ 0 h 4201"/>
                <a:gd name="T20" fmla="*/ 0 w 4179"/>
                <a:gd name="T21" fmla="*/ 0 h 4201"/>
                <a:gd name="T22" fmla="*/ 0 w 4179"/>
                <a:gd name="T23" fmla="*/ 0 h 4201"/>
                <a:gd name="T24" fmla="*/ 0 w 4179"/>
                <a:gd name="T25" fmla="*/ 0 h 4201"/>
                <a:gd name="T26" fmla="*/ 0 w 4179"/>
                <a:gd name="T27" fmla="*/ 0 h 4201"/>
                <a:gd name="T28" fmla="*/ 0 w 4179"/>
                <a:gd name="T29" fmla="*/ 0 h 4201"/>
                <a:gd name="T30" fmla="*/ 0 w 4179"/>
                <a:gd name="T31" fmla="*/ 0 h 4201"/>
                <a:gd name="T32" fmla="*/ 0 w 4179"/>
                <a:gd name="T33" fmla="*/ 0 h 4201"/>
                <a:gd name="T34" fmla="*/ 0 w 4179"/>
                <a:gd name="T35" fmla="*/ 0 h 4201"/>
                <a:gd name="T36" fmla="*/ 0 w 4179"/>
                <a:gd name="T37" fmla="*/ 0 h 4201"/>
                <a:gd name="T38" fmla="*/ 0 w 4179"/>
                <a:gd name="T39" fmla="*/ 0 h 4201"/>
                <a:gd name="T40" fmla="*/ 0 w 4179"/>
                <a:gd name="T41" fmla="*/ 0 h 4201"/>
                <a:gd name="T42" fmla="*/ 0 w 4179"/>
                <a:gd name="T43" fmla="*/ 0 h 4201"/>
                <a:gd name="T44" fmla="*/ 0 w 4179"/>
                <a:gd name="T45" fmla="*/ 0 h 4201"/>
                <a:gd name="T46" fmla="*/ 0 w 4179"/>
                <a:gd name="T47" fmla="*/ 0 h 4201"/>
                <a:gd name="T48" fmla="*/ 0 w 4179"/>
                <a:gd name="T49" fmla="*/ 0 h 4201"/>
                <a:gd name="T50" fmla="*/ 0 w 4179"/>
                <a:gd name="T51" fmla="*/ 0 h 4201"/>
                <a:gd name="T52" fmla="*/ 0 w 4179"/>
                <a:gd name="T53" fmla="*/ 0 h 4201"/>
                <a:gd name="T54" fmla="*/ 0 w 4179"/>
                <a:gd name="T55" fmla="*/ 0 h 4201"/>
                <a:gd name="T56" fmla="*/ 0 w 4179"/>
                <a:gd name="T57" fmla="*/ 0 h 4201"/>
                <a:gd name="T58" fmla="*/ 0 w 4179"/>
                <a:gd name="T59" fmla="*/ 0 h 4201"/>
                <a:gd name="T60" fmla="*/ 0 w 4179"/>
                <a:gd name="T61" fmla="*/ 0 h 4201"/>
                <a:gd name="T62" fmla="*/ 0 w 4179"/>
                <a:gd name="T63" fmla="*/ 0 h 4201"/>
                <a:gd name="T64" fmla="*/ 0 w 4179"/>
                <a:gd name="T65" fmla="*/ 0 h 42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179"/>
                <a:gd name="T100" fmla="*/ 0 h 4201"/>
                <a:gd name="T101" fmla="*/ 4179 w 4179"/>
                <a:gd name="T102" fmla="*/ 4201 h 42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179" h="4201">
                  <a:moveTo>
                    <a:pt x="3876" y="3410"/>
                  </a:moveTo>
                  <a:lnTo>
                    <a:pt x="3181" y="3544"/>
                  </a:lnTo>
                  <a:lnTo>
                    <a:pt x="2895" y="3172"/>
                  </a:lnTo>
                  <a:lnTo>
                    <a:pt x="3061" y="3147"/>
                  </a:lnTo>
                  <a:lnTo>
                    <a:pt x="3045" y="3126"/>
                  </a:lnTo>
                  <a:lnTo>
                    <a:pt x="3617" y="3068"/>
                  </a:lnTo>
                  <a:lnTo>
                    <a:pt x="3213" y="2534"/>
                  </a:lnTo>
                  <a:lnTo>
                    <a:pt x="3197" y="2534"/>
                  </a:lnTo>
                  <a:lnTo>
                    <a:pt x="3269" y="2634"/>
                  </a:lnTo>
                  <a:lnTo>
                    <a:pt x="2567" y="2767"/>
                  </a:lnTo>
                  <a:lnTo>
                    <a:pt x="2287" y="2395"/>
                  </a:lnTo>
                  <a:lnTo>
                    <a:pt x="2449" y="2371"/>
                  </a:lnTo>
                  <a:lnTo>
                    <a:pt x="2433" y="2349"/>
                  </a:lnTo>
                  <a:lnTo>
                    <a:pt x="3015" y="2289"/>
                  </a:lnTo>
                  <a:lnTo>
                    <a:pt x="3068" y="2343"/>
                  </a:lnTo>
                  <a:lnTo>
                    <a:pt x="2724" y="1890"/>
                  </a:lnTo>
                  <a:lnTo>
                    <a:pt x="2689" y="1893"/>
                  </a:lnTo>
                  <a:lnTo>
                    <a:pt x="2762" y="1991"/>
                  </a:lnTo>
                  <a:lnTo>
                    <a:pt x="2061" y="2126"/>
                  </a:lnTo>
                  <a:lnTo>
                    <a:pt x="1779" y="1751"/>
                  </a:lnTo>
                  <a:lnTo>
                    <a:pt x="1945" y="1730"/>
                  </a:lnTo>
                  <a:lnTo>
                    <a:pt x="1929" y="1708"/>
                  </a:lnTo>
                  <a:lnTo>
                    <a:pt x="2507" y="1651"/>
                  </a:lnTo>
                  <a:lnTo>
                    <a:pt x="2654" y="1793"/>
                  </a:lnTo>
                  <a:lnTo>
                    <a:pt x="2246" y="1252"/>
                  </a:lnTo>
                  <a:lnTo>
                    <a:pt x="2243" y="1252"/>
                  </a:lnTo>
                  <a:lnTo>
                    <a:pt x="2317" y="1352"/>
                  </a:lnTo>
                  <a:lnTo>
                    <a:pt x="1613" y="1486"/>
                  </a:lnTo>
                  <a:lnTo>
                    <a:pt x="1331" y="1114"/>
                  </a:lnTo>
                  <a:lnTo>
                    <a:pt x="1497" y="1090"/>
                  </a:lnTo>
                  <a:lnTo>
                    <a:pt x="1481" y="1067"/>
                  </a:lnTo>
                  <a:lnTo>
                    <a:pt x="2061" y="1010"/>
                  </a:lnTo>
                  <a:lnTo>
                    <a:pt x="1846" y="728"/>
                  </a:lnTo>
                  <a:lnTo>
                    <a:pt x="1168" y="859"/>
                  </a:lnTo>
                  <a:lnTo>
                    <a:pt x="885" y="483"/>
                  </a:lnTo>
                  <a:lnTo>
                    <a:pt x="1049" y="462"/>
                  </a:lnTo>
                  <a:lnTo>
                    <a:pt x="1035" y="441"/>
                  </a:lnTo>
                  <a:lnTo>
                    <a:pt x="1586" y="383"/>
                  </a:lnTo>
                  <a:lnTo>
                    <a:pt x="1405" y="141"/>
                  </a:lnTo>
                  <a:lnTo>
                    <a:pt x="1347" y="147"/>
                  </a:lnTo>
                  <a:lnTo>
                    <a:pt x="1421" y="247"/>
                  </a:lnTo>
                  <a:lnTo>
                    <a:pt x="717" y="381"/>
                  </a:lnTo>
                  <a:lnTo>
                    <a:pt x="435" y="9"/>
                  </a:lnTo>
                  <a:lnTo>
                    <a:pt x="475" y="4"/>
                  </a:lnTo>
                  <a:lnTo>
                    <a:pt x="459" y="0"/>
                  </a:lnTo>
                  <a:lnTo>
                    <a:pt x="437" y="0"/>
                  </a:lnTo>
                  <a:lnTo>
                    <a:pt x="407" y="4"/>
                  </a:lnTo>
                  <a:lnTo>
                    <a:pt x="375" y="9"/>
                  </a:lnTo>
                  <a:lnTo>
                    <a:pt x="336" y="14"/>
                  </a:lnTo>
                  <a:lnTo>
                    <a:pt x="299" y="20"/>
                  </a:lnTo>
                  <a:lnTo>
                    <a:pt x="255" y="27"/>
                  </a:lnTo>
                  <a:lnTo>
                    <a:pt x="215" y="36"/>
                  </a:lnTo>
                  <a:lnTo>
                    <a:pt x="174" y="44"/>
                  </a:lnTo>
                  <a:lnTo>
                    <a:pt x="133" y="52"/>
                  </a:lnTo>
                  <a:lnTo>
                    <a:pt x="98" y="60"/>
                  </a:lnTo>
                  <a:lnTo>
                    <a:pt x="65" y="66"/>
                  </a:lnTo>
                  <a:lnTo>
                    <a:pt x="38" y="74"/>
                  </a:lnTo>
                  <a:lnTo>
                    <a:pt x="19" y="76"/>
                  </a:lnTo>
                  <a:lnTo>
                    <a:pt x="6" y="82"/>
                  </a:lnTo>
                  <a:lnTo>
                    <a:pt x="0" y="82"/>
                  </a:lnTo>
                  <a:lnTo>
                    <a:pt x="913" y="1442"/>
                  </a:lnTo>
                  <a:lnTo>
                    <a:pt x="1151" y="1456"/>
                  </a:lnTo>
                  <a:lnTo>
                    <a:pt x="2211" y="2826"/>
                  </a:lnTo>
                  <a:lnTo>
                    <a:pt x="2017" y="2976"/>
                  </a:lnTo>
                  <a:lnTo>
                    <a:pt x="2925" y="4201"/>
                  </a:lnTo>
                  <a:lnTo>
                    <a:pt x="4179" y="3812"/>
                  </a:lnTo>
                  <a:lnTo>
                    <a:pt x="3876" y="3410"/>
                  </a:lnTo>
                  <a:close/>
                </a:path>
              </a:pathLst>
            </a:custGeom>
            <a:solidFill>
              <a:srgbClr val="7FDD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889" name="Freeform 416"/>
            <p:cNvSpPr>
              <a:spLocks/>
            </p:cNvSpPr>
            <p:nvPr/>
          </p:nvSpPr>
          <p:spPr bwMode="auto">
            <a:xfrm>
              <a:off x="3621" y="3064"/>
              <a:ext cx="33" cy="5"/>
            </a:xfrm>
            <a:custGeom>
              <a:avLst/>
              <a:gdLst>
                <a:gd name="T0" fmla="*/ 0 w 133"/>
                <a:gd name="T1" fmla="*/ 0 h 20"/>
                <a:gd name="T2" fmla="*/ 0 w 133"/>
                <a:gd name="T3" fmla="*/ 0 h 20"/>
                <a:gd name="T4" fmla="*/ 0 w 133"/>
                <a:gd name="T5" fmla="*/ 0 h 20"/>
                <a:gd name="T6" fmla="*/ 0 w 133"/>
                <a:gd name="T7" fmla="*/ 0 h 20"/>
                <a:gd name="T8" fmla="*/ 0 w 133"/>
                <a:gd name="T9" fmla="*/ 0 h 20"/>
                <a:gd name="T10" fmla="*/ 0 w 133"/>
                <a:gd name="T11" fmla="*/ 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3"/>
                <a:gd name="T19" fmla="*/ 0 h 20"/>
                <a:gd name="T20" fmla="*/ 133 w 133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3" h="20">
                  <a:moveTo>
                    <a:pt x="133" y="11"/>
                  </a:moveTo>
                  <a:lnTo>
                    <a:pt x="126" y="0"/>
                  </a:lnTo>
                  <a:lnTo>
                    <a:pt x="0" y="20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890" name="Freeform 417"/>
            <p:cNvSpPr>
              <a:spLocks/>
            </p:cNvSpPr>
            <p:nvPr/>
          </p:nvSpPr>
          <p:spPr bwMode="auto">
            <a:xfrm>
              <a:off x="3611" y="3067"/>
              <a:ext cx="246" cy="96"/>
            </a:xfrm>
            <a:custGeom>
              <a:avLst/>
              <a:gdLst>
                <a:gd name="T0" fmla="*/ 0 w 986"/>
                <a:gd name="T1" fmla="*/ 0 h 386"/>
                <a:gd name="T2" fmla="*/ 0 w 986"/>
                <a:gd name="T3" fmla="*/ 0 h 386"/>
                <a:gd name="T4" fmla="*/ 0 w 986"/>
                <a:gd name="T5" fmla="*/ 0 h 386"/>
                <a:gd name="T6" fmla="*/ 0 w 986"/>
                <a:gd name="T7" fmla="*/ 0 h 386"/>
                <a:gd name="T8" fmla="*/ 0 w 986"/>
                <a:gd name="T9" fmla="*/ 0 h 386"/>
                <a:gd name="T10" fmla="*/ 0 w 986"/>
                <a:gd name="T11" fmla="*/ 0 h 386"/>
                <a:gd name="T12" fmla="*/ 0 w 986"/>
                <a:gd name="T13" fmla="*/ 0 h 386"/>
                <a:gd name="T14" fmla="*/ 0 w 986"/>
                <a:gd name="T15" fmla="*/ 0 h 386"/>
                <a:gd name="T16" fmla="*/ 0 w 986"/>
                <a:gd name="T17" fmla="*/ 0 h 386"/>
                <a:gd name="T18" fmla="*/ 0 w 986"/>
                <a:gd name="T19" fmla="*/ 0 h 3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86"/>
                <a:gd name="T31" fmla="*/ 0 h 386"/>
                <a:gd name="T32" fmla="*/ 986 w 986"/>
                <a:gd name="T33" fmla="*/ 386 h 38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86" h="386">
                  <a:moveTo>
                    <a:pt x="282" y="386"/>
                  </a:moveTo>
                  <a:lnTo>
                    <a:pt x="986" y="252"/>
                  </a:lnTo>
                  <a:lnTo>
                    <a:pt x="912" y="152"/>
                  </a:lnTo>
                  <a:lnTo>
                    <a:pt x="328" y="206"/>
                  </a:lnTo>
                  <a:lnTo>
                    <a:pt x="173" y="0"/>
                  </a:lnTo>
                  <a:lnTo>
                    <a:pt x="46" y="9"/>
                  </a:lnTo>
                  <a:lnTo>
                    <a:pt x="43" y="9"/>
                  </a:lnTo>
                  <a:lnTo>
                    <a:pt x="40" y="9"/>
                  </a:lnTo>
                  <a:lnTo>
                    <a:pt x="0" y="14"/>
                  </a:lnTo>
                  <a:lnTo>
                    <a:pt x="282" y="386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891" name="Freeform 418"/>
            <p:cNvSpPr>
              <a:spLocks/>
            </p:cNvSpPr>
            <p:nvPr/>
          </p:nvSpPr>
          <p:spPr bwMode="auto">
            <a:xfrm>
              <a:off x="3648" y="3044"/>
              <a:ext cx="146" cy="20"/>
            </a:xfrm>
            <a:custGeom>
              <a:avLst/>
              <a:gdLst>
                <a:gd name="T0" fmla="*/ 0 w 580"/>
                <a:gd name="T1" fmla="*/ 0 h 81"/>
                <a:gd name="T2" fmla="*/ 0 w 580"/>
                <a:gd name="T3" fmla="*/ 0 h 81"/>
                <a:gd name="T4" fmla="*/ 0 w 580"/>
                <a:gd name="T5" fmla="*/ 0 h 81"/>
                <a:gd name="T6" fmla="*/ 0 w 5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0"/>
                <a:gd name="T13" fmla="*/ 0 h 81"/>
                <a:gd name="T14" fmla="*/ 580 w 580"/>
                <a:gd name="T15" fmla="*/ 81 h 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0" h="81">
                  <a:moveTo>
                    <a:pt x="0" y="60"/>
                  </a:moveTo>
                  <a:lnTo>
                    <a:pt x="16" y="81"/>
                  </a:lnTo>
                  <a:lnTo>
                    <a:pt x="580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892" name="Freeform 419"/>
            <p:cNvSpPr>
              <a:spLocks/>
            </p:cNvSpPr>
            <p:nvPr/>
          </p:nvSpPr>
          <p:spPr bwMode="auto">
            <a:xfrm>
              <a:off x="3794" y="3044"/>
              <a:ext cx="59" cy="60"/>
            </a:xfrm>
            <a:custGeom>
              <a:avLst/>
              <a:gdLst>
                <a:gd name="T0" fmla="*/ 0 w 240"/>
                <a:gd name="T1" fmla="*/ 0 h 238"/>
                <a:gd name="T2" fmla="*/ 0 w 240"/>
                <a:gd name="T3" fmla="*/ 0 h 238"/>
                <a:gd name="T4" fmla="*/ 0 w 240"/>
                <a:gd name="T5" fmla="*/ 0 h 238"/>
                <a:gd name="T6" fmla="*/ 0 w 240"/>
                <a:gd name="T7" fmla="*/ 0 h 2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238"/>
                <a:gd name="T14" fmla="*/ 240 w 240"/>
                <a:gd name="T15" fmla="*/ 238 h 2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238">
                  <a:moveTo>
                    <a:pt x="240" y="238"/>
                  </a:moveTo>
                  <a:lnTo>
                    <a:pt x="0" y="0"/>
                  </a:lnTo>
                  <a:lnTo>
                    <a:pt x="117" y="157"/>
                  </a:lnTo>
                  <a:lnTo>
                    <a:pt x="240" y="238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893" name="Freeform 420"/>
            <p:cNvSpPr>
              <a:spLocks/>
            </p:cNvSpPr>
            <p:nvPr/>
          </p:nvSpPr>
          <p:spPr bwMode="auto">
            <a:xfrm>
              <a:off x="3823" y="3083"/>
              <a:ext cx="30" cy="22"/>
            </a:xfrm>
            <a:custGeom>
              <a:avLst/>
              <a:gdLst>
                <a:gd name="T0" fmla="*/ 0 w 123"/>
                <a:gd name="T1" fmla="*/ 0 h 87"/>
                <a:gd name="T2" fmla="*/ 0 w 123"/>
                <a:gd name="T3" fmla="*/ 0 h 87"/>
                <a:gd name="T4" fmla="*/ 0 w 123"/>
                <a:gd name="T5" fmla="*/ 0 h 87"/>
                <a:gd name="T6" fmla="*/ 0 w 123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3"/>
                <a:gd name="T13" fmla="*/ 0 h 87"/>
                <a:gd name="T14" fmla="*/ 123 w 123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3" h="87">
                  <a:moveTo>
                    <a:pt x="65" y="87"/>
                  </a:moveTo>
                  <a:lnTo>
                    <a:pt x="123" y="81"/>
                  </a:lnTo>
                  <a:lnTo>
                    <a:pt x="0" y="0"/>
                  </a:lnTo>
                  <a:lnTo>
                    <a:pt x="65" y="87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894" name="Freeform 421"/>
            <p:cNvSpPr>
              <a:spLocks/>
            </p:cNvSpPr>
            <p:nvPr/>
          </p:nvSpPr>
          <p:spPr bwMode="auto">
            <a:xfrm>
              <a:off x="3652" y="3044"/>
              <a:ext cx="171" cy="39"/>
            </a:xfrm>
            <a:custGeom>
              <a:avLst/>
              <a:gdLst>
                <a:gd name="T0" fmla="*/ 0 w 681"/>
                <a:gd name="T1" fmla="*/ 0 h 157"/>
                <a:gd name="T2" fmla="*/ 0 w 681"/>
                <a:gd name="T3" fmla="*/ 0 h 157"/>
                <a:gd name="T4" fmla="*/ 0 w 681"/>
                <a:gd name="T5" fmla="*/ 0 h 157"/>
                <a:gd name="T6" fmla="*/ 0 w 681"/>
                <a:gd name="T7" fmla="*/ 0 h 157"/>
                <a:gd name="T8" fmla="*/ 0 w 681"/>
                <a:gd name="T9" fmla="*/ 0 h 157"/>
                <a:gd name="T10" fmla="*/ 0 w 681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81"/>
                <a:gd name="T19" fmla="*/ 0 h 157"/>
                <a:gd name="T20" fmla="*/ 681 w 681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81" h="157">
                  <a:moveTo>
                    <a:pt x="534" y="60"/>
                  </a:moveTo>
                  <a:lnTo>
                    <a:pt x="681" y="157"/>
                  </a:lnTo>
                  <a:lnTo>
                    <a:pt x="564" y="0"/>
                  </a:lnTo>
                  <a:lnTo>
                    <a:pt x="0" y="81"/>
                  </a:lnTo>
                  <a:lnTo>
                    <a:pt x="7" y="92"/>
                  </a:lnTo>
                  <a:lnTo>
                    <a:pt x="534" y="60"/>
                  </a:lnTo>
                  <a:close/>
                </a:path>
              </a:pathLst>
            </a:custGeom>
            <a:solidFill>
              <a:srgbClr val="2642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895" name="Freeform 422"/>
            <p:cNvSpPr>
              <a:spLocks/>
            </p:cNvSpPr>
            <p:nvPr/>
          </p:nvSpPr>
          <p:spPr bwMode="auto">
            <a:xfrm>
              <a:off x="3654" y="3059"/>
              <a:ext cx="185" cy="60"/>
            </a:xfrm>
            <a:custGeom>
              <a:avLst/>
              <a:gdLst>
                <a:gd name="T0" fmla="*/ 0 w 739"/>
                <a:gd name="T1" fmla="*/ 0 h 238"/>
                <a:gd name="T2" fmla="*/ 0 w 739"/>
                <a:gd name="T3" fmla="*/ 0 h 238"/>
                <a:gd name="T4" fmla="*/ 0 w 739"/>
                <a:gd name="T5" fmla="*/ 0 h 238"/>
                <a:gd name="T6" fmla="*/ 0 w 739"/>
                <a:gd name="T7" fmla="*/ 0 h 238"/>
                <a:gd name="T8" fmla="*/ 0 w 739"/>
                <a:gd name="T9" fmla="*/ 0 h 238"/>
                <a:gd name="T10" fmla="*/ 0 w 739"/>
                <a:gd name="T11" fmla="*/ 0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9"/>
                <a:gd name="T19" fmla="*/ 0 h 238"/>
                <a:gd name="T20" fmla="*/ 739 w 739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9" h="238">
                  <a:moveTo>
                    <a:pt x="527" y="0"/>
                  </a:moveTo>
                  <a:lnTo>
                    <a:pt x="0" y="32"/>
                  </a:lnTo>
                  <a:lnTo>
                    <a:pt x="155" y="238"/>
                  </a:lnTo>
                  <a:lnTo>
                    <a:pt x="739" y="184"/>
                  </a:lnTo>
                  <a:lnTo>
                    <a:pt x="674" y="97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896" name="Freeform 423"/>
            <p:cNvSpPr>
              <a:spLocks/>
            </p:cNvSpPr>
            <p:nvPr/>
          </p:nvSpPr>
          <p:spPr bwMode="auto">
            <a:xfrm>
              <a:off x="3945" y="3224"/>
              <a:ext cx="25" cy="26"/>
            </a:xfrm>
            <a:custGeom>
              <a:avLst/>
              <a:gdLst>
                <a:gd name="T0" fmla="*/ 0 w 101"/>
                <a:gd name="T1" fmla="*/ 0 h 103"/>
                <a:gd name="T2" fmla="*/ 0 w 101"/>
                <a:gd name="T3" fmla="*/ 0 h 103"/>
                <a:gd name="T4" fmla="*/ 0 w 101"/>
                <a:gd name="T5" fmla="*/ 0 h 103"/>
                <a:gd name="T6" fmla="*/ 0 w 101"/>
                <a:gd name="T7" fmla="*/ 0 h 103"/>
                <a:gd name="T8" fmla="*/ 0 w 101"/>
                <a:gd name="T9" fmla="*/ 0 h 1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103"/>
                <a:gd name="T17" fmla="*/ 101 w 101"/>
                <a:gd name="T18" fmla="*/ 103 h 1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103">
                  <a:moveTo>
                    <a:pt x="76" y="103"/>
                  </a:moveTo>
                  <a:lnTo>
                    <a:pt x="101" y="98"/>
                  </a:lnTo>
                  <a:lnTo>
                    <a:pt x="28" y="0"/>
                  </a:lnTo>
                  <a:lnTo>
                    <a:pt x="0" y="3"/>
                  </a:lnTo>
                  <a:lnTo>
                    <a:pt x="76" y="10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897" name="Freeform 424"/>
            <p:cNvSpPr>
              <a:spLocks/>
            </p:cNvSpPr>
            <p:nvPr/>
          </p:nvSpPr>
          <p:spPr bwMode="auto">
            <a:xfrm>
              <a:off x="3724" y="3184"/>
              <a:ext cx="240" cy="99"/>
            </a:xfrm>
            <a:custGeom>
              <a:avLst/>
              <a:gdLst>
                <a:gd name="T0" fmla="*/ 0 w 961"/>
                <a:gd name="T1" fmla="*/ 0 h 397"/>
                <a:gd name="T2" fmla="*/ 0 w 961"/>
                <a:gd name="T3" fmla="*/ 0 h 397"/>
                <a:gd name="T4" fmla="*/ 0 w 961"/>
                <a:gd name="T5" fmla="*/ 0 h 397"/>
                <a:gd name="T6" fmla="*/ 0 w 961"/>
                <a:gd name="T7" fmla="*/ 0 h 397"/>
                <a:gd name="T8" fmla="*/ 0 w 961"/>
                <a:gd name="T9" fmla="*/ 0 h 397"/>
                <a:gd name="T10" fmla="*/ 0 w 961"/>
                <a:gd name="T11" fmla="*/ 0 h 397"/>
                <a:gd name="T12" fmla="*/ 0 w 961"/>
                <a:gd name="T13" fmla="*/ 0 h 3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1"/>
                <a:gd name="T22" fmla="*/ 0 h 397"/>
                <a:gd name="T23" fmla="*/ 961 w 961"/>
                <a:gd name="T24" fmla="*/ 397 h 3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1" h="397">
                  <a:moveTo>
                    <a:pt x="329" y="217"/>
                  </a:moveTo>
                  <a:lnTo>
                    <a:pt x="164" y="0"/>
                  </a:lnTo>
                  <a:lnTo>
                    <a:pt x="0" y="21"/>
                  </a:lnTo>
                  <a:lnTo>
                    <a:pt x="283" y="397"/>
                  </a:lnTo>
                  <a:lnTo>
                    <a:pt x="961" y="266"/>
                  </a:lnTo>
                  <a:lnTo>
                    <a:pt x="885" y="166"/>
                  </a:lnTo>
                  <a:lnTo>
                    <a:pt x="329" y="217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898" name="Freeform 425"/>
            <p:cNvSpPr>
              <a:spLocks/>
            </p:cNvSpPr>
            <p:nvPr/>
          </p:nvSpPr>
          <p:spPr bwMode="auto">
            <a:xfrm>
              <a:off x="3899" y="3163"/>
              <a:ext cx="7" cy="1"/>
            </a:xfrm>
            <a:custGeom>
              <a:avLst/>
              <a:gdLst>
                <a:gd name="T0" fmla="*/ 0 w 30"/>
                <a:gd name="T1" fmla="*/ 0 h 2"/>
                <a:gd name="T2" fmla="*/ 0 w 30"/>
                <a:gd name="T3" fmla="*/ 1 h 2"/>
                <a:gd name="T4" fmla="*/ 0 w 30"/>
                <a:gd name="T5" fmla="*/ 1 h 2"/>
                <a:gd name="T6" fmla="*/ 0 w 30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2"/>
                <a:gd name="T14" fmla="*/ 30 w 30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2">
                  <a:moveTo>
                    <a:pt x="3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899" name="Freeform 426"/>
            <p:cNvSpPr>
              <a:spLocks/>
            </p:cNvSpPr>
            <p:nvPr/>
          </p:nvSpPr>
          <p:spPr bwMode="auto">
            <a:xfrm>
              <a:off x="3906" y="3163"/>
              <a:ext cx="60" cy="61"/>
            </a:xfrm>
            <a:custGeom>
              <a:avLst/>
              <a:gdLst>
                <a:gd name="T0" fmla="*/ 0 w 239"/>
                <a:gd name="T1" fmla="*/ 0 h 244"/>
                <a:gd name="T2" fmla="*/ 0 w 239"/>
                <a:gd name="T3" fmla="*/ 0 h 244"/>
                <a:gd name="T4" fmla="*/ 0 w 239"/>
                <a:gd name="T5" fmla="*/ 0 h 244"/>
                <a:gd name="T6" fmla="*/ 0 w 239"/>
                <a:gd name="T7" fmla="*/ 0 h 2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9"/>
                <a:gd name="T13" fmla="*/ 0 h 244"/>
                <a:gd name="T14" fmla="*/ 239 w 239"/>
                <a:gd name="T15" fmla="*/ 244 h 2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9" h="244">
                  <a:moveTo>
                    <a:pt x="239" y="238"/>
                  </a:moveTo>
                  <a:lnTo>
                    <a:pt x="0" y="0"/>
                  </a:lnTo>
                  <a:lnTo>
                    <a:pt x="182" y="244"/>
                  </a:lnTo>
                  <a:lnTo>
                    <a:pt x="239" y="238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00" name="Freeform 427"/>
            <p:cNvSpPr>
              <a:spLocks/>
            </p:cNvSpPr>
            <p:nvPr/>
          </p:nvSpPr>
          <p:spPr bwMode="auto">
            <a:xfrm>
              <a:off x="3761" y="3164"/>
              <a:ext cx="138" cy="20"/>
            </a:xfrm>
            <a:custGeom>
              <a:avLst/>
              <a:gdLst>
                <a:gd name="T0" fmla="*/ 0 w 554"/>
                <a:gd name="T1" fmla="*/ 0 h 79"/>
                <a:gd name="T2" fmla="*/ 0 w 554"/>
                <a:gd name="T3" fmla="*/ 0 h 79"/>
                <a:gd name="T4" fmla="*/ 0 w 554"/>
                <a:gd name="T5" fmla="*/ 0 h 79"/>
                <a:gd name="T6" fmla="*/ 0 w 554"/>
                <a:gd name="T7" fmla="*/ 0 h 79"/>
                <a:gd name="T8" fmla="*/ 0 w 554"/>
                <a:gd name="T9" fmla="*/ 0 h 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54"/>
                <a:gd name="T16" fmla="*/ 0 h 79"/>
                <a:gd name="T17" fmla="*/ 554 w 554"/>
                <a:gd name="T18" fmla="*/ 79 h 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54" h="79">
                  <a:moveTo>
                    <a:pt x="14" y="79"/>
                  </a:moveTo>
                  <a:lnTo>
                    <a:pt x="554" y="0"/>
                  </a:lnTo>
                  <a:lnTo>
                    <a:pt x="551" y="0"/>
                  </a:lnTo>
                  <a:lnTo>
                    <a:pt x="0" y="58"/>
                  </a:lnTo>
                  <a:lnTo>
                    <a:pt x="14" y="79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01" name="Freeform 428"/>
            <p:cNvSpPr>
              <a:spLocks/>
            </p:cNvSpPr>
            <p:nvPr/>
          </p:nvSpPr>
          <p:spPr bwMode="auto">
            <a:xfrm>
              <a:off x="3899" y="3163"/>
              <a:ext cx="53" cy="62"/>
            </a:xfrm>
            <a:custGeom>
              <a:avLst/>
              <a:gdLst>
                <a:gd name="T0" fmla="*/ 0 w 209"/>
                <a:gd name="T1" fmla="*/ 0 h 247"/>
                <a:gd name="T2" fmla="*/ 0 w 209"/>
                <a:gd name="T3" fmla="*/ 0 h 247"/>
                <a:gd name="T4" fmla="*/ 0 w 209"/>
                <a:gd name="T5" fmla="*/ 0 h 247"/>
                <a:gd name="T6" fmla="*/ 0 w 209"/>
                <a:gd name="T7" fmla="*/ 0 h 247"/>
                <a:gd name="T8" fmla="*/ 0 w 209"/>
                <a:gd name="T9" fmla="*/ 0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9"/>
                <a:gd name="T16" fmla="*/ 0 h 247"/>
                <a:gd name="T17" fmla="*/ 209 w 209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9" h="247">
                  <a:moveTo>
                    <a:pt x="181" y="247"/>
                  </a:moveTo>
                  <a:lnTo>
                    <a:pt x="209" y="244"/>
                  </a:lnTo>
                  <a:lnTo>
                    <a:pt x="27" y="0"/>
                  </a:lnTo>
                  <a:lnTo>
                    <a:pt x="0" y="2"/>
                  </a:lnTo>
                  <a:lnTo>
                    <a:pt x="181" y="247"/>
                  </a:lnTo>
                  <a:close/>
                </a:path>
              </a:pathLst>
            </a:custGeom>
            <a:solidFill>
              <a:srgbClr val="2642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02" name="Freeform 429"/>
            <p:cNvSpPr>
              <a:spLocks/>
            </p:cNvSpPr>
            <p:nvPr/>
          </p:nvSpPr>
          <p:spPr bwMode="auto">
            <a:xfrm>
              <a:off x="3764" y="3164"/>
              <a:ext cx="181" cy="74"/>
            </a:xfrm>
            <a:custGeom>
              <a:avLst/>
              <a:gdLst>
                <a:gd name="T0" fmla="*/ 0 w 721"/>
                <a:gd name="T1" fmla="*/ 0 h 296"/>
                <a:gd name="T2" fmla="*/ 0 w 721"/>
                <a:gd name="T3" fmla="*/ 0 h 296"/>
                <a:gd name="T4" fmla="*/ 0 w 721"/>
                <a:gd name="T5" fmla="*/ 0 h 296"/>
                <a:gd name="T6" fmla="*/ 0 w 721"/>
                <a:gd name="T7" fmla="*/ 0 h 296"/>
                <a:gd name="T8" fmla="*/ 0 w 721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1"/>
                <a:gd name="T16" fmla="*/ 0 h 296"/>
                <a:gd name="T17" fmla="*/ 721 w 721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1" h="296">
                  <a:moveTo>
                    <a:pt x="721" y="245"/>
                  </a:moveTo>
                  <a:lnTo>
                    <a:pt x="540" y="0"/>
                  </a:lnTo>
                  <a:lnTo>
                    <a:pt x="0" y="79"/>
                  </a:lnTo>
                  <a:lnTo>
                    <a:pt x="165" y="296"/>
                  </a:lnTo>
                  <a:lnTo>
                    <a:pt x="721" y="245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03" name="Freeform 430"/>
            <p:cNvSpPr>
              <a:spLocks/>
            </p:cNvSpPr>
            <p:nvPr/>
          </p:nvSpPr>
          <p:spPr bwMode="auto">
            <a:xfrm>
              <a:off x="3835" y="3341"/>
              <a:ext cx="246" cy="99"/>
            </a:xfrm>
            <a:custGeom>
              <a:avLst/>
              <a:gdLst>
                <a:gd name="T0" fmla="*/ 0 w 986"/>
                <a:gd name="T1" fmla="*/ 0 h 396"/>
                <a:gd name="T2" fmla="*/ 0 w 986"/>
                <a:gd name="T3" fmla="*/ 0 h 396"/>
                <a:gd name="T4" fmla="*/ 0 w 986"/>
                <a:gd name="T5" fmla="*/ 0 h 396"/>
                <a:gd name="T6" fmla="*/ 0 w 986"/>
                <a:gd name="T7" fmla="*/ 0 h 396"/>
                <a:gd name="T8" fmla="*/ 0 w 986"/>
                <a:gd name="T9" fmla="*/ 0 h 396"/>
                <a:gd name="T10" fmla="*/ 0 w 986"/>
                <a:gd name="T11" fmla="*/ 0 h 396"/>
                <a:gd name="T12" fmla="*/ 0 w 986"/>
                <a:gd name="T13" fmla="*/ 0 h 3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6"/>
                <a:gd name="T22" fmla="*/ 0 h 396"/>
                <a:gd name="T23" fmla="*/ 986 w 986"/>
                <a:gd name="T24" fmla="*/ 396 h 3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6" h="396">
                  <a:moveTo>
                    <a:pt x="166" y="0"/>
                  </a:moveTo>
                  <a:lnTo>
                    <a:pt x="0" y="24"/>
                  </a:lnTo>
                  <a:lnTo>
                    <a:pt x="282" y="396"/>
                  </a:lnTo>
                  <a:lnTo>
                    <a:pt x="986" y="262"/>
                  </a:lnTo>
                  <a:lnTo>
                    <a:pt x="912" y="162"/>
                  </a:lnTo>
                  <a:lnTo>
                    <a:pt x="328" y="217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04" name="Freeform 431"/>
            <p:cNvSpPr>
              <a:spLocks/>
            </p:cNvSpPr>
            <p:nvPr/>
          </p:nvSpPr>
          <p:spPr bwMode="auto">
            <a:xfrm>
              <a:off x="4018" y="3320"/>
              <a:ext cx="1" cy="1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0 w 1"/>
                <a:gd name="T5" fmla="*/ 0 h 3"/>
                <a:gd name="T6" fmla="*/ 0 60000 65536"/>
                <a:gd name="T7" fmla="*/ 0 60000 65536"/>
                <a:gd name="T8" fmla="*/ 0 60000 65536"/>
                <a:gd name="T9" fmla="*/ 0 w 1"/>
                <a:gd name="T10" fmla="*/ 0 h 3"/>
                <a:gd name="T11" fmla="*/ 1 w 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05" name="Freeform 432"/>
            <p:cNvSpPr>
              <a:spLocks/>
            </p:cNvSpPr>
            <p:nvPr/>
          </p:nvSpPr>
          <p:spPr bwMode="auto">
            <a:xfrm>
              <a:off x="4018" y="3320"/>
              <a:ext cx="59" cy="61"/>
            </a:xfrm>
            <a:custGeom>
              <a:avLst/>
              <a:gdLst>
                <a:gd name="T0" fmla="*/ 0 w 240"/>
                <a:gd name="T1" fmla="*/ 0 h 245"/>
                <a:gd name="T2" fmla="*/ 0 w 240"/>
                <a:gd name="T3" fmla="*/ 0 h 245"/>
                <a:gd name="T4" fmla="*/ 0 w 240"/>
                <a:gd name="T5" fmla="*/ 0 h 245"/>
                <a:gd name="T6" fmla="*/ 0 w 240"/>
                <a:gd name="T7" fmla="*/ 0 h 245"/>
                <a:gd name="T8" fmla="*/ 0 w 240"/>
                <a:gd name="T9" fmla="*/ 0 h 2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0"/>
                <a:gd name="T16" fmla="*/ 0 h 245"/>
                <a:gd name="T17" fmla="*/ 240 w 240"/>
                <a:gd name="T18" fmla="*/ 245 h 2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0" h="245">
                  <a:moveTo>
                    <a:pt x="185" y="245"/>
                  </a:moveTo>
                  <a:lnTo>
                    <a:pt x="240" y="240"/>
                  </a:lnTo>
                  <a:lnTo>
                    <a:pt x="0" y="0"/>
                  </a:lnTo>
                  <a:lnTo>
                    <a:pt x="95" y="131"/>
                  </a:lnTo>
                  <a:lnTo>
                    <a:pt x="185" y="245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06" name="Freeform 433"/>
            <p:cNvSpPr>
              <a:spLocks/>
            </p:cNvSpPr>
            <p:nvPr/>
          </p:nvSpPr>
          <p:spPr bwMode="auto">
            <a:xfrm>
              <a:off x="3872" y="3321"/>
              <a:ext cx="146" cy="20"/>
            </a:xfrm>
            <a:custGeom>
              <a:avLst/>
              <a:gdLst>
                <a:gd name="T0" fmla="*/ 0 w 580"/>
                <a:gd name="T1" fmla="*/ 0 h 80"/>
                <a:gd name="T2" fmla="*/ 0 w 580"/>
                <a:gd name="T3" fmla="*/ 0 h 80"/>
                <a:gd name="T4" fmla="*/ 0 w 580"/>
                <a:gd name="T5" fmla="*/ 0 h 80"/>
                <a:gd name="T6" fmla="*/ 0 w 5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0"/>
                <a:gd name="T13" fmla="*/ 0 h 80"/>
                <a:gd name="T14" fmla="*/ 580 w 580"/>
                <a:gd name="T15" fmla="*/ 80 h 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0" h="80">
                  <a:moveTo>
                    <a:pt x="16" y="80"/>
                  </a:moveTo>
                  <a:lnTo>
                    <a:pt x="580" y="0"/>
                  </a:lnTo>
                  <a:lnTo>
                    <a:pt x="0" y="57"/>
                  </a:lnTo>
                  <a:lnTo>
                    <a:pt x="16" y="80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07" name="Freeform 434"/>
            <p:cNvSpPr>
              <a:spLocks/>
            </p:cNvSpPr>
            <p:nvPr/>
          </p:nvSpPr>
          <p:spPr bwMode="auto">
            <a:xfrm>
              <a:off x="4041" y="3353"/>
              <a:ext cx="23" cy="28"/>
            </a:xfrm>
            <a:custGeom>
              <a:avLst/>
              <a:gdLst>
                <a:gd name="T0" fmla="*/ 0 w 90"/>
                <a:gd name="T1" fmla="*/ 0 h 114"/>
                <a:gd name="T2" fmla="*/ 0 w 90"/>
                <a:gd name="T3" fmla="*/ 0 h 114"/>
                <a:gd name="T4" fmla="*/ 0 w 90"/>
                <a:gd name="T5" fmla="*/ 0 h 114"/>
                <a:gd name="T6" fmla="*/ 0 w 90"/>
                <a:gd name="T7" fmla="*/ 0 h 11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114"/>
                <a:gd name="T14" fmla="*/ 90 w 90"/>
                <a:gd name="T15" fmla="*/ 114 h 11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114">
                  <a:moveTo>
                    <a:pt x="87" y="114"/>
                  </a:moveTo>
                  <a:lnTo>
                    <a:pt x="90" y="114"/>
                  </a:lnTo>
                  <a:lnTo>
                    <a:pt x="0" y="0"/>
                  </a:lnTo>
                  <a:lnTo>
                    <a:pt x="87" y="114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08" name="Freeform 435"/>
            <p:cNvSpPr>
              <a:spLocks/>
            </p:cNvSpPr>
            <p:nvPr/>
          </p:nvSpPr>
          <p:spPr bwMode="auto">
            <a:xfrm>
              <a:off x="4018" y="3320"/>
              <a:ext cx="23" cy="33"/>
            </a:xfrm>
            <a:custGeom>
              <a:avLst/>
              <a:gdLst>
                <a:gd name="T0" fmla="*/ 0 w 95"/>
                <a:gd name="T1" fmla="*/ 0 h 131"/>
                <a:gd name="T2" fmla="*/ 0 w 95"/>
                <a:gd name="T3" fmla="*/ 0 h 131"/>
                <a:gd name="T4" fmla="*/ 0 w 95"/>
                <a:gd name="T5" fmla="*/ 0 h 131"/>
                <a:gd name="T6" fmla="*/ 0 w 95"/>
                <a:gd name="T7" fmla="*/ 0 h 1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5"/>
                <a:gd name="T13" fmla="*/ 0 h 131"/>
                <a:gd name="T14" fmla="*/ 95 w 95"/>
                <a:gd name="T15" fmla="*/ 131 h 1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5" h="131">
                  <a:moveTo>
                    <a:pt x="95" y="131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95" y="131"/>
                  </a:lnTo>
                  <a:close/>
                </a:path>
              </a:pathLst>
            </a:custGeom>
            <a:solidFill>
              <a:srgbClr val="2642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09" name="Freeform 436"/>
            <p:cNvSpPr>
              <a:spLocks/>
            </p:cNvSpPr>
            <p:nvPr/>
          </p:nvSpPr>
          <p:spPr bwMode="auto">
            <a:xfrm>
              <a:off x="3876" y="3321"/>
              <a:ext cx="187" cy="74"/>
            </a:xfrm>
            <a:custGeom>
              <a:avLst/>
              <a:gdLst>
                <a:gd name="T0" fmla="*/ 0 w 746"/>
                <a:gd name="T1" fmla="*/ 0 h 297"/>
                <a:gd name="T2" fmla="*/ 0 w 746"/>
                <a:gd name="T3" fmla="*/ 0 h 297"/>
                <a:gd name="T4" fmla="*/ 0 w 746"/>
                <a:gd name="T5" fmla="*/ 0 h 297"/>
                <a:gd name="T6" fmla="*/ 0 w 746"/>
                <a:gd name="T7" fmla="*/ 0 h 297"/>
                <a:gd name="T8" fmla="*/ 0 w 746"/>
                <a:gd name="T9" fmla="*/ 0 h 297"/>
                <a:gd name="T10" fmla="*/ 0 w 746"/>
                <a:gd name="T11" fmla="*/ 0 h 2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46"/>
                <a:gd name="T19" fmla="*/ 0 h 297"/>
                <a:gd name="T20" fmla="*/ 746 w 746"/>
                <a:gd name="T21" fmla="*/ 297 h 2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46" h="297">
                  <a:moveTo>
                    <a:pt x="564" y="0"/>
                  </a:moveTo>
                  <a:lnTo>
                    <a:pt x="0" y="80"/>
                  </a:lnTo>
                  <a:lnTo>
                    <a:pt x="162" y="297"/>
                  </a:lnTo>
                  <a:lnTo>
                    <a:pt x="746" y="242"/>
                  </a:lnTo>
                  <a:lnTo>
                    <a:pt x="659" y="128"/>
                  </a:lnTo>
                  <a:lnTo>
                    <a:pt x="564" y="0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10" name="Freeform 437"/>
            <p:cNvSpPr>
              <a:spLocks/>
            </p:cNvSpPr>
            <p:nvPr/>
          </p:nvSpPr>
          <p:spPr bwMode="auto">
            <a:xfrm>
              <a:off x="3947" y="3501"/>
              <a:ext cx="246" cy="99"/>
            </a:xfrm>
            <a:custGeom>
              <a:avLst/>
              <a:gdLst>
                <a:gd name="T0" fmla="*/ 0 w 983"/>
                <a:gd name="T1" fmla="*/ 0 h 396"/>
                <a:gd name="T2" fmla="*/ 0 w 983"/>
                <a:gd name="T3" fmla="*/ 0 h 396"/>
                <a:gd name="T4" fmla="*/ 0 w 983"/>
                <a:gd name="T5" fmla="*/ 0 h 396"/>
                <a:gd name="T6" fmla="*/ 0 w 983"/>
                <a:gd name="T7" fmla="*/ 0 h 396"/>
                <a:gd name="T8" fmla="*/ 0 w 983"/>
                <a:gd name="T9" fmla="*/ 0 h 396"/>
                <a:gd name="T10" fmla="*/ 0 w 983"/>
                <a:gd name="T11" fmla="*/ 0 h 396"/>
                <a:gd name="T12" fmla="*/ 0 w 983"/>
                <a:gd name="T13" fmla="*/ 0 h 3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3"/>
                <a:gd name="T22" fmla="*/ 0 h 396"/>
                <a:gd name="T23" fmla="*/ 983 w 983"/>
                <a:gd name="T24" fmla="*/ 396 h 3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3" h="396">
                  <a:moveTo>
                    <a:pt x="166" y="0"/>
                  </a:moveTo>
                  <a:lnTo>
                    <a:pt x="0" y="21"/>
                  </a:lnTo>
                  <a:lnTo>
                    <a:pt x="282" y="396"/>
                  </a:lnTo>
                  <a:lnTo>
                    <a:pt x="983" y="261"/>
                  </a:lnTo>
                  <a:lnTo>
                    <a:pt x="910" y="163"/>
                  </a:lnTo>
                  <a:lnTo>
                    <a:pt x="328" y="217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11" name="Freeform 438"/>
            <p:cNvSpPr>
              <a:spLocks/>
            </p:cNvSpPr>
            <p:nvPr/>
          </p:nvSpPr>
          <p:spPr bwMode="auto">
            <a:xfrm>
              <a:off x="4166" y="3516"/>
              <a:ext cx="23" cy="25"/>
            </a:xfrm>
            <a:custGeom>
              <a:avLst/>
              <a:gdLst>
                <a:gd name="T0" fmla="*/ 0 w 91"/>
                <a:gd name="T1" fmla="*/ 0 h 97"/>
                <a:gd name="T2" fmla="*/ 0 w 91"/>
                <a:gd name="T3" fmla="*/ 0 h 97"/>
                <a:gd name="T4" fmla="*/ 0 w 91"/>
                <a:gd name="T5" fmla="*/ 0 h 97"/>
                <a:gd name="T6" fmla="*/ 0 w 91"/>
                <a:gd name="T7" fmla="*/ 0 h 9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1"/>
                <a:gd name="T13" fmla="*/ 0 h 97"/>
                <a:gd name="T14" fmla="*/ 91 w 91"/>
                <a:gd name="T15" fmla="*/ 97 h 9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1" h="97">
                  <a:moveTo>
                    <a:pt x="91" y="94"/>
                  </a:moveTo>
                  <a:lnTo>
                    <a:pt x="0" y="0"/>
                  </a:lnTo>
                  <a:lnTo>
                    <a:pt x="70" y="97"/>
                  </a:lnTo>
                  <a:lnTo>
                    <a:pt x="91" y="94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12" name="Freeform 439"/>
            <p:cNvSpPr>
              <a:spLocks/>
            </p:cNvSpPr>
            <p:nvPr/>
          </p:nvSpPr>
          <p:spPr bwMode="auto">
            <a:xfrm>
              <a:off x="3984" y="3481"/>
              <a:ext cx="145" cy="20"/>
            </a:xfrm>
            <a:custGeom>
              <a:avLst/>
              <a:gdLst>
                <a:gd name="T0" fmla="*/ 0 w 578"/>
                <a:gd name="T1" fmla="*/ 0 h 79"/>
                <a:gd name="T2" fmla="*/ 0 w 578"/>
                <a:gd name="T3" fmla="*/ 0 h 79"/>
                <a:gd name="T4" fmla="*/ 0 w 578"/>
                <a:gd name="T5" fmla="*/ 0 h 79"/>
                <a:gd name="T6" fmla="*/ 0 w 578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8"/>
                <a:gd name="T13" fmla="*/ 0 h 79"/>
                <a:gd name="T14" fmla="*/ 578 w 578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8" h="79">
                  <a:moveTo>
                    <a:pt x="0" y="57"/>
                  </a:moveTo>
                  <a:lnTo>
                    <a:pt x="16" y="79"/>
                  </a:lnTo>
                  <a:lnTo>
                    <a:pt x="578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13" name="Freeform 440"/>
            <p:cNvSpPr>
              <a:spLocks/>
            </p:cNvSpPr>
            <p:nvPr/>
          </p:nvSpPr>
          <p:spPr bwMode="auto">
            <a:xfrm>
              <a:off x="4129" y="3481"/>
              <a:ext cx="54" cy="61"/>
            </a:xfrm>
            <a:custGeom>
              <a:avLst/>
              <a:gdLst>
                <a:gd name="T0" fmla="*/ 0 w 217"/>
                <a:gd name="T1" fmla="*/ 0 h 242"/>
                <a:gd name="T2" fmla="*/ 0 w 217"/>
                <a:gd name="T3" fmla="*/ 0 h 242"/>
                <a:gd name="T4" fmla="*/ 0 w 217"/>
                <a:gd name="T5" fmla="*/ 0 h 242"/>
                <a:gd name="T6" fmla="*/ 0 w 217"/>
                <a:gd name="T7" fmla="*/ 0 h 242"/>
                <a:gd name="T8" fmla="*/ 0 w 217"/>
                <a:gd name="T9" fmla="*/ 0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7"/>
                <a:gd name="T16" fmla="*/ 0 h 242"/>
                <a:gd name="T17" fmla="*/ 217 w 217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7" h="242">
                  <a:moveTo>
                    <a:pt x="182" y="242"/>
                  </a:moveTo>
                  <a:lnTo>
                    <a:pt x="217" y="239"/>
                  </a:lnTo>
                  <a:lnTo>
                    <a:pt x="147" y="142"/>
                  </a:lnTo>
                  <a:lnTo>
                    <a:pt x="0" y="0"/>
                  </a:lnTo>
                  <a:lnTo>
                    <a:pt x="182" y="242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14" name="Freeform 441"/>
            <p:cNvSpPr>
              <a:spLocks/>
            </p:cNvSpPr>
            <p:nvPr/>
          </p:nvSpPr>
          <p:spPr bwMode="auto">
            <a:xfrm>
              <a:off x="3988" y="3481"/>
              <a:ext cx="186" cy="74"/>
            </a:xfrm>
            <a:custGeom>
              <a:avLst/>
              <a:gdLst>
                <a:gd name="T0" fmla="*/ 0 w 744"/>
                <a:gd name="T1" fmla="*/ 0 h 296"/>
                <a:gd name="T2" fmla="*/ 0 w 744"/>
                <a:gd name="T3" fmla="*/ 0 h 296"/>
                <a:gd name="T4" fmla="*/ 0 w 744"/>
                <a:gd name="T5" fmla="*/ 0 h 296"/>
                <a:gd name="T6" fmla="*/ 0 w 744"/>
                <a:gd name="T7" fmla="*/ 0 h 296"/>
                <a:gd name="T8" fmla="*/ 0 w 744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4"/>
                <a:gd name="T16" fmla="*/ 0 h 296"/>
                <a:gd name="T17" fmla="*/ 744 w 744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4" h="296">
                  <a:moveTo>
                    <a:pt x="0" y="79"/>
                  </a:moveTo>
                  <a:lnTo>
                    <a:pt x="162" y="296"/>
                  </a:lnTo>
                  <a:lnTo>
                    <a:pt x="744" y="242"/>
                  </a:lnTo>
                  <a:lnTo>
                    <a:pt x="562" y="0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15" name="Freeform 442"/>
            <p:cNvSpPr>
              <a:spLocks/>
            </p:cNvSpPr>
            <p:nvPr/>
          </p:nvSpPr>
          <p:spPr bwMode="auto">
            <a:xfrm>
              <a:off x="4074" y="3661"/>
              <a:ext cx="246" cy="99"/>
            </a:xfrm>
            <a:custGeom>
              <a:avLst/>
              <a:gdLst>
                <a:gd name="T0" fmla="*/ 0 w 982"/>
                <a:gd name="T1" fmla="*/ 0 h 396"/>
                <a:gd name="T2" fmla="*/ 0 w 982"/>
                <a:gd name="T3" fmla="*/ 0 h 396"/>
                <a:gd name="T4" fmla="*/ 0 w 982"/>
                <a:gd name="T5" fmla="*/ 0 h 396"/>
                <a:gd name="T6" fmla="*/ 0 w 982"/>
                <a:gd name="T7" fmla="*/ 0 h 396"/>
                <a:gd name="T8" fmla="*/ 0 w 982"/>
                <a:gd name="T9" fmla="*/ 0 h 396"/>
                <a:gd name="T10" fmla="*/ 0 w 982"/>
                <a:gd name="T11" fmla="*/ 0 h 396"/>
                <a:gd name="T12" fmla="*/ 0 w 982"/>
                <a:gd name="T13" fmla="*/ 0 h 3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2"/>
                <a:gd name="T22" fmla="*/ 0 h 396"/>
                <a:gd name="T23" fmla="*/ 982 w 982"/>
                <a:gd name="T24" fmla="*/ 396 h 3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2" h="396">
                  <a:moveTo>
                    <a:pt x="162" y="0"/>
                  </a:moveTo>
                  <a:lnTo>
                    <a:pt x="0" y="24"/>
                  </a:lnTo>
                  <a:lnTo>
                    <a:pt x="280" y="396"/>
                  </a:lnTo>
                  <a:lnTo>
                    <a:pt x="982" y="263"/>
                  </a:lnTo>
                  <a:lnTo>
                    <a:pt x="910" y="163"/>
                  </a:lnTo>
                  <a:lnTo>
                    <a:pt x="326" y="217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16" name="Freeform 443"/>
            <p:cNvSpPr>
              <a:spLocks/>
            </p:cNvSpPr>
            <p:nvPr/>
          </p:nvSpPr>
          <p:spPr bwMode="auto">
            <a:xfrm>
              <a:off x="4269" y="3654"/>
              <a:ext cx="47" cy="48"/>
            </a:xfrm>
            <a:custGeom>
              <a:avLst/>
              <a:gdLst>
                <a:gd name="T0" fmla="*/ 0 w 185"/>
                <a:gd name="T1" fmla="*/ 0 h 191"/>
                <a:gd name="T2" fmla="*/ 0 w 185"/>
                <a:gd name="T3" fmla="*/ 0 h 191"/>
                <a:gd name="T4" fmla="*/ 0 w 185"/>
                <a:gd name="T5" fmla="*/ 0 h 191"/>
                <a:gd name="T6" fmla="*/ 0 w 185"/>
                <a:gd name="T7" fmla="*/ 0 h 19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5"/>
                <a:gd name="T13" fmla="*/ 0 h 191"/>
                <a:gd name="T14" fmla="*/ 185 w 185"/>
                <a:gd name="T15" fmla="*/ 191 h 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5" h="191">
                  <a:moveTo>
                    <a:pt x="185" y="185"/>
                  </a:moveTo>
                  <a:lnTo>
                    <a:pt x="0" y="0"/>
                  </a:lnTo>
                  <a:lnTo>
                    <a:pt x="145" y="191"/>
                  </a:lnTo>
                  <a:lnTo>
                    <a:pt x="185" y="185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17" name="Freeform 444"/>
            <p:cNvSpPr>
              <a:spLocks/>
            </p:cNvSpPr>
            <p:nvPr/>
          </p:nvSpPr>
          <p:spPr bwMode="auto">
            <a:xfrm>
              <a:off x="4111" y="3640"/>
              <a:ext cx="145" cy="21"/>
            </a:xfrm>
            <a:custGeom>
              <a:avLst/>
              <a:gdLst>
                <a:gd name="T0" fmla="*/ 0 w 582"/>
                <a:gd name="T1" fmla="*/ 0 h 82"/>
                <a:gd name="T2" fmla="*/ 0 w 582"/>
                <a:gd name="T3" fmla="*/ 0 h 82"/>
                <a:gd name="T4" fmla="*/ 0 w 582"/>
                <a:gd name="T5" fmla="*/ 0 h 82"/>
                <a:gd name="T6" fmla="*/ 0 w 582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2"/>
                <a:gd name="T13" fmla="*/ 0 h 82"/>
                <a:gd name="T14" fmla="*/ 582 w 582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2" h="82">
                  <a:moveTo>
                    <a:pt x="0" y="60"/>
                  </a:moveTo>
                  <a:lnTo>
                    <a:pt x="16" y="82"/>
                  </a:lnTo>
                  <a:lnTo>
                    <a:pt x="582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18" name="Freeform 445"/>
            <p:cNvSpPr>
              <a:spLocks/>
            </p:cNvSpPr>
            <p:nvPr/>
          </p:nvSpPr>
          <p:spPr bwMode="auto">
            <a:xfrm>
              <a:off x="4256" y="3640"/>
              <a:ext cx="49" cy="62"/>
            </a:xfrm>
            <a:custGeom>
              <a:avLst/>
              <a:gdLst>
                <a:gd name="T0" fmla="*/ 0 w 198"/>
                <a:gd name="T1" fmla="*/ 0 h 245"/>
                <a:gd name="T2" fmla="*/ 0 w 198"/>
                <a:gd name="T3" fmla="*/ 0 h 245"/>
                <a:gd name="T4" fmla="*/ 0 w 198"/>
                <a:gd name="T5" fmla="*/ 0 h 245"/>
                <a:gd name="T6" fmla="*/ 0 w 198"/>
                <a:gd name="T7" fmla="*/ 0 h 245"/>
                <a:gd name="T8" fmla="*/ 0 w 198"/>
                <a:gd name="T9" fmla="*/ 0 h 2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8"/>
                <a:gd name="T16" fmla="*/ 0 h 245"/>
                <a:gd name="T17" fmla="*/ 198 w 198"/>
                <a:gd name="T18" fmla="*/ 245 h 2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8" h="245">
                  <a:moveTo>
                    <a:pt x="182" y="245"/>
                  </a:moveTo>
                  <a:lnTo>
                    <a:pt x="198" y="245"/>
                  </a:lnTo>
                  <a:lnTo>
                    <a:pt x="53" y="54"/>
                  </a:lnTo>
                  <a:lnTo>
                    <a:pt x="0" y="0"/>
                  </a:lnTo>
                  <a:lnTo>
                    <a:pt x="182" y="245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19" name="Freeform 446"/>
            <p:cNvSpPr>
              <a:spLocks/>
            </p:cNvSpPr>
            <p:nvPr/>
          </p:nvSpPr>
          <p:spPr bwMode="auto">
            <a:xfrm>
              <a:off x="4115" y="3640"/>
              <a:ext cx="186" cy="75"/>
            </a:xfrm>
            <a:custGeom>
              <a:avLst/>
              <a:gdLst>
                <a:gd name="T0" fmla="*/ 0 w 748"/>
                <a:gd name="T1" fmla="*/ 0 h 299"/>
                <a:gd name="T2" fmla="*/ 0 w 748"/>
                <a:gd name="T3" fmla="*/ 0 h 299"/>
                <a:gd name="T4" fmla="*/ 0 w 748"/>
                <a:gd name="T5" fmla="*/ 0 h 299"/>
                <a:gd name="T6" fmla="*/ 0 w 748"/>
                <a:gd name="T7" fmla="*/ 0 h 299"/>
                <a:gd name="T8" fmla="*/ 0 w 748"/>
                <a:gd name="T9" fmla="*/ 0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8"/>
                <a:gd name="T16" fmla="*/ 0 h 299"/>
                <a:gd name="T17" fmla="*/ 748 w 748"/>
                <a:gd name="T18" fmla="*/ 299 h 2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8" h="299">
                  <a:moveTo>
                    <a:pt x="0" y="82"/>
                  </a:moveTo>
                  <a:lnTo>
                    <a:pt x="164" y="299"/>
                  </a:lnTo>
                  <a:lnTo>
                    <a:pt x="748" y="245"/>
                  </a:lnTo>
                  <a:lnTo>
                    <a:pt x="566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20" name="Freeform 447"/>
            <p:cNvSpPr>
              <a:spLocks/>
            </p:cNvSpPr>
            <p:nvPr/>
          </p:nvSpPr>
          <p:spPr bwMode="auto">
            <a:xfrm>
              <a:off x="4453" y="3896"/>
              <a:ext cx="20" cy="25"/>
            </a:xfrm>
            <a:custGeom>
              <a:avLst/>
              <a:gdLst>
                <a:gd name="T0" fmla="*/ 0 w 79"/>
                <a:gd name="T1" fmla="*/ 0 h 100"/>
                <a:gd name="T2" fmla="*/ 0 w 79"/>
                <a:gd name="T3" fmla="*/ 0 h 100"/>
                <a:gd name="T4" fmla="*/ 0 w 79"/>
                <a:gd name="T5" fmla="*/ 0 h 100"/>
                <a:gd name="T6" fmla="*/ 0 w 79"/>
                <a:gd name="T7" fmla="*/ 0 h 100"/>
                <a:gd name="T8" fmla="*/ 0 w 79"/>
                <a:gd name="T9" fmla="*/ 0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100"/>
                <a:gd name="T17" fmla="*/ 79 w 79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100">
                  <a:moveTo>
                    <a:pt x="74" y="100"/>
                  </a:moveTo>
                  <a:lnTo>
                    <a:pt x="79" y="100"/>
                  </a:lnTo>
                  <a:lnTo>
                    <a:pt x="5" y="0"/>
                  </a:lnTo>
                  <a:lnTo>
                    <a:pt x="0" y="3"/>
                  </a:lnTo>
                  <a:lnTo>
                    <a:pt x="74" y="1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21" name="Freeform 448"/>
            <p:cNvSpPr>
              <a:spLocks/>
            </p:cNvSpPr>
            <p:nvPr/>
          </p:nvSpPr>
          <p:spPr bwMode="auto">
            <a:xfrm>
              <a:off x="4226" y="3855"/>
              <a:ext cx="245" cy="99"/>
            </a:xfrm>
            <a:custGeom>
              <a:avLst/>
              <a:gdLst>
                <a:gd name="T0" fmla="*/ 0 w 981"/>
                <a:gd name="T1" fmla="*/ 0 h 397"/>
                <a:gd name="T2" fmla="*/ 0 w 981"/>
                <a:gd name="T3" fmla="*/ 0 h 397"/>
                <a:gd name="T4" fmla="*/ 0 w 981"/>
                <a:gd name="T5" fmla="*/ 0 h 397"/>
                <a:gd name="T6" fmla="*/ 0 w 981"/>
                <a:gd name="T7" fmla="*/ 0 h 397"/>
                <a:gd name="T8" fmla="*/ 0 w 981"/>
                <a:gd name="T9" fmla="*/ 0 h 397"/>
                <a:gd name="T10" fmla="*/ 0 w 981"/>
                <a:gd name="T11" fmla="*/ 0 h 397"/>
                <a:gd name="T12" fmla="*/ 0 w 981"/>
                <a:gd name="T13" fmla="*/ 0 h 3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81"/>
                <a:gd name="T22" fmla="*/ 0 h 397"/>
                <a:gd name="T23" fmla="*/ 981 w 981"/>
                <a:gd name="T24" fmla="*/ 397 h 3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81" h="397">
                  <a:moveTo>
                    <a:pt x="328" y="217"/>
                  </a:moveTo>
                  <a:lnTo>
                    <a:pt x="166" y="0"/>
                  </a:lnTo>
                  <a:lnTo>
                    <a:pt x="0" y="25"/>
                  </a:lnTo>
                  <a:lnTo>
                    <a:pt x="286" y="397"/>
                  </a:lnTo>
                  <a:lnTo>
                    <a:pt x="981" y="263"/>
                  </a:lnTo>
                  <a:lnTo>
                    <a:pt x="907" y="166"/>
                  </a:lnTo>
                  <a:lnTo>
                    <a:pt x="328" y="217"/>
                  </a:lnTo>
                  <a:close/>
                </a:path>
              </a:pathLst>
            </a:custGeom>
            <a:solidFill>
              <a:srgbClr val="0F4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22" name="Freeform 449"/>
            <p:cNvSpPr>
              <a:spLocks/>
            </p:cNvSpPr>
            <p:nvPr/>
          </p:nvSpPr>
          <p:spPr bwMode="auto">
            <a:xfrm>
              <a:off x="4409" y="3835"/>
              <a:ext cx="60" cy="61"/>
            </a:xfrm>
            <a:custGeom>
              <a:avLst/>
              <a:gdLst>
                <a:gd name="T0" fmla="*/ 0 w 238"/>
                <a:gd name="T1" fmla="*/ 0 h 244"/>
                <a:gd name="T2" fmla="*/ 0 w 238"/>
                <a:gd name="T3" fmla="*/ 0 h 244"/>
                <a:gd name="T4" fmla="*/ 0 w 238"/>
                <a:gd name="T5" fmla="*/ 0 h 244"/>
                <a:gd name="T6" fmla="*/ 0 w 238"/>
                <a:gd name="T7" fmla="*/ 0 h 2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8"/>
                <a:gd name="T13" fmla="*/ 0 h 244"/>
                <a:gd name="T14" fmla="*/ 238 w 238"/>
                <a:gd name="T15" fmla="*/ 244 h 2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8" h="244">
                  <a:moveTo>
                    <a:pt x="238" y="238"/>
                  </a:moveTo>
                  <a:lnTo>
                    <a:pt x="0" y="0"/>
                  </a:lnTo>
                  <a:lnTo>
                    <a:pt x="178" y="244"/>
                  </a:lnTo>
                  <a:lnTo>
                    <a:pt x="238" y="238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23" name="Freeform 450"/>
            <p:cNvSpPr>
              <a:spLocks/>
            </p:cNvSpPr>
            <p:nvPr/>
          </p:nvSpPr>
          <p:spPr bwMode="auto">
            <a:xfrm>
              <a:off x="4406" y="3835"/>
              <a:ext cx="3" cy="1"/>
            </a:xfrm>
            <a:custGeom>
              <a:avLst/>
              <a:gdLst>
                <a:gd name="T0" fmla="*/ 0 w 12"/>
                <a:gd name="T1" fmla="*/ 0 h 2"/>
                <a:gd name="T2" fmla="*/ 0 w 12"/>
                <a:gd name="T3" fmla="*/ 1 h 2"/>
                <a:gd name="T4" fmla="*/ 0 w 12"/>
                <a:gd name="T5" fmla="*/ 0 h 2"/>
                <a:gd name="T6" fmla="*/ 0 60000 65536"/>
                <a:gd name="T7" fmla="*/ 0 60000 65536"/>
                <a:gd name="T8" fmla="*/ 0 60000 65536"/>
                <a:gd name="T9" fmla="*/ 0 w 12"/>
                <a:gd name="T10" fmla="*/ 0 h 2"/>
                <a:gd name="T11" fmla="*/ 12 w 12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2">
                  <a:moveTo>
                    <a:pt x="12" y="0"/>
                  </a:moveTo>
                  <a:lnTo>
                    <a:pt x="0" y="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4F688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24" name="Freeform 451"/>
            <p:cNvSpPr>
              <a:spLocks/>
            </p:cNvSpPr>
            <p:nvPr/>
          </p:nvSpPr>
          <p:spPr bwMode="auto">
            <a:xfrm>
              <a:off x="4263" y="3835"/>
              <a:ext cx="143" cy="20"/>
            </a:xfrm>
            <a:custGeom>
              <a:avLst/>
              <a:gdLst>
                <a:gd name="T0" fmla="*/ 0 w 572"/>
                <a:gd name="T1" fmla="*/ 0 h 79"/>
                <a:gd name="T2" fmla="*/ 0 w 572"/>
                <a:gd name="T3" fmla="*/ 0 h 79"/>
                <a:gd name="T4" fmla="*/ 0 w 572"/>
                <a:gd name="T5" fmla="*/ 0 h 79"/>
                <a:gd name="T6" fmla="*/ 0 w 572"/>
                <a:gd name="T7" fmla="*/ 0 h 7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2"/>
                <a:gd name="T13" fmla="*/ 0 h 79"/>
                <a:gd name="T14" fmla="*/ 572 w 572"/>
                <a:gd name="T15" fmla="*/ 79 h 7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2" h="79">
                  <a:moveTo>
                    <a:pt x="16" y="79"/>
                  </a:moveTo>
                  <a:lnTo>
                    <a:pt x="572" y="0"/>
                  </a:lnTo>
                  <a:lnTo>
                    <a:pt x="0" y="58"/>
                  </a:lnTo>
                  <a:lnTo>
                    <a:pt x="16" y="79"/>
                  </a:lnTo>
                  <a:close/>
                </a:path>
              </a:pathLst>
            </a:custGeom>
            <a:solidFill>
              <a:srgbClr val="6091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25" name="Freeform 452"/>
            <p:cNvSpPr>
              <a:spLocks/>
            </p:cNvSpPr>
            <p:nvPr/>
          </p:nvSpPr>
          <p:spPr bwMode="auto">
            <a:xfrm>
              <a:off x="4406" y="3835"/>
              <a:ext cx="48" cy="61"/>
            </a:xfrm>
            <a:custGeom>
              <a:avLst/>
              <a:gdLst>
                <a:gd name="T0" fmla="*/ 0 w 190"/>
                <a:gd name="T1" fmla="*/ 0 h 247"/>
                <a:gd name="T2" fmla="*/ 0 w 190"/>
                <a:gd name="T3" fmla="*/ 0 h 247"/>
                <a:gd name="T4" fmla="*/ 0 w 190"/>
                <a:gd name="T5" fmla="*/ 0 h 247"/>
                <a:gd name="T6" fmla="*/ 0 w 190"/>
                <a:gd name="T7" fmla="*/ 0 h 247"/>
                <a:gd name="T8" fmla="*/ 0 w 190"/>
                <a:gd name="T9" fmla="*/ 0 h 2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0"/>
                <a:gd name="T16" fmla="*/ 0 h 247"/>
                <a:gd name="T17" fmla="*/ 190 w 190"/>
                <a:gd name="T18" fmla="*/ 247 h 2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0" h="247">
                  <a:moveTo>
                    <a:pt x="185" y="247"/>
                  </a:moveTo>
                  <a:lnTo>
                    <a:pt x="190" y="244"/>
                  </a:lnTo>
                  <a:lnTo>
                    <a:pt x="12" y="0"/>
                  </a:lnTo>
                  <a:lnTo>
                    <a:pt x="0" y="2"/>
                  </a:lnTo>
                  <a:lnTo>
                    <a:pt x="185" y="247"/>
                  </a:lnTo>
                  <a:close/>
                </a:path>
              </a:pathLst>
            </a:custGeom>
            <a:solidFill>
              <a:srgbClr val="2642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26" name="Freeform 453"/>
            <p:cNvSpPr>
              <a:spLocks/>
            </p:cNvSpPr>
            <p:nvPr/>
          </p:nvSpPr>
          <p:spPr bwMode="auto">
            <a:xfrm>
              <a:off x="4267" y="3835"/>
              <a:ext cx="186" cy="74"/>
            </a:xfrm>
            <a:custGeom>
              <a:avLst/>
              <a:gdLst>
                <a:gd name="T0" fmla="*/ 0 w 741"/>
                <a:gd name="T1" fmla="*/ 0 h 296"/>
                <a:gd name="T2" fmla="*/ 0 w 741"/>
                <a:gd name="T3" fmla="*/ 0 h 296"/>
                <a:gd name="T4" fmla="*/ 0 w 741"/>
                <a:gd name="T5" fmla="*/ 0 h 296"/>
                <a:gd name="T6" fmla="*/ 0 w 741"/>
                <a:gd name="T7" fmla="*/ 0 h 296"/>
                <a:gd name="T8" fmla="*/ 0 w 741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41"/>
                <a:gd name="T16" fmla="*/ 0 h 296"/>
                <a:gd name="T17" fmla="*/ 741 w 741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41" h="296">
                  <a:moveTo>
                    <a:pt x="741" y="245"/>
                  </a:moveTo>
                  <a:lnTo>
                    <a:pt x="556" y="0"/>
                  </a:lnTo>
                  <a:lnTo>
                    <a:pt x="0" y="79"/>
                  </a:lnTo>
                  <a:lnTo>
                    <a:pt x="162" y="296"/>
                  </a:lnTo>
                  <a:lnTo>
                    <a:pt x="741" y="245"/>
                  </a:lnTo>
                  <a:close/>
                </a:path>
              </a:pathLst>
            </a:custGeom>
            <a:solidFill>
              <a:srgbClr val="33593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27" name="Freeform 454"/>
            <p:cNvSpPr>
              <a:spLocks/>
            </p:cNvSpPr>
            <p:nvPr/>
          </p:nvSpPr>
          <p:spPr bwMode="auto">
            <a:xfrm>
              <a:off x="3566" y="3085"/>
              <a:ext cx="247" cy="383"/>
            </a:xfrm>
            <a:custGeom>
              <a:avLst/>
              <a:gdLst>
                <a:gd name="T0" fmla="*/ 0 w 986"/>
                <a:gd name="T1" fmla="*/ 0 h 1530"/>
                <a:gd name="T2" fmla="*/ 0 w 986"/>
                <a:gd name="T3" fmla="*/ 0 h 1530"/>
                <a:gd name="T4" fmla="*/ 0 w 986"/>
                <a:gd name="T5" fmla="*/ 0 h 1530"/>
                <a:gd name="T6" fmla="*/ 0 w 986"/>
                <a:gd name="T7" fmla="*/ 0 h 1530"/>
                <a:gd name="T8" fmla="*/ 0 w 986"/>
                <a:gd name="T9" fmla="*/ 0 h 1530"/>
                <a:gd name="T10" fmla="*/ 0 w 986"/>
                <a:gd name="T11" fmla="*/ 0 h 1530"/>
                <a:gd name="T12" fmla="*/ 0 w 986"/>
                <a:gd name="T13" fmla="*/ 0 h 1530"/>
                <a:gd name="T14" fmla="*/ 0 w 986"/>
                <a:gd name="T15" fmla="*/ 0 h 1530"/>
                <a:gd name="T16" fmla="*/ 0 w 986"/>
                <a:gd name="T17" fmla="*/ 0 h 1530"/>
                <a:gd name="T18" fmla="*/ 0 w 986"/>
                <a:gd name="T19" fmla="*/ 0 h 1530"/>
                <a:gd name="T20" fmla="*/ 0 w 986"/>
                <a:gd name="T21" fmla="*/ 0 h 1530"/>
                <a:gd name="T22" fmla="*/ 0 w 986"/>
                <a:gd name="T23" fmla="*/ 0 h 1530"/>
                <a:gd name="T24" fmla="*/ 0 w 986"/>
                <a:gd name="T25" fmla="*/ 0 h 1530"/>
                <a:gd name="T26" fmla="*/ 0 w 986"/>
                <a:gd name="T27" fmla="*/ 0 h 1530"/>
                <a:gd name="T28" fmla="*/ 0 w 986"/>
                <a:gd name="T29" fmla="*/ 0 h 1530"/>
                <a:gd name="T30" fmla="*/ 0 w 986"/>
                <a:gd name="T31" fmla="*/ 0 h 1530"/>
                <a:gd name="T32" fmla="*/ 0 w 986"/>
                <a:gd name="T33" fmla="*/ 0 h 1530"/>
                <a:gd name="T34" fmla="*/ 0 w 986"/>
                <a:gd name="T35" fmla="*/ 0 h 1530"/>
                <a:gd name="T36" fmla="*/ 0 w 986"/>
                <a:gd name="T37" fmla="*/ 0 h 1530"/>
                <a:gd name="T38" fmla="*/ 0 w 986"/>
                <a:gd name="T39" fmla="*/ 0 h 1530"/>
                <a:gd name="T40" fmla="*/ 0 w 986"/>
                <a:gd name="T41" fmla="*/ 0 h 1530"/>
                <a:gd name="T42" fmla="*/ 0 w 986"/>
                <a:gd name="T43" fmla="*/ 0 h 1530"/>
                <a:gd name="T44" fmla="*/ 0 w 986"/>
                <a:gd name="T45" fmla="*/ 0 h 1530"/>
                <a:gd name="T46" fmla="*/ 0 w 986"/>
                <a:gd name="T47" fmla="*/ 0 h 1530"/>
                <a:gd name="T48" fmla="*/ 0 w 986"/>
                <a:gd name="T49" fmla="*/ 0 h 1530"/>
                <a:gd name="T50" fmla="*/ 0 w 986"/>
                <a:gd name="T51" fmla="*/ 0 h 1530"/>
                <a:gd name="T52" fmla="*/ 0 w 986"/>
                <a:gd name="T53" fmla="*/ 0 h 1530"/>
                <a:gd name="T54" fmla="*/ 0 w 986"/>
                <a:gd name="T55" fmla="*/ 0 h 1530"/>
                <a:gd name="T56" fmla="*/ 0 w 986"/>
                <a:gd name="T57" fmla="*/ 0 h 1530"/>
                <a:gd name="T58" fmla="*/ 0 w 986"/>
                <a:gd name="T59" fmla="*/ 0 h 1530"/>
                <a:gd name="T60" fmla="*/ 0 w 986"/>
                <a:gd name="T61" fmla="*/ 0 h 1530"/>
                <a:gd name="T62" fmla="*/ 0 w 986"/>
                <a:gd name="T63" fmla="*/ 0 h 1530"/>
                <a:gd name="T64" fmla="*/ 0 w 986"/>
                <a:gd name="T65" fmla="*/ 0 h 1530"/>
                <a:gd name="T66" fmla="*/ 0 w 986"/>
                <a:gd name="T67" fmla="*/ 0 h 1530"/>
                <a:gd name="T68" fmla="*/ 0 w 986"/>
                <a:gd name="T69" fmla="*/ 0 h 1530"/>
                <a:gd name="T70" fmla="*/ 0 w 986"/>
                <a:gd name="T71" fmla="*/ 0 h 1530"/>
                <a:gd name="T72" fmla="*/ 0 w 986"/>
                <a:gd name="T73" fmla="*/ 0 h 1530"/>
                <a:gd name="T74" fmla="*/ 0 w 986"/>
                <a:gd name="T75" fmla="*/ 0 h 1530"/>
                <a:gd name="T76" fmla="*/ 0 w 986"/>
                <a:gd name="T77" fmla="*/ 0 h 1530"/>
                <a:gd name="T78" fmla="*/ 0 w 986"/>
                <a:gd name="T79" fmla="*/ 0 h 1530"/>
                <a:gd name="T80" fmla="*/ 0 w 986"/>
                <a:gd name="T81" fmla="*/ 0 h 1530"/>
                <a:gd name="T82" fmla="*/ 0 w 986"/>
                <a:gd name="T83" fmla="*/ 0 h 1530"/>
                <a:gd name="T84" fmla="*/ 0 w 986"/>
                <a:gd name="T85" fmla="*/ 0 h 1530"/>
                <a:gd name="T86" fmla="*/ 0 w 986"/>
                <a:gd name="T87" fmla="*/ 0 h 1530"/>
                <a:gd name="T88" fmla="*/ 0 w 986"/>
                <a:gd name="T89" fmla="*/ 0 h 1530"/>
                <a:gd name="T90" fmla="*/ 0 w 986"/>
                <a:gd name="T91" fmla="*/ 0 h 1530"/>
                <a:gd name="T92" fmla="*/ 0 w 986"/>
                <a:gd name="T93" fmla="*/ 0 h 1530"/>
                <a:gd name="T94" fmla="*/ 0 w 986"/>
                <a:gd name="T95" fmla="*/ 0 h 1530"/>
                <a:gd name="T96" fmla="*/ 0 w 986"/>
                <a:gd name="T97" fmla="*/ 0 h 153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86"/>
                <a:gd name="T148" fmla="*/ 0 h 1530"/>
                <a:gd name="T149" fmla="*/ 986 w 986"/>
                <a:gd name="T150" fmla="*/ 1530 h 153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86" h="1530">
                  <a:moveTo>
                    <a:pt x="6" y="65"/>
                  </a:moveTo>
                  <a:lnTo>
                    <a:pt x="58" y="157"/>
                  </a:lnTo>
                  <a:lnTo>
                    <a:pt x="111" y="249"/>
                  </a:lnTo>
                  <a:lnTo>
                    <a:pt x="166" y="342"/>
                  </a:lnTo>
                  <a:lnTo>
                    <a:pt x="220" y="430"/>
                  </a:lnTo>
                  <a:lnTo>
                    <a:pt x="277" y="520"/>
                  </a:lnTo>
                  <a:lnTo>
                    <a:pt x="332" y="613"/>
                  </a:lnTo>
                  <a:lnTo>
                    <a:pt x="388" y="702"/>
                  </a:lnTo>
                  <a:lnTo>
                    <a:pt x="446" y="792"/>
                  </a:lnTo>
                  <a:lnTo>
                    <a:pt x="503" y="882"/>
                  </a:lnTo>
                  <a:lnTo>
                    <a:pt x="559" y="971"/>
                  </a:lnTo>
                  <a:lnTo>
                    <a:pt x="619" y="1061"/>
                  </a:lnTo>
                  <a:lnTo>
                    <a:pt x="677" y="1151"/>
                  </a:lnTo>
                  <a:lnTo>
                    <a:pt x="734" y="1240"/>
                  </a:lnTo>
                  <a:lnTo>
                    <a:pt x="790" y="1329"/>
                  </a:lnTo>
                  <a:lnTo>
                    <a:pt x="848" y="1419"/>
                  </a:lnTo>
                  <a:lnTo>
                    <a:pt x="905" y="1509"/>
                  </a:lnTo>
                  <a:lnTo>
                    <a:pt x="916" y="1523"/>
                  </a:lnTo>
                  <a:lnTo>
                    <a:pt x="932" y="1530"/>
                  </a:lnTo>
                  <a:lnTo>
                    <a:pt x="949" y="1530"/>
                  </a:lnTo>
                  <a:lnTo>
                    <a:pt x="965" y="1525"/>
                  </a:lnTo>
                  <a:lnTo>
                    <a:pt x="979" y="1511"/>
                  </a:lnTo>
                  <a:lnTo>
                    <a:pt x="986" y="1498"/>
                  </a:lnTo>
                  <a:lnTo>
                    <a:pt x="986" y="1479"/>
                  </a:lnTo>
                  <a:lnTo>
                    <a:pt x="981" y="1463"/>
                  </a:lnTo>
                  <a:lnTo>
                    <a:pt x="924" y="1373"/>
                  </a:lnTo>
                  <a:lnTo>
                    <a:pt x="866" y="1283"/>
                  </a:lnTo>
                  <a:lnTo>
                    <a:pt x="813" y="1194"/>
                  </a:lnTo>
                  <a:lnTo>
                    <a:pt x="755" y="1104"/>
                  </a:lnTo>
                  <a:lnTo>
                    <a:pt x="695" y="1017"/>
                  </a:lnTo>
                  <a:lnTo>
                    <a:pt x="639" y="928"/>
                  </a:lnTo>
                  <a:lnTo>
                    <a:pt x="582" y="838"/>
                  </a:lnTo>
                  <a:lnTo>
                    <a:pt x="524" y="749"/>
                  </a:lnTo>
                  <a:lnTo>
                    <a:pt x="467" y="659"/>
                  </a:lnTo>
                  <a:lnTo>
                    <a:pt x="413" y="569"/>
                  </a:lnTo>
                  <a:lnTo>
                    <a:pt x="356" y="480"/>
                  </a:lnTo>
                  <a:lnTo>
                    <a:pt x="302" y="388"/>
                  </a:lnTo>
                  <a:lnTo>
                    <a:pt x="245" y="298"/>
                  </a:lnTo>
                  <a:lnTo>
                    <a:pt x="191" y="208"/>
                  </a:lnTo>
                  <a:lnTo>
                    <a:pt x="136" y="116"/>
                  </a:lnTo>
                  <a:lnTo>
                    <a:pt x="85" y="23"/>
                  </a:lnTo>
                  <a:lnTo>
                    <a:pt x="74" y="10"/>
                  </a:lnTo>
                  <a:lnTo>
                    <a:pt x="60" y="2"/>
                  </a:lnTo>
                  <a:lnTo>
                    <a:pt x="41" y="0"/>
                  </a:lnTo>
                  <a:lnTo>
                    <a:pt x="25" y="5"/>
                  </a:lnTo>
                  <a:lnTo>
                    <a:pt x="11" y="16"/>
                  </a:lnTo>
                  <a:lnTo>
                    <a:pt x="3" y="30"/>
                  </a:lnTo>
                  <a:lnTo>
                    <a:pt x="0" y="48"/>
                  </a:lnTo>
                  <a:lnTo>
                    <a:pt x="6" y="65"/>
                  </a:lnTo>
                  <a:close/>
                </a:path>
              </a:pathLst>
            </a:custGeom>
            <a:solidFill>
              <a:srgbClr val="CEF2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28" name="Freeform 455"/>
            <p:cNvSpPr>
              <a:spLocks/>
            </p:cNvSpPr>
            <p:nvPr/>
          </p:nvSpPr>
          <p:spPr bwMode="auto">
            <a:xfrm>
              <a:off x="3802" y="3453"/>
              <a:ext cx="281" cy="353"/>
            </a:xfrm>
            <a:custGeom>
              <a:avLst/>
              <a:gdLst>
                <a:gd name="T0" fmla="*/ 0 w 1122"/>
                <a:gd name="T1" fmla="*/ 0 h 1409"/>
                <a:gd name="T2" fmla="*/ 0 w 1122"/>
                <a:gd name="T3" fmla="*/ 0 h 1409"/>
                <a:gd name="T4" fmla="*/ 0 w 1122"/>
                <a:gd name="T5" fmla="*/ 0 h 1409"/>
                <a:gd name="T6" fmla="*/ 0 w 1122"/>
                <a:gd name="T7" fmla="*/ 0 h 1409"/>
                <a:gd name="T8" fmla="*/ 0 w 1122"/>
                <a:gd name="T9" fmla="*/ 0 h 1409"/>
                <a:gd name="T10" fmla="*/ 0 w 1122"/>
                <a:gd name="T11" fmla="*/ 0 h 1409"/>
                <a:gd name="T12" fmla="*/ 0 w 1122"/>
                <a:gd name="T13" fmla="*/ 0 h 1409"/>
                <a:gd name="T14" fmla="*/ 0 w 1122"/>
                <a:gd name="T15" fmla="*/ 0 h 1409"/>
                <a:gd name="T16" fmla="*/ 0 w 1122"/>
                <a:gd name="T17" fmla="*/ 0 h 1409"/>
                <a:gd name="T18" fmla="*/ 0 w 1122"/>
                <a:gd name="T19" fmla="*/ 0 h 1409"/>
                <a:gd name="T20" fmla="*/ 0 w 1122"/>
                <a:gd name="T21" fmla="*/ 0 h 1409"/>
                <a:gd name="T22" fmla="*/ 0 w 1122"/>
                <a:gd name="T23" fmla="*/ 0 h 1409"/>
                <a:gd name="T24" fmla="*/ 0 w 1122"/>
                <a:gd name="T25" fmla="*/ 0 h 1409"/>
                <a:gd name="T26" fmla="*/ 0 w 1122"/>
                <a:gd name="T27" fmla="*/ 0 h 1409"/>
                <a:gd name="T28" fmla="*/ 0 w 1122"/>
                <a:gd name="T29" fmla="*/ 0 h 1409"/>
                <a:gd name="T30" fmla="*/ 0 w 1122"/>
                <a:gd name="T31" fmla="*/ 0 h 1409"/>
                <a:gd name="T32" fmla="*/ 0 w 1122"/>
                <a:gd name="T33" fmla="*/ 0 h 1409"/>
                <a:gd name="T34" fmla="*/ 0 w 1122"/>
                <a:gd name="T35" fmla="*/ 0 h 1409"/>
                <a:gd name="T36" fmla="*/ 0 w 1122"/>
                <a:gd name="T37" fmla="*/ 0 h 1409"/>
                <a:gd name="T38" fmla="*/ 0 w 1122"/>
                <a:gd name="T39" fmla="*/ 0 h 1409"/>
                <a:gd name="T40" fmla="*/ 0 w 1122"/>
                <a:gd name="T41" fmla="*/ 0 h 1409"/>
                <a:gd name="T42" fmla="*/ 0 w 1122"/>
                <a:gd name="T43" fmla="*/ 0 h 1409"/>
                <a:gd name="T44" fmla="*/ 0 w 1122"/>
                <a:gd name="T45" fmla="*/ 0 h 1409"/>
                <a:gd name="T46" fmla="*/ 0 w 1122"/>
                <a:gd name="T47" fmla="*/ 0 h 1409"/>
                <a:gd name="T48" fmla="*/ 0 w 1122"/>
                <a:gd name="T49" fmla="*/ 0 h 1409"/>
                <a:gd name="T50" fmla="*/ 0 w 1122"/>
                <a:gd name="T51" fmla="*/ 0 h 1409"/>
                <a:gd name="T52" fmla="*/ 0 w 1122"/>
                <a:gd name="T53" fmla="*/ 0 h 1409"/>
                <a:gd name="T54" fmla="*/ 0 w 1122"/>
                <a:gd name="T55" fmla="*/ 0 h 1409"/>
                <a:gd name="T56" fmla="*/ 0 w 1122"/>
                <a:gd name="T57" fmla="*/ 0 h 1409"/>
                <a:gd name="T58" fmla="*/ 0 w 1122"/>
                <a:gd name="T59" fmla="*/ 0 h 1409"/>
                <a:gd name="T60" fmla="*/ 0 w 1122"/>
                <a:gd name="T61" fmla="*/ 0 h 1409"/>
                <a:gd name="T62" fmla="*/ 0 w 1122"/>
                <a:gd name="T63" fmla="*/ 0 h 1409"/>
                <a:gd name="T64" fmla="*/ 0 w 1122"/>
                <a:gd name="T65" fmla="*/ 0 h 1409"/>
                <a:gd name="T66" fmla="*/ 0 w 1122"/>
                <a:gd name="T67" fmla="*/ 0 h 1409"/>
                <a:gd name="T68" fmla="*/ 0 w 1122"/>
                <a:gd name="T69" fmla="*/ 0 h 1409"/>
                <a:gd name="T70" fmla="*/ 0 w 1122"/>
                <a:gd name="T71" fmla="*/ 0 h 1409"/>
                <a:gd name="T72" fmla="*/ 0 w 1122"/>
                <a:gd name="T73" fmla="*/ 0 h 1409"/>
                <a:gd name="T74" fmla="*/ 0 w 1122"/>
                <a:gd name="T75" fmla="*/ 0 h 1409"/>
                <a:gd name="T76" fmla="*/ 0 w 1122"/>
                <a:gd name="T77" fmla="*/ 0 h 1409"/>
                <a:gd name="T78" fmla="*/ 0 w 1122"/>
                <a:gd name="T79" fmla="*/ 0 h 1409"/>
                <a:gd name="T80" fmla="*/ 0 w 1122"/>
                <a:gd name="T81" fmla="*/ 0 h 1409"/>
                <a:gd name="T82" fmla="*/ 0 w 1122"/>
                <a:gd name="T83" fmla="*/ 0 h 1409"/>
                <a:gd name="T84" fmla="*/ 0 w 1122"/>
                <a:gd name="T85" fmla="*/ 0 h 1409"/>
                <a:gd name="T86" fmla="*/ 0 w 1122"/>
                <a:gd name="T87" fmla="*/ 0 h 1409"/>
                <a:gd name="T88" fmla="*/ 0 w 1122"/>
                <a:gd name="T89" fmla="*/ 0 h 1409"/>
                <a:gd name="T90" fmla="*/ 0 w 1122"/>
                <a:gd name="T91" fmla="*/ 0 h 1409"/>
                <a:gd name="T92" fmla="*/ 0 w 1122"/>
                <a:gd name="T93" fmla="*/ 0 h 1409"/>
                <a:gd name="T94" fmla="*/ 0 w 1122"/>
                <a:gd name="T95" fmla="*/ 0 h 1409"/>
                <a:gd name="T96" fmla="*/ 0 w 1122"/>
                <a:gd name="T97" fmla="*/ 0 h 14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22"/>
                <a:gd name="T148" fmla="*/ 0 h 1409"/>
                <a:gd name="T149" fmla="*/ 1122 w 1122"/>
                <a:gd name="T150" fmla="*/ 1409 h 14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22" h="1409">
                  <a:moveTo>
                    <a:pt x="9" y="73"/>
                  </a:moveTo>
                  <a:lnTo>
                    <a:pt x="76" y="152"/>
                  </a:lnTo>
                  <a:lnTo>
                    <a:pt x="145" y="234"/>
                  </a:lnTo>
                  <a:lnTo>
                    <a:pt x="210" y="312"/>
                  </a:lnTo>
                  <a:lnTo>
                    <a:pt x="277" y="394"/>
                  </a:lnTo>
                  <a:lnTo>
                    <a:pt x="343" y="477"/>
                  </a:lnTo>
                  <a:lnTo>
                    <a:pt x="408" y="560"/>
                  </a:lnTo>
                  <a:lnTo>
                    <a:pt x="470" y="641"/>
                  </a:lnTo>
                  <a:lnTo>
                    <a:pt x="535" y="725"/>
                  </a:lnTo>
                  <a:lnTo>
                    <a:pt x="598" y="809"/>
                  </a:lnTo>
                  <a:lnTo>
                    <a:pt x="663" y="890"/>
                  </a:lnTo>
                  <a:lnTo>
                    <a:pt x="725" y="974"/>
                  </a:lnTo>
                  <a:lnTo>
                    <a:pt x="788" y="1059"/>
                  </a:lnTo>
                  <a:lnTo>
                    <a:pt x="854" y="1143"/>
                  </a:lnTo>
                  <a:lnTo>
                    <a:pt x="916" y="1227"/>
                  </a:lnTo>
                  <a:lnTo>
                    <a:pt x="978" y="1309"/>
                  </a:lnTo>
                  <a:lnTo>
                    <a:pt x="1043" y="1392"/>
                  </a:lnTo>
                  <a:lnTo>
                    <a:pt x="1057" y="1404"/>
                  </a:lnTo>
                  <a:lnTo>
                    <a:pt x="1076" y="1409"/>
                  </a:lnTo>
                  <a:lnTo>
                    <a:pt x="1092" y="1406"/>
                  </a:lnTo>
                  <a:lnTo>
                    <a:pt x="1108" y="1398"/>
                  </a:lnTo>
                  <a:lnTo>
                    <a:pt x="1119" y="1385"/>
                  </a:lnTo>
                  <a:lnTo>
                    <a:pt x="1122" y="1366"/>
                  </a:lnTo>
                  <a:lnTo>
                    <a:pt x="1119" y="1350"/>
                  </a:lnTo>
                  <a:lnTo>
                    <a:pt x="1111" y="1332"/>
                  </a:lnTo>
                  <a:lnTo>
                    <a:pt x="1046" y="1251"/>
                  </a:lnTo>
                  <a:lnTo>
                    <a:pt x="983" y="1168"/>
                  </a:lnTo>
                  <a:lnTo>
                    <a:pt x="921" y="1083"/>
                  </a:lnTo>
                  <a:lnTo>
                    <a:pt x="856" y="1002"/>
                  </a:lnTo>
                  <a:lnTo>
                    <a:pt x="794" y="918"/>
                  </a:lnTo>
                  <a:lnTo>
                    <a:pt x="731" y="836"/>
                  </a:lnTo>
                  <a:lnTo>
                    <a:pt x="669" y="752"/>
                  </a:lnTo>
                  <a:lnTo>
                    <a:pt x="603" y="668"/>
                  </a:lnTo>
                  <a:lnTo>
                    <a:pt x="540" y="586"/>
                  </a:lnTo>
                  <a:lnTo>
                    <a:pt x="475" y="505"/>
                  </a:lnTo>
                  <a:lnTo>
                    <a:pt x="413" y="421"/>
                  </a:lnTo>
                  <a:lnTo>
                    <a:pt x="348" y="339"/>
                  </a:lnTo>
                  <a:lnTo>
                    <a:pt x="281" y="258"/>
                  </a:lnTo>
                  <a:lnTo>
                    <a:pt x="215" y="179"/>
                  </a:lnTo>
                  <a:lnTo>
                    <a:pt x="147" y="98"/>
                  </a:lnTo>
                  <a:lnTo>
                    <a:pt x="80" y="19"/>
                  </a:lnTo>
                  <a:lnTo>
                    <a:pt x="66" y="5"/>
                  </a:lnTo>
                  <a:lnTo>
                    <a:pt x="50" y="0"/>
                  </a:lnTo>
                  <a:lnTo>
                    <a:pt x="34" y="3"/>
                  </a:lnTo>
                  <a:lnTo>
                    <a:pt x="16" y="10"/>
                  </a:lnTo>
                  <a:lnTo>
                    <a:pt x="6" y="24"/>
                  </a:lnTo>
                  <a:lnTo>
                    <a:pt x="0" y="40"/>
                  </a:lnTo>
                  <a:lnTo>
                    <a:pt x="0" y="57"/>
                  </a:lnTo>
                  <a:lnTo>
                    <a:pt x="9" y="73"/>
                  </a:lnTo>
                  <a:close/>
                </a:path>
              </a:pathLst>
            </a:custGeom>
            <a:solidFill>
              <a:srgbClr val="CEF2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29" name="Freeform 456"/>
            <p:cNvSpPr>
              <a:spLocks/>
            </p:cNvSpPr>
            <p:nvPr/>
          </p:nvSpPr>
          <p:spPr bwMode="auto">
            <a:xfrm>
              <a:off x="4116" y="3847"/>
              <a:ext cx="189" cy="254"/>
            </a:xfrm>
            <a:custGeom>
              <a:avLst/>
              <a:gdLst>
                <a:gd name="T0" fmla="*/ 0 w 755"/>
                <a:gd name="T1" fmla="*/ 0 h 1016"/>
                <a:gd name="T2" fmla="*/ 0 w 755"/>
                <a:gd name="T3" fmla="*/ 0 h 1016"/>
                <a:gd name="T4" fmla="*/ 0 w 755"/>
                <a:gd name="T5" fmla="*/ 0 h 1016"/>
                <a:gd name="T6" fmla="*/ 0 w 755"/>
                <a:gd name="T7" fmla="*/ 0 h 1016"/>
                <a:gd name="T8" fmla="*/ 0 w 755"/>
                <a:gd name="T9" fmla="*/ 0 h 1016"/>
                <a:gd name="T10" fmla="*/ 0 w 755"/>
                <a:gd name="T11" fmla="*/ 0 h 1016"/>
                <a:gd name="T12" fmla="*/ 0 w 755"/>
                <a:gd name="T13" fmla="*/ 0 h 1016"/>
                <a:gd name="T14" fmla="*/ 0 w 755"/>
                <a:gd name="T15" fmla="*/ 0 h 1016"/>
                <a:gd name="T16" fmla="*/ 0 w 755"/>
                <a:gd name="T17" fmla="*/ 0 h 1016"/>
                <a:gd name="T18" fmla="*/ 0 w 755"/>
                <a:gd name="T19" fmla="*/ 0 h 1016"/>
                <a:gd name="T20" fmla="*/ 0 w 755"/>
                <a:gd name="T21" fmla="*/ 0 h 1016"/>
                <a:gd name="T22" fmla="*/ 0 w 755"/>
                <a:gd name="T23" fmla="*/ 0 h 1016"/>
                <a:gd name="T24" fmla="*/ 0 w 755"/>
                <a:gd name="T25" fmla="*/ 0 h 1016"/>
                <a:gd name="T26" fmla="*/ 0 w 755"/>
                <a:gd name="T27" fmla="*/ 0 h 1016"/>
                <a:gd name="T28" fmla="*/ 0 w 755"/>
                <a:gd name="T29" fmla="*/ 0 h 1016"/>
                <a:gd name="T30" fmla="*/ 0 w 755"/>
                <a:gd name="T31" fmla="*/ 0 h 1016"/>
                <a:gd name="T32" fmla="*/ 0 w 755"/>
                <a:gd name="T33" fmla="*/ 0 h 1016"/>
                <a:gd name="T34" fmla="*/ 0 w 755"/>
                <a:gd name="T35" fmla="*/ 0 h 1016"/>
                <a:gd name="T36" fmla="*/ 0 w 755"/>
                <a:gd name="T37" fmla="*/ 0 h 1016"/>
                <a:gd name="T38" fmla="*/ 0 w 755"/>
                <a:gd name="T39" fmla="*/ 0 h 1016"/>
                <a:gd name="T40" fmla="*/ 0 w 755"/>
                <a:gd name="T41" fmla="*/ 0 h 1016"/>
                <a:gd name="T42" fmla="*/ 0 w 755"/>
                <a:gd name="T43" fmla="*/ 0 h 1016"/>
                <a:gd name="T44" fmla="*/ 0 w 755"/>
                <a:gd name="T45" fmla="*/ 0 h 1016"/>
                <a:gd name="T46" fmla="*/ 0 w 755"/>
                <a:gd name="T47" fmla="*/ 0 h 1016"/>
                <a:gd name="T48" fmla="*/ 0 w 755"/>
                <a:gd name="T49" fmla="*/ 0 h 1016"/>
                <a:gd name="T50" fmla="*/ 0 w 755"/>
                <a:gd name="T51" fmla="*/ 0 h 1016"/>
                <a:gd name="T52" fmla="*/ 0 w 755"/>
                <a:gd name="T53" fmla="*/ 0 h 1016"/>
                <a:gd name="T54" fmla="*/ 0 w 755"/>
                <a:gd name="T55" fmla="*/ 0 h 1016"/>
                <a:gd name="T56" fmla="*/ 0 w 755"/>
                <a:gd name="T57" fmla="*/ 0 h 1016"/>
                <a:gd name="T58" fmla="*/ 0 w 755"/>
                <a:gd name="T59" fmla="*/ 0 h 1016"/>
                <a:gd name="T60" fmla="*/ 0 w 755"/>
                <a:gd name="T61" fmla="*/ 0 h 1016"/>
                <a:gd name="T62" fmla="*/ 0 w 755"/>
                <a:gd name="T63" fmla="*/ 0 h 1016"/>
                <a:gd name="T64" fmla="*/ 0 w 755"/>
                <a:gd name="T65" fmla="*/ 0 h 1016"/>
                <a:gd name="T66" fmla="*/ 0 w 755"/>
                <a:gd name="T67" fmla="*/ 0 h 1016"/>
                <a:gd name="T68" fmla="*/ 0 w 755"/>
                <a:gd name="T69" fmla="*/ 0 h 1016"/>
                <a:gd name="T70" fmla="*/ 0 w 755"/>
                <a:gd name="T71" fmla="*/ 0 h 1016"/>
                <a:gd name="T72" fmla="*/ 0 w 755"/>
                <a:gd name="T73" fmla="*/ 0 h 1016"/>
                <a:gd name="T74" fmla="*/ 0 w 755"/>
                <a:gd name="T75" fmla="*/ 0 h 1016"/>
                <a:gd name="T76" fmla="*/ 0 w 755"/>
                <a:gd name="T77" fmla="*/ 0 h 1016"/>
                <a:gd name="T78" fmla="*/ 0 w 755"/>
                <a:gd name="T79" fmla="*/ 0 h 1016"/>
                <a:gd name="T80" fmla="*/ 0 w 755"/>
                <a:gd name="T81" fmla="*/ 0 h 1016"/>
                <a:gd name="T82" fmla="*/ 0 w 755"/>
                <a:gd name="T83" fmla="*/ 0 h 1016"/>
                <a:gd name="T84" fmla="*/ 0 w 755"/>
                <a:gd name="T85" fmla="*/ 0 h 1016"/>
                <a:gd name="T86" fmla="*/ 0 w 755"/>
                <a:gd name="T87" fmla="*/ 0 h 1016"/>
                <a:gd name="T88" fmla="*/ 0 w 755"/>
                <a:gd name="T89" fmla="*/ 0 h 1016"/>
                <a:gd name="T90" fmla="*/ 0 w 755"/>
                <a:gd name="T91" fmla="*/ 0 h 1016"/>
                <a:gd name="T92" fmla="*/ 0 w 755"/>
                <a:gd name="T93" fmla="*/ 0 h 1016"/>
                <a:gd name="T94" fmla="*/ 0 w 755"/>
                <a:gd name="T95" fmla="*/ 0 h 1016"/>
                <a:gd name="T96" fmla="*/ 0 w 755"/>
                <a:gd name="T97" fmla="*/ 0 h 101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55"/>
                <a:gd name="T148" fmla="*/ 0 h 1016"/>
                <a:gd name="T149" fmla="*/ 755 w 755"/>
                <a:gd name="T150" fmla="*/ 1016 h 101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55" h="1016">
                  <a:moveTo>
                    <a:pt x="5" y="65"/>
                  </a:moveTo>
                  <a:lnTo>
                    <a:pt x="47" y="124"/>
                  </a:lnTo>
                  <a:lnTo>
                    <a:pt x="84" y="184"/>
                  </a:lnTo>
                  <a:lnTo>
                    <a:pt x="125" y="244"/>
                  </a:lnTo>
                  <a:lnTo>
                    <a:pt x="165" y="304"/>
                  </a:lnTo>
                  <a:lnTo>
                    <a:pt x="206" y="363"/>
                  </a:lnTo>
                  <a:lnTo>
                    <a:pt x="248" y="423"/>
                  </a:lnTo>
                  <a:lnTo>
                    <a:pt x="288" y="480"/>
                  </a:lnTo>
                  <a:lnTo>
                    <a:pt x="331" y="540"/>
                  </a:lnTo>
                  <a:lnTo>
                    <a:pt x="372" y="600"/>
                  </a:lnTo>
                  <a:lnTo>
                    <a:pt x="416" y="656"/>
                  </a:lnTo>
                  <a:lnTo>
                    <a:pt x="456" y="714"/>
                  </a:lnTo>
                  <a:lnTo>
                    <a:pt x="500" y="771"/>
                  </a:lnTo>
                  <a:lnTo>
                    <a:pt x="543" y="831"/>
                  </a:lnTo>
                  <a:lnTo>
                    <a:pt x="587" y="885"/>
                  </a:lnTo>
                  <a:lnTo>
                    <a:pt x="633" y="942"/>
                  </a:lnTo>
                  <a:lnTo>
                    <a:pt x="676" y="998"/>
                  </a:lnTo>
                  <a:lnTo>
                    <a:pt x="689" y="1009"/>
                  </a:lnTo>
                  <a:lnTo>
                    <a:pt x="709" y="1016"/>
                  </a:lnTo>
                  <a:lnTo>
                    <a:pt x="726" y="1012"/>
                  </a:lnTo>
                  <a:lnTo>
                    <a:pt x="742" y="1004"/>
                  </a:lnTo>
                  <a:lnTo>
                    <a:pt x="752" y="991"/>
                  </a:lnTo>
                  <a:lnTo>
                    <a:pt x="755" y="972"/>
                  </a:lnTo>
                  <a:lnTo>
                    <a:pt x="752" y="956"/>
                  </a:lnTo>
                  <a:lnTo>
                    <a:pt x="744" y="939"/>
                  </a:lnTo>
                  <a:lnTo>
                    <a:pt x="701" y="885"/>
                  </a:lnTo>
                  <a:lnTo>
                    <a:pt x="657" y="827"/>
                  </a:lnTo>
                  <a:lnTo>
                    <a:pt x="613" y="771"/>
                  </a:lnTo>
                  <a:lnTo>
                    <a:pt x="571" y="714"/>
                  </a:lnTo>
                  <a:lnTo>
                    <a:pt x="527" y="656"/>
                  </a:lnTo>
                  <a:lnTo>
                    <a:pt x="486" y="600"/>
                  </a:lnTo>
                  <a:lnTo>
                    <a:pt x="442" y="543"/>
                  </a:lnTo>
                  <a:lnTo>
                    <a:pt x="402" y="485"/>
                  </a:lnTo>
                  <a:lnTo>
                    <a:pt x="361" y="429"/>
                  </a:lnTo>
                  <a:lnTo>
                    <a:pt x="320" y="369"/>
                  </a:lnTo>
                  <a:lnTo>
                    <a:pt x="280" y="312"/>
                  </a:lnTo>
                  <a:lnTo>
                    <a:pt x="239" y="254"/>
                  </a:lnTo>
                  <a:lnTo>
                    <a:pt x="201" y="195"/>
                  </a:lnTo>
                  <a:lnTo>
                    <a:pt x="160" y="136"/>
                  </a:lnTo>
                  <a:lnTo>
                    <a:pt x="119" y="78"/>
                  </a:lnTo>
                  <a:lnTo>
                    <a:pt x="82" y="18"/>
                  </a:lnTo>
                  <a:lnTo>
                    <a:pt x="68" y="5"/>
                  </a:lnTo>
                  <a:lnTo>
                    <a:pt x="54" y="0"/>
                  </a:lnTo>
                  <a:lnTo>
                    <a:pt x="35" y="0"/>
                  </a:lnTo>
                  <a:lnTo>
                    <a:pt x="19" y="5"/>
                  </a:lnTo>
                  <a:lnTo>
                    <a:pt x="5" y="18"/>
                  </a:lnTo>
                  <a:lnTo>
                    <a:pt x="0" y="32"/>
                  </a:lnTo>
                  <a:lnTo>
                    <a:pt x="0" y="48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CEF2A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30" name="Freeform 457"/>
            <p:cNvSpPr>
              <a:spLocks/>
            </p:cNvSpPr>
            <p:nvPr/>
          </p:nvSpPr>
          <p:spPr bwMode="auto">
            <a:xfrm>
              <a:off x="3907" y="3135"/>
              <a:ext cx="689" cy="862"/>
            </a:xfrm>
            <a:custGeom>
              <a:avLst/>
              <a:gdLst>
                <a:gd name="T0" fmla="*/ 0 w 2756"/>
                <a:gd name="T1" fmla="*/ 0 h 3451"/>
                <a:gd name="T2" fmla="*/ 0 w 2756"/>
                <a:gd name="T3" fmla="*/ 0 h 3451"/>
                <a:gd name="T4" fmla="*/ 0 w 2756"/>
                <a:gd name="T5" fmla="*/ 0 h 3451"/>
                <a:gd name="T6" fmla="*/ 0 w 2756"/>
                <a:gd name="T7" fmla="*/ 0 h 3451"/>
                <a:gd name="T8" fmla="*/ 0 w 2756"/>
                <a:gd name="T9" fmla="*/ 0 h 3451"/>
                <a:gd name="T10" fmla="*/ 0 w 2756"/>
                <a:gd name="T11" fmla="*/ 0 h 3451"/>
                <a:gd name="T12" fmla="*/ 0 w 2756"/>
                <a:gd name="T13" fmla="*/ 0 h 3451"/>
                <a:gd name="T14" fmla="*/ 0 w 2756"/>
                <a:gd name="T15" fmla="*/ 0 h 3451"/>
                <a:gd name="T16" fmla="*/ 0 w 2756"/>
                <a:gd name="T17" fmla="*/ 0 h 3451"/>
                <a:gd name="T18" fmla="*/ 0 w 2756"/>
                <a:gd name="T19" fmla="*/ 0 h 3451"/>
                <a:gd name="T20" fmla="*/ 0 w 2756"/>
                <a:gd name="T21" fmla="*/ 0 h 3451"/>
                <a:gd name="T22" fmla="*/ 0 w 2756"/>
                <a:gd name="T23" fmla="*/ 0 h 3451"/>
                <a:gd name="T24" fmla="*/ 0 w 2756"/>
                <a:gd name="T25" fmla="*/ 0 h 3451"/>
                <a:gd name="T26" fmla="*/ 0 w 2756"/>
                <a:gd name="T27" fmla="*/ 0 h 3451"/>
                <a:gd name="T28" fmla="*/ 0 w 2756"/>
                <a:gd name="T29" fmla="*/ 0 h 3451"/>
                <a:gd name="T30" fmla="*/ 0 w 2756"/>
                <a:gd name="T31" fmla="*/ 0 h 3451"/>
                <a:gd name="T32" fmla="*/ 0 w 2756"/>
                <a:gd name="T33" fmla="*/ 0 h 3451"/>
                <a:gd name="T34" fmla="*/ 0 w 2756"/>
                <a:gd name="T35" fmla="*/ 0 h 3451"/>
                <a:gd name="T36" fmla="*/ 0 w 2756"/>
                <a:gd name="T37" fmla="*/ 0 h 3451"/>
                <a:gd name="T38" fmla="*/ 0 w 2756"/>
                <a:gd name="T39" fmla="*/ 0 h 3451"/>
                <a:gd name="T40" fmla="*/ 0 w 2756"/>
                <a:gd name="T41" fmla="*/ 0 h 3451"/>
                <a:gd name="T42" fmla="*/ 0 w 2756"/>
                <a:gd name="T43" fmla="*/ 0 h 3451"/>
                <a:gd name="T44" fmla="*/ 0 w 2756"/>
                <a:gd name="T45" fmla="*/ 0 h 3451"/>
                <a:gd name="T46" fmla="*/ 0 w 2756"/>
                <a:gd name="T47" fmla="*/ 0 h 3451"/>
                <a:gd name="T48" fmla="*/ 0 w 2756"/>
                <a:gd name="T49" fmla="*/ 0 h 3451"/>
                <a:gd name="T50" fmla="*/ 0 w 2756"/>
                <a:gd name="T51" fmla="*/ 0 h 3451"/>
                <a:gd name="T52" fmla="*/ 0 w 2756"/>
                <a:gd name="T53" fmla="*/ 0 h 3451"/>
                <a:gd name="T54" fmla="*/ 0 w 2756"/>
                <a:gd name="T55" fmla="*/ 0 h 3451"/>
                <a:gd name="T56" fmla="*/ 0 w 2756"/>
                <a:gd name="T57" fmla="*/ 0 h 3451"/>
                <a:gd name="T58" fmla="*/ 0 w 2756"/>
                <a:gd name="T59" fmla="*/ 0 h 3451"/>
                <a:gd name="T60" fmla="*/ 0 w 2756"/>
                <a:gd name="T61" fmla="*/ 0 h 3451"/>
                <a:gd name="T62" fmla="*/ 0 w 2756"/>
                <a:gd name="T63" fmla="*/ 0 h 3451"/>
                <a:gd name="T64" fmla="*/ 0 w 2756"/>
                <a:gd name="T65" fmla="*/ 0 h 3451"/>
                <a:gd name="T66" fmla="*/ 0 w 2756"/>
                <a:gd name="T67" fmla="*/ 0 h 3451"/>
                <a:gd name="T68" fmla="*/ 0 w 2756"/>
                <a:gd name="T69" fmla="*/ 0 h 3451"/>
                <a:gd name="T70" fmla="*/ 0 w 2756"/>
                <a:gd name="T71" fmla="*/ 0 h 3451"/>
                <a:gd name="T72" fmla="*/ 0 w 2756"/>
                <a:gd name="T73" fmla="*/ 0 h 3451"/>
                <a:gd name="T74" fmla="*/ 0 w 2756"/>
                <a:gd name="T75" fmla="*/ 0 h 3451"/>
                <a:gd name="T76" fmla="*/ 0 w 2756"/>
                <a:gd name="T77" fmla="*/ 0 h 3451"/>
                <a:gd name="T78" fmla="*/ 0 w 2756"/>
                <a:gd name="T79" fmla="*/ 0 h 3451"/>
                <a:gd name="T80" fmla="*/ 0 w 2756"/>
                <a:gd name="T81" fmla="*/ 0 h 3451"/>
                <a:gd name="T82" fmla="*/ 0 w 2756"/>
                <a:gd name="T83" fmla="*/ 0 h 3451"/>
                <a:gd name="T84" fmla="*/ 0 w 2756"/>
                <a:gd name="T85" fmla="*/ 0 h 3451"/>
                <a:gd name="T86" fmla="*/ 0 w 2756"/>
                <a:gd name="T87" fmla="*/ 0 h 3451"/>
                <a:gd name="T88" fmla="*/ 0 w 2756"/>
                <a:gd name="T89" fmla="*/ 0 h 3451"/>
                <a:gd name="T90" fmla="*/ 0 w 2756"/>
                <a:gd name="T91" fmla="*/ 0 h 3451"/>
                <a:gd name="T92" fmla="*/ 0 w 2756"/>
                <a:gd name="T93" fmla="*/ 0 h 3451"/>
                <a:gd name="T94" fmla="*/ 0 w 2756"/>
                <a:gd name="T95" fmla="*/ 0 h 3451"/>
                <a:gd name="T96" fmla="*/ 0 w 2756"/>
                <a:gd name="T97" fmla="*/ 0 h 3451"/>
                <a:gd name="T98" fmla="*/ 0 w 2756"/>
                <a:gd name="T99" fmla="*/ 0 h 34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56"/>
                <a:gd name="T151" fmla="*/ 0 h 3451"/>
                <a:gd name="T152" fmla="*/ 2756 w 2756"/>
                <a:gd name="T153" fmla="*/ 3451 h 345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56" h="3451">
                  <a:moveTo>
                    <a:pt x="2742" y="3451"/>
                  </a:moveTo>
                  <a:lnTo>
                    <a:pt x="2696" y="3449"/>
                  </a:lnTo>
                  <a:lnTo>
                    <a:pt x="2612" y="3343"/>
                  </a:lnTo>
                  <a:lnTo>
                    <a:pt x="2528" y="3237"/>
                  </a:lnTo>
                  <a:lnTo>
                    <a:pt x="2446" y="3128"/>
                  </a:lnTo>
                  <a:lnTo>
                    <a:pt x="2363" y="3022"/>
                  </a:lnTo>
                  <a:lnTo>
                    <a:pt x="2281" y="2916"/>
                  </a:lnTo>
                  <a:lnTo>
                    <a:pt x="2197" y="2807"/>
                  </a:lnTo>
                  <a:lnTo>
                    <a:pt x="2116" y="2702"/>
                  </a:lnTo>
                  <a:lnTo>
                    <a:pt x="2033" y="2594"/>
                  </a:lnTo>
                  <a:lnTo>
                    <a:pt x="1950" y="2488"/>
                  </a:lnTo>
                  <a:lnTo>
                    <a:pt x="1869" y="2379"/>
                  </a:lnTo>
                  <a:lnTo>
                    <a:pt x="1786" y="2273"/>
                  </a:lnTo>
                  <a:lnTo>
                    <a:pt x="1705" y="2164"/>
                  </a:lnTo>
                  <a:lnTo>
                    <a:pt x="1620" y="2058"/>
                  </a:lnTo>
                  <a:lnTo>
                    <a:pt x="1539" y="1950"/>
                  </a:lnTo>
                  <a:lnTo>
                    <a:pt x="1458" y="1844"/>
                  </a:lnTo>
                  <a:lnTo>
                    <a:pt x="1373" y="1735"/>
                  </a:lnTo>
                  <a:lnTo>
                    <a:pt x="1292" y="1629"/>
                  </a:lnTo>
                  <a:lnTo>
                    <a:pt x="1208" y="1524"/>
                  </a:lnTo>
                  <a:lnTo>
                    <a:pt x="1124" y="1418"/>
                  </a:lnTo>
                  <a:lnTo>
                    <a:pt x="1042" y="1309"/>
                  </a:lnTo>
                  <a:lnTo>
                    <a:pt x="959" y="1203"/>
                  </a:lnTo>
                  <a:lnTo>
                    <a:pt x="874" y="1097"/>
                  </a:lnTo>
                  <a:lnTo>
                    <a:pt x="788" y="991"/>
                  </a:lnTo>
                  <a:lnTo>
                    <a:pt x="703" y="889"/>
                  </a:lnTo>
                  <a:lnTo>
                    <a:pt x="616" y="783"/>
                  </a:lnTo>
                  <a:lnTo>
                    <a:pt x="532" y="676"/>
                  </a:lnTo>
                  <a:lnTo>
                    <a:pt x="445" y="573"/>
                  </a:lnTo>
                  <a:lnTo>
                    <a:pt x="356" y="470"/>
                  </a:lnTo>
                  <a:lnTo>
                    <a:pt x="269" y="367"/>
                  </a:lnTo>
                  <a:lnTo>
                    <a:pt x="179" y="263"/>
                  </a:lnTo>
                  <a:lnTo>
                    <a:pt x="89" y="161"/>
                  </a:lnTo>
                  <a:lnTo>
                    <a:pt x="0" y="57"/>
                  </a:lnTo>
                  <a:lnTo>
                    <a:pt x="0" y="41"/>
                  </a:lnTo>
                  <a:lnTo>
                    <a:pt x="0" y="25"/>
                  </a:lnTo>
                  <a:lnTo>
                    <a:pt x="3" y="11"/>
                  </a:lnTo>
                  <a:lnTo>
                    <a:pt x="13" y="0"/>
                  </a:lnTo>
                  <a:lnTo>
                    <a:pt x="59" y="11"/>
                  </a:lnTo>
                  <a:lnTo>
                    <a:pt x="853" y="948"/>
                  </a:lnTo>
                  <a:lnTo>
                    <a:pt x="2357" y="2911"/>
                  </a:lnTo>
                  <a:lnTo>
                    <a:pt x="2403" y="2978"/>
                  </a:lnTo>
                  <a:lnTo>
                    <a:pt x="2452" y="3044"/>
                  </a:lnTo>
                  <a:lnTo>
                    <a:pt x="2504" y="3109"/>
                  </a:lnTo>
                  <a:lnTo>
                    <a:pt x="2558" y="3172"/>
                  </a:lnTo>
                  <a:lnTo>
                    <a:pt x="2610" y="3237"/>
                  </a:lnTo>
                  <a:lnTo>
                    <a:pt x="2661" y="3302"/>
                  </a:lnTo>
                  <a:lnTo>
                    <a:pt x="2710" y="3367"/>
                  </a:lnTo>
                  <a:lnTo>
                    <a:pt x="2756" y="3435"/>
                  </a:lnTo>
                  <a:lnTo>
                    <a:pt x="2742" y="3451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31" name="Freeform 458"/>
            <p:cNvSpPr>
              <a:spLocks/>
            </p:cNvSpPr>
            <p:nvPr/>
          </p:nvSpPr>
          <p:spPr bwMode="auto">
            <a:xfrm>
              <a:off x="3481" y="3125"/>
              <a:ext cx="1114" cy="1023"/>
            </a:xfrm>
            <a:custGeom>
              <a:avLst/>
              <a:gdLst>
                <a:gd name="T0" fmla="*/ 0 w 4456"/>
                <a:gd name="T1" fmla="*/ 0 h 4092"/>
                <a:gd name="T2" fmla="*/ 0 w 4456"/>
                <a:gd name="T3" fmla="*/ 0 h 4092"/>
                <a:gd name="T4" fmla="*/ 0 w 4456"/>
                <a:gd name="T5" fmla="*/ 0 h 4092"/>
                <a:gd name="T6" fmla="*/ 0 w 4456"/>
                <a:gd name="T7" fmla="*/ 0 h 4092"/>
                <a:gd name="T8" fmla="*/ 0 w 4456"/>
                <a:gd name="T9" fmla="*/ 0 h 4092"/>
                <a:gd name="T10" fmla="*/ 0 w 4456"/>
                <a:gd name="T11" fmla="*/ 0 h 4092"/>
                <a:gd name="T12" fmla="*/ 0 w 4456"/>
                <a:gd name="T13" fmla="*/ 0 h 4092"/>
                <a:gd name="T14" fmla="*/ 0 w 4456"/>
                <a:gd name="T15" fmla="*/ 0 h 4092"/>
                <a:gd name="T16" fmla="*/ 0 w 4456"/>
                <a:gd name="T17" fmla="*/ 0 h 4092"/>
                <a:gd name="T18" fmla="*/ 0 w 4456"/>
                <a:gd name="T19" fmla="*/ 0 h 4092"/>
                <a:gd name="T20" fmla="*/ 0 w 4456"/>
                <a:gd name="T21" fmla="*/ 0 h 4092"/>
                <a:gd name="T22" fmla="*/ 0 w 4456"/>
                <a:gd name="T23" fmla="*/ 0 h 4092"/>
                <a:gd name="T24" fmla="*/ 0 w 4456"/>
                <a:gd name="T25" fmla="*/ 0 h 4092"/>
                <a:gd name="T26" fmla="*/ 0 w 4456"/>
                <a:gd name="T27" fmla="*/ 0 h 4092"/>
                <a:gd name="T28" fmla="*/ 0 w 4456"/>
                <a:gd name="T29" fmla="*/ 0 h 4092"/>
                <a:gd name="T30" fmla="*/ 0 w 4456"/>
                <a:gd name="T31" fmla="*/ 0 h 4092"/>
                <a:gd name="T32" fmla="*/ 0 w 4456"/>
                <a:gd name="T33" fmla="*/ 0 h 4092"/>
                <a:gd name="T34" fmla="*/ 0 w 4456"/>
                <a:gd name="T35" fmla="*/ 0 h 4092"/>
                <a:gd name="T36" fmla="*/ 0 w 4456"/>
                <a:gd name="T37" fmla="*/ 0 h 4092"/>
                <a:gd name="T38" fmla="*/ 0 w 4456"/>
                <a:gd name="T39" fmla="*/ 0 h 4092"/>
                <a:gd name="T40" fmla="*/ 0 w 4456"/>
                <a:gd name="T41" fmla="*/ 0 h 4092"/>
                <a:gd name="T42" fmla="*/ 0 w 4456"/>
                <a:gd name="T43" fmla="*/ 0 h 4092"/>
                <a:gd name="T44" fmla="*/ 0 w 4456"/>
                <a:gd name="T45" fmla="*/ 0 h 4092"/>
                <a:gd name="T46" fmla="*/ 0 w 4456"/>
                <a:gd name="T47" fmla="*/ 0 h 4092"/>
                <a:gd name="T48" fmla="*/ 0 w 4456"/>
                <a:gd name="T49" fmla="*/ 0 h 4092"/>
                <a:gd name="T50" fmla="*/ 0 w 4456"/>
                <a:gd name="T51" fmla="*/ 0 h 4092"/>
                <a:gd name="T52" fmla="*/ 0 w 4456"/>
                <a:gd name="T53" fmla="*/ 0 h 4092"/>
                <a:gd name="T54" fmla="*/ 0 w 4456"/>
                <a:gd name="T55" fmla="*/ 0 h 4092"/>
                <a:gd name="T56" fmla="*/ 0 w 4456"/>
                <a:gd name="T57" fmla="*/ 0 h 4092"/>
                <a:gd name="T58" fmla="*/ 0 w 4456"/>
                <a:gd name="T59" fmla="*/ 0 h 4092"/>
                <a:gd name="T60" fmla="*/ 0 w 4456"/>
                <a:gd name="T61" fmla="*/ 0 h 4092"/>
                <a:gd name="T62" fmla="*/ 0 w 4456"/>
                <a:gd name="T63" fmla="*/ 0 h 4092"/>
                <a:gd name="T64" fmla="*/ 0 w 4456"/>
                <a:gd name="T65" fmla="*/ 0 h 4092"/>
                <a:gd name="T66" fmla="*/ 0 w 4456"/>
                <a:gd name="T67" fmla="*/ 0 h 4092"/>
                <a:gd name="T68" fmla="*/ 0 w 4456"/>
                <a:gd name="T69" fmla="*/ 0 h 4092"/>
                <a:gd name="T70" fmla="*/ 0 w 4456"/>
                <a:gd name="T71" fmla="*/ 0 h 4092"/>
                <a:gd name="T72" fmla="*/ 0 w 4456"/>
                <a:gd name="T73" fmla="*/ 0 h 4092"/>
                <a:gd name="T74" fmla="*/ 0 w 4456"/>
                <a:gd name="T75" fmla="*/ 0 h 4092"/>
                <a:gd name="T76" fmla="*/ 0 w 4456"/>
                <a:gd name="T77" fmla="*/ 0 h 4092"/>
                <a:gd name="T78" fmla="*/ 0 w 4456"/>
                <a:gd name="T79" fmla="*/ 0 h 4092"/>
                <a:gd name="T80" fmla="*/ 0 w 4456"/>
                <a:gd name="T81" fmla="*/ 0 h 4092"/>
                <a:gd name="T82" fmla="*/ 0 w 4456"/>
                <a:gd name="T83" fmla="*/ 0 h 4092"/>
                <a:gd name="T84" fmla="*/ 0 w 4456"/>
                <a:gd name="T85" fmla="*/ 0 h 4092"/>
                <a:gd name="T86" fmla="*/ 0 w 4456"/>
                <a:gd name="T87" fmla="*/ 0 h 4092"/>
                <a:gd name="T88" fmla="*/ 0 w 4456"/>
                <a:gd name="T89" fmla="*/ 0 h 4092"/>
                <a:gd name="T90" fmla="*/ 0 w 4456"/>
                <a:gd name="T91" fmla="*/ 0 h 4092"/>
                <a:gd name="T92" fmla="*/ 0 w 4456"/>
                <a:gd name="T93" fmla="*/ 0 h 4092"/>
                <a:gd name="T94" fmla="*/ 0 w 4456"/>
                <a:gd name="T95" fmla="*/ 0 h 4092"/>
                <a:gd name="T96" fmla="*/ 0 w 4456"/>
                <a:gd name="T97" fmla="*/ 0 h 4092"/>
                <a:gd name="T98" fmla="*/ 0 w 4456"/>
                <a:gd name="T99" fmla="*/ 0 h 4092"/>
                <a:gd name="T100" fmla="*/ 0 w 4456"/>
                <a:gd name="T101" fmla="*/ 0 h 4092"/>
                <a:gd name="T102" fmla="*/ 0 w 4456"/>
                <a:gd name="T103" fmla="*/ 0 h 4092"/>
                <a:gd name="T104" fmla="*/ 0 w 4456"/>
                <a:gd name="T105" fmla="*/ 0 h 4092"/>
                <a:gd name="T106" fmla="*/ 0 w 4456"/>
                <a:gd name="T107" fmla="*/ 0 h 4092"/>
                <a:gd name="T108" fmla="*/ 0 w 4456"/>
                <a:gd name="T109" fmla="*/ 0 h 4092"/>
                <a:gd name="T110" fmla="*/ 0 w 4456"/>
                <a:gd name="T111" fmla="*/ 0 h 4092"/>
                <a:gd name="T112" fmla="*/ 0 w 4456"/>
                <a:gd name="T113" fmla="*/ 0 h 4092"/>
                <a:gd name="T114" fmla="*/ 0 w 4456"/>
                <a:gd name="T115" fmla="*/ 0 h 4092"/>
                <a:gd name="T116" fmla="*/ 0 w 4456"/>
                <a:gd name="T117" fmla="*/ 0 h 409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456"/>
                <a:gd name="T178" fmla="*/ 0 h 4092"/>
                <a:gd name="T179" fmla="*/ 4456 w 4456"/>
                <a:gd name="T180" fmla="*/ 4092 h 409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456" h="4092">
                  <a:moveTo>
                    <a:pt x="3343" y="4035"/>
                  </a:moveTo>
                  <a:lnTo>
                    <a:pt x="3316" y="4060"/>
                  </a:lnTo>
                  <a:lnTo>
                    <a:pt x="3288" y="4074"/>
                  </a:lnTo>
                  <a:lnTo>
                    <a:pt x="3256" y="4079"/>
                  </a:lnTo>
                  <a:lnTo>
                    <a:pt x="3223" y="4079"/>
                  </a:lnTo>
                  <a:lnTo>
                    <a:pt x="3188" y="4079"/>
                  </a:lnTo>
                  <a:lnTo>
                    <a:pt x="3152" y="4079"/>
                  </a:lnTo>
                  <a:lnTo>
                    <a:pt x="3117" y="4081"/>
                  </a:lnTo>
                  <a:lnTo>
                    <a:pt x="3082" y="4092"/>
                  </a:lnTo>
                  <a:lnTo>
                    <a:pt x="3036" y="4092"/>
                  </a:lnTo>
                  <a:lnTo>
                    <a:pt x="3039" y="4062"/>
                  </a:lnTo>
                  <a:lnTo>
                    <a:pt x="3050" y="4044"/>
                  </a:lnTo>
                  <a:lnTo>
                    <a:pt x="3071" y="4032"/>
                  </a:lnTo>
                  <a:lnTo>
                    <a:pt x="3096" y="4024"/>
                  </a:lnTo>
                  <a:lnTo>
                    <a:pt x="3122" y="4021"/>
                  </a:lnTo>
                  <a:lnTo>
                    <a:pt x="3150" y="4016"/>
                  </a:lnTo>
                  <a:lnTo>
                    <a:pt x="3177" y="4008"/>
                  </a:lnTo>
                  <a:lnTo>
                    <a:pt x="3196" y="3991"/>
                  </a:lnTo>
                  <a:lnTo>
                    <a:pt x="3172" y="3954"/>
                  </a:lnTo>
                  <a:lnTo>
                    <a:pt x="3142" y="3913"/>
                  </a:lnTo>
                  <a:lnTo>
                    <a:pt x="3112" y="3875"/>
                  </a:lnTo>
                  <a:lnTo>
                    <a:pt x="3082" y="3837"/>
                  </a:lnTo>
                  <a:lnTo>
                    <a:pt x="3050" y="3799"/>
                  </a:lnTo>
                  <a:lnTo>
                    <a:pt x="3017" y="3760"/>
                  </a:lnTo>
                  <a:lnTo>
                    <a:pt x="2985" y="3723"/>
                  </a:lnTo>
                  <a:lnTo>
                    <a:pt x="2955" y="3684"/>
                  </a:lnTo>
                  <a:lnTo>
                    <a:pt x="2939" y="3718"/>
                  </a:lnTo>
                  <a:lnTo>
                    <a:pt x="2909" y="3734"/>
                  </a:lnTo>
                  <a:lnTo>
                    <a:pt x="2870" y="3742"/>
                  </a:lnTo>
                  <a:lnTo>
                    <a:pt x="2833" y="3748"/>
                  </a:lnTo>
                  <a:lnTo>
                    <a:pt x="2803" y="3753"/>
                  </a:lnTo>
                  <a:lnTo>
                    <a:pt x="2789" y="3764"/>
                  </a:lnTo>
                  <a:lnTo>
                    <a:pt x="2797" y="3788"/>
                  </a:lnTo>
                  <a:lnTo>
                    <a:pt x="2838" y="3832"/>
                  </a:lnTo>
                  <a:lnTo>
                    <a:pt x="2849" y="3853"/>
                  </a:lnTo>
                  <a:lnTo>
                    <a:pt x="2865" y="3864"/>
                  </a:lnTo>
                  <a:lnTo>
                    <a:pt x="2884" y="3873"/>
                  </a:lnTo>
                  <a:lnTo>
                    <a:pt x="2903" y="3873"/>
                  </a:lnTo>
                  <a:lnTo>
                    <a:pt x="2925" y="3873"/>
                  </a:lnTo>
                  <a:lnTo>
                    <a:pt x="2946" y="3875"/>
                  </a:lnTo>
                  <a:lnTo>
                    <a:pt x="2965" y="3878"/>
                  </a:lnTo>
                  <a:lnTo>
                    <a:pt x="2981" y="3889"/>
                  </a:lnTo>
                  <a:lnTo>
                    <a:pt x="2960" y="3908"/>
                  </a:lnTo>
                  <a:lnTo>
                    <a:pt x="2944" y="3931"/>
                  </a:lnTo>
                  <a:lnTo>
                    <a:pt x="2935" y="3959"/>
                  </a:lnTo>
                  <a:lnTo>
                    <a:pt x="2935" y="3989"/>
                  </a:lnTo>
                  <a:lnTo>
                    <a:pt x="2903" y="3997"/>
                  </a:lnTo>
                  <a:lnTo>
                    <a:pt x="2875" y="3991"/>
                  </a:lnTo>
                  <a:lnTo>
                    <a:pt x="2854" y="3981"/>
                  </a:lnTo>
                  <a:lnTo>
                    <a:pt x="2838" y="3961"/>
                  </a:lnTo>
                  <a:lnTo>
                    <a:pt x="2822" y="3943"/>
                  </a:lnTo>
                  <a:lnTo>
                    <a:pt x="2803" y="3926"/>
                  </a:lnTo>
                  <a:lnTo>
                    <a:pt x="2778" y="3915"/>
                  </a:lnTo>
                  <a:lnTo>
                    <a:pt x="2748" y="3915"/>
                  </a:lnTo>
                  <a:lnTo>
                    <a:pt x="2778" y="3885"/>
                  </a:lnTo>
                  <a:lnTo>
                    <a:pt x="2745" y="3845"/>
                  </a:lnTo>
                  <a:lnTo>
                    <a:pt x="2718" y="3802"/>
                  </a:lnTo>
                  <a:lnTo>
                    <a:pt x="2688" y="3758"/>
                  </a:lnTo>
                  <a:lnTo>
                    <a:pt x="2658" y="3712"/>
                  </a:lnTo>
                  <a:lnTo>
                    <a:pt x="2628" y="3672"/>
                  </a:lnTo>
                  <a:lnTo>
                    <a:pt x="2593" y="3636"/>
                  </a:lnTo>
                  <a:lnTo>
                    <a:pt x="2553" y="3603"/>
                  </a:lnTo>
                  <a:lnTo>
                    <a:pt x="2509" y="3582"/>
                  </a:lnTo>
                  <a:lnTo>
                    <a:pt x="2523" y="3552"/>
                  </a:lnTo>
                  <a:lnTo>
                    <a:pt x="2526" y="3522"/>
                  </a:lnTo>
                  <a:lnTo>
                    <a:pt x="2515" y="3497"/>
                  </a:lnTo>
                  <a:lnTo>
                    <a:pt x="2498" y="3471"/>
                  </a:lnTo>
                  <a:lnTo>
                    <a:pt x="2477" y="3448"/>
                  </a:lnTo>
                  <a:lnTo>
                    <a:pt x="2452" y="3424"/>
                  </a:lnTo>
                  <a:lnTo>
                    <a:pt x="2431" y="3402"/>
                  </a:lnTo>
                  <a:lnTo>
                    <a:pt x="2411" y="3378"/>
                  </a:lnTo>
                  <a:lnTo>
                    <a:pt x="2403" y="3383"/>
                  </a:lnTo>
                  <a:lnTo>
                    <a:pt x="2392" y="3386"/>
                  </a:lnTo>
                  <a:lnTo>
                    <a:pt x="2381" y="3388"/>
                  </a:lnTo>
                  <a:lnTo>
                    <a:pt x="2368" y="3388"/>
                  </a:lnTo>
                  <a:lnTo>
                    <a:pt x="2357" y="3388"/>
                  </a:lnTo>
                  <a:lnTo>
                    <a:pt x="2346" y="3392"/>
                  </a:lnTo>
                  <a:lnTo>
                    <a:pt x="2335" y="3397"/>
                  </a:lnTo>
                  <a:lnTo>
                    <a:pt x="2325" y="3405"/>
                  </a:lnTo>
                  <a:lnTo>
                    <a:pt x="2314" y="3397"/>
                  </a:lnTo>
                  <a:lnTo>
                    <a:pt x="2311" y="3386"/>
                  </a:lnTo>
                  <a:lnTo>
                    <a:pt x="2314" y="3372"/>
                  </a:lnTo>
                  <a:lnTo>
                    <a:pt x="2314" y="3362"/>
                  </a:lnTo>
                  <a:lnTo>
                    <a:pt x="2327" y="3351"/>
                  </a:lnTo>
                  <a:lnTo>
                    <a:pt x="2344" y="3342"/>
                  </a:lnTo>
                  <a:lnTo>
                    <a:pt x="2357" y="3332"/>
                  </a:lnTo>
                  <a:lnTo>
                    <a:pt x="2371" y="3318"/>
                  </a:lnTo>
                  <a:lnTo>
                    <a:pt x="2352" y="3283"/>
                  </a:lnTo>
                  <a:lnTo>
                    <a:pt x="2327" y="3261"/>
                  </a:lnTo>
                  <a:lnTo>
                    <a:pt x="2302" y="3253"/>
                  </a:lnTo>
                  <a:lnTo>
                    <a:pt x="2276" y="3250"/>
                  </a:lnTo>
                  <a:lnTo>
                    <a:pt x="2246" y="3256"/>
                  </a:lnTo>
                  <a:lnTo>
                    <a:pt x="2216" y="3261"/>
                  </a:lnTo>
                  <a:lnTo>
                    <a:pt x="2184" y="3270"/>
                  </a:lnTo>
                  <a:lnTo>
                    <a:pt x="2154" y="3272"/>
                  </a:lnTo>
                  <a:lnTo>
                    <a:pt x="2154" y="3253"/>
                  </a:lnTo>
                  <a:lnTo>
                    <a:pt x="2161" y="3240"/>
                  </a:lnTo>
                  <a:lnTo>
                    <a:pt x="2173" y="3229"/>
                  </a:lnTo>
                  <a:lnTo>
                    <a:pt x="2186" y="3217"/>
                  </a:lnTo>
                  <a:lnTo>
                    <a:pt x="2200" y="3212"/>
                  </a:lnTo>
                  <a:lnTo>
                    <a:pt x="2216" y="3205"/>
                  </a:lnTo>
                  <a:lnTo>
                    <a:pt x="2230" y="3196"/>
                  </a:lnTo>
                  <a:lnTo>
                    <a:pt x="2240" y="3188"/>
                  </a:lnTo>
                  <a:lnTo>
                    <a:pt x="2230" y="3164"/>
                  </a:lnTo>
                  <a:lnTo>
                    <a:pt x="2221" y="3139"/>
                  </a:lnTo>
                  <a:lnTo>
                    <a:pt x="2208" y="3117"/>
                  </a:lnTo>
                  <a:lnTo>
                    <a:pt x="2186" y="3099"/>
                  </a:lnTo>
                  <a:lnTo>
                    <a:pt x="2173" y="3095"/>
                  </a:lnTo>
                  <a:lnTo>
                    <a:pt x="2156" y="3095"/>
                  </a:lnTo>
                  <a:lnTo>
                    <a:pt x="2145" y="3101"/>
                  </a:lnTo>
                  <a:lnTo>
                    <a:pt x="2131" y="3106"/>
                  </a:lnTo>
                  <a:lnTo>
                    <a:pt x="2118" y="3109"/>
                  </a:lnTo>
                  <a:lnTo>
                    <a:pt x="2108" y="3112"/>
                  </a:lnTo>
                  <a:lnTo>
                    <a:pt x="2094" y="3106"/>
                  </a:lnTo>
                  <a:lnTo>
                    <a:pt x="2083" y="3099"/>
                  </a:lnTo>
                  <a:lnTo>
                    <a:pt x="2129" y="3028"/>
                  </a:lnTo>
                  <a:lnTo>
                    <a:pt x="2099" y="2988"/>
                  </a:lnTo>
                  <a:lnTo>
                    <a:pt x="2066" y="2946"/>
                  </a:lnTo>
                  <a:lnTo>
                    <a:pt x="2031" y="2908"/>
                  </a:lnTo>
                  <a:lnTo>
                    <a:pt x="1999" y="2868"/>
                  </a:lnTo>
                  <a:lnTo>
                    <a:pt x="1969" y="2827"/>
                  </a:lnTo>
                  <a:lnTo>
                    <a:pt x="1947" y="2783"/>
                  </a:lnTo>
                  <a:lnTo>
                    <a:pt x="1933" y="2740"/>
                  </a:lnTo>
                  <a:lnTo>
                    <a:pt x="1930" y="2694"/>
                  </a:lnTo>
                  <a:lnTo>
                    <a:pt x="1955" y="2691"/>
                  </a:lnTo>
                  <a:lnTo>
                    <a:pt x="1977" y="2686"/>
                  </a:lnTo>
                  <a:lnTo>
                    <a:pt x="1999" y="2674"/>
                  </a:lnTo>
                  <a:lnTo>
                    <a:pt x="2018" y="2662"/>
                  </a:lnTo>
                  <a:lnTo>
                    <a:pt x="2037" y="2644"/>
                  </a:lnTo>
                  <a:lnTo>
                    <a:pt x="2055" y="2628"/>
                  </a:lnTo>
                  <a:lnTo>
                    <a:pt x="2072" y="2612"/>
                  </a:lnTo>
                  <a:lnTo>
                    <a:pt x="2089" y="2593"/>
                  </a:lnTo>
                  <a:lnTo>
                    <a:pt x="2043" y="2526"/>
                  </a:lnTo>
                  <a:lnTo>
                    <a:pt x="1995" y="2455"/>
                  </a:lnTo>
                  <a:lnTo>
                    <a:pt x="1950" y="2387"/>
                  </a:lnTo>
                  <a:lnTo>
                    <a:pt x="1901" y="2319"/>
                  </a:lnTo>
                  <a:lnTo>
                    <a:pt x="1852" y="2251"/>
                  </a:lnTo>
                  <a:lnTo>
                    <a:pt x="1801" y="2186"/>
                  </a:lnTo>
                  <a:lnTo>
                    <a:pt x="1748" y="2119"/>
                  </a:lnTo>
                  <a:lnTo>
                    <a:pt x="1697" y="2050"/>
                  </a:lnTo>
                  <a:lnTo>
                    <a:pt x="1646" y="1985"/>
                  </a:lnTo>
                  <a:lnTo>
                    <a:pt x="1595" y="1918"/>
                  </a:lnTo>
                  <a:lnTo>
                    <a:pt x="1540" y="1852"/>
                  </a:lnTo>
                  <a:lnTo>
                    <a:pt x="1489" y="1784"/>
                  </a:lnTo>
                  <a:lnTo>
                    <a:pt x="1436" y="1717"/>
                  </a:lnTo>
                  <a:lnTo>
                    <a:pt x="1385" y="1651"/>
                  </a:lnTo>
                  <a:lnTo>
                    <a:pt x="1334" y="1583"/>
                  </a:lnTo>
                  <a:lnTo>
                    <a:pt x="1281" y="1516"/>
                  </a:lnTo>
                  <a:lnTo>
                    <a:pt x="1249" y="1480"/>
                  </a:lnTo>
                  <a:lnTo>
                    <a:pt x="1214" y="1445"/>
                  </a:lnTo>
                  <a:lnTo>
                    <a:pt x="1179" y="1412"/>
                  </a:lnTo>
                  <a:lnTo>
                    <a:pt x="1140" y="1382"/>
                  </a:lnTo>
                  <a:lnTo>
                    <a:pt x="1103" y="1361"/>
                  </a:lnTo>
                  <a:lnTo>
                    <a:pt x="1062" y="1350"/>
                  </a:lnTo>
                  <a:lnTo>
                    <a:pt x="1016" y="1350"/>
                  </a:lnTo>
                  <a:lnTo>
                    <a:pt x="967" y="1369"/>
                  </a:lnTo>
                  <a:lnTo>
                    <a:pt x="939" y="1329"/>
                  </a:lnTo>
                  <a:lnTo>
                    <a:pt x="910" y="1290"/>
                  </a:lnTo>
                  <a:lnTo>
                    <a:pt x="880" y="1252"/>
                  </a:lnTo>
                  <a:lnTo>
                    <a:pt x="850" y="1214"/>
                  </a:lnTo>
                  <a:lnTo>
                    <a:pt x="817" y="1176"/>
                  </a:lnTo>
                  <a:lnTo>
                    <a:pt x="787" y="1140"/>
                  </a:lnTo>
                  <a:lnTo>
                    <a:pt x="757" y="1103"/>
                  </a:lnTo>
                  <a:lnTo>
                    <a:pt x="725" y="1068"/>
                  </a:lnTo>
                  <a:lnTo>
                    <a:pt x="695" y="1029"/>
                  </a:lnTo>
                  <a:lnTo>
                    <a:pt x="665" y="994"/>
                  </a:lnTo>
                  <a:lnTo>
                    <a:pt x="635" y="957"/>
                  </a:lnTo>
                  <a:lnTo>
                    <a:pt x="605" y="918"/>
                  </a:lnTo>
                  <a:lnTo>
                    <a:pt x="576" y="880"/>
                  </a:lnTo>
                  <a:lnTo>
                    <a:pt x="549" y="839"/>
                  </a:lnTo>
                  <a:lnTo>
                    <a:pt x="521" y="798"/>
                  </a:lnTo>
                  <a:lnTo>
                    <a:pt x="496" y="758"/>
                  </a:lnTo>
                  <a:lnTo>
                    <a:pt x="380" y="756"/>
                  </a:lnTo>
                  <a:lnTo>
                    <a:pt x="378" y="733"/>
                  </a:lnTo>
                  <a:lnTo>
                    <a:pt x="385" y="720"/>
                  </a:lnTo>
                  <a:lnTo>
                    <a:pt x="404" y="712"/>
                  </a:lnTo>
                  <a:lnTo>
                    <a:pt x="424" y="703"/>
                  </a:lnTo>
                  <a:lnTo>
                    <a:pt x="443" y="696"/>
                  </a:lnTo>
                  <a:lnTo>
                    <a:pt x="456" y="685"/>
                  </a:lnTo>
                  <a:lnTo>
                    <a:pt x="456" y="666"/>
                  </a:lnTo>
                  <a:lnTo>
                    <a:pt x="440" y="641"/>
                  </a:lnTo>
                  <a:lnTo>
                    <a:pt x="426" y="603"/>
                  </a:lnTo>
                  <a:lnTo>
                    <a:pt x="404" y="581"/>
                  </a:lnTo>
                  <a:lnTo>
                    <a:pt x="380" y="571"/>
                  </a:lnTo>
                  <a:lnTo>
                    <a:pt x="353" y="568"/>
                  </a:lnTo>
                  <a:lnTo>
                    <a:pt x="325" y="568"/>
                  </a:lnTo>
                  <a:lnTo>
                    <a:pt x="296" y="568"/>
                  </a:lnTo>
                  <a:lnTo>
                    <a:pt x="267" y="562"/>
                  </a:lnTo>
                  <a:lnTo>
                    <a:pt x="239" y="552"/>
                  </a:lnTo>
                  <a:lnTo>
                    <a:pt x="247" y="538"/>
                  </a:lnTo>
                  <a:lnTo>
                    <a:pt x="261" y="527"/>
                  </a:lnTo>
                  <a:lnTo>
                    <a:pt x="279" y="514"/>
                  </a:lnTo>
                  <a:lnTo>
                    <a:pt x="296" y="502"/>
                  </a:lnTo>
                  <a:lnTo>
                    <a:pt x="307" y="490"/>
                  </a:lnTo>
                  <a:lnTo>
                    <a:pt x="313" y="476"/>
                  </a:lnTo>
                  <a:lnTo>
                    <a:pt x="307" y="460"/>
                  </a:lnTo>
                  <a:lnTo>
                    <a:pt x="285" y="437"/>
                  </a:lnTo>
                  <a:lnTo>
                    <a:pt x="272" y="414"/>
                  </a:lnTo>
                  <a:lnTo>
                    <a:pt x="255" y="400"/>
                  </a:lnTo>
                  <a:lnTo>
                    <a:pt x="237" y="394"/>
                  </a:lnTo>
                  <a:lnTo>
                    <a:pt x="214" y="391"/>
                  </a:lnTo>
                  <a:lnTo>
                    <a:pt x="193" y="391"/>
                  </a:lnTo>
                  <a:lnTo>
                    <a:pt x="168" y="394"/>
                  </a:lnTo>
                  <a:lnTo>
                    <a:pt x="147" y="394"/>
                  </a:lnTo>
                  <a:lnTo>
                    <a:pt x="125" y="391"/>
                  </a:lnTo>
                  <a:lnTo>
                    <a:pt x="133" y="372"/>
                  </a:lnTo>
                  <a:lnTo>
                    <a:pt x="149" y="356"/>
                  </a:lnTo>
                  <a:lnTo>
                    <a:pt x="168" y="340"/>
                  </a:lnTo>
                  <a:lnTo>
                    <a:pt x="184" y="321"/>
                  </a:lnTo>
                  <a:lnTo>
                    <a:pt x="0" y="44"/>
                  </a:lnTo>
                  <a:lnTo>
                    <a:pt x="11" y="30"/>
                  </a:lnTo>
                  <a:lnTo>
                    <a:pt x="22" y="12"/>
                  </a:lnTo>
                  <a:lnTo>
                    <a:pt x="36" y="0"/>
                  </a:lnTo>
                  <a:lnTo>
                    <a:pt x="57" y="3"/>
                  </a:lnTo>
                  <a:lnTo>
                    <a:pt x="285" y="321"/>
                  </a:lnTo>
                  <a:lnTo>
                    <a:pt x="342" y="324"/>
                  </a:lnTo>
                  <a:lnTo>
                    <a:pt x="355" y="410"/>
                  </a:lnTo>
                  <a:lnTo>
                    <a:pt x="391" y="467"/>
                  </a:lnTo>
                  <a:lnTo>
                    <a:pt x="429" y="525"/>
                  </a:lnTo>
                  <a:lnTo>
                    <a:pt x="464" y="581"/>
                  </a:lnTo>
                  <a:lnTo>
                    <a:pt x="503" y="638"/>
                  </a:lnTo>
                  <a:lnTo>
                    <a:pt x="540" y="696"/>
                  </a:lnTo>
                  <a:lnTo>
                    <a:pt x="579" y="752"/>
                  </a:lnTo>
                  <a:lnTo>
                    <a:pt x="619" y="807"/>
                  </a:lnTo>
                  <a:lnTo>
                    <a:pt x="660" y="864"/>
                  </a:lnTo>
                  <a:lnTo>
                    <a:pt x="701" y="918"/>
                  </a:lnTo>
                  <a:lnTo>
                    <a:pt x="741" y="975"/>
                  </a:lnTo>
                  <a:lnTo>
                    <a:pt x="785" y="1029"/>
                  </a:lnTo>
                  <a:lnTo>
                    <a:pt x="828" y="1084"/>
                  </a:lnTo>
                  <a:lnTo>
                    <a:pt x="872" y="1138"/>
                  </a:lnTo>
                  <a:lnTo>
                    <a:pt x="918" y="1193"/>
                  </a:lnTo>
                  <a:lnTo>
                    <a:pt x="964" y="1244"/>
                  </a:lnTo>
                  <a:lnTo>
                    <a:pt x="1011" y="1299"/>
                  </a:lnTo>
                  <a:lnTo>
                    <a:pt x="1064" y="1285"/>
                  </a:lnTo>
                  <a:lnTo>
                    <a:pt x="1117" y="1287"/>
                  </a:lnTo>
                  <a:lnTo>
                    <a:pt x="1163" y="1306"/>
                  </a:lnTo>
                  <a:lnTo>
                    <a:pt x="1209" y="1334"/>
                  </a:lnTo>
                  <a:lnTo>
                    <a:pt x="1249" y="1369"/>
                  </a:lnTo>
                  <a:lnTo>
                    <a:pt x="1290" y="1407"/>
                  </a:lnTo>
                  <a:lnTo>
                    <a:pt x="1330" y="1447"/>
                  </a:lnTo>
                  <a:lnTo>
                    <a:pt x="1369" y="1488"/>
                  </a:lnTo>
                  <a:lnTo>
                    <a:pt x="2161" y="2536"/>
                  </a:lnTo>
                  <a:lnTo>
                    <a:pt x="2159" y="2566"/>
                  </a:lnTo>
                  <a:lnTo>
                    <a:pt x="2148" y="2596"/>
                  </a:lnTo>
                  <a:lnTo>
                    <a:pt x="2134" y="2626"/>
                  </a:lnTo>
                  <a:lnTo>
                    <a:pt x="2118" y="2651"/>
                  </a:lnTo>
                  <a:lnTo>
                    <a:pt x="2096" y="2674"/>
                  </a:lnTo>
                  <a:lnTo>
                    <a:pt x="2072" y="2694"/>
                  </a:lnTo>
                  <a:lnTo>
                    <a:pt x="2045" y="2710"/>
                  </a:lnTo>
                  <a:lnTo>
                    <a:pt x="2015" y="2721"/>
                  </a:lnTo>
                  <a:lnTo>
                    <a:pt x="2034" y="2762"/>
                  </a:lnTo>
                  <a:lnTo>
                    <a:pt x="2055" y="2803"/>
                  </a:lnTo>
                  <a:lnTo>
                    <a:pt x="2080" y="2843"/>
                  </a:lnTo>
                  <a:lnTo>
                    <a:pt x="2110" y="2881"/>
                  </a:lnTo>
                  <a:lnTo>
                    <a:pt x="2138" y="2916"/>
                  </a:lnTo>
                  <a:lnTo>
                    <a:pt x="2170" y="2954"/>
                  </a:lnTo>
                  <a:lnTo>
                    <a:pt x="2200" y="2993"/>
                  </a:lnTo>
                  <a:lnTo>
                    <a:pt x="2230" y="3028"/>
                  </a:lnTo>
                  <a:lnTo>
                    <a:pt x="2344" y="3014"/>
                  </a:lnTo>
                  <a:lnTo>
                    <a:pt x="2272" y="3085"/>
                  </a:lnTo>
                  <a:lnTo>
                    <a:pt x="2290" y="3099"/>
                  </a:lnTo>
                  <a:lnTo>
                    <a:pt x="2302" y="3115"/>
                  </a:lnTo>
                  <a:lnTo>
                    <a:pt x="2316" y="3134"/>
                  </a:lnTo>
                  <a:lnTo>
                    <a:pt x="2330" y="3150"/>
                  </a:lnTo>
                  <a:lnTo>
                    <a:pt x="2346" y="3164"/>
                  </a:lnTo>
                  <a:lnTo>
                    <a:pt x="2362" y="3171"/>
                  </a:lnTo>
                  <a:lnTo>
                    <a:pt x="2381" y="3171"/>
                  </a:lnTo>
                  <a:lnTo>
                    <a:pt x="2403" y="3159"/>
                  </a:lnTo>
                  <a:lnTo>
                    <a:pt x="2411" y="3159"/>
                  </a:lnTo>
                  <a:lnTo>
                    <a:pt x="2417" y="3164"/>
                  </a:lnTo>
                  <a:lnTo>
                    <a:pt x="2422" y="3169"/>
                  </a:lnTo>
                  <a:lnTo>
                    <a:pt x="2427" y="3175"/>
                  </a:lnTo>
                  <a:lnTo>
                    <a:pt x="2408" y="3191"/>
                  </a:lnTo>
                  <a:lnTo>
                    <a:pt x="2401" y="3207"/>
                  </a:lnTo>
                  <a:lnTo>
                    <a:pt x="2403" y="3224"/>
                  </a:lnTo>
                  <a:lnTo>
                    <a:pt x="2411" y="3240"/>
                  </a:lnTo>
                  <a:lnTo>
                    <a:pt x="2425" y="3256"/>
                  </a:lnTo>
                  <a:lnTo>
                    <a:pt x="2438" y="3272"/>
                  </a:lnTo>
                  <a:lnTo>
                    <a:pt x="2450" y="3288"/>
                  </a:lnTo>
                  <a:lnTo>
                    <a:pt x="2457" y="3305"/>
                  </a:lnTo>
                  <a:lnTo>
                    <a:pt x="2556" y="3321"/>
                  </a:lnTo>
                  <a:lnTo>
                    <a:pt x="2553" y="3335"/>
                  </a:lnTo>
                  <a:lnTo>
                    <a:pt x="2544" y="3346"/>
                  </a:lnTo>
                  <a:lnTo>
                    <a:pt x="2533" y="3356"/>
                  </a:lnTo>
                  <a:lnTo>
                    <a:pt x="2523" y="3365"/>
                  </a:lnTo>
                  <a:lnTo>
                    <a:pt x="2515" y="3372"/>
                  </a:lnTo>
                  <a:lnTo>
                    <a:pt x="2509" y="3383"/>
                  </a:lnTo>
                  <a:lnTo>
                    <a:pt x="2512" y="3395"/>
                  </a:lnTo>
                  <a:lnTo>
                    <a:pt x="2526" y="3408"/>
                  </a:lnTo>
                  <a:lnTo>
                    <a:pt x="2537" y="3432"/>
                  </a:lnTo>
                  <a:lnTo>
                    <a:pt x="2556" y="3454"/>
                  </a:lnTo>
                  <a:lnTo>
                    <a:pt x="2577" y="3473"/>
                  </a:lnTo>
                  <a:lnTo>
                    <a:pt x="2596" y="3495"/>
                  </a:lnTo>
                  <a:lnTo>
                    <a:pt x="2612" y="3487"/>
                  </a:lnTo>
                  <a:lnTo>
                    <a:pt x="2634" y="3481"/>
                  </a:lnTo>
                  <a:lnTo>
                    <a:pt x="2653" y="3481"/>
                  </a:lnTo>
                  <a:lnTo>
                    <a:pt x="2674" y="3481"/>
                  </a:lnTo>
                  <a:lnTo>
                    <a:pt x="2697" y="3481"/>
                  </a:lnTo>
                  <a:lnTo>
                    <a:pt x="2718" y="3481"/>
                  </a:lnTo>
                  <a:lnTo>
                    <a:pt x="2738" y="3476"/>
                  </a:lnTo>
                  <a:lnTo>
                    <a:pt x="2754" y="3467"/>
                  </a:lnTo>
                  <a:lnTo>
                    <a:pt x="2732" y="3430"/>
                  </a:lnTo>
                  <a:lnTo>
                    <a:pt x="2710" y="3397"/>
                  </a:lnTo>
                  <a:lnTo>
                    <a:pt x="2686" y="3365"/>
                  </a:lnTo>
                  <a:lnTo>
                    <a:pt x="2662" y="3332"/>
                  </a:lnTo>
                  <a:lnTo>
                    <a:pt x="2637" y="3302"/>
                  </a:lnTo>
                  <a:lnTo>
                    <a:pt x="2607" y="3270"/>
                  </a:lnTo>
                  <a:lnTo>
                    <a:pt x="2577" y="3237"/>
                  </a:lnTo>
                  <a:lnTo>
                    <a:pt x="2542" y="3205"/>
                  </a:lnTo>
                  <a:lnTo>
                    <a:pt x="2509" y="3141"/>
                  </a:lnTo>
                  <a:lnTo>
                    <a:pt x="2468" y="3082"/>
                  </a:lnTo>
                  <a:lnTo>
                    <a:pt x="2427" y="3023"/>
                  </a:lnTo>
                  <a:lnTo>
                    <a:pt x="2385" y="2963"/>
                  </a:lnTo>
                  <a:lnTo>
                    <a:pt x="2341" y="2903"/>
                  </a:lnTo>
                  <a:lnTo>
                    <a:pt x="2302" y="2843"/>
                  </a:lnTo>
                  <a:lnTo>
                    <a:pt x="2270" y="2778"/>
                  </a:lnTo>
                  <a:lnTo>
                    <a:pt x="2246" y="2713"/>
                  </a:lnTo>
                  <a:lnTo>
                    <a:pt x="2256" y="2702"/>
                  </a:lnTo>
                  <a:lnTo>
                    <a:pt x="2267" y="2697"/>
                  </a:lnTo>
                  <a:lnTo>
                    <a:pt x="2279" y="2697"/>
                  </a:lnTo>
                  <a:lnTo>
                    <a:pt x="2292" y="2697"/>
                  </a:lnTo>
                  <a:lnTo>
                    <a:pt x="2341" y="2780"/>
                  </a:lnTo>
                  <a:lnTo>
                    <a:pt x="2392" y="2865"/>
                  </a:lnTo>
                  <a:lnTo>
                    <a:pt x="2447" y="2946"/>
                  </a:lnTo>
                  <a:lnTo>
                    <a:pt x="2503" y="3028"/>
                  </a:lnTo>
                  <a:lnTo>
                    <a:pt x="2566" y="3106"/>
                  </a:lnTo>
                  <a:lnTo>
                    <a:pt x="2628" y="3185"/>
                  </a:lnTo>
                  <a:lnTo>
                    <a:pt x="2692" y="3264"/>
                  </a:lnTo>
                  <a:lnTo>
                    <a:pt x="2757" y="3340"/>
                  </a:lnTo>
                  <a:lnTo>
                    <a:pt x="2822" y="3418"/>
                  </a:lnTo>
                  <a:lnTo>
                    <a:pt x="2886" y="3495"/>
                  </a:lnTo>
                  <a:lnTo>
                    <a:pt x="2955" y="3573"/>
                  </a:lnTo>
                  <a:lnTo>
                    <a:pt x="3020" y="3649"/>
                  </a:lnTo>
                  <a:lnTo>
                    <a:pt x="3082" y="3728"/>
                  </a:lnTo>
                  <a:lnTo>
                    <a:pt x="3147" y="3804"/>
                  </a:lnTo>
                  <a:lnTo>
                    <a:pt x="3207" y="3885"/>
                  </a:lnTo>
                  <a:lnTo>
                    <a:pt x="3267" y="3965"/>
                  </a:lnTo>
                  <a:lnTo>
                    <a:pt x="3302" y="3968"/>
                  </a:lnTo>
                  <a:lnTo>
                    <a:pt x="3337" y="3968"/>
                  </a:lnTo>
                  <a:lnTo>
                    <a:pt x="3371" y="3968"/>
                  </a:lnTo>
                  <a:lnTo>
                    <a:pt x="3406" y="3961"/>
                  </a:lnTo>
                  <a:lnTo>
                    <a:pt x="3438" y="3954"/>
                  </a:lnTo>
                  <a:lnTo>
                    <a:pt x="3471" y="3945"/>
                  </a:lnTo>
                  <a:lnTo>
                    <a:pt x="3503" y="3938"/>
                  </a:lnTo>
                  <a:lnTo>
                    <a:pt x="3535" y="3926"/>
                  </a:lnTo>
                  <a:lnTo>
                    <a:pt x="3568" y="3915"/>
                  </a:lnTo>
                  <a:lnTo>
                    <a:pt x="3600" y="3905"/>
                  </a:lnTo>
                  <a:lnTo>
                    <a:pt x="3634" y="3894"/>
                  </a:lnTo>
                  <a:lnTo>
                    <a:pt x="3666" y="3883"/>
                  </a:lnTo>
                  <a:lnTo>
                    <a:pt x="3701" y="3875"/>
                  </a:lnTo>
                  <a:lnTo>
                    <a:pt x="3734" y="3867"/>
                  </a:lnTo>
                  <a:lnTo>
                    <a:pt x="3769" y="3861"/>
                  </a:lnTo>
                  <a:lnTo>
                    <a:pt x="3805" y="3855"/>
                  </a:lnTo>
                  <a:lnTo>
                    <a:pt x="4456" y="3704"/>
                  </a:lnTo>
                  <a:lnTo>
                    <a:pt x="4397" y="3764"/>
                  </a:lnTo>
                  <a:lnTo>
                    <a:pt x="3343" y="4035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32" name="Freeform 459"/>
            <p:cNvSpPr>
              <a:spLocks/>
            </p:cNvSpPr>
            <p:nvPr/>
          </p:nvSpPr>
          <p:spPr bwMode="auto">
            <a:xfrm>
              <a:off x="4204" y="3793"/>
              <a:ext cx="309" cy="179"/>
            </a:xfrm>
            <a:custGeom>
              <a:avLst/>
              <a:gdLst>
                <a:gd name="T0" fmla="*/ 0 w 1235"/>
                <a:gd name="T1" fmla="*/ 0 h 717"/>
                <a:gd name="T2" fmla="*/ 0 w 1235"/>
                <a:gd name="T3" fmla="*/ 0 h 717"/>
                <a:gd name="T4" fmla="*/ 0 w 1235"/>
                <a:gd name="T5" fmla="*/ 0 h 717"/>
                <a:gd name="T6" fmla="*/ 0 w 1235"/>
                <a:gd name="T7" fmla="*/ 0 h 717"/>
                <a:gd name="T8" fmla="*/ 0 w 1235"/>
                <a:gd name="T9" fmla="*/ 0 h 717"/>
                <a:gd name="T10" fmla="*/ 0 w 1235"/>
                <a:gd name="T11" fmla="*/ 0 h 717"/>
                <a:gd name="T12" fmla="*/ 0 w 1235"/>
                <a:gd name="T13" fmla="*/ 0 h 717"/>
                <a:gd name="T14" fmla="*/ 0 w 1235"/>
                <a:gd name="T15" fmla="*/ 0 h 717"/>
                <a:gd name="T16" fmla="*/ 0 w 1235"/>
                <a:gd name="T17" fmla="*/ 0 h 717"/>
                <a:gd name="T18" fmla="*/ 0 w 1235"/>
                <a:gd name="T19" fmla="*/ 0 h 717"/>
                <a:gd name="T20" fmla="*/ 0 w 1235"/>
                <a:gd name="T21" fmla="*/ 0 h 717"/>
                <a:gd name="T22" fmla="*/ 0 w 1235"/>
                <a:gd name="T23" fmla="*/ 0 h 717"/>
                <a:gd name="T24" fmla="*/ 0 w 1235"/>
                <a:gd name="T25" fmla="*/ 0 h 717"/>
                <a:gd name="T26" fmla="*/ 0 w 1235"/>
                <a:gd name="T27" fmla="*/ 0 h 717"/>
                <a:gd name="T28" fmla="*/ 0 w 1235"/>
                <a:gd name="T29" fmla="*/ 0 h 717"/>
                <a:gd name="T30" fmla="*/ 0 w 1235"/>
                <a:gd name="T31" fmla="*/ 0 h 717"/>
                <a:gd name="T32" fmla="*/ 0 w 1235"/>
                <a:gd name="T33" fmla="*/ 0 h 717"/>
                <a:gd name="T34" fmla="*/ 0 w 1235"/>
                <a:gd name="T35" fmla="*/ 0 h 717"/>
                <a:gd name="T36" fmla="*/ 0 w 1235"/>
                <a:gd name="T37" fmla="*/ 0 h 717"/>
                <a:gd name="T38" fmla="*/ 0 w 1235"/>
                <a:gd name="T39" fmla="*/ 0 h 717"/>
                <a:gd name="T40" fmla="*/ 0 w 1235"/>
                <a:gd name="T41" fmla="*/ 0 h 717"/>
                <a:gd name="T42" fmla="*/ 0 w 1235"/>
                <a:gd name="T43" fmla="*/ 0 h 717"/>
                <a:gd name="T44" fmla="*/ 0 w 1235"/>
                <a:gd name="T45" fmla="*/ 0 h 717"/>
                <a:gd name="T46" fmla="*/ 0 w 1235"/>
                <a:gd name="T47" fmla="*/ 0 h 717"/>
                <a:gd name="T48" fmla="*/ 0 w 1235"/>
                <a:gd name="T49" fmla="*/ 0 h 717"/>
                <a:gd name="T50" fmla="*/ 0 w 1235"/>
                <a:gd name="T51" fmla="*/ 0 h 717"/>
                <a:gd name="T52" fmla="*/ 0 w 1235"/>
                <a:gd name="T53" fmla="*/ 0 h 717"/>
                <a:gd name="T54" fmla="*/ 0 w 1235"/>
                <a:gd name="T55" fmla="*/ 0 h 717"/>
                <a:gd name="T56" fmla="*/ 0 w 1235"/>
                <a:gd name="T57" fmla="*/ 0 h 717"/>
                <a:gd name="T58" fmla="*/ 0 w 1235"/>
                <a:gd name="T59" fmla="*/ 0 h 717"/>
                <a:gd name="T60" fmla="*/ 0 w 1235"/>
                <a:gd name="T61" fmla="*/ 0 h 717"/>
                <a:gd name="T62" fmla="*/ 0 w 1235"/>
                <a:gd name="T63" fmla="*/ 0 h 717"/>
                <a:gd name="T64" fmla="*/ 0 w 1235"/>
                <a:gd name="T65" fmla="*/ 0 h 717"/>
                <a:gd name="T66" fmla="*/ 0 w 1235"/>
                <a:gd name="T67" fmla="*/ 0 h 717"/>
                <a:gd name="T68" fmla="*/ 0 w 1235"/>
                <a:gd name="T69" fmla="*/ 0 h 717"/>
                <a:gd name="T70" fmla="*/ 0 w 1235"/>
                <a:gd name="T71" fmla="*/ 0 h 717"/>
                <a:gd name="T72" fmla="*/ 0 w 1235"/>
                <a:gd name="T73" fmla="*/ 0 h 717"/>
                <a:gd name="T74" fmla="*/ 0 w 1235"/>
                <a:gd name="T75" fmla="*/ 0 h 717"/>
                <a:gd name="T76" fmla="*/ 0 w 1235"/>
                <a:gd name="T77" fmla="*/ 0 h 717"/>
                <a:gd name="T78" fmla="*/ 0 w 1235"/>
                <a:gd name="T79" fmla="*/ 0 h 717"/>
                <a:gd name="T80" fmla="*/ 0 w 1235"/>
                <a:gd name="T81" fmla="*/ 0 h 717"/>
                <a:gd name="T82" fmla="*/ 0 w 1235"/>
                <a:gd name="T83" fmla="*/ 0 h 717"/>
                <a:gd name="T84" fmla="*/ 0 w 1235"/>
                <a:gd name="T85" fmla="*/ 0 h 717"/>
                <a:gd name="T86" fmla="*/ 0 w 1235"/>
                <a:gd name="T87" fmla="*/ 0 h 717"/>
                <a:gd name="T88" fmla="*/ 0 w 1235"/>
                <a:gd name="T89" fmla="*/ 0 h 717"/>
                <a:gd name="T90" fmla="*/ 0 w 1235"/>
                <a:gd name="T91" fmla="*/ 0 h 717"/>
                <a:gd name="T92" fmla="*/ 0 w 1235"/>
                <a:gd name="T93" fmla="*/ 0 h 717"/>
                <a:gd name="T94" fmla="*/ 0 w 1235"/>
                <a:gd name="T95" fmla="*/ 0 h 7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35"/>
                <a:gd name="T145" fmla="*/ 0 h 717"/>
                <a:gd name="T146" fmla="*/ 1235 w 1235"/>
                <a:gd name="T147" fmla="*/ 717 h 71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35" h="717">
                  <a:moveTo>
                    <a:pt x="876" y="709"/>
                  </a:moveTo>
                  <a:lnTo>
                    <a:pt x="860" y="709"/>
                  </a:lnTo>
                  <a:lnTo>
                    <a:pt x="843" y="709"/>
                  </a:lnTo>
                  <a:lnTo>
                    <a:pt x="827" y="707"/>
                  </a:lnTo>
                  <a:lnTo>
                    <a:pt x="816" y="693"/>
                  </a:lnTo>
                  <a:lnTo>
                    <a:pt x="816" y="679"/>
                  </a:lnTo>
                  <a:lnTo>
                    <a:pt x="855" y="666"/>
                  </a:lnTo>
                  <a:lnTo>
                    <a:pt x="892" y="655"/>
                  </a:lnTo>
                  <a:lnTo>
                    <a:pt x="933" y="647"/>
                  </a:lnTo>
                  <a:lnTo>
                    <a:pt x="974" y="638"/>
                  </a:lnTo>
                  <a:lnTo>
                    <a:pt x="1012" y="627"/>
                  </a:lnTo>
                  <a:lnTo>
                    <a:pt x="1050" y="617"/>
                  </a:lnTo>
                  <a:lnTo>
                    <a:pt x="1085" y="603"/>
                  </a:lnTo>
                  <a:lnTo>
                    <a:pt x="1120" y="584"/>
                  </a:lnTo>
                  <a:lnTo>
                    <a:pt x="1102" y="548"/>
                  </a:lnTo>
                  <a:lnTo>
                    <a:pt x="1077" y="516"/>
                  </a:lnTo>
                  <a:lnTo>
                    <a:pt x="1056" y="483"/>
                  </a:lnTo>
                  <a:lnTo>
                    <a:pt x="1028" y="451"/>
                  </a:lnTo>
                  <a:lnTo>
                    <a:pt x="1004" y="421"/>
                  </a:lnTo>
                  <a:lnTo>
                    <a:pt x="977" y="389"/>
                  </a:lnTo>
                  <a:lnTo>
                    <a:pt x="947" y="359"/>
                  </a:lnTo>
                  <a:lnTo>
                    <a:pt x="917" y="329"/>
                  </a:lnTo>
                  <a:lnTo>
                    <a:pt x="887" y="299"/>
                  </a:lnTo>
                  <a:lnTo>
                    <a:pt x="857" y="269"/>
                  </a:lnTo>
                  <a:lnTo>
                    <a:pt x="827" y="236"/>
                  </a:lnTo>
                  <a:lnTo>
                    <a:pt x="797" y="206"/>
                  </a:lnTo>
                  <a:lnTo>
                    <a:pt x="767" y="176"/>
                  </a:lnTo>
                  <a:lnTo>
                    <a:pt x="737" y="148"/>
                  </a:lnTo>
                  <a:lnTo>
                    <a:pt x="707" y="118"/>
                  </a:lnTo>
                  <a:lnTo>
                    <a:pt x="681" y="84"/>
                  </a:lnTo>
                  <a:lnTo>
                    <a:pt x="640" y="90"/>
                  </a:lnTo>
                  <a:lnTo>
                    <a:pt x="596" y="95"/>
                  </a:lnTo>
                  <a:lnTo>
                    <a:pt x="556" y="104"/>
                  </a:lnTo>
                  <a:lnTo>
                    <a:pt x="515" y="114"/>
                  </a:lnTo>
                  <a:lnTo>
                    <a:pt x="478" y="123"/>
                  </a:lnTo>
                  <a:lnTo>
                    <a:pt x="436" y="134"/>
                  </a:lnTo>
                  <a:lnTo>
                    <a:pt x="398" y="148"/>
                  </a:lnTo>
                  <a:lnTo>
                    <a:pt x="360" y="158"/>
                  </a:lnTo>
                  <a:lnTo>
                    <a:pt x="319" y="171"/>
                  </a:lnTo>
                  <a:lnTo>
                    <a:pt x="282" y="188"/>
                  </a:lnTo>
                  <a:lnTo>
                    <a:pt x="243" y="201"/>
                  </a:lnTo>
                  <a:lnTo>
                    <a:pt x="206" y="218"/>
                  </a:lnTo>
                  <a:lnTo>
                    <a:pt x="171" y="231"/>
                  </a:lnTo>
                  <a:lnTo>
                    <a:pt x="132" y="247"/>
                  </a:lnTo>
                  <a:lnTo>
                    <a:pt x="94" y="264"/>
                  </a:lnTo>
                  <a:lnTo>
                    <a:pt x="56" y="280"/>
                  </a:lnTo>
                  <a:lnTo>
                    <a:pt x="382" y="687"/>
                  </a:lnTo>
                  <a:lnTo>
                    <a:pt x="342" y="717"/>
                  </a:lnTo>
                  <a:lnTo>
                    <a:pt x="293" y="668"/>
                  </a:lnTo>
                  <a:lnTo>
                    <a:pt x="241" y="617"/>
                  </a:lnTo>
                  <a:lnTo>
                    <a:pt x="187" y="562"/>
                  </a:lnTo>
                  <a:lnTo>
                    <a:pt x="132" y="502"/>
                  </a:lnTo>
                  <a:lnTo>
                    <a:pt x="83" y="443"/>
                  </a:lnTo>
                  <a:lnTo>
                    <a:pt x="42" y="381"/>
                  </a:lnTo>
                  <a:lnTo>
                    <a:pt x="12" y="315"/>
                  </a:lnTo>
                  <a:lnTo>
                    <a:pt x="0" y="250"/>
                  </a:lnTo>
                  <a:lnTo>
                    <a:pt x="42" y="229"/>
                  </a:lnTo>
                  <a:lnTo>
                    <a:pt x="86" y="210"/>
                  </a:lnTo>
                  <a:lnTo>
                    <a:pt x="129" y="190"/>
                  </a:lnTo>
                  <a:lnTo>
                    <a:pt x="173" y="174"/>
                  </a:lnTo>
                  <a:lnTo>
                    <a:pt x="219" y="158"/>
                  </a:lnTo>
                  <a:lnTo>
                    <a:pt x="263" y="139"/>
                  </a:lnTo>
                  <a:lnTo>
                    <a:pt x="309" y="125"/>
                  </a:lnTo>
                  <a:lnTo>
                    <a:pt x="355" y="109"/>
                  </a:lnTo>
                  <a:lnTo>
                    <a:pt x="401" y="95"/>
                  </a:lnTo>
                  <a:lnTo>
                    <a:pt x="448" y="79"/>
                  </a:lnTo>
                  <a:lnTo>
                    <a:pt x="494" y="65"/>
                  </a:lnTo>
                  <a:lnTo>
                    <a:pt x="540" y="52"/>
                  </a:lnTo>
                  <a:lnTo>
                    <a:pt x="586" y="38"/>
                  </a:lnTo>
                  <a:lnTo>
                    <a:pt x="631" y="25"/>
                  </a:lnTo>
                  <a:lnTo>
                    <a:pt x="679" y="14"/>
                  </a:lnTo>
                  <a:lnTo>
                    <a:pt x="725" y="0"/>
                  </a:lnTo>
                  <a:lnTo>
                    <a:pt x="751" y="41"/>
                  </a:lnTo>
                  <a:lnTo>
                    <a:pt x="781" y="79"/>
                  </a:lnTo>
                  <a:lnTo>
                    <a:pt x="813" y="120"/>
                  </a:lnTo>
                  <a:lnTo>
                    <a:pt x="850" y="158"/>
                  </a:lnTo>
                  <a:lnTo>
                    <a:pt x="885" y="193"/>
                  </a:lnTo>
                  <a:lnTo>
                    <a:pt x="920" y="231"/>
                  </a:lnTo>
                  <a:lnTo>
                    <a:pt x="955" y="266"/>
                  </a:lnTo>
                  <a:lnTo>
                    <a:pt x="993" y="301"/>
                  </a:lnTo>
                  <a:lnTo>
                    <a:pt x="1028" y="340"/>
                  </a:lnTo>
                  <a:lnTo>
                    <a:pt x="1063" y="375"/>
                  </a:lnTo>
                  <a:lnTo>
                    <a:pt x="1097" y="413"/>
                  </a:lnTo>
                  <a:lnTo>
                    <a:pt x="1129" y="451"/>
                  </a:lnTo>
                  <a:lnTo>
                    <a:pt x="1159" y="490"/>
                  </a:lnTo>
                  <a:lnTo>
                    <a:pt x="1189" y="530"/>
                  </a:lnTo>
                  <a:lnTo>
                    <a:pt x="1213" y="571"/>
                  </a:lnTo>
                  <a:lnTo>
                    <a:pt x="1235" y="611"/>
                  </a:lnTo>
                  <a:lnTo>
                    <a:pt x="1194" y="636"/>
                  </a:lnTo>
                  <a:lnTo>
                    <a:pt x="1150" y="649"/>
                  </a:lnTo>
                  <a:lnTo>
                    <a:pt x="1104" y="657"/>
                  </a:lnTo>
                  <a:lnTo>
                    <a:pt x="1056" y="663"/>
                  </a:lnTo>
                  <a:lnTo>
                    <a:pt x="1007" y="666"/>
                  </a:lnTo>
                  <a:lnTo>
                    <a:pt x="961" y="673"/>
                  </a:lnTo>
                  <a:lnTo>
                    <a:pt x="917" y="687"/>
                  </a:lnTo>
                  <a:lnTo>
                    <a:pt x="876" y="709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33" name="Freeform 460"/>
            <p:cNvSpPr>
              <a:spLocks/>
            </p:cNvSpPr>
            <p:nvPr/>
          </p:nvSpPr>
          <p:spPr bwMode="auto">
            <a:xfrm>
              <a:off x="4392" y="3992"/>
              <a:ext cx="74" cy="75"/>
            </a:xfrm>
            <a:custGeom>
              <a:avLst/>
              <a:gdLst>
                <a:gd name="T0" fmla="*/ 0 w 298"/>
                <a:gd name="T1" fmla="*/ 0 h 304"/>
                <a:gd name="T2" fmla="*/ 0 w 298"/>
                <a:gd name="T3" fmla="*/ 0 h 304"/>
                <a:gd name="T4" fmla="*/ 0 w 298"/>
                <a:gd name="T5" fmla="*/ 0 h 304"/>
                <a:gd name="T6" fmla="*/ 0 w 298"/>
                <a:gd name="T7" fmla="*/ 0 h 304"/>
                <a:gd name="T8" fmla="*/ 0 w 298"/>
                <a:gd name="T9" fmla="*/ 0 h 304"/>
                <a:gd name="T10" fmla="*/ 0 w 298"/>
                <a:gd name="T11" fmla="*/ 0 h 304"/>
                <a:gd name="T12" fmla="*/ 0 w 298"/>
                <a:gd name="T13" fmla="*/ 0 h 304"/>
                <a:gd name="T14" fmla="*/ 0 w 298"/>
                <a:gd name="T15" fmla="*/ 0 h 304"/>
                <a:gd name="T16" fmla="*/ 0 w 298"/>
                <a:gd name="T17" fmla="*/ 0 h 304"/>
                <a:gd name="T18" fmla="*/ 0 w 298"/>
                <a:gd name="T19" fmla="*/ 0 h 304"/>
                <a:gd name="T20" fmla="*/ 0 w 298"/>
                <a:gd name="T21" fmla="*/ 0 h 304"/>
                <a:gd name="T22" fmla="*/ 0 w 298"/>
                <a:gd name="T23" fmla="*/ 0 h 304"/>
                <a:gd name="T24" fmla="*/ 0 w 298"/>
                <a:gd name="T25" fmla="*/ 0 h 304"/>
                <a:gd name="T26" fmla="*/ 0 w 298"/>
                <a:gd name="T27" fmla="*/ 0 h 304"/>
                <a:gd name="T28" fmla="*/ 0 w 298"/>
                <a:gd name="T29" fmla="*/ 0 h 304"/>
                <a:gd name="T30" fmla="*/ 0 w 298"/>
                <a:gd name="T31" fmla="*/ 0 h 304"/>
                <a:gd name="T32" fmla="*/ 0 w 298"/>
                <a:gd name="T33" fmla="*/ 0 h 304"/>
                <a:gd name="T34" fmla="*/ 0 w 298"/>
                <a:gd name="T35" fmla="*/ 0 h 304"/>
                <a:gd name="T36" fmla="*/ 0 w 298"/>
                <a:gd name="T37" fmla="*/ 0 h 304"/>
                <a:gd name="T38" fmla="*/ 0 w 298"/>
                <a:gd name="T39" fmla="*/ 0 h 304"/>
                <a:gd name="T40" fmla="*/ 0 w 298"/>
                <a:gd name="T41" fmla="*/ 0 h 304"/>
                <a:gd name="T42" fmla="*/ 0 w 298"/>
                <a:gd name="T43" fmla="*/ 0 h 304"/>
                <a:gd name="T44" fmla="*/ 0 w 298"/>
                <a:gd name="T45" fmla="*/ 0 h 304"/>
                <a:gd name="T46" fmla="*/ 0 w 298"/>
                <a:gd name="T47" fmla="*/ 0 h 304"/>
                <a:gd name="T48" fmla="*/ 0 w 298"/>
                <a:gd name="T49" fmla="*/ 0 h 304"/>
                <a:gd name="T50" fmla="*/ 0 w 298"/>
                <a:gd name="T51" fmla="*/ 0 h 304"/>
                <a:gd name="T52" fmla="*/ 0 w 298"/>
                <a:gd name="T53" fmla="*/ 0 h 304"/>
                <a:gd name="T54" fmla="*/ 0 w 298"/>
                <a:gd name="T55" fmla="*/ 0 h 304"/>
                <a:gd name="T56" fmla="*/ 0 w 298"/>
                <a:gd name="T57" fmla="*/ 0 h 304"/>
                <a:gd name="T58" fmla="*/ 0 w 298"/>
                <a:gd name="T59" fmla="*/ 0 h 304"/>
                <a:gd name="T60" fmla="*/ 0 w 298"/>
                <a:gd name="T61" fmla="*/ 0 h 304"/>
                <a:gd name="T62" fmla="*/ 0 w 298"/>
                <a:gd name="T63" fmla="*/ 0 h 304"/>
                <a:gd name="T64" fmla="*/ 0 w 298"/>
                <a:gd name="T65" fmla="*/ 0 h 304"/>
                <a:gd name="T66" fmla="*/ 0 w 298"/>
                <a:gd name="T67" fmla="*/ 0 h 304"/>
                <a:gd name="T68" fmla="*/ 0 w 298"/>
                <a:gd name="T69" fmla="*/ 0 h 304"/>
                <a:gd name="T70" fmla="*/ 0 w 298"/>
                <a:gd name="T71" fmla="*/ 0 h 304"/>
                <a:gd name="T72" fmla="*/ 0 w 298"/>
                <a:gd name="T73" fmla="*/ 0 h 304"/>
                <a:gd name="T74" fmla="*/ 0 w 298"/>
                <a:gd name="T75" fmla="*/ 0 h 304"/>
                <a:gd name="T76" fmla="*/ 0 w 298"/>
                <a:gd name="T77" fmla="*/ 0 h 304"/>
                <a:gd name="T78" fmla="*/ 0 w 298"/>
                <a:gd name="T79" fmla="*/ 0 h 304"/>
                <a:gd name="T80" fmla="*/ 0 w 298"/>
                <a:gd name="T81" fmla="*/ 0 h 304"/>
                <a:gd name="T82" fmla="*/ 0 w 298"/>
                <a:gd name="T83" fmla="*/ 0 h 304"/>
                <a:gd name="T84" fmla="*/ 0 w 298"/>
                <a:gd name="T85" fmla="*/ 0 h 30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98"/>
                <a:gd name="T130" fmla="*/ 0 h 304"/>
                <a:gd name="T131" fmla="*/ 298 w 298"/>
                <a:gd name="T132" fmla="*/ 304 h 30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98" h="304">
                  <a:moveTo>
                    <a:pt x="298" y="103"/>
                  </a:moveTo>
                  <a:lnTo>
                    <a:pt x="265" y="101"/>
                  </a:lnTo>
                  <a:lnTo>
                    <a:pt x="233" y="94"/>
                  </a:lnTo>
                  <a:lnTo>
                    <a:pt x="198" y="84"/>
                  </a:lnTo>
                  <a:lnTo>
                    <a:pt x="165" y="76"/>
                  </a:lnTo>
                  <a:lnTo>
                    <a:pt x="133" y="71"/>
                  </a:lnTo>
                  <a:lnTo>
                    <a:pt x="106" y="76"/>
                  </a:lnTo>
                  <a:lnTo>
                    <a:pt x="81" y="94"/>
                  </a:lnTo>
                  <a:lnTo>
                    <a:pt x="64" y="131"/>
                  </a:lnTo>
                  <a:lnTo>
                    <a:pt x="64" y="152"/>
                  </a:lnTo>
                  <a:lnTo>
                    <a:pt x="73" y="173"/>
                  </a:lnTo>
                  <a:lnTo>
                    <a:pt x="81" y="193"/>
                  </a:lnTo>
                  <a:lnTo>
                    <a:pt x="94" y="212"/>
                  </a:lnTo>
                  <a:lnTo>
                    <a:pt x="108" y="225"/>
                  </a:lnTo>
                  <a:lnTo>
                    <a:pt x="124" y="239"/>
                  </a:lnTo>
                  <a:lnTo>
                    <a:pt x="143" y="253"/>
                  </a:lnTo>
                  <a:lnTo>
                    <a:pt x="163" y="260"/>
                  </a:lnTo>
                  <a:lnTo>
                    <a:pt x="179" y="260"/>
                  </a:lnTo>
                  <a:lnTo>
                    <a:pt x="179" y="290"/>
                  </a:lnTo>
                  <a:lnTo>
                    <a:pt x="152" y="302"/>
                  </a:lnTo>
                  <a:lnTo>
                    <a:pt x="127" y="304"/>
                  </a:lnTo>
                  <a:lnTo>
                    <a:pt x="101" y="302"/>
                  </a:lnTo>
                  <a:lnTo>
                    <a:pt x="76" y="293"/>
                  </a:lnTo>
                  <a:lnTo>
                    <a:pt x="54" y="279"/>
                  </a:lnTo>
                  <a:lnTo>
                    <a:pt x="35" y="260"/>
                  </a:lnTo>
                  <a:lnTo>
                    <a:pt x="18" y="239"/>
                  </a:lnTo>
                  <a:lnTo>
                    <a:pt x="5" y="217"/>
                  </a:lnTo>
                  <a:lnTo>
                    <a:pt x="0" y="179"/>
                  </a:lnTo>
                  <a:lnTo>
                    <a:pt x="2" y="141"/>
                  </a:lnTo>
                  <a:lnTo>
                    <a:pt x="11" y="106"/>
                  </a:lnTo>
                  <a:lnTo>
                    <a:pt x="27" y="73"/>
                  </a:lnTo>
                  <a:lnTo>
                    <a:pt x="48" y="46"/>
                  </a:lnTo>
                  <a:lnTo>
                    <a:pt x="76" y="24"/>
                  </a:lnTo>
                  <a:lnTo>
                    <a:pt x="106" y="8"/>
                  </a:lnTo>
                  <a:lnTo>
                    <a:pt x="141" y="0"/>
                  </a:lnTo>
                  <a:lnTo>
                    <a:pt x="163" y="11"/>
                  </a:lnTo>
                  <a:lnTo>
                    <a:pt x="187" y="16"/>
                  </a:lnTo>
                  <a:lnTo>
                    <a:pt x="212" y="24"/>
                  </a:lnTo>
                  <a:lnTo>
                    <a:pt x="235" y="30"/>
                  </a:lnTo>
                  <a:lnTo>
                    <a:pt x="258" y="41"/>
                  </a:lnTo>
                  <a:lnTo>
                    <a:pt x="277" y="54"/>
                  </a:lnTo>
                  <a:lnTo>
                    <a:pt x="290" y="76"/>
                  </a:lnTo>
                  <a:lnTo>
                    <a:pt x="298" y="103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34" name="Freeform 461"/>
            <p:cNvSpPr>
              <a:spLocks/>
            </p:cNvSpPr>
            <p:nvPr/>
          </p:nvSpPr>
          <p:spPr bwMode="auto">
            <a:xfrm>
              <a:off x="4059" y="3614"/>
              <a:ext cx="284" cy="172"/>
            </a:xfrm>
            <a:custGeom>
              <a:avLst/>
              <a:gdLst>
                <a:gd name="T0" fmla="*/ 0 w 1138"/>
                <a:gd name="T1" fmla="*/ 0 h 687"/>
                <a:gd name="T2" fmla="*/ 0 w 1138"/>
                <a:gd name="T3" fmla="*/ 0 h 687"/>
                <a:gd name="T4" fmla="*/ 0 w 1138"/>
                <a:gd name="T5" fmla="*/ 0 h 687"/>
                <a:gd name="T6" fmla="*/ 0 w 1138"/>
                <a:gd name="T7" fmla="*/ 0 h 687"/>
                <a:gd name="T8" fmla="*/ 0 w 1138"/>
                <a:gd name="T9" fmla="*/ 0 h 687"/>
                <a:gd name="T10" fmla="*/ 0 w 1138"/>
                <a:gd name="T11" fmla="*/ 0 h 687"/>
                <a:gd name="T12" fmla="*/ 0 w 1138"/>
                <a:gd name="T13" fmla="*/ 0 h 687"/>
                <a:gd name="T14" fmla="*/ 0 w 1138"/>
                <a:gd name="T15" fmla="*/ 0 h 687"/>
                <a:gd name="T16" fmla="*/ 0 w 1138"/>
                <a:gd name="T17" fmla="*/ 0 h 687"/>
                <a:gd name="T18" fmla="*/ 0 w 1138"/>
                <a:gd name="T19" fmla="*/ 0 h 687"/>
                <a:gd name="T20" fmla="*/ 0 w 1138"/>
                <a:gd name="T21" fmla="*/ 0 h 687"/>
                <a:gd name="T22" fmla="*/ 0 w 1138"/>
                <a:gd name="T23" fmla="*/ 0 h 687"/>
                <a:gd name="T24" fmla="*/ 0 w 1138"/>
                <a:gd name="T25" fmla="*/ 0 h 687"/>
                <a:gd name="T26" fmla="*/ 0 w 1138"/>
                <a:gd name="T27" fmla="*/ 0 h 687"/>
                <a:gd name="T28" fmla="*/ 0 w 1138"/>
                <a:gd name="T29" fmla="*/ 0 h 687"/>
                <a:gd name="T30" fmla="*/ 0 w 1138"/>
                <a:gd name="T31" fmla="*/ 0 h 687"/>
                <a:gd name="T32" fmla="*/ 0 w 1138"/>
                <a:gd name="T33" fmla="*/ 0 h 687"/>
                <a:gd name="T34" fmla="*/ 0 w 1138"/>
                <a:gd name="T35" fmla="*/ 0 h 687"/>
                <a:gd name="T36" fmla="*/ 0 w 1138"/>
                <a:gd name="T37" fmla="*/ 0 h 687"/>
                <a:gd name="T38" fmla="*/ 0 w 1138"/>
                <a:gd name="T39" fmla="*/ 0 h 687"/>
                <a:gd name="T40" fmla="*/ 0 w 1138"/>
                <a:gd name="T41" fmla="*/ 0 h 687"/>
                <a:gd name="T42" fmla="*/ 0 w 1138"/>
                <a:gd name="T43" fmla="*/ 0 h 687"/>
                <a:gd name="T44" fmla="*/ 0 w 1138"/>
                <a:gd name="T45" fmla="*/ 0 h 687"/>
                <a:gd name="T46" fmla="*/ 0 w 1138"/>
                <a:gd name="T47" fmla="*/ 0 h 687"/>
                <a:gd name="T48" fmla="*/ 0 w 1138"/>
                <a:gd name="T49" fmla="*/ 0 h 687"/>
                <a:gd name="T50" fmla="*/ 0 w 1138"/>
                <a:gd name="T51" fmla="*/ 0 h 687"/>
                <a:gd name="T52" fmla="*/ 0 w 1138"/>
                <a:gd name="T53" fmla="*/ 0 h 687"/>
                <a:gd name="T54" fmla="*/ 0 w 1138"/>
                <a:gd name="T55" fmla="*/ 0 h 687"/>
                <a:gd name="T56" fmla="*/ 0 w 1138"/>
                <a:gd name="T57" fmla="*/ 0 h 687"/>
                <a:gd name="T58" fmla="*/ 0 w 1138"/>
                <a:gd name="T59" fmla="*/ 0 h 687"/>
                <a:gd name="T60" fmla="*/ 0 w 1138"/>
                <a:gd name="T61" fmla="*/ 0 h 687"/>
                <a:gd name="T62" fmla="*/ 0 w 1138"/>
                <a:gd name="T63" fmla="*/ 0 h 687"/>
                <a:gd name="T64" fmla="*/ 0 w 1138"/>
                <a:gd name="T65" fmla="*/ 0 h 687"/>
                <a:gd name="T66" fmla="*/ 0 w 1138"/>
                <a:gd name="T67" fmla="*/ 0 h 68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38"/>
                <a:gd name="T103" fmla="*/ 0 h 687"/>
                <a:gd name="T104" fmla="*/ 1138 w 1138"/>
                <a:gd name="T105" fmla="*/ 687 h 68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38" h="687">
                  <a:moveTo>
                    <a:pt x="934" y="552"/>
                  </a:moveTo>
                  <a:lnTo>
                    <a:pt x="931" y="525"/>
                  </a:lnTo>
                  <a:lnTo>
                    <a:pt x="940" y="502"/>
                  </a:lnTo>
                  <a:lnTo>
                    <a:pt x="956" y="490"/>
                  </a:lnTo>
                  <a:lnTo>
                    <a:pt x="975" y="478"/>
                  </a:lnTo>
                  <a:lnTo>
                    <a:pt x="996" y="470"/>
                  </a:lnTo>
                  <a:lnTo>
                    <a:pt x="1018" y="460"/>
                  </a:lnTo>
                  <a:lnTo>
                    <a:pt x="1037" y="443"/>
                  </a:lnTo>
                  <a:lnTo>
                    <a:pt x="1051" y="424"/>
                  </a:lnTo>
                  <a:lnTo>
                    <a:pt x="709" y="74"/>
                  </a:lnTo>
                  <a:lnTo>
                    <a:pt x="670" y="79"/>
                  </a:lnTo>
                  <a:lnTo>
                    <a:pt x="630" y="88"/>
                  </a:lnTo>
                  <a:lnTo>
                    <a:pt x="592" y="95"/>
                  </a:lnTo>
                  <a:lnTo>
                    <a:pt x="554" y="104"/>
                  </a:lnTo>
                  <a:lnTo>
                    <a:pt x="513" y="111"/>
                  </a:lnTo>
                  <a:lnTo>
                    <a:pt x="476" y="120"/>
                  </a:lnTo>
                  <a:lnTo>
                    <a:pt x="437" y="128"/>
                  </a:lnTo>
                  <a:lnTo>
                    <a:pt x="399" y="139"/>
                  </a:lnTo>
                  <a:lnTo>
                    <a:pt x="361" y="150"/>
                  </a:lnTo>
                  <a:lnTo>
                    <a:pt x="323" y="160"/>
                  </a:lnTo>
                  <a:lnTo>
                    <a:pt x="288" y="171"/>
                  </a:lnTo>
                  <a:lnTo>
                    <a:pt x="250" y="185"/>
                  </a:lnTo>
                  <a:lnTo>
                    <a:pt x="212" y="199"/>
                  </a:lnTo>
                  <a:lnTo>
                    <a:pt x="176" y="212"/>
                  </a:lnTo>
                  <a:lnTo>
                    <a:pt x="139" y="226"/>
                  </a:lnTo>
                  <a:lnTo>
                    <a:pt x="104" y="239"/>
                  </a:lnTo>
                  <a:lnTo>
                    <a:pt x="413" y="647"/>
                  </a:lnTo>
                  <a:lnTo>
                    <a:pt x="367" y="687"/>
                  </a:lnTo>
                  <a:lnTo>
                    <a:pt x="317" y="638"/>
                  </a:lnTo>
                  <a:lnTo>
                    <a:pt x="271" y="584"/>
                  </a:lnTo>
                  <a:lnTo>
                    <a:pt x="231" y="527"/>
                  </a:lnTo>
                  <a:lnTo>
                    <a:pt x="192" y="470"/>
                  </a:lnTo>
                  <a:lnTo>
                    <a:pt x="152" y="413"/>
                  </a:lnTo>
                  <a:lnTo>
                    <a:pt x="109" y="356"/>
                  </a:lnTo>
                  <a:lnTo>
                    <a:pt x="57" y="301"/>
                  </a:lnTo>
                  <a:lnTo>
                    <a:pt x="0" y="250"/>
                  </a:lnTo>
                  <a:lnTo>
                    <a:pt x="3" y="220"/>
                  </a:lnTo>
                  <a:lnTo>
                    <a:pt x="14" y="204"/>
                  </a:lnTo>
                  <a:lnTo>
                    <a:pt x="30" y="199"/>
                  </a:lnTo>
                  <a:lnTo>
                    <a:pt x="49" y="196"/>
                  </a:lnTo>
                  <a:lnTo>
                    <a:pt x="65" y="196"/>
                  </a:lnTo>
                  <a:lnTo>
                    <a:pt x="81" y="193"/>
                  </a:lnTo>
                  <a:lnTo>
                    <a:pt x="95" y="180"/>
                  </a:lnTo>
                  <a:lnTo>
                    <a:pt x="104" y="153"/>
                  </a:lnTo>
                  <a:lnTo>
                    <a:pt x="144" y="141"/>
                  </a:lnTo>
                  <a:lnTo>
                    <a:pt x="185" y="134"/>
                  </a:lnTo>
                  <a:lnTo>
                    <a:pt x="222" y="123"/>
                  </a:lnTo>
                  <a:lnTo>
                    <a:pt x="263" y="111"/>
                  </a:lnTo>
                  <a:lnTo>
                    <a:pt x="305" y="100"/>
                  </a:lnTo>
                  <a:lnTo>
                    <a:pt x="342" y="90"/>
                  </a:lnTo>
                  <a:lnTo>
                    <a:pt x="383" y="79"/>
                  </a:lnTo>
                  <a:lnTo>
                    <a:pt x="423" y="68"/>
                  </a:lnTo>
                  <a:lnTo>
                    <a:pt x="464" y="58"/>
                  </a:lnTo>
                  <a:lnTo>
                    <a:pt x="505" y="49"/>
                  </a:lnTo>
                  <a:lnTo>
                    <a:pt x="546" y="38"/>
                  </a:lnTo>
                  <a:lnTo>
                    <a:pt x="587" y="30"/>
                  </a:lnTo>
                  <a:lnTo>
                    <a:pt x="628" y="22"/>
                  </a:lnTo>
                  <a:lnTo>
                    <a:pt x="668" y="14"/>
                  </a:lnTo>
                  <a:lnTo>
                    <a:pt x="711" y="5"/>
                  </a:lnTo>
                  <a:lnTo>
                    <a:pt x="753" y="0"/>
                  </a:lnTo>
                  <a:lnTo>
                    <a:pt x="1138" y="424"/>
                  </a:lnTo>
                  <a:lnTo>
                    <a:pt x="1118" y="451"/>
                  </a:lnTo>
                  <a:lnTo>
                    <a:pt x="1097" y="476"/>
                  </a:lnTo>
                  <a:lnTo>
                    <a:pt x="1076" y="495"/>
                  </a:lnTo>
                  <a:lnTo>
                    <a:pt x="1048" y="511"/>
                  </a:lnTo>
                  <a:lnTo>
                    <a:pt x="1021" y="527"/>
                  </a:lnTo>
                  <a:lnTo>
                    <a:pt x="991" y="538"/>
                  </a:lnTo>
                  <a:lnTo>
                    <a:pt x="964" y="546"/>
                  </a:lnTo>
                  <a:lnTo>
                    <a:pt x="934" y="552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35" name="Freeform 462"/>
            <p:cNvSpPr>
              <a:spLocks/>
            </p:cNvSpPr>
            <p:nvPr/>
          </p:nvSpPr>
          <p:spPr bwMode="auto">
            <a:xfrm>
              <a:off x="4171" y="3877"/>
              <a:ext cx="96" cy="127"/>
            </a:xfrm>
            <a:custGeom>
              <a:avLst/>
              <a:gdLst>
                <a:gd name="T0" fmla="*/ 0 w 386"/>
                <a:gd name="T1" fmla="*/ 0 h 507"/>
                <a:gd name="T2" fmla="*/ 0 w 386"/>
                <a:gd name="T3" fmla="*/ 0 h 507"/>
                <a:gd name="T4" fmla="*/ 0 w 386"/>
                <a:gd name="T5" fmla="*/ 0 h 507"/>
                <a:gd name="T6" fmla="*/ 0 w 386"/>
                <a:gd name="T7" fmla="*/ 0 h 507"/>
                <a:gd name="T8" fmla="*/ 0 w 386"/>
                <a:gd name="T9" fmla="*/ 0 h 507"/>
                <a:gd name="T10" fmla="*/ 0 w 386"/>
                <a:gd name="T11" fmla="*/ 0 h 507"/>
                <a:gd name="T12" fmla="*/ 0 w 386"/>
                <a:gd name="T13" fmla="*/ 0 h 507"/>
                <a:gd name="T14" fmla="*/ 0 w 386"/>
                <a:gd name="T15" fmla="*/ 0 h 507"/>
                <a:gd name="T16" fmla="*/ 0 w 386"/>
                <a:gd name="T17" fmla="*/ 0 h 507"/>
                <a:gd name="T18" fmla="*/ 0 w 386"/>
                <a:gd name="T19" fmla="*/ 0 h 507"/>
                <a:gd name="T20" fmla="*/ 0 w 386"/>
                <a:gd name="T21" fmla="*/ 0 h 507"/>
                <a:gd name="T22" fmla="*/ 0 w 386"/>
                <a:gd name="T23" fmla="*/ 0 h 507"/>
                <a:gd name="T24" fmla="*/ 0 w 386"/>
                <a:gd name="T25" fmla="*/ 0 h 507"/>
                <a:gd name="T26" fmla="*/ 0 w 386"/>
                <a:gd name="T27" fmla="*/ 0 h 507"/>
                <a:gd name="T28" fmla="*/ 0 w 386"/>
                <a:gd name="T29" fmla="*/ 0 h 507"/>
                <a:gd name="T30" fmla="*/ 0 w 386"/>
                <a:gd name="T31" fmla="*/ 0 h 507"/>
                <a:gd name="T32" fmla="*/ 0 w 386"/>
                <a:gd name="T33" fmla="*/ 0 h 507"/>
                <a:gd name="T34" fmla="*/ 0 w 386"/>
                <a:gd name="T35" fmla="*/ 0 h 507"/>
                <a:gd name="T36" fmla="*/ 0 w 386"/>
                <a:gd name="T37" fmla="*/ 0 h 507"/>
                <a:gd name="T38" fmla="*/ 0 w 386"/>
                <a:gd name="T39" fmla="*/ 0 h 50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86"/>
                <a:gd name="T61" fmla="*/ 0 h 507"/>
                <a:gd name="T62" fmla="*/ 386 w 386"/>
                <a:gd name="T63" fmla="*/ 507 h 50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86" h="507">
                  <a:moveTo>
                    <a:pt x="372" y="507"/>
                  </a:moveTo>
                  <a:lnTo>
                    <a:pt x="328" y="507"/>
                  </a:lnTo>
                  <a:lnTo>
                    <a:pt x="291" y="445"/>
                  </a:lnTo>
                  <a:lnTo>
                    <a:pt x="245" y="386"/>
                  </a:lnTo>
                  <a:lnTo>
                    <a:pt x="199" y="329"/>
                  </a:lnTo>
                  <a:lnTo>
                    <a:pt x="150" y="269"/>
                  </a:lnTo>
                  <a:lnTo>
                    <a:pt x="100" y="209"/>
                  </a:lnTo>
                  <a:lnTo>
                    <a:pt x="60" y="146"/>
                  </a:lnTo>
                  <a:lnTo>
                    <a:pt x="25" y="82"/>
                  </a:lnTo>
                  <a:lnTo>
                    <a:pt x="0" y="14"/>
                  </a:lnTo>
                  <a:lnTo>
                    <a:pt x="16" y="0"/>
                  </a:lnTo>
                  <a:lnTo>
                    <a:pt x="70" y="57"/>
                  </a:lnTo>
                  <a:lnTo>
                    <a:pt x="122" y="117"/>
                  </a:lnTo>
                  <a:lnTo>
                    <a:pt x="171" y="176"/>
                  </a:lnTo>
                  <a:lnTo>
                    <a:pt x="220" y="236"/>
                  </a:lnTo>
                  <a:lnTo>
                    <a:pt x="266" y="299"/>
                  </a:lnTo>
                  <a:lnTo>
                    <a:pt x="310" y="364"/>
                  </a:lnTo>
                  <a:lnTo>
                    <a:pt x="351" y="429"/>
                  </a:lnTo>
                  <a:lnTo>
                    <a:pt x="386" y="497"/>
                  </a:lnTo>
                  <a:lnTo>
                    <a:pt x="372" y="507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36" name="Freeform 463"/>
            <p:cNvSpPr>
              <a:spLocks/>
            </p:cNvSpPr>
            <p:nvPr/>
          </p:nvSpPr>
          <p:spPr bwMode="auto">
            <a:xfrm>
              <a:off x="4176" y="3769"/>
              <a:ext cx="55" cy="21"/>
            </a:xfrm>
            <a:custGeom>
              <a:avLst/>
              <a:gdLst>
                <a:gd name="T0" fmla="*/ 0 w 220"/>
                <a:gd name="T1" fmla="*/ 0 h 84"/>
                <a:gd name="T2" fmla="*/ 0 w 220"/>
                <a:gd name="T3" fmla="*/ 0 h 84"/>
                <a:gd name="T4" fmla="*/ 0 w 220"/>
                <a:gd name="T5" fmla="*/ 0 h 84"/>
                <a:gd name="T6" fmla="*/ 0 w 220"/>
                <a:gd name="T7" fmla="*/ 0 h 84"/>
                <a:gd name="T8" fmla="*/ 0 w 220"/>
                <a:gd name="T9" fmla="*/ 0 h 84"/>
                <a:gd name="T10" fmla="*/ 0 w 220"/>
                <a:gd name="T11" fmla="*/ 0 h 84"/>
                <a:gd name="T12" fmla="*/ 0 w 220"/>
                <a:gd name="T13" fmla="*/ 0 h 84"/>
                <a:gd name="T14" fmla="*/ 0 w 220"/>
                <a:gd name="T15" fmla="*/ 0 h 84"/>
                <a:gd name="T16" fmla="*/ 0 w 220"/>
                <a:gd name="T17" fmla="*/ 0 h 84"/>
                <a:gd name="T18" fmla="*/ 0 w 220"/>
                <a:gd name="T19" fmla="*/ 0 h 84"/>
                <a:gd name="T20" fmla="*/ 0 w 220"/>
                <a:gd name="T21" fmla="*/ 0 h 84"/>
                <a:gd name="T22" fmla="*/ 0 w 220"/>
                <a:gd name="T23" fmla="*/ 0 h 84"/>
                <a:gd name="T24" fmla="*/ 0 w 220"/>
                <a:gd name="T25" fmla="*/ 0 h 84"/>
                <a:gd name="T26" fmla="*/ 0 w 220"/>
                <a:gd name="T27" fmla="*/ 0 h 84"/>
                <a:gd name="T28" fmla="*/ 0 w 220"/>
                <a:gd name="T29" fmla="*/ 0 h 84"/>
                <a:gd name="T30" fmla="*/ 0 w 220"/>
                <a:gd name="T31" fmla="*/ 0 h 84"/>
                <a:gd name="T32" fmla="*/ 0 w 220"/>
                <a:gd name="T33" fmla="*/ 0 h 8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0"/>
                <a:gd name="T52" fmla="*/ 0 h 84"/>
                <a:gd name="T53" fmla="*/ 220 w 220"/>
                <a:gd name="T54" fmla="*/ 84 h 8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0" h="84">
                  <a:moveTo>
                    <a:pt x="0" y="84"/>
                  </a:moveTo>
                  <a:lnTo>
                    <a:pt x="19" y="60"/>
                  </a:lnTo>
                  <a:lnTo>
                    <a:pt x="44" y="38"/>
                  </a:lnTo>
                  <a:lnTo>
                    <a:pt x="71" y="24"/>
                  </a:lnTo>
                  <a:lnTo>
                    <a:pt x="103" y="14"/>
                  </a:lnTo>
                  <a:lnTo>
                    <a:pt x="133" y="6"/>
                  </a:lnTo>
                  <a:lnTo>
                    <a:pt x="163" y="3"/>
                  </a:lnTo>
                  <a:lnTo>
                    <a:pt x="193" y="0"/>
                  </a:lnTo>
                  <a:lnTo>
                    <a:pt x="220" y="0"/>
                  </a:lnTo>
                  <a:lnTo>
                    <a:pt x="203" y="28"/>
                  </a:lnTo>
                  <a:lnTo>
                    <a:pt x="180" y="47"/>
                  </a:lnTo>
                  <a:lnTo>
                    <a:pt x="152" y="60"/>
                  </a:lnTo>
                  <a:lnTo>
                    <a:pt x="122" y="65"/>
                  </a:lnTo>
                  <a:lnTo>
                    <a:pt x="92" y="70"/>
                  </a:lnTo>
                  <a:lnTo>
                    <a:pt x="60" y="74"/>
                  </a:lnTo>
                  <a:lnTo>
                    <a:pt x="30" y="79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37" name="Freeform 464"/>
            <p:cNvSpPr>
              <a:spLocks/>
            </p:cNvSpPr>
            <p:nvPr/>
          </p:nvSpPr>
          <p:spPr bwMode="auto">
            <a:xfrm>
              <a:off x="4145" y="4003"/>
              <a:ext cx="65" cy="40"/>
            </a:xfrm>
            <a:custGeom>
              <a:avLst/>
              <a:gdLst>
                <a:gd name="T0" fmla="*/ 0 w 258"/>
                <a:gd name="T1" fmla="*/ 0 h 161"/>
                <a:gd name="T2" fmla="*/ 0 w 258"/>
                <a:gd name="T3" fmla="*/ 0 h 161"/>
                <a:gd name="T4" fmla="*/ 0 w 258"/>
                <a:gd name="T5" fmla="*/ 0 h 161"/>
                <a:gd name="T6" fmla="*/ 0 w 258"/>
                <a:gd name="T7" fmla="*/ 0 h 161"/>
                <a:gd name="T8" fmla="*/ 0 w 258"/>
                <a:gd name="T9" fmla="*/ 0 h 161"/>
                <a:gd name="T10" fmla="*/ 0 w 258"/>
                <a:gd name="T11" fmla="*/ 0 h 161"/>
                <a:gd name="T12" fmla="*/ 0 w 258"/>
                <a:gd name="T13" fmla="*/ 0 h 161"/>
                <a:gd name="T14" fmla="*/ 0 w 258"/>
                <a:gd name="T15" fmla="*/ 0 h 161"/>
                <a:gd name="T16" fmla="*/ 0 w 258"/>
                <a:gd name="T17" fmla="*/ 0 h 161"/>
                <a:gd name="T18" fmla="*/ 0 w 258"/>
                <a:gd name="T19" fmla="*/ 0 h 161"/>
                <a:gd name="T20" fmla="*/ 0 w 258"/>
                <a:gd name="T21" fmla="*/ 0 h 161"/>
                <a:gd name="T22" fmla="*/ 0 w 258"/>
                <a:gd name="T23" fmla="*/ 0 h 161"/>
                <a:gd name="T24" fmla="*/ 0 w 258"/>
                <a:gd name="T25" fmla="*/ 0 h 161"/>
                <a:gd name="T26" fmla="*/ 0 w 258"/>
                <a:gd name="T27" fmla="*/ 0 h 161"/>
                <a:gd name="T28" fmla="*/ 0 w 258"/>
                <a:gd name="T29" fmla="*/ 0 h 161"/>
                <a:gd name="T30" fmla="*/ 0 w 258"/>
                <a:gd name="T31" fmla="*/ 0 h 161"/>
                <a:gd name="T32" fmla="*/ 0 w 258"/>
                <a:gd name="T33" fmla="*/ 0 h 161"/>
                <a:gd name="T34" fmla="*/ 0 w 258"/>
                <a:gd name="T35" fmla="*/ 0 h 161"/>
                <a:gd name="T36" fmla="*/ 0 w 258"/>
                <a:gd name="T37" fmla="*/ 0 h 16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8"/>
                <a:gd name="T58" fmla="*/ 0 h 161"/>
                <a:gd name="T59" fmla="*/ 258 w 258"/>
                <a:gd name="T60" fmla="*/ 161 h 16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8" h="161">
                  <a:moveTo>
                    <a:pt x="11" y="73"/>
                  </a:moveTo>
                  <a:lnTo>
                    <a:pt x="0" y="57"/>
                  </a:lnTo>
                  <a:lnTo>
                    <a:pt x="16" y="48"/>
                  </a:lnTo>
                  <a:lnTo>
                    <a:pt x="32" y="43"/>
                  </a:lnTo>
                  <a:lnTo>
                    <a:pt x="52" y="43"/>
                  </a:lnTo>
                  <a:lnTo>
                    <a:pt x="68" y="41"/>
                  </a:lnTo>
                  <a:lnTo>
                    <a:pt x="87" y="38"/>
                  </a:lnTo>
                  <a:lnTo>
                    <a:pt x="103" y="30"/>
                  </a:lnTo>
                  <a:lnTo>
                    <a:pt x="117" y="20"/>
                  </a:lnTo>
                  <a:lnTo>
                    <a:pt x="128" y="0"/>
                  </a:lnTo>
                  <a:lnTo>
                    <a:pt x="258" y="147"/>
                  </a:lnTo>
                  <a:lnTo>
                    <a:pt x="219" y="152"/>
                  </a:lnTo>
                  <a:lnTo>
                    <a:pt x="184" y="155"/>
                  </a:lnTo>
                  <a:lnTo>
                    <a:pt x="147" y="161"/>
                  </a:lnTo>
                  <a:lnTo>
                    <a:pt x="114" y="157"/>
                  </a:lnTo>
                  <a:lnTo>
                    <a:pt x="84" y="152"/>
                  </a:lnTo>
                  <a:lnTo>
                    <a:pt x="54" y="138"/>
                  </a:lnTo>
                  <a:lnTo>
                    <a:pt x="30" y="111"/>
                  </a:lnTo>
                  <a:lnTo>
                    <a:pt x="11" y="73"/>
                  </a:lnTo>
                  <a:close/>
                </a:path>
              </a:pathLst>
            </a:custGeom>
            <a:solidFill>
              <a:srgbClr val="7FDD1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38" name="Freeform 465"/>
            <p:cNvSpPr>
              <a:spLocks/>
            </p:cNvSpPr>
            <p:nvPr/>
          </p:nvSpPr>
          <p:spPr bwMode="auto">
            <a:xfrm>
              <a:off x="3942" y="3454"/>
              <a:ext cx="262" cy="157"/>
            </a:xfrm>
            <a:custGeom>
              <a:avLst/>
              <a:gdLst>
                <a:gd name="T0" fmla="*/ 0 w 1049"/>
                <a:gd name="T1" fmla="*/ 0 h 625"/>
                <a:gd name="T2" fmla="*/ 0 w 1049"/>
                <a:gd name="T3" fmla="*/ 0 h 625"/>
                <a:gd name="T4" fmla="*/ 0 w 1049"/>
                <a:gd name="T5" fmla="*/ 0 h 625"/>
                <a:gd name="T6" fmla="*/ 0 w 1049"/>
                <a:gd name="T7" fmla="*/ 0 h 625"/>
                <a:gd name="T8" fmla="*/ 0 w 1049"/>
                <a:gd name="T9" fmla="*/ 0 h 625"/>
                <a:gd name="T10" fmla="*/ 0 w 1049"/>
                <a:gd name="T11" fmla="*/ 0 h 625"/>
                <a:gd name="T12" fmla="*/ 0 w 1049"/>
                <a:gd name="T13" fmla="*/ 0 h 625"/>
                <a:gd name="T14" fmla="*/ 0 w 1049"/>
                <a:gd name="T15" fmla="*/ 0 h 625"/>
                <a:gd name="T16" fmla="*/ 0 w 1049"/>
                <a:gd name="T17" fmla="*/ 0 h 625"/>
                <a:gd name="T18" fmla="*/ 0 w 1049"/>
                <a:gd name="T19" fmla="*/ 0 h 625"/>
                <a:gd name="T20" fmla="*/ 0 w 1049"/>
                <a:gd name="T21" fmla="*/ 0 h 625"/>
                <a:gd name="T22" fmla="*/ 0 w 1049"/>
                <a:gd name="T23" fmla="*/ 0 h 625"/>
                <a:gd name="T24" fmla="*/ 0 w 1049"/>
                <a:gd name="T25" fmla="*/ 0 h 625"/>
                <a:gd name="T26" fmla="*/ 0 w 1049"/>
                <a:gd name="T27" fmla="*/ 0 h 625"/>
                <a:gd name="T28" fmla="*/ 0 w 1049"/>
                <a:gd name="T29" fmla="*/ 0 h 625"/>
                <a:gd name="T30" fmla="*/ 0 w 1049"/>
                <a:gd name="T31" fmla="*/ 0 h 625"/>
                <a:gd name="T32" fmla="*/ 0 w 1049"/>
                <a:gd name="T33" fmla="*/ 0 h 625"/>
                <a:gd name="T34" fmla="*/ 0 w 1049"/>
                <a:gd name="T35" fmla="*/ 0 h 625"/>
                <a:gd name="T36" fmla="*/ 0 w 1049"/>
                <a:gd name="T37" fmla="*/ 0 h 625"/>
                <a:gd name="T38" fmla="*/ 0 w 1049"/>
                <a:gd name="T39" fmla="*/ 0 h 625"/>
                <a:gd name="T40" fmla="*/ 0 w 1049"/>
                <a:gd name="T41" fmla="*/ 0 h 625"/>
                <a:gd name="T42" fmla="*/ 0 w 1049"/>
                <a:gd name="T43" fmla="*/ 0 h 625"/>
                <a:gd name="T44" fmla="*/ 0 w 1049"/>
                <a:gd name="T45" fmla="*/ 0 h 625"/>
                <a:gd name="T46" fmla="*/ 0 w 1049"/>
                <a:gd name="T47" fmla="*/ 0 h 625"/>
                <a:gd name="T48" fmla="*/ 0 w 1049"/>
                <a:gd name="T49" fmla="*/ 0 h 625"/>
                <a:gd name="T50" fmla="*/ 0 w 1049"/>
                <a:gd name="T51" fmla="*/ 0 h 625"/>
                <a:gd name="T52" fmla="*/ 0 w 1049"/>
                <a:gd name="T53" fmla="*/ 0 h 625"/>
                <a:gd name="T54" fmla="*/ 0 w 1049"/>
                <a:gd name="T55" fmla="*/ 0 h 625"/>
                <a:gd name="T56" fmla="*/ 0 w 1049"/>
                <a:gd name="T57" fmla="*/ 0 h 625"/>
                <a:gd name="T58" fmla="*/ 0 w 1049"/>
                <a:gd name="T59" fmla="*/ 0 h 625"/>
                <a:gd name="T60" fmla="*/ 0 w 1049"/>
                <a:gd name="T61" fmla="*/ 0 h 625"/>
                <a:gd name="T62" fmla="*/ 0 w 1049"/>
                <a:gd name="T63" fmla="*/ 0 h 625"/>
                <a:gd name="T64" fmla="*/ 0 w 1049"/>
                <a:gd name="T65" fmla="*/ 0 h 625"/>
                <a:gd name="T66" fmla="*/ 0 w 1049"/>
                <a:gd name="T67" fmla="*/ 0 h 625"/>
                <a:gd name="T68" fmla="*/ 0 w 1049"/>
                <a:gd name="T69" fmla="*/ 0 h 625"/>
                <a:gd name="T70" fmla="*/ 0 w 1049"/>
                <a:gd name="T71" fmla="*/ 0 h 625"/>
                <a:gd name="T72" fmla="*/ 0 w 1049"/>
                <a:gd name="T73" fmla="*/ 0 h 625"/>
                <a:gd name="T74" fmla="*/ 0 w 1049"/>
                <a:gd name="T75" fmla="*/ 0 h 625"/>
                <a:gd name="T76" fmla="*/ 0 w 1049"/>
                <a:gd name="T77" fmla="*/ 0 h 62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49"/>
                <a:gd name="T118" fmla="*/ 0 h 625"/>
                <a:gd name="T119" fmla="*/ 1049 w 1049"/>
                <a:gd name="T120" fmla="*/ 625 h 62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49" h="625">
                  <a:moveTo>
                    <a:pt x="858" y="519"/>
                  </a:moveTo>
                  <a:lnTo>
                    <a:pt x="850" y="511"/>
                  </a:lnTo>
                  <a:lnTo>
                    <a:pt x="844" y="500"/>
                  </a:lnTo>
                  <a:lnTo>
                    <a:pt x="844" y="486"/>
                  </a:lnTo>
                  <a:lnTo>
                    <a:pt x="844" y="476"/>
                  </a:lnTo>
                  <a:lnTo>
                    <a:pt x="860" y="465"/>
                  </a:lnTo>
                  <a:lnTo>
                    <a:pt x="880" y="454"/>
                  </a:lnTo>
                  <a:lnTo>
                    <a:pt x="896" y="442"/>
                  </a:lnTo>
                  <a:lnTo>
                    <a:pt x="915" y="432"/>
                  </a:lnTo>
                  <a:lnTo>
                    <a:pt x="931" y="421"/>
                  </a:lnTo>
                  <a:lnTo>
                    <a:pt x="948" y="407"/>
                  </a:lnTo>
                  <a:lnTo>
                    <a:pt x="964" y="394"/>
                  </a:lnTo>
                  <a:lnTo>
                    <a:pt x="978" y="377"/>
                  </a:lnTo>
                  <a:lnTo>
                    <a:pt x="689" y="70"/>
                  </a:lnTo>
                  <a:lnTo>
                    <a:pt x="649" y="77"/>
                  </a:lnTo>
                  <a:lnTo>
                    <a:pt x="606" y="82"/>
                  </a:lnTo>
                  <a:lnTo>
                    <a:pt x="564" y="90"/>
                  </a:lnTo>
                  <a:lnTo>
                    <a:pt x="524" y="98"/>
                  </a:lnTo>
                  <a:lnTo>
                    <a:pt x="483" y="106"/>
                  </a:lnTo>
                  <a:lnTo>
                    <a:pt x="442" y="117"/>
                  </a:lnTo>
                  <a:lnTo>
                    <a:pt x="405" y="130"/>
                  </a:lnTo>
                  <a:lnTo>
                    <a:pt x="364" y="141"/>
                  </a:lnTo>
                  <a:lnTo>
                    <a:pt x="326" y="155"/>
                  </a:lnTo>
                  <a:lnTo>
                    <a:pt x="285" y="169"/>
                  </a:lnTo>
                  <a:lnTo>
                    <a:pt x="247" y="185"/>
                  </a:lnTo>
                  <a:lnTo>
                    <a:pt x="209" y="199"/>
                  </a:lnTo>
                  <a:lnTo>
                    <a:pt x="171" y="215"/>
                  </a:lnTo>
                  <a:lnTo>
                    <a:pt x="133" y="231"/>
                  </a:lnTo>
                  <a:lnTo>
                    <a:pt x="95" y="248"/>
                  </a:lnTo>
                  <a:lnTo>
                    <a:pt x="57" y="264"/>
                  </a:lnTo>
                  <a:lnTo>
                    <a:pt x="86" y="304"/>
                  </a:lnTo>
                  <a:lnTo>
                    <a:pt x="119" y="345"/>
                  </a:lnTo>
                  <a:lnTo>
                    <a:pt x="151" y="384"/>
                  </a:lnTo>
                  <a:lnTo>
                    <a:pt x="185" y="424"/>
                  </a:lnTo>
                  <a:lnTo>
                    <a:pt x="215" y="465"/>
                  </a:lnTo>
                  <a:lnTo>
                    <a:pt x="241" y="508"/>
                  </a:lnTo>
                  <a:lnTo>
                    <a:pt x="266" y="551"/>
                  </a:lnTo>
                  <a:lnTo>
                    <a:pt x="282" y="597"/>
                  </a:lnTo>
                  <a:lnTo>
                    <a:pt x="252" y="625"/>
                  </a:lnTo>
                  <a:lnTo>
                    <a:pt x="217" y="573"/>
                  </a:lnTo>
                  <a:lnTo>
                    <a:pt x="176" y="521"/>
                  </a:lnTo>
                  <a:lnTo>
                    <a:pt x="133" y="470"/>
                  </a:lnTo>
                  <a:lnTo>
                    <a:pt x="89" y="416"/>
                  </a:lnTo>
                  <a:lnTo>
                    <a:pt x="54" y="364"/>
                  </a:lnTo>
                  <a:lnTo>
                    <a:pt x="24" y="310"/>
                  </a:lnTo>
                  <a:lnTo>
                    <a:pt x="5" y="253"/>
                  </a:lnTo>
                  <a:lnTo>
                    <a:pt x="0" y="193"/>
                  </a:lnTo>
                  <a:lnTo>
                    <a:pt x="43" y="183"/>
                  </a:lnTo>
                  <a:lnTo>
                    <a:pt x="89" y="169"/>
                  </a:lnTo>
                  <a:lnTo>
                    <a:pt x="133" y="158"/>
                  </a:lnTo>
                  <a:lnTo>
                    <a:pt x="176" y="144"/>
                  </a:lnTo>
                  <a:lnTo>
                    <a:pt x="220" y="128"/>
                  </a:lnTo>
                  <a:lnTo>
                    <a:pt x="264" y="114"/>
                  </a:lnTo>
                  <a:lnTo>
                    <a:pt x="307" y="100"/>
                  </a:lnTo>
                  <a:lnTo>
                    <a:pt x="350" y="88"/>
                  </a:lnTo>
                  <a:lnTo>
                    <a:pt x="393" y="74"/>
                  </a:lnTo>
                  <a:lnTo>
                    <a:pt x="437" y="60"/>
                  </a:lnTo>
                  <a:lnTo>
                    <a:pt x="483" y="47"/>
                  </a:lnTo>
                  <a:lnTo>
                    <a:pt x="527" y="35"/>
                  </a:lnTo>
                  <a:lnTo>
                    <a:pt x="571" y="24"/>
                  </a:lnTo>
                  <a:lnTo>
                    <a:pt x="617" y="14"/>
                  </a:lnTo>
                  <a:lnTo>
                    <a:pt x="659" y="5"/>
                  </a:lnTo>
                  <a:lnTo>
                    <a:pt x="706" y="0"/>
                  </a:lnTo>
                  <a:lnTo>
                    <a:pt x="749" y="49"/>
                  </a:lnTo>
                  <a:lnTo>
                    <a:pt x="795" y="95"/>
                  </a:lnTo>
                  <a:lnTo>
                    <a:pt x="848" y="144"/>
                  </a:lnTo>
                  <a:lnTo>
                    <a:pt x="899" y="190"/>
                  </a:lnTo>
                  <a:lnTo>
                    <a:pt x="945" y="241"/>
                  </a:lnTo>
                  <a:lnTo>
                    <a:pt x="989" y="294"/>
                  </a:lnTo>
                  <a:lnTo>
                    <a:pt x="1024" y="348"/>
                  </a:lnTo>
                  <a:lnTo>
                    <a:pt x="1049" y="405"/>
                  </a:lnTo>
                  <a:lnTo>
                    <a:pt x="1029" y="430"/>
                  </a:lnTo>
                  <a:lnTo>
                    <a:pt x="1007" y="448"/>
                  </a:lnTo>
                  <a:lnTo>
                    <a:pt x="983" y="465"/>
                  </a:lnTo>
                  <a:lnTo>
                    <a:pt x="961" y="481"/>
                  </a:lnTo>
                  <a:lnTo>
                    <a:pt x="936" y="492"/>
                  </a:lnTo>
                  <a:lnTo>
                    <a:pt x="910" y="502"/>
                  </a:lnTo>
                  <a:lnTo>
                    <a:pt x="885" y="511"/>
                  </a:lnTo>
                  <a:lnTo>
                    <a:pt x="858" y="519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39" name="Freeform 466"/>
            <p:cNvSpPr>
              <a:spLocks/>
            </p:cNvSpPr>
            <p:nvPr/>
          </p:nvSpPr>
          <p:spPr bwMode="auto">
            <a:xfrm>
              <a:off x="4037" y="3687"/>
              <a:ext cx="113" cy="139"/>
            </a:xfrm>
            <a:custGeom>
              <a:avLst/>
              <a:gdLst>
                <a:gd name="T0" fmla="*/ 0 w 450"/>
                <a:gd name="T1" fmla="*/ 0 h 556"/>
                <a:gd name="T2" fmla="*/ 0 w 450"/>
                <a:gd name="T3" fmla="*/ 0 h 556"/>
                <a:gd name="T4" fmla="*/ 0 w 450"/>
                <a:gd name="T5" fmla="*/ 0 h 556"/>
                <a:gd name="T6" fmla="*/ 0 w 450"/>
                <a:gd name="T7" fmla="*/ 0 h 556"/>
                <a:gd name="T8" fmla="*/ 0 w 450"/>
                <a:gd name="T9" fmla="*/ 0 h 556"/>
                <a:gd name="T10" fmla="*/ 0 w 450"/>
                <a:gd name="T11" fmla="*/ 0 h 556"/>
                <a:gd name="T12" fmla="*/ 0 w 450"/>
                <a:gd name="T13" fmla="*/ 0 h 556"/>
                <a:gd name="T14" fmla="*/ 0 w 450"/>
                <a:gd name="T15" fmla="*/ 0 h 556"/>
                <a:gd name="T16" fmla="*/ 0 w 450"/>
                <a:gd name="T17" fmla="*/ 0 h 556"/>
                <a:gd name="T18" fmla="*/ 0 w 450"/>
                <a:gd name="T19" fmla="*/ 0 h 556"/>
                <a:gd name="T20" fmla="*/ 0 w 450"/>
                <a:gd name="T21" fmla="*/ 0 h 556"/>
                <a:gd name="T22" fmla="*/ 0 w 450"/>
                <a:gd name="T23" fmla="*/ 0 h 556"/>
                <a:gd name="T24" fmla="*/ 0 w 450"/>
                <a:gd name="T25" fmla="*/ 0 h 556"/>
                <a:gd name="T26" fmla="*/ 0 w 450"/>
                <a:gd name="T27" fmla="*/ 0 h 556"/>
                <a:gd name="T28" fmla="*/ 0 w 450"/>
                <a:gd name="T29" fmla="*/ 0 h 556"/>
                <a:gd name="T30" fmla="*/ 0 w 450"/>
                <a:gd name="T31" fmla="*/ 0 h 556"/>
                <a:gd name="T32" fmla="*/ 0 w 450"/>
                <a:gd name="T33" fmla="*/ 0 h 556"/>
                <a:gd name="T34" fmla="*/ 0 w 450"/>
                <a:gd name="T35" fmla="*/ 0 h 55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0"/>
                <a:gd name="T55" fmla="*/ 0 h 556"/>
                <a:gd name="T56" fmla="*/ 450 w 450"/>
                <a:gd name="T57" fmla="*/ 556 h 55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0" h="556">
                  <a:moveTo>
                    <a:pt x="380" y="554"/>
                  </a:moveTo>
                  <a:lnTo>
                    <a:pt x="342" y="480"/>
                  </a:lnTo>
                  <a:lnTo>
                    <a:pt x="296" y="413"/>
                  </a:lnTo>
                  <a:lnTo>
                    <a:pt x="242" y="347"/>
                  </a:lnTo>
                  <a:lnTo>
                    <a:pt x="187" y="284"/>
                  </a:lnTo>
                  <a:lnTo>
                    <a:pt x="131" y="219"/>
                  </a:lnTo>
                  <a:lnTo>
                    <a:pt x="78" y="154"/>
                  </a:lnTo>
                  <a:lnTo>
                    <a:pt x="32" y="87"/>
                  </a:lnTo>
                  <a:lnTo>
                    <a:pt x="0" y="16"/>
                  </a:lnTo>
                  <a:lnTo>
                    <a:pt x="11" y="2"/>
                  </a:lnTo>
                  <a:lnTo>
                    <a:pt x="27" y="0"/>
                  </a:lnTo>
                  <a:lnTo>
                    <a:pt x="43" y="0"/>
                  </a:lnTo>
                  <a:lnTo>
                    <a:pt x="57" y="0"/>
                  </a:lnTo>
                  <a:lnTo>
                    <a:pt x="450" y="524"/>
                  </a:lnTo>
                  <a:lnTo>
                    <a:pt x="440" y="538"/>
                  </a:lnTo>
                  <a:lnTo>
                    <a:pt x="424" y="548"/>
                  </a:lnTo>
                  <a:lnTo>
                    <a:pt x="404" y="556"/>
                  </a:lnTo>
                  <a:lnTo>
                    <a:pt x="380" y="554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40" name="Freeform 467"/>
            <p:cNvSpPr>
              <a:spLocks/>
            </p:cNvSpPr>
            <p:nvPr/>
          </p:nvSpPr>
          <p:spPr bwMode="auto">
            <a:xfrm>
              <a:off x="3821" y="3305"/>
              <a:ext cx="267" cy="165"/>
            </a:xfrm>
            <a:custGeom>
              <a:avLst/>
              <a:gdLst>
                <a:gd name="T0" fmla="*/ 0 w 1067"/>
                <a:gd name="T1" fmla="*/ 0 h 660"/>
                <a:gd name="T2" fmla="*/ 0 w 1067"/>
                <a:gd name="T3" fmla="*/ 0 h 660"/>
                <a:gd name="T4" fmla="*/ 0 w 1067"/>
                <a:gd name="T5" fmla="*/ 0 h 660"/>
                <a:gd name="T6" fmla="*/ 0 w 1067"/>
                <a:gd name="T7" fmla="*/ 0 h 660"/>
                <a:gd name="T8" fmla="*/ 0 w 1067"/>
                <a:gd name="T9" fmla="*/ 0 h 660"/>
                <a:gd name="T10" fmla="*/ 0 w 1067"/>
                <a:gd name="T11" fmla="*/ 0 h 660"/>
                <a:gd name="T12" fmla="*/ 0 w 1067"/>
                <a:gd name="T13" fmla="*/ 0 h 660"/>
                <a:gd name="T14" fmla="*/ 0 w 1067"/>
                <a:gd name="T15" fmla="*/ 0 h 660"/>
                <a:gd name="T16" fmla="*/ 0 w 1067"/>
                <a:gd name="T17" fmla="*/ 0 h 660"/>
                <a:gd name="T18" fmla="*/ 0 w 1067"/>
                <a:gd name="T19" fmla="*/ 0 h 660"/>
                <a:gd name="T20" fmla="*/ 0 w 1067"/>
                <a:gd name="T21" fmla="*/ 0 h 660"/>
                <a:gd name="T22" fmla="*/ 0 w 1067"/>
                <a:gd name="T23" fmla="*/ 0 h 660"/>
                <a:gd name="T24" fmla="*/ 0 w 1067"/>
                <a:gd name="T25" fmla="*/ 0 h 660"/>
                <a:gd name="T26" fmla="*/ 0 w 1067"/>
                <a:gd name="T27" fmla="*/ 0 h 660"/>
                <a:gd name="T28" fmla="*/ 0 w 1067"/>
                <a:gd name="T29" fmla="*/ 0 h 660"/>
                <a:gd name="T30" fmla="*/ 0 w 1067"/>
                <a:gd name="T31" fmla="*/ 0 h 660"/>
                <a:gd name="T32" fmla="*/ 0 w 1067"/>
                <a:gd name="T33" fmla="*/ 0 h 660"/>
                <a:gd name="T34" fmla="*/ 0 w 1067"/>
                <a:gd name="T35" fmla="*/ 0 h 660"/>
                <a:gd name="T36" fmla="*/ 0 w 1067"/>
                <a:gd name="T37" fmla="*/ 0 h 660"/>
                <a:gd name="T38" fmla="*/ 0 w 1067"/>
                <a:gd name="T39" fmla="*/ 0 h 660"/>
                <a:gd name="T40" fmla="*/ 0 w 1067"/>
                <a:gd name="T41" fmla="*/ 0 h 660"/>
                <a:gd name="T42" fmla="*/ 0 w 1067"/>
                <a:gd name="T43" fmla="*/ 0 h 660"/>
                <a:gd name="T44" fmla="*/ 0 w 1067"/>
                <a:gd name="T45" fmla="*/ 0 h 660"/>
                <a:gd name="T46" fmla="*/ 0 w 1067"/>
                <a:gd name="T47" fmla="*/ 0 h 660"/>
                <a:gd name="T48" fmla="*/ 0 w 1067"/>
                <a:gd name="T49" fmla="*/ 0 h 660"/>
                <a:gd name="T50" fmla="*/ 0 w 1067"/>
                <a:gd name="T51" fmla="*/ 0 h 660"/>
                <a:gd name="T52" fmla="*/ 0 w 1067"/>
                <a:gd name="T53" fmla="*/ 0 h 660"/>
                <a:gd name="T54" fmla="*/ 0 w 1067"/>
                <a:gd name="T55" fmla="*/ 0 h 660"/>
                <a:gd name="T56" fmla="*/ 0 w 1067"/>
                <a:gd name="T57" fmla="*/ 0 h 660"/>
                <a:gd name="T58" fmla="*/ 0 w 1067"/>
                <a:gd name="T59" fmla="*/ 0 h 660"/>
                <a:gd name="T60" fmla="*/ 0 w 1067"/>
                <a:gd name="T61" fmla="*/ 0 h 660"/>
                <a:gd name="T62" fmla="*/ 0 w 1067"/>
                <a:gd name="T63" fmla="*/ 0 h 660"/>
                <a:gd name="T64" fmla="*/ 0 w 1067"/>
                <a:gd name="T65" fmla="*/ 0 h 660"/>
                <a:gd name="T66" fmla="*/ 0 w 1067"/>
                <a:gd name="T67" fmla="*/ 0 h 660"/>
                <a:gd name="T68" fmla="*/ 0 w 1067"/>
                <a:gd name="T69" fmla="*/ 0 h 660"/>
                <a:gd name="T70" fmla="*/ 0 w 1067"/>
                <a:gd name="T71" fmla="*/ 0 h 660"/>
                <a:gd name="T72" fmla="*/ 0 w 1067"/>
                <a:gd name="T73" fmla="*/ 0 h 660"/>
                <a:gd name="T74" fmla="*/ 0 w 1067"/>
                <a:gd name="T75" fmla="*/ 0 h 660"/>
                <a:gd name="T76" fmla="*/ 0 w 1067"/>
                <a:gd name="T77" fmla="*/ 0 h 660"/>
                <a:gd name="T78" fmla="*/ 0 w 1067"/>
                <a:gd name="T79" fmla="*/ 0 h 660"/>
                <a:gd name="T80" fmla="*/ 0 w 1067"/>
                <a:gd name="T81" fmla="*/ 0 h 660"/>
                <a:gd name="T82" fmla="*/ 0 w 1067"/>
                <a:gd name="T83" fmla="*/ 0 h 660"/>
                <a:gd name="T84" fmla="*/ 0 w 1067"/>
                <a:gd name="T85" fmla="*/ 0 h 6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067"/>
                <a:gd name="T130" fmla="*/ 0 h 660"/>
                <a:gd name="T131" fmla="*/ 1067 w 1067"/>
                <a:gd name="T132" fmla="*/ 660 h 6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067" h="660">
                  <a:moveTo>
                    <a:pt x="791" y="448"/>
                  </a:moveTo>
                  <a:lnTo>
                    <a:pt x="801" y="420"/>
                  </a:lnTo>
                  <a:lnTo>
                    <a:pt x="820" y="401"/>
                  </a:lnTo>
                  <a:lnTo>
                    <a:pt x="842" y="385"/>
                  </a:lnTo>
                  <a:lnTo>
                    <a:pt x="870" y="375"/>
                  </a:lnTo>
                  <a:lnTo>
                    <a:pt x="900" y="366"/>
                  </a:lnTo>
                  <a:lnTo>
                    <a:pt x="926" y="355"/>
                  </a:lnTo>
                  <a:lnTo>
                    <a:pt x="956" y="348"/>
                  </a:lnTo>
                  <a:lnTo>
                    <a:pt x="981" y="334"/>
                  </a:lnTo>
                  <a:lnTo>
                    <a:pt x="954" y="320"/>
                  </a:lnTo>
                  <a:lnTo>
                    <a:pt x="926" y="302"/>
                  </a:lnTo>
                  <a:lnTo>
                    <a:pt x="900" y="277"/>
                  </a:lnTo>
                  <a:lnTo>
                    <a:pt x="875" y="247"/>
                  </a:lnTo>
                  <a:lnTo>
                    <a:pt x="848" y="217"/>
                  </a:lnTo>
                  <a:lnTo>
                    <a:pt x="824" y="184"/>
                  </a:lnTo>
                  <a:lnTo>
                    <a:pt x="799" y="152"/>
                  </a:lnTo>
                  <a:lnTo>
                    <a:pt x="771" y="122"/>
                  </a:lnTo>
                  <a:lnTo>
                    <a:pt x="748" y="94"/>
                  </a:lnTo>
                  <a:lnTo>
                    <a:pt x="720" y="73"/>
                  </a:lnTo>
                  <a:lnTo>
                    <a:pt x="690" y="57"/>
                  </a:lnTo>
                  <a:lnTo>
                    <a:pt x="660" y="49"/>
                  </a:lnTo>
                  <a:lnTo>
                    <a:pt x="628" y="46"/>
                  </a:lnTo>
                  <a:lnTo>
                    <a:pt x="595" y="57"/>
                  </a:lnTo>
                  <a:lnTo>
                    <a:pt x="560" y="78"/>
                  </a:lnTo>
                  <a:lnTo>
                    <a:pt x="522" y="112"/>
                  </a:lnTo>
                  <a:lnTo>
                    <a:pt x="471" y="122"/>
                  </a:lnTo>
                  <a:lnTo>
                    <a:pt x="416" y="133"/>
                  </a:lnTo>
                  <a:lnTo>
                    <a:pt x="364" y="144"/>
                  </a:lnTo>
                  <a:lnTo>
                    <a:pt x="313" y="152"/>
                  </a:lnTo>
                  <a:lnTo>
                    <a:pt x="261" y="166"/>
                  </a:lnTo>
                  <a:lnTo>
                    <a:pt x="212" y="179"/>
                  </a:lnTo>
                  <a:lnTo>
                    <a:pt x="164" y="198"/>
                  </a:lnTo>
                  <a:lnTo>
                    <a:pt x="117" y="223"/>
                  </a:lnTo>
                  <a:lnTo>
                    <a:pt x="155" y="274"/>
                  </a:lnTo>
                  <a:lnTo>
                    <a:pt x="191" y="325"/>
                  </a:lnTo>
                  <a:lnTo>
                    <a:pt x="228" y="378"/>
                  </a:lnTo>
                  <a:lnTo>
                    <a:pt x="263" y="429"/>
                  </a:lnTo>
                  <a:lnTo>
                    <a:pt x="300" y="480"/>
                  </a:lnTo>
                  <a:lnTo>
                    <a:pt x="335" y="530"/>
                  </a:lnTo>
                  <a:lnTo>
                    <a:pt x="372" y="581"/>
                  </a:lnTo>
                  <a:lnTo>
                    <a:pt x="413" y="630"/>
                  </a:lnTo>
                  <a:lnTo>
                    <a:pt x="408" y="635"/>
                  </a:lnTo>
                  <a:lnTo>
                    <a:pt x="402" y="641"/>
                  </a:lnTo>
                  <a:lnTo>
                    <a:pt x="397" y="649"/>
                  </a:lnTo>
                  <a:lnTo>
                    <a:pt x="397" y="660"/>
                  </a:lnTo>
                  <a:lnTo>
                    <a:pt x="356" y="660"/>
                  </a:lnTo>
                  <a:lnTo>
                    <a:pt x="307" y="605"/>
                  </a:lnTo>
                  <a:lnTo>
                    <a:pt x="267" y="549"/>
                  </a:lnTo>
                  <a:lnTo>
                    <a:pt x="226" y="491"/>
                  </a:lnTo>
                  <a:lnTo>
                    <a:pt x="187" y="431"/>
                  </a:lnTo>
                  <a:lnTo>
                    <a:pt x="147" y="375"/>
                  </a:lnTo>
                  <a:lnTo>
                    <a:pt x="104" y="320"/>
                  </a:lnTo>
                  <a:lnTo>
                    <a:pt x="55" y="269"/>
                  </a:lnTo>
                  <a:lnTo>
                    <a:pt x="0" y="223"/>
                  </a:lnTo>
                  <a:lnTo>
                    <a:pt x="0" y="179"/>
                  </a:lnTo>
                  <a:lnTo>
                    <a:pt x="44" y="166"/>
                  </a:lnTo>
                  <a:lnTo>
                    <a:pt x="87" y="149"/>
                  </a:lnTo>
                  <a:lnTo>
                    <a:pt x="134" y="138"/>
                  </a:lnTo>
                  <a:lnTo>
                    <a:pt x="177" y="124"/>
                  </a:lnTo>
                  <a:lnTo>
                    <a:pt x="223" y="114"/>
                  </a:lnTo>
                  <a:lnTo>
                    <a:pt x="267" y="101"/>
                  </a:lnTo>
                  <a:lnTo>
                    <a:pt x="313" y="89"/>
                  </a:lnTo>
                  <a:lnTo>
                    <a:pt x="359" y="82"/>
                  </a:lnTo>
                  <a:lnTo>
                    <a:pt x="406" y="71"/>
                  </a:lnTo>
                  <a:lnTo>
                    <a:pt x="452" y="59"/>
                  </a:lnTo>
                  <a:lnTo>
                    <a:pt x="498" y="52"/>
                  </a:lnTo>
                  <a:lnTo>
                    <a:pt x="544" y="41"/>
                  </a:lnTo>
                  <a:lnTo>
                    <a:pt x="590" y="30"/>
                  </a:lnTo>
                  <a:lnTo>
                    <a:pt x="633" y="22"/>
                  </a:lnTo>
                  <a:lnTo>
                    <a:pt x="679" y="11"/>
                  </a:lnTo>
                  <a:lnTo>
                    <a:pt x="725" y="0"/>
                  </a:lnTo>
                  <a:lnTo>
                    <a:pt x="764" y="46"/>
                  </a:lnTo>
                  <a:lnTo>
                    <a:pt x="810" y="89"/>
                  </a:lnTo>
                  <a:lnTo>
                    <a:pt x="856" y="130"/>
                  </a:lnTo>
                  <a:lnTo>
                    <a:pt x="902" y="174"/>
                  </a:lnTo>
                  <a:lnTo>
                    <a:pt x="949" y="214"/>
                  </a:lnTo>
                  <a:lnTo>
                    <a:pt x="992" y="258"/>
                  </a:lnTo>
                  <a:lnTo>
                    <a:pt x="1032" y="304"/>
                  </a:lnTo>
                  <a:lnTo>
                    <a:pt x="1067" y="350"/>
                  </a:lnTo>
                  <a:lnTo>
                    <a:pt x="1038" y="375"/>
                  </a:lnTo>
                  <a:lnTo>
                    <a:pt x="1008" y="396"/>
                  </a:lnTo>
                  <a:lnTo>
                    <a:pt x="972" y="410"/>
                  </a:lnTo>
                  <a:lnTo>
                    <a:pt x="940" y="424"/>
                  </a:lnTo>
                  <a:lnTo>
                    <a:pt x="905" y="431"/>
                  </a:lnTo>
                  <a:lnTo>
                    <a:pt x="866" y="440"/>
                  </a:lnTo>
                  <a:lnTo>
                    <a:pt x="829" y="445"/>
                  </a:lnTo>
                  <a:lnTo>
                    <a:pt x="791" y="448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41" name="Freeform 468"/>
            <p:cNvSpPr>
              <a:spLocks/>
            </p:cNvSpPr>
            <p:nvPr/>
          </p:nvSpPr>
          <p:spPr bwMode="auto">
            <a:xfrm>
              <a:off x="3910" y="3527"/>
              <a:ext cx="85" cy="105"/>
            </a:xfrm>
            <a:custGeom>
              <a:avLst/>
              <a:gdLst>
                <a:gd name="T0" fmla="*/ 0 w 342"/>
                <a:gd name="T1" fmla="*/ 0 h 421"/>
                <a:gd name="T2" fmla="*/ 0 w 342"/>
                <a:gd name="T3" fmla="*/ 0 h 421"/>
                <a:gd name="T4" fmla="*/ 0 w 342"/>
                <a:gd name="T5" fmla="*/ 0 h 421"/>
                <a:gd name="T6" fmla="*/ 0 w 342"/>
                <a:gd name="T7" fmla="*/ 0 h 421"/>
                <a:gd name="T8" fmla="*/ 0 w 342"/>
                <a:gd name="T9" fmla="*/ 0 h 421"/>
                <a:gd name="T10" fmla="*/ 0 w 342"/>
                <a:gd name="T11" fmla="*/ 0 h 421"/>
                <a:gd name="T12" fmla="*/ 0 w 342"/>
                <a:gd name="T13" fmla="*/ 0 h 421"/>
                <a:gd name="T14" fmla="*/ 0 w 342"/>
                <a:gd name="T15" fmla="*/ 0 h 421"/>
                <a:gd name="T16" fmla="*/ 0 w 342"/>
                <a:gd name="T17" fmla="*/ 0 h 421"/>
                <a:gd name="T18" fmla="*/ 0 w 342"/>
                <a:gd name="T19" fmla="*/ 0 h 421"/>
                <a:gd name="T20" fmla="*/ 0 w 342"/>
                <a:gd name="T21" fmla="*/ 0 h 421"/>
                <a:gd name="T22" fmla="*/ 0 w 342"/>
                <a:gd name="T23" fmla="*/ 0 h 421"/>
                <a:gd name="T24" fmla="*/ 0 w 342"/>
                <a:gd name="T25" fmla="*/ 0 h 421"/>
                <a:gd name="T26" fmla="*/ 0 w 342"/>
                <a:gd name="T27" fmla="*/ 0 h 421"/>
                <a:gd name="T28" fmla="*/ 0 w 342"/>
                <a:gd name="T29" fmla="*/ 0 h 421"/>
                <a:gd name="T30" fmla="*/ 0 w 342"/>
                <a:gd name="T31" fmla="*/ 0 h 421"/>
                <a:gd name="T32" fmla="*/ 0 w 342"/>
                <a:gd name="T33" fmla="*/ 0 h 421"/>
                <a:gd name="T34" fmla="*/ 0 w 342"/>
                <a:gd name="T35" fmla="*/ 0 h 421"/>
                <a:gd name="T36" fmla="*/ 0 w 342"/>
                <a:gd name="T37" fmla="*/ 0 h 42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2"/>
                <a:gd name="T58" fmla="*/ 0 h 421"/>
                <a:gd name="T59" fmla="*/ 342 w 342"/>
                <a:gd name="T60" fmla="*/ 421 h 42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2" h="421">
                  <a:moveTo>
                    <a:pt x="296" y="421"/>
                  </a:moveTo>
                  <a:lnTo>
                    <a:pt x="250" y="377"/>
                  </a:lnTo>
                  <a:lnTo>
                    <a:pt x="210" y="334"/>
                  </a:lnTo>
                  <a:lnTo>
                    <a:pt x="166" y="287"/>
                  </a:lnTo>
                  <a:lnTo>
                    <a:pt x="129" y="239"/>
                  </a:lnTo>
                  <a:lnTo>
                    <a:pt x="93" y="187"/>
                  </a:lnTo>
                  <a:lnTo>
                    <a:pt x="58" y="135"/>
                  </a:lnTo>
                  <a:lnTo>
                    <a:pt x="28" y="81"/>
                  </a:lnTo>
                  <a:lnTo>
                    <a:pt x="0" y="27"/>
                  </a:lnTo>
                  <a:lnTo>
                    <a:pt x="30" y="0"/>
                  </a:lnTo>
                  <a:lnTo>
                    <a:pt x="69" y="49"/>
                  </a:lnTo>
                  <a:lnTo>
                    <a:pt x="109" y="95"/>
                  </a:lnTo>
                  <a:lnTo>
                    <a:pt x="153" y="144"/>
                  </a:lnTo>
                  <a:lnTo>
                    <a:pt x="199" y="193"/>
                  </a:lnTo>
                  <a:lnTo>
                    <a:pt x="240" y="244"/>
                  </a:lnTo>
                  <a:lnTo>
                    <a:pt x="280" y="299"/>
                  </a:lnTo>
                  <a:lnTo>
                    <a:pt x="316" y="352"/>
                  </a:lnTo>
                  <a:lnTo>
                    <a:pt x="342" y="410"/>
                  </a:lnTo>
                  <a:lnTo>
                    <a:pt x="296" y="421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42" name="Freeform 469"/>
            <p:cNvSpPr>
              <a:spLocks/>
            </p:cNvSpPr>
            <p:nvPr/>
          </p:nvSpPr>
          <p:spPr bwMode="auto">
            <a:xfrm>
              <a:off x="3718" y="3159"/>
              <a:ext cx="256" cy="123"/>
            </a:xfrm>
            <a:custGeom>
              <a:avLst/>
              <a:gdLst>
                <a:gd name="T0" fmla="*/ 0 w 1024"/>
                <a:gd name="T1" fmla="*/ 0 h 489"/>
                <a:gd name="T2" fmla="*/ 0 w 1024"/>
                <a:gd name="T3" fmla="*/ 0 h 489"/>
                <a:gd name="T4" fmla="*/ 0 w 1024"/>
                <a:gd name="T5" fmla="*/ 0 h 489"/>
                <a:gd name="T6" fmla="*/ 0 w 1024"/>
                <a:gd name="T7" fmla="*/ 0 h 489"/>
                <a:gd name="T8" fmla="*/ 0 w 1024"/>
                <a:gd name="T9" fmla="*/ 0 h 489"/>
                <a:gd name="T10" fmla="*/ 0 w 1024"/>
                <a:gd name="T11" fmla="*/ 0 h 489"/>
                <a:gd name="T12" fmla="*/ 0 w 1024"/>
                <a:gd name="T13" fmla="*/ 0 h 489"/>
                <a:gd name="T14" fmla="*/ 0 w 1024"/>
                <a:gd name="T15" fmla="*/ 0 h 489"/>
                <a:gd name="T16" fmla="*/ 0 w 1024"/>
                <a:gd name="T17" fmla="*/ 0 h 489"/>
                <a:gd name="T18" fmla="*/ 0 w 1024"/>
                <a:gd name="T19" fmla="*/ 0 h 489"/>
                <a:gd name="T20" fmla="*/ 0 w 1024"/>
                <a:gd name="T21" fmla="*/ 0 h 489"/>
                <a:gd name="T22" fmla="*/ 0 w 1024"/>
                <a:gd name="T23" fmla="*/ 0 h 489"/>
                <a:gd name="T24" fmla="*/ 0 w 1024"/>
                <a:gd name="T25" fmla="*/ 0 h 489"/>
                <a:gd name="T26" fmla="*/ 0 w 1024"/>
                <a:gd name="T27" fmla="*/ 0 h 489"/>
                <a:gd name="T28" fmla="*/ 0 w 1024"/>
                <a:gd name="T29" fmla="*/ 0 h 489"/>
                <a:gd name="T30" fmla="*/ 0 w 1024"/>
                <a:gd name="T31" fmla="*/ 0 h 489"/>
                <a:gd name="T32" fmla="*/ 0 w 1024"/>
                <a:gd name="T33" fmla="*/ 0 h 489"/>
                <a:gd name="T34" fmla="*/ 0 w 1024"/>
                <a:gd name="T35" fmla="*/ 0 h 489"/>
                <a:gd name="T36" fmla="*/ 0 w 1024"/>
                <a:gd name="T37" fmla="*/ 0 h 489"/>
                <a:gd name="T38" fmla="*/ 0 w 1024"/>
                <a:gd name="T39" fmla="*/ 0 h 489"/>
                <a:gd name="T40" fmla="*/ 0 w 1024"/>
                <a:gd name="T41" fmla="*/ 0 h 489"/>
                <a:gd name="T42" fmla="*/ 0 w 1024"/>
                <a:gd name="T43" fmla="*/ 0 h 489"/>
                <a:gd name="T44" fmla="*/ 0 w 1024"/>
                <a:gd name="T45" fmla="*/ 0 h 489"/>
                <a:gd name="T46" fmla="*/ 0 w 1024"/>
                <a:gd name="T47" fmla="*/ 0 h 489"/>
                <a:gd name="T48" fmla="*/ 0 w 1024"/>
                <a:gd name="T49" fmla="*/ 0 h 489"/>
                <a:gd name="T50" fmla="*/ 0 w 1024"/>
                <a:gd name="T51" fmla="*/ 0 h 489"/>
                <a:gd name="T52" fmla="*/ 0 w 1024"/>
                <a:gd name="T53" fmla="*/ 0 h 489"/>
                <a:gd name="T54" fmla="*/ 0 w 1024"/>
                <a:gd name="T55" fmla="*/ 0 h 489"/>
                <a:gd name="T56" fmla="*/ 0 w 1024"/>
                <a:gd name="T57" fmla="*/ 0 h 489"/>
                <a:gd name="T58" fmla="*/ 0 w 1024"/>
                <a:gd name="T59" fmla="*/ 0 h 489"/>
                <a:gd name="T60" fmla="*/ 0 w 1024"/>
                <a:gd name="T61" fmla="*/ 0 h 489"/>
                <a:gd name="T62" fmla="*/ 0 w 1024"/>
                <a:gd name="T63" fmla="*/ 0 h 489"/>
                <a:gd name="T64" fmla="*/ 0 w 1024"/>
                <a:gd name="T65" fmla="*/ 0 h 489"/>
                <a:gd name="T66" fmla="*/ 0 w 1024"/>
                <a:gd name="T67" fmla="*/ 0 h 489"/>
                <a:gd name="T68" fmla="*/ 0 w 1024"/>
                <a:gd name="T69" fmla="*/ 0 h 489"/>
                <a:gd name="T70" fmla="*/ 0 w 1024"/>
                <a:gd name="T71" fmla="*/ 0 h 489"/>
                <a:gd name="T72" fmla="*/ 0 w 1024"/>
                <a:gd name="T73" fmla="*/ 0 h 489"/>
                <a:gd name="T74" fmla="*/ 0 w 1024"/>
                <a:gd name="T75" fmla="*/ 0 h 489"/>
                <a:gd name="T76" fmla="*/ 0 w 1024"/>
                <a:gd name="T77" fmla="*/ 0 h 489"/>
                <a:gd name="T78" fmla="*/ 0 w 1024"/>
                <a:gd name="T79" fmla="*/ 0 h 489"/>
                <a:gd name="T80" fmla="*/ 0 w 1024"/>
                <a:gd name="T81" fmla="*/ 0 h 489"/>
                <a:gd name="T82" fmla="*/ 0 w 1024"/>
                <a:gd name="T83" fmla="*/ 0 h 489"/>
                <a:gd name="T84" fmla="*/ 0 w 1024"/>
                <a:gd name="T85" fmla="*/ 0 h 489"/>
                <a:gd name="T86" fmla="*/ 0 w 1024"/>
                <a:gd name="T87" fmla="*/ 0 h 489"/>
                <a:gd name="T88" fmla="*/ 0 w 1024"/>
                <a:gd name="T89" fmla="*/ 0 h 489"/>
                <a:gd name="T90" fmla="*/ 0 w 1024"/>
                <a:gd name="T91" fmla="*/ 0 h 489"/>
                <a:gd name="T92" fmla="*/ 0 w 1024"/>
                <a:gd name="T93" fmla="*/ 0 h 489"/>
                <a:gd name="T94" fmla="*/ 0 w 1024"/>
                <a:gd name="T95" fmla="*/ 0 h 489"/>
                <a:gd name="T96" fmla="*/ 0 w 1024"/>
                <a:gd name="T97" fmla="*/ 0 h 489"/>
                <a:gd name="T98" fmla="*/ 0 w 1024"/>
                <a:gd name="T99" fmla="*/ 0 h 489"/>
                <a:gd name="T100" fmla="*/ 0 w 1024"/>
                <a:gd name="T101" fmla="*/ 0 h 489"/>
                <a:gd name="T102" fmla="*/ 0 w 1024"/>
                <a:gd name="T103" fmla="*/ 0 h 489"/>
                <a:gd name="T104" fmla="*/ 0 w 1024"/>
                <a:gd name="T105" fmla="*/ 0 h 489"/>
                <a:gd name="T106" fmla="*/ 0 w 1024"/>
                <a:gd name="T107" fmla="*/ 0 h 48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24"/>
                <a:gd name="T163" fmla="*/ 0 h 489"/>
                <a:gd name="T164" fmla="*/ 1024 w 1024"/>
                <a:gd name="T165" fmla="*/ 489 h 48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24" h="489">
                  <a:moveTo>
                    <a:pt x="820" y="421"/>
                  </a:moveTo>
                  <a:lnTo>
                    <a:pt x="763" y="421"/>
                  </a:lnTo>
                  <a:lnTo>
                    <a:pt x="765" y="386"/>
                  </a:lnTo>
                  <a:lnTo>
                    <a:pt x="779" y="370"/>
                  </a:lnTo>
                  <a:lnTo>
                    <a:pt x="800" y="361"/>
                  </a:lnTo>
                  <a:lnTo>
                    <a:pt x="828" y="361"/>
                  </a:lnTo>
                  <a:lnTo>
                    <a:pt x="855" y="364"/>
                  </a:lnTo>
                  <a:lnTo>
                    <a:pt x="883" y="364"/>
                  </a:lnTo>
                  <a:lnTo>
                    <a:pt x="904" y="356"/>
                  </a:lnTo>
                  <a:lnTo>
                    <a:pt x="923" y="336"/>
                  </a:lnTo>
                  <a:lnTo>
                    <a:pt x="665" y="73"/>
                  </a:lnTo>
                  <a:lnTo>
                    <a:pt x="627" y="79"/>
                  </a:lnTo>
                  <a:lnTo>
                    <a:pt x="589" y="87"/>
                  </a:lnTo>
                  <a:lnTo>
                    <a:pt x="551" y="90"/>
                  </a:lnTo>
                  <a:lnTo>
                    <a:pt x="513" y="95"/>
                  </a:lnTo>
                  <a:lnTo>
                    <a:pt x="475" y="98"/>
                  </a:lnTo>
                  <a:lnTo>
                    <a:pt x="437" y="103"/>
                  </a:lnTo>
                  <a:lnTo>
                    <a:pt x="398" y="107"/>
                  </a:lnTo>
                  <a:lnTo>
                    <a:pt x="361" y="112"/>
                  </a:lnTo>
                  <a:lnTo>
                    <a:pt x="323" y="117"/>
                  </a:lnTo>
                  <a:lnTo>
                    <a:pt x="287" y="123"/>
                  </a:lnTo>
                  <a:lnTo>
                    <a:pt x="250" y="128"/>
                  </a:lnTo>
                  <a:lnTo>
                    <a:pt x="215" y="135"/>
                  </a:lnTo>
                  <a:lnTo>
                    <a:pt x="176" y="144"/>
                  </a:lnTo>
                  <a:lnTo>
                    <a:pt x="141" y="155"/>
                  </a:lnTo>
                  <a:lnTo>
                    <a:pt x="109" y="165"/>
                  </a:lnTo>
                  <a:lnTo>
                    <a:pt x="73" y="179"/>
                  </a:lnTo>
                  <a:lnTo>
                    <a:pt x="100" y="223"/>
                  </a:lnTo>
                  <a:lnTo>
                    <a:pt x="135" y="261"/>
                  </a:lnTo>
                  <a:lnTo>
                    <a:pt x="174" y="296"/>
                  </a:lnTo>
                  <a:lnTo>
                    <a:pt x="215" y="329"/>
                  </a:lnTo>
                  <a:lnTo>
                    <a:pt x="250" y="364"/>
                  </a:lnTo>
                  <a:lnTo>
                    <a:pt x="285" y="400"/>
                  </a:lnTo>
                  <a:lnTo>
                    <a:pt x="312" y="440"/>
                  </a:lnTo>
                  <a:lnTo>
                    <a:pt x="328" y="489"/>
                  </a:lnTo>
                  <a:lnTo>
                    <a:pt x="280" y="470"/>
                  </a:lnTo>
                  <a:lnTo>
                    <a:pt x="236" y="442"/>
                  </a:lnTo>
                  <a:lnTo>
                    <a:pt x="195" y="410"/>
                  </a:lnTo>
                  <a:lnTo>
                    <a:pt x="155" y="370"/>
                  </a:lnTo>
                  <a:lnTo>
                    <a:pt x="116" y="329"/>
                  </a:lnTo>
                  <a:lnTo>
                    <a:pt x="79" y="285"/>
                  </a:lnTo>
                  <a:lnTo>
                    <a:pt x="40" y="245"/>
                  </a:lnTo>
                  <a:lnTo>
                    <a:pt x="0" y="209"/>
                  </a:lnTo>
                  <a:lnTo>
                    <a:pt x="3" y="123"/>
                  </a:lnTo>
                  <a:lnTo>
                    <a:pt x="682" y="0"/>
                  </a:lnTo>
                  <a:lnTo>
                    <a:pt x="1024" y="336"/>
                  </a:lnTo>
                  <a:lnTo>
                    <a:pt x="1019" y="366"/>
                  </a:lnTo>
                  <a:lnTo>
                    <a:pt x="999" y="386"/>
                  </a:lnTo>
                  <a:lnTo>
                    <a:pt x="975" y="400"/>
                  </a:lnTo>
                  <a:lnTo>
                    <a:pt x="947" y="405"/>
                  </a:lnTo>
                  <a:lnTo>
                    <a:pt x="912" y="407"/>
                  </a:lnTo>
                  <a:lnTo>
                    <a:pt x="880" y="410"/>
                  </a:lnTo>
                  <a:lnTo>
                    <a:pt x="848" y="413"/>
                  </a:lnTo>
                  <a:lnTo>
                    <a:pt x="820" y="421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43" name="Freeform 470"/>
            <p:cNvSpPr>
              <a:spLocks/>
            </p:cNvSpPr>
            <p:nvPr/>
          </p:nvSpPr>
          <p:spPr bwMode="auto">
            <a:xfrm>
              <a:off x="3803" y="3379"/>
              <a:ext cx="86" cy="102"/>
            </a:xfrm>
            <a:custGeom>
              <a:avLst/>
              <a:gdLst>
                <a:gd name="T0" fmla="*/ 0 w 342"/>
                <a:gd name="T1" fmla="*/ 0 h 410"/>
                <a:gd name="T2" fmla="*/ 0 w 342"/>
                <a:gd name="T3" fmla="*/ 0 h 410"/>
                <a:gd name="T4" fmla="*/ 0 w 342"/>
                <a:gd name="T5" fmla="*/ 0 h 410"/>
                <a:gd name="T6" fmla="*/ 0 w 342"/>
                <a:gd name="T7" fmla="*/ 0 h 410"/>
                <a:gd name="T8" fmla="*/ 0 w 342"/>
                <a:gd name="T9" fmla="*/ 0 h 410"/>
                <a:gd name="T10" fmla="*/ 0 w 342"/>
                <a:gd name="T11" fmla="*/ 0 h 410"/>
                <a:gd name="T12" fmla="*/ 0 w 342"/>
                <a:gd name="T13" fmla="*/ 0 h 410"/>
                <a:gd name="T14" fmla="*/ 0 w 342"/>
                <a:gd name="T15" fmla="*/ 0 h 410"/>
                <a:gd name="T16" fmla="*/ 0 w 342"/>
                <a:gd name="T17" fmla="*/ 0 h 410"/>
                <a:gd name="T18" fmla="*/ 0 w 342"/>
                <a:gd name="T19" fmla="*/ 0 h 410"/>
                <a:gd name="T20" fmla="*/ 0 w 342"/>
                <a:gd name="T21" fmla="*/ 0 h 410"/>
                <a:gd name="T22" fmla="*/ 0 w 342"/>
                <a:gd name="T23" fmla="*/ 0 h 410"/>
                <a:gd name="T24" fmla="*/ 0 w 342"/>
                <a:gd name="T25" fmla="*/ 0 h 410"/>
                <a:gd name="T26" fmla="*/ 0 w 342"/>
                <a:gd name="T27" fmla="*/ 0 h 410"/>
                <a:gd name="T28" fmla="*/ 0 w 342"/>
                <a:gd name="T29" fmla="*/ 0 h 41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2"/>
                <a:gd name="T46" fmla="*/ 0 h 410"/>
                <a:gd name="T47" fmla="*/ 342 w 342"/>
                <a:gd name="T48" fmla="*/ 410 h 41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2" h="410">
                  <a:moveTo>
                    <a:pt x="295" y="410"/>
                  </a:moveTo>
                  <a:lnTo>
                    <a:pt x="0" y="30"/>
                  </a:lnTo>
                  <a:lnTo>
                    <a:pt x="12" y="16"/>
                  </a:lnTo>
                  <a:lnTo>
                    <a:pt x="26" y="6"/>
                  </a:lnTo>
                  <a:lnTo>
                    <a:pt x="40" y="0"/>
                  </a:lnTo>
                  <a:lnTo>
                    <a:pt x="56" y="0"/>
                  </a:lnTo>
                  <a:lnTo>
                    <a:pt x="97" y="46"/>
                  </a:lnTo>
                  <a:lnTo>
                    <a:pt x="138" y="92"/>
                  </a:lnTo>
                  <a:lnTo>
                    <a:pt x="178" y="141"/>
                  </a:lnTo>
                  <a:lnTo>
                    <a:pt x="217" y="187"/>
                  </a:lnTo>
                  <a:lnTo>
                    <a:pt x="252" y="239"/>
                  </a:lnTo>
                  <a:lnTo>
                    <a:pt x="284" y="288"/>
                  </a:lnTo>
                  <a:lnTo>
                    <a:pt x="314" y="339"/>
                  </a:lnTo>
                  <a:lnTo>
                    <a:pt x="342" y="394"/>
                  </a:lnTo>
                  <a:lnTo>
                    <a:pt x="295" y="410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44" name="Freeform 471"/>
            <p:cNvSpPr>
              <a:spLocks/>
            </p:cNvSpPr>
            <p:nvPr/>
          </p:nvSpPr>
          <p:spPr bwMode="auto">
            <a:xfrm>
              <a:off x="3622" y="3036"/>
              <a:ext cx="249" cy="107"/>
            </a:xfrm>
            <a:custGeom>
              <a:avLst/>
              <a:gdLst>
                <a:gd name="T0" fmla="*/ 0 w 994"/>
                <a:gd name="T1" fmla="*/ 0 h 429"/>
                <a:gd name="T2" fmla="*/ 0 w 994"/>
                <a:gd name="T3" fmla="*/ 0 h 429"/>
                <a:gd name="T4" fmla="*/ 0 w 994"/>
                <a:gd name="T5" fmla="*/ 0 h 429"/>
                <a:gd name="T6" fmla="*/ 0 w 994"/>
                <a:gd name="T7" fmla="*/ 0 h 429"/>
                <a:gd name="T8" fmla="*/ 0 w 994"/>
                <a:gd name="T9" fmla="*/ 0 h 429"/>
                <a:gd name="T10" fmla="*/ 0 w 994"/>
                <a:gd name="T11" fmla="*/ 0 h 429"/>
                <a:gd name="T12" fmla="*/ 0 w 994"/>
                <a:gd name="T13" fmla="*/ 0 h 429"/>
                <a:gd name="T14" fmla="*/ 0 w 994"/>
                <a:gd name="T15" fmla="*/ 0 h 429"/>
                <a:gd name="T16" fmla="*/ 0 w 994"/>
                <a:gd name="T17" fmla="*/ 0 h 429"/>
                <a:gd name="T18" fmla="*/ 0 w 994"/>
                <a:gd name="T19" fmla="*/ 0 h 429"/>
                <a:gd name="T20" fmla="*/ 0 w 994"/>
                <a:gd name="T21" fmla="*/ 0 h 429"/>
                <a:gd name="T22" fmla="*/ 0 w 994"/>
                <a:gd name="T23" fmla="*/ 0 h 429"/>
                <a:gd name="T24" fmla="*/ 0 w 994"/>
                <a:gd name="T25" fmla="*/ 0 h 429"/>
                <a:gd name="T26" fmla="*/ 0 w 994"/>
                <a:gd name="T27" fmla="*/ 0 h 429"/>
                <a:gd name="T28" fmla="*/ 0 w 994"/>
                <a:gd name="T29" fmla="*/ 0 h 429"/>
                <a:gd name="T30" fmla="*/ 0 w 994"/>
                <a:gd name="T31" fmla="*/ 0 h 429"/>
                <a:gd name="T32" fmla="*/ 0 w 994"/>
                <a:gd name="T33" fmla="*/ 0 h 429"/>
                <a:gd name="T34" fmla="*/ 0 w 994"/>
                <a:gd name="T35" fmla="*/ 0 h 429"/>
                <a:gd name="T36" fmla="*/ 0 w 994"/>
                <a:gd name="T37" fmla="*/ 0 h 429"/>
                <a:gd name="T38" fmla="*/ 0 w 994"/>
                <a:gd name="T39" fmla="*/ 0 h 429"/>
                <a:gd name="T40" fmla="*/ 0 w 994"/>
                <a:gd name="T41" fmla="*/ 0 h 429"/>
                <a:gd name="T42" fmla="*/ 0 w 994"/>
                <a:gd name="T43" fmla="*/ 0 h 429"/>
                <a:gd name="T44" fmla="*/ 0 w 994"/>
                <a:gd name="T45" fmla="*/ 0 h 429"/>
                <a:gd name="T46" fmla="*/ 0 w 994"/>
                <a:gd name="T47" fmla="*/ 0 h 429"/>
                <a:gd name="T48" fmla="*/ 0 w 994"/>
                <a:gd name="T49" fmla="*/ 0 h 429"/>
                <a:gd name="T50" fmla="*/ 0 w 994"/>
                <a:gd name="T51" fmla="*/ 0 h 429"/>
                <a:gd name="T52" fmla="*/ 0 w 994"/>
                <a:gd name="T53" fmla="*/ 0 h 429"/>
                <a:gd name="T54" fmla="*/ 0 w 994"/>
                <a:gd name="T55" fmla="*/ 0 h 429"/>
                <a:gd name="T56" fmla="*/ 0 w 994"/>
                <a:gd name="T57" fmla="*/ 0 h 429"/>
                <a:gd name="T58" fmla="*/ 0 w 994"/>
                <a:gd name="T59" fmla="*/ 0 h 429"/>
                <a:gd name="T60" fmla="*/ 0 w 994"/>
                <a:gd name="T61" fmla="*/ 0 h 429"/>
                <a:gd name="T62" fmla="*/ 0 w 994"/>
                <a:gd name="T63" fmla="*/ 0 h 429"/>
                <a:gd name="T64" fmla="*/ 0 w 994"/>
                <a:gd name="T65" fmla="*/ 0 h 429"/>
                <a:gd name="T66" fmla="*/ 0 w 994"/>
                <a:gd name="T67" fmla="*/ 0 h 429"/>
                <a:gd name="T68" fmla="*/ 0 w 994"/>
                <a:gd name="T69" fmla="*/ 0 h 429"/>
                <a:gd name="T70" fmla="*/ 0 w 994"/>
                <a:gd name="T71" fmla="*/ 0 h 429"/>
                <a:gd name="T72" fmla="*/ 0 w 994"/>
                <a:gd name="T73" fmla="*/ 0 h 429"/>
                <a:gd name="T74" fmla="*/ 0 w 994"/>
                <a:gd name="T75" fmla="*/ 0 h 429"/>
                <a:gd name="T76" fmla="*/ 0 w 994"/>
                <a:gd name="T77" fmla="*/ 0 h 429"/>
                <a:gd name="T78" fmla="*/ 0 w 994"/>
                <a:gd name="T79" fmla="*/ 0 h 429"/>
                <a:gd name="T80" fmla="*/ 0 w 994"/>
                <a:gd name="T81" fmla="*/ 0 h 429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94"/>
                <a:gd name="T124" fmla="*/ 0 h 429"/>
                <a:gd name="T125" fmla="*/ 994 w 994"/>
                <a:gd name="T126" fmla="*/ 429 h 429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94" h="429">
                  <a:moveTo>
                    <a:pt x="690" y="391"/>
                  </a:moveTo>
                  <a:lnTo>
                    <a:pt x="663" y="396"/>
                  </a:lnTo>
                  <a:lnTo>
                    <a:pt x="635" y="400"/>
                  </a:lnTo>
                  <a:lnTo>
                    <a:pt x="608" y="405"/>
                  </a:lnTo>
                  <a:lnTo>
                    <a:pt x="580" y="410"/>
                  </a:lnTo>
                  <a:lnTo>
                    <a:pt x="554" y="413"/>
                  </a:lnTo>
                  <a:lnTo>
                    <a:pt x="529" y="418"/>
                  </a:lnTo>
                  <a:lnTo>
                    <a:pt x="502" y="423"/>
                  </a:lnTo>
                  <a:lnTo>
                    <a:pt x="475" y="429"/>
                  </a:lnTo>
                  <a:lnTo>
                    <a:pt x="472" y="402"/>
                  </a:lnTo>
                  <a:lnTo>
                    <a:pt x="478" y="383"/>
                  </a:lnTo>
                  <a:lnTo>
                    <a:pt x="492" y="372"/>
                  </a:lnTo>
                  <a:lnTo>
                    <a:pt x="510" y="364"/>
                  </a:lnTo>
                  <a:lnTo>
                    <a:pt x="529" y="361"/>
                  </a:lnTo>
                  <a:lnTo>
                    <a:pt x="552" y="356"/>
                  </a:lnTo>
                  <a:lnTo>
                    <a:pt x="573" y="353"/>
                  </a:lnTo>
                  <a:lnTo>
                    <a:pt x="592" y="345"/>
                  </a:lnTo>
                  <a:lnTo>
                    <a:pt x="627" y="340"/>
                  </a:lnTo>
                  <a:lnTo>
                    <a:pt x="660" y="334"/>
                  </a:lnTo>
                  <a:lnTo>
                    <a:pt x="695" y="331"/>
                  </a:lnTo>
                  <a:lnTo>
                    <a:pt x="730" y="326"/>
                  </a:lnTo>
                  <a:lnTo>
                    <a:pt x="765" y="321"/>
                  </a:lnTo>
                  <a:lnTo>
                    <a:pt x="799" y="312"/>
                  </a:lnTo>
                  <a:lnTo>
                    <a:pt x="831" y="305"/>
                  </a:lnTo>
                  <a:lnTo>
                    <a:pt x="864" y="291"/>
                  </a:lnTo>
                  <a:lnTo>
                    <a:pt x="836" y="215"/>
                  </a:lnTo>
                  <a:lnTo>
                    <a:pt x="804" y="155"/>
                  </a:lnTo>
                  <a:lnTo>
                    <a:pt x="765" y="111"/>
                  </a:lnTo>
                  <a:lnTo>
                    <a:pt x="725" y="81"/>
                  </a:lnTo>
                  <a:lnTo>
                    <a:pt x="681" y="63"/>
                  </a:lnTo>
                  <a:lnTo>
                    <a:pt x="633" y="54"/>
                  </a:lnTo>
                  <a:lnTo>
                    <a:pt x="584" y="54"/>
                  </a:lnTo>
                  <a:lnTo>
                    <a:pt x="532" y="63"/>
                  </a:lnTo>
                  <a:lnTo>
                    <a:pt x="478" y="74"/>
                  </a:lnTo>
                  <a:lnTo>
                    <a:pt x="421" y="90"/>
                  </a:lnTo>
                  <a:lnTo>
                    <a:pt x="367" y="109"/>
                  </a:lnTo>
                  <a:lnTo>
                    <a:pt x="312" y="125"/>
                  </a:lnTo>
                  <a:lnTo>
                    <a:pt x="255" y="141"/>
                  </a:lnTo>
                  <a:lnTo>
                    <a:pt x="203" y="155"/>
                  </a:lnTo>
                  <a:lnTo>
                    <a:pt x="150" y="163"/>
                  </a:lnTo>
                  <a:lnTo>
                    <a:pt x="100" y="166"/>
                  </a:lnTo>
                  <a:lnTo>
                    <a:pt x="90" y="192"/>
                  </a:lnTo>
                  <a:lnTo>
                    <a:pt x="92" y="220"/>
                  </a:lnTo>
                  <a:lnTo>
                    <a:pt x="106" y="247"/>
                  </a:lnTo>
                  <a:lnTo>
                    <a:pt x="125" y="275"/>
                  </a:lnTo>
                  <a:lnTo>
                    <a:pt x="150" y="301"/>
                  </a:lnTo>
                  <a:lnTo>
                    <a:pt x="174" y="328"/>
                  </a:lnTo>
                  <a:lnTo>
                    <a:pt x="196" y="358"/>
                  </a:lnTo>
                  <a:lnTo>
                    <a:pt x="215" y="386"/>
                  </a:lnTo>
                  <a:lnTo>
                    <a:pt x="185" y="410"/>
                  </a:lnTo>
                  <a:lnTo>
                    <a:pt x="152" y="383"/>
                  </a:lnTo>
                  <a:lnTo>
                    <a:pt x="120" y="353"/>
                  </a:lnTo>
                  <a:lnTo>
                    <a:pt x="86" y="321"/>
                  </a:lnTo>
                  <a:lnTo>
                    <a:pt x="60" y="285"/>
                  </a:lnTo>
                  <a:lnTo>
                    <a:pt x="32" y="247"/>
                  </a:lnTo>
                  <a:lnTo>
                    <a:pt x="14" y="209"/>
                  </a:lnTo>
                  <a:lnTo>
                    <a:pt x="3" y="171"/>
                  </a:lnTo>
                  <a:lnTo>
                    <a:pt x="0" y="134"/>
                  </a:lnTo>
                  <a:lnTo>
                    <a:pt x="40" y="122"/>
                  </a:lnTo>
                  <a:lnTo>
                    <a:pt x="81" y="111"/>
                  </a:lnTo>
                  <a:lnTo>
                    <a:pt x="122" y="100"/>
                  </a:lnTo>
                  <a:lnTo>
                    <a:pt x="166" y="90"/>
                  </a:lnTo>
                  <a:lnTo>
                    <a:pt x="206" y="79"/>
                  </a:lnTo>
                  <a:lnTo>
                    <a:pt x="250" y="68"/>
                  </a:lnTo>
                  <a:lnTo>
                    <a:pt x="293" y="57"/>
                  </a:lnTo>
                  <a:lnTo>
                    <a:pt x="337" y="49"/>
                  </a:lnTo>
                  <a:lnTo>
                    <a:pt x="380" y="38"/>
                  </a:lnTo>
                  <a:lnTo>
                    <a:pt x="423" y="30"/>
                  </a:lnTo>
                  <a:lnTo>
                    <a:pt x="467" y="24"/>
                  </a:lnTo>
                  <a:lnTo>
                    <a:pt x="510" y="16"/>
                  </a:lnTo>
                  <a:lnTo>
                    <a:pt x="557" y="11"/>
                  </a:lnTo>
                  <a:lnTo>
                    <a:pt x="603" y="5"/>
                  </a:lnTo>
                  <a:lnTo>
                    <a:pt x="649" y="3"/>
                  </a:lnTo>
                  <a:lnTo>
                    <a:pt x="695" y="0"/>
                  </a:lnTo>
                  <a:lnTo>
                    <a:pt x="994" y="321"/>
                  </a:lnTo>
                  <a:lnTo>
                    <a:pt x="964" y="342"/>
                  </a:lnTo>
                  <a:lnTo>
                    <a:pt x="931" y="356"/>
                  </a:lnTo>
                  <a:lnTo>
                    <a:pt x="894" y="367"/>
                  </a:lnTo>
                  <a:lnTo>
                    <a:pt x="852" y="372"/>
                  </a:lnTo>
                  <a:lnTo>
                    <a:pt x="811" y="375"/>
                  </a:lnTo>
                  <a:lnTo>
                    <a:pt x="769" y="377"/>
                  </a:lnTo>
                  <a:lnTo>
                    <a:pt x="728" y="383"/>
                  </a:lnTo>
                  <a:lnTo>
                    <a:pt x="690" y="391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45" name="Freeform 472"/>
            <p:cNvSpPr>
              <a:spLocks/>
            </p:cNvSpPr>
            <p:nvPr/>
          </p:nvSpPr>
          <p:spPr bwMode="auto">
            <a:xfrm>
              <a:off x="3697" y="3221"/>
              <a:ext cx="78" cy="92"/>
            </a:xfrm>
            <a:custGeom>
              <a:avLst/>
              <a:gdLst>
                <a:gd name="T0" fmla="*/ 0 w 312"/>
                <a:gd name="T1" fmla="*/ 0 h 366"/>
                <a:gd name="T2" fmla="*/ 0 w 312"/>
                <a:gd name="T3" fmla="*/ 0 h 366"/>
                <a:gd name="T4" fmla="*/ 0 w 312"/>
                <a:gd name="T5" fmla="*/ 0 h 366"/>
                <a:gd name="T6" fmla="*/ 0 w 312"/>
                <a:gd name="T7" fmla="*/ 0 h 366"/>
                <a:gd name="T8" fmla="*/ 0 w 312"/>
                <a:gd name="T9" fmla="*/ 0 h 366"/>
                <a:gd name="T10" fmla="*/ 0 w 312"/>
                <a:gd name="T11" fmla="*/ 0 h 366"/>
                <a:gd name="T12" fmla="*/ 0 w 312"/>
                <a:gd name="T13" fmla="*/ 0 h 366"/>
                <a:gd name="T14" fmla="*/ 0 w 312"/>
                <a:gd name="T15" fmla="*/ 0 h 3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2"/>
                <a:gd name="T25" fmla="*/ 0 h 366"/>
                <a:gd name="T26" fmla="*/ 312 w 312"/>
                <a:gd name="T27" fmla="*/ 366 h 3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2" h="366">
                  <a:moveTo>
                    <a:pt x="0" y="46"/>
                  </a:moveTo>
                  <a:lnTo>
                    <a:pt x="11" y="30"/>
                  </a:lnTo>
                  <a:lnTo>
                    <a:pt x="21" y="10"/>
                  </a:lnTo>
                  <a:lnTo>
                    <a:pt x="35" y="0"/>
                  </a:lnTo>
                  <a:lnTo>
                    <a:pt x="57" y="2"/>
                  </a:lnTo>
                  <a:lnTo>
                    <a:pt x="312" y="325"/>
                  </a:lnTo>
                  <a:lnTo>
                    <a:pt x="272" y="36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46" name="Freeform 473"/>
            <p:cNvSpPr>
              <a:spLocks/>
            </p:cNvSpPr>
            <p:nvPr/>
          </p:nvSpPr>
          <p:spPr bwMode="auto">
            <a:xfrm>
              <a:off x="3538" y="3127"/>
              <a:ext cx="169" cy="218"/>
            </a:xfrm>
            <a:custGeom>
              <a:avLst/>
              <a:gdLst>
                <a:gd name="T0" fmla="*/ 0 w 674"/>
                <a:gd name="T1" fmla="*/ 0 h 874"/>
                <a:gd name="T2" fmla="*/ 0 w 674"/>
                <a:gd name="T3" fmla="*/ 0 h 874"/>
                <a:gd name="T4" fmla="*/ 0 w 674"/>
                <a:gd name="T5" fmla="*/ 0 h 874"/>
                <a:gd name="T6" fmla="*/ 0 w 674"/>
                <a:gd name="T7" fmla="*/ 0 h 874"/>
                <a:gd name="T8" fmla="*/ 0 w 674"/>
                <a:gd name="T9" fmla="*/ 0 h 874"/>
                <a:gd name="T10" fmla="*/ 0 w 674"/>
                <a:gd name="T11" fmla="*/ 0 h 874"/>
                <a:gd name="T12" fmla="*/ 0 w 674"/>
                <a:gd name="T13" fmla="*/ 0 h 874"/>
                <a:gd name="T14" fmla="*/ 0 w 674"/>
                <a:gd name="T15" fmla="*/ 0 h 874"/>
                <a:gd name="T16" fmla="*/ 0 w 674"/>
                <a:gd name="T17" fmla="*/ 0 h 874"/>
                <a:gd name="T18" fmla="*/ 0 w 674"/>
                <a:gd name="T19" fmla="*/ 0 h 874"/>
                <a:gd name="T20" fmla="*/ 0 w 674"/>
                <a:gd name="T21" fmla="*/ 0 h 874"/>
                <a:gd name="T22" fmla="*/ 0 w 674"/>
                <a:gd name="T23" fmla="*/ 0 h 874"/>
                <a:gd name="T24" fmla="*/ 0 w 674"/>
                <a:gd name="T25" fmla="*/ 0 h 8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74"/>
                <a:gd name="T40" fmla="*/ 0 h 874"/>
                <a:gd name="T41" fmla="*/ 674 w 674"/>
                <a:gd name="T42" fmla="*/ 874 h 8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74" h="874">
                  <a:moveTo>
                    <a:pt x="658" y="874"/>
                  </a:moveTo>
                  <a:lnTo>
                    <a:pt x="614" y="872"/>
                  </a:lnTo>
                  <a:lnTo>
                    <a:pt x="0" y="57"/>
                  </a:lnTo>
                  <a:lnTo>
                    <a:pt x="3" y="41"/>
                  </a:lnTo>
                  <a:lnTo>
                    <a:pt x="0" y="24"/>
                  </a:lnTo>
                  <a:lnTo>
                    <a:pt x="5" y="11"/>
                  </a:lnTo>
                  <a:lnTo>
                    <a:pt x="16" y="0"/>
                  </a:lnTo>
                  <a:lnTo>
                    <a:pt x="62" y="0"/>
                  </a:lnTo>
                  <a:lnTo>
                    <a:pt x="670" y="815"/>
                  </a:lnTo>
                  <a:lnTo>
                    <a:pt x="670" y="828"/>
                  </a:lnTo>
                  <a:lnTo>
                    <a:pt x="674" y="844"/>
                  </a:lnTo>
                  <a:lnTo>
                    <a:pt x="668" y="861"/>
                  </a:lnTo>
                  <a:lnTo>
                    <a:pt x="658" y="874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47" name="Freeform 474"/>
            <p:cNvSpPr>
              <a:spLocks/>
            </p:cNvSpPr>
            <p:nvPr/>
          </p:nvSpPr>
          <p:spPr bwMode="auto">
            <a:xfrm>
              <a:off x="3600" y="3091"/>
              <a:ext cx="64" cy="91"/>
            </a:xfrm>
            <a:custGeom>
              <a:avLst/>
              <a:gdLst>
                <a:gd name="T0" fmla="*/ 0 w 258"/>
                <a:gd name="T1" fmla="*/ 0 h 364"/>
                <a:gd name="T2" fmla="*/ 0 w 258"/>
                <a:gd name="T3" fmla="*/ 0 h 364"/>
                <a:gd name="T4" fmla="*/ 0 w 258"/>
                <a:gd name="T5" fmla="*/ 0 h 364"/>
                <a:gd name="T6" fmla="*/ 0 w 258"/>
                <a:gd name="T7" fmla="*/ 0 h 364"/>
                <a:gd name="T8" fmla="*/ 0 w 258"/>
                <a:gd name="T9" fmla="*/ 0 h 364"/>
                <a:gd name="T10" fmla="*/ 0 w 258"/>
                <a:gd name="T11" fmla="*/ 0 h 364"/>
                <a:gd name="T12" fmla="*/ 0 w 258"/>
                <a:gd name="T13" fmla="*/ 0 h 364"/>
                <a:gd name="T14" fmla="*/ 0 w 258"/>
                <a:gd name="T15" fmla="*/ 0 h 364"/>
                <a:gd name="T16" fmla="*/ 0 w 258"/>
                <a:gd name="T17" fmla="*/ 0 h 364"/>
                <a:gd name="T18" fmla="*/ 0 w 258"/>
                <a:gd name="T19" fmla="*/ 0 h 364"/>
                <a:gd name="T20" fmla="*/ 0 w 258"/>
                <a:gd name="T21" fmla="*/ 0 h 364"/>
                <a:gd name="T22" fmla="*/ 0 w 258"/>
                <a:gd name="T23" fmla="*/ 0 h 364"/>
                <a:gd name="T24" fmla="*/ 0 w 258"/>
                <a:gd name="T25" fmla="*/ 0 h 364"/>
                <a:gd name="T26" fmla="*/ 0 w 258"/>
                <a:gd name="T27" fmla="*/ 0 h 364"/>
                <a:gd name="T28" fmla="*/ 0 w 258"/>
                <a:gd name="T29" fmla="*/ 0 h 364"/>
                <a:gd name="T30" fmla="*/ 0 w 258"/>
                <a:gd name="T31" fmla="*/ 0 h 364"/>
                <a:gd name="T32" fmla="*/ 0 w 258"/>
                <a:gd name="T33" fmla="*/ 0 h 364"/>
                <a:gd name="T34" fmla="*/ 0 w 258"/>
                <a:gd name="T35" fmla="*/ 0 h 364"/>
                <a:gd name="T36" fmla="*/ 0 w 258"/>
                <a:gd name="T37" fmla="*/ 0 h 364"/>
                <a:gd name="T38" fmla="*/ 0 w 258"/>
                <a:gd name="T39" fmla="*/ 0 h 364"/>
                <a:gd name="T40" fmla="*/ 0 w 258"/>
                <a:gd name="T41" fmla="*/ 0 h 364"/>
                <a:gd name="T42" fmla="*/ 0 w 258"/>
                <a:gd name="T43" fmla="*/ 0 h 3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8"/>
                <a:gd name="T67" fmla="*/ 0 h 364"/>
                <a:gd name="T68" fmla="*/ 258 w 258"/>
                <a:gd name="T69" fmla="*/ 364 h 3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8" h="364">
                  <a:moveTo>
                    <a:pt x="231" y="364"/>
                  </a:moveTo>
                  <a:lnTo>
                    <a:pt x="196" y="334"/>
                  </a:lnTo>
                  <a:lnTo>
                    <a:pt x="164" y="298"/>
                  </a:lnTo>
                  <a:lnTo>
                    <a:pt x="130" y="261"/>
                  </a:lnTo>
                  <a:lnTo>
                    <a:pt x="104" y="222"/>
                  </a:lnTo>
                  <a:lnTo>
                    <a:pt x="76" y="182"/>
                  </a:lnTo>
                  <a:lnTo>
                    <a:pt x="49" y="141"/>
                  </a:lnTo>
                  <a:lnTo>
                    <a:pt x="25" y="101"/>
                  </a:lnTo>
                  <a:lnTo>
                    <a:pt x="0" y="60"/>
                  </a:lnTo>
                  <a:lnTo>
                    <a:pt x="9" y="44"/>
                  </a:lnTo>
                  <a:lnTo>
                    <a:pt x="14" y="27"/>
                  </a:lnTo>
                  <a:lnTo>
                    <a:pt x="21" y="11"/>
                  </a:lnTo>
                  <a:lnTo>
                    <a:pt x="33" y="0"/>
                  </a:lnTo>
                  <a:lnTo>
                    <a:pt x="60" y="44"/>
                  </a:lnTo>
                  <a:lnTo>
                    <a:pt x="90" y="85"/>
                  </a:lnTo>
                  <a:lnTo>
                    <a:pt x="120" y="125"/>
                  </a:lnTo>
                  <a:lnTo>
                    <a:pt x="150" y="168"/>
                  </a:lnTo>
                  <a:lnTo>
                    <a:pt x="180" y="209"/>
                  </a:lnTo>
                  <a:lnTo>
                    <a:pt x="210" y="250"/>
                  </a:lnTo>
                  <a:lnTo>
                    <a:pt x="234" y="293"/>
                  </a:lnTo>
                  <a:lnTo>
                    <a:pt x="258" y="337"/>
                  </a:lnTo>
                  <a:lnTo>
                    <a:pt x="231" y="364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  <p:sp>
          <p:nvSpPr>
            <p:cNvPr id="36948" name="Freeform 475"/>
            <p:cNvSpPr>
              <a:spLocks/>
            </p:cNvSpPr>
            <p:nvPr/>
          </p:nvSpPr>
          <p:spPr bwMode="auto">
            <a:xfrm>
              <a:off x="3493" y="3030"/>
              <a:ext cx="144" cy="27"/>
            </a:xfrm>
            <a:custGeom>
              <a:avLst/>
              <a:gdLst>
                <a:gd name="T0" fmla="*/ 0 w 579"/>
                <a:gd name="T1" fmla="*/ 0 h 111"/>
                <a:gd name="T2" fmla="*/ 0 w 579"/>
                <a:gd name="T3" fmla="*/ 0 h 111"/>
                <a:gd name="T4" fmla="*/ 0 w 579"/>
                <a:gd name="T5" fmla="*/ 0 h 111"/>
                <a:gd name="T6" fmla="*/ 0 w 579"/>
                <a:gd name="T7" fmla="*/ 0 h 111"/>
                <a:gd name="T8" fmla="*/ 0 w 579"/>
                <a:gd name="T9" fmla="*/ 0 h 111"/>
                <a:gd name="T10" fmla="*/ 0 w 579"/>
                <a:gd name="T11" fmla="*/ 0 h 111"/>
                <a:gd name="T12" fmla="*/ 0 w 579"/>
                <a:gd name="T13" fmla="*/ 0 h 111"/>
                <a:gd name="T14" fmla="*/ 0 w 579"/>
                <a:gd name="T15" fmla="*/ 0 h 111"/>
                <a:gd name="T16" fmla="*/ 0 w 579"/>
                <a:gd name="T17" fmla="*/ 0 h 111"/>
                <a:gd name="T18" fmla="*/ 0 w 579"/>
                <a:gd name="T19" fmla="*/ 0 h 111"/>
                <a:gd name="T20" fmla="*/ 0 w 579"/>
                <a:gd name="T21" fmla="*/ 0 h 111"/>
                <a:gd name="T22" fmla="*/ 0 w 579"/>
                <a:gd name="T23" fmla="*/ 0 h 111"/>
                <a:gd name="T24" fmla="*/ 0 w 579"/>
                <a:gd name="T25" fmla="*/ 0 h 111"/>
                <a:gd name="T26" fmla="*/ 0 w 579"/>
                <a:gd name="T27" fmla="*/ 0 h 111"/>
                <a:gd name="T28" fmla="*/ 0 w 579"/>
                <a:gd name="T29" fmla="*/ 0 h 111"/>
                <a:gd name="T30" fmla="*/ 0 w 579"/>
                <a:gd name="T31" fmla="*/ 0 h 111"/>
                <a:gd name="T32" fmla="*/ 0 w 579"/>
                <a:gd name="T33" fmla="*/ 0 h 111"/>
                <a:gd name="T34" fmla="*/ 0 w 579"/>
                <a:gd name="T35" fmla="*/ 0 h 111"/>
                <a:gd name="T36" fmla="*/ 0 w 579"/>
                <a:gd name="T37" fmla="*/ 0 h 111"/>
                <a:gd name="T38" fmla="*/ 0 w 579"/>
                <a:gd name="T39" fmla="*/ 0 h 111"/>
                <a:gd name="T40" fmla="*/ 0 w 579"/>
                <a:gd name="T41" fmla="*/ 0 h 111"/>
                <a:gd name="T42" fmla="*/ 0 w 579"/>
                <a:gd name="T43" fmla="*/ 0 h 111"/>
                <a:gd name="T44" fmla="*/ 0 w 579"/>
                <a:gd name="T45" fmla="*/ 0 h 111"/>
                <a:gd name="T46" fmla="*/ 0 w 579"/>
                <a:gd name="T47" fmla="*/ 0 h 111"/>
                <a:gd name="T48" fmla="*/ 0 w 579"/>
                <a:gd name="T49" fmla="*/ 0 h 111"/>
                <a:gd name="T50" fmla="*/ 0 w 579"/>
                <a:gd name="T51" fmla="*/ 0 h 111"/>
                <a:gd name="T52" fmla="*/ 0 w 579"/>
                <a:gd name="T53" fmla="*/ 0 h 111"/>
                <a:gd name="T54" fmla="*/ 0 w 579"/>
                <a:gd name="T55" fmla="*/ 0 h 111"/>
                <a:gd name="T56" fmla="*/ 0 w 579"/>
                <a:gd name="T57" fmla="*/ 0 h 111"/>
                <a:gd name="T58" fmla="*/ 0 w 579"/>
                <a:gd name="T59" fmla="*/ 0 h 111"/>
                <a:gd name="T60" fmla="*/ 0 w 579"/>
                <a:gd name="T61" fmla="*/ 0 h 111"/>
                <a:gd name="T62" fmla="*/ 0 w 579"/>
                <a:gd name="T63" fmla="*/ 0 h 111"/>
                <a:gd name="T64" fmla="*/ 0 w 579"/>
                <a:gd name="T65" fmla="*/ 0 h 111"/>
                <a:gd name="T66" fmla="*/ 0 w 579"/>
                <a:gd name="T67" fmla="*/ 0 h 111"/>
                <a:gd name="T68" fmla="*/ 0 w 579"/>
                <a:gd name="T69" fmla="*/ 0 h 111"/>
                <a:gd name="T70" fmla="*/ 0 w 579"/>
                <a:gd name="T71" fmla="*/ 0 h 111"/>
                <a:gd name="T72" fmla="*/ 0 w 579"/>
                <a:gd name="T73" fmla="*/ 0 h 111"/>
                <a:gd name="T74" fmla="*/ 0 w 579"/>
                <a:gd name="T75" fmla="*/ 0 h 111"/>
                <a:gd name="T76" fmla="*/ 0 w 579"/>
                <a:gd name="T77" fmla="*/ 0 h 111"/>
                <a:gd name="T78" fmla="*/ 0 w 579"/>
                <a:gd name="T79" fmla="*/ 0 h 111"/>
                <a:gd name="T80" fmla="*/ 0 w 579"/>
                <a:gd name="T81" fmla="*/ 0 h 111"/>
                <a:gd name="T82" fmla="*/ 0 w 579"/>
                <a:gd name="T83" fmla="*/ 0 h 11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579"/>
                <a:gd name="T127" fmla="*/ 0 h 111"/>
                <a:gd name="T128" fmla="*/ 579 w 579"/>
                <a:gd name="T129" fmla="*/ 111 h 11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579" h="111">
                  <a:moveTo>
                    <a:pt x="535" y="60"/>
                  </a:moveTo>
                  <a:lnTo>
                    <a:pt x="503" y="63"/>
                  </a:lnTo>
                  <a:lnTo>
                    <a:pt x="468" y="66"/>
                  </a:lnTo>
                  <a:lnTo>
                    <a:pt x="434" y="69"/>
                  </a:lnTo>
                  <a:lnTo>
                    <a:pt x="402" y="71"/>
                  </a:lnTo>
                  <a:lnTo>
                    <a:pt x="367" y="71"/>
                  </a:lnTo>
                  <a:lnTo>
                    <a:pt x="332" y="74"/>
                  </a:lnTo>
                  <a:lnTo>
                    <a:pt x="299" y="76"/>
                  </a:lnTo>
                  <a:lnTo>
                    <a:pt x="263" y="76"/>
                  </a:lnTo>
                  <a:lnTo>
                    <a:pt x="231" y="79"/>
                  </a:lnTo>
                  <a:lnTo>
                    <a:pt x="196" y="82"/>
                  </a:lnTo>
                  <a:lnTo>
                    <a:pt x="163" y="88"/>
                  </a:lnTo>
                  <a:lnTo>
                    <a:pt x="131" y="90"/>
                  </a:lnTo>
                  <a:lnTo>
                    <a:pt x="98" y="95"/>
                  </a:lnTo>
                  <a:lnTo>
                    <a:pt x="65" y="99"/>
                  </a:lnTo>
                  <a:lnTo>
                    <a:pt x="32" y="106"/>
                  </a:lnTo>
                  <a:lnTo>
                    <a:pt x="0" y="111"/>
                  </a:lnTo>
                  <a:lnTo>
                    <a:pt x="0" y="95"/>
                  </a:lnTo>
                  <a:lnTo>
                    <a:pt x="2" y="82"/>
                  </a:lnTo>
                  <a:lnTo>
                    <a:pt x="11" y="71"/>
                  </a:lnTo>
                  <a:lnTo>
                    <a:pt x="22" y="63"/>
                  </a:lnTo>
                  <a:lnTo>
                    <a:pt x="36" y="58"/>
                  </a:lnTo>
                  <a:lnTo>
                    <a:pt x="49" y="53"/>
                  </a:lnTo>
                  <a:lnTo>
                    <a:pt x="62" y="46"/>
                  </a:lnTo>
                  <a:lnTo>
                    <a:pt x="73" y="41"/>
                  </a:lnTo>
                  <a:lnTo>
                    <a:pt x="103" y="36"/>
                  </a:lnTo>
                  <a:lnTo>
                    <a:pt x="133" y="30"/>
                  </a:lnTo>
                  <a:lnTo>
                    <a:pt x="166" y="25"/>
                  </a:lnTo>
                  <a:lnTo>
                    <a:pt x="196" y="20"/>
                  </a:lnTo>
                  <a:lnTo>
                    <a:pt x="228" y="14"/>
                  </a:lnTo>
                  <a:lnTo>
                    <a:pt x="258" y="9"/>
                  </a:lnTo>
                  <a:lnTo>
                    <a:pt x="291" y="6"/>
                  </a:lnTo>
                  <a:lnTo>
                    <a:pt x="323" y="4"/>
                  </a:lnTo>
                  <a:lnTo>
                    <a:pt x="356" y="0"/>
                  </a:lnTo>
                  <a:lnTo>
                    <a:pt x="386" y="0"/>
                  </a:lnTo>
                  <a:lnTo>
                    <a:pt x="418" y="0"/>
                  </a:lnTo>
                  <a:lnTo>
                    <a:pt x="450" y="0"/>
                  </a:lnTo>
                  <a:lnTo>
                    <a:pt x="484" y="4"/>
                  </a:lnTo>
                  <a:lnTo>
                    <a:pt x="516" y="6"/>
                  </a:lnTo>
                  <a:lnTo>
                    <a:pt x="546" y="11"/>
                  </a:lnTo>
                  <a:lnTo>
                    <a:pt x="579" y="17"/>
                  </a:lnTo>
                  <a:lnTo>
                    <a:pt x="535" y="60"/>
                  </a:lnTo>
                  <a:close/>
                </a:path>
              </a:pathLst>
            </a:custGeom>
            <a:solidFill>
              <a:srgbClr val="3F19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000">
                <a:latin typeface="Gill Sans Light"/>
                <a:cs typeface="Gill Sans Light"/>
              </a:endParaRPr>
            </a:p>
          </p:txBody>
        </p:sp>
      </p:grpSp>
      <p:pic>
        <p:nvPicPr>
          <p:cNvPr id="36887" name="Picture 48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475" y="2229275"/>
            <a:ext cx="1790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imgres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4" y="3119134"/>
            <a:ext cx="889803" cy="1469446"/>
          </a:xfrm>
          <a:prstGeom prst="rect">
            <a:avLst/>
          </a:prstGeom>
        </p:spPr>
      </p:pic>
      <p:cxnSp>
        <p:nvCxnSpPr>
          <p:cNvPr id="5" name="Elbow Connector 4"/>
          <p:cNvCxnSpPr/>
          <p:nvPr/>
        </p:nvCxnSpPr>
        <p:spPr>
          <a:xfrm rot="10800000" flipV="1">
            <a:off x="1164552" y="3345079"/>
            <a:ext cx="724594" cy="636795"/>
          </a:xfrm>
          <a:prstGeom prst="bentConnector3">
            <a:avLst>
              <a:gd name="adj1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04649" y="3508257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latin typeface="Gill Sans" charset="0"/>
                <a:ea typeface="Gill Sans" charset="0"/>
                <a:cs typeface="Gill Sans" charset="0"/>
              </a:rPr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240754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927AD-0532-3A43-AF86-FC91F5D13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365126"/>
            <a:ext cx="8153400" cy="1325563"/>
          </a:xfrm>
        </p:spPr>
        <p:txBody>
          <a:bodyPr/>
          <a:lstStyle/>
          <a:p>
            <a:r>
              <a:rPr lang="en-US" dirty="0"/>
              <a:t>Flashback: Range of Timescales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75406A-063A-DD49-9223-3D18ACE2A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5189" y="1920919"/>
            <a:ext cx="6788811" cy="391854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CF6B4A-630F-7946-AB17-801995C425E0}"/>
              </a:ext>
            </a:extLst>
          </p:cNvPr>
          <p:cNvSpPr txBox="1"/>
          <p:nvPr/>
        </p:nvSpPr>
        <p:spPr>
          <a:xfrm>
            <a:off x="0" y="2905031"/>
            <a:ext cx="25908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Jeff Dean: "Numbers Everyone Should Know"</a:t>
            </a:r>
          </a:p>
        </p:txBody>
      </p:sp>
    </p:spTree>
    <p:extLst>
      <p:ext uri="{BB962C8B-B14F-4D97-AF65-F5344CB8AC3E}">
        <p14:creationId xmlns:p14="http://schemas.microsoft.com/office/powerpoint/2010/main" val="2192329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5F8F-D4C2-49D4-9379-721725882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Range of Device Data Transfer Rates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609FFE-3CC6-4A40-9244-573CA5242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382" y="2011255"/>
            <a:ext cx="3688968" cy="4351338"/>
          </a:xfrm>
        </p:spPr>
        <p:txBody>
          <a:bodyPr/>
          <a:lstStyle/>
          <a:p>
            <a:r>
              <a:rPr lang="en-US" dirty="0"/>
              <a:t>Spans over </a:t>
            </a:r>
            <a:r>
              <a:rPr lang="en-US" b="1" dirty="0"/>
              <a:t>12 orders of magnitude</a:t>
            </a:r>
          </a:p>
          <a:p>
            <a:endParaRPr lang="en-US" dirty="0"/>
          </a:p>
          <a:p>
            <a:r>
              <a:rPr lang="en-US" dirty="0"/>
              <a:t>OS Goal: Low overhead for </a:t>
            </a:r>
            <a:r>
              <a:rPr lang="en-US" i="1" dirty="0"/>
              <a:t>fast</a:t>
            </a:r>
            <a:r>
              <a:rPr lang="en-US" dirty="0"/>
              <a:t> and </a:t>
            </a:r>
            <a:r>
              <a:rPr lang="en-US" i="1" dirty="0"/>
              <a:t>slow</a:t>
            </a:r>
            <a:r>
              <a:rPr lang="en-US" dirty="0"/>
              <a:t> devices</a:t>
            </a:r>
          </a:p>
        </p:txBody>
      </p:sp>
      <p:pic>
        <p:nvPicPr>
          <p:cNvPr id="7" name="Picture 4" descr="13">
            <a:extLst>
              <a:ext uri="{FF2B5EF4-FFF2-40B4-BE49-F238E27FC236}">
                <a16:creationId xmlns:a16="http://schemas.microsoft.com/office/drawing/2014/main" id="{A5979D7E-840E-444B-9371-F849D2ADA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78" y="2220684"/>
            <a:ext cx="4395977" cy="360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149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319" y="3801673"/>
            <a:ext cx="5546728" cy="2995614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Bef>
                <a:spcPct val="10000"/>
              </a:spcBef>
              <a:spcAft>
                <a:spcPts val="1200"/>
              </a:spcAft>
            </a:pPr>
            <a:r>
              <a:rPr lang="en-US" altLang="ko-KR" sz="3200" dirty="0">
                <a:ea typeface="굴림" charset="-127"/>
              </a:rPr>
              <a:t>CPU interacts with a Controller</a:t>
            </a:r>
          </a:p>
          <a:p>
            <a:pPr lvl="1">
              <a:lnSpc>
                <a:spcPct val="80000"/>
              </a:lnSpc>
              <a:spcBef>
                <a:spcPct val="10000"/>
              </a:spcBef>
              <a:spcAft>
                <a:spcPts val="1200"/>
              </a:spcAft>
            </a:pPr>
            <a:r>
              <a:rPr lang="en-US" altLang="ko-KR" sz="2800" dirty="0">
                <a:ea typeface="굴림" charset="-127"/>
              </a:rPr>
              <a:t>Contains a set of registers that </a:t>
            </a:r>
            <a:br>
              <a:rPr lang="en-US" altLang="ko-KR" sz="2800" dirty="0">
                <a:ea typeface="굴림" charset="-127"/>
              </a:rPr>
            </a:br>
            <a:r>
              <a:rPr lang="en-US" altLang="ko-KR" sz="2800" dirty="0">
                <a:ea typeface="굴림" charset="-127"/>
              </a:rPr>
              <a:t>can be read and written</a:t>
            </a:r>
          </a:p>
          <a:p>
            <a:pPr lvl="1">
              <a:lnSpc>
                <a:spcPct val="80000"/>
              </a:lnSpc>
              <a:spcBef>
                <a:spcPct val="10000"/>
              </a:spcBef>
              <a:spcAft>
                <a:spcPts val="1200"/>
              </a:spcAft>
            </a:pPr>
            <a:r>
              <a:rPr lang="en-US" altLang="ko-KR" sz="2800" dirty="0">
                <a:ea typeface="굴림" charset="-127"/>
              </a:rPr>
              <a:t>May contain memory for request </a:t>
            </a:r>
            <a:br>
              <a:rPr lang="en-US" altLang="ko-KR" sz="2800" dirty="0">
                <a:ea typeface="굴림" charset="-127"/>
              </a:rPr>
            </a:br>
            <a:r>
              <a:rPr lang="en-US" altLang="ko-KR" sz="2800" dirty="0">
                <a:ea typeface="굴림" charset="-127"/>
              </a:rPr>
              <a:t>queues or bit-mapped images </a:t>
            </a:r>
          </a:p>
          <a:p>
            <a:pPr marL="0" indent="0">
              <a:lnSpc>
                <a:spcPct val="80000"/>
              </a:lnSpc>
              <a:spcBef>
                <a:spcPct val="10000"/>
              </a:spcBef>
              <a:buNone/>
            </a:pPr>
            <a:endParaRPr lang="en-US" altLang="ko-KR" sz="3200" dirty="0">
              <a:ea typeface="굴림" charset="-127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4290" y="570128"/>
            <a:ext cx="9129710" cy="533400"/>
          </a:xfrm>
        </p:spPr>
        <p:txBody>
          <a:bodyPr>
            <a:normAutofit fontScale="90000"/>
          </a:bodyPr>
          <a:lstStyle/>
          <a:p>
            <a:r>
              <a:rPr lang="en-US" altLang="ko-KR" dirty="0">
                <a:ea typeface="굴림" charset="-127"/>
              </a:rPr>
              <a:t>How does the processor talk to the device?</a:t>
            </a:r>
          </a:p>
        </p:txBody>
      </p:sp>
      <p:grpSp>
        <p:nvGrpSpPr>
          <p:cNvPr id="838761" name="Group 105"/>
          <p:cNvGrpSpPr>
            <a:grpSpLocks/>
          </p:cNvGrpSpPr>
          <p:nvPr/>
        </p:nvGrpSpPr>
        <p:grpSpPr bwMode="auto">
          <a:xfrm>
            <a:off x="5780090" y="1076541"/>
            <a:ext cx="3243263" cy="3871914"/>
            <a:chOff x="3641" y="336"/>
            <a:chExt cx="2043" cy="2439"/>
          </a:xfrm>
        </p:grpSpPr>
        <p:grpSp>
          <p:nvGrpSpPr>
            <p:cNvPr id="30749" name="Group 94"/>
            <p:cNvGrpSpPr>
              <a:grpSpLocks/>
            </p:cNvGrpSpPr>
            <p:nvPr/>
          </p:nvGrpSpPr>
          <p:grpSpPr bwMode="auto">
            <a:xfrm>
              <a:off x="3641" y="816"/>
              <a:ext cx="2043" cy="1959"/>
              <a:chOff x="2302" y="880"/>
              <a:chExt cx="2043" cy="1959"/>
            </a:xfrm>
          </p:grpSpPr>
          <p:sp>
            <p:nvSpPr>
              <p:cNvPr id="30751" name="Rectangle 58"/>
              <p:cNvSpPr>
                <a:spLocks noChangeArrowheads="1"/>
              </p:cNvSpPr>
              <p:nvPr/>
            </p:nvSpPr>
            <p:spPr bwMode="auto">
              <a:xfrm>
                <a:off x="2302" y="880"/>
                <a:ext cx="2020" cy="1909"/>
              </a:xfrm>
              <a:prstGeom prst="rect">
                <a:avLst/>
              </a:prstGeom>
              <a:solidFill>
                <a:srgbClr val="FF66CC"/>
              </a:solidFill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/>
              <a:lstStyle/>
              <a:p>
                <a:pPr marL="228600" indent="-228600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Device</a:t>
                </a:r>
              </a:p>
              <a:p>
                <a:pPr marL="228600" indent="-228600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Controller</a:t>
                </a:r>
              </a:p>
            </p:txBody>
          </p:sp>
          <p:grpSp>
            <p:nvGrpSpPr>
              <p:cNvPr id="30752" name="Group 66"/>
              <p:cNvGrpSpPr>
                <a:grpSpLocks/>
              </p:cNvGrpSpPr>
              <p:nvPr/>
            </p:nvGrpSpPr>
            <p:grpSpPr bwMode="auto">
              <a:xfrm>
                <a:off x="2565" y="1731"/>
                <a:ext cx="483" cy="502"/>
                <a:chOff x="1488" y="2448"/>
                <a:chExt cx="528" cy="576"/>
              </a:xfrm>
            </p:grpSpPr>
            <p:sp>
              <p:nvSpPr>
                <p:cNvPr id="30758" name="Rectangle 59"/>
                <p:cNvSpPr>
                  <a:spLocks noChangeArrowheads="1"/>
                </p:cNvSpPr>
                <p:nvPr/>
              </p:nvSpPr>
              <p:spPr bwMode="auto">
                <a:xfrm>
                  <a:off x="1488" y="2448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/>
                  <a:r>
                    <a:rPr lang="en-US" b="0">
                      <a:latin typeface="+mj-lt"/>
                      <a:ea typeface="Gill Sans" charset="0"/>
                      <a:cs typeface="Gill Sans" charset="0"/>
                    </a:rPr>
                    <a:t>read</a:t>
                  </a:r>
                </a:p>
              </p:txBody>
            </p:sp>
            <p:sp>
              <p:nvSpPr>
                <p:cNvPr id="30759" name="Rectangle 60"/>
                <p:cNvSpPr>
                  <a:spLocks noChangeArrowheads="1"/>
                </p:cNvSpPr>
                <p:nvPr/>
              </p:nvSpPr>
              <p:spPr bwMode="auto">
                <a:xfrm>
                  <a:off x="1488" y="2592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/>
                  <a:r>
                    <a:rPr lang="en-US" b="0">
                      <a:latin typeface="+mj-lt"/>
                      <a:ea typeface="Gill Sans" charset="0"/>
                      <a:cs typeface="Gill Sans" charset="0"/>
                    </a:rPr>
                    <a:t>write</a:t>
                  </a:r>
                </a:p>
              </p:txBody>
            </p:sp>
            <p:sp>
              <p:nvSpPr>
                <p:cNvPr id="30760" name="Rectangle 61"/>
                <p:cNvSpPr>
                  <a:spLocks noChangeArrowheads="1"/>
                </p:cNvSpPr>
                <p:nvPr/>
              </p:nvSpPr>
              <p:spPr bwMode="auto">
                <a:xfrm>
                  <a:off x="1488" y="2736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/>
                  <a:r>
                    <a:rPr lang="en-US" b="0">
                      <a:latin typeface="+mj-lt"/>
                      <a:ea typeface="Gill Sans" charset="0"/>
                      <a:cs typeface="Gill Sans" charset="0"/>
                    </a:rPr>
                    <a:t>control</a:t>
                  </a:r>
                </a:p>
              </p:txBody>
            </p:sp>
            <p:sp>
              <p:nvSpPr>
                <p:cNvPr id="30761" name="Rectangle 62"/>
                <p:cNvSpPr>
                  <a:spLocks noChangeArrowheads="1"/>
                </p:cNvSpPr>
                <p:nvPr/>
              </p:nvSpPr>
              <p:spPr bwMode="auto">
                <a:xfrm>
                  <a:off x="1488" y="2880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/>
                  <a:r>
                    <a:rPr lang="en-US" b="0">
                      <a:latin typeface="+mj-lt"/>
                      <a:ea typeface="Gill Sans" charset="0"/>
                      <a:cs typeface="Gill Sans" charset="0"/>
                    </a:rPr>
                    <a:t>status</a:t>
                  </a:r>
                </a:p>
              </p:txBody>
            </p:sp>
          </p:grpSp>
          <p:sp>
            <p:nvSpPr>
              <p:cNvPr id="30753" name="Rectangle 63"/>
              <p:cNvSpPr>
                <a:spLocks noChangeArrowheads="1"/>
              </p:cNvSpPr>
              <p:nvPr/>
            </p:nvSpPr>
            <p:spPr bwMode="auto">
              <a:xfrm>
                <a:off x="3268" y="1731"/>
                <a:ext cx="790" cy="753"/>
              </a:xfrm>
              <a:prstGeom prst="rect">
                <a:avLst/>
              </a:prstGeom>
              <a:solidFill>
                <a:srgbClr val="00FFFF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Addressable</a:t>
                </a:r>
              </a:p>
              <a:p>
                <a:pPr marL="228600" indent="-228600" algn="ctr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Memory</a:t>
                </a:r>
              </a:p>
              <a:p>
                <a:pPr marL="228600" indent="-228600" algn="ctr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and/or</a:t>
                </a:r>
              </a:p>
              <a:p>
                <a:pPr marL="228600" indent="-228600" algn="ctr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Queues</a:t>
                </a:r>
              </a:p>
            </p:txBody>
          </p:sp>
          <p:sp>
            <p:nvSpPr>
              <p:cNvPr id="30754" name="Text Box 64"/>
              <p:cNvSpPr txBox="1">
                <a:spLocks noChangeArrowheads="1"/>
              </p:cNvSpPr>
              <p:nvPr/>
            </p:nvSpPr>
            <p:spPr bwMode="auto">
              <a:xfrm>
                <a:off x="2373" y="2233"/>
                <a:ext cx="797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>
                <a:spAutoFit/>
              </a:bodyPr>
              <a:lstStyle>
                <a:lvl1pPr marL="2286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sz="1800" b="0">
                    <a:latin typeface="+mj-lt"/>
                    <a:ea typeface="Gill Sans" charset="0"/>
                    <a:cs typeface="Gill Sans" charset="0"/>
                  </a:rPr>
                  <a:t>Registers</a:t>
                </a:r>
              </a:p>
              <a:p>
                <a:pPr>
                  <a:spcBef>
                    <a:spcPct val="0"/>
                  </a:spcBef>
                </a:pPr>
                <a:r>
                  <a:rPr lang="en-US" sz="1800" b="0">
                    <a:latin typeface="+mj-lt"/>
                    <a:ea typeface="Gill Sans" charset="0"/>
                    <a:cs typeface="Gill Sans" charset="0"/>
                  </a:rPr>
                  <a:t>(port 0x20)</a:t>
                </a:r>
              </a:p>
            </p:txBody>
          </p:sp>
          <p:sp>
            <p:nvSpPr>
              <p:cNvPr id="30755" name="Rectangle 65"/>
              <p:cNvSpPr>
                <a:spLocks noChangeArrowheads="1"/>
              </p:cNvSpPr>
              <p:nvPr/>
            </p:nvSpPr>
            <p:spPr bwMode="auto">
              <a:xfrm>
                <a:off x="2961" y="1242"/>
                <a:ext cx="1317" cy="418"/>
              </a:xfrm>
              <a:prstGeom prst="rect">
                <a:avLst/>
              </a:prstGeom>
              <a:solidFill>
                <a:srgbClr val="53FB25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sz="2000" b="0">
                    <a:latin typeface="+mj-lt"/>
                    <a:ea typeface="Gill Sans" charset="0"/>
                    <a:cs typeface="Gill Sans" charset="0"/>
                  </a:rPr>
                  <a:t>Hardware</a:t>
                </a:r>
              </a:p>
              <a:p>
                <a:pPr marL="228600" indent="-228600" algn="ctr"/>
                <a:r>
                  <a:rPr lang="en-US" sz="2000" b="0">
                    <a:latin typeface="+mj-lt"/>
                    <a:ea typeface="Gill Sans" charset="0"/>
                    <a:cs typeface="Gill Sans" charset="0"/>
                  </a:rPr>
                  <a:t>Controller</a:t>
                </a:r>
              </a:p>
            </p:txBody>
          </p:sp>
          <p:sp>
            <p:nvSpPr>
              <p:cNvPr id="30756" name="Text Box 69"/>
              <p:cNvSpPr txBox="1">
                <a:spLocks noChangeArrowheads="1"/>
              </p:cNvSpPr>
              <p:nvPr/>
            </p:nvSpPr>
            <p:spPr bwMode="auto">
              <a:xfrm>
                <a:off x="3077" y="2433"/>
                <a:ext cx="1268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>
                <a:spAutoFit/>
              </a:bodyPr>
              <a:lstStyle>
                <a:lvl1pPr marL="2286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sz="1800" b="0" dirty="0">
                    <a:latin typeface="+mj-lt"/>
                    <a:ea typeface="Gill Sans" charset="0"/>
                    <a:cs typeface="Gill Sans" charset="0"/>
                  </a:rPr>
                  <a:t>Memory Mapped</a:t>
                </a:r>
              </a:p>
              <a:p>
                <a:pPr>
                  <a:spcBef>
                    <a:spcPct val="0"/>
                  </a:spcBef>
                </a:pPr>
                <a:r>
                  <a:rPr lang="en-US" sz="1800" b="0" dirty="0">
                    <a:latin typeface="+mj-lt"/>
                    <a:ea typeface="Gill Sans" charset="0"/>
                    <a:cs typeface="Gill Sans" charset="0"/>
                  </a:rPr>
                  <a:t>Region: 0x8f008020</a:t>
                </a:r>
              </a:p>
            </p:txBody>
          </p:sp>
          <p:sp>
            <p:nvSpPr>
              <p:cNvPr id="30757" name="Rectangle 78"/>
              <p:cNvSpPr>
                <a:spLocks noChangeArrowheads="1"/>
              </p:cNvSpPr>
              <p:nvPr/>
            </p:nvSpPr>
            <p:spPr bwMode="auto">
              <a:xfrm>
                <a:off x="2346" y="1242"/>
                <a:ext cx="571" cy="418"/>
              </a:xfrm>
              <a:prstGeom prst="rect">
                <a:avLst/>
              </a:prstGeom>
              <a:solidFill>
                <a:srgbClr val="53FB25"/>
              </a:solidFill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Bus</a:t>
                </a:r>
              </a:p>
              <a:p>
                <a:pPr marL="228600" indent="-228600" algn="ctr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Interface</a:t>
                </a:r>
              </a:p>
            </p:txBody>
          </p:sp>
        </p:grpSp>
        <p:pic>
          <p:nvPicPr>
            <p:cNvPr id="30750" name="Picture 9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336"/>
              <a:ext cx="585" cy="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38762" name="Group 106"/>
          <p:cNvGrpSpPr>
            <a:grpSpLocks/>
          </p:cNvGrpSpPr>
          <p:nvPr/>
        </p:nvGrpSpPr>
        <p:grpSpPr bwMode="auto">
          <a:xfrm>
            <a:off x="1939027" y="2108419"/>
            <a:ext cx="3849937" cy="1163639"/>
            <a:chOff x="1221" y="986"/>
            <a:chExt cx="2410" cy="733"/>
          </a:xfrm>
        </p:grpSpPr>
        <p:sp>
          <p:nvSpPr>
            <p:cNvPr id="30747" name="Line 87"/>
            <p:cNvSpPr>
              <a:spLocks noChangeShapeType="1"/>
            </p:cNvSpPr>
            <p:nvPr/>
          </p:nvSpPr>
          <p:spPr bwMode="auto">
            <a:xfrm flipH="1">
              <a:off x="1221" y="1488"/>
              <a:ext cx="2407" cy="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0745" name="Freeform 83"/>
            <p:cNvSpPr>
              <a:spLocks/>
            </p:cNvSpPr>
            <p:nvPr/>
          </p:nvSpPr>
          <p:spPr bwMode="auto">
            <a:xfrm>
              <a:off x="2750" y="1051"/>
              <a:ext cx="877" cy="293"/>
            </a:xfrm>
            <a:custGeom>
              <a:avLst/>
              <a:gdLst>
                <a:gd name="T0" fmla="*/ 0 w 960"/>
                <a:gd name="T1" fmla="*/ 0 h 336"/>
                <a:gd name="T2" fmla="*/ 0 w 960"/>
                <a:gd name="T3" fmla="*/ 293 h 336"/>
                <a:gd name="T4" fmla="*/ 946 w 960"/>
                <a:gd name="T5" fmla="*/ 293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0" h="336">
                  <a:moveTo>
                    <a:pt x="0" y="0"/>
                  </a:moveTo>
                  <a:lnTo>
                    <a:pt x="0" y="336"/>
                  </a:lnTo>
                  <a:lnTo>
                    <a:pt x="960" y="336"/>
                  </a:lnTo>
                </a:path>
              </a:pathLst>
            </a:custGeom>
            <a:noFill/>
            <a:ln w="381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66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0746" name="Text Box 84"/>
            <p:cNvSpPr txBox="1">
              <a:spLocks noChangeArrowheads="1"/>
            </p:cNvSpPr>
            <p:nvPr/>
          </p:nvSpPr>
          <p:spPr bwMode="auto">
            <a:xfrm>
              <a:off x="2917" y="986"/>
              <a:ext cx="714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=""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sz="1800" b="0">
                  <a:latin typeface="+mj-lt"/>
                  <a:ea typeface="Gill Sans" charset="0"/>
                  <a:cs typeface="Gill Sans" charset="0"/>
                </a:rPr>
                <a:t>Address +</a:t>
              </a:r>
              <a:endParaRPr lang="en-US" sz="1800" b="0" dirty="0">
                <a:latin typeface="+mj-lt"/>
                <a:ea typeface="Gill Sans" charset="0"/>
                <a:cs typeface="Gill Sans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1800" b="0" dirty="0">
                  <a:latin typeface="+mj-lt"/>
                  <a:ea typeface="Gill Sans" charset="0"/>
                  <a:cs typeface="Gill Sans" charset="0"/>
                </a:rPr>
                <a:t>Data</a:t>
              </a:r>
            </a:p>
          </p:txBody>
        </p:sp>
        <p:sp>
          <p:nvSpPr>
            <p:cNvPr id="30748" name="Text Box 89"/>
            <p:cNvSpPr txBox="1">
              <a:spLocks noChangeArrowheads="1"/>
            </p:cNvSpPr>
            <p:nvPr/>
          </p:nvSpPr>
          <p:spPr bwMode="auto">
            <a:xfrm>
              <a:off x="1824" y="1488"/>
              <a:ext cx="14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=""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sz="1800" b="0">
                  <a:latin typeface="+mj-lt"/>
                  <a:ea typeface="Gill Sans" charset="0"/>
                  <a:cs typeface="Gill Sans" charset="0"/>
                </a:rPr>
                <a:t>Interrupt Request</a:t>
              </a:r>
            </a:p>
          </p:txBody>
        </p:sp>
      </p:grpSp>
      <p:grpSp>
        <p:nvGrpSpPr>
          <p:cNvPr id="838760" name="Group 104"/>
          <p:cNvGrpSpPr>
            <a:grpSpLocks/>
          </p:cNvGrpSpPr>
          <p:nvPr/>
        </p:nvGrpSpPr>
        <p:grpSpPr bwMode="auto">
          <a:xfrm>
            <a:off x="838200" y="1152741"/>
            <a:ext cx="5521325" cy="1223963"/>
            <a:chOff x="528" y="384"/>
            <a:chExt cx="3478" cy="771"/>
          </a:xfrm>
        </p:grpSpPr>
        <p:sp>
          <p:nvSpPr>
            <p:cNvPr id="30739" name="Rectangle 9"/>
            <p:cNvSpPr>
              <a:spLocks noChangeArrowheads="1"/>
            </p:cNvSpPr>
            <p:nvPr/>
          </p:nvSpPr>
          <p:spPr bwMode="auto">
            <a:xfrm>
              <a:off x="3264" y="432"/>
              <a:ext cx="742" cy="290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grpSp>
          <p:nvGrpSpPr>
            <p:cNvPr id="30740" name="Group 102"/>
            <p:cNvGrpSpPr>
              <a:grpSpLocks/>
            </p:cNvGrpSpPr>
            <p:nvPr/>
          </p:nvGrpSpPr>
          <p:grpSpPr bwMode="auto">
            <a:xfrm>
              <a:off x="528" y="384"/>
              <a:ext cx="3432" cy="771"/>
              <a:chOff x="528" y="384"/>
              <a:chExt cx="3432" cy="771"/>
            </a:xfrm>
          </p:grpSpPr>
          <p:sp>
            <p:nvSpPr>
              <p:cNvPr id="30741" name="Freeform 100"/>
              <p:cNvSpPr>
                <a:spLocks/>
              </p:cNvSpPr>
              <p:nvPr/>
            </p:nvSpPr>
            <p:spPr bwMode="auto">
              <a:xfrm>
                <a:off x="1056" y="576"/>
                <a:ext cx="2208" cy="144"/>
              </a:xfrm>
              <a:custGeom>
                <a:avLst/>
                <a:gdLst>
                  <a:gd name="T0" fmla="*/ 2208 w 2784"/>
                  <a:gd name="T1" fmla="*/ 0 h 144"/>
                  <a:gd name="T2" fmla="*/ 266 w 2784"/>
                  <a:gd name="T3" fmla="*/ 0 h 144"/>
                  <a:gd name="T4" fmla="*/ 0 w 2784"/>
                  <a:gd name="T5" fmla="*/ 14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84" h="144">
                    <a:moveTo>
                      <a:pt x="2784" y="0"/>
                    </a:moveTo>
                    <a:lnTo>
                      <a:pt x="336" y="0"/>
                    </a:lnTo>
                    <a:lnTo>
                      <a:pt x="0" y="144"/>
                    </a:lnTo>
                  </a:path>
                </a:pathLst>
              </a:custGeom>
              <a:noFill/>
              <a:ln w="381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endParaRPr lang="en-US" sz="2000" b="0">
                  <a:latin typeface="+mj-lt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30742" name="Rectangle 11"/>
              <p:cNvSpPr>
                <a:spLocks noChangeArrowheads="1"/>
              </p:cNvSpPr>
              <p:nvPr/>
            </p:nvSpPr>
            <p:spPr bwMode="auto">
              <a:xfrm>
                <a:off x="1632" y="384"/>
                <a:ext cx="149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Processor Memory Bus</a:t>
                </a:r>
              </a:p>
            </p:txBody>
          </p:sp>
          <p:sp>
            <p:nvSpPr>
              <p:cNvPr id="30743" name="Oval 86"/>
              <p:cNvSpPr>
                <a:spLocks noChangeArrowheads="1"/>
              </p:cNvSpPr>
              <p:nvPr/>
            </p:nvSpPr>
            <p:spPr bwMode="auto">
              <a:xfrm>
                <a:off x="528" y="528"/>
                <a:ext cx="659" cy="627"/>
              </a:xfrm>
              <a:prstGeom prst="ellipse">
                <a:avLst/>
              </a:prstGeom>
              <a:solidFill>
                <a:srgbClr val="00FFFF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/>
                <a:r>
                  <a:rPr lang="en-US" sz="2000" b="0">
                    <a:latin typeface="+mj-lt"/>
                    <a:ea typeface="Gill Sans" charset="0"/>
                    <a:cs typeface="Gill Sans" charset="0"/>
                  </a:rPr>
                  <a:t>CPU</a:t>
                </a:r>
              </a:p>
            </p:txBody>
          </p:sp>
          <p:sp>
            <p:nvSpPr>
              <p:cNvPr id="30744" name="Rectangle 101"/>
              <p:cNvSpPr>
                <a:spLocks noChangeArrowheads="1"/>
              </p:cNvSpPr>
              <p:nvPr/>
            </p:nvSpPr>
            <p:spPr bwMode="auto">
              <a:xfrm>
                <a:off x="3344" y="416"/>
                <a:ext cx="616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Regular</a:t>
                </a:r>
              </a:p>
              <a:p>
                <a:pPr algn="l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Memory</a:t>
                </a:r>
              </a:p>
            </p:txBody>
          </p:sp>
        </p:grpSp>
      </p:grpSp>
      <p:grpSp>
        <p:nvGrpSpPr>
          <p:cNvPr id="838759" name="Group 103"/>
          <p:cNvGrpSpPr>
            <a:grpSpLocks/>
          </p:cNvGrpSpPr>
          <p:nvPr/>
        </p:nvGrpSpPr>
        <p:grpSpPr bwMode="auto">
          <a:xfrm>
            <a:off x="762001" y="1457541"/>
            <a:ext cx="4114801" cy="1905000"/>
            <a:chOff x="480" y="576"/>
            <a:chExt cx="2592" cy="1200"/>
          </a:xfrm>
        </p:grpSpPr>
        <p:sp>
          <p:nvSpPr>
            <p:cNvPr id="30733" name="Line 8"/>
            <p:cNvSpPr>
              <a:spLocks noChangeShapeType="1"/>
            </p:cNvSpPr>
            <p:nvPr/>
          </p:nvSpPr>
          <p:spPr bwMode="auto">
            <a:xfrm>
              <a:off x="2763" y="576"/>
              <a:ext cx="0" cy="17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0734" name="Rectangle 85"/>
            <p:cNvSpPr>
              <a:spLocks noChangeArrowheads="1"/>
            </p:cNvSpPr>
            <p:nvPr/>
          </p:nvSpPr>
          <p:spPr bwMode="auto">
            <a:xfrm>
              <a:off x="480" y="1344"/>
              <a:ext cx="759" cy="432"/>
            </a:xfrm>
            <a:prstGeom prst="rect">
              <a:avLst/>
            </a:prstGeom>
            <a:solidFill>
              <a:srgbClr val="FF66CC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b="0">
                  <a:latin typeface="+mj-lt"/>
                  <a:ea typeface="Gill Sans" charset="0"/>
                  <a:cs typeface="Gill Sans" charset="0"/>
                </a:rPr>
                <a:t>Interrupt</a:t>
              </a:r>
            </a:p>
            <a:p>
              <a:pPr marL="228600" indent="-228600" algn="ctr"/>
              <a:r>
                <a:rPr lang="en-US" b="0" dirty="0">
                  <a:latin typeface="+mj-lt"/>
                  <a:ea typeface="Gill Sans" charset="0"/>
                  <a:cs typeface="Gill Sans" charset="0"/>
                </a:rPr>
                <a:t>Controller</a:t>
              </a:r>
            </a:p>
          </p:txBody>
        </p:sp>
        <p:sp>
          <p:nvSpPr>
            <p:cNvPr id="30735" name="Oval 93"/>
            <p:cNvSpPr>
              <a:spLocks noChangeArrowheads="1"/>
            </p:cNvSpPr>
            <p:nvPr/>
          </p:nvSpPr>
          <p:spPr bwMode="auto">
            <a:xfrm>
              <a:off x="2448" y="720"/>
              <a:ext cx="624" cy="336"/>
            </a:xfrm>
            <a:prstGeom prst="ellipse">
              <a:avLst/>
            </a:prstGeom>
            <a:solidFill>
              <a:srgbClr val="FF66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sz="1600" b="0" dirty="0">
                  <a:latin typeface="+mj-lt"/>
                  <a:ea typeface="Gill Sans" charset="0"/>
                  <a:cs typeface="Gill Sans" charset="0"/>
                </a:rPr>
                <a:t>Bus</a:t>
              </a:r>
            </a:p>
            <a:p>
              <a:pPr marL="228600" indent="-228600" algn="ctr"/>
              <a:r>
                <a:rPr lang="en-US" sz="1600" b="0" dirty="0">
                  <a:latin typeface="+mj-lt"/>
                  <a:ea typeface="Gill Sans" charset="0"/>
                  <a:cs typeface="Gill Sans" charset="0"/>
                </a:rPr>
                <a:t>Adaptor</a:t>
              </a:r>
            </a:p>
          </p:txBody>
        </p:sp>
        <p:sp>
          <p:nvSpPr>
            <p:cNvPr id="30736" name="Oval 95"/>
            <p:cNvSpPr>
              <a:spLocks noChangeArrowheads="1"/>
            </p:cNvSpPr>
            <p:nvPr/>
          </p:nvSpPr>
          <p:spPr bwMode="auto">
            <a:xfrm>
              <a:off x="1584" y="720"/>
              <a:ext cx="624" cy="336"/>
            </a:xfrm>
            <a:prstGeom prst="ellipse">
              <a:avLst/>
            </a:prstGeom>
            <a:solidFill>
              <a:srgbClr val="FF66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sz="1600" b="0" dirty="0">
                  <a:latin typeface="+mj-lt"/>
                  <a:ea typeface="Gill Sans" charset="0"/>
                  <a:cs typeface="Gill Sans" charset="0"/>
                </a:rPr>
                <a:t>Bus</a:t>
              </a:r>
            </a:p>
            <a:p>
              <a:pPr marL="228600" indent="-228600" algn="ctr"/>
              <a:r>
                <a:rPr lang="en-US" sz="1600" b="0" dirty="0">
                  <a:latin typeface="+mj-lt"/>
                  <a:ea typeface="Gill Sans" charset="0"/>
                  <a:cs typeface="Gill Sans" charset="0"/>
                </a:rPr>
                <a:t>Adaptor</a:t>
              </a:r>
            </a:p>
          </p:txBody>
        </p:sp>
        <p:sp>
          <p:nvSpPr>
            <p:cNvPr id="30737" name="Line 96"/>
            <p:cNvSpPr>
              <a:spLocks noChangeShapeType="1"/>
            </p:cNvSpPr>
            <p:nvPr/>
          </p:nvSpPr>
          <p:spPr bwMode="auto">
            <a:xfrm>
              <a:off x="1920" y="576"/>
              <a:ext cx="0" cy="13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0738" name="Line 88"/>
            <p:cNvSpPr>
              <a:spLocks noChangeShapeType="1"/>
            </p:cNvSpPr>
            <p:nvPr/>
          </p:nvSpPr>
          <p:spPr bwMode="auto">
            <a:xfrm>
              <a:off x="864" y="1135"/>
              <a:ext cx="0" cy="20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838765" name="Group 109"/>
          <p:cNvGrpSpPr>
            <a:grpSpLocks/>
          </p:cNvGrpSpPr>
          <p:nvPr/>
        </p:nvGrpSpPr>
        <p:grpSpPr bwMode="auto">
          <a:xfrm>
            <a:off x="2286000" y="2219543"/>
            <a:ext cx="2133600" cy="774701"/>
            <a:chOff x="1440" y="1056"/>
            <a:chExt cx="1344" cy="488"/>
          </a:xfrm>
        </p:grpSpPr>
        <p:grpSp>
          <p:nvGrpSpPr>
            <p:cNvPr id="30729" name="Group 107"/>
            <p:cNvGrpSpPr>
              <a:grpSpLocks/>
            </p:cNvGrpSpPr>
            <p:nvPr/>
          </p:nvGrpSpPr>
          <p:grpSpPr bwMode="auto">
            <a:xfrm>
              <a:off x="1440" y="1056"/>
              <a:ext cx="985" cy="488"/>
              <a:chOff x="1440" y="1056"/>
              <a:chExt cx="985" cy="488"/>
            </a:xfrm>
          </p:grpSpPr>
          <p:sp>
            <p:nvSpPr>
              <p:cNvPr id="30731" name="Text Box 97"/>
              <p:cNvSpPr txBox="1">
                <a:spLocks noChangeArrowheads="1"/>
              </p:cNvSpPr>
              <p:nvPr/>
            </p:nvSpPr>
            <p:spPr bwMode="auto">
              <a:xfrm>
                <a:off x="1440" y="1138"/>
                <a:ext cx="985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>
                <a:spAutoFit/>
              </a:bodyPr>
              <a:lstStyle>
                <a:lvl1pPr marL="2286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sz="1800" b="0">
                    <a:latin typeface="+mj-lt"/>
                    <a:ea typeface="Gill Sans" charset="0"/>
                    <a:cs typeface="Gill Sans" charset="0"/>
                  </a:rPr>
                  <a:t>Other Devices</a:t>
                </a:r>
              </a:p>
              <a:p>
                <a:pPr>
                  <a:spcBef>
                    <a:spcPct val="0"/>
                  </a:spcBef>
                </a:pPr>
                <a:r>
                  <a:rPr lang="en-US" sz="1800" b="0">
                    <a:latin typeface="+mj-lt"/>
                    <a:ea typeface="Gill Sans" charset="0"/>
                    <a:cs typeface="Gill Sans" charset="0"/>
                  </a:rPr>
                  <a:t>or Buses</a:t>
                </a:r>
              </a:p>
            </p:txBody>
          </p:sp>
          <p:sp>
            <p:nvSpPr>
              <p:cNvPr id="30732" name="Line 98"/>
              <p:cNvSpPr>
                <a:spLocks noChangeShapeType="1"/>
              </p:cNvSpPr>
              <p:nvPr/>
            </p:nvSpPr>
            <p:spPr bwMode="auto">
              <a:xfrm>
                <a:off x="1920" y="1056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endParaRPr lang="en-US" sz="2000" b="0">
                  <a:latin typeface="+mj-lt"/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30730" name="Line 108"/>
            <p:cNvSpPr>
              <a:spLocks noChangeShapeType="1"/>
            </p:cNvSpPr>
            <p:nvPr/>
          </p:nvSpPr>
          <p:spPr bwMode="auto">
            <a:xfrm flipH="1">
              <a:off x="2304" y="1344"/>
              <a:ext cx="48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45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65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327FD-9489-184C-AE31-4B4BA3D99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RPC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86E64-2D19-9544-8E59-3DF2FB7E6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Idea: Make communication look like an ordinary function call</a:t>
            </a:r>
          </a:p>
          <a:p>
            <a:r>
              <a:rPr lang="en-US" sz="3200" dirty="0"/>
              <a:t>Wrapper library like for system calls</a:t>
            </a:r>
          </a:p>
          <a:p>
            <a:pPr lvl="1"/>
            <a:r>
              <a:rPr lang="en-US" sz="2800" dirty="0"/>
              <a:t>Called </a:t>
            </a:r>
            <a:r>
              <a:rPr lang="en-US" sz="2800" b="1" i="1" dirty="0"/>
              <a:t>stubs</a:t>
            </a:r>
            <a:endParaRPr lang="en-US" sz="2800" dirty="0"/>
          </a:p>
          <a:p>
            <a:r>
              <a:rPr lang="en-US" sz="3200" dirty="0"/>
              <a:t>Also wrappers at the receiving end</a:t>
            </a:r>
          </a:p>
          <a:p>
            <a:pPr lvl="1"/>
            <a:r>
              <a:rPr lang="en-US" sz="2800" dirty="0"/>
              <a:t>Read messages from socket, dispatch to actual function</a:t>
            </a:r>
          </a:p>
          <a:p>
            <a:r>
              <a:rPr lang="en-US" sz="3200" dirty="0"/>
              <a:t>Look like local function calls</a:t>
            </a:r>
          </a:p>
        </p:txBody>
      </p:sp>
    </p:spTree>
    <p:extLst>
      <p:ext uri="{BB962C8B-B14F-4D97-AF65-F5344CB8AC3E}">
        <p14:creationId xmlns:p14="http://schemas.microsoft.com/office/powerpoint/2010/main" val="19217009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319" y="3801673"/>
            <a:ext cx="5546728" cy="2995614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spcBef>
                <a:spcPct val="10000"/>
              </a:spcBef>
              <a:spcAft>
                <a:spcPts val="1200"/>
              </a:spcAft>
            </a:pPr>
            <a:r>
              <a:rPr lang="en-US" altLang="ko-KR" sz="3200" dirty="0">
                <a:ea typeface="굴림" charset="-127"/>
              </a:rPr>
              <a:t>Processor accesses controller’s registers in two ways</a:t>
            </a:r>
          </a:p>
          <a:p>
            <a:pPr marL="914400" lvl="1" indent="-457200">
              <a:lnSpc>
                <a:spcPct val="80000"/>
              </a:lnSpc>
              <a:spcBef>
                <a:spcPct val="10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ko-KR" dirty="0">
                <a:ea typeface="굴림" charset="-127"/>
              </a:rPr>
              <a:t>I/O-specific instructions: </a:t>
            </a:r>
            <a:r>
              <a:rPr lang="en-US" altLang="ko-KR" dirty="0">
                <a:latin typeface="Consolas" panose="020B0609020204030204" pitchFamily="49" charset="0"/>
                <a:ea typeface="굴림" charset="-127"/>
              </a:rPr>
              <a:t>in</a:t>
            </a:r>
            <a:r>
              <a:rPr lang="en-US" altLang="ko-KR" dirty="0">
                <a:ea typeface="굴림" charset="-127"/>
              </a:rPr>
              <a:t>/</a:t>
            </a:r>
            <a:r>
              <a:rPr lang="en-US" altLang="ko-KR" dirty="0">
                <a:latin typeface="Consolas" panose="020B0609020204030204" pitchFamily="49" charset="0"/>
                <a:ea typeface="굴림" charset="-127"/>
              </a:rPr>
              <a:t>out</a:t>
            </a:r>
          </a:p>
          <a:p>
            <a:pPr marL="1371600" lvl="2" indent="-457200">
              <a:lnSpc>
                <a:spcPct val="80000"/>
              </a:lnSpc>
              <a:spcBef>
                <a:spcPct val="10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ko-KR" dirty="0">
                <a:latin typeface="+mj-lt"/>
                <a:ea typeface="굴림" charset="-127"/>
              </a:rPr>
              <a:t>Intel: </a:t>
            </a:r>
            <a:r>
              <a:rPr lang="en-US" altLang="ko-KR" dirty="0">
                <a:latin typeface="Consolas" panose="020B0609020204030204" pitchFamily="49" charset="0"/>
                <a:ea typeface="굴림" charset="-127"/>
              </a:rPr>
              <a:t>out 0x21, AL</a:t>
            </a:r>
          </a:p>
          <a:p>
            <a:pPr marL="914400" lvl="1" indent="-457200">
              <a:lnSpc>
                <a:spcPct val="80000"/>
              </a:lnSpc>
              <a:spcBef>
                <a:spcPct val="100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ko-KR" dirty="0">
                <a:ea typeface="굴림" charset="-127"/>
              </a:rPr>
              <a:t>Memory/mapped I/O: </a:t>
            </a:r>
            <a:r>
              <a:rPr lang="en-US" altLang="ko-KR" dirty="0">
                <a:latin typeface="Consolas" panose="020B0609020204030204" pitchFamily="49" charset="0"/>
                <a:ea typeface="굴림" charset="-127"/>
              </a:rPr>
              <a:t>load</a:t>
            </a:r>
            <a:r>
              <a:rPr lang="en-US" altLang="ko-KR" dirty="0">
                <a:ea typeface="굴림" charset="-127"/>
              </a:rPr>
              <a:t> or </a:t>
            </a:r>
            <a:r>
              <a:rPr lang="en-US" altLang="ko-KR" dirty="0">
                <a:latin typeface="Consolas" panose="020B0609020204030204" pitchFamily="49" charset="0"/>
                <a:ea typeface="굴림" charset="-127"/>
              </a:rPr>
              <a:t>store</a:t>
            </a:r>
          </a:p>
          <a:p>
            <a:pPr lvl="2">
              <a:lnSpc>
                <a:spcPct val="80000"/>
              </a:lnSpc>
              <a:spcBef>
                <a:spcPct val="10000"/>
              </a:spcBef>
              <a:spcAft>
                <a:spcPts val="1200"/>
              </a:spcAft>
            </a:pPr>
            <a:r>
              <a:rPr lang="en-US" altLang="ko-KR" dirty="0">
                <a:ea typeface="굴림" charset="-127"/>
              </a:rPr>
              <a:t>Registers appear in physical address space</a:t>
            </a:r>
          </a:p>
          <a:p>
            <a:pPr marL="0" indent="0">
              <a:lnSpc>
                <a:spcPct val="80000"/>
              </a:lnSpc>
              <a:spcBef>
                <a:spcPct val="10000"/>
              </a:spcBef>
              <a:buNone/>
            </a:pPr>
            <a:endParaRPr lang="en-US" altLang="ko-KR" sz="3200" dirty="0">
              <a:ea typeface="굴림" charset="-127"/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4290" y="550410"/>
            <a:ext cx="9129710" cy="533400"/>
          </a:xfrm>
        </p:spPr>
        <p:txBody>
          <a:bodyPr>
            <a:normAutofit fontScale="90000"/>
          </a:bodyPr>
          <a:lstStyle/>
          <a:p>
            <a:r>
              <a:rPr lang="en-US" altLang="ko-KR" dirty="0">
                <a:ea typeface="굴림" charset="-127"/>
              </a:rPr>
              <a:t>How does the processor talk to the device?</a:t>
            </a:r>
          </a:p>
        </p:txBody>
      </p:sp>
      <p:grpSp>
        <p:nvGrpSpPr>
          <p:cNvPr id="838761" name="Group 105"/>
          <p:cNvGrpSpPr>
            <a:grpSpLocks/>
          </p:cNvGrpSpPr>
          <p:nvPr/>
        </p:nvGrpSpPr>
        <p:grpSpPr bwMode="auto">
          <a:xfrm>
            <a:off x="5780090" y="1076541"/>
            <a:ext cx="3243263" cy="3871914"/>
            <a:chOff x="3641" y="336"/>
            <a:chExt cx="2043" cy="2439"/>
          </a:xfrm>
        </p:grpSpPr>
        <p:grpSp>
          <p:nvGrpSpPr>
            <p:cNvPr id="30749" name="Group 94"/>
            <p:cNvGrpSpPr>
              <a:grpSpLocks/>
            </p:cNvGrpSpPr>
            <p:nvPr/>
          </p:nvGrpSpPr>
          <p:grpSpPr bwMode="auto">
            <a:xfrm>
              <a:off x="3641" y="816"/>
              <a:ext cx="2043" cy="1959"/>
              <a:chOff x="2302" y="880"/>
              <a:chExt cx="2043" cy="1959"/>
            </a:xfrm>
          </p:grpSpPr>
          <p:sp>
            <p:nvSpPr>
              <p:cNvPr id="30751" name="Rectangle 58"/>
              <p:cNvSpPr>
                <a:spLocks noChangeArrowheads="1"/>
              </p:cNvSpPr>
              <p:nvPr/>
            </p:nvSpPr>
            <p:spPr bwMode="auto">
              <a:xfrm>
                <a:off x="2302" y="880"/>
                <a:ext cx="2020" cy="1909"/>
              </a:xfrm>
              <a:prstGeom prst="rect">
                <a:avLst/>
              </a:prstGeom>
              <a:solidFill>
                <a:srgbClr val="FF66CC"/>
              </a:solidFill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/>
              <a:lstStyle/>
              <a:p>
                <a:pPr marL="228600" indent="-228600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Device</a:t>
                </a:r>
              </a:p>
              <a:p>
                <a:pPr marL="228600" indent="-228600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Controller</a:t>
                </a:r>
              </a:p>
            </p:txBody>
          </p:sp>
          <p:grpSp>
            <p:nvGrpSpPr>
              <p:cNvPr id="30752" name="Group 66"/>
              <p:cNvGrpSpPr>
                <a:grpSpLocks/>
              </p:cNvGrpSpPr>
              <p:nvPr/>
            </p:nvGrpSpPr>
            <p:grpSpPr bwMode="auto">
              <a:xfrm>
                <a:off x="2565" y="1731"/>
                <a:ext cx="483" cy="502"/>
                <a:chOff x="1488" y="2448"/>
                <a:chExt cx="528" cy="576"/>
              </a:xfrm>
            </p:grpSpPr>
            <p:sp>
              <p:nvSpPr>
                <p:cNvPr id="30758" name="Rectangle 59"/>
                <p:cNvSpPr>
                  <a:spLocks noChangeArrowheads="1"/>
                </p:cNvSpPr>
                <p:nvPr/>
              </p:nvSpPr>
              <p:spPr bwMode="auto">
                <a:xfrm>
                  <a:off x="1488" y="2448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/>
                  <a:r>
                    <a:rPr lang="en-US" b="0">
                      <a:latin typeface="+mj-lt"/>
                      <a:ea typeface="Gill Sans" charset="0"/>
                      <a:cs typeface="Gill Sans" charset="0"/>
                    </a:rPr>
                    <a:t>read</a:t>
                  </a:r>
                </a:p>
              </p:txBody>
            </p:sp>
            <p:sp>
              <p:nvSpPr>
                <p:cNvPr id="30759" name="Rectangle 60"/>
                <p:cNvSpPr>
                  <a:spLocks noChangeArrowheads="1"/>
                </p:cNvSpPr>
                <p:nvPr/>
              </p:nvSpPr>
              <p:spPr bwMode="auto">
                <a:xfrm>
                  <a:off x="1488" y="2592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/>
                  <a:r>
                    <a:rPr lang="en-US" b="0">
                      <a:latin typeface="+mj-lt"/>
                      <a:ea typeface="Gill Sans" charset="0"/>
                      <a:cs typeface="Gill Sans" charset="0"/>
                    </a:rPr>
                    <a:t>write</a:t>
                  </a:r>
                </a:p>
              </p:txBody>
            </p:sp>
            <p:sp>
              <p:nvSpPr>
                <p:cNvPr id="30760" name="Rectangle 61"/>
                <p:cNvSpPr>
                  <a:spLocks noChangeArrowheads="1"/>
                </p:cNvSpPr>
                <p:nvPr/>
              </p:nvSpPr>
              <p:spPr bwMode="auto">
                <a:xfrm>
                  <a:off x="1488" y="2736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/>
                  <a:r>
                    <a:rPr lang="en-US" b="0">
                      <a:latin typeface="+mj-lt"/>
                      <a:ea typeface="Gill Sans" charset="0"/>
                      <a:cs typeface="Gill Sans" charset="0"/>
                    </a:rPr>
                    <a:t>control</a:t>
                  </a:r>
                </a:p>
              </p:txBody>
            </p:sp>
            <p:sp>
              <p:nvSpPr>
                <p:cNvPr id="30761" name="Rectangle 62"/>
                <p:cNvSpPr>
                  <a:spLocks noChangeArrowheads="1"/>
                </p:cNvSpPr>
                <p:nvPr/>
              </p:nvSpPr>
              <p:spPr bwMode="auto">
                <a:xfrm>
                  <a:off x="1488" y="2880"/>
                  <a:ext cx="528" cy="144"/>
                </a:xfrm>
                <a:prstGeom prst="rect">
                  <a:avLst/>
                </a:prstGeom>
                <a:solidFill>
                  <a:srgbClr val="00FFFF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0478" tIns="44445" rIns="90478" bIns="44445" anchor="ctr"/>
                <a:lstStyle/>
                <a:p>
                  <a:pPr marL="228600" indent="-228600"/>
                  <a:r>
                    <a:rPr lang="en-US" b="0">
                      <a:latin typeface="+mj-lt"/>
                      <a:ea typeface="Gill Sans" charset="0"/>
                      <a:cs typeface="Gill Sans" charset="0"/>
                    </a:rPr>
                    <a:t>status</a:t>
                  </a:r>
                </a:p>
              </p:txBody>
            </p:sp>
          </p:grpSp>
          <p:sp>
            <p:nvSpPr>
              <p:cNvPr id="30753" name="Rectangle 63"/>
              <p:cNvSpPr>
                <a:spLocks noChangeArrowheads="1"/>
              </p:cNvSpPr>
              <p:nvPr/>
            </p:nvSpPr>
            <p:spPr bwMode="auto">
              <a:xfrm>
                <a:off x="3268" y="1731"/>
                <a:ext cx="790" cy="753"/>
              </a:xfrm>
              <a:prstGeom prst="rect">
                <a:avLst/>
              </a:prstGeom>
              <a:solidFill>
                <a:srgbClr val="00FFFF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Addressable</a:t>
                </a:r>
              </a:p>
              <a:p>
                <a:pPr marL="228600" indent="-228600" algn="ctr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Memory</a:t>
                </a:r>
              </a:p>
              <a:p>
                <a:pPr marL="228600" indent="-228600" algn="ctr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and/or</a:t>
                </a:r>
              </a:p>
              <a:p>
                <a:pPr marL="228600" indent="-228600" algn="ctr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Queues</a:t>
                </a:r>
              </a:p>
            </p:txBody>
          </p:sp>
          <p:sp>
            <p:nvSpPr>
              <p:cNvPr id="30754" name="Text Box 64"/>
              <p:cNvSpPr txBox="1">
                <a:spLocks noChangeArrowheads="1"/>
              </p:cNvSpPr>
              <p:nvPr/>
            </p:nvSpPr>
            <p:spPr bwMode="auto">
              <a:xfrm>
                <a:off x="2373" y="2233"/>
                <a:ext cx="797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>
                <a:spAutoFit/>
              </a:bodyPr>
              <a:lstStyle>
                <a:lvl1pPr marL="2286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sz="1800" b="0">
                    <a:latin typeface="+mj-lt"/>
                    <a:ea typeface="Gill Sans" charset="0"/>
                    <a:cs typeface="Gill Sans" charset="0"/>
                  </a:rPr>
                  <a:t>Registers</a:t>
                </a:r>
              </a:p>
              <a:p>
                <a:pPr>
                  <a:spcBef>
                    <a:spcPct val="0"/>
                  </a:spcBef>
                </a:pPr>
                <a:r>
                  <a:rPr lang="en-US" sz="1800" b="0">
                    <a:latin typeface="+mj-lt"/>
                    <a:ea typeface="Gill Sans" charset="0"/>
                    <a:cs typeface="Gill Sans" charset="0"/>
                  </a:rPr>
                  <a:t>(port 0x20)</a:t>
                </a:r>
              </a:p>
            </p:txBody>
          </p:sp>
          <p:sp>
            <p:nvSpPr>
              <p:cNvPr id="30755" name="Rectangle 65"/>
              <p:cNvSpPr>
                <a:spLocks noChangeArrowheads="1"/>
              </p:cNvSpPr>
              <p:nvPr/>
            </p:nvSpPr>
            <p:spPr bwMode="auto">
              <a:xfrm>
                <a:off x="2961" y="1242"/>
                <a:ext cx="1317" cy="418"/>
              </a:xfrm>
              <a:prstGeom prst="rect">
                <a:avLst/>
              </a:prstGeom>
              <a:solidFill>
                <a:srgbClr val="53FB25"/>
              </a:solidFill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sz="2000" b="0">
                    <a:latin typeface="+mj-lt"/>
                    <a:ea typeface="Gill Sans" charset="0"/>
                    <a:cs typeface="Gill Sans" charset="0"/>
                  </a:rPr>
                  <a:t>Hardware</a:t>
                </a:r>
              </a:p>
              <a:p>
                <a:pPr marL="228600" indent="-228600" algn="ctr"/>
                <a:r>
                  <a:rPr lang="en-US" sz="2000" b="0">
                    <a:latin typeface="+mj-lt"/>
                    <a:ea typeface="Gill Sans" charset="0"/>
                    <a:cs typeface="Gill Sans" charset="0"/>
                  </a:rPr>
                  <a:t>Controller</a:t>
                </a:r>
              </a:p>
            </p:txBody>
          </p:sp>
          <p:sp>
            <p:nvSpPr>
              <p:cNvPr id="30756" name="Text Box 69"/>
              <p:cNvSpPr txBox="1">
                <a:spLocks noChangeArrowheads="1"/>
              </p:cNvSpPr>
              <p:nvPr/>
            </p:nvSpPr>
            <p:spPr bwMode="auto">
              <a:xfrm>
                <a:off x="3077" y="2433"/>
                <a:ext cx="1268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>
                <a:spAutoFit/>
              </a:bodyPr>
              <a:lstStyle>
                <a:lvl1pPr marL="2286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sz="1800" b="0" dirty="0">
                    <a:latin typeface="+mj-lt"/>
                    <a:ea typeface="Gill Sans" charset="0"/>
                    <a:cs typeface="Gill Sans" charset="0"/>
                  </a:rPr>
                  <a:t>Memory Mapped</a:t>
                </a:r>
              </a:p>
              <a:p>
                <a:pPr>
                  <a:spcBef>
                    <a:spcPct val="0"/>
                  </a:spcBef>
                </a:pPr>
                <a:r>
                  <a:rPr lang="en-US" sz="1800" b="0" dirty="0">
                    <a:latin typeface="+mj-lt"/>
                    <a:ea typeface="Gill Sans" charset="0"/>
                    <a:cs typeface="Gill Sans" charset="0"/>
                  </a:rPr>
                  <a:t>Region: 0x8f008020</a:t>
                </a:r>
              </a:p>
            </p:txBody>
          </p:sp>
          <p:sp>
            <p:nvSpPr>
              <p:cNvPr id="30757" name="Rectangle 78"/>
              <p:cNvSpPr>
                <a:spLocks noChangeArrowheads="1"/>
              </p:cNvSpPr>
              <p:nvPr/>
            </p:nvSpPr>
            <p:spPr bwMode="auto">
              <a:xfrm>
                <a:off x="2346" y="1242"/>
                <a:ext cx="571" cy="418"/>
              </a:xfrm>
              <a:prstGeom prst="rect">
                <a:avLst/>
              </a:prstGeom>
              <a:solidFill>
                <a:srgbClr val="53FB25"/>
              </a:solidFill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 algn="ctr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Bus</a:t>
                </a:r>
              </a:p>
              <a:p>
                <a:pPr marL="228600" indent="-228600" algn="ctr"/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Interface</a:t>
                </a:r>
              </a:p>
            </p:txBody>
          </p:sp>
        </p:grpSp>
        <p:pic>
          <p:nvPicPr>
            <p:cNvPr id="30750" name="Picture 9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336"/>
              <a:ext cx="585" cy="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38762" name="Group 106"/>
          <p:cNvGrpSpPr>
            <a:grpSpLocks/>
          </p:cNvGrpSpPr>
          <p:nvPr/>
        </p:nvGrpSpPr>
        <p:grpSpPr bwMode="auto">
          <a:xfrm>
            <a:off x="1939027" y="2108419"/>
            <a:ext cx="3849937" cy="1163639"/>
            <a:chOff x="1221" y="986"/>
            <a:chExt cx="2410" cy="733"/>
          </a:xfrm>
        </p:grpSpPr>
        <p:sp>
          <p:nvSpPr>
            <p:cNvPr id="30747" name="Line 87"/>
            <p:cNvSpPr>
              <a:spLocks noChangeShapeType="1"/>
            </p:cNvSpPr>
            <p:nvPr/>
          </p:nvSpPr>
          <p:spPr bwMode="auto">
            <a:xfrm flipH="1">
              <a:off x="1221" y="1488"/>
              <a:ext cx="2407" cy="2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0745" name="Freeform 83"/>
            <p:cNvSpPr>
              <a:spLocks/>
            </p:cNvSpPr>
            <p:nvPr/>
          </p:nvSpPr>
          <p:spPr bwMode="auto">
            <a:xfrm>
              <a:off x="2750" y="1051"/>
              <a:ext cx="877" cy="293"/>
            </a:xfrm>
            <a:custGeom>
              <a:avLst/>
              <a:gdLst>
                <a:gd name="T0" fmla="*/ 0 w 960"/>
                <a:gd name="T1" fmla="*/ 0 h 336"/>
                <a:gd name="T2" fmla="*/ 0 w 960"/>
                <a:gd name="T3" fmla="*/ 293 h 336"/>
                <a:gd name="T4" fmla="*/ 946 w 960"/>
                <a:gd name="T5" fmla="*/ 293 h 3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0" h="336">
                  <a:moveTo>
                    <a:pt x="0" y="0"/>
                  </a:moveTo>
                  <a:lnTo>
                    <a:pt x="0" y="336"/>
                  </a:lnTo>
                  <a:lnTo>
                    <a:pt x="960" y="336"/>
                  </a:lnTo>
                </a:path>
              </a:pathLst>
            </a:custGeom>
            <a:noFill/>
            <a:ln w="381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66CC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0746" name="Text Box 84"/>
            <p:cNvSpPr txBox="1">
              <a:spLocks noChangeArrowheads="1"/>
            </p:cNvSpPr>
            <p:nvPr/>
          </p:nvSpPr>
          <p:spPr bwMode="auto">
            <a:xfrm>
              <a:off x="2917" y="986"/>
              <a:ext cx="714" cy="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=""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sz="1800" b="0">
                  <a:latin typeface="+mj-lt"/>
                  <a:ea typeface="Gill Sans" charset="0"/>
                  <a:cs typeface="Gill Sans" charset="0"/>
                </a:rPr>
                <a:t>Address +</a:t>
              </a:r>
              <a:endParaRPr lang="en-US" sz="1800" b="0" dirty="0">
                <a:latin typeface="+mj-lt"/>
                <a:ea typeface="Gill Sans" charset="0"/>
                <a:cs typeface="Gill Sans" charset="0"/>
              </a:endParaRPr>
            </a:p>
            <a:p>
              <a:pPr>
                <a:spcBef>
                  <a:spcPct val="0"/>
                </a:spcBef>
              </a:pPr>
              <a:r>
                <a:rPr lang="en-US" sz="1800" b="0" dirty="0">
                  <a:latin typeface="+mj-lt"/>
                  <a:ea typeface="Gill Sans" charset="0"/>
                  <a:cs typeface="Gill Sans" charset="0"/>
                </a:rPr>
                <a:t>Data</a:t>
              </a:r>
            </a:p>
          </p:txBody>
        </p:sp>
        <p:sp>
          <p:nvSpPr>
            <p:cNvPr id="30748" name="Text Box 89"/>
            <p:cNvSpPr txBox="1">
              <a:spLocks noChangeArrowheads="1"/>
            </p:cNvSpPr>
            <p:nvPr/>
          </p:nvSpPr>
          <p:spPr bwMode="auto">
            <a:xfrm>
              <a:off x="1824" y="1488"/>
              <a:ext cx="14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=""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sz="1800" b="0">
                  <a:latin typeface="+mj-lt"/>
                  <a:ea typeface="Gill Sans" charset="0"/>
                  <a:cs typeface="Gill Sans" charset="0"/>
                </a:rPr>
                <a:t>Interrupt Request</a:t>
              </a:r>
            </a:p>
          </p:txBody>
        </p:sp>
      </p:grpSp>
      <p:grpSp>
        <p:nvGrpSpPr>
          <p:cNvPr id="838760" name="Group 104"/>
          <p:cNvGrpSpPr>
            <a:grpSpLocks/>
          </p:cNvGrpSpPr>
          <p:nvPr/>
        </p:nvGrpSpPr>
        <p:grpSpPr bwMode="auto">
          <a:xfrm>
            <a:off x="838200" y="1152741"/>
            <a:ext cx="5521325" cy="1223963"/>
            <a:chOff x="528" y="384"/>
            <a:chExt cx="3478" cy="771"/>
          </a:xfrm>
        </p:grpSpPr>
        <p:sp>
          <p:nvSpPr>
            <p:cNvPr id="30739" name="Rectangle 9"/>
            <p:cNvSpPr>
              <a:spLocks noChangeArrowheads="1"/>
            </p:cNvSpPr>
            <p:nvPr/>
          </p:nvSpPr>
          <p:spPr bwMode="auto">
            <a:xfrm>
              <a:off x="3264" y="432"/>
              <a:ext cx="742" cy="290"/>
            </a:xfrm>
            <a:prstGeom prst="rect">
              <a:avLst/>
            </a:prstGeom>
            <a:solidFill>
              <a:srgbClr val="00FFFF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grpSp>
          <p:nvGrpSpPr>
            <p:cNvPr id="30740" name="Group 102"/>
            <p:cNvGrpSpPr>
              <a:grpSpLocks/>
            </p:cNvGrpSpPr>
            <p:nvPr/>
          </p:nvGrpSpPr>
          <p:grpSpPr bwMode="auto">
            <a:xfrm>
              <a:off x="528" y="384"/>
              <a:ext cx="3432" cy="771"/>
              <a:chOff x="528" y="384"/>
              <a:chExt cx="3432" cy="771"/>
            </a:xfrm>
          </p:grpSpPr>
          <p:sp>
            <p:nvSpPr>
              <p:cNvPr id="30741" name="Freeform 100"/>
              <p:cNvSpPr>
                <a:spLocks/>
              </p:cNvSpPr>
              <p:nvPr/>
            </p:nvSpPr>
            <p:spPr bwMode="auto">
              <a:xfrm>
                <a:off x="1056" y="576"/>
                <a:ext cx="2208" cy="144"/>
              </a:xfrm>
              <a:custGeom>
                <a:avLst/>
                <a:gdLst>
                  <a:gd name="T0" fmla="*/ 2208 w 2784"/>
                  <a:gd name="T1" fmla="*/ 0 h 144"/>
                  <a:gd name="T2" fmla="*/ 266 w 2784"/>
                  <a:gd name="T3" fmla="*/ 0 h 144"/>
                  <a:gd name="T4" fmla="*/ 0 w 2784"/>
                  <a:gd name="T5" fmla="*/ 144 h 14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84" h="144">
                    <a:moveTo>
                      <a:pt x="2784" y="0"/>
                    </a:moveTo>
                    <a:lnTo>
                      <a:pt x="336" y="0"/>
                    </a:lnTo>
                    <a:lnTo>
                      <a:pt x="0" y="144"/>
                    </a:lnTo>
                  </a:path>
                </a:pathLst>
              </a:custGeom>
              <a:noFill/>
              <a:ln w="38100" cap="flat" cmpd="sng">
                <a:solidFill>
                  <a:schemeClr val="accent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endParaRPr lang="en-US" sz="2000" b="0">
                  <a:latin typeface="+mj-lt"/>
                  <a:ea typeface="Gill Sans" charset="0"/>
                  <a:cs typeface="Gill Sans" charset="0"/>
                </a:endParaRPr>
              </a:p>
            </p:txBody>
          </p:sp>
          <p:sp>
            <p:nvSpPr>
              <p:cNvPr id="30742" name="Rectangle 11"/>
              <p:cNvSpPr>
                <a:spLocks noChangeArrowheads="1"/>
              </p:cNvSpPr>
              <p:nvPr/>
            </p:nvSpPr>
            <p:spPr bwMode="auto">
              <a:xfrm>
                <a:off x="1632" y="384"/>
                <a:ext cx="149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>
                  <a:lnSpc>
                    <a:spcPct val="100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Processor Memory Bus</a:t>
                </a:r>
              </a:p>
            </p:txBody>
          </p:sp>
          <p:sp>
            <p:nvSpPr>
              <p:cNvPr id="30743" name="Oval 86"/>
              <p:cNvSpPr>
                <a:spLocks noChangeArrowheads="1"/>
              </p:cNvSpPr>
              <p:nvPr/>
            </p:nvSpPr>
            <p:spPr bwMode="auto">
              <a:xfrm>
                <a:off x="528" y="528"/>
                <a:ext cx="659" cy="627"/>
              </a:xfrm>
              <a:prstGeom prst="ellipse">
                <a:avLst/>
              </a:prstGeom>
              <a:solidFill>
                <a:srgbClr val="00FFFF"/>
              </a:solidFill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pPr marL="228600" indent="-228600"/>
                <a:r>
                  <a:rPr lang="en-US" sz="2000" b="0">
                    <a:latin typeface="+mj-lt"/>
                    <a:ea typeface="Gill Sans" charset="0"/>
                    <a:cs typeface="Gill Sans" charset="0"/>
                  </a:rPr>
                  <a:t>CPU</a:t>
                </a:r>
              </a:p>
            </p:txBody>
          </p:sp>
          <p:sp>
            <p:nvSpPr>
              <p:cNvPr id="30744" name="Rectangle 101"/>
              <p:cNvSpPr>
                <a:spLocks noChangeArrowheads="1"/>
              </p:cNvSpPr>
              <p:nvPr/>
            </p:nvSpPr>
            <p:spPr bwMode="auto">
              <a:xfrm>
                <a:off x="3344" y="416"/>
                <a:ext cx="616" cy="3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8" tIns="44450" rIns="90488" bIns="44450">
                <a:spAutoFit/>
              </a:bodyPr>
              <a:lstStyle/>
              <a:p>
                <a:pPr algn="l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Regular</a:t>
                </a:r>
              </a:p>
              <a:p>
                <a:pPr algn="l">
                  <a:lnSpc>
                    <a:spcPct val="85000"/>
                  </a:lnSpc>
                  <a:spcBef>
                    <a:spcPct val="0"/>
                  </a:spcBef>
                  <a:buSzTx/>
                </a:pPr>
                <a:r>
                  <a:rPr lang="en-US" b="0">
                    <a:latin typeface="+mj-lt"/>
                    <a:ea typeface="Gill Sans" charset="0"/>
                    <a:cs typeface="Gill Sans" charset="0"/>
                  </a:rPr>
                  <a:t>Memory</a:t>
                </a:r>
              </a:p>
            </p:txBody>
          </p:sp>
        </p:grpSp>
      </p:grpSp>
      <p:grpSp>
        <p:nvGrpSpPr>
          <p:cNvPr id="838759" name="Group 103"/>
          <p:cNvGrpSpPr>
            <a:grpSpLocks/>
          </p:cNvGrpSpPr>
          <p:nvPr/>
        </p:nvGrpSpPr>
        <p:grpSpPr bwMode="auto">
          <a:xfrm>
            <a:off x="762001" y="1457541"/>
            <a:ext cx="4114801" cy="1905000"/>
            <a:chOff x="480" y="576"/>
            <a:chExt cx="2592" cy="1200"/>
          </a:xfrm>
        </p:grpSpPr>
        <p:sp>
          <p:nvSpPr>
            <p:cNvPr id="30733" name="Line 8"/>
            <p:cNvSpPr>
              <a:spLocks noChangeShapeType="1"/>
            </p:cNvSpPr>
            <p:nvPr/>
          </p:nvSpPr>
          <p:spPr bwMode="auto">
            <a:xfrm>
              <a:off x="2763" y="576"/>
              <a:ext cx="0" cy="17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0734" name="Rectangle 85"/>
            <p:cNvSpPr>
              <a:spLocks noChangeArrowheads="1"/>
            </p:cNvSpPr>
            <p:nvPr/>
          </p:nvSpPr>
          <p:spPr bwMode="auto">
            <a:xfrm>
              <a:off x="480" y="1344"/>
              <a:ext cx="759" cy="432"/>
            </a:xfrm>
            <a:prstGeom prst="rect">
              <a:avLst/>
            </a:prstGeom>
            <a:solidFill>
              <a:srgbClr val="FF66CC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b="0">
                  <a:latin typeface="+mj-lt"/>
                  <a:ea typeface="Gill Sans" charset="0"/>
                  <a:cs typeface="Gill Sans" charset="0"/>
                </a:rPr>
                <a:t>Interrupt</a:t>
              </a:r>
            </a:p>
            <a:p>
              <a:pPr marL="228600" indent="-228600" algn="ctr"/>
              <a:r>
                <a:rPr lang="en-US" b="0" dirty="0">
                  <a:latin typeface="+mj-lt"/>
                  <a:ea typeface="Gill Sans" charset="0"/>
                  <a:cs typeface="Gill Sans" charset="0"/>
                </a:rPr>
                <a:t>Controller</a:t>
              </a:r>
            </a:p>
          </p:txBody>
        </p:sp>
        <p:sp>
          <p:nvSpPr>
            <p:cNvPr id="30735" name="Oval 93"/>
            <p:cNvSpPr>
              <a:spLocks noChangeArrowheads="1"/>
            </p:cNvSpPr>
            <p:nvPr/>
          </p:nvSpPr>
          <p:spPr bwMode="auto">
            <a:xfrm>
              <a:off x="2448" y="720"/>
              <a:ext cx="624" cy="336"/>
            </a:xfrm>
            <a:prstGeom prst="ellipse">
              <a:avLst/>
            </a:prstGeom>
            <a:solidFill>
              <a:srgbClr val="FF66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sz="1600" b="0" dirty="0">
                  <a:latin typeface="+mj-lt"/>
                  <a:ea typeface="Gill Sans" charset="0"/>
                  <a:cs typeface="Gill Sans" charset="0"/>
                </a:rPr>
                <a:t>Bus</a:t>
              </a:r>
            </a:p>
            <a:p>
              <a:pPr marL="228600" indent="-228600" algn="ctr"/>
              <a:r>
                <a:rPr lang="en-US" sz="1600" b="0" dirty="0">
                  <a:latin typeface="+mj-lt"/>
                  <a:ea typeface="Gill Sans" charset="0"/>
                  <a:cs typeface="Gill Sans" charset="0"/>
                </a:rPr>
                <a:t>Adaptor</a:t>
              </a:r>
            </a:p>
          </p:txBody>
        </p:sp>
        <p:sp>
          <p:nvSpPr>
            <p:cNvPr id="30736" name="Oval 95"/>
            <p:cNvSpPr>
              <a:spLocks noChangeArrowheads="1"/>
            </p:cNvSpPr>
            <p:nvPr/>
          </p:nvSpPr>
          <p:spPr bwMode="auto">
            <a:xfrm>
              <a:off x="1584" y="720"/>
              <a:ext cx="624" cy="336"/>
            </a:xfrm>
            <a:prstGeom prst="ellipse">
              <a:avLst/>
            </a:prstGeom>
            <a:solidFill>
              <a:srgbClr val="FF66CC"/>
            </a:solidFill>
            <a:ln w="381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pPr marL="228600" indent="-228600" algn="ctr"/>
              <a:r>
                <a:rPr lang="en-US" sz="1600" b="0" dirty="0">
                  <a:latin typeface="+mj-lt"/>
                  <a:ea typeface="Gill Sans" charset="0"/>
                  <a:cs typeface="Gill Sans" charset="0"/>
                </a:rPr>
                <a:t>Bus</a:t>
              </a:r>
            </a:p>
            <a:p>
              <a:pPr marL="228600" indent="-228600" algn="ctr"/>
              <a:r>
                <a:rPr lang="en-US" sz="1600" b="0" dirty="0">
                  <a:latin typeface="+mj-lt"/>
                  <a:ea typeface="Gill Sans" charset="0"/>
                  <a:cs typeface="Gill Sans" charset="0"/>
                </a:rPr>
                <a:t>Adaptor</a:t>
              </a:r>
            </a:p>
          </p:txBody>
        </p:sp>
        <p:sp>
          <p:nvSpPr>
            <p:cNvPr id="30737" name="Line 96"/>
            <p:cNvSpPr>
              <a:spLocks noChangeShapeType="1"/>
            </p:cNvSpPr>
            <p:nvPr/>
          </p:nvSpPr>
          <p:spPr bwMode="auto">
            <a:xfrm>
              <a:off x="1920" y="576"/>
              <a:ext cx="0" cy="135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30738" name="Line 88"/>
            <p:cNvSpPr>
              <a:spLocks noChangeShapeType="1"/>
            </p:cNvSpPr>
            <p:nvPr/>
          </p:nvSpPr>
          <p:spPr bwMode="auto">
            <a:xfrm>
              <a:off x="864" y="1135"/>
              <a:ext cx="0" cy="209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838765" name="Group 109"/>
          <p:cNvGrpSpPr>
            <a:grpSpLocks/>
          </p:cNvGrpSpPr>
          <p:nvPr/>
        </p:nvGrpSpPr>
        <p:grpSpPr bwMode="auto">
          <a:xfrm>
            <a:off x="2286000" y="2219543"/>
            <a:ext cx="2133600" cy="774701"/>
            <a:chOff x="1440" y="1056"/>
            <a:chExt cx="1344" cy="488"/>
          </a:xfrm>
        </p:grpSpPr>
        <p:grpSp>
          <p:nvGrpSpPr>
            <p:cNvPr id="30729" name="Group 107"/>
            <p:cNvGrpSpPr>
              <a:grpSpLocks/>
            </p:cNvGrpSpPr>
            <p:nvPr/>
          </p:nvGrpSpPr>
          <p:grpSpPr bwMode="auto">
            <a:xfrm>
              <a:off x="1440" y="1056"/>
              <a:ext cx="985" cy="488"/>
              <a:chOff x="1440" y="1056"/>
              <a:chExt cx="985" cy="488"/>
            </a:xfrm>
          </p:grpSpPr>
          <p:sp>
            <p:nvSpPr>
              <p:cNvPr id="30731" name="Text Box 97"/>
              <p:cNvSpPr txBox="1">
                <a:spLocks noChangeArrowheads="1"/>
              </p:cNvSpPr>
              <p:nvPr/>
            </p:nvSpPr>
            <p:spPr bwMode="auto">
              <a:xfrm>
                <a:off x="1440" y="1138"/>
                <a:ext cx="985" cy="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66CC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>
                <a:spAutoFit/>
              </a:bodyPr>
              <a:lstStyle>
                <a:lvl1pPr marL="2286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lnSpc>
                    <a:spcPct val="80000"/>
                  </a:lnSpc>
                  <a:spcBef>
                    <a:spcPct val="20000"/>
                  </a:spcBef>
                  <a:spcAft>
                    <a:spcPct val="0"/>
                  </a:spcAft>
                  <a:buSzPct val="100000"/>
                  <a:defRPr sz="2200" b="1"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sz="1800" b="0">
                    <a:latin typeface="+mj-lt"/>
                    <a:ea typeface="Gill Sans" charset="0"/>
                    <a:cs typeface="Gill Sans" charset="0"/>
                  </a:rPr>
                  <a:t>Other Devices</a:t>
                </a:r>
              </a:p>
              <a:p>
                <a:pPr>
                  <a:spcBef>
                    <a:spcPct val="0"/>
                  </a:spcBef>
                </a:pPr>
                <a:r>
                  <a:rPr lang="en-US" sz="1800" b="0">
                    <a:latin typeface="+mj-lt"/>
                    <a:ea typeface="Gill Sans" charset="0"/>
                    <a:cs typeface="Gill Sans" charset="0"/>
                  </a:rPr>
                  <a:t>or Buses</a:t>
                </a:r>
              </a:p>
            </p:txBody>
          </p:sp>
          <p:sp>
            <p:nvSpPr>
              <p:cNvPr id="30732" name="Line 98"/>
              <p:cNvSpPr>
                <a:spLocks noChangeShapeType="1"/>
              </p:cNvSpPr>
              <p:nvPr/>
            </p:nvSpPr>
            <p:spPr bwMode="auto">
              <a:xfrm>
                <a:off x="1920" y="1056"/>
                <a:ext cx="0" cy="144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78" tIns="44445" rIns="90478" bIns="44445" anchor="ctr"/>
              <a:lstStyle/>
              <a:p>
                <a:endParaRPr lang="en-US" sz="2000" b="0">
                  <a:latin typeface="+mj-lt"/>
                  <a:ea typeface="Gill Sans" charset="0"/>
                  <a:cs typeface="Gill Sans" charset="0"/>
                </a:endParaRPr>
              </a:p>
            </p:txBody>
          </p:sp>
        </p:grpSp>
        <p:sp>
          <p:nvSpPr>
            <p:cNvPr id="30730" name="Line 108"/>
            <p:cNvSpPr>
              <a:spLocks noChangeShapeType="1"/>
            </p:cNvSpPr>
            <p:nvPr/>
          </p:nvSpPr>
          <p:spPr bwMode="auto">
            <a:xfrm flipH="1">
              <a:off x="2304" y="1344"/>
              <a:ext cx="480" cy="0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221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76" y="495539"/>
            <a:ext cx="88392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Ex: Memory-Mapped Display Controller</a:t>
            </a:r>
          </a:p>
        </p:txBody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225" y="1325395"/>
            <a:ext cx="6173787" cy="5867400"/>
          </a:xfrm>
        </p:spPr>
        <p:txBody>
          <a:bodyPr>
            <a:normAutofit/>
          </a:bodyPr>
          <a:lstStyle/>
          <a:p>
            <a:r>
              <a:rPr lang="en-US" sz="2000" dirty="0"/>
              <a:t>Hardware maps control registers and display memory into physical address space</a:t>
            </a:r>
          </a:p>
          <a:p>
            <a:r>
              <a:rPr lang="en-US" sz="2000" dirty="0"/>
              <a:t>Addresses set at boot time (on modern OSs)</a:t>
            </a:r>
          </a:p>
          <a:p>
            <a:r>
              <a:rPr lang="en-US" sz="2000" dirty="0"/>
              <a:t>Simply writing to display memory (“frame buffer”</a:t>
            </a:r>
            <a:r>
              <a:rPr lang="en-US" altLang="ja-JP" sz="2000" dirty="0"/>
              <a:t>) changes image on screen</a:t>
            </a:r>
          </a:p>
          <a:p>
            <a:pPr lvl="1"/>
            <a:r>
              <a:rPr lang="en-US" sz="2000" dirty="0" err="1"/>
              <a:t>Addr</a:t>
            </a:r>
            <a:r>
              <a:rPr lang="en-US" sz="2000" dirty="0"/>
              <a:t>: 0x8000F000 — 0x8000FFFF</a:t>
            </a:r>
          </a:p>
          <a:p>
            <a:r>
              <a:rPr lang="en-US" sz="2000" dirty="0"/>
              <a:t>Writing graphics description to </a:t>
            </a:r>
            <a:r>
              <a:rPr lang="en-US" sz="2000" dirty="0" err="1"/>
              <a:t>cmd</a:t>
            </a:r>
            <a:r>
              <a:rPr lang="en-US" sz="2000" dirty="0"/>
              <a:t> queue</a:t>
            </a:r>
          </a:p>
          <a:p>
            <a:pPr lvl="1"/>
            <a:r>
              <a:rPr lang="en-US" sz="2000" dirty="0"/>
              <a:t>Set of triangles describing some scene</a:t>
            </a:r>
          </a:p>
          <a:p>
            <a:pPr lvl="1"/>
            <a:r>
              <a:rPr lang="en-US" sz="2000" dirty="0" err="1"/>
              <a:t>Addr</a:t>
            </a:r>
            <a:r>
              <a:rPr lang="en-US" sz="2000" dirty="0"/>
              <a:t>: 0x80010000 — 0x8001FFFF</a:t>
            </a:r>
          </a:p>
          <a:p>
            <a:r>
              <a:rPr lang="en-US" sz="2000" dirty="0"/>
              <a:t>Writing to the command register may cause on-board graphics hardware to do something</a:t>
            </a:r>
          </a:p>
          <a:p>
            <a:pPr lvl="2"/>
            <a:r>
              <a:rPr lang="en-US" dirty="0"/>
              <a:t>Process current command queue</a:t>
            </a:r>
          </a:p>
          <a:p>
            <a:pPr lvl="2"/>
            <a:r>
              <a:rPr lang="en-US" dirty="0" err="1"/>
              <a:t>Addr</a:t>
            </a:r>
            <a:r>
              <a:rPr lang="en-US" dirty="0"/>
              <a:t>: 0x0007F004</a:t>
            </a:r>
          </a:p>
          <a:p>
            <a:r>
              <a:rPr lang="en-US" sz="2000" dirty="0"/>
              <a:t>Can protect with address translation</a:t>
            </a: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241694"/>
            <a:ext cx="11842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0" name="Group 18"/>
          <p:cNvGrpSpPr>
            <a:grpSpLocks/>
          </p:cNvGrpSpPr>
          <p:nvPr/>
        </p:nvGrpSpPr>
        <p:grpSpPr bwMode="auto">
          <a:xfrm>
            <a:off x="6307137" y="1196808"/>
            <a:ext cx="2608263" cy="5600700"/>
            <a:chOff x="3685" y="572"/>
            <a:chExt cx="1643" cy="3528"/>
          </a:xfrm>
        </p:grpSpPr>
        <p:sp>
          <p:nvSpPr>
            <p:cNvPr id="65541" name="Rectangle 5"/>
            <p:cNvSpPr>
              <a:spLocks noChangeArrowheads="1"/>
            </p:cNvSpPr>
            <p:nvPr/>
          </p:nvSpPr>
          <p:spPr bwMode="auto">
            <a:xfrm>
              <a:off x="4556" y="572"/>
              <a:ext cx="768" cy="2736"/>
            </a:xfrm>
            <a:prstGeom prst="rect">
              <a:avLst/>
            </a:prstGeom>
            <a:solidFill>
              <a:srgbClr val="FF66CC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endParaRPr lang="en-US">
                <a:latin typeface="Helvetica" charset="0"/>
              </a:endParaRPr>
            </a:p>
          </p:txBody>
        </p:sp>
        <p:sp>
          <p:nvSpPr>
            <p:cNvPr id="65542" name="Rectangle 6"/>
            <p:cNvSpPr>
              <a:spLocks noChangeArrowheads="1"/>
            </p:cNvSpPr>
            <p:nvPr/>
          </p:nvSpPr>
          <p:spPr bwMode="auto">
            <a:xfrm>
              <a:off x="4556" y="1340"/>
              <a:ext cx="768" cy="57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>
                <a:spcBef>
                  <a:spcPct val="0"/>
                </a:spcBef>
              </a:pPr>
              <a:r>
                <a:rPr lang="en-US" sz="1800">
                  <a:latin typeface="Helvetica" charset="0"/>
                </a:rPr>
                <a:t>Display</a:t>
              </a:r>
            </a:p>
            <a:p>
              <a:pPr marL="228600" indent="-228600">
                <a:spcBef>
                  <a:spcPct val="0"/>
                </a:spcBef>
              </a:pPr>
              <a:r>
                <a:rPr lang="en-US" sz="1800">
                  <a:latin typeface="Helvetica" charset="0"/>
                </a:rPr>
                <a:t>Memory</a:t>
              </a:r>
            </a:p>
          </p:txBody>
        </p:sp>
        <p:sp>
          <p:nvSpPr>
            <p:cNvPr id="65543" name="Text Box 7"/>
            <p:cNvSpPr txBox="1">
              <a:spLocks noChangeArrowheads="1"/>
            </p:cNvSpPr>
            <p:nvPr/>
          </p:nvSpPr>
          <p:spPr bwMode="auto">
            <a:xfrm>
              <a:off x="3685" y="1856"/>
              <a:ext cx="841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600">
                  <a:latin typeface="Helvetica" charset="0"/>
                </a:rPr>
                <a:t>0x8000F000</a:t>
              </a:r>
            </a:p>
          </p:txBody>
        </p:sp>
        <p:sp>
          <p:nvSpPr>
            <p:cNvPr id="65544" name="Text Box 8"/>
            <p:cNvSpPr txBox="1">
              <a:spLocks noChangeArrowheads="1"/>
            </p:cNvSpPr>
            <p:nvPr/>
          </p:nvSpPr>
          <p:spPr bwMode="auto">
            <a:xfrm>
              <a:off x="3689" y="1328"/>
              <a:ext cx="834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600">
                  <a:latin typeface="Helvetica" charset="0"/>
                </a:rPr>
                <a:t>0x80010000</a:t>
              </a:r>
            </a:p>
          </p:txBody>
        </p:sp>
        <p:sp>
          <p:nvSpPr>
            <p:cNvPr id="65545" name="Text Box 9"/>
            <p:cNvSpPr txBox="1">
              <a:spLocks noChangeArrowheads="1"/>
            </p:cNvSpPr>
            <p:nvPr/>
          </p:nvSpPr>
          <p:spPr bwMode="auto">
            <a:xfrm>
              <a:off x="4492" y="3404"/>
              <a:ext cx="836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dirty="0">
                  <a:latin typeface="Helvetica" charset="0"/>
                </a:rPr>
                <a:t>Physical </a:t>
              </a:r>
            </a:p>
            <a:p>
              <a:r>
                <a:rPr lang="en-US" dirty="0">
                  <a:latin typeface="Helvetica" charset="0"/>
                </a:rPr>
                <a:t>Address</a:t>
              </a:r>
            </a:p>
            <a:p>
              <a:r>
                <a:rPr lang="en-US" dirty="0">
                  <a:latin typeface="Helvetica" charset="0"/>
                </a:rPr>
                <a:t>Space</a:t>
              </a:r>
            </a:p>
          </p:txBody>
        </p:sp>
        <p:sp>
          <p:nvSpPr>
            <p:cNvPr id="65546" name="Rectangle 10"/>
            <p:cNvSpPr>
              <a:spLocks noChangeArrowheads="1"/>
            </p:cNvSpPr>
            <p:nvPr/>
          </p:nvSpPr>
          <p:spPr bwMode="auto">
            <a:xfrm>
              <a:off x="4556" y="2588"/>
              <a:ext cx="768" cy="192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/>
              <a:r>
                <a:rPr lang="en-US" sz="1800">
                  <a:latin typeface="Helvetica" charset="0"/>
                </a:rPr>
                <a:t>Status</a:t>
              </a:r>
            </a:p>
          </p:txBody>
        </p:sp>
        <p:sp>
          <p:nvSpPr>
            <p:cNvPr id="65547" name="Text Box 11"/>
            <p:cNvSpPr txBox="1">
              <a:spLocks noChangeArrowheads="1"/>
            </p:cNvSpPr>
            <p:nvPr/>
          </p:nvSpPr>
          <p:spPr bwMode="auto">
            <a:xfrm>
              <a:off x="3686" y="2600"/>
              <a:ext cx="841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600">
                  <a:latin typeface="Helvetica" charset="0"/>
                </a:rPr>
                <a:t>0x0007F000</a:t>
              </a:r>
            </a:p>
          </p:txBody>
        </p:sp>
        <p:sp>
          <p:nvSpPr>
            <p:cNvPr id="65548" name="Rectangle 12"/>
            <p:cNvSpPr>
              <a:spLocks noChangeArrowheads="1"/>
            </p:cNvSpPr>
            <p:nvPr/>
          </p:nvSpPr>
          <p:spPr bwMode="auto">
            <a:xfrm>
              <a:off x="4556" y="2396"/>
              <a:ext cx="768" cy="192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/>
              <a:r>
                <a:rPr lang="en-US" sz="1800" dirty="0">
                  <a:latin typeface="Helvetica" charset="0"/>
                </a:rPr>
                <a:t>Command</a:t>
              </a:r>
            </a:p>
          </p:txBody>
        </p:sp>
        <p:sp>
          <p:nvSpPr>
            <p:cNvPr id="65549" name="Text Box 13"/>
            <p:cNvSpPr txBox="1">
              <a:spLocks noChangeArrowheads="1"/>
            </p:cNvSpPr>
            <p:nvPr/>
          </p:nvSpPr>
          <p:spPr bwMode="auto">
            <a:xfrm>
              <a:off x="3686" y="2408"/>
              <a:ext cx="841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600">
                  <a:latin typeface="Helvetica" charset="0"/>
                </a:rPr>
                <a:t>0x0007F004</a:t>
              </a:r>
            </a:p>
          </p:txBody>
        </p:sp>
        <p:sp>
          <p:nvSpPr>
            <p:cNvPr id="65550" name="Rectangle 15"/>
            <p:cNvSpPr>
              <a:spLocks noChangeArrowheads="1"/>
            </p:cNvSpPr>
            <p:nvPr/>
          </p:nvSpPr>
          <p:spPr bwMode="auto">
            <a:xfrm>
              <a:off x="4556" y="768"/>
              <a:ext cx="768" cy="576"/>
            </a:xfrm>
            <a:prstGeom prst="rect">
              <a:avLst/>
            </a:prstGeom>
            <a:solidFill>
              <a:srgbClr val="00FF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>
                <a:spcBef>
                  <a:spcPct val="0"/>
                </a:spcBef>
              </a:pPr>
              <a:r>
                <a:rPr lang="en-US" sz="1800">
                  <a:latin typeface="Helvetica" charset="0"/>
                </a:rPr>
                <a:t>Graphics</a:t>
              </a:r>
            </a:p>
            <a:p>
              <a:pPr marL="228600" indent="-228600">
                <a:spcBef>
                  <a:spcPct val="0"/>
                </a:spcBef>
              </a:pPr>
              <a:r>
                <a:rPr lang="en-US" sz="1800">
                  <a:latin typeface="Helvetica" charset="0"/>
                </a:rPr>
                <a:t>Command</a:t>
              </a:r>
            </a:p>
            <a:p>
              <a:pPr marL="228600" indent="-228600">
                <a:spcBef>
                  <a:spcPct val="0"/>
                </a:spcBef>
              </a:pPr>
              <a:r>
                <a:rPr lang="en-US" sz="1800">
                  <a:latin typeface="Helvetica" charset="0"/>
                </a:rPr>
                <a:t>Queue</a:t>
              </a:r>
            </a:p>
          </p:txBody>
        </p:sp>
        <p:sp>
          <p:nvSpPr>
            <p:cNvPr id="65551" name="Text Box 16"/>
            <p:cNvSpPr txBox="1">
              <a:spLocks noChangeArrowheads="1"/>
            </p:cNvSpPr>
            <p:nvPr/>
          </p:nvSpPr>
          <p:spPr bwMode="auto">
            <a:xfrm>
              <a:off x="3697" y="732"/>
              <a:ext cx="834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MS PGothic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600">
                  <a:latin typeface="Helvetica" charset="0"/>
                </a:rPr>
                <a:t>0x80020000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91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8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58774-4C5A-48B8-8F1C-05D825E5B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Transferring Data to/from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09175-781E-401A-90B8-6872451EE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Programmed I/O</a:t>
            </a:r>
            <a:r>
              <a:rPr lang="en-US" dirty="0"/>
              <a:t>: Processor reads/writes data from/to device registers</a:t>
            </a:r>
          </a:p>
          <a:p>
            <a:pPr lvl="1"/>
            <a:r>
              <a:rPr lang="en-US" dirty="0"/>
              <a:t>Pro: Simple hardware (control and data interfaces are the same)</a:t>
            </a:r>
          </a:p>
          <a:p>
            <a:pPr lvl="1"/>
            <a:r>
              <a:rPr lang="en-US" dirty="0"/>
              <a:t>Con: I/O can consume </a:t>
            </a:r>
            <a:r>
              <a:rPr lang="en-US" b="1" dirty="0"/>
              <a:t>a lot of CPU time</a:t>
            </a:r>
          </a:p>
          <a:p>
            <a:r>
              <a:rPr lang="en-US" b="1" dirty="0"/>
              <a:t>Direct Memory Access (DMA)</a:t>
            </a:r>
            <a:r>
              <a:rPr lang="en-US" dirty="0"/>
              <a:t>: I/O controller reads/writes from/to RAM without CPU</a:t>
            </a:r>
          </a:p>
          <a:p>
            <a:pPr lvl="1"/>
            <a:r>
              <a:rPr lang="en-US" dirty="0"/>
              <a:t>OS specifies physical address range to use via device controller registers</a:t>
            </a:r>
          </a:p>
          <a:p>
            <a:pPr lvl="1"/>
            <a:r>
              <a:rPr lang="en-US" dirty="0"/>
              <a:t>Pro: CPU can now do other things during large I/O ops</a:t>
            </a:r>
          </a:p>
        </p:txBody>
      </p:sp>
    </p:spTree>
    <p:extLst>
      <p:ext uri="{BB962C8B-B14F-4D97-AF65-F5344CB8AC3E}">
        <p14:creationId xmlns:p14="http://schemas.microsoft.com/office/powerpoint/2010/main" val="3751639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58774-4C5A-48B8-8F1C-05D825E5B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Transferring Data: DMA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6A33D38-F8D0-496F-91D2-3417AA7E8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t="5923" r="464" b="5925"/>
          <a:stretch>
            <a:fillRect/>
          </a:stretch>
        </p:blipFill>
        <p:spPr bwMode="auto">
          <a:xfrm>
            <a:off x="1126074" y="1668817"/>
            <a:ext cx="6891852" cy="4598397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FF04B77-C667-4AF0-B3FD-C6616F20C940}"/>
              </a:ext>
            </a:extLst>
          </p:cNvPr>
          <p:cNvGrpSpPr/>
          <p:nvPr/>
        </p:nvGrpSpPr>
        <p:grpSpPr>
          <a:xfrm>
            <a:off x="5767710" y="1908518"/>
            <a:ext cx="304800" cy="346249"/>
            <a:chOff x="7848600" y="1868382"/>
            <a:chExt cx="304800" cy="34624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41821A-60D5-49E9-A286-8D8594F1B61F}"/>
                </a:ext>
              </a:extLst>
            </p:cNvPr>
            <p:cNvSpPr/>
            <p:nvPr/>
          </p:nvSpPr>
          <p:spPr bwMode="auto">
            <a:xfrm>
              <a:off x="7848600" y="1905000"/>
              <a:ext cx="304800" cy="30480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CB641D-F0EE-4000-AAC4-0EC8B329ACFD}"/>
                </a:ext>
              </a:extLst>
            </p:cNvPr>
            <p:cNvSpPr txBox="1"/>
            <p:nvPr/>
          </p:nvSpPr>
          <p:spPr>
            <a:xfrm>
              <a:off x="7853318" y="1868382"/>
              <a:ext cx="30008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Times New Roman"/>
                  <a:cs typeface="Times New Roman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10CE24-0A30-4AE9-A993-3C3DCACBC95B}"/>
              </a:ext>
            </a:extLst>
          </p:cNvPr>
          <p:cNvGrpSpPr/>
          <p:nvPr/>
        </p:nvGrpSpPr>
        <p:grpSpPr>
          <a:xfrm>
            <a:off x="4904110" y="3501026"/>
            <a:ext cx="304800" cy="346249"/>
            <a:chOff x="6985000" y="2013090"/>
            <a:chExt cx="304800" cy="34624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CC5C136-50FF-41B3-A34B-677874CD69EC}"/>
                </a:ext>
              </a:extLst>
            </p:cNvPr>
            <p:cNvSpPr/>
            <p:nvPr/>
          </p:nvSpPr>
          <p:spPr bwMode="auto">
            <a:xfrm>
              <a:off x="6985000" y="2033815"/>
              <a:ext cx="304800" cy="30480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A3CDE7-B13D-4AB7-B4D0-8808B579E071}"/>
                </a:ext>
              </a:extLst>
            </p:cNvPr>
            <p:cNvSpPr txBox="1"/>
            <p:nvPr/>
          </p:nvSpPr>
          <p:spPr>
            <a:xfrm>
              <a:off x="6989718" y="2013090"/>
              <a:ext cx="30008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Times New Roman"/>
                  <a:cs typeface="Times New Roman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1E7159-B982-454B-B6A5-07C2EF93AC27}"/>
              </a:ext>
            </a:extLst>
          </p:cNvPr>
          <p:cNvGrpSpPr/>
          <p:nvPr/>
        </p:nvGrpSpPr>
        <p:grpSpPr>
          <a:xfrm>
            <a:off x="3336758" y="3931167"/>
            <a:ext cx="304800" cy="811032"/>
            <a:chOff x="4876800" y="4876800"/>
            <a:chExt cx="304800" cy="81103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CC0CD58-B8E6-4C26-812E-423C26DB93CA}"/>
                </a:ext>
              </a:extLst>
            </p:cNvPr>
            <p:cNvCxnSpPr/>
            <p:nvPr/>
          </p:nvCxnSpPr>
          <p:spPr>
            <a:xfrm flipV="1">
              <a:off x="4876800" y="4876800"/>
              <a:ext cx="304800" cy="81103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00EE939-629F-466E-B22A-434CB499E39A}"/>
                </a:ext>
              </a:extLst>
            </p:cNvPr>
            <p:cNvGrpSpPr/>
            <p:nvPr/>
          </p:nvGrpSpPr>
          <p:grpSpPr>
            <a:xfrm>
              <a:off x="4876800" y="5105400"/>
              <a:ext cx="304800" cy="346249"/>
              <a:chOff x="7848600" y="1868382"/>
              <a:chExt cx="304800" cy="34624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54728ED-62D9-498C-96DC-A19BACB63927}"/>
                  </a:ext>
                </a:extLst>
              </p:cNvPr>
              <p:cNvSpPr/>
              <p:nvPr/>
            </p:nvSpPr>
            <p:spPr bwMode="auto">
              <a:xfrm>
                <a:off x="7848600" y="19050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DC41189-1ECC-4809-ADC4-327582670DF0}"/>
                  </a:ext>
                </a:extLst>
              </p:cNvPr>
              <p:cNvSpPr txBox="1"/>
              <p:nvPr/>
            </p:nvSpPr>
            <p:spPr>
              <a:xfrm>
                <a:off x="7853318" y="1868382"/>
                <a:ext cx="300082" cy="3462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3</a:t>
                </a:r>
              </a:p>
            </p:txBody>
          </p:sp>
        </p:grp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79CDFEE-1AC6-444D-AC7C-FB86C61C723A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 flipH="1">
            <a:off x="5058869" y="2254767"/>
            <a:ext cx="863600" cy="12462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91586DE-344D-4781-A25C-7EBD89A5E1D1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641560" y="3674151"/>
            <a:ext cx="1267268" cy="11305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37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58774-4C5A-48B8-8F1C-05D825E5B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Transferring Data: DMA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6A33D38-F8D0-496F-91D2-3417AA7E8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" t="5923" r="464" b="5925"/>
          <a:stretch>
            <a:fillRect/>
          </a:stretch>
        </p:blipFill>
        <p:spPr bwMode="auto">
          <a:xfrm>
            <a:off x="1126074" y="1668817"/>
            <a:ext cx="6891852" cy="4598397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10CE24-0A30-4AE9-A993-3C3DCACBC95B}"/>
              </a:ext>
            </a:extLst>
          </p:cNvPr>
          <p:cNvGrpSpPr/>
          <p:nvPr/>
        </p:nvGrpSpPr>
        <p:grpSpPr>
          <a:xfrm>
            <a:off x="3227513" y="4570415"/>
            <a:ext cx="304800" cy="341632"/>
            <a:chOff x="6985000" y="2013090"/>
            <a:chExt cx="304800" cy="34163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CC5C136-50FF-41B3-A34B-677874CD69EC}"/>
                </a:ext>
              </a:extLst>
            </p:cNvPr>
            <p:cNvSpPr/>
            <p:nvPr/>
          </p:nvSpPr>
          <p:spPr bwMode="auto">
            <a:xfrm>
              <a:off x="6985000" y="2033815"/>
              <a:ext cx="304800" cy="30480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A3CDE7-B13D-4AB7-B4D0-8808B579E071}"/>
                </a:ext>
              </a:extLst>
            </p:cNvPr>
            <p:cNvSpPr txBox="1"/>
            <p:nvPr/>
          </p:nvSpPr>
          <p:spPr>
            <a:xfrm>
              <a:off x="6989718" y="2013090"/>
              <a:ext cx="300082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Times New Roman"/>
                  <a:cs typeface="Times New Roman"/>
                </a:rPr>
                <a:t>4</a:t>
              </a:r>
            </a:p>
          </p:txBody>
        </p:sp>
      </p:grpSp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22A98B8C-36AA-43F2-A1B1-E1AE9B0A098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574185" y="2543474"/>
            <a:ext cx="892190" cy="3280734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D63727-4A10-454B-BEE9-3C8FE1207C29}"/>
              </a:ext>
            </a:extLst>
          </p:cNvPr>
          <p:cNvGrpSpPr/>
          <p:nvPr/>
        </p:nvGrpSpPr>
        <p:grpSpPr>
          <a:xfrm>
            <a:off x="5504346" y="3808135"/>
            <a:ext cx="304800" cy="341632"/>
            <a:chOff x="6985000" y="2013090"/>
            <a:chExt cx="304800" cy="34163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046F96D-8BD3-4595-9871-048BCA250E2C}"/>
                </a:ext>
              </a:extLst>
            </p:cNvPr>
            <p:cNvSpPr/>
            <p:nvPr/>
          </p:nvSpPr>
          <p:spPr bwMode="auto">
            <a:xfrm>
              <a:off x="6985000" y="2033815"/>
              <a:ext cx="304800" cy="304800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6B9B835-C548-4932-8B09-A54A469658B0}"/>
                </a:ext>
              </a:extLst>
            </p:cNvPr>
            <p:cNvSpPr txBox="1"/>
            <p:nvPr/>
          </p:nvSpPr>
          <p:spPr>
            <a:xfrm>
              <a:off x="6989718" y="2013090"/>
              <a:ext cx="300082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rgbClr val="FF0000"/>
                  </a:solidFill>
                  <a:latin typeface="Times New Roman"/>
                  <a:cs typeface="Times New Roman"/>
                </a:rPr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A4A911-B28A-4C13-9F00-84AC92419A2A}"/>
              </a:ext>
            </a:extLst>
          </p:cNvPr>
          <p:cNvGrpSpPr/>
          <p:nvPr/>
        </p:nvGrpSpPr>
        <p:grpSpPr>
          <a:xfrm>
            <a:off x="4535332" y="2248186"/>
            <a:ext cx="524806" cy="1077724"/>
            <a:chOff x="4876800" y="4610108"/>
            <a:chExt cx="524806" cy="1077724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7DCCEC1-D846-4131-89D9-96FB1B22DF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6800" y="4610108"/>
              <a:ext cx="524806" cy="10777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C49286A-561B-434F-9701-BE85A9D5A84D}"/>
                </a:ext>
              </a:extLst>
            </p:cNvPr>
            <p:cNvGrpSpPr/>
            <p:nvPr/>
          </p:nvGrpSpPr>
          <p:grpSpPr>
            <a:xfrm>
              <a:off x="4876800" y="5119131"/>
              <a:ext cx="304800" cy="341632"/>
              <a:chOff x="7848600" y="1882113"/>
              <a:chExt cx="304800" cy="341632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720DF4B-54AC-4A97-9381-2ACF8011174A}"/>
                  </a:ext>
                </a:extLst>
              </p:cNvPr>
              <p:cNvSpPr/>
              <p:nvPr/>
            </p:nvSpPr>
            <p:spPr bwMode="auto">
              <a:xfrm>
                <a:off x="7848600" y="190500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E9D9479-0112-4353-8C4F-F6F21FA6D4F2}"/>
                  </a:ext>
                </a:extLst>
              </p:cNvPr>
              <p:cNvSpPr txBox="1"/>
              <p:nvPr/>
            </p:nvSpPr>
            <p:spPr>
              <a:xfrm>
                <a:off x="7853318" y="1882113"/>
                <a:ext cx="300082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053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80DB-750E-4381-9042-7F21B5A30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Devices: Notifying the 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31A56-8895-4711-9F0F-B212D48B5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OS needs to know when:</a:t>
            </a:r>
          </a:p>
          <a:p>
            <a:pPr lvl="1"/>
            <a:r>
              <a:rPr lang="en-US" sz="2800" dirty="0"/>
              <a:t>The I/O device has completed an operation</a:t>
            </a:r>
          </a:p>
          <a:p>
            <a:pPr lvl="1"/>
            <a:r>
              <a:rPr lang="en-US" sz="2800" dirty="0"/>
              <a:t>The I/O device has encountered an error</a:t>
            </a:r>
          </a:p>
          <a:p>
            <a:pPr lvl="1"/>
            <a:endParaRPr lang="en-US" sz="2800" dirty="0"/>
          </a:p>
          <a:p>
            <a:r>
              <a:rPr lang="en-US" sz="3200" dirty="0"/>
              <a:t>Two options:</a:t>
            </a:r>
          </a:p>
          <a:p>
            <a:pPr lvl="1"/>
            <a:r>
              <a:rPr lang="en-US" sz="2800" b="1" dirty="0"/>
              <a:t>Interrupts</a:t>
            </a:r>
          </a:p>
          <a:p>
            <a:pPr lvl="1"/>
            <a:r>
              <a:rPr lang="en-US" sz="2800" b="1" dirty="0"/>
              <a:t>Polling</a:t>
            </a:r>
          </a:p>
        </p:txBody>
      </p:sp>
    </p:spTree>
    <p:extLst>
      <p:ext uri="{BB962C8B-B14F-4D97-AF65-F5344CB8AC3E}">
        <p14:creationId xmlns:p14="http://schemas.microsoft.com/office/powerpoint/2010/main" val="20797260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8E6B-0BD4-4952-B04C-20CA565D1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Devices: Notifying the 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7E91C-1216-4879-AB05-F46810107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Interrupt:</a:t>
            </a:r>
            <a:r>
              <a:rPr lang="en-US" dirty="0"/>
              <a:t> Device generates an interrupt whenever it needs CPU’s attention</a:t>
            </a:r>
          </a:p>
          <a:p>
            <a:pPr lvl="1"/>
            <a:r>
              <a:rPr lang="en-US" dirty="0"/>
              <a:t>Pro: Handles unpredictable events well</a:t>
            </a:r>
          </a:p>
          <a:p>
            <a:pPr lvl="1"/>
            <a:r>
              <a:rPr lang="en-US" dirty="0"/>
              <a:t>Con: Handling each interrupt relatively high overhead</a:t>
            </a:r>
          </a:p>
          <a:p>
            <a:endParaRPr lang="en-US" dirty="0"/>
          </a:p>
          <a:p>
            <a:r>
              <a:rPr lang="en-US" b="1" dirty="0"/>
              <a:t>Polling:</a:t>
            </a:r>
            <a:r>
              <a:rPr lang="en-US" dirty="0"/>
              <a:t> OS periodically checks a device-specific status register</a:t>
            </a:r>
          </a:p>
          <a:p>
            <a:pPr lvl="1"/>
            <a:r>
              <a:rPr lang="en-US" dirty="0"/>
              <a:t>Pro: Low overhead to run this check</a:t>
            </a:r>
          </a:p>
          <a:p>
            <a:pPr lvl="1"/>
            <a:r>
              <a:rPr lang="en-US" dirty="0"/>
              <a:t>Con: May waste cycles checking for infrequent events</a:t>
            </a:r>
          </a:p>
        </p:txBody>
      </p:sp>
    </p:spTree>
    <p:extLst>
      <p:ext uri="{BB962C8B-B14F-4D97-AF65-F5344CB8AC3E}">
        <p14:creationId xmlns:p14="http://schemas.microsoft.com/office/powerpoint/2010/main" val="3104070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8E6B-0BD4-4952-B04C-20CA565D1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Devices: Notifying the 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7E91C-1216-4879-AB05-F46810107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Actual devices combine both interrupts and polling</a:t>
            </a:r>
          </a:p>
          <a:p>
            <a:endParaRPr lang="en-US" dirty="0"/>
          </a:p>
          <a:p>
            <a:r>
              <a:rPr lang="en-US" dirty="0"/>
              <a:t>Example: High-bandwidth network adapter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Interrupt for first new incoming packet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OS polls for any subsequent packets until hardware queues are emptied</a:t>
            </a:r>
          </a:p>
        </p:txBody>
      </p:sp>
    </p:spTree>
    <p:extLst>
      <p:ext uri="{BB962C8B-B14F-4D97-AF65-F5344CB8AC3E}">
        <p14:creationId xmlns:p14="http://schemas.microsoft.com/office/powerpoint/2010/main" val="3426803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40" y="447628"/>
            <a:ext cx="7886700" cy="1325563"/>
          </a:xfrm>
        </p:spPr>
        <p:txBody>
          <a:bodyPr/>
          <a:lstStyle/>
          <a:p>
            <a:r>
              <a:rPr lang="en-US" dirty="0"/>
              <a:t>Basic Performance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825" y="1607831"/>
            <a:ext cx="8229600" cy="5215723"/>
          </a:xfrm>
        </p:spPr>
        <p:txBody>
          <a:bodyPr>
            <a:normAutofit/>
          </a:bodyPr>
          <a:lstStyle/>
          <a:p>
            <a:r>
              <a:rPr lang="en-US" sz="2800" b="1" dirty="0"/>
              <a:t>Response Time </a:t>
            </a:r>
            <a:r>
              <a:rPr lang="en-US" sz="2800" dirty="0"/>
              <a:t>or </a:t>
            </a:r>
            <a:r>
              <a:rPr lang="en-US" sz="2800" b="1" dirty="0"/>
              <a:t>Latency</a:t>
            </a:r>
            <a:r>
              <a:rPr lang="en-US" sz="2800" dirty="0"/>
              <a:t>: </a:t>
            </a:r>
            <a:r>
              <a:rPr lang="en-US" dirty="0"/>
              <a:t> </a:t>
            </a:r>
            <a:r>
              <a:rPr lang="en-US" sz="2800" dirty="0"/>
              <a:t>Time to perform an operation</a:t>
            </a:r>
            <a:r>
              <a:rPr lang="en-US" dirty="0"/>
              <a:t>(s)</a:t>
            </a:r>
            <a:endParaRPr lang="en-US" sz="2800" dirty="0"/>
          </a:p>
          <a:p>
            <a:endParaRPr lang="en-US" sz="2800" dirty="0"/>
          </a:p>
          <a:p>
            <a:r>
              <a:rPr lang="en-US" sz="2800" b="1" dirty="0"/>
              <a:t>Bandwidth</a:t>
            </a:r>
            <a:r>
              <a:rPr lang="en-US" sz="2800" dirty="0"/>
              <a:t> or </a:t>
            </a:r>
            <a:r>
              <a:rPr lang="en-US" sz="2800" b="1" dirty="0"/>
              <a:t>Throughput</a:t>
            </a:r>
            <a:r>
              <a:rPr lang="en-US" sz="2800" dirty="0"/>
              <a:t>: Rate at which operations are performed (op/s)</a:t>
            </a:r>
          </a:p>
          <a:p>
            <a:pPr lvl="1"/>
            <a:r>
              <a:rPr lang="en-US" sz="2400" dirty="0"/>
              <a:t>Files: MB/s, Networks: Mb/s, Arithmetic: GFLOP/s</a:t>
            </a:r>
          </a:p>
          <a:p>
            <a:pPr lvl="1"/>
            <a:endParaRPr lang="en-US" sz="2400" dirty="0"/>
          </a:p>
          <a:p>
            <a:r>
              <a:rPr lang="en-US" sz="2800" b="1" dirty="0"/>
              <a:t>Startup </a:t>
            </a:r>
            <a:r>
              <a:rPr lang="en-US" sz="2800" dirty="0"/>
              <a:t>or </a:t>
            </a:r>
            <a:r>
              <a:rPr lang="en-US" sz="2800" b="1" dirty="0"/>
              <a:t>Overhead</a:t>
            </a:r>
            <a:r>
              <a:rPr lang="en-US" sz="2800" dirty="0"/>
              <a:t>: time to initiate an operation</a:t>
            </a:r>
          </a:p>
          <a:p>
            <a:endParaRPr lang="en-US" sz="2800" dirty="0"/>
          </a:p>
          <a:p>
            <a:r>
              <a:rPr lang="en-US" sz="2800" dirty="0"/>
              <a:t>Most I/O operations are roughly linear in </a:t>
            </a:r>
            <a:r>
              <a:rPr lang="en-US" sz="2800" i="1" dirty="0"/>
              <a:t>n</a:t>
            </a:r>
            <a:r>
              <a:rPr lang="en-US" sz="2800" dirty="0"/>
              <a:t> bytes</a:t>
            </a:r>
          </a:p>
          <a:p>
            <a:pPr lvl="1"/>
            <a:r>
              <a:rPr lang="en-US" sz="2400" dirty="0"/>
              <a:t>Latency(</a:t>
            </a:r>
            <a:r>
              <a:rPr lang="en-US" sz="2400" i="1" dirty="0"/>
              <a:t>n</a:t>
            </a:r>
            <a:r>
              <a:rPr lang="en-US" sz="2400" dirty="0"/>
              <a:t>) = Overhead + </a:t>
            </a:r>
            <a:r>
              <a:rPr lang="en-US" i="1" dirty="0"/>
              <a:t>n</a:t>
            </a:r>
            <a:r>
              <a:rPr lang="en-US" sz="2400" dirty="0"/>
              <a:t>/</a:t>
            </a:r>
            <a:r>
              <a:rPr lang="en-US" sz="2400" dirty="0" err="1"/>
              <a:t>TransferCapacity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708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819" y="365126"/>
            <a:ext cx="7886700" cy="1325563"/>
          </a:xfrm>
        </p:spPr>
        <p:txBody>
          <a:bodyPr/>
          <a:lstStyle/>
          <a:p>
            <a:r>
              <a:rPr lang="en-US" dirty="0"/>
              <a:t>Example: Fast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9" y="1367016"/>
            <a:ext cx="8229600" cy="1101176"/>
          </a:xfrm>
        </p:spPr>
        <p:txBody>
          <a:bodyPr>
            <a:normAutofit/>
          </a:bodyPr>
          <a:lstStyle/>
          <a:p>
            <a:r>
              <a:rPr lang="en-US" dirty="0"/>
              <a:t>Consider a 1 Gb/s link (</a:t>
            </a:r>
            <a:r>
              <a:rPr lang="en-US" i="1" dirty="0"/>
              <a:t>B</a:t>
            </a:r>
            <a:r>
              <a:rPr lang="en-US" dirty="0"/>
              <a:t> = 125 MB/s)</a:t>
            </a:r>
          </a:p>
          <a:p>
            <a:pPr lvl="1"/>
            <a:r>
              <a:rPr lang="en-US" dirty="0"/>
              <a:t>With a startup cost </a:t>
            </a:r>
            <a:r>
              <a:rPr lang="en-US" i="1" dirty="0"/>
              <a:t>S</a:t>
            </a:r>
            <a:r>
              <a:rPr lang="en-US" dirty="0"/>
              <a:t> = 1 </a:t>
            </a:r>
            <a:r>
              <a:rPr lang="en-US" dirty="0" err="1"/>
              <a:t>ms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025" y="2260050"/>
            <a:ext cx="5441950" cy="441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50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63"/>
          <p:cNvSpPr>
            <a:spLocks noChangeShapeType="1"/>
          </p:cNvSpPr>
          <p:nvPr/>
        </p:nvSpPr>
        <p:spPr bwMode="auto">
          <a:xfrm>
            <a:off x="381000" y="3957644"/>
            <a:ext cx="85344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30723" name="Cloud"/>
          <p:cNvSpPr>
            <a:spLocks noChangeAspect="1" noEditPoints="1" noChangeArrowheads="1"/>
          </p:cNvSpPr>
          <p:nvPr/>
        </p:nvSpPr>
        <p:spPr bwMode="auto">
          <a:xfrm>
            <a:off x="6781800" y="3119444"/>
            <a:ext cx="1905000" cy="1746250"/>
          </a:xfrm>
          <a:custGeom>
            <a:avLst/>
            <a:gdLst>
              <a:gd name="T0" fmla="*/ 5909 w 21600"/>
              <a:gd name="T1" fmla="*/ 873125 h 21600"/>
              <a:gd name="T2" fmla="*/ 952500 w 21600"/>
              <a:gd name="T3" fmla="*/ 1744391 h 21600"/>
              <a:gd name="T4" fmla="*/ 1903413 w 21600"/>
              <a:gd name="T5" fmla="*/ 873125 h 21600"/>
              <a:gd name="T6" fmla="*/ 952500 w 21600"/>
              <a:gd name="T7" fmla="*/ 99843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anchor="ctr"/>
          <a:lstStyle/>
          <a:p>
            <a:endParaRPr lang="en-US">
              <a:latin typeface="Gill Sans MT" panose="020B0502020104020203" pitchFamily="34" charset="77"/>
            </a:endParaRP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494" y="396087"/>
            <a:ext cx="7886700" cy="1325563"/>
          </a:xfrm>
        </p:spPr>
        <p:txBody>
          <a:bodyPr/>
          <a:lstStyle/>
          <a:p>
            <a:r>
              <a:rPr lang="en-US" altLang="ko-KR" dirty="0">
                <a:ea typeface="굴림" panose="020B0600000101010101" pitchFamily="34" charset="-127"/>
              </a:rPr>
              <a:t>Recall: RPC Information Flow</a:t>
            </a:r>
          </a:p>
        </p:txBody>
      </p:sp>
      <p:sp>
        <p:nvSpPr>
          <p:cNvPr id="996356" name="Rectangle 4"/>
          <p:cNvSpPr>
            <a:spLocks noChangeArrowheads="1"/>
          </p:cNvSpPr>
          <p:nvPr/>
        </p:nvSpPr>
        <p:spPr bwMode="auto">
          <a:xfrm>
            <a:off x="1676400" y="2189169"/>
            <a:ext cx="1066800" cy="914400"/>
          </a:xfrm>
          <a:prstGeom prst="rect">
            <a:avLst/>
          </a:prstGeom>
          <a:solidFill>
            <a:srgbClr val="53FB25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latin typeface="Gill Sans MT" panose="020B0502020104020203" pitchFamily="34" charset="77"/>
              </a:rPr>
              <a:t>Client</a:t>
            </a:r>
          </a:p>
          <a:p>
            <a:r>
              <a:rPr lang="en-US" altLang="en-US">
                <a:latin typeface="Gill Sans MT" panose="020B0502020104020203" pitchFamily="34" charset="77"/>
              </a:rPr>
              <a:t>(caller)</a:t>
            </a:r>
          </a:p>
        </p:txBody>
      </p:sp>
      <p:sp>
        <p:nvSpPr>
          <p:cNvPr id="996357" name="Rectangle 5"/>
          <p:cNvSpPr>
            <a:spLocks noChangeArrowheads="1"/>
          </p:cNvSpPr>
          <p:nvPr/>
        </p:nvSpPr>
        <p:spPr bwMode="auto">
          <a:xfrm>
            <a:off x="1676400" y="4856169"/>
            <a:ext cx="1066800" cy="914400"/>
          </a:xfrm>
          <a:prstGeom prst="rect">
            <a:avLst/>
          </a:prstGeom>
          <a:solidFill>
            <a:srgbClr val="53FB25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latin typeface="Gill Sans MT" panose="020B0502020104020203" pitchFamily="34" charset="77"/>
              </a:rPr>
              <a:t>Server</a:t>
            </a:r>
          </a:p>
          <a:p>
            <a:r>
              <a:rPr lang="en-US" altLang="en-US">
                <a:latin typeface="Gill Sans MT" panose="020B0502020104020203" pitchFamily="34" charset="77"/>
              </a:rPr>
              <a:t>(callee)</a:t>
            </a:r>
          </a:p>
        </p:txBody>
      </p:sp>
      <p:sp>
        <p:nvSpPr>
          <p:cNvPr id="996360" name="Rectangle 8"/>
          <p:cNvSpPr>
            <a:spLocks noChangeArrowheads="1"/>
          </p:cNvSpPr>
          <p:nvPr/>
        </p:nvSpPr>
        <p:spPr bwMode="auto">
          <a:xfrm>
            <a:off x="7162800" y="2189169"/>
            <a:ext cx="1066800" cy="914400"/>
          </a:xfrm>
          <a:prstGeom prst="rect">
            <a:avLst/>
          </a:prstGeom>
          <a:solidFill>
            <a:srgbClr val="53FB25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latin typeface="Gill Sans MT" panose="020B0502020104020203" pitchFamily="34" charset="77"/>
              </a:rPr>
              <a:t>Packet</a:t>
            </a:r>
          </a:p>
          <a:p>
            <a:r>
              <a:rPr lang="en-US" altLang="en-US">
                <a:latin typeface="Gill Sans MT" panose="020B0502020104020203" pitchFamily="34" charset="77"/>
              </a:rPr>
              <a:t>Handler</a:t>
            </a:r>
          </a:p>
        </p:txBody>
      </p:sp>
      <p:sp>
        <p:nvSpPr>
          <p:cNvPr id="996362" name="Rectangle 10"/>
          <p:cNvSpPr>
            <a:spLocks noChangeArrowheads="1"/>
          </p:cNvSpPr>
          <p:nvPr/>
        </p:nvSpPr>
        <p:spPr bwMode="auto">
          <a:xfrm>
            <a:off x="7162800" y="4856169"/>
            <a:ext cx="1066800" cy="914400"/>
          </a:xfrm>
          <a:prstGeom prst="rect">
            <a:avLst/>
          </a:prstGeom>
          <a:solidFill>
            <a:srgbClr val="53FB25"/>
          </a:solidFill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latin typeface="Gill Sans MT" panose="020B0502020104020203" pitchFamily="34" charset="77"/>
              </a:rPr>
              <a:t>Packet</a:t>
            </a:r>
          </a:p>
          <a:p>
            <a:r>
              <a:rPr lang="en-US" altLang="en-US">
                <a:latin typeface="Gill Sans MT" panose="020B0502020104020203" pitchFamily="34" charset="77"/>
              </a:rPr>
              <a:t>Handler</a:t>
            </a:r>
          </a:p>
        </p:txBody>
      </p:sp>
      <p:grpSp>
        <p:nvGrpSpPr>
          <p:cNvPr id="996392" name="Group 40"/>
          <p:cNvGrpSpPr>
            <a:grpSpLocks/>
          </p:cNvGrpSpPr>
          <p:nvPr/>
        </p:nvGrpSpPr>
        <p:grpSpPr bwMode="auto">
          <a:xfrm>
            <a:off x="2743200" y="2112969"/>
            <a:ext cx="1752600" cy="428625"/>
            <a:chOff x="1344" y="960"/>
            <a:chExt cx="1104" cy="270"/>
          </a:xfrm>
        </p:grpSpPr>
        <p:sp>
          <p:nvSpPr>
            <p:cNvPr id="30771" name="Line 11"/>
            <p:cNvSpPr>
              <a:spLocks noChangeShapeType="1"/>
            </p:cNvSpPr>
            <p:nvPr/>
          </p:nvSpPr>
          <p:spPr bwMode="auto">
            <a:xfrm>
              <a:off x="1344" y="1200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30772" name="Text Box 16"/>
            <p:cNvSpPr txBox="1">
              <a:spLocks noChangeArrowheads="1"/>
            </p:cNvSpPr>
            <p:nvPr/>
          </p:nvSpPr>
          <p:spPr bwMode="auto">
            <a:xfrm>
              <a:off x="1680" y="960"/>
              <a:ext cx="395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>
                  <a:latin typeface="Gill Sans MT" panose="020B0502020104020203" pitchFamily="34" charset="77"/>
                </a:rPr>
                <a:t>call</a:t>
              </a:r>
            </a:p>
          </p:txBody>
        </p:sp>
      </p:grpSp>
      <p:grpSp>
        <p:nvGrpSpPr>
          <p:cNvPr id="996403" name="Group 51"/>
          <p:cNvGrpSpPr>
            <a:grpSpLocks/>
          </p:cNvGrpSpPr>
          <p:nvPr/>
        </p:nvGrpSpPr>
        <p:grpSpPr bwMode="auto">
          <a:xfrm>
            <a:off x="2743200" y="2798771"/>
            <a:ext cx="1752600" cy="428626"/>
            <a:chOff x="1344" y="1392"/>
            <a:chExt cx="1104" cy="270"/>
          </a:xfrm>
        </p:grpSpPr>
        <p:sp>
          <p:nvSpPr>
            <p:cNvPr id="30769" name="Line 12"/>
            <p:cNvSpPr>
              <a:spLocks noChangeShapeType="1"/>
            </p:cNvSpPr>
            <p:nvPr/>
          </p:nvSpPr>
          <p:spPr bwMode="auto">
            <a:xfrm flipH="1">
              <a:off x="1344" y="1392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30770" name="Text Box 17"/>
            <p:cNvSpPr txBox="1">
              <a:spLocks noChangeArrowheads="1"/>
            </p:cNvSpPr>
            <p:nvPr/>
          </p:nvSpPr>
          <p:spPr bwMode="auto">
            <a:xfrm>
              <a:off x="1555" y="1392"/>
              <a:ext cx="649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>
                  <a:latin typeface="Gill Sans MT" panose="020B0502020104020203" pitchFamily="34" charset="77"/>
                </a:rPr>
                <a:t>return</a:t>
              </a:r>
            </a:p>
          </p:txBody>
        </p:sp>
      </p:grpSp>
      <p:grpSp>
        <p:nvGrpSpPr>
          <p:cNvPr id="996394" name="Group 42"/>
          <p:cNvGrpSpPr>
            <a:grpSpLocks/>
          </p:cNvGrpSpPr>
          <p:nvPr/>
        </p:nvGrpSpPr>
        <p:grpSpPr bwMode="auto">
          <a:xfrm>
            <a:off x="5410200" y="2112969"/>
            <a:ext cx="1752600" cy="428625"/>
            <a:chOff x="3024" y="960"/>
            <a:chExt cx="1104" cy="270"/>
          </a:xfrm>
        </p:grpSpPr>
        <p:sp>
          <p:nvSpPr>
            <p:cNvPr id="30767" name="Line 13"/>
            <p:cNvSpPr>
              <a:spLocks noChangeShapeType="1"/>
            </p:cNvSpPr>
            <p:nvPr/>
          </p:nvSpPr>
          <p:spPr bwMode="auto">
            <a:xfrm>
              <a:off x="3024" y="1200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30768" name="Text Box 18"/>
            <p:cNvSpPr txBox="1">
              <a:spLocks noChangeArrowheads="1"/>
            </p:cNvSpPr>
            <p:nvPr/>
          </p:nvSpPr>
          <p:spPr bwMode="auto">
            <a:xfrm>
              <a:off x="3265" y="960"/>
              <a:ext cx="497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>
                  <a:latin typeface="Gill Sans MT" panose="020B0502020104020203" pitchFamily="34" charset="77"/>
                </a:rPr>
                <a:t>send</a:t>
              </a:r>
            </a:p>
          </p:txBody>
        </p:sp>
      </p:grpSp>
      <p:grpSp>
        <p:nvGrpSpPr>
          <p:cNvPr id="996402" name="Group 50"/>
          <p:cNvGrpSpPr>
            <a:grpSpLocks/>
          </p:cNvGrpSpPr>
          <p:nvPr/>
        </p:nvGrpSpPr>
        <p:grpSpPr bwMode="auto">
          <a:xfrm>
            <a:off x="5410200" y="2798771"/>
            <a:ext cx="1752600" cy="428626"/>
            <a:chOff x="3024" y="1392"/>
            <a:chExt cx="1104" cy="270"/>
          </a:xfrm>
        </p:grpSpPr>
        <p:sp>
          <p:nvSpPr>
            <p:cNvPr id="30765" name="Line 14"/>
            <p:cNvSpPr>
              <a:spLocks noChangeShapeType="1"/>
            </p:cNvSpPr>
            <p:nvPr/>
          </p:nvSpPr>
          <p:spPr bwMode="auto">
            <a:xfrm flipH="1">
              <a:off x="3024" y="1392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30766" name="Text Box 19"/>
            <p:cNvSpPr txBox="1">
              <a:spLocks noChangeArrowheads="1"/>
            </p:cNvSpPr>
            <p:nvPr/>
          </p:nvSpPr>
          <p:spPr bwMode="auto">
            <a:xfrm>
              <a:off x="3152" y="1392"/>
              <a:ext cx="710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>
                  <a:latin typeface="Gill Sans MT" panose="020B0502020104020203" pitchFamily="34" charset="77"/>
                </a:rPr>
                <a:t>receive</a:t>
              </a:r>
            </a:p>
          </p:txBody>
        </p:sp>
      </p:grpSp>
      <p:grpSp>
        <p:nvGrpSpPr>
          <p:cNvPr id="996401" name="Group 49"/>
          <p:cNvGrpSpPr>
            <a:grpSpLocks/>
          </p:cNvGrpSpPr>
          <p:nvPr/>
        </p:nvGrpSpPr>
        <p:grpSpPr bwMode="auto">
          <a:xfrm>
            <a:off x="5410200" y="4803782"/>
            <a:ext cx="1752600" cy="428625"/>
            <a:chOff x="3024" y="2415"/>
            <a:chExt cx="1104" cy="270"/>
          </a:xfrm>
        </p:grpSpPr>
        <p:sp>
          <p:nvSpPr>
            <p:cNvPr id="30763" name="Line 22"/>
            <p:cNvSpPr>
              <a:spLocks noChangeShapeType="1"/>
            </p:cNvSpPr>
            <p:nvPr/>
          </p:nvSpPr>
          <p:spPr bwMode="auto">
            <a:xfrm>
              <a:off x="3024" y="2655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30764" name="Text Box 24"/>
            <p:cNvSpPr txBox="1">
              <a:spLocks noChangeArrowheads="1"/>
            </p:cNvSpPr>
            <p:nvPr/>
          </p:nvSpPr>
          <p:spPr bwMode="auto">
            <a:xfrm>
              <a:off x="3265" y="2415"/>
              <a:ext cx="497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>
                  <a:latin typeface="Gill Sans MT" panose="020B0502020104020203" pitchFamily="34" charset="77"/>
                </a:rPr>
                <a:t>send</a:t>
              </a:r>
            </a:p>
          </p:txBody>
        </p:sp>
      </p:grpSp>
      <p:grpSp>
        <p:nvGrpSpPr>
          <p:cNvPr id="996397" name="Group 45"/>
          <p:cNvGrpSpPr>
            <a:grpSpLocks/>
          </p:cNvGrpSpPr>
          <p:nvPr/>
        </p:nvGrpSpPr>
        <p:grpSpPr bwMode="auto">
          <a:xfrm>
            <a:off x="5410200" y="5489578"/>
            <a:ext cx="1752600" cy="428624"/>
            <a:chOff x="3024" y="2847"/>
            <a:chExt cx="1104" cy="270"/>
          </a:xfrm>
        </p:grpSpPr>
        <p:sp>
          <p:nvSpPr>
            <p:cNvPr id="30761" name="Line 23"/>
            <p:cNvSpPr>
              <a:spLocks noChangeShapeType="1"/>
            </p:cNvSpPr>
            <p:nvPr/>
          </p:nvSpPr>
          <p:spPr bwMode="auto">
            <a:xfrm flipH="1">
              <a:off x="3024" y="2847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30762" name="Text Box 25"/>
            <p:cNvSpPr txBox="1">
              <a:spLocks noChangeArrowheads="1"/>
            </p:cNvSpPr>
            <p:nvPr/>
          </p:nvSpPr>
          <p:spPr bwMode="auto">
            <a:xfrm>
              <a:off x="3152" y="2847"/>
              <a:ext cx="710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>
                  <a:latin typeface="Gill Sans MT" panose="020B0502020104020203" pitchFamily="34" charset="77"/>
                </a:rPr>
                <a:t>receive</a:t>
              </a:r>
            </a:p>
          </p:txBody>
        </p:sp>
      </p:grpSp>
      <p:grpSp>
        <p:nvGrpSpPr>
          <p:cNvPr id="996400" name="Group 48"/>
          <p:cNvGrpSpPr>
            <a:grpSpLocks/>
          </p:cNvGrpSpPr>
          <p:nvPr/>
        </p:nvGrpSpPr>
        <p:grpSpPr bwMode="auto">
          <a:xfrm>
            <a:off x="2743200" y="4779969"/>
            <a:ext cx="1752600" cy="428625"/>
            <a:chOff x="1344" y="2400"/>
            <a:chExt cx="1104" cy="270"/>
          </a:xfrm>
        </p:grpSpPr>
        <p:sp>
          <p:nvSpPr>
            <p:cNvPr id="30759" name="Line 28"/>
            <p:cNvSpPr>
              <a:spLocks noChangeShapeType="1"/>
            </p:cNvSpPr>
            <p:nvPr/>
          </p:nvSpPr>
          <p:spPr bwMode="auto">
            <a:xfrm>
              <a:off x="1344" y="2640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30760" name="Text Box 30"/>
            <p:cNvSpPr txBox="1">
              <a:spLocks noChangeArrowheads="1"/>
            </p:cNvSpPr>
            <p:nvPr/>
          </p:nvSpPr>
          <p:spPr bwMode="auto">
            <a:xfrm>
              <a:off x="1555" y="2400"/>
              <a:ext cx="649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>
                  <a:latin typeface="Gill Sans MT" panose="020B0502020104020203" pitchFamily="34" charset="77"/>
                </a:rPr>
                <a:t>return</a:t>
              </a:r>
            </a:p>
          </p:txBody>
        </p:sp>
      </p:grpSp>
      <p:grpSp>
        <p:nvGrpSpPr>
          <p:cNvPr id="996399" name="Group 47"/>
          <p:cNvGrpSpPr>
            <a:grpSpLocks/>
          </p:cNvGrpSpPr>
          <p:nvPr/>
        </p:nvGrpSpPr>
        <p:grpSpPr bwMode="auto">
          <a:xfrm>
            <a:off x="2743200" y="5465773"/>
            <a:ext cx="1752600" cy="428626"/>
            <a:chOff x="1344" y="2832"/>
            <a:chExt cx="1104" cy="270"/>
          </a:xfrm>
        </p:grpSpPr>
        <p:sp>
          <p:nvSpPr>
            <p:cNvPr id="30757" name="Line 29"/>
            <p:cNvSpPr>
              <a:spLocks noChangeShapeType="1"/>
            </p:cNvSpPr>
            <p:nvPr/>
          </p:nvSpPr>
          <p:spPr bwMode="auto">
            <a:xfrm flipH="1">
              <a:off x="1344" y="2832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  <p:sp>
          <p:nvSpPr>
            <p:cNvPr id="30758" name="Text Box 31"/>
            <p:cNvSpPr txBox="1">
              <a:spLocks noChangeArrowheads="1"/>
            </p:cNvSpPr>
            <p:nvPr/>
          </p:nvSpPr>
          <p:spPr bwMode="auto">
            <a:xfrm>
              <a:off x="1680" y="2832"/>
              <a:ext cx="395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>
                  <a:latin typeface="Gill Sans MT" panose="020B0502020104020203" pitchFamily="34" charset="77"/>
                </a:rPr>
                <a:t>call</a:t>
              </a:r>
            </a:p>
          </p:txBody>
        </p:sp>
      </p:grpSp>
      <p:grpSp>
        <p:nvGrpSpPr>
          <p:cNvPr id="996395" name="Group 43"/>
          <p:cNvGrpSpPr>
            <a:grpSpLocks/>
          </p:cNvGrpSpPr>
          <p:nvPr/>
        </p:nvGrpSpPr>
        <p:grpSpPr bwMode="auto">
          <a:xfrm>
            <a:off x="7812094" y="3103569"/>
            <a:ext cx="428626" cy="1768475"/>
            <a:chOff x="4537" y="1584"/>
            <a:chExt cx="270" cy="864"/>
          </a:xfrm>
        </p:grpSpPr>
        <p:sp>
          <p:nvSpPr>
            <p:cNvPr id="30755" name="Text Box 34"/>
            <p:cNvSpPr txBox="1">
              <a:spLocks noChangeArrowheads="1"/>
            </p:cNvSpPr>
            <p:nvPr/>
          </p:nvSpPr>
          <p:spPr bwMode="auto">
            <a:xfrm rot="5400000">
              <a:off x="4341" y="1899"/>
              <a:ext cx="662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>
                  <a:latin typeface="Gill Sans MT" panose="020B0502020104020203" pitchFamily="34" charset="77"/>
                </a:rPr>
                <a:t>Network</a:t>
              </a:r>
            </a:p>
          </p:txBody>
        </p:sp>
        <p:sp>
          <p:nvSpPr>
            <p:cNvPr id="30756" name="Line 32"/>
            <p:cNvSpPr>
              <a:spLocks noChangeShapeType="1"/>
            </p:cNvSpPr>
            <p:nvPr/>
          </p:nvSpPr>
          <p:spPr bwMode="auto">
            <a:xfrm>
              <a:off x="4560" y="1584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</p:grpSp>
      <p:grpSp>
        <p:nvGrpSpPr>
          <p:cNvPr id="996396" name="Group 44"/>
          <p:cNvGrpSpPr>
            <a:grpSpLocks/>
          </p:cNvGrpSpPr>
          <p:nvPr/>
        </p:nvGrpSpPr>
        <p:grpSpPr bwMode="auto">
          <a:xfrm>
            <a:off x="7153281" y="3103569"/>
            <a:ext cx="428626" cy="1768475"/>
            <a:chOff x="4122" y="1584"/>
            <a:chExt cx="270" cy="864"/>
          </a:xfrm>
        </p:grpSpPr>
        <p:sp>
          <p:nvSpPr>
            <p:cNvPr id="30753" name="Text Box 35"/>
            <p:cNvSpPr txBox="1">
              <a:spLocks noChangeArrowheads="1"/>
            </p:cNvSpPr>
            <p:nvPr/>
          </p:nvSpPr>
          <p:spPr bwMode="auto">
            <a:xfrm rot="16200000">
              <a:off x="3926" y="1897"/>
              <a:ext cx="662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>
                  <a:latin typeface="Gill Sans MT" panose="020B0502020104020203" pitchFamily="34" charset="77"/>
                </a:rPr>
                <a:t>Network</a:t>
              </a:r>
            </a:p>
          </p:txBody>
        </p:sp>
        <p:sp>
          <p:nvSpPr>
            <p:cNvPr id="30754" name="Line 33"/>
            <p:cNvSpPr>
              <a:spLocks noChangeShapeType="1"/>
            </p:cNvSpPr>
            <p:nvPr/>
          </p:nvSpPr>
          <p:spPr bwMode="auto">
            <a:xfrm flipV="1">
              <a:off x="4368" y="1584"/>
              <a:ext cx="0" cy="86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/>
            <a:p>
              <a:endParaRPr lang="en-US">
                <a:latin typeface="Gill Sans MT" panose="020B0502020104020203" pitchFamily="34" charset="77"/>
              </a:endParaRPr>
            </a:p>
          </p:txBody>
        </p:sp>
      </p:grpSp>
      <p:grpSp>
        <p:nvGrpSpPr>
          <p:cNvPr id="996393" name="Group 41"/>
          <p:cNvGrpSpPr>
            <a:grpSpLocks/>
          </p:cNvGrpSpPr>
          <p:nvPr/>
        </p:nvGrpSpPr>
        <p:grpSpPr bwMode="auto">
          <a:xfrm>
            <a:off x="4376736" y="1449394"/>
            <a:ext cx="1076324" cy="1654175"/>
            <a:chOff x="2373" y="542"/>
            <a:chExt cx="678" cy="1042"/>
          </a:xfrm>
        </p:grpSpPr>
        <p:sp>
          <p:nvSpPr>
            <p:cNvPr id="30751" name="Rectangle 6"/>
            <p:cNvSpPr>
              <a:spLocks noChangeArrowheads="1"/>
            </p:cNvSpPr>
            <p:nvPr/>
          </p:nvSpPr>
          <p:spPr bwMode="auto">
            <a:xfrm>
              <a:off x="2448" y="1008"/>
              <a:ext cx="576" cy="576"/>
            </a:xfrm>
            <a:prstGeom prst="rect">
              <a:avLst/>
            </a:prstGeom>
            <a:solidFill>
              <a:srgbClr val="53FB25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>
                  <a:latin typeface="Gill Sans MT" panose="020B0502020104020203" pitchFamily="34" charset="77"/>
                </a:rPr>
                <a:t>Client</a:t>
              </a:r>
            </a:p>
            <a:p>
              <a:r>
                <a:rPr lang="en-US" altLang="en-US">
                  <a:latin typeface="Gill Sans MT" panose="020B0502020104020203" pitchFamily="34" charset="77"/>
                </a:rPr>
                <a:t>Stub</a:t>
              </a:r>
            </a:p>
          </p:txBody>
        </p:sp>
        <p:sp>
          <p:nvSpPr>
            <p:cNvPr id="30752" name="Text Box 36"/>
            <p:cNvSpPr txBox="1">
              <a:spLocks noChangeArrowheads="1"/>
            </p:cNvSpPr>
            <p:nvPr/>
          </p:nvSpPr>
          <p:spPr bwMode="auto">
            <a:xfrm>
              <a:off x="2373" y="542"/>
              <a:ext cx="678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dirty="0">
                  <a:latin typeface="Gill Sans MT" panose="020B0502020104020203" pitchFamily="34" charset="77"/>
                </a:rPr>
                <a:t>bundle</a:t>
              </a:r>
            </a:p>
            <a:p>
              <a:pPr>
                <a:spcBef>
                  <a:spcPct val="0"/>
                </a:spcBef>
              </a:pPr>
              <a:r>
                <a:rPr lang="en-US" altLang="en-US" dirty="0" err="1">
                  <a:latin typeface="Gill Sans MT" panose="020B0502020104020203" pitchFamily="34" charset="77"/>
                </a:rPr>
                <a:t>args</a:t>
              </a:r>
              <a:endParaRPr lang="en-US" altLang="en-US" dirty="0">
                <a:latin typeface="Gill Sans MT" panose="020B0502020104020203" pitchFamily="34" charset="77"/>
              </a:endParaRPr>
            </a:p>
          </p:txBody>
        </p:sp>
      </p:grpSp>
      <p:sp>
        <p:nvSpPr>
          <p:cNvPr id="996389" name="Text Box 37"/>
          <p:cNvSpPr txBox="1">
            <a:spLocks noChangeArrowheads="1"/>
          </p:cNvSpPr>
          <p:nvPr/>
        </p:nvSpPr>
        <p:spPr bwMode="auto">
          <a:xfrm>
            <a:off x="4323160" y="4133857"/>
            <a:ext cx="1142088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latin typeface="Gill Sans MT" panose="020B0502020104020203" pitchFamily="34" charset="77"/>
              </a:rPr>
              <a:t>bundle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latin typeface="Gill Sans MT" panose="020B0502020104020203" pitchFamily="34" charset="77"/>
              </a:rPr>
              <a:t>ret </a:t>
            </a:r>
            <a:r>
              <a:rPr lang="en-US" altLang="en-US" dirty="0" err="1">
                <a:latin typeface="Gill Sans MT" panose="020B0502020104020203" pitchFamily="34" charset="77"/>
              </a:rPr>
              <a:t>vals</a:t>
            </a:r>
            <a:endParaRPr lang="en-US" altLang="en-US" dirty="0">
              <a:latin typeface="Gill Sans MT" panose="020B0502020104020203" pitchFamily="34" charset="77"/>
            </a:endParaRPr>
          </a:p>
        </p:txBody>
      </p:sp>
      <p:sp>
        <p:nvSpPr>
          <p:cNvPr id="996390" name="Text Box 38"/>
          <p:cNvSpPr txBox="1">
            <a:spLocks noChangeArrowheads="1"/>
          </p:cNvSpPr>
          <p:nvPr/>
        </p:nvSpPr>
        <p:spPr bwMode="auto">
          <a:xfrm>
            <a:off x="4298156" y="3090869"/>
            <a:ext cx="1405815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>
                <a:latin typeface="Gill Sans MT" panose="020B0502020104020203" pitchFamily="34" charset="77"/>
              </a:rPr>
              <a:t>unbundle</a:t>
            </a:r>
          </a:p>
          <a:p>
            <a:pPr>
              <a:spcBef>
                <a:spcPct val="0"/>
              </a:spcBef>
            </a:pPr>
            <a:r>
              <a:rPr lang="en-US" altLang="en-US" dirty="0">
                <a:latin typeface="Gill Sans MT" panose="020B0502020104020203" pitchFamily="34" charset="77"/>
              </a:rPr>
              <a:t>ret </a:t>
            </a:r>
            <a:r>
              <a:rPr lang="en-US" altLang="en-US" dirty="0" err="1">
                <a:latin typeface="Gill Sans MT" panose="020B0502020104020203" pitchFamily="34" charset="77"/>
              </a:rPr>
              <a:t>vals</a:t>
            </a:r>
            <a:endParaRPr lang="en-US" altLang="en-US" dirty="0">
              <a:latin typeface="Gill Sans MT" panose="020B0502020104020203" pitchFamily="34" charset="77"/>
            </a:endParaRPr>
          </a:p>
        </p:txBody>
      </p:sp>
      <p:grpSp>
        <p:nvGrpSpPr>
          <p:cNvPr id="996398" name="Group 46"/>
          <p:cNvGrpSpPr>
            <a:grpSpLocks/>
          </p:cNvGrpSpPr>
          <p:nvPr/>
        </p:nvGrpSpPr>
        <p:grpSpPr bwMode="auto">
          <a:xfrm>
            <a:off x="4322764" y="4856170"/>
            <a:ext cx="1406526" cy="1690688"/>
            <a:chOff x="2339" y="2448"/>
            <a:chExt cx="886" cy="1065"/>
          </a:xfrm>
        </p:grpSpPr>
        <p:sp>
          <p:nvSpPr>
            <p:cNvPr id="30749" name="Rectangle 7"/>
            <p:cNvSpPr>
              <a:spLocks noChangeArrowheads="1"/>
            </p:cNvSpPr>
            <p:nvPr/>
          </p:nvSpPr>
          <p:spPr bwMode="auto">
            <a:xfrm>
              <a:off x="2448" y="2448"/>
              <a:ext cx="576" cy="576"/>
            </a:xfrm>
            <a:prstGeom prst="rect">
              <a:avLst/>
            </a:prstGeom>
            <a:solidFill>
              <a:srgbClr val="53FB25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 anchor="ctr"/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r>
                <a:rPr lang="en-US" altLang="en-US">
                  <a:latin typeface="Gill Sans MT" panose="020B0502020104020203" pitchFamily="34" charset="77"/>
                </a:rPr>
                <a:t>Server</a:t>
              </a:r>
            </a:p>
            <a:p>
              <a:r>
                <a:rPr lang="en-US" altLang="en-US">
                  <a:latin typeface="Gill Sans MT" panose="020B0502020104020203" pitchFamily="34" charset="77"/>
                </a:rPr>
                <a:t>Stub</a:t>
              </a:r>
            </a:p>
          </p:txBody>
        </p:sp>
        <p:sp>
          <p:nvSpPr>
            <p:cNvPr id="30750" name="Text Box 39"/>
            <p:cNvSpPr txBox="1">
              <a:spLocks noChangeArrowheads="1"/>
            </p:cNvSpPr>
            <p:nvPr/>
          </p:nvSpPr>
          <p:spPr bwMode="auto">
            <a:xfrm>
              <a:off x="2339" y="3030"/>
              <a:ext cx="886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66CC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dirty="0">
                  <a:latin typeface="Gill Sans MT" panose="020B0502020104020203" pitchFamily="34" charset="77"/>
                </a:rPr>
                <a:t>unbundle</a:t>
              </a:r>
            </a:p>
            <a:p>
              <a:pPr>
                <a:spcBef>
                  <a:spcPct val="0"/>
                </a:spcBef>
              </a:pPr>
              <a:r>
                <a:rPr lang="en-US" altLang="en-US" dirty="0" err="1">
                  <a:latin typeface="Gill Sans MT" panose="020B0502020104020203" pitchFamily="34" charset="77"/>
                </a:rPr>
                <a:t>args</a:t>
              </a:r>
              <a:endParaRPr lang="en-US" altLang="en-US" dirty="0">
                <a:latin typeface="Gill Sans MT" panose="020B0502020104020203" pitchFamily="34" charset="77"/>
              </a:endParaRPr>
            </a:p>
          </p:txBody>
        </p:sp>
      </p:grpSp>
      <p:pic>
        <p:nvPicPr>
          <p:cNvPr id="30743" name="Picture 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5044"/>
            <a:ext cx="11461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4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2044"/>
            <a:ext cx="11461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5" name="Text Box 64"/>
          <p:cNvSpPr txBox="1">
            <a:spLocks noChangeArrowheads="1"/>
          </p:cNvSpPr>
          <p:nvPr/>
        </p:nvSpPr>
        <p:spPr bwMode="auto">
          <a:xfrm>
            <a:off x="312738" y="3500444"/>
            <a:ext cx="1555535" cy="42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latin typeface="Gill Sans MT" panose="020B0502020104020203" pitchFamily="34" charset="77"/>
              </a:rPr>
              <a:t>Machine A</a:t>
            </a:r>
          </a:p>
        </p:txBody>
      </p:sp>
      <p:sp>
        <p:nvSpPr>
          <p:cNvPr id="30746" name="Text Box 65"/>
          <p:cNvSpPr txBox="1">
            <a:spLocks noChangeArrowheads="1"/>
          </p:cNvSpPr>
          <p:nvPr/>
        </p:nvSpPr>
        <p:spPr bwMode="auto">
          <a:xfrm>
            <a:off x="341313" y="4033844"/>
            <a:ext cx="1561306" cy="42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latin typeface="Gill Sans MT" panose="020B0502020104020203" pitchFamily="34" charset="77"/>
              </a:rPr>
              <a:t>Machine B</a:t>
            </a:r>
          </a:p>
        </p:txBody>
      </p:sp>
    </p:spTree>
    <p:extLst>
      <p:ext uri="{BB962C8B-B14F-4D97-AF65-F5344CB8AC3E}">
        <p14:creationId xmlns:p14="http://schemas.microsoft.com/office/powerpoint/2010/main" val="15269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9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9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9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9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9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9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9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9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99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9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6356" grpId="0" animBg="1"/>
      <p:bldP spid="996357" grpId="0" animBg="1"/>
      <p:bldP spid="996360" grpId="0" animBg="1"/>
      <p:bldP spid="996362" grpId="0" animBg="1"/>
      <p:bldP spid="996389" grpId="0"/>
      <p:bldP spid="99639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6297"/>
            <a:ext cx="7886700" cy="1325563"/>
          </a:xfrm>
        </p:spPr>
        <p:txBody>
          <a:bodyPr/>
          <a:lstStyle/>
          <a:p>
            <a:r>
              <a:rPr lang="en-US" dirty="0"/>
              <a:t>Example: At 10ms startup</a:t>
            </a:r>
            <a:br>
              <a:rPr lang="en-US" dirty="0"/>
            </a:br>
            <a:r>
              <a:rPr lang="en-US" dirty="0"/>
              <a:t>(More Like a Disk)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571" y="2024215"/>
            <a:ext cx="5370858" cy="43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39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002B-8951-49D1-80CB-74F99F65D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determines peak bandwidth for I/O?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03AD2-22E9-473B-8F0D-5D42445E3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Bus Speed</a:t>
            </a:r>
            <a:endParaRPr lang="en-US" dirty="0"/>
          </a:p>
          <a:p>
            <a:pPr lvl="1"/>
            <a:r>
              <a:rPr lang="en-US" dirty="0"/>
              <a:t>PCI-X: 1064 MB/s = 133MHz x 64 bit (per lane)</a:t>
            </a:r>
          </a:p>
          <a:p>
            <a:pPr lvl="1"/>
            <a:r>
              <a:rPr lang="en-US" dirty="0"/>
              <a:t>Ultra Wide SCSI = 40 MB/s</a:t>
            </a:r>
          </a:p>
          <a:p>
            <a:pPr lvl="1"/>
            <a:r>
              <a:rPr lang="en-US" dirty="0"/>
              <a:t>USB 3.0 = 5 GB/s</a:t>
            </a:r>
          </a:p>
          <a:p>
            <a:pPr lvl="1"/>
            <a:r>
              <a:rPr lang="en-US" dirty="0"/>
              <a:t>Thunderbolt 3 = 40 Gb/s</a:t>
            </a:r>
          </a:p>
          <a:p>
            <a:r>
              <a:rPr lang="en-US" b="1" dirty="0"/>
              <a:t>Device Transfer Bandwidth</a:t>
            </a:r>
          </a:p>
          <a:p>
            <a:pPr lvl="1"/>
            <a:r>
              <a:rPr lang="en-US" dirty="0"/>
              <a:t>Rotational speed of spinning metal hard drive</a:t>
            </a:r>
          </a:p>
          <a:p>
            <a:pPr lvl="1"/>
            <a:r>
              <a:rPr lang="en-US" dirty="0"/>
              <a:t>Write/Read rate of NAND flash</a:t>
            </a:r>
          </a:p>
          <a:p>
            <a:pPr lvl="1"/>
            <a:r>
              <a:rPr lang="en-US" dirty="0"/>
              <a:t>Signaling rate of network link</a:t>
            </a:r>
          </a:p>
        </p:txBody>
      </p:sp>
    </p:spTree>
    <p:extLst>
      <p:ext uri="{BB962C8B-B14F-4D97-AF65-F5344CB8AC3E}">
        <p14:creationId xmlns:p14="http://schemas.microsoft.com/office/powerpoint/2010/main" val="1918745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F9AF4C-6F4E-405E-9CA2-E04BF2B55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220581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07BB25-EFD0-42A1-A3CA-FA6C769DD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Popular Storage Devices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DBC7ED-58D6-42C2-869F-1F9E18CF2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Magnetic Disks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60C4F2-E86F-4D95-A711-8FF62B86AE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Rarely becomes corrupted</a:t>
            </a:r>
          </a:p>
          <a:p>
            <a:r>
              <a:rPr lang="en-US" sz="2400" dirty="0"/>
              <a:t>Traditionally: large capacity at low cost</a:t>
            </a:r>
          </a:p>
          <a:p>
            <a:r>
              <a:rPr lang="en-US" sz="2400" dirty="0"/>
              <a:t>Block level random access</a:t>
            </a:r>
          </a:p>
          <a:p>
            <a:r>
              <a:rPr lang="en-US" sz="2400" dirty="0"/>
              <a:t>Slow performance for random access</a:t>
            </a:r>
          </a:p>
          <a:p>
            <a:r>
              <a:rPr lang="en-US" sz="2400" dirty="0"/>
              <a:t>Better performance for sequential access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7F004C-6B7F-452F-B784-76F317C9F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Flash Memory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3C8F07-0EE2-4888-ABCA-EF35448461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4"/>
            <a:ext cx="3887391" cy="398779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Rarely becomes corrupted</a:t>
            </a:r>
          </a:p>
          <a:p>
            <a:r>
              <a:rPr lang="en-US" sz="2400" dirty="0"/>
              <a:t>Increasingly larger and cheaper</a:t>
            </a:r>
          </a:p>
          <a:p>
            <a:r>
              <a:rPr lang="en-US" sz="2400" dirty="0"/>
              <a:t>Block level random access</a:t>
            </a:r>
          </a:p>
          <a:p>
            <a:r>
              <a:rPr lang="en-US" sz="2400" dirty="0"/>
              <a:t>Good performance for reads, worse for random writes</a:t>
            </a:r>
          </a:p>
          <a:p>
            <a:r>
              <a:rPr lang="en-US" sz="2400" dirty="0"/>
              <a:t>Have to erase data in large blocks</a:t>
            </a:r>
          </a:p>
          <a:p>
            <a:r>
              <a:rPr lang="en-US" sz="2400" dirty="0"/>
              <a:t>Challenge: Wear Levelling</a:t>
            </a:r>
          </a:p>
        </p:txBody>
      </p:sp>
    </p:spTree>
    <p:extLst>
      <p:ext uri="{BB962C8B-B14F-4D97-AF65-F5344CB8AC3E}">
        <p14:creationId xmlns:p14="http://schemas.microsoft.com/office/powerpoint/2010/main" val="154396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BFF175-8C29-0846-A253-7E7E7D4B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Emergence of SSDs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916E6D1-8F48-0747-A773-043FB0307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47" r="12231"/>
          <a:stretch/>
        </p:blipFill>
        <p:spPr>
          <a:xfrm>
            <a:off x="256673" y="1426353"/>
            <a:ext cx="6708484" cy="5382529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F22665-A60B-3D4C-B2EA-694A3BE8420F}"/>
              </a:ext>
            </a:extLst>
          </p:cNvPr>
          <p:cNvSpPr txBox="1"/>
          <p:nvPr/>
        </p:nvSpPr>
        <p:spPr>
          <a:xfrm>
            <a:off x="6965158" y="2629914"/>
            <a:ext cx="2035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In 2007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3B27A7-ED9D-BA42-958C-0CD9E264ECD4}"/>
              </a:ext>
            </a:extLst>
          </p:cNvPr>
          <p:cNvSpPr txBox="1"/>
          <p:nvPr/>
        </p:nvSpPr>
        <p:spPr>
          <a:xfrm>
            <a:off x="6965157" y="4689981"/>
            <a:ext cx="2035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i="1" dirty="0"/>
              <a:t>Storage Newsletter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187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3BFF175-8C29-0846-A253-7E7E7D4BD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Emergence of SSDs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F22665-A60B-3D4C-B2EA-694A3BE8420F}"/>
              </a:ext>
            </a:extLst>
          </p:cNvPr>
          <p:cNvSpPr txBox="1"/>
          <p:nvPr/>
        </p:nvSpPr>
        <p:spPr>
          <a:xfrm>
            <a:off x="6965158" y="2629914"/>
            <a:ext cx="2035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3B27A7-ED9D-BA42-958C-0CD9E264ECD4}"/>
              </a:ext>
            </a:extLst>
          </p:cNvPr>
          <p:cNvSpPr txBox="1"/>
          <p:nvPr/>
        </p:nvSpPr>
        <p:spPr>
          <a:xfrm>
            <a:off x="6965157" y="4689981"/>
            <a:ext cx="2035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i="1" dirty="0"/>
              <a:t>Storage Newsletter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590EF2-9E3D-B242-97C3-5787033A4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" y="1368424"/>
            <a:ext cx="6693782" cy="4875213"/>
          </a:xfrm>
        </p:spPr>
      </p:pic>
    </p:spTree>
    <p:extLst>
      <p:ext uri="{BB962C8B-B14F-4D97-AF65-F5344CB8AC3E}">
        <p14:creationId xmlns:p14="http://schemas.microsoft.com/office/powerpoint/2010/main" val="2892465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E69F5-0CB3-874A-AE9A-981721789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Emergence of SSDs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3DD291-2CF7-FC44-B03C-D2429D0D4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825624"/>
            <a:ext cx="4371975" cy="4667249"/>
          </a:xfrm>
        </p:spPr>
        <p:txBody>
          <a:bodyPr/>
          <a:lstStyle/>
          <a:p>
            <a:r>
              <a:rPr lang="en-US" dirty="0"/>
              <a:t>Faster</a:t>
            </a:r>
          </a:p>
          <a:p>
            <a:r>
              <a:rPr lang="en-US" dirty="0"/>
              <a:t>Lower power</a:t>
            </a:r>
          </a:p>
          <a:p>
            <a:r>
              <a:rPr lang="en-US" dirty="0"/>
              <a:t>No moving parts</a:t>
            </a:r>
          </a:p>
          <a:p>
            <a:endParaRPr lang="en-US" dirty="0"/>
          </a:p>
          <a:p>
            <a:r>
              <a:rPr lang="en-US" dirty="0"/>
              <a:t>But HDDs have their place</a:t>
            </a:r>
          </a:p>
          <a:p>
            <a:pPr lvl="1"/>
            <a:r>
              <a:rPr lang="en-US" dirty="0"/>
              <a:t>Cheapest online storage per byte</a:t>
            </a:r>
          </a:p>
          <a:p>
            <a:pPr lvl="1"/>
            <a:r>
              <a:rPr lang="en-US" dirty="0"/>
              <a:t>Application: Archival storage</a:t>
            </a:r>
          </a:p>
        </p:txBody>
      </p:sp>
      <p:pic>
        <p:nvPicPr>
          <p:cNvPr id="4" name="Picture 3" descr="vps-ssd-vs-hdd.jpg">
            <a:extLst>
              <a:ext uri="{FF2B5EF4-FFF2-40B4-BE49-F238E27FC236}">
                <a16:creationId xmlns:a16="http://schemas.microsoft.com/office/drawing/2014/main" id="{D233A20C-3E79-3C4E-A3CA-9AE7BE356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789" y="1266318"/>
            <a:ext cx="3635462" cy="544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8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1" y="600080"/>
            <a:ext cx="7886700" cy="1325563"/>
          </a:xfrm>
        </p:spPr>
        <p:txBody>
          <a:bodyPr/>
          <a:lstStyle/>
          <a:p>
            <a:r>
              <a:rPr lang="en-US" dirty="0">
                <a:latin typeface="Helvetica" charset="0"/>
              </a:rPr>
              <a:t>Hard Disk Drives (HDDs)</a:t>
            </a:r>
          </a:p>
        </p:txBody>
      </p:sp>
      <p:grpSp>
        <p:nvGrpSpPr>
          <p:cNvPr id="11267" name="Group 9"/>
          <p:cNvGrpSpPr>
            <a:grpSpLocks/>
          </p:cNvGrpSpPr>
          <p:nvPr/>
        </p:nvGrpSpPr>
        <p:grpSpPr bwMode="auto">
          <a:xfrm>
            <a:off x="177801" y="1963738"/>
            <a:ext cx="4941887" cy="4348163"/>
            <a:chOff x="192" y="336"/>
            <a:chExt cx="3396" cy="2922"/>
          </a:xfrm>
        </p:grpSpPr>
        <p:pic>
          <p:nvPicPr>
            <p:cNvPr id="11272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36"/>
              <a:ext cx="3396" cy="2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Text Box 8"/>
            <p:cNvSpPr txBox="1">
              <a:spLocks noChangeArrowheads="1"/>
            </p:cNvSpPr>
            <p:nvPr/>
          </p:nvSpPr>
          <p:spPr bwMode="auto">
            <a:xfrm>
              <a:off x="455" y="2842"/>
              <a:ext cx="2708" cy="4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0">
                  <a:latin typeface="Helvetica" charset="0"/>
                  <a:cs typeface="Helvetica" charset="0"/>
                </a:rPr>
                <a:t>Western Digital Drive</a:t>
              </a:r>
            </a:p>
            <a:p>
              <a:pPr eaLnBrk="1" hangingPunct="1"/>
              <a:r>
                <a:rPr lang="en-US" sz="1800" b="0">
                  <a:latin typeface="Helvetica" charset="0"/>
                  <a:cs typeface="Helvetica" charset="0"/>
                </a:rPr>
                <a:t>http://www.storagereview.com/guide/</a:t>
              </a:r>
            </a:p>
          </p:txBody>
        </p:sp>
      </p:grpSp>
      <p:grpSp>
        <p:nvGrpSpPr>
          <p:cNvPr id="11268" name="Group 13"/>
          <p:cNvGrpSpPr>
            <a:grpSpLocks/>
          </p:cNvGrpSpPr>
          <p:nvPr/>
        </p:nvGrpSpPr>
        <p:grpSpPr bwMode="auto">
          <a:xfrm>
            <a:off x="5551487" y="3619501"/>
            <a:ext cx="3276600" cy="2692400"/>
            <a:chOff x="3504" y="480"/>
            <a:chExt cx="2064" cy="1696"/>
          </a:xfrm>
        </p:grpSpPr>
        <p:pic>
          <p:nvPicPr>
            <p:cNvPr id="1127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480"/>
              <a:ext cx="2064" cy="1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1" name="Text Box 12"/>
            <p:cNvSpPr txBox="1">
              <a:spLocks noChangeArrowheads="1"/>
            </p:cNvSpPr>
            <p:nvPr/>
          </p:nvSpPr>
          <p:spPr bwMode="auto">
            <a:xfrm>
              <a:off x="3794" y="1728"/>
              <a:ext cx="1524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dirty="0">
                  <a:latin typeface="Helvetica" charset="0"/>
                  <a:cs typeface="Helvetica" charset="0"/>
                </a:rPr>
                <a:t>Read/Write Head</a:t>
              </a:r>
            </a:p>
            <a:p>
              <a:pPr eaLnBrk="1" hangingPunct="1"/>
              <a:r>
                <a:rPr lang="en-US" dirty="0">
                  <a:latin typeface="Helvetica" charset="0"/>
                  <a:cs typeface="Helvetica" charset="0"/>
                </a:rPr>
                <a:t>Side View</a:t>
              </a:r>
            </a:p>
          </p:txBody>
        </p:sp>
      </p:grpSp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5282405" y="2215100"/>
            <a:ext cx="3814763" cy="1323439"/>
          </a:xfrm>
          <a:prstGeom prst="rect">
            <a:avLst/>
          </a:prstGeom>
          <a:solidFill>
            <a:srgbClr val="FFFCD0"/>
          </a:solidFill>
          <a:ln w="9525">
            <a:solidFill>
              <a:srgbClr val="618FF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0" dirty="0">
                <a:latin typeface="Arial" charset="0"/>
              </a:rPr>
              <a:t>IBM Personal Computer (1986)</a:t>
            </a:r>
          </a:p>
          <a:p>
            <a:pPr lvl="1" eaLnBrk="1" hangingPunct="1"/>
            <a:r>
              <a:rPr lang="en-US" sz="2000" b="0" dirty="0">
                <a:latin typeface="Arial" charset="0"/>
              </a:rPr>
              <a:t>30 MB hard disk - $500 </a:t>
            </a:r>
          </a:p>
          <a:p>
            <a:pPr lvl="1" eaLnBrk="1" hangingPunct="1"/>
            <a:r>
              <a:rPr lang="en-US" sz="2000" b="0" dirty="0">
                <a:latin typeface="Arial" charset="0"/>
              </a:rPr>
              <a:t>30-40ms seek time</a:t>
            </a:r>
          </a:p>
          <a:p>
            <a:pPr lvl="1" eaLnBrk="1" hangingPunct="1"/>
            <a:r>
              <a:rPr lang="en-US" sz="2000" b="0" dirty="0">
                <a:latin typeface="Arial" charset="0"/>
              </a:rPr>
              <a:t>0.7-1 MB/s (est.)</a:t>
            </a:r>
          </a:p>
        </p:txBody>
      </p:sp>
    </p:spTree>
    <p:extLst>
      <p:ext uri="{BB962C8B-B14F-4D97-AF65-F5344CB8AC3E}">
        <p14:creationId xmlns:p14="http://schemas.microsoft.com/office/powerpoint/2010/main" val="42357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24" y="355592"/>
            <a:ext cx="7886700" cy="1325563"/>
          </a:xfrm>
        </p:spPr>
        <p:txBody>
          <a:bodyPr/>
          <a:lstStyle/>
          <a:p>
            <a:r>
              <a:rPr lang="en-US" dirty="0"/>
              <a:t>Magnetic Disk</a:t>
            </a:r>
          </a:p>
        </p:txBody>
      </p:sp>
      <p:pic>
        <p:nvPicPr>
          <p:cNvPr id="7" name="Content Placeholder 3" descr="disk-2.pdf"/>
          <p:cNvPicPr>
            <a:picLocks noChangeAspect="1"/>
          </p:cNvPicPr>
          <p:nvPr/>
        </p:nvPicPr>
        <p:blipFill rotWithShape="1">
          <a:blip r:embed="rId2"/>
          <a:srcRect l="-1257" r="-924"/>
          <a:stretch/>
        </p:blipFill>
        <p:spPr>
          <a:xfrm>
            <a:off x="4622600" y="1299410"/>
            <a:ext cx="4521399" cy="479658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45" y="1414463"/>
            <a:ext cx="4304643" cy="5077626"/>
          </a:xfrm>
        </p:spPr>
        <p:txBody>
          <a:bodyPr>
            <a:normAutofit/>
          </a:bodyPr>
          <a:lstStyle/>
          <a:p>
            <a:r>
              <a:rPr lang="en-US" dirty="0"/>
              <a:t>Unit of Transfer: </a:t>
            </a:r>
            <a:r>
              <a:rPr lang="en-US" i="1" dirty="0"/>
              <a:t>Sector</a:t>
            </a:r>
            <a:endParaRPr lang="en-US" dirty="0"/>
          </a:p>
          <a:p>
            <a:pPr lvl="1"/>
            <a:r>
              <a:rPr lang="en-US" dirty="0"/>
              <a:t>Ring of sectors form a </a:t>
            </a:r>
            <a:r>
              <a:rPr lang="en-US" i="1" dirty="0"/>
              <a:t>track</a:t>
            </a:r>
          </a:p>
          <a:p>
            <a:pPr lvl="1"/>
            <a:r>
              <a:rPr lang="en-US" dirty="0"/>
              <a:t>Stack of tracks form a </a:t>
            </a:r>
            <a:r>
              <a:rPr lang="en-US" i="1" dirty="0"/>
              <a:t>cylinder</a:t>
            </a:r>
          </a:p>
          <a:p>
            <a:r>
              <a:rPr lang="en-US" dirty="0"/>
              <a:t>Read/Write heads position on cylinders</a:t>
            </a:r>
          </a:p>
          <a:p>
            <a:r>
              <a:rPr lang="en-US" dirty="0"/>
              <a:t>Impressive Engineering</a:t>
            </a:r>
          </a:p>
          <a:p>
            <a:pPr lvl="1"/>
            <a:r>
              <a:rPr lang="en-US" dirty="0"/>
              <a:t>Track is ~1um wide</a:t>
            </a:r>
          </a:p>
          <a:p>
            <a:pPr lvl="1"/>
            <a:r>
              <a:rPr lang="en-US" dirty="0"/>
              <a:t>Data Density &gt; 250GB/in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Head sits 15nm above platter surface</a:t>
            </a:r>
          </a:p>
        </p:txBody>
      </p:sp>
    </p:spTree>
    <p:extLst>
      <p:ext uri="{BB962C8B-B14F-4D97-AF65-F5344CB8AC3E}">
        <p14:creationId xmlns:p14="http://schemas.microsoft.com/office/powerpoint/2010/main" val="358190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D8306-0417-2344-9FE3-15A193C41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and Writing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A5695-55BE-1042-AE71-C3D08DD796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Seek Time</a:t>
            </a:r>
            <a:r>
              <a:rPr lang="en-US" dirty="0"/>
              <a:t>: Move head to correct cylinder</a:t>
            </a:r>
          </a:p>
          <a:p>
            <a:pPr lvl="1"/>
            <a:r>
              <a:rPr lang="en-US" dirty="0"/>
              <a:t>Average of 5-10 </a:t>
            </a:r>
            <a:r>
              <a:rPr lang="en-US" dirty="0" err="1"/>
              <a:t>ms</a:t>
            </a:r>
            <a:endParaRPr lang="en-US" dirty="0"/>
          </a:p>
          <a:p>
            <a:pPr lvl="1"/>
            <a:r>
              <a:rPr lang="en-US" dirty="0"/>
              <a:t>Faster if reads adjacent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Rotational Latency</a:t>
            </a:r>
            <a:r>
              <a:rPr lang="en-US" dirty="0"/>
              <a:t>: Wait for right sector within cylinder to come under head</a:t>
            </a:r>
          </a:p>
          <a:p>
            <a:pPr lvl="1"/>
            <a:r>
              <a:rPr lang="en-US" dirty="0"/>
              <a:t>4-8ms (3600-7200 RPM) 2-4ms (15000 RPM)</a:t>
            </a:r>
          </a:p>
          <a:p>
            <a:pPr lvl="1"/>
            <a:r>
              <a:rPr lang="en-US" dirty="0"/>
              <a:t>Faster if reads adjacent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Transfer Time:</a:t>
            </a:r>
            <a:r>
              <a:rPr lang="en-US" dirty="0"/>
              <a:t> Time to actually read sectors</a:t>
            </a:r>
          </a:p>
          <a:p>
            <a:pPr lvl="1"/>
            <a:r>
              <a:rPr lang="en-US" dirty="0"/>
              <a:t>50-100 MB/sec.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2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35800-344F-F647-B997-06081E20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HTTP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13B0-4CE8-F746-AF50-454402EF4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/>
          </a:bodyPr>
          <a:lstStyle/>
          <a:p>
            <a:r>
              <a:rPr lang="en-US" sz="3200" dirty="0"/>
              <a:t>Application protocol for The Web</a:t>
            </a:r>
          </a:p>
          <a:p>
            <a:pPr lvl="1"/>
            <a:r>
              <a:rPr lang="en-US" sz="2800" dirty="0"/>
              <a:t>Retrieve a specific object, upload data, etc.</a:t>
            </a:r>
          </a:p>
          <a:p>
            <a:r>
              <a:rPr lang="en-US" sz="3200" dirty="0"/>
              <a:t>Runs on top of TCP (sockets)</a:t>
            </a:r>
          </a:p>
          <a:p>
            <a:r>
              <a:rPr lang="en-US" sz="3200" dirty="0"/>
              <a:t>Like any protocol, stipulates:</a:t>
            </a:r>
          </a:p>
          <a:p>
            <a:pPr lvl="1"/>
            <a:r>
              <a:rPr lang="en-US" sz="2800" b="1" dirty="0"/>
              <a:t>Syntax</a:t>
            </a:r>
            <a:r>
              <a:rPr lang="en-US" sz="2800" dirty="0"/>
              <a:t>: Content sent over socket connection</a:t>
            </a:r>
          </a:p>
          <a:p>
            <a:pPr lvl="1"/>
            <a:r>
              <a:rPr lang="en-US" sz="2800" b="1" dirty="0"/>
              <a:t>Semantics</a:t>
            </a:r>
            <a:r>
              <a:rPr lang="en-US" sz="2800" dirty="0"/>
              <a:t>: Meaning of a message</a:t>
            </a:r>
          </a:p>
          <a:p>
            <a:pPr lvl="1"/>
            <a:r>
              <a:rPr lang="en-US" sz="2800" dirty="0"/>
              <a:t>Valid replies and actions taken upon message receipt</a:t>
            </a:r>
          </a:p>
          <a:p>
            <a:r>
              <a:rPr lang="en-US" sz="3200" dirty="0"/>
              <a:t>Arguably a form of RPC</a:t>
            </a:r>
          </a:p>
        </p:txBody>
      </p:sp>
    </p:spTree>
    <p:extLst>
      <p:ext uri="{BB962C8B-B14F-4D97-AF65-F5344CB8AC3E}">
        <p14:creationId xmlns:p14="http://schemas.microsoft.com/office/powerpoint/2010/main" val="30613107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BAA40-7EAE-E241-9580-0F4078A6C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A4B8-0177-D34A-AFE4-EFD79A999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975014"/>
            <a:ext cx="7886700" cy="32019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Latency = Queue Time + Controller Time +</a:t>
            </a:r>
            <a:br>
              <a:rPr lang="en-US" dirty="0"/>
            </a:br>
            <a:r>
              <a:rPr lang="en-US" dirty="0"/>
              <a:t>	      Seek Time + Rotational Latency +</a:t>
            </a:r>
            <a:br>
              <a:rPr lang="en-US" dirty="0"/>
            </a:br>
            <a:r>
              <a:rPr lang="en-US" dirty="0"/>
              <a:t>	      Transfer Time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To Achieve Best Bandwidth: </a:t>
            </a:r>
            <a:r>
              <a:rPr lang="en-US" b="1" dirty="0"/>
              <a:t>Large Transfers of Physically Adjacent Sectors</a:t>
            </a:r>
            <a:r>
              <a:rPr lang="en-US" dirty="0"/>
              <a:t> from one track</a:t>
            </a:r>
          </a:p>
        </p:txBody>
      </p:sp>
      <p:grpSp>
        <p:nvGrpSpPr>
          <p:cNvPr id="4" name="Group 36">
            <a:extLst>
              <a:ext uri="{FF2B5EF4-FFF2-40B4-BE49-F238E27FC236}">
                <a16:creationId xmlns:a16="http://schemas.microsoft.com/office/drawing/2014/main" id="{93737013-7316-7041-8058-26C31742D2CC}"/>
              </a:ext>
            </a:extLst>
          </p:cNvPr>
          <p:cNvGrpSpPr>
            <a:grpSpLocks/>
          </p:cNvGrpSpPr>
          <p:nvPr/>
        </p:nvGrpSpPr>
        <p:grpSpPr bwMode="auto">
          <a:xfrm>
            <a:off x="501915" y="1479174"/>
            <a:ext cx="8140169" cy="1235075"/>
            <a:chOff x="457" y="3072"/>
            <a:chExt cx="5167" cy="816"/>
          </a:xfrm>
        </p:grpSpPr>
        <p:sp>
          <p:nvSpPr>
            <p:cNvPr id="5" name="Rectangle 37">
              <a:extLst>
                <a:ext uri="{FF2B5EF4-FFF2-40B4-BE49-F238E27FC236}">
                  <a16:creationId xmlns:a16="http://schemas.microsoft.com/office/drawing/2014/main" id="{02F1BE4F-BA62-1548-BCB4-85C5F81F1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072"/>
              <a:ext cx="1200" cy="816"/>
            </a:xfrm>
            <a:prstGeom prst="rect">
              <a:avLst/>
            </a:prstGeom>
            <a:solidFill>
              <a:srgbClr val="00AE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/>
              <a:r>
                <a:rPr lang="en-US" sz="2000" b="0" dirty="0">
                  <a:latin typeface="Gill Sans MT" panose="020B0502020104020203" pitchFamily="34" charset="77"/>
                  <a:cs typeface="Helvetica Neue Light"/>
                </a:rPr>
                <a:t>Software</a:t>
              </a:r>
            </a:p>
            <a:p>
              <a:pPr marL="228600" indent="-228600"/>
              <a:r>
                <a:rPr lang="en-US" sz="2000" b="0" dirty="0">
                  <a:latin typeface="Gill Sans MT" panose="020B0502020104020203" pitchFamily="34" charset="77"/>
                  <a:cs typeface="Helvetica Neue Light"/>
                </a:rPr>
                <a:t>Queue</a:t>
              </a:r>
            </a:p>
            <a:p>
              <a:pPr marL="228600" indent="-228600"/>
              <a:r>
                <a:rPr lang="en-US" sz="2000" b="0" dirty="0">
                  <a:latin typeface="Gill Sans MT" panose="020B0502020104020203" pitchFamily="34" charset="77"/>
                  <a:cs typeface="Helvetica Neue Light"/>
                </a:rPr>
                <a:t>(Device Driver)</a:t>
              </a:r>
            </a:p>
          </p:txBody>
        </p:sp>
        <p:sp>
          <p:nvSpPr>
            <p:cNvPr id="6" name="Line 38">
              <a:extLst>
                <a:ext uri="{FF2B5EF4-FFF2-40B4-BE49-F238E27FC236}">
                  <a16:creationId xmlns:a16="http://schemas.microsoft.com/office/drawing/2014/main" id="{A771A1BD-98E7-B846-8B14-A6DA086CBF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0" y="3480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0478" tIns="44445" rIns="90478" bIns="44445" anchor="ctr"/>
            <a:lstStyle/>
            <a:p>
              <a:endParaRPr lang="en-US" b="0">
                <a:latin typeface="Gill Sans MT" panose="020B0502020104020203" pitchFamily="34" charset="77"/>
                <a:cs typeface="Helvetica Neue Light"/>
              </a:endParaRPr>
            </a:p>
          </p:txBody>
        </p:sp>
        <p:sp>
          <p:nvSpPr>
            <p:cNvPr id="7" name="Line 39">
              <a:extLst>
                <a:ext uri="{FF2B5EF4-FFF2-40B4-BE49-F238E27FC236}">
                  <a16:creationId xmlns:a16="http://schemas.microsoft.com/office/drawing/2014/main" id="{83C8F4CE-1BCB-1A40-96BC-DE55AD228B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0" y="3480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0478" tIns="44445" rIns="90478" bIns="44445" anchor="ctr"/>
            <a:lstStyle/>
            <a:p>
              <a:endParaRPr lang="en-US" b="0">
                <a:latin typeface="Gill Sans MT" panose="020B0502020104020203" pitchFamily="34" charset="77"/>
                <a:cs typeface="Helvetica Neue Light"/>
              </a:endParaRPr>
            </a:p>
          </p:txBody>
        </p:sp>
        <p:sp>
          <p:nvSpPr>
            <p:cNvPr id="8" name="Rectangle 40">
              <a:extLst>
                <a:ext uri="{FF2B5EF4-FFF2-40B4-BE49-F238E27FC236}">
                  <a16:creationId xmlns:a16="http://schemas.microsoft.com/office/drawing/2014/main" id="{4A578901-C198-6549-83FD-5A43585AC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3072"/>
              <a:ext cx="384" cy="81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lIns="90478" tIns="44445" rIns="90478" bIns="44445" anchor="ctr"/>
            <a:lstStyle/>
            <a:p>
              <a:pPr marL="228600" indent="-228600">
                <a:lnSpc>
                  <a:spcPct val="80000"/>
                </a:lnSpc>
                <a:spcBef>
                  <a:spcPct val="10000"/>
                </a:spcBef>
              </a:pPr>
              <a:r>
                <a:rPr lang="en-US" sz="2000" b="0" dirty="0">
                  <a:latin typeface="Gill Sans MT" panose="020B0502020104020203" pitchFamily="34" charset="77"/>
                  <a:cs typeface="Helvetica Neue Light"/>
                </a:rPr>
                <a:t>Hardware</a:t>
              </a:r>
            </a:p>
            <a:p>
              <a:pPr marL="228600" indent="-228600">
                <a:lnSpc>
                  <a:spcPct val="80000"/>
                </a:lnSpc>
                <a:spcBef>
                  <a:spcPct val="10000"/>
                </a:spcBef>
              </a:pPr>
              <a:r>
                <a:rPr lang="en-US" sz="2000" b="0" dirty="0">
                  <a:latin typeface="Gill Sans MT" panose="020B0502020104020203" pitchFamily="34" charset="77"/>
                  <a:cs typeface="Helvetica Neue Light"/>
                </a:rPr>
                <a:t>Controller</a:t>
              </a:r>
            </a:p>
          </p:txBody>
        </p:sp>
        <p:sp>
          <p:nvSpPr>
            <p:cNvPr id="9" name="Rectangle 41">
              <a:extLst>
                <a:ext uri="{FF2B5EF4-FFF2-40B4-BE49-F238E27FC236}">
                  <a16:creationId xmlns:a16="http://schemas.microsoft.com/office/drawing/2014/main" id="{A18D9BC0-FC85-D541-8EFE-67C63964E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072"/>
              <a:ext cx="1440" cy="81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78" tIns="44445" rIns="90478" bIns="44445" anchor="ctr"/>
            <a:lstStyle/>
            <a:p>
              <a:pPr marL="228600" indent="-228600"/>
              <a:r>
                <a:rPr lang="en-US" sz="2000" b="0">
                  <a:latin typeface="Gill Sans MT" panose="020B0502020104020203" pitchFamily="34" charset="77"/>
                  <a:cs typeface="Helvetica Neue Light"/>
                </a:rPr>
                <a:t> Media Time</a:t>
              </a:r>
            </a:p>
            <a:p>
              <a:pPr marL="228600" indent="-228600"/>
              <a:r>
                <a:rPr lang="en-US" sz="2000" b="0">
                  <a:latin typeface="Gill Sans MT" panose="020B0502020104020203" pitchFamily="34" charset="77"/>
                  <a:cs typeface="Helvetica Neue Light"/>
                </a:rPr>
                <a:t>(Seek+Rot+Xfer)</a:t>
              </a:r>
            </a:p>
          </p:txBody>
        </p:sp>
        <p:sp>
          <p:nvSpPr>
            <p:cNvPr id="10" name="Line 42">
              <a:extLst>
                <a:ext uri="{FF2B5EF4-FFF2-40B4-BE49-F238E27FC236}">
                  <a16:creationId xmlns:a16="http://schemas.microsoft.com/office/drawing/2014/main" id="{EA309782-BA6A-3B40-B6E0-DC6D66EBAB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8" y="3480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0478" tIns="44445" rIns="90478" bIns="44445" anchor="ctr"/>
            <a:lstStyle/>
            <a:p>
              <a:endParaRPr lang="en-US" b="0">
                <a:latin typeface="Gill Sans MT" panose="020B0502020104020203" pitchFamily="34" charset="77"/>
                <a:cs typeface="Helvetica Neue Light"/>
              </a:endParaRPr>
            </a:p>
          </p:txBody>
        </p:sp>
        <p:sp>
          <p:nvSpPr>
            <p:cNvPr id="11" name="Line 43">
              <a:extLst>
                <a:ext uri="{FF2B5EF4-FFF2-40B4-BE49-F238E27FC236}">
                  <a16:creationId xmlns:a16="http://schemas.microsoft.com/office/drawing/2014/main" id="{E53B7AC7-3DAC-284D-BFF4-17C9CDCC5F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92" y="3480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lIns="90478" tIns="44445" rIns="90478" bIns="44445" anchor="ctr"/>
            <a:lstStyle/>
            <a:p>
              <a:endParaRPr lang="en-US" b="0">
                <a:latin typeface="Gill Sans MT" panose="020B0502020104020203" pitchFamily="34" charset="77"/>
                <a:cs typeface="Helvetica Neue Light"/>
              </a:endParaRPr>
            </a:p>
          </p:txBody>
        </p:sp>
        <p:sp>
          <p:nvSpPr>
            <p:cNvPr id="12" name="Text Box 44">
              <a:extLst>
                <a:ext uri="{FF2B5EF4-FFF2-40B4-BE49-F238E27FC236}">
                  <a16:creationId xmlns:a16="http://schemas.microsoft.com/office/drawing/2014/main" id="{8F4FD05E-2232-CB4D-BC11-18B65E863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227" y="3344"/>
              <a:ext cx="732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0">
                  <a:latin typeface="Gill Sans MT" panose="020B0502020104020203" pitchFamily="34" charset="77"/>
                  <a:cs typeface="Helvetica Neue Light"/>
                </a:rPr>
                <a:t>Request</a:t>
              </a:r>
            </a:p>
          </p:txBody>
        </p:sp>
        <p:sp>
          <p:nvSpPr>
            <p:cNvPr id="13" name="Text Box 45">
              <a:extLst>
                <a:ext uri="{FF2B5EF4-FFF2-40B4-BE49-F238E27FC236}">
                  <a16:creationId xmlns:a16="http://schemas.microsoft.com/office/drawing/2014/main" id="{73B87A91-AE1A-8D46-8C75-6DC80F821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192" y="3344"/>
              <a:ext cx="591" cy="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78" tIns="44445" rIns="90478" bIns="44445">
              <a:spAutoFit/>
            </a:bodyPr>
            <a:lstStyle>
              <a:lvl1pPr marL="2286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algn="ctr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SzPct val="100000"/>
                <a:defRPr sz="2200" b="1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r>
                <a:rPr lang="en-US" b="0">
                  <a:latin typeface="Gill Sans MT" panose="020B0502020104020203" pitchFamily="34" charset="77"/>
                  <a:cs typeface="Helvetica Neue Light"/>
                </a:rPr>
                <a:t>Result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63209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6D7E-39AD-2649-8296-5AED17154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HDD Controllers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D78D0-FC61-0347-8BF6-0EC330D37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Old Days: Device driver would address block of data by cylinder number, head (platter) number, and sector number</a:t>
            </a:r>
          </a:p>
          <a:p>
            <a:r>
              <a:rPr lang="en-US" dirty="0"/>
              <a:t>Now: Hard drive is just an array of sectors</a:t>
            </a:r>
          </a:p>
          <a:p>
            <a:pPr lvl="1"/>
            <a:r>
              <a:rPr lang="en-US" dirty="0"/>
              <a:t>Sector number mapped internally to physical location</a:t>
            </a:r>
          </a:p>
          <a:p>
            <a:pPr lvl="1"/>
            <a:r>
              <a:rPr lang="en-US" dirty="0"/>
              <a:t>Numerically close sectors are probably physically close</a:t>
            </a:r>
          </a:p>
          <a:p>
            <a:r>
              <a:rPr lang="en-US" dirty="0"/>
              <a:t>Lots of other intelligent features</a:t>
            </a:r>
          </a:p>
          <a:p>
            <a:pPr lvl="1"/>
            <a:r>
              <a:rPr lang="en-US" dirty="0"/>
              <a:t>Error Correcting Codes</a:t>
            </a:r>
          </a:p>
          <a:p>
            <a:pPr lvl="1"/>
            <a:r>
              <a:rPr lang="en-US" dirty="0"/>
              <a:t>Sector Sparing: Remap sector </a:t>
            </a:r>
            <a:r>
              <a:rPr lang="en-US" dirty="0" err="1"/>
              <a:t>nums</a:t>
            </a:r>
            <a:r>
              <a:rPr lang="en-US" dirty="0"/>
              <a:t> to avoid faulty regions of physical disk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8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F0664-A8F8-404B-B79D-CF0496687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10D3AB-288B-C449-8331-05E679666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Diversity of I/O Devices</a:t>
            </a:r>
          </a:p>
          <a:p>
            <a:pPr lvl="1"/>
            <a:r>
              <a:rPr lang="en-US" dirty="0"/>
              <a:t>Many different speeds (0.1 bytes/sec. to GB/sec.)</a:t>
            </a:r>
          </a:p>
          <a:p>
            <a:pPr lvl="1"/>
            <a:r>
              <a:rPr lang="en-US" dirty="0"/>
              <a:t>Different access patterns (block, character, network)</a:t>
            </a:r>
          </a:p>
          <a:p>
            <a:r>
              <a:rPr lang="en-US" dirty="0"/>
              <a:t>I/O Controllers: HW that controls actual device</a:t>
            </a:r>
          </a:p>
          <a:p>
            <a:pPr lvl="1"/>
            <a:r>
              <a:rPr lang="en-US" dirty="0"/>
              <a:t>Process access through specific instructions or load/store to specially mapped physical addresses</a:t>
            </a:r>
          </a:p>
          <a:p>
            <a:pPr lvl="1"/>
            <a:r>
              <a:rPr lang="en-US" dirty="0"/>
              <a:t>Report results either via polling or via interrupts</a:t>
            </a:r>
          </a:p>
          <a:p>
            <a:r>
              <a:rPr lang="en-US" dirty="0"/>
              <a:t>Hard Disk Drives</a:t>
            </a:r>
          </a:p>
          <a:p>
            <a:pPr lvl="1"/>
            <a:r>
              <a:rPr lang="en-US" dirty="0"/>
              <a:t>Faster for sequential access than random access</a:t>
            </a:r>
          </a:p>
          <a:p>
            <a:pPr lvl="1"/>
            <a:r>
              <a:rPr lang="en-US" dirty="0"/>
              <a:t>Modern OS only sees sector numbers</a:t>
            </a:r>
          </a:p>
        </p:txBody>
      </p:sp>
    </p:spTree>
    <p:extLst>
      <p:ext uri="{BB962C8B-B14F-4D97-AF65-F5344CB8AC3E}">
        <p14:creationId xmlns:p14="http://schemas.microsoft.com/office/powerpoint/2010/main" val="108368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7577BB-3BCF-4A46-ADDD-E66729EAF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DNS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2B83AC-5F82-594A-8763-D2E537329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50"/>
          </a:xfrm>
        </p:spPr>
        <p:txBody>
          <a:bodyPr>
            <a:normAutofit/>
          </a:bodyPr>
          <a:lstStyle/>
          <a:p>
            <a:r>
              <a:rPr lang="en-US" dirty="0"/>
              <a:t>Distributed system</a:t>
            </a:r>
          </a:p>
          <a:p>
            <a:r>
              <a:rPr lang="en-US" b="1" dirty="0"/>
              <a:t>Purpose: </a:t>
            </a:r>
            <a:r>
              <a:rPr lang="en-US" dirty="0"/>
              <a:t>Convert a human readable name (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www.google.com</a:t>
            </a:r>
            <a:r>
              <a:rPr lang="en-US" dirty="0"/>
              <a:t>) to an IP Address (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172.217.6.78</a:t>
            </a:r>
            <a:r>
              <a:rPr lang="en-US" dirty="0"/>
              <a:t>)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Humans don't want to remember IP addresses</a:t>
            </a:r>
          </a:p>
          <a:p>
            <a:pPr lvl="1"/>
            <a:r>
              <a:rPr lang="en-US" dirty="0"/>
              <a:t>But IP routes traffic based on IP addresses</a:t>
            </a:r>
          </a:p>
          <a:p>
            <a:r>
              <a:rPr lang="en-US" dirty="0"/>
              <a:t>Other benefits</a:t>
            </a:r>
          </a:p>
          <a:p>
            <a:pPr lvl="1"/>
            <a:r>
              <a:rPr lang="en-US" dirty="0"/>
              <a:t>Service can change hosts (IP Address) but keep name</a:t>
            </a:r>
          </a:p>
          <a:p>
            <a:pPr lvl="1"/>
            <a:r>
              <a:rPr lang="en-US" dirty="0"/>
              <a:t>Fancy things like sending Google users to different hosts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209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40" y="-26034"/>
            <a:ext cx="8863013" cy="1325563"/>
          </a:xfrm>
        </p:spPr>
        <p:txBody>
          <a:bodyPr/>
          <a:lstStyle/>
          <a:p>
            <a:r>
              <a:rPr lang="en-US" altLang="ko-KR" dirty="0">
                <a:ea typeface="굴림" panose="020B0600000101010101" pitchFamily="34" charset="-127"/>
              </a:rPr>
              <a:t>Recall: Life Cycle of An I/O Request</a:t>
            </a:r>
            <a:endParaRPr lang="en-US" altLang="ko-KR" sz="1800" dirty="0">
              <a:ea typeface="굴림" panose="020B0600000101010101" pitchFamily="34" charset="-127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2" t="562" r="24442" b="562"/>
          <a:stretch>
            <a:fillRect/>
          </a:stretch>
        </p:blipFill>
        <p:spPr bwMode="auto">
          <a:xfrm>
            <a:off x="3684590" y="971555"/>
            <a:ext cx="4006850" cy="5813425"/>
          </a:xfrm>
          <a:prstGeom prst="rect">
            <a:avLst/>
          </a:prstGeom>
          <a:noFill/>
          <a:ln w="38100" cmpd="dbl">
            <a:solidFill>
              <a:srgbClr val="CC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985840" y="3629030"/>
            <a:ext cx="716280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/>
          <a:p>
            <a:endParaRPr lang="en-US">
              <a:latin typeface="Gill Sans Light"/>
              <a:cs typeface="Gill Sans Light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138240" y="3698880"/>
            <a:ext cx="1798294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Device Driver</a:t>
            </a:r>
          </a:p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Top Half</a:t>
            </a: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985840" y="4543430"/>
            <a:ext cx="716280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/>
          <a:p>
            <a:endParaRPr lang="en-US">
              <a:latin typeface="Gill Sans Light"/>
              <a:cs typeface="Gill Sans Light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138240" y="4619630"/>
            <a:ext cx="1798294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Device Driver</a:t>
            </a:r>
          </a:p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Bottom Half</a:t>
            </a: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985840" y="5534030"/>
            <a:ext cx="716280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/>
          <a:p>
            <a:endParaRPr lang="en-US">
              <a:latin typeface="Gill Sans Light"/>
              <a:cs typeface="Gill Sans Light"/>
            </a:endParaRP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401765" y="5686430"/>
            <a:ext cx="1325408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 dirty="0">
                <a:latin typeface="Gill Sans" charset="0"/>
                <a:ea typeface="Gill Sans" charset="0"/>
                <a:cs typeface="Gill Sans" charset="0"/>
              </a:rPr>
              <a:t>Device</a:t>
            </a:r>
          </a:p>
          <a:p>
            <a:r>
              <a:rPr lang="en-US" altLang="en-US" b="0" dirty="0">
                <a:latin typeface="Gill Sans" charset="0"/>
                <a:ea typeface="Gill Sans" charset="0"/>
                <a:cs typeface="Gill Sans" charset="0"/>
              </a:rPr>
              <a:t>Hardware</a:t>
            </a: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985840" y="1952630"/>
            <a:ext cx="7162800" cy="0"/>
          </a:xfrm>
          <a:prstGeom prst="line">
            <a:avLst/>
          </a:prstGeom>
          <a:noFill/>
          <a:ln w="38100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 anchor="ctr"/>
          <a:lstStyle/>
          <a:p>
            <a:endParaRPr lang="en-US">
              <a:latin typeface="Gill Sans Light"/>
              <a:cs typeface="Gill Sans Light"/>
            </a:endParaRP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1314453" y="2409830"/>
            <a:ext cx="1395299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Kernel I/O</a:t>
            </a:r>
          </a:p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Subsystem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511303" y="1038230"/>
            <a:ext cx="1158568" cy="76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CC"/>
                </a:solidFill>
              </a14:hiddenFill>
            </a:ext>
            <a:ext uri="{91240B29-F687-4f45-9708-019B960494DF}">
              <a14:hiddenLine xmlns:a14="http://schemas.microsoft.com/office/drawing/2010/main" xmlns="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78" tIns="44445" rIns="90478" bIns="44445">
            <a:spAutoFit/>
          </a:bodyPr>
          <a:lstStyle>
            <a:lvl1pPr marL="2286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SzPct val="100000"/>
              <a:defRPr sz="22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User</a:t>
            </a:r>
          </a:p>
          <a:p>
            <a:r>
              <a:rPr lang="en-US" altLang="en-US" b="0">
                <a:latin typeface="Gill Sans" charset="0"/>
                <a:ea typeface="Gill Sans" charset="0"/>
                <a:cs typeface="Gill Sans" charset="0"/>
              </a:rPr>
              <a:t>Program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684590" y="971555"/>
            <a:ext cx="1492250" cy="638175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684590" y="2933706"/>
            <a:ext cx="1492250" cy="571499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684590" y="3743331"/>
            <a:ext cx="1492250" cy="571499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684590" y="5681565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167440" y="5686430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6167440" y="4619630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167440" y="3705230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6167440" y="2028830"/>
            <a:ext cx="1492250" cy="614466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199190" y="962030"/>
            <a:ext cx="1492250" cy="638175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Diamond 2"/>
          <p:cNvSpPr/>
          <p:nvPr/>
        </p:nvSpPr>
        <p:spPr bwMode="auto">
          <a:xfrm>
            <a:off x="3759520" y="2028830"/>
            <a:ext cx="1341120" cy="685801"/>
          </a:xfrm>
          <a:prstGeom prst="diamond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7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In a Picture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811463" y="3976692"/>
            <a:ext cx="533400" cy="1487488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L3 Cache</a:t>
            </a:r>
            <a:br>
              <a:rPr lang="en-US" b="0" dirty="0">
                <a:latin typeface="+mj-lt"/>
                <a:ea typeface="Gill Sans" charset="0"/>
                <a:cs typeface="Gill Sans" charset="0"/>
              </a:rPr>
            </a:br>
            <a:r>
              <a:rPr lang="en-US" b="0" dirty="0">
                <a:latin typeface="+mj-lt"/>
                <a:ea typeface="Gill Sans" charset="0"/>
                <a:cs typeface="Gill Sans" charset="0"/>
              </a:rPr>
              <a:t>(shared)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715169" y="4455323"/>
            <a:ext cx="355600" cy="1008857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Registers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09600" y="2792418"/>
            <a:ext cx="2019300" cy="1285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84213" y="2776543"/>
            <a:ext cx="670249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ko-KR" b="0">
                <a:latin typeface="+mj-lt"/>
                <a:ea typeface="Gill Sans" charset="0"/>
                <a:cs typeface="Gill Sans" charset="0"/>
              </a:rPr>
              <a:t>Core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09600" y="4165605"/>
            <a:ext cx="2019300" cy="12985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90563" y="4141793"/>
            <a:ext cx="670249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ko-KR" b="0">
                <a:latin typeface="+mj-lt"/>
                <a:ea typeface="Gill Sans" charset="0"/>
                <a:cs typeface="Gill Sans" charset="0"/>
              </a:rPr>
              <a:t>Core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175520" y="2618614"/>
            <a:ext cx="1314450" cy="2888659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latin typeface="+mj-lt"/>
                <a:ea typeface="Gill Sans" charset="0"/>
                <a:cs typeface="Gill Sans" charset="0"/>
              </a:rPr>
              <a:t>Secondary</a:t>
            </a:r>
            <a:br>
              <a:rPr lang="en-US" b="0">
                <a:latin typeface="+mj-lt"/>
                <a:ea typeface="Gill Sans" charset="0"/>
                <a:cs typeface="Gill Sans" charset="0"/>
              </a:rPr>
            </a:br>
            <a:r>
              <a:rPr lang="en-US" b="0">
                <a:latin typeface="+mj-lt"/>
                <a:ea typeface="Gill Sans" charset="0"/>
                <a:cs typeface="Gill Sans" charset="0"/>
              </a:rPr>
              <a:t> Storage </a:t>
            </a:r>
            <a:br>
              <a:rPr lang="en-US" b="0">
                <a:latin typeface="+mj-lt"/>
                <a:ea typeface="Gill Sans" charset="0"/>
                <a:cs typeface="Gill Sans" charset="0"/>
              </a:rPr>
            </a:br>
            <a:r>
              <a:rPr lang="en-US" b="0">
                <a:latin typeface="+mj-lt"/>
                <a:ea typeface="Gill Sans" charset="0"/>
                <a:cs typeface="Gill Sans" charset="0"/>
              </a:rPr>
              <a:t>(Disk)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57200" y="2379668"/>
            <a:ext cx="3043238" cy="31940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146175" y="2398718"/>
            <a:ext cx="111819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ko-KR" b="0">
                <a:latin typeface="+mj-lt"/>
                <a:ea typeface="Gill Sans" charset="0"/>
                <a:cs typeface="Gill Sans" charset="0"/>
              </a:rPr>
              <a:t>Processor</a:t>
            </a: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1660545" y="5487993"/>
            <a:ext cx="5210175" cy="11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4117327" y="3592748"/>
            <a:ext cx="969962" cy="1897063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Main</a:t>
            </a:r>
          </a:p>
          <a:p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Memory</a:t>
            </a:r>
          </a:p>
          <a:p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(DRAM)</a:t>
            </a:r>
          </a:p>
          <a:p>
            <a:endParaRPr lang="en-US" b="0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689804" y="3089512"/>
            <a:ext cx="355600" cy="989285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Registers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319213" y="3089511"/>
            <a:ext cx="355600" cy="989285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L1 Cache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1320800" y="4455323"/>
            <a:ext cx="355600" cy="1001479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L1 Cache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2001838" y="4288867"/>
            <a:ext cx="355600" cy="1175313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L2 Cache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1998663" y="2877579"/>
            <a:ext cx="355600" cy="1175313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L2 Cache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5727720" y="3362863"/>
            <a:ext cx="1143000" cy="2126948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latin typeface="+mj-lt"/>
                <a:ea typeface="Gill Sans" charset="0"/>
                <a:cs typeface="Gill Sans" charset="0"/>
              </a:rPr>
              <a:t>Secondary</a:t>
            </a:r>
            <a:br>
              <a:rPr lang="en-US" b="0">
                <a:latin typeface="+mj-lt"/>
                <a:ea typeface="Gill Sans" charset="0"/>
                <a:cs typeface="Gill Sans" charset="0"/>
              </a:rPr>
            </a:br>
            <a:r>
              <a:rPr lang="en-US" b="0">
                <a:latin typeface="+mj-lt"/>
                <a:ea typeface="Gill Sans" charset="0"/>
                <a:cs typeface="Gill Sans" charset="0"/>
              </a:rPr>
              <a:t> Storage </a:t>
            </a:r>
            <a:br>
              <a:rPr lang="en-US" b="0">
                <a:latin typeface="+mj-lt"/>
                <a:ea typeface="Gill Sans" charset="0"/>
                <a:cs typeface="Gill Sans" charset="0"/>
              </a:rPr>
            </a:br>
            <a:r>
              <a:rPr lang="en-US" b="0">
                <a:latin typeface="+mj-lt"/>
                <a:ea typeface="Gill Sans" charset="0"/>
                <a:cs typeface="Gill Sans" charset="0"/>
              </a:rPr>
              <a:t>(SSD)</a:t>
            </a:r>
          </a:p>
        </p:txBody>
      </p:sp>
      <p:sp>
        <p:nvSpPr>
          <p:cNvPr id="55" name="Rectangle 18"/>
          <p:cNvSpPr>
            <a:spLocks noChangeArrowheads="1"/>
          </p:cNvSpPr>
          <p:nvPr/>
        </p:nvSpPr>
        <p:spPr bwMode="auto">
          <a:xfrm>
            <a:off x="4117327" y="2270760"/>
            <a:ext cx="1084126" cy="102618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ko-KR" b="0" dirty="0">
              <a:latin typeface="+mj-lt"/>
              <a:ea typeface="Gill Sans" charset="0"/>
              <a:cs typeface="Gill Sans" charset="0"/>
            </a:endParaRPr>
          </a:p>
          <a:p>
            <a:pPr algn="ctr"/>
            <a:endParaRPr lang="en-US" altLang="ko-KR" b="0" dirty="0">
              <a:latin typeface="+mj-lt"/>
              <a:ea typeface="Gill Sans" charset="0"/>
              <a:cs typeface="Gill Sans" charset="0"/>
            </a:endParaRPr>
          </a:p>
          <a:p>
            <a:pPr algn="ctr"/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I/O </a:t>
            </a:r>
          </a:p>
          <a:p>
            <a:pPr algn="ctr"/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Controllers</a:t>
            </a:r>
          </a:p>
        </p:txBody>
      </p:sp>
      <p:pic>
        <p:nvPicPr>
          <p:cNvPr id="61" name="Picture 60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307" y="2766895"/>
            <a:ext cx="1362213" cy="1191936"/>
          </a:xfrm>
          <a:prstGeom prst="rect">
            <a:avLst/>
          </a:prstGeom>
        </p:spPr>
      </p:pic>
      <p:pic>
        <p:nvPicPr>
          <p:cNvPr id="63" name="Picture 62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359" y="2025423"/>
            <a:ext cx="1526623" cy="948113"/>
          </a:xfrm>
          <a:prstGeom prst="rect">
            <a:avLst/>
          </a:prstGeom>
        </p:spPr>
      </p:pic>
      <p:sp>
        <p:nvSpPr>
          <p:cNvPr id="64" name="Right Arrow 63"/>
          <p:cNvSpPr/>
          <p:nvPr/>
        </p:nvSpPr>
        <p:spPr>
          <a:xfrm>
            <a:off x="3500438" y="4296505"/>
            <a:ext cx="616889" cy="36367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29000" y="3743727"/>
            <a:ext cx="8151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+mj-lt"/>
                <a:ea typeface="Gill Sans" charset="0"/>
                <a:cs typeface="Gill Sans" charset="0"/>
              </a:rPr>
              <a:t>Read / Write</a:t>
            </a:r>
          </a:p>
        </p:txBody>
      </p:sp>
      <p:sp>
        <p:nvSpPr>
          <p:cNvPr id="66" name="Right Arrow 65"/>
          <p:cNvSpPr/>
          <p:nvPr/>
        </p:nvSpPr>
        <p:spPr>
          <a:xfrm>
            <a:off x="3500439" y="2547933"/>
            <a:ext cx="616889" cy="36367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429000" y="1991127"/>
            <a:ext cx="8151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+mj-lt"/>
                <a:ea typeface="Gill Sans" charset="0"/>
                <a:cs typeface="Gill Sans" charset="0"/>
              </a:rPr>
              <a:t>Read / Write</a:t>
            </a:r>
          </a:p>
        </p:txBody>
      </p:sp>
      <p:sp>
        <p:nvSpPr>
          <p:cNvPr id="68" name="Freeform 67"/>
          <p:cNvSpPr/>
          <p:nvPr/>
        </p:nvSpPr>
        <p:spPr>
          <a:xfrm>
            <a:off x="5120559" y="2465069"/>
            <a:ext cx="2159857" cy="162622"/>
          </a:xfrm>
          <a:custGeom>
            <a:avLst/>
            <a:gdLst>
              <a:gd name="connsiteX0" fmla="*/ 0 w 2159857"/>
              <a:gd name="connsiteY0" fmla="*/ 32201 h 162622"/>
              <a:gd name="connsiteX1" fmla="*/ 938365 w 2159857"/>
              <a:gd name="connsiteY1" fmla="*/ 7932 h 162622"/>
              <a:gd name="connsiteX2" fmla="*/ 906007 w 2159857"/>
              <a:gd name="connsiteY2" fmla="*/ 153546 h 162622"/>
              <a:gd name="connsiteX3" fmla="*/ 1553155 w 2159857"/>
              <a:gd name="connsiteY3" fmla="*/ 137367 h 162622"/>
              <a:gd name="connsiteX4" fmla="*/ 2159857 w 2159857"/>
              <a:gd name="connsiteY4" fmla="*/ 56470 h 16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857" h="162622">
                <a:moveTo>
                  <a:pt x="0" y="32201"/>
                </a:moveTo>
                <a:cubicBezTo>
                  <a:pt x="393682" y="9954"/>
                  <a:pt x="787364" y="-12292"/>
                  <a:pt x="938365" y="7932"/>
                </a:cubicBezTo>
                <a:cubicBezTo>
                  <a:pt x="1089366" y="28156"/>
                  <a:pt x="803542" y="131974"/>
                  <a:pt x="906007" y="153546"/>
                </a:cubicBezTo>
                <a:cubicBezTo>
                  <a:pt x="1008472" y="175118"/>
                  <a:pt x="1344180" y="153546"/>
                  <a:pt x="1553155" y="137367"/>
                </a:cubicBezTo>
                <a:cubicBezTo>
                  <a:pt x="1762130" y="121188"/>
                  <a:pt x="2159857" y="56470"/>
                  <a:pt x="2159857" y="5647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5201453" y="3113093"/>
            <a:ext cx="703773" cy="139040"/>
          </a:xfrm>
          <a:custGeom>
            <a:avLst/>
            <a:gdLst>
              <a:gd name="connsiteX0" fmla="*/ 0 w 2159857"/>
              <a:gd name="connsiteY0" fmla="*/ 32201 h 162622"/>
              <a:gd name="connsiteX1" fmla="*/ 938365 w 2159857"/>
              <a:gd name="connsiteY1" fmla="*/ 7932 h 162622"/>
              <a:gd name="connsiteX2" fmla="*/ 906007 w 2159857"/>
              <a:gd name="connsiteY2" fmla="*/ 153546 h 162622"/>
              <a:gd name="connsiteX3" fmla="*/ 1553155 w 2159857"/>
              <a:gd name="connsiteY3" fmla="*/ 137367 h 162622"/>
              <a:gd name="connsiteX4" fmla="*/ 2159857 w 2159857"/>
              <a:gd name="connsiteY4" fmla="*/ 56470 h 16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857" h="162622">
                <a:moveTo>
                  <a:pt x="0" y="32201"/>
                </a:moveTo>
                <a:cubicBezTo>
                  <a:pt x="393682" y="9954"/>
                  <a:pt x="787364" y="-12292"/>
                  <a:pt x="938365" y="7932"/>
                </a:cubicBezTo>
                <a:cubicBezTo>
                  <a:pt x="1089366" y="28156"/>
                  <a:pt x="803542" y="131974"/>
                  <a:pt x="906007" y="153546"/>
                </a:cubicBezTo>
                <a:cubicBezTo>
                  <a:pt x="1008472" y="175118"/>
                  <a:pt x="1344180" y="153546"/>
                  <a:pt x="1553155" y="137367"/>
                </a:cubicBezTo>
                <a:cubicBezTo>
                  <a:pt x="1762130" y="121188"/>
                  <a:pt x="2159857" y="56470"/>
                  <a:pt x="2159857" y="5647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69177" y="2110627"/>
            <a:ext cx="743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wires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161887" y="2333998"/>
            <a:ext cx="275038" cy="523980"/>
            <a:chOff x="4538126" y="830113"/>
            <a:chExt cx="275038" cy="523980"/>
          </a:xfrm>
        </p:grpSpPr>
        <p:sp>
          <p:nvSpPr>
            <p:cNvPr id="71" name="Rectangle 70"/>
            <p:cNvSpPr/>
            <p:nvPr/>
          </p:nvSpPr>
          <p:spPr>
            <a:xfrm>
              <a:off x="4538126" y="1092103"/>
              <a:ext cx="275038" cy="1309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538126" y="1223184"/>
              <a:ext cx="275038" cy="1309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538126" y="830113"/>
              <a:ext cx="275038" cy="1309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538126" y="961194"/>
              <a:ext cx="275038" cy="1309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539045" y="2379667"/>
            <a:ext cx="487568" cy="387227"/>
            <a:chOff x="5428874" y="234600"/>
            <a:chExt cx="590926" cy="508169"/>
          </a:xfrm>
        </p:grpSpPr>
        <p:sp>
          <p:nvSpPr>
            <p:cNvPr id="76" name="Curved Left Arrow 75"/>
            <p:cNvSpPr/>
            <p:nvPr/>
          </p:nvSpPr>
          <p:spPr>
            <a:xfrm>
              <a:off x="5727720" y="234600"/>
              <a:ext cx="292080" cy="508169"/>
            </a:xfrm>
            <a:prstGeom prst="curvedLeftArrow">
              <a:avLst>
                <a:gd name="adj1" fmla="val 24891"/>
                <a:gd name="adj2" fmla="val 56846"/>
                <a:gd name="adj3" fmla="val 3405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solidFill>
                  <a:schemeClr val="tx1"/>
                </a:solidFill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77" name="Curved Left Arrow 76"/>
            <p:cNvSpPr/>
            <p:nvPr/>
          </p:nvSpPr>
          <p:spPr>
            <a:xfrm flipH="1" flipV="1">
              <a:off x="5428874" y="234600"/>
              <a:ext cx="292080" cy="508169"/>
            </a:xfrm>
            <a:prstGeom prst="curvedLeftArrow">
              <a:avLst>
                <a:gd name="adj1" fmla="val 24891"/>
                <a:gd name="adj2" fmla="val 56846"/>
                <a:gd name="adj3" fmla="val 3405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solidFill>
                  <a:schemeClr val="tx1"/>
                </a:solidFill>
                <a:latin typeface="+mj-lt"/>
                <a:ea typeface="Gill Sans" charset="0"/>
                <a:cs typeface="Gill Sans" charset="0"/>
              </a:endParaRPr>
            </a:p>
          </p:txBody>
        </p:sp>
      </p:grpSp>
      <p:cxnSp>
        <p:nvCxnSpPr>
          <p:cNvPr id="80" name="Straight Arrow Connector 79"/>
          <p:cNvCxnSpPr/>
          <p:nvPr/>
        </p:nvCxnSpPr>
        <p:spPr>
          <a:xfrm flipH="1">
            <a:off x="3500437" y="3089511"/>
            <a:ext cx="61689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505199" y="3268038"/>
            <a:ext cx="1076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+mj-lt"/>
                <a:ea typeface="Gill Sans" charset="0"/>
                <a:cs typeface="Gill Sans" charset="0"/>
              </a:rPr>
              <a:t>interrupts</a:t>
            </a:r>
          </a:p>
        </p:txBody>
      </p:sp>
      <p:sp>
        <p:nvSpPr>
          <p:cNvPr id="82" name="Curved Down Arrow 81"/>
          <p:cNvSpPr/>
          <p:nvPr/>
        </p:nvSpPr>
        <p:spPr>
          <a:xfrm rot="9794705">
            <a:off x="4522981" y="3670929"/>
            <a:ext cx="1913997" cy="862575"/>
          </a:xfrm>
          <a:prstGeom prst="curved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>
              <a:solidFill>
                <a:schemeClr val="tx1"/>
              </a:solidFill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80038" y="3744148"/>
            <a:ext cx="148265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+mj-lt"/>
                <a:ea typeface="Gill Sans" charset="0"/>
                <a:cs typeface="Gill Sans" charset="0"/>
              </a:rPr>
              <a:t>DMA transfer</a:t>
            </a:r>
          </a:p>
        </p:txBody>
      </p:sp>
    </p:spTree>
    <p:extLst>
      <p:ext uri="{BB962C8B-B14F-4D97-AF65-F5344CB8AC3E}">
        <p14:creationId xmlns:p14="http://schemas.microsoft.com/office/powerpoint/2010/main" val="3491532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I/O In a Picture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2811463" y="3976692"/>
            <a:ext cx="533400" cy="1487488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L3 Cache</a:t>
            </a:r>
            <a:br>
              <a:rPr lang="en-US" b="0" dirty="0">
                <a:latin typeface="+mj-lt"/>
                <a:ea typeface="Gill Sans" charset="0"/>
                <a:cs typeface="Gill Sans" charset="0"/>
              </a:rPr>
            </a:br>
            <a:r>
              <a:rPr lang="en-US" b="0" dirty="0">
                <a:latin typeface="+mj-lt"/>
                <a:ea typeface="Gill Sans" charset="0"/>
                <a:cs typeface="Gill Sans" charset="0"/>
              </a:rPr>
              <a:t>(shared)</a:t>
            </a:r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715169" y="4455323"/>
            <a:ext cx="355600" cy="1008857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Registers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09600" y="2792418"/>
            <a:ext cx="2019300" cy="12858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84213" y="2776543"/>
            <a:ext cx="670249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ko-KR" b="0">
                <a:latin typeface="+mj-lt"/>
                <a:ea typeface="Gill Sans" charset="0"/>
                <a:cs typeface="Gill Sans" charset="0"/>
              </a:rPr>
              <a:t>Core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09600" y="4165605"/>
            <a:ext cx="2019300" cy="12985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690563" y="4141793"/>
            <a:ext cx="670249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ko-KR" b="0">
                <a:latin typeface="+mj-lt"/>
                <a:ea typeface="Gill Sans" charset="0"/>
                <a:cs typeface="Gill Sans" charset="0"/>
              </a:rPr>
              <a:t>Core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7175520" y="2618614"/>
            <a:ext cx="1314450" cy="2888659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latin typeface="+mj-lt"/>
                <a:ea typeface="Gill Sans" charset="0"/>
                <a:cs typeface="Gill Sans" charset="0"/>
              </a:rPr>
              <a:t>Secondary</a:t>
            </a:r>
            <a:br>
              <a:rPr lang="en-US" b="0">
                <a:latin typeface="+mj-lt"/>
                <a:ea typeface="Gill Sans" charset="0"/>
                <a:cs typeface="Gill Sans" charset="0"/>
              </a:rPr>
            </a:br>
            <a:r>
              <a:rPr lang="en-US" b="0">
                <a:latin typeface="+mj-lt"/>
                <a:ea typeface="Gill Sans" charset="0"/>
                <a:cs typeface="Gill Sans" charset="0"/>
              </a:rPr>
              <a:t> Storage </a:t>
            </a:r>
            <a:br>
              <a:rPr lang="en-US" b="0">
                <a:latin typeface="+mj-lt"/>
                <a:ea typeface="Gill Sans" charset="0"/>
                <a:cs typeface="Gill Sans" charset="0"/>
              </a:rPr>
            </a:br>
            <a:r>
              <a:rPr lang="en-US" b="0">
                <a:latin typeface="+mj-lt"/>
                <a:ea typeface="Gill Sans" charset="0"/>
                <a:cs typeface="Gill Sans" charset="0"/>
              </a:rPr>
              <a:t>(Disk)</a:t>
            </a: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457200" y="2379668"/>
            <a:ext cx="3043238" cy="31940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146175" y="2398718"/>
            <a:ext cx="111819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ko-KR" b="0">
                <a:latin typeface="+mj-lt"/>
                <a:ea typeface="Gill Sans" charset="0"/>
                <a:cs typeface="Gill Sans" charset="0"/>
              </a:rPr>
              <a:t>Processor</a:t>
            </a: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1660545" y="5487993"/>
            <a:ext cx="5210175" cy="11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4117327" y="3592748"/>
            <a:ext cx="969962" cy="1897063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Main</a:t>
            </a:r>
          </a:p>
          <a:p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Memory</a:t>
            </a:r>
          </a:p>
          <a:p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(DRAM)</a:t>
            </a:r>
          </a:p>
          <a:p>
            <a:endParaRPr lang="en-US" b="0" dirty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689804" y="3089512"/>
            <a:ext cx="355600" cy="989285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Registers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319213" y="3089511"/>
            <a:ext cx="355600" cy="989285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L1 Cache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1320800" y="4455323"/>
            <a:ext cx="355600" cy="1001479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L1 Cache</a:t>
            </a: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2001838" y="4288867"/>
            <a:ext cx="355600" cy="1175313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L2 Cache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1998663" y="2877579"/>
            <a:ext cx="355600" cy="1175313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>
                <a:rot lat="0" lon="0" rev="1620000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en-US" b="0" dirty="0">
                <a:latin typeface="+mj-lt"/>
                <a:ea typeface="Gill Sans" charset="0"/>
                <a:cs typeface="Gill Sans" charset="0"/>
              </a:rPr>
              <a:t>L2 Cache</a:t>
            </a: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5727720" y="3362863"/>
            <a:ext cx="1143000" cy="2126948"/>
          </a:xfrm>
          <a:prstGeom prst="rect">
            <a:avLst/>
          </a:prstGeom>
          <a:solidFill>
            <a:srgbClr val="C0D2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latin typeface="+mj-lt"/>
                <a:ea typeface="Gill Sans" charset="0"/>
                <a:cs typeface="Gill Sans" charset="0"/>
              </a:rPr>
              <a:t>Secondary</a:t>
            </a:r>
            <a:br>
              <a:rPr lang="en-US" b="0">
                <a:latin typeface="+mj-lt"/>
                <a:ea typeface="Gill Sans" charset="0"/>
                <a:cs typeface="Gill Sans" charset="0"/>
              </a:rPr>
            </a:br>
            <a:r>
              <a:rPr lang="en-US" b="0">
                <a:latin typeface="+mj-lt"/>
                <a:ea typeface="Gill Sans" charset="0"/>
                <a:cs typeface="Gill Sans" charset="0"/>
              </a:rPr>
              <a:t> Storage </a:t>
            </a:r>
            <a:br>
              <a:rPr lang="en-US" b="0">
                <a:latin typeface="+mj-lt"/>
                <a:ea typeface="Gill Sans" charset="0"/>
                <a:cs typeface="Gill Sans" charset="0"/>
              </a:rPr>
            </a:br>
            <a:r>
              <a:rPr lang="en-US" b="0">
                <a:latin typeface="+mj-lt"/>
                <a:ea typeface="Gill Sans" charset="0"/>
                <a:cs typeface="Gill Sans" charset="0"/>
              </a:rPr>
              <a:t>(SSD)</a:t>
            </a:r>
          </a:p>
        </p:txBody>
      </p:sp>
      <p:sp>
        <p:nvSpPr>
          <p:cNvPr id="55" name="Rectangle 18"/>
          <p:cNvSpPr>
            <a:spLocks noChangeArrowheads="1"/>
          </p:cNvSpPr>
          <p:nvPr/>
        </p:nvSpPr>
        <p:spPr bwMode="auto">
          <a:xfrm>
            <a:off x="4117327" y="2270760"/>
            <a:ext cx="1084126" cy="1026180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altLang="ko-KR" b="0" dirty="0">
              <a:latin typeface="+mj-lt"/>
              <a:ea typeface="Gill Sans" charset="0"/>
              <a:cs typeface="Gill Sans" charset="0"/>
            </a:endParaRPr>
          </a:p>
          <a:p>
            <a:pPr algn="ctr"/>
            <a:endParaRPr lang="en-US" altLang="ko-KR" b="0" dirty="0">
              <a:latin typeface="+mj-lt"/>
              <a:ea typeface="Gill Sans" charset="0"/>
              <a:cs typeface="Gill Sans" charset="0"/>
            </a:endParaRPr>
          </a:p>
          <a:p>
            <a:pPr algn="ctr"/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I/O </a:t>
            </a:r>
          </a:p>
          <a:p>
            <a:pPr algn="ctr"/>
            <a:r>
              <a:rPr lang="en-US" altLang="ko-KR" b="0" dirty="0">
                <a:latin typeface="+mj-lt"/>
                <a:ea typeface="Gill Sans" charset="0"/>
                <a:cs typeface="Gill Sans" charset="0"/>
              </a:rPr>
              <a:t>Controllers</a:t>
            </a:r>
          </a:p>
        </p:txBody>
      </p:sp>
      <p:pic>
        <p:nvPicPr>
          <p:cNvPr id="61" name="Picture 60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307" y="2766895"/>
            <a:ext cx="1362213" cy="1191936"/>
          </a:xfrm>
          <a:prstGeom prst="rect">
            <a:avLst/>
          </a:prstGeom>
        </p:spPr>
      </p:pic>
      <p:pic>
        <p:nvPicPr>
          <p:cNvPr id="63" name="Picture 62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359" y="2025423"/>
            <a:ext cx="1526623" cy="948113"/>
          </a:xfrm>
          <a:prstGeom prst="rect">
            <a:avLst/>
          </a:prstGeom>
        </p:spPr>
      </p:pic>
      <p:sp>
        <p:nvSpPr>
          <p:cNvPr id="64" name="Right Arrow 63"/>
          <p:cNvSpPr/>
          <p:nvPr/>
        </p:nvSpPr>
        <p:spPr>
          <a:xfrm>
            <a:off x="3500438" y="4296505"/>
            <a:ext cx="616889" cy="36367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29000" y="3743727"/>
            <a:ext cx="8151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+mj-lt"/>
                <a:ea typeface="Gill Sans" charset="0"/>
                <a:cs typeface="Gill Sans" charset="0"/>
              </a:rPr>
              <a:t>Read / Write</a:t>
            </a:r>
          </a:p>
        </p:txBody>
      </p:sp>
      <p:sp>
        <p:nvSpPr>
          <p:cNvPr id="66" name="Right Arrow 65"/>
          <p:cNvSpPr/>
          <p:nvPr/>
        </p:nvSpPr>
        <p:spPr>
          <a:xfrm>
            <a:off x="3500439" y="2547933"/>
            <a:ext cx="616889" cy="363676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429000" y="1991127"/>
            <a:ext cx="8151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+mj-lt"/>
                <a:ea typeface="Gill Sans" charset="0"/>
                <a:cs typeface="Gill Sans" charset="0"/>
              </a:rPr>
              <a:t>Read / Write</a:t>
            </a:r>
          </a:p>
        </p:txBody>
      </p:sp>
      <p:sp>
        <p:nvSpPr>
          <p:cNvPr id="68" name="Freeform 67"/>
          <p:cNvSpPr/>
          <p:nvPr/>
        </p:nvSpPr>
        <p:spPr>
          <a:xfrm>
            <a:off x="5120559" y="2465069"/>
            <a:ext cx="2159857" cy="162622"/>
          </a:xfrm>
          <a:custGeom>
            <a:avLst/>
            <a:gdLst>
              <a:gd name="connsiteX0" fmla="*/ 0 w 2159857"/>
              <a:gd name="connsiteY0" fmla="*/ 32201 h 162622"/>
              <a:gd name="connsiteX1" fmla="*/ 938365 w 2159857"/>
              <a:gd name="connsiteY1" fmla="*/ 7932 h 162622"/>
              <a:gd name="connsiteX2" fmla="*/ 906007 w 2159857"/>
              <a:gd name="connsiteY2" fmla="*/ 153546 h 162622"/>
              <a:gd name="connsiteX3" fmla="*/ 1553155 w 2159857"/>
              <a:gd name="connsiteY3" fmla="*/ 137367 h 162622"/>
              <a:gd name="connsiteX4" fmla="*/ 2159857 w 2159857"/>
              <a:gd name="connsiteY4" fmla="*/ 56470 h 16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857" h="162622">
                <a:moveTo>
                  <a:pt x="0" y="32201"/>
                </a:moveTo>
                <a:cubicBezTo>
                  <a:pt x="393682" y="9954"/>
                  <a:pt x="787364" y="-12292"/>
                  <a:pt x="938365" y="7932"/>
                </a:cubicBezTo>
                <a:cubicBezTo>
                  <a:pt x="1089366" y="28156"/>
                  <a:pt x="803542" y="131974"/>
                  <a:pt x="906007" y="153546"/>
                </a:cubicBezTo>
                <a:cubicBezTo>
                  <a:pt x="1008472" y="175118"/>
                  <a:pt x="1344180" y="153546"/>
                  <a:pt x="1553155" y="137367"/>
                </a:cubicBezTo>
                <a:cubicBezTo>
                  <a:pt x="1762130" y="121188"/>
                  <a:pt x="2159857" y="56470"/>
                  <a:pt x="2159857" y="5647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69" name="Freeform 68"/>
          <p:cNvSpPr/>
          <p:nvPr/>
        </p:nvSpPr>
        <p:spPr>
          <a:xfrm>
            <a:off x="5201453" y="3113093"/>
            <a:ext cx="703773" cy="139040"/>
          </a:xfrm>
          <a:custGeom>
            <a:avLst/>
            <a:gdLst>
              <a:gd name="connsiteX0" fmla="*/ 0 w 2159857"/>
              <a:gd name="connsiteY0" fmla="*/ 32201 h 162622"/>
              <a:gd name="connsiteX1" fmla="*/ 938365 w 2159857"/>
              <a:gd name="connsiteY1" fmla="*/ 7932 h 162622"/>
              <a:gd name="connsiteX2" fmla="*/ 906007 w 2159857"/>
              <a:gd name="connsiteY2" fmla="*/ 153546 h 162622"/>
              <a:gd name="connsiteX3" fmla="*/ 1553155 w 2159857"/>
              <a:gd name="connsiteY3" fmla="*/ 137367 h 162622"/>
              <a:gd name="connsiteX4" fmla="*/ 2159857 w 2159857"/>
              <a:gd name="connsiteY4" fmla="*/ 56470 h 16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857" h="162622">
                <a:moveTo>
                  <a:pt x="0" y="32201"/>
                </a:moveTo>
                <a:cubicBezTo>
                  <a:pt x="393682" y="9954"/>
                  <a:pt x="787364" y="-12292"/>
                  <a:pt x="938365" y="7932"/>
                </a:cubicBezTo>
                <a:cubicBezTo>
                  <a:pt x="1089366" y="28156"/>
                  <a:pt x="803542" y="131974"/>
                  <a:pt x="906007" y="153546"/>
                </a:cubicBezTo>
                <a:cubicBezTo>
                  <a:pt x="1008472" y="175118"/>
                  <a:pt x="1344180" y="153546"/>
                  <a:pt x="1553155" y="137367"/>
                </a:cubicBezTo>
                <a:cubicBezTo>
                  <a:pt x="1762130" y="121188"/>
                  <a:pt x="2159857" y="56470"/>
                  <a:pt x="2159857" y="5647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b="0"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69177" y="2110627"/>
            <a:ext cx="743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>
                <a:latin typeface="+mj-lt"/>
                <a:ea typeface="Gill Sans" charset="0"/>
                <a:cs typeface="Gill Sans" charset="0"/>
              </a:rPr>
              <a:t>wires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4161887" y="2333998"/>
            <a:ext cx="275038" cy="523980"/>
            <a:chOff x="4538126" y="830113"/>
            <a:chExt cx="275038" cy="523980"/>
          </a:xfrm>
        </p:grpSpPr>
        <p:sp>
          <p:nvSpPr>
            <p:cNvPr id="71" name="Rectangle 70"/>
            <p:cNvSpPr/>
            <p:nvPr/>
          </p:nvSpPr>
          <p:spPr>
            <a:xfrm>
              <a:off x="4538126" y="1092103"/>
              <a:ext cx="275038" cy="1309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538126" y="1223184"/>
              <a:ext cx="275038" cy="1309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538126" y="830113"/>
              <a:ext cx="275038" cy="1309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4538126" y="961194"/>
              <a:ext cx="275038" cy="1309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latin typeface="+mj-lt"/>
                <a:ea typeface="Gill Sans" charset="0"/>
                <a:cs typeface="Gill Sans" charset="0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4539045" y="2379667"/>
            <a:ext cx="487568" cy="387227"/>
            <a:chOff x="5428874" y="234600"/>
            <a:chExt cx="590926" cy="508169"/>
          </a:xfrm>
        </p:grpSpPr>
        <p:sp>
          <p:nvSpPr>
            <p:cNvPr id="76" name="Curved Left Arrow 75"/>
            <p:cNvSpPr/>
            <p:nvPr/>
          </p:nvSpPr>
          <p:spPr>
            <a:xfrm>
              <a:off x="5727720" y="234600"/>
              <a:ext cx="292080" cy="508169"/>
            </a:xfrm>
            <a:prstGeom prst="curvedLeftArrow">
              <a:avLst>
                <a:gd name="adj1" fmla="val 24891"/>
                <a:gd name="adj2" fmla="val 56846"/>
                <a:gd name="adj3" fmla="val 3405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solidFill>
                  <a:schemeClr val="tx1"/>
                </a:solidFill>
                <a:latin typeface="+mj-lt"/>
                <a:ea typeface="Gill Sans" charset="0"/>
                <a:cs typeface="Gill Sans" charset="0"/>
              </a:endParaRPr>
            </a:p>
          </p:txBody>
        </p:sp>
        <p:sp>
          <p:nvSpPr>
            <p:cNvPr id="77" name="Curved Left Arrow 76"/>
            <p:cNvSpPr/>
            <p:nvPr/>
          </p:nvSpPr>
          <p:spPr>
            <a:xfrm flipH="1" flipV="1">
              <a:off x="5428874" y="234600"/>
              <a:ext cx="292080" cy="508169"/>
            </a:xfrm>
            <a:prstGeom prst="curvedLeftArrow">
              <a:avLst>
                <a:gd name="adj1" fmla="val 24891"/>
                <a:gd name="adj2" fmla="val 56846"/>
                <a:gd name="adj3" fmla="val 3405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0">
                <a:solidFill>
                  <a:schemeClr val="tx1"/>
                </a:solidFill>
                <a:latin typeface="+mj-lt"/>
                <a:ea typeface="Gill Sans" charset="0"/>
                <a:cs typeface="Gill Sans" charset="0"/>
              </a:endParaRPr>
            </a:p>
          </p:txBody>
        </p:sp>
      </p:grpSp>
      <p:cxnSp>
        <p:nvCxnSpPr>
          <p:cNvPr id="80" name="Straight Arrow Connector 79"/>
          <p:cNvCxnSpPr/>
          <p:nvPr/>
        </p:nvCxnSpPr>
        <p:spPr>
          <a:xfrm flipH="1">
            <a:off x="3500437" y="3089511"/>
            <a:ext cx="61689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505199" y="3268038"/>
            <a:ext cx="10763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>
                <a:solidFill>
                  <a:srgbClr val="FF0000"/>
                </a:solidFill>
                <a:latin typeface="+mj-lt"/>
                <a:ea typeface="Gill Sans" charset="0"/>
                <a:cs typeface="Gill Sans" charset="0"/>
              </a:rPr>
              <a:t>interrupts</a:t>
            </a:r>
          </a:p>
        </p:txBody>
      </p:sp>
      <p:sp>
        <p:nvSpPr>
          <p:cNvPr id="82" name="Curved Down Arrow 81"/>
          <p:cNvSpPr/>
          <p:nvPr/>
        </p:nvSpPr>
        <p:spPr>
          <a:xfrm rot="9794705">
            <a:off x="4522981" y="3670929"/>
            <a:ext cx="1913997" cy="862575"/>
          </a:xfrm>
          <a:prstGeom prst="curved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>
              <a:solidFill>
                <a:schemeClr val="tx1"/>
              </a:solidFill>
              <a:latin typeface="+mj-lt"/>
              <a:ea typeface="Gill Sans" charset="0"/>
              <a:cs typeface="Gill Sans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780038" y="3744148"/>
            <a:ext cx="148265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FF0000"/>
                </a:solidFill>
                <a:latin typeface="+mj-lt"/>
                <a:ea typeface="Gill Sans" charset="0"/>
                <a:cs typeface="Gill Sans" charset="0"/>
              </a:rPr>
              <a:t>DMA transfer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6E2D4A-745C-42B4-B503-6131DD8EE7D8}"/>
              </a:ext>
            </a:extLst>
          </p:cNvPr>
          <p:cNvSpPr/>
          <p:nvPr/>
        </p:nvSpPr>
        <p:spPr>
          <a:xfrm>
            <a:off x="3169462" y="1911302"/>
            <a:ext cx="2309650" cy="16576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A9EC5-9C2B-40BB-B7E6-6D66487DF6E7}"/>
              </a:ext>
            </a:extLst>
          </p:cNvPr>
          <p:cNvSpPr txBox="1"/>
          <p:nvPr/>
        </p:nvSpPr>
        <p:spPr>
          <a:xfrm>
            <a:off x="295633" y="3670260"/>
            <a:ext cx="8662737" cy="2400657"/>
          </a:xfrm>
          <a:prstGeom prst="rect">
            <a:avLst/>
          </a:prstGeom>
          <a:solidFill>
            <a:srgbClr val="FFFFFF">
              <a:alpha val="94902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I/O Controllers – </a:t>
            </a:r>
            <a:r>
              <a:rPr lang="en-US" sz="2400" dirty="0"/>
              <a:t>hardware to support communication between processor and HW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Processor accesses controller’s registers as if memory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Using memory bus or (sometimes) separate bus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Controllers signal processor through </a:t>
            </a:r>
            <a:r>
              <a:rPr lang="en-US" sz="2400" b="1" dirty="0"/>
              <a:t>interrupts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6181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8969</TotalTime>
  <Words>2443</Words>
  <Application>Microsoft Macintosh PowerPoint</Application>
  <PresentationFormat>On-screen Show (4:3)</PresentationFormat>
  <Paragraphs>605</Paragraphs>
  <Slides>52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Arial</vt:lpstr>
      <vt:lpstr>Calibri</vt:lpstr>
      <vt:lpstr>Comic Sans MS</vt:lpstr>
      <vt:lpstr>Consolas</vt:lpstr>
      <vt:lpstr>Gill Sans</vt:lpstr>
      <vt:lpstr>Gill Sans Light</vt:lpstr>
      <vt:lpstr>Gill Sans MT</vt:lpstr>
      <vt:lpstr>Helvetica</vt:lpstr>
      <vt:lpstr>Times New Roman</vt:lpstr>
      <vt:lpstr>Office Theme</vt:lpstr>
      <vt:lpstr>CS 162: Operating Systems and Systems Programming</vt:lpstr>
      <vt:lpstr>Logistics</vt:lpstr>
      <vt:lpstr>Recall: RPC</vt:lpstr>
      <vt:lpstr>Recall: RPC Information Flow</vt:lpstr>
      <vt:lpstr>Recall: HTTP</vt:lpstr>
      <vt:lpstr>Recall: DNS</vt:lpstr>
      <vt:lpstr>Recall: Life Cycle of An I/O Request</vt:lpstr>
      <vt:lpstr>I/O In a Picture</vt:lpstr>
      <vt:lpstr>I/O In a Picture</vt:lpstr>
      <vt:lpstr>I/O In a Picture</vt:lpstr>
      <vt:lpstr>I/O Requirements</vt:lpstr>
      <vt:lpstr>Operational Parameters for I/O</vt:lpstr>
      <vt:lpstr>Kernel Device Structure</vt:lpstr>
      <vt:lpstr>Kernel Device Structure</vt:lpstr>
      <vt:lpstr>Kernel Device Structure</vt:lpstr>
      <vt:lpstr>Kernel Device Structure</vt:lpstr>
      <vt:lpstr>Goal of the I/O Subsystem</vt:lpstr>
      <vt:lpstr>Options for User I/O Timing</vt:lpstr>
      <vt:lpstr>Non-Block I/O “Don’t Wait”</vt:lpstr>
      <vt:lpstr>I/O Multiplexing: select/poll</vt:lpstr>
      <vt:lpstr>Asynchronous I/O – “Tell Me Later”</vt:lpstr>
      <vt:lpstr>Types of Devices</vt:lpstr>
      <vt:lpstr>Types of Devices</vt:lpstr>
      <vt:lpstr>Chip-scale Features of 2015 x86</vt:lpstr>
      <vt:lpstr>Sky Lake I/O: PCH</vt:lpstr>
      <vt:lpstr>Modern I/O Systems</vt:lpstr>
      <vt:lpstr>Flashback: Range of Timescales</vt:lpstr>
      <vt:lpstr>Challenge: Range of Device Data Transfer Rates</vt:lpstr>
      <vt:lpstr>How does the processor talk to the device?</vt:lpstr>
      <vt:lpstr>How does the processor talk to the device?</vt:lpstr>
      <vt:lpstr>Ex: Memory-Mapped Display Controller</vt:lpstr>
      <vt:lpstr>Transferring Data to/from Controller</vt:lpstr>
      <vt:lpstr>Transferring Data: DMA</vt:lpstr>
      <vt:lpstr>Transferring Data: DMA</vt:lpstr>
      <vt:lpstr>I/O Devices: Notifying the OS</vt:lpstr>
      <vt:lpstr>I/O Devices: Notifying the OS</vt:lpstr>
      <vt:lpstr>I/O Devices: Notifying the OS</vt:lpstr>
      <vt:lpstr>Basic Performance Concepts</vt:lpstr>
      <vt:lpstr>Example: Fast Network</vt:lpstr>
      <vt:lpstr>Example: At 10ms startup (More Like a Disk)</vt:lpstr>
      <vt:lpstr>What determines peak bandwidth for I/O?</vt:lpstr>
      <vt:lpstr>Break</vt:lpstr>
      <vt:lpstr>Popular Storage Devices</vt:lpstr>
      <vt:lpstr>The Emergence of SSDs</vt:lpstr>
      <vt:lpstr>The Emergence of SSDs</vt:lpstr>
      <vt:lpstr>The Emergence of SSDs</vt:lpstr>
      <vt:lpstr>Hard Disk Drives (HDDs)</vt:lpstr>
      <vt:lpstr>Magnetic Disk</vt:lpstr>
      <vt:lpstr>Reading and Writing</vt:lpstr>
      <vt:lpstr>Bigger Picture</vt:lpstr>
      <vt:lpstr>HDD Controllers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162: Operating Systems and Systems Programming</dc:title>
  <dc:creator>JACK KOLB</dc:creator>
  <cp:lastModifiedBy>JACK KOLB</cp:lastModifiedBy>
  <cp:revision>908</cp:revision>
  <cp:lastPrinted>2019-07-11T04:38:05Z</cp:lastPrinted>
  <dcterms:created xsi:type="dcterms:W3CDTF">2019-06-14T18:29:35Z</dcterms:created>
  <dcterms:modified xsi:type="dcterms:W3CDTF">2019-07-16T04:37:50Z</dcterms:modified>
</cp:coreProperties>
</file>