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4"/>
  </p:notesMasterIdLst>
  <p:sldIdLst>
    <p:sldId id="256" r:id="rId2"/>
    <p:sldId id="824" r:id="rId3"/>
    <p:sldId id="1959" r:id="rId4"/>
    <p:sldId id="1916" r:id="rId5"/>
    <p:sldId id="1917" r:id="rId6"/>
    <p:sldId id="1919" r:id="rId7"/>
    <p:sldId id="1928" r:id="rId8"/>
    <p:sldId id="1930" r:id="rId9"/>
    <p:sldId id="1271" r:id="rId10"/>
    <p:sldId id="1230" r:id="rId11"/>
    <p:sldId id="1931" r:id="rId12"/>
    <p:sldId id="1231" r:id="rId13"/>
    <p:sldId id="1236" r:id="rId14"/>
    <p:sldId id="1235" r:id="rId15"/>
    <p:sldId id="1233" r:id="rId16"/>
    <p:sldId id="1932" r:id="rId17"/>
    <p:sldId id="1933" r:id="rId18"/>
    <p:sldId id="1934" r:id="rId19"/>
    <p:sldId id="1935" r:id="rId20"/>
    <p:sldId id="1936" r:id="rId21"/>
    <p:sldId id="1937" r:id="rId22"/>
    <p:sldId id="1238" r:id="rId23"/>
    <p:sldId id="1299" r:id="rId24"/>
    <p:sldId id="1938" r:id="rId25"/>
    <p:sldId id="1939" r:id="rId26"/>
    <p:sldId id="603" r:id="rId27"/>
    <p:sldId id="1940" r:id="rId28"/>
    <p:sldId id="1413" r:id="rId29"/>
    <p:sldId id="1941" r:id="rId30"/>
    <p:sldId id="1401" r:id="rId31"/>
    <p:sldId id="1942" r:id="rId32"/>
    <p:sldId id="1943" r:id="rId33"/>
    <p:sldId id="1944" r:id="rId34"/>
    <p:sldId id="1945" r:id="rId35"/>
    <p:sldId id="1381" r:id="rId36"/>
    <p:sldId id="1382" r:id="rId37"/>
    <p:sldId id="1291" r:id="rId38"/>
    <p:sldId id="1293" r:id="rId39"/>
    <p:sldId id="1387" r:id="rId40"/>
    <p:sldId id="1390" r:id="rId41"/>
    <p:sldId id="1946" r:id="rId42"/>
    <p:sldId id="1947" r:id="rId43"/>
    <p:sldId id="1948" r:id="rId44"/>
    <p:sldId id="1394" r:id="rId45"/>
    <p:sldId id="1949" r:id="rId46"/>
    <p:sldId id="1960" r:id="rId47"/>
    <p:sldId id="1396" r:id="rId48"/>
    <p:sldId id="1397" r:id="rId49"/>
    <p:sldId id="1950" r:id="rId50"/>
    <p:sldId id="1951" r:id="rId51"/>
    <p:sldId id="1952" r:id="rId52"/>
    <p:sldId id="1953" r:id="rId53"/>
    <p:sldId id="1456" r:id="rId54"/>
    <p:sldId id="1954" r:id="rId55"/>
    <p:sldId id="1502" r:id="rId56"/>
    <p:sldId id="1457" r:id="rId57"/>
    <p:sldId id="1458" r:id="rId58"/>
    <p:sldId id="1955" r:id="rId59"/>
    <p:sldId id="1956" r:id="rId60"/>
    <p:sldId id="1327" r:id="rId61"/>
    <p:sldId id="1957" r:id="rId62"/>
    <p:sldId id="1958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CFFBC"/>
    <a:srgbClr val="D9D9D9"/>
    <a:srgbClr val="00AE00"/>
    <a:srgbClr val="4472C4"/>
    <a:srgbClr val="01FFFF"/>
    <a:srgbClr val="FFFF01"/>
    <a:srgbClr val="D8D8D8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47"/>
    <p:restoredTop sz="85703"/>
  </p:normalViewPr>
  <p:slideViewPr>
    <p:cSldViewPr snapToGrid="0" snapToObjects="1">
      <p:cViewPr varScale="1">
        <p:scale>
          <a:sx n="89" d="100"/>
          <a:sy n="89" d="100"/>
        </p:scale>
        <p:origin x="11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f(x)</c:v>
                </c:pt>
              </c:strCache>
            </c:strRef>
          </c:tx>
          <c:marker>
            <c:symbol val="none"/>
          </c:marker>
          <c:xVal>
            <c:numRef>
              <c:f>Sheet1!$A$4:$A$20</c:f>
              <c:numCache>
                <c:formatCode>General</c:formatCode>
                <c:ptCount val="17"/>
                <c:pt idx="0">
                  <c:v>1E-3</c:v>
                </c:pt>
                <c:pt idx="1">
                  <c:v>0.01</c:v>
                </c:pt>
                <c:pt idx="2">
                  <c:v>0.02</c:v>
                </c:pt>
                <c:pt idx="3">
                  <c:v>0.04</c:v>
                </c:pt>
                <c:pt idx="4">
                  <c:v>0.08</c:v>
                </c:pt>
                <c:pt idx="5">
                  <c:v>0.16</c:v>
                </c:pt>
                <c:pt idx="6">
                  <c:v>0.32</c:v>
                </c:pt>
                <c:pt idx="7">
                  <c:v>0.64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10</c:v>
                </c:pt>
              </c:numCache>
            </c:numRef>
          </c:xVal>
          <c:yVal>
            <c:numRef>
              <c:f>Sheet1!$B$4:$B$20</c:f>
              <c:numCache>
                <c:formatCode>General</c:formatCode>
                <c:ptCount val="17"/>
                <c:pt idx="0">
                  <c:v>0.99900049983337502</c:v>
                </c:pt>
                <c:pt idx="1">
                  <c:v>0.990049833749168</c:v>
                </c:pt>
                <c:pt idx="2">
                  <c:v>0.98019867330675503</c:v>
                </c:pt>
                <c:pt idx="3">
                  <c:v>0.96078943915232295</c:v>
                </c:pt>
                <c:pt idx="4">
                  <c:v>0.92311634638663598</c:v>
                </c:pt>
                <c:pt idx="5">
                  <c:v>0.85214378896621101</c:v>
                </c:pt>
                <c:pt idx="6">
                  <c:v>0.72614903707369105</c:v>
                </c:pt>
                <c:pt idx="7">
                  <c:v>0.52729242404304899</c:v>
                </c:pt>
                <c:pt idx="8">
                  <c:v>0.367879441171442</c:v>
                </c:pt>
                <c:pt idx="9">
                  <c:v>0.13533528323661301</c:v>
                </c:pt>
                <c:pt idx="10">
                  <c:v>4.9787068367863903E-2</c:v>
                </c:pt>
                <c:pt idx="11">
                  <c:v>1.8315638888734199E-2</c:v>
                </c:pt>
                <c:pt idx="12">
                  <c:v>6.7379469990854601E-3</c:v>
                </c:pt>
                <c:pt idx="13">
                  <c:v>2.4787521766663598E-3</c:v>
                </c:pt>
                <c:pt idx="14">
                  <c:v>9.1188196555451603E-4</c:v>
                </c:pt>
                <c:pt idx="15">
                  <c:v>3.3546262790251202E-4</c:v>
                </c:pt>
                <c:pt idx="16">
                  <c:v>4.5399929762484902E-5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575-483C-9093-08F63EC7F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21652928"/>
        <c:axId val="-704138384"/>
      </c:scatterChart>
      <c:valAx>
        <c:axId val="-721652928"/>
        <c:scaling>
          <c:orientation val="minMax"/>
          <c:max val="10"/>
        </c:scaling>
        <c:delete val="0"/>
        <c:axPos val="b"/>
        <c:numFmt formatCode="General" sourceLinked="1"/>
        <c:majorTickMark val="out"/>
        <c:minorTickMark val="none"/>
        <c:tickLblPos val="nextTo"/>
        <c:crossAx val="-704138384"/>
        <c:crosses val="autoZero"/>
        <c:crossBetween val="midCat"/>
      </c:valAx>
      <c:valAx>
        <c:axId val="-704138384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216529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61342-C565-254A-B120-12E0439B36E9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440CD-BA39-A148-AE3A-F33EF3E7F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3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440CD-BA39-A148-AE3A-F33EF3E7FD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51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7653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601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694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2313" y="3475038"/>
            <a:ext cx="8274050" cy="3292475"/>
          </a:xfrm>
          <a:noFill/>
        </p:spPr>
        <p:txBody>
          <a:bodyPr lIns="95638" tIns="46979" rIns="95638" bIns="46979"/>
          <a:lstStyle/>
          <a:p>
            <a:endParaRPr lang="en-US" altLang="en-US" dirty="0"/>
          </a:p>
        </p:txBody>
      </p:sp>
      <p:sp>
        <p:nvSpPr>
          <p:cNvPr id="52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90850" y="471488"/>
            <a:ext cx="3640138" cy="2730500"/>
          </a:xfrm>
          <a:ln cap="flat"/>
        </p:spPr>
      </p:sp>
    </p:spTree>
    <p:extLst>
      <p:ext uri="{BB962C8B-B14F-4D97-AF65-F5344CB8AC3E}">
        <p14:creationId xmlns:p14="http://schemas.microsoft.com/office/powerpoint/2010/main" val="2948533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A79720-2A07-2A4E-8EBA-8106CEA8CF32}" type="slidenum">
              <a:rPr lang="en-US" sz="1300" b="0">
                <a:latin typeface="Times New Roman" charset="0"/>
              </a:rPr>
              <a:pPr eaLnBrk="1" hangingPunct="1"/>
              <a:t>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12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490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618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0716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5114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645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2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8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0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3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4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8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2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3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5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04FA-79C6-404D-A393-D48D85E6E13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3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504FA-79C6-404D-A393-D48D85E6E13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BFAD8-B6A7-0C40-B32C-45F69647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5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610AF71-762F-CD4B-94E5-E4C38CAE7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064" y="402335"/>
            <a:ext cx="7461504" cy="1780033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CS 162: Operating Systems and Systems Programming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A254F1-F1AE-B843-A49D-5103599418B9}"/>
              </a:ext>
            </a:extLst>
          </p:cNvPr>
          <p:cNvSpPr txBox="1">
            <a:spLocks/>
          </p:cNvSpPr>
          <p:nvPr/>
        </p:nvSpPr>
        <p:spPr>
          <a:xfrm>
            <a:off x="512064" y="2164842"/>
            <a:ext cx="7461504" cy="1780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rgbClr val="0070C0"/>
                </a:solidFill>
              </a:rPr>
              <a:t>Lecture 15: Queueing Theory, Intro to File Systems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63513B-F7CE-884E-9DEC-608167BE2E9D}"/>
              </a:ext>
            </a:extLst>
          </p:cNvPr>
          <p:cNvSpPr txBox="1">
            <a:spLocks/>
          </p:cNvSpPr>
          <p:nvPr/>
        </p:nvSpPr>
        <p:spPr>
          <a:xfrm>
            <a:off x="512064" y="3785616"/>
            <a:ext cx="7461504" cy="1780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July 22, 2019</a:t>
            </a:r>
          </a:p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Instructor: Jack Kolb</a:t>
            </a:r>
          </a:p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https://cs162.eecs.berkeley.edu</a:t>
            </a:r>
          </a:p>
        </p:txBody>
      </p:sp>
    </p:spTree>
    <p:extLst>
      <p:ext uri="{BB962C8B-B14F-4D97-AF65-F5344CB8AC3E}">
        <p14:creationId xmlns:p14="http://schemas.microsoft.com/office/powerpoint/2010/main" val="3242363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>
            <a:off x="3999504" y="2306870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14600" y="2300463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Bursty</a:t>
            </a:r>
            <a:r>
              <a:rPr lang="en-US" dirty="0"/>
              <a:t>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23" y="5029201"/>
            <a:ext cx="8229600" cy="17335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Same average arrival time, but almost all of the requests experience large queue delays</a:t>
            </a:r>
          </a:p>
          <a:p>
            <a:r>
              <a:rPr lang="en-US" dirty="0"/>
              <a:t>Even though average utilization is low</a:t>
            </a:r>
          </a:p>
          <a:p>
            <a:pPr lvl="1"/>
            <a:r>
              <a:rPr lang="en-US" dirty="0"/>
              <a:t>Periods of high activity followed by quiet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78345" y="1356397"/>
            <a:ext cx="1559061" cy="68141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78370" y="1356397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07448" y="1356397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40499" y="1304775"/>
            <a:ext cx="753719" cy="784657"/>
          </a:xfrm>
          <a:prstGeom prst="ellips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4358" y="1476274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Queue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6823" y="1481785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Server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82749" y="1697103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37406" y="1697103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80420" y="1684312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9242" y="1499646"/>
            <a:ext cx="926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arrivals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1512437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departures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95600" y="2128847"/>
            <a:ext cx="48122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Q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362200" y="214316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22227" y="2128847"/>
            <a:ext cx="41870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937406" y="214316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235917" y="2990062"/>
            <a:ext cx="63078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737308" y="3194452"/>
            <a:ext cx="1138024" cy="1729104"/>
            <a:chOff x="1430633" y="3061092"/>
            <a:chExt cx="1138024" cy="1729104"/>
          </a:xfrm>
        </p:grpSpPr>
        <p:sp>
          <p:nvSpPr>
            <p:cNvPr id="29" name="Rectangle 28"/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1737164" y="2858669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927086" y="3189698"/>
            <a:ext cx="948246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87903" y="4529377"/>
            <a:ext cx="939803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935529" y="285391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094094" y="3583877"/>
            <a:ext cx="793809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27706" y="4529377"/>
            <a:ext cx="939803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75332" y="3189698"/>
            <a:ext cx="952374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2146209" y="2875524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313207" y="286733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739677" y="4529377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321273" y="3978056"/>
            <a:ext cx="554059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827706" y="3194452"/>
            <a:ext cx="911971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887903" y="3588631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5275" y="3186019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Q depth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576008" y="3182108"/>
            <a:ext cx="0" cy="1190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88377" y="4491746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Server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2321273" y="2909764"/>
            <a:ext cx="4005202" cy="1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26475" y="290157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35275" y="2495560"/>
            <a:ext cx="988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Arrivals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326475" y="3198250"/>
            <a:ext cx="1138024" cy="1729104"/>
            <a:chOff x="1430633" y="3061092"/>
            <a:chExt cx="1138024" cy="1729104"/>
          </a:xfrm>
        </p:grpSpPr>
        <p:sp>
          <p:nvSpPr>
            <p:cNvPr id="48" name="Rectangle 47"/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55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0" grpId="0" animBg="1"/>
      <p:bldP spid="51" grpId="0" animBg="1"/>
      <p:bldP spid="40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54E9-EC90-6A4D-B9A0-E33EB6E9E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Uneven Arrival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09C72-5F04-4F46-838A-CB0B83AD0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Simplest Assumption: Arrivals are equally likely at any point in time and independent of each other</a:t>
            </a:r>
          </a:p>
          <a:p>
            <a:r>
              <a:rPr lang="en-US" i="1" dirty="0"/>
              <a:t>Memoryless:</a:t>
            </a:r>
            <a:r>
              <a:rPr lang="en-US" dirty="0"/>
              <a:t> Doesn't matter when last arrival happened</a:t>
            </a:r>
          </a:p>
          <a:p>
            <a:pPr lvl="1"/>
            <a:r>
              <a:rPr lang="en-US" i="1" dirty="0"/>
              <a:t>i.e., </a:t>
            </a:r>
            <a:r>
              <a:rPr lang="en-US" dirty="0"/>
              <a:t>Likelihood of an even is independent of how long we've been waiting</a:t>
            </a:r>
          </a:p>
          <a:p>
            <a:r>
              <a:rPr lang="en-US" dirty="0"/>
              <a:t>May remember from probability &amp; statistics:</a:t>
            </a:r>
          </a:p>
          <a:p>
            <a:pPr lvl="1"/>
            <a:r>
              <a:rPr lang="en-US" i="1" dirty="0"/>
              <a:t>Poisson Distribution</a:t>
            </a:r>
            <a:r>
              <a:rPr lang="en-US" dirty="0"/>
              <a:t>: Number of events per interval</a:t>
            </a:r>
          </a:p>
          <a:p>
            <a:pPr lvl="1"/>
            <a:r>
              <a:rPr lang="en-US" b="1" i="1" dirty="0"/>
              <a:t>Exponential Distribution</a:t>
            </a:r>
            <a:r>
              <a:rPr lang="en-US" b="1" dirty="0"/>
              <a:t>: Time until event occurs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16919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91810"/>
            <a:ext cx="8458200" cy="4646909"/>
          </a:xfrm>
        </p:spPr>
        <p:txBody>
          <a:bodyPr/>
          <a:lstStyle/>
          <a:p>
            <a:r>
              <a:rPr lang="en-US" i="1" dirty="0"/>
              <a:t>Memoryless</a:t>
            </a:r>
            <a:r>
              <a:rPr lang="en-US" dirty="0"/>
              <a:t> property: time between arrivals follows exponential distribution</a:t>
            </a:r>
          </a:p>
          <a:p>
            <a:r>
              <a:rPr lang="en-US" dirty="0"/>
              <a:t>f(x) = </a:t>
            </a:r>
            <a:r>
              <a:rPr lang="en-US" dirty="0" err="1"/>
              <a:t>λe</a:t>
            </a:r>
            <a:r>
              <a:rPr lang="en-US" baseline="30000" dirty="0" err="1"/>
              <a:t>-λx</a:t>
            </a:r>
            <a:r>
              <a:rPr lang="en-US" baseline="30000" dirty="0"/>
              <a:t>		</a:t>
            </a:r>
            <a:r>
              <a:rPr lang="en-US" dirty="0"/>
              <a:t>Mean = 1/</a:t>
            </a:r>
            <a:r>
              <a:rPr lang="en-US" dirty="0" err="1"/>
              <a:t>λ</a:t>
            </a:r>
            <a:endParaRPr lang="en-US" baseline="30000" dirty="0"/>
          </a:p>
          <a:p>
            <a:endParaRPr lang="en-US" dirty="0"/>
          </a:p>
          <a:p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" y="2895600"/>
            <a:ext cx="8586372" cy="3403707"/>
            <a:chOff x="228600" y="2895600"/>
            <a:chExt cx="8586372" cy="3403707"/>
          </a:xfrm>
        </p:grpSpPr>
        <p:graphicFrame>
          <p:nvGraphicFramePr>
            <p:cNvPr id="7" name="Chart 6"/>
            <p:cNvGraphicFramePr>
              <a:graphicFrameLocks/>
            </p:cNvGraphicFramePr>
            <p:nvPr/>
          </p:nvGraphicFramePr>
          <p:xfrm>
            <a:off x="4674131" y="2895600"/>
            <a:ext cx="4140841" cy="34037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228600" y="3343870"/>
              <a:ext cx="42672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Likelihood of an event occurring is independent of how long we’ve been waiting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28" y="343798"/>
            <a:ext cx="8485944" cy="876146"/>
          </a:xfrm>
        </p:spPr>
        <p:txBody>
          <a:bodyPr>
            <a:normAutofit/>
          </a:bodyPr>
          <a:lstStyle/>
          <a:p>
            <a:r>
              <a:rPr lang="en-US" dirty="0"/>
              <a:t>Modeling Uneven Arrivals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90600" y="3619377"/>
            <a:ext cx="4130186" cy="2056078"/>
            <a:chOff x="990600" y="3619377"/>
            <a:chExt cx="4130186" cy="2056078"/>
          </a:xfrm>
        </p:grpSpPr>
        <p:sp>
          <p:nvSpPr>
            <p:cNvPr id="11" name="TextBox 10"/>
            <p:cNvSpPr txBox="1"/>
            <p:nvPr/>
          </p:nvSpPr>
          <p:spPr>
            <a:xfrm>
              <a:off x="990600" y="4475126"/>
              <a:ext cx="36954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Lots of short arrival intervals (i.e., high instantaneous rate)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4003135" y="3619377"/>
              <a:ext cx="1117651" cy="855749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55860" y="5646003"/>
            <a:ext cx="5966361" cy="830997"/>
            <a:chOff x="555860" y="5646003"/>
            <a:chExt cx="5966361" cy="830997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4038600" y="5947321"/>
              <a:ext cx="2483621" cy="224879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55860" y="5646003"/>
              <a:ext cx="34472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Few long gaps (i.e., low instantaneous rate)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598421" y="6229290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x (</a:t>
            </a:r>
            <a:r>
              <a:rPr lang="en-US" sz="2400" b="0" dirty="0" err="1">
                <a:latin typeface="Gill Sans" charset="0"/>
                <a:ea typeface="Gill Sans" charset="0"/>
                <a:cs typeface="Gill Sans" charset="0"/>
              </a:rPr>
              <a:t>λ</a:t>
            </a:r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68956" y="3048000"/>
            <a:ext cx="3678492" cy="2809719"/>
            <a:chOff x="5368956" y="3137602"/>
            <a:chExt cx="3678492" cy="2809719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5368956" y="3137602"/>
              <a:ext cx="0" cy="2809719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562600" y="3899602"/>
              <a:ext cx="3484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mean arrival interval (1/</a:t>
              </a:r>
              <a:r>
                <a:rPr lang="en-US" sz="2400" b="0" dirty="0" err="1">
                  <a:latin typeface="Gill Sans" charset="0"/>
                  <a:ea typeface="Gill Sans" charset="0"/>
                  <a:cs typeface="Gill Sans" charset="0"/>
                </a:rPr>
                <a:t>λ</a:t>
              </a:r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368956" y="4356802"/>
              <a:ext cx="1031844" cy="489255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710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7451"/>
            <a:ext cx="9144000" cy="1195935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altLang="ko-KR" sz="4000" dirty="0">
                <a:ea typeface="Gulim" panose="020B0600000101010101" pitchFamily="34" charset="-127"/>
              </a:rPr>
              <a:t>General Use of Random Distributions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11346"/>
            <a:ext cx="8839200" cy="4632317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>
                <a:ea typeface="Gulim" panose="020B0600000101010101" pitchFamily="34" charset="-127"/>
              </a:rPr>
              <a:t>Server spends variable time (T) for request</a:t>
            </a: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>
                <a:ea typeface="Gulim" panose="020B0600000101010101" pitchFamily="34" charset="-127"/>
              </a:rPr>
              <a:t>Mean (Average) </a:t>
            </a:r>
            <a:r>
              <a:rPr lang="en-US" altLang="ko-KR" dirty="0">
                <a:solidFill>
                  <a:schemeClr val="accent1"/>
                </a:solidFill>
                <a:ea typeface="Gulim" panose="020B0600000101010101" pitchFamily="34" charset="-127"/>
              </a:rPr>
              <a:t>m</a:t>
            </a:r>
            <a:r>
              <a:rPr lang="en-US" altLang="ko-KR" dirty="0">
                <a:ea typeface="Gulim" panose="020B0600000101010101" pitchFamily="34" charset="-127"/>
              </a:rPr>
              <a:t> =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</a:t>
            </a:r>
            <a:r>
              <a:rPr lang="en-US" altLang="ko-KR" dirty="0">
                <a:ea typeface="Gulim" panose="020B0600000101010101" pitchFamily="34" charset="-127"/>
              </a:rPr>
              <a:t>p(T)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</a:t>
            </a:r>
            <a:r>
              <a:rPr lang="en-US" altLang="ko-KR" dirty="0">
                <a:ea typeface="Gulim" panose="020B0600000101010101" pitchFamily="34" charset="-127"/>
              </a:rPr>
              <a:t>T</a:t>
            </a:r>
            <a:endParaRPr lang="en-US" altLang="ko-KR" dirty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Variance (stddev</a:t>
            </a:r>
            <a:r>
              <a:rPr lang="en-US" altLang="ko-KR" baseline="30000" dirty="0"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) 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</a:t>
            </a:r>
            <a:r>
              <a:rPr lang="en-US" altLang="ko-KR" baseline="30000" dirty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dirty="0">
                <a:ea typeface="Gulim" panose="020B0600000101010101" pitchFamily="34" charset="-127"/>
              </a:rPr>
              <a:t> =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</a:t>
            </a:r>
            <a:r>
              <a:rPr lang="en-US" altLang="ko-KR" dirty="0">
                <a:ea typeface="Gulim" panose="020B0600000101010101" pitchFamily="34" charset="-127"/>
              </a:rPr>
              <a:t>p(T)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(</a:t>
            </a:r>
            <a:r>
              <a:rPr lang="en-US" altLang="ko-KR" dirty="0">
                <a:ea typeface="Gulim" panose="020B0600000101010101" pitchFamily="34" charset="-127"/>
              </a:rPr>
              <a:t>T-m)</a:t>
            </a:r>
            <a:r>
              <a:rPr lang="en-US" altLang="ko-KR" baseline="30000" dirty="0">
                <a:ea typeface="Gulim" panose="020B0600000101010101" pitchFamily="34" charset="-127"/>
              </a:rPr>
              <a:t>2</a:t>
            </a:r>
            <a:r>
              <a:rPr lang="en-US" altLang="ko-KR" dirty="0">
                <a:ea typeface="Gulim" panose="020B0600000101010101" pitchFamily="34" charset="-127"/>
              </a:rPr>
              <a:t> =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</a:t>
            </a:r>
            <a:r>
              <a:rPr lang="en-US" altLang="ko-KR" dirty="0">
                <a:ea typeface="Gulim" panose="020B0600000101010101" pitchFamily="34" charset="-127"/>
              </a:rPr>
              <a:t>p(T)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</a:t>
            </a:r>
            <a:r>
              <a:rPr lang="en-US" altLang="ko-KR" dirty="0">
                <a:ea typeface="Gulim" panose="020B0600000101010101" pitchFamily="34" charset="-127"/>
              </a:rPr>
              <a:t>T</a:t>
            </a:r>
            <a:r>
              <a:rPr lang="en-US" altLang="ko-KR" baseline="30000" dirty="0">
                <a:ea typeface="Gulim" panose="020B0600000101010101" pitchFamily="34" charset="-127"/>
              </a:rPr>
              <a:t>2</a:t>
            </a:r>
            <a:r>
              <a:rPr lang="en-US" altLang="ko-KR" dirty="0">
                <a:ea typeface="Gulim" panose="020B0600000101010101" pitchFamily="34" charset="-127"/>
              </a:rPr>
              <a:t>-m</a:t>
            </a:r>
            <a:r>
              <a:rPr lang="en-US" altLang="ko-KR" baseline="30000" dirty="0">
                <a:ea typeface="Gulim" panose="020B0600000101010101" pitchFamily="34" charset="-127"/>
              </a:rPr>
              <a:t>2</a:t>
            </a: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b="1" dirty="0">
                <a:ea typeface="Gulim" panose="020B0600000101010101" pitchFamily="34" charset="-127"/>
              </a:rPr>
              <a:t>Squared coefficient of variance</a:t>
            </a:r>
            <a:r>
              <a:rPr lang="en-US" altLang="ko-KR" dirty="0">
                <a:ea typeface="Gulim" panose="020B0600000101010101" pitchFamily="34" charset="-127"/>
              </a:rPr>
              <a:t>: 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C </a:t>
            </a:r>
            <a:r>
              <a:rPr lang="en-US" altLang="ko-KR" dirty="0">
                <a:ea typeface="Gulim" panose="020B0600000101010101" pitchFamily="34" charset="-127"/>
              </a:rPr>
              <a:t>=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</a:t>
            </a:r>
            <a:r>
              <a:rPr lang="en-US" altLang="ko-KR" baseline="30000" dirty="0"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dirty="0">
                <a:ea typeface="Gulim" panose="020B0600000101010101" pitchFamily="34" charset="-127"/>
              </a:rPr>
              <a:t>/m</a:t>
            </a:r>
            <a:r>
              <a:rPr lang="en-US" altLang="ko-KR" baseline="30000" dirty="0">
                <a:ea typeface="Gulim" panose="020B0600000101010101" pitchFamily="34" charset="-127"/>
              </a:rPr>
              <a:t>2</a:t>
            </a:r>
            <a:br>
              <a:rPr lang="en-US" altLang="ko-KR" baseline="30000" dirty="0">
                <a:ea typeface="Gulim" panose="020B0600000101010101" pitchFamily="34" charset="-127"/>
              </a:rPr>
            </a:br>
            <a:r>
              <a:rPr lang="en-US" altLang="ko-KR" dirty="0">
                <a:ea typeface="Gulim" panose="020B0600000101010101" pitchFamily="34" charset="-127"/>
              </a:rPr>
              <a:t>Aggregate description of the distribution</a:t>
            </a:r>
            <a:endParaRPr lang="en-US" altLang="ko-KR" baseline="30000" dirty="0">
              <a:ea typeface="Gulim" panose="020B0600000101010101" pitchFamily="34" charset="-127"/>
            </a:endParaRPr>
          </a:p>
          <a:p>
            <a:pPr>
              <a:spcBef>
                <a:spcPct val="20000"/>
              </a:spcBef>
              <a:tabLst>
                <a:tab pos="2405063" algn="l"/>
              </a:tabLst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>
                <a:ea typeface="Gulim" panose="020B0600000101010101" pitchFamily="34" charset="-127"/>
              </a:rPr>
              <a:t>Important values of C:</a:t>
            </a: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No variance or </a:t>
            </a:r>
            <a:r>
              <a:rPr lang="en-US" altLang="ko-KR" b="1" dirty="0">
                <a:ea typeface="Gulim" panose="020B0600000101010101" pitchFamily="34" charset="-127"/>
                <a:sym typeface="Symbol" panose="05050102010706020507" pitchFamily="18" charset="2"/>
              </a:rPr>
              <a:t>deterministic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  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C=0 </a:t>
            </a:r>
            <a:endParaRPr lang="en-US" altLang="ko-KR" dirty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“</a:t>
            </a:r>
            <a:r>
              <a:rPr lang="en-US" altLang="ko-KR" b="1" dirty="0">
                <a:ea typeface="Gulim" panose="020B0600000101010101" pitchFamily="34" charset="-127"/>
                <a:sym typeface="Symbol" panose="05050102010706020507" pitchFamily="18" charset="2"/>
              </a:rPr>
              <a:t>Memoryless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” or exponential  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C=1</a:t>
            </a:r>
            <a:r>
              <a:rPr lang="en-US" altLang="ko-KR" dirty="0">
                <a:ea typeface="Gulim" panose="020B0600000101010101" pitchFamily="34" charset="-127"/>
              </a:rPr>
              <a:t> </a:t>
            </a:r>
            <a:endParaRPr lang="en-US" altLang="ko-KR" dirty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>
                <a:ea typeface="Gulim" panose="020B0600000101010101" pitchFamily="34" charset="-127"/>
              </a:rPr>
              <a:t>Disk response times 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C 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 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1.5</a:t>
            </a:r>
            <a:r>
              <a:rPr lang="en-US" altLang="ko-KR" dirty="0">
                <a:ea typeface="Gulim" panose="020B0600000101010101" pitchFamily="34" charset="-127"/>
              </a:rPr>
              <a:t>  (majority seeks &lt; average)</a:t>
            </a:r>
          </a:p>
          <a:p>
            <a:pPr>
              <a:spcBef>
                <a:spcPct val="20000"/>
              </a:spcBef>
              <a:tabLst>
                <a:tab pos="2405063" algn="l"/>
              </a:tabLst>
            </a:pPr>
            <a:endParaRPr lang="ko-KR" altLang="en-US" dirty="0">
              <a:ea typeface="Gulim" panose="020B0600000101010101" pitchFamily="34" charset="-127"/>
              <a:sym typeface="Symbol" panose="05050102010706020507" pitchFamily="18" charset="2"/>
            </a:endParaRPr>
          </a:p>
        </p:txBody>
      </p:sp>
      <p:grpSp>
        <p:nvGrpSpPr>
          <p:cNvPr id="916485" name="Group 5"/>
          <p:cNvGrpSpPr>
            <a:grpSpLocks/>
          </p:cNvGrpSpPr>
          <p:nvPr/>
        </p:nvGrpSpPr>
        <p:grpSpPr bwMode="auto">
          <a:xfrm>
            <a:off x="8001000" y="1628785"/>
            <a:ext cx="1168400" cy="644524"/>
            <a:chOff x="5024" y="288"/>
            <a:chExt cx="736" cy="406"/>
          </a:xfrm>
        </p:grpSpPr>
        <p:sp>
          <p:nvSpPr>
            <p:cNvPr id="24612" name="Rectangle 6"/>
            <p:cNvSpPr>
              <a:spLocks noChangeArrowheads="1"/>
            </p:cNvSpPr>
            <p:nvPr/>
          </p:nvSpPr>
          <p:spPr bwMode="auto">
            <a:xfrm>
              <a:off x="5267" y="288"/>
              <a:ext cx="493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SzTx/>
              </a:pPr>
              <a:r>
                <a:rPr lang="en-US" altLang="en-US" sz="18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Mean </a:t>
              </a:r>
            </a:p>
            <a:p>
              <a:pPr>
                <a:spcBef>
                  <a:spcPct val="0"/>
                </a:spcBef>
                <a:buSzTx/>
              </a:pPr>
              <a:r>
                <a:rPr lang="en-US" altLang="en-US" sz="18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(m)</a:t>
              </a:r>
            </a:p>
          </p:txBody>
        </p:sp>
        <p:sp>
          <p:nvSpPr>
            <p:cNvPr id="24613" name="Line 7"/>
            <p:cNvSpPr>
              <a:spLocks noChangeShapeType="1"/>
            </p:cNvSpPr>
            <p:nvPr/>
          </p:nvSpPr>
          <p:spPr bwMode="auto">
            <a:xfrm flipH="1">
              <a:off x="5024" y="480"/>
              <a:ext cx="256" cy="15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16488" name="Group 8"/>
          <p:cNvGrpSpPr>
            <a:grpSpLocks/>
          </p:cNvGrpSpPr>
          <p:nvPr/>
        </p:nvGrpSpPr>
        <p:grpSpPr bwMode="auto">
          <a:xfrm>
            <a:off x="7312133" y="4195771"/>
            <a:ext cx="1450867" cy="1351592"/>
            <a:chOff x="4412" y="2064"/>
            <a:chExt cx="1025" cy="955"/>
          </a:xfrm>
        </p:grpSpPr>
        <p:sp>
          <p:nvSpPr>
            <p:cNvPr id="24606" name="Line 9"/>
            <p:cNvSpPr>
              <a:spLocks noChangeShapeType="1"/>
            </p:cNvSpPr>
            <p:nvPr/>
          </p:nvSpPr>
          <p:spPr bwMode="auto">
            <a:xfrm>
              <a:off x="4748" y="2305"/>
              <a:ext cx="0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7" name="Line 10"/>
            <p:cNvSpPr>
              <a:spLocks noChangeShapeType="1"/>
            </p:cNvSpPr>
            <p:nvPr/>
          </p:nvSpPr>
          <p:spPr bwMode="auto">
            <a:xfrm>
              <a:off x="4412" y="2754"/>
              <a:ext cx="9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8" name="Arc 11"/>
            <p:cNvSpPr>
              <a:spLocks/>
            </p:cNvSpPr>
            <p:nvPr/>
          </p:nvSpPr>
          <p:spPr bwMode="auto">
            <a:xfrm>
              <a:off x="4454" y="2201"/>
              <a:ext cx="832" cy="502"/>
            </a:xfrm>
            <a:custGeom>
              <a:avLst/>
              <a:gdLst>
                <a:gd name="T0" fmla="*/ 832 w 21994"/>
                <a:gd name="T1" fmla="*/ 502 h 21600"/>
                <a:gd name="T2" fmla="*/ 0 w 21994"/>
                <a:gd name="T3" fmla="*/ 0 h 21600"/>
                <a:gd name="T4" fmla="*/ 817 w 21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94" h="21600" fill="none" extrusionOk="0">
                  <a:moveTo>
                    <a:pt x="21994" y="21596"/>
                  </a:moveTo>
                  <a:cubicBezTo>
                    <a:pt x="21862" y="21598"/>
                    <a:pt x="21731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1994" h="21600" stroke="0" extrusionOk="0">
                  <a:moveTo>
                    <a:pt x="21994" y="21596"/>
                  </a:moveTo>
                  <a:cubicBezTo>
                    <a:pt x="21862" y="21598"/>
                    <a:pt x="21731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994" y="21596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9" name="Rectangle 12"/>
            <p:cNvSpPr>
              <a:spLocks noChangeArrowheads="1"/>
            </p:cNvSpPr>
            <p:nvPr/>
          </p:nvSpPr>
          <p:spPr bwMode="auto">
            <a:xfrm>
              <a:off x="4476" y="2064"/>
              <a:ext cx="528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mean</a:t>
              </a:r>
            </a:p>
          </p:txBody>
        </p:sp>
        <p:sp>
          <p:nvSpPr>
            <p:cNvPr id="24610" name="Line 13"/>
            <p:cNvSpPr>
              <a:spLocks noChangeShapeType="1"/>
            </p:cNvSpPr>
            <p:nvPr/>
          </p:nvSpPr>
          <p:spPr bwMode="auto">
            <a:xfrm>
              <a:off x="4412" y="2110"/>
              <a:ext cx="0" cy="6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11" name="Text Box 14"/>
            <p:cNvSpPr txBox="1">
              <a:spLocks noChangeArrowheads="1"/>
            </p:cNvSpPr>
            <p:nvPr/>
          </p:nvSpPr>
          <p:spPr bwMode="auto">
            <a:xfrm>
              <a:off x="4416" y="2736"/>
              <a:ext cx="1021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Memoryless</a:t>
              </a:r>
            </a:p>
          </p:txBody>
        </p:sp>
      </p:grpSp>
      <p:grpSp>
        <p:nvGrpSpPr>
          <p:cNvPr id="916495" name="Group 15"/>
          <p:cNvGrpSpPr>
            <a:grpSpLocks/>
          </p:cNvGrpSpPr>
          <p:nvPr/>
        </p:nvGrpSpPr>
        <p:grpSpPr bwMode="auto">
          <a:xfrm>
            <a:off x="7162802" y="1857385"/>
            <a:ext cx="1825626" cy="1728786"/>
            <a:chOff x="4544" y="493"/>
            <a:chExt cx="1150" cy="1089"/>
          </a:xfrm>
        </p:grpSpPr>
        <p:sp>
          <p:nvSpPr>
            <p:cNvPr id="24588" name="Line 16"/>
            <p:cNvSpPr>
              <a:spLocks noChangeShapeType="1"/>
            </p:cNvSpPr>
            <p:nvPr/>
          </p:nvSpPr>
          <p:spPr bwMode="auto">
            <a:xfrm>
              <a:off x="5074" y="493"/>
              <a:ext cx="0" cy="6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89" name="Line 17"/>
            <p:cNvSpPr>
              <a:spLocks noChangeShapeType="1"/>
            </p:cNvSpPr>
            <p:nvPr/>
          </p:nvSpPr>
          <p:spPr bwMode="auto">
            <a:xfrm>
              <a:off x="4694" y="1102"/>
              <a:ext cx="7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0" name="Text Box 18"/>
            <p:cNvSpPr txBox="1">
              <a:spLocks noChangeArrowheads="1"/>
            </p:cNvSpPr>
            <p:nvPr/>
          </p:nvSpPr>
          <p:spPr bwMode="auto">
            <a:xfrm>
              <a:off x="4544" y="1138"/>
              <a:ext cx="1150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Distribution</a:t>
              </a:r>
            </a:p>
            <a:p>
              <a:pPr>
                <a:spcBef>
                  <a:spcPct val="0"/>
                </a:spcBef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of service times</a:t>
              </a:r>
            </a:p>
          </p:txBody>
        </p:sp>
        <p:sp>
          <p:nvSpPr>
            <p:cNvPr id="24591" name="Line 19"/>
            <p:cNvSpPr>
              <a:spLocks noChangeShapeType="1"/>
            </p:cNvSpPr>
            <p:nvPr/>
          </p:nvSpPr>
          <p:spPr bwMode="auto">
            <a:xfrm>
              <a:off x="5040" y="701"/>
              <a:ext cx="0" cy="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2" name="Line 20"/>
            <p:cNvSpPr>
              <a:spLocks noChangeShapeType="1"/>
            </p:cNvSpPr>
            <p:nvPr/>
          </p:nvSpPr>
          <p:spPr bwMode="auto">
            <a:xfrm>
              <a:off x="5005" y="719"/>
              <a:ext cx="0" cy="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3" name="Line 21"/>
            <p:cNvSpPr>
              <a:spLocks noChangeShapeType="1"/>
            </p:cNvSpPr>
            <p:nvPr/>
          </p:nvSpPr>
          <p:spPr bwMode="auto">
            <a:xfrm>
              <a:off x="4969" y="747"/>
              <a:ext cx="0" cy="3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4" name="Line 22"/>
            <p:cNvSpPr>
              <a:spLocks noChangeShapeType="1"/>
            </p:cNvSpPr>
            <p:nvPr/>
          </p:nvSpPr>
          <p:spPr bwMode="auto">
            <a:xfrm>
              <a:off x="4935" y="802"/>
              <a:ext cx="0" cy="2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5" name="Line 23"/>
            <p:cNvSpPr>
              <a:spLocks noChangeShapeType="1"/>
            </p:cNvSpPr>
            <p:nvPr/>
          </p:nvSpPr>
          <p:spPr bwMode="auto">
            <a:xfrm>
              <a:off x="5106" y="702"/>
              <a:ext cx="0" cy="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6" name="Line 24"/>
            <p:cNvSpPr>
              <a:spLocks noChangeShapeType="1"/>
            </p:cNvSpPr>
            <p:nvPr/>
          </p:nvSpPr>
          <p:spPr bwMode="auto">
            <a:xfrm>
              <a:off x="5144" y="720"/>
              <a:ext cx="0" cy="3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7" name="Line 25"/>
            <p:cNvSpPr>
              <a:spLocks noChangeShapeType="1"/>
            </p:cNvSpPr>
            <p:nvPr/>
          </p:nvSpPr>
          <p:spPr bwMode="auto">
            <a:xfrm>
              <a:off x="5177" y="760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8" name="Line 26"/>
            <p:cNvSpPr>
              <a:spLocks noChangeShapeType="1"/>
            </p:cNvSpPr>
            <p:nvPr/>
          </p:nvSpPr>
          <p:spPr bwMode="auto">
            <a:xfrm>
              <a:off x="5212" y="863"/>
              <a:ext cx="0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9" name="Line 27"/>
            <p:cNvSpPr>
              <a:spLocks noChangeShapeType="1"/>
            </p:cNvSpPr>
            <p:nvPr/>
          </p:nvSpPr>
          <p:spPr bwMode="auto">
            <a:xfrm>
              <a:off x="4902" y="906"/>
              <a:ext cx="0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0" name="Line 28"/>
            <p:cNvSpPr>
              <a:spLocks noChangeShapeType="1"/>
            </p:cNvSpPr>
            <p:nvPr/>
          </p:nvSpPr>
          <p:spPr bwMode="auto">
            <a:xfrm>
              <a:off x="4870" y="932"/>
              <a:ext cx="0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1" name="Line 29"/>
            <p:cNvSpPr>
              <a:spLocks noChangeShapeType="1"/>
            </p:cNvSpPr>
            <p:nvPr/>
          </p:nvSpPr>
          <p:spPr bwMode="auto">
            <a:xfrm>
              <a:off x="4838" y="95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2" name="Arc 30"/>
            <p:cNvSpPr>
              <a:spLocks/>
            </p:cNvSpPr>
            <p:nvPr/>
          </p:nvSpPr>
          <p:spPr bwMode="auto">
            <a:xfrm>
              <a:off x="4704" y="862"/>
              <a:ext cx="208" cy="124"/>
            </a:xfrm>
            <a:custGeom>
              <a:avLst/>
              <a:gdLst>
                <a:gd name="T0" fmla="*/ 208 w 21600"/>
                <a:gd name="T1" fmla="*/ 0 h 21600"/>
                <a:gd name="T2" fmla="*/ 0 w 21600"/>
                <a:gd name="T3" fmla="*/ 12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3" name="Arc 31"/>
            <p:cNvSpPr>
              <a:spLocks/>
            </p:cNvSpPr>
            <p:nvPr/>
          </p:nvSpPr>
          <p:spPr bwMode="auto">
            <a:xfrm rot="10800000">
              <a:off x="4911" y="694"/>
              <a:ext cx="152" cy="208"/>
            </a:xfrm>
            <a:custGeom>
              <a:avLst/>
              <a:gdLst>
                <a:gd name="T0" fmla="*/ 152 w 21322"/>
                <a:gd name="T1" fmla="*/ 33 h 21600"/>
                <a:gd name="T2" fmla="*/ 0 w 21322"/>
                <a:gd name="T3" fmla="*/ 208 h 21600"/>
                <a:gd name="T4" fmla="*/ 0 w 213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22" h="21600" fill="none" extrusionOk="0">
                  <a:moveTo>
                    <a:pt x="21322" y="3460"/>
                  </a:moveTo>
                  <a:cubicBezTo>
                    <a:pt x="19625" y="13917"/>
                    <a:pt x="10594" y="21599"/>
                    <a:pt x="1" y="21600"/>
                  </a:cubicBezTo>
                  <a:cubicBezTo>
                    <a:pt x="0" y="21600"/>
                    <a:pt x="0" y="21599"/>
                    <a:pt x="0" y="21599"/>
                  </a:cubicBezTo>
                </a:path>
                <a:path w="21322" h="21600" stroke="0" extrusionOk="0">
                  <a:moveTo>
                    <a:pt x="21322" y="3460"/>
                  </a:moveTo>
                  <a:cubicBezTo>
                    <a:pt x="19625" y="13917"/>
                    <a:pt x="10594" y="21599"/>
                    <a:pt x="1" y="21600"/>
                  </a:cubicBezTo>
                  <a:cubicBezTo>
                    <a:pt x="0" y="21600"/>
                    <a:pt x="0" y="21599"/>
                    <a:pt x="0" y="21599"/>
                  </a:cubicBezTo>
                  <a:lnTo>
                    <a:pt x="1" y="0"/>
                  </a:lnTo>
                  <a:lnTo>
                    <a:pt x="21322" y="346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4" name="Arc 32"/>
            <p:cNvSpPr>
              <a:spLocks/>
            </p:cNvSpPr>
            <p:nvPr/>
          </p:nvSpPr>
          <p:spPr bwMode="auto">
            <a:xfrm rot="10800000">
              <a:off x="5085" y="690"/>
              <a:ext cx="134" cy="236"/>
            </a:xfrm>
            <a:custGeom>
              <a:avLst/>
              <a:gdLst>
                <a:gd name="T0" fmla="*/ 134 w 21386"/>
                <a:gd name="T1" fmla="*/ 236 h 21600"/>
                <a:gd name="T2" fmla="*/ 0 w 21386"/>
                <a:gd name="T3" fmla="*/ 33 h 21600"/>
                <a:gd name="T4" fmla="*/ 134 w 213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86" h="21600" fill="none" extrusionOk="0">
                  <a:moveTo>
                    <a:pt x="21386" y="21600"/>
                  </a:moveTo>
                  <a:cubicBezTo>
                    <a:pt x="10629" y="21600"/>
                    <a:pt x="1511" y="13685"/>
                    <a:pt x="0" y="3034"/>
                  </a:cubicBezTo>
                </a:path>
                <a:path w="21386" h="21600" stroke="0" extrusionOk="0">
                  <a:moveTo>
                    <a:pt x="21386" y="21600"/>
                  </a:moveTo>
                  <a:cubicBezTo>
                    <a:pt x="10629" y="21600"/>
                    <a:pt x="1511" y="13685"/>
                    <a:pt x="0" y="3034"/>
                  </a:cubicBezTo>
                  <a:lnTo>
                    <a:pt x="21386" y="0"/>
                  </a:lnTo>
                  <a:lnTo>
                    <a:pt x="21386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5" name="Arc 33"/>
            <p:cNvSpPr>
              <a:spLocks/>
            </p:cNvSpPr>
            <p:nvPr/>
          </p:nvSpPr>
          <p:spPr bwMode="auto">
            <a:xfrm>
              <a:off x="5214" y="862"/>
              <a:ext cx="172" cy="148"/>
            </a:xfrm>
            <a:custGeom>
              <a:avLst/>
              <a:gdLst>
                <a:gd name="T0" fmla="*/ 172 w 21600"/>
                <a:gd name="T1" fmla="*/ 148 h 21600"/>
                <a:gd name="T2" fmla="*/ 0 w 21600"/>
                <a:gd name="T3" fmla="*/ 0 h 21600"/>
                <a:gd name="T4" fmla="*/ 172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16514" name="Group 34"/>
          <p:cNvGrpSpPr>
            <a:grpSpLocks/>
          </p:cNvGrpSpPr>
          <p:nvPr/>
        </p:nvGrpSpPr>
        <p:grpSpPr bwMode="auto">
          <a:xfrm>
            <a:off x="7264400" y="1989150"/>
            <a:ext cx="1168400" cy="428626"/>
            <a:chOff x="4512" y="1942"/>
            <a:chExt cx="736" cy="270"/>
          </a:xfrm>
        </p:grpSpPr>
        <p:sp>
          <p:nvSpPr>
            <p:cNvPr id="24585" name="Line 35"/>
            <p:cNvSpPr>
              <a:spLocks noChangeShapeType="1"/>
            </p:cNvSpPr>
            <p:nvPr/>
          </p:nvSpPr>
          <p:spPr bwMode="auto">
            <a:xfrm>
              <a:off x="4560" y="2208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86" name="Line 36"/>
            <p:cNvSpPr>
              <a:spLocks noChangeShapeType="1"/>
            </p:cNvSpPr>
            <p:nvPr/>
          </p:nvSpPr>
          <p:spPr bwMode="auto">
            <a:xfrm flipH="1">
              <a:off x="4960" y="2208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87" name="Text Box 37"/>
            <p:cNvSpPr txBox="1">
              <a:spLocks noChangeArrowheads="1"/>
            </p:cNvSpPr>
            <p:nvPr/>
          </p:nvSpPr>
          <p:spPr bwMode="auto">
            <a:xfrm>
              <a:off x="4512" y="1942"/>
              <a:ext cx="222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10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312" name="Group 32"/>
          <p:cNvGrpSpPr>
            <a:grpSpLocks/>
          </p:cNvGrpSpPr>
          <p:nvPr/>
        </p:nvGrpSpPr>
        <p:grpSpPr bwMode="auto">
          <a:xfrm>
            <a:off x="1295400" y="1524008"/>
            <a:ext cx="6464300" cy="1601788"/>
            <a:chOff x="960" y="480"/>
            <a:chExt cx="4072" cy="1009"/>
          </a:xfrm>
        </p:grpSpPr>
        <p:sp>
          <p:nvSpPr>
            <p:cNvPr id="23567" name="Rectangle 7"/>
            <p:cNvSpPr>
              <a:spLocks noChangeArrowheads="1"/>
            </p:cNvSpPr>
            <p:nvPr/>
          </p:nvSpPr>
          <p:spPr bwMode="auto">
            <a:xfrm>
              <a:off x="3866" y="877"/>
              <a:ext cx="116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8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sp>
          <p:nvSpPr>
            <p:cNvPr id="23568" name="Rectangle 6"/>
            <p:cNvSpPr>
              <a:spLocks noChangeArrowheads="1"/>
            </p:cNvSpPr>
            <p:nvPr/>
          </p:nvSpPr>
          <p:spPr bwMode="auto">
            <a:xfrm>
              <a:off x="1004" y="894"/>
              <a:ext cx="825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8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23569" name="Line 4"/>
            <p:cNvSpPr>
              <a:spLocks noChangeShapeType="1"/>
            </p:cNvSpPr>
            <p:nvPr/>
          </p:nvSpPr>
          <p:spPr bwMode="auto">
            <a:xfrm>
              <a:off x="3790" y="892"/>
              <a:ext cx="122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0" name="Line 5"/>
            <p:cNvSpPr>
              <a:spLocks noChangeShapeType="1"/>
            </p:cNvSpPr>
            <p:nvPr/>
          </p:nvSpPr>
          <p:spPr bwMode="auto">
            <a:xfrm>
              <a:off x="960" y="910"/>
              <a:ext cx="9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1" name="Rectangle 27"/>
            <p:cNvSpPr>
              <a:spLocks noChangeArrowheads="1"/>
            </p:cNvSpPr>
            <p:nvPr/>
          </p:nvSpPr>
          <p:spPr bwMode="auto">
            <a:xfrm>
              <a:off x="1941" y="480"/>
              <a:ext cx="1925" cy="1008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2" name="Text Box 30"/>
            <p:cNvSpPr txBox="1">
              <a:spLocks noChangeArrowheads="1"/>
            </p:cNvSpPr>
            <p:nvPr/>
          </p:nvSpPr>
          <p:spPr bwMode="auto">
            <a:xfrm>
              <a:off x="2296" y="1200"/>
              <a:ext cx="139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Queuing System</a:t>
              </a:r>
            </a:p>
          </p:txBody>
        </p:sp>
      </p:grpSp>
      <p:sp>
        <p:nvSpPr>
          <p:cNvPr id="2355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Introduction to Queuing Theory</a:t>
            </a:r>
          </a:p>
        </p:txBody>
      </p:sp>
      <p:sp>
        <p:nvSpPr>
          <p:cNvPr id="86529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" y="3505208"/>
            <a:ext cx="8839200" cy="3289299"/>
          </a:xfrm>
        </p:spPr>
        <p:txBody>
          <a:bodyPr>
            <a:normAutofit/>
          </a:bodyPr>
          <a:lstStyle/>
          <a:p>
            <a:pPr>
              <a:spcBef>
                <a:spcPct val="15000"/>
              </a:spcBef>
            </a:pPr>
            <a:r>
              <a:rPr lang="en-US" altLang="ko-KR" sz="2800" b="1" dirty="0">
                <a:ea typeface="Gulim" panose="020B0600000101010101" pitchFamily="34" charset="-127"/>
              </a:rPr>
              <a:t>Queueing Theory: </a:t>
            </a:r>
            <a:r>
              <a:rPr lang="en-US" altLang="ko-KR" sz="2800" dirty="0">
                <a:ea typeface="Gulim" panose="020B0600000101010101" pitchFamily="34" charset="-127"/>
              </a:rPr>
              <a:t>Studies long-term, steady-state behavior of </a:t>
            </a:r>
            <a:r>
              <a:rPr lang="en-US" altLang="ko-KR" sz="2800" i="1" dirty="0">
                <a:ea typeface="Gulim" panose="020B0600000101010101" pitchFamily="34" charset="-127"/>
              </a:rPr>
              <a:t>queueing systems</a:t>
            </a:r>
            <a:endParaRPr lang="en-US" altLang="ko-KR" sz="2800" dirty="0">
              <a:ea typeface="Gulim" panose="020B0600000101010101" pitchFamily="34" charset="-127"/>
            </a:endParaRPr>
          </a:p>
          <a:p>
            <a:pPr>
              <a:spcBef>
                <a:spcPct val="15000"/>
              </a:spcBef>
            </a:pPr>
            <a:endParaRPr lang="en-US" altLang="ko-KR" b="1" dirty="0">
              <a:ea typeface="Gulim" panose="020B0600000101010101" pitchFamily="34" charset="-127"/>
            </a:endParaRPr>
          </a:p>
          <a:p>
            <a:pPr>
              <a:spcBef>
                <a:spcPct val="15000"/>
              </a:spcBef>
            </a:pPr>
            <a:r>
              <a:rPr lang="en-US" altLang="ko-KR" dirty="0">
                <a:ea typeface="Gulim" panose="020B0600000101010101" pitchFamily="34" charset="-127"/>
              </a:rPr>
              <a:t>Based on queue behavior, and probability distributions of </a:t>
            </a:r>
            <a:r>
              <a:rPr lang="en-US" altLang="ko-KR" i="1" dirty="0">
                <a:ea typeface="Gulim" panose="020B0600000101010101" pitchFamily="34" charset="-127"/>
              </a:rPr>
              <a:t>arrival, service </a:t>
            </a:r>
            <a:r>
              <a:rPr lang="en-US" altLang="ko-KR" dirty="0">
                <a:ea typeface="Gulim" panose="020B0600000101010101" pitchFamily="34" charset="-127"/>
              </a:rPr>
              <a:t>times</a:t>
            </a:r>
            <a:endParaRPr lang="en-US" altLang="ko-KR" sz="2800" dirty="0">
              <a:ea typeface="Gulim" panose="020B0600000101010101" pitchFamily="34" charset="-127"/>
            </a:endParaRPr>
          </a:p>
        </p:txBody>
      </p:sp>
      <p:grpSp>
        <p:nvGrpSpPr>
          <p:cNvPr id="865306" name="Group 26"/>
          <p:cNvGrpSpPr>
            <a:grpSpLocks/>
          </p:cNvGrpSpPr>
          <p:nvPr/>
        </p:nvGrpSpPr>
        <p:grpSpPr bwMode="auto">
          <a:xfrm>
            <a:off x="3079750" y="1670058"/>
            <a:ext cx="2697163" cy="1335691"/>
            <a:chOff x="3720" y="288"/>
            <a:chExt cx="2062" cy="1021"/>
          </a:xfrm>
        </p:grpSpPr>
        <p:sp>
          <p:nvSpPr>
            <p:cNvPr id="23558" name="AutoShape 15"/>
            <p:cNvSpPr>
              <a:spLocks noChangeArrowheads="1"/>
            </p:cNvSpPr>
            <p:nvPr/>
          </p:nvSpPr>
          <p:spPr bwMode="auto">
            <a:xfrm>
              <a:off x="5213" y="513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66CC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59" name="Rectangle 17"/>
            <p:cNvSpPr>
              <a:spLocks noChangeArrowheads="1"/>
            </p:cNvSpPr>
            <p:nvPr/>
          </p:nvSpPr>
          <p:spPr bwMode="auto">
            <a:xfrm>
              <a:off x="3800" y="546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0" name="Line 18"/>
            <p:cNvSpPr>
              <a:spLocks noChangeShapeType="1"/>
            </p:cNvSpPr>
            <p:nvPr/>
          </p:nvSpPr>
          <p:spPr bwMode="auto">
            <a:xfrm flipV="1">
              <a:off x="4182" y="538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1" name="Line 19"/>
            <p:cNvSpPr>
              <a:spLocks noChangeShapeType="1"/>
            </p:cNvSpPr>
            <p:nvPr/>
          </p:nvSpPr>
          <p:spPr bwMode="auto">
            <a:xfrm flipV="1">
              <a:off x="4084" y="539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2" name="Rectangle 20"/>
            <p:cNvSpPr>
              <a:spLocks noChangeArrowheads="1"/>
            </p:cNvSpPr>
            <p:nvPr/>
          </p:nvSpPr>
          <p:spPr bwMode="auto">
            <a:xfrm>
              <a:off x="3720" y="864"/>
              <a:ext cx="647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3" name="Rectangle 22"/>
            <p:cNvSpPr>
              <a:spLocks noChangeArrowheads="1"/>
            </p:cNvSpPr>
            <p:nvPr/>
          </p:nvSpPr>
          <p:spPr bwMode="auto">
            <a:xfrm>
              <a:off x="4618" y="288"/>
              <a:ext cx="374" cy="822"/>
            </a:xfrm>
            <a:prstGeom prst="rect">
              <a:avLst/>
            </a:prstGeom>
            <a:solidFill>
              <a:srgbClr val="FF66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23564" name="Line 23"/>
            <p:cNvSpPr>
              <a:spLocks noChangeShapeType="1"/>
            </p:cNvSpPr>
            <p:nvPr/>
          </p:nvSpPr>
          <p:spPr bwMode="auto">
            <a:xfrm>
              <a:off x="4288" y="700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5" name="Rectangle 24"/>
            <p:cNvSpPr>
              <a:spLocks noChangeArrowheads="1"/>
            </p:cNvSpPr>
            <p:nvPr/>
          </p:nvSpPr>
          <p:spPr bwMode="auto">
            <a:xfrm>
              <a:off x="5274" y="610"/>
              <a:ext cx="461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Disk</a:t>
              </a:r>
            </a:p>
          </p:txBody>
        </p:sp>
        <p:sp>
          <p:nvSpPr>
            <p:cNvPr id="23566" name="Line 25"/>
            <p:cNvSpPr>
              <a:spLocks noChangeShapeType="1"/>
            </p:cNvSpPr>
            <p:nvPr/>
          </p:nvSpPr>
          <p:spPr bwMode="auto">
            <a:xfrm>
              <a:off x="4992" y="700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6131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376" y="3714757"/>
            <a:ext cx="8825318" cy="2990843"/>
          </a:xfrm>
        </p:spPr>
        <p:txBody>
          <a:bodyPr>
            <a:normAutofit/>
          </a:bodyPr>
          <a:lstStyle/>
          <a:p>
            <a:r>
              <a:rPr lang="en-US" sz="3200" dirty="0"/>
              <a:t>Assumption: </a:t>
            </a:r>
            <a:r>
              <a:rPr lang="en-US" sz="3200" i="1" dirty="0"/>
              <a:t>Stable</a:t>
            </a:r>
            <a:r>
              <a:rPr lang="en-US" sz="3200" dirty="0"/>
              <a:t> System</a:t>
            </a:r>
          </a:p>
          <a:p>
            <a:pPr lvl="1"/>
            <a:r>
              <a:rPr lang="en-US" sz="2800" dirty="0"/>
              <a:t>Avg. Arrival Rate = Avg. Departure Rate = Throughput</a:t>
            </a:r>
          </a:p>
          <a:p>
            <a:pPr lvl="1"/>
            <a:r>
              <a:rPr lang="en-US" sz="2800" dirty="0"/>
              <a:t>Otherwise queues are growing without bound!</a:t>
            </a:r>
          </a:p>
          <a:p>
            <a:pPr lvl="1"/>
            <a:endParaRPr lang="en-US" sz="2800" dirty="0"/>
          </a:p>
          <a:p>
            <a:r>
              <a:rPr lang="en-US" sz="3200" dirty="0"/>
              <a:t>Average Response Time (Latency) = </a:t>
            </a:r>
            <a:r>
              <a:rPr lang="en-US" sz="3200" i="1" dirty="0"/>
              <a:t>L</a:t>
            </a:r>
            <a:endParaRPr lang="en-US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503475" y="1733555"/>
            <a:ext cx="6306299" cy="1777476"/>
            <a:chOff x="1605663" y="4773956"/>
            <a:chExt cx="6306299" cy="177747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605663" y="5103632"/>
              <a:ext cx="1226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45132" y="5103632"/>
              <a:ext cx="17668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sp>
          <p:nvSpPr>
            <p:cNvPr id="11" name="Cloud 10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0" i="1" dirty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845388" y="5504128"/>
              <a:ext cx="4061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>
                  <a:latin typeface="Times New Roman"/>
                  <a:cs typeface="Times New Roman"/>
                </a:rPr>
                <a:t>λ</a:t>
              </a:r>
              <a:endParaRPr lang="en-US" sz="28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326475" y="6028212"/>
              <a:ext cx="333746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800" b="0" i="1" dirty="0">
                  <a:latin typeface="Gill Sans" charset="0"/>
                  <a:ea typeface="Gill Sans" charset="0"/>
                  <a:cs typeface="Gill Sans" charset="0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3940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376" y="3714757"/>
            <a:ext cx="8825318" cy="2990843"/>
          </a:xfrm>
        </p:spPr>
        <p:txBody>
          <a:bodyPr>
            <a:normAutofit/>
          </a:bodyPr>
          <a:lstStyle/>
          <a:p>
            <a:r>
              <a:rPr lang="en-US" sz="3200" dirty="0"/>
              <a:t>How many items are in the system?</a:t>
            </a:r>
          </a:p>
          <a:p>
            <a:pPr lvl="1"/>
            <a:r>
              <a:rPr lang="en-US" dirty="0">
                <a:latin typeface="Gill Sans MT" panose="020B0502020104020203" pitchFamily="34" charset="77"/>
              </a:rPr>
              <a:t>Arrival Rate: </a:t>
            </a:r>
            <a:r>
              <a:rPr lang="en-US" dirty="0" err="1"/>
              <a:t>λ</a:t>
            </a:r>
            <a:r>
              <a:rPr lang="en-US" dirty="0"/>
              <a:t> items come in per unit time</a:t>
            </a:r>
            <a:endParaRPr lang="en-US" baseline="30000" dirty="0"/>
          </a:p>
          <a:p>
            <a:pPr lvl="1"/>
            <a:r>
              <a:rPr lang="en-US" dirty="0">
                <a:latin typeface="Gill Sans MT" panose="020B0502020104020203" pitchFamily="34" charset="77"/>
              </a:rPr>
              <a:t>Each averages </a:t>
            </a:r>
            <a:r>
              <a:rPr lang="en-US" i="1" dirty="0">
                <a:latin typeface="Gill Sans MT" panose="020B0502020104020203" pitchFamily="34" charset="77"/>
              </a:rPr>
              <a:t>L </a:t>
            </a:r>
            <a:r>
              <a:rPr lang="en-US" dirty="0">
                <a:latin typeface="Gill Sans MT" panose="020B0502020104020203" pitchFamily="34" charset="77"/>
              </a:rPr>
              <a:t>units in the system</a:t>
            </a:r>
          </a:p>
          <a:p>
            <a:pPr lvl="1"/>
            <a:endParaRPr lang="en-US" sz="2800" dirty="0"/>
          </a:p>
          <a:p>
            <a:r>
              <a:rPr lang="en-US" sz="3200" i="1" dirty="0"/>
              <a:t>N </a:t>
            </a:r>
            <a:r>
              <a:rPr lang="en-US" sz="3200" dirty="0"/>
              <a:t>(# requests in system) </a:t>
            </a:r>
            <a:r>
              <a:rPr lang="en-US" sz="3200" i="1" dirty="0"/>
              <a:t>=  </a:t>
            </a:r>
            <a:r>
              <a:rPr lang="en-US" sz="3200" dirty="0" err="1"/>
              <a:t>λ</a:t>
            </a:r>
            <a:r>
              <a:rPr lang="en-US" sz="3200" i="1" dirty="0"/>
              <a:t> × L</a:t>
            </a:r>
          </a:p>
          <a:p>
            <a:pPr lvl="1"/>
            <a:r>
              <a:rPr lang="en-US" sz="2800" dirty="0"/>
              <a:t>Need unit agreement (e.g. ops/sec. </a:t>
            </a:r>
            <a:r>
              <a:rPr lang="en-US" sz="2800" i="1" dirty="0"/>
              <a:t>× </a:t>
            </a:r>
            <a:r>
              <a:rPr lang="en-US" sz="2800" dirty="0"/>
              <a:t>seconds)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03475" y="1733555"/>
            <a:ext cx="6306299" cy="1777476"/>
            <a:chOff x="1605663" y="4773956"/>
            <a:chExt cx="6306299" cy="177747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605663" y="5103632"/>
              <a:ext cx="1226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45132" y="5103632"/>
              <a:ext cx="17668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sp>
          <p:nvSpPr>
            <p:cNvPr id="11" name="Cloud 10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0" i="1" dirty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845388" y="5504128"/>
              <a:ext cx="4061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>
                  <a:latin typeface="Times New Roman"/>
                  <a:cs typeface="Times New Roman"/>
                </a:rPr>
                <a:t>λ</a:t>
              </a:r>
              <a:endParaRPr lang="en-US" sz="28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326475" y="6028212"/>
              <a:ext cx="333746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800" b="0" i="1" dirty="0">
                  <a:latin typeface="Gill Sans" charset="0"/>
                  <a:ea typeface="Gill Sans" charset="0"/>
                  <a:cs typeface="Gill Sans" charset="0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6823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376" y="3714757"/>
            <a:ext cx="8825318" cy="2990843"/>
          </a:xfrm>
        </p:spPr>
        <p:txBody>
          <a:bodyPr>
            <a:normAutofit/>
          </a:bodyPr>
          <a:lstStyle/>
          <a:p>
            <a:r>
              <a:rPr lang="en-US" sz="3200" i="1" dirty="0"/>
              <a:t>N </a:t>
            </a:r>
            <a:r>
              <a:rPr lang="en-US" sz="3200" dirty="0"/>
              <a:t>(# requests in system) </a:t>
            </a:r>
            <a:r>
              <a:rPr lang="en-US" sz="3200" i="1" dirty="0"/>
              <a:t>=  </a:t>
            </a:r>
            <a:r>
              <a:rPr lang="en-US" sz="3200" dirty="0" err="1"/>
              <a:t>λ</a:t>
            </a:r>
            <a:r>
              <a:rPr lang="en-US" sz="3200" i="1" dirty="0"/>
              <a:t> × L</a:t>
            </a:r>
          </a:p>
          <a:p>
            <a:pPr lvl="1"/>
            <a:r>
              <a:rPr lang="en-US" sz="2800" dirty="0"/>
              <a:t>Need unit agreement (e.g. ops/sec. </a:t>
            </a:r>
            <a:r>
              <a:rPr lang="en-US" sz="2800" i="1" dirty="0"/>
              <a:t>× </a:t>
            </a:r>
            <a:r>
              <a:rPr lang="en-US" sz="2800" dirty="0"/>
              <a:t>seconds)</a:t>
            </a:r>
          </a:p>
          <a:p>
            <a:r>
              <a:rPr lang="en-US" sz="3200" dirty="0"/>
              <a:t>About </a:t>
            </a:r>
            <a:r>
              <a:rPr lang="en-US" sz="3200" i="1" dirty="0"/>
              <a:t>averages</a:t>
            </a:r>
            <a:endParaRPr lang="en-US" sz="3200" dirty="0"/>
          </a:p>
          <a:p>
            <a:r>
              <a:rPr lang="en-US" sz="3200" dirty="0"/>
              <a:t>Works regardless of arrival, service time distributions (assuming stable system)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03475" y="1733555"/>
            <a:ext cx="6306299" cy="1777476"/>
            <a:chOff x="1605663" y="4773956"/>
            <a:chExt cx="6306299" cy="177747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605663" y="5103632"/>
              <a:ext cx="1226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45132" y="5103632"/>
              <a:ext cx="17668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sp>
          <p:nvSpPr>
            <p:cNvPr id="11" name="Cloud 10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0" i="1" dirty="0">
                  <a:latin typeface="Gill Sans" charset="0"/>
                  <a:ea typeface="Gill Sans" charset="0"/>
                  <a:cs typeface="Gill Sans" charset="0"/>
                </a:rPr>
                <a:t>N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845388" y="5504128"/>
              <a:ext cx="4061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>
                  <a:latin typeface="Times New Roman"/>
                  <a:cs typeface="Times New Roman"/>
                </a:rPr>
                <a:t>λ</a:t>
              </a:r>
              <a:endParaRPr lang="en-US" sz="28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326475" y="6028212"/>
              <a:ext cx="333746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800" b="0" i="1" dirty="0">
                  <a:latin typeface="Gill Sans" charset="0"/>
                  <a:ea typeface="Gill Sans" charset="0"/>
                  <a:cs typeface="Gill Sans" charset="0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090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64"/>
          <p:cNvSpPr>
            <a:spLocks noChangeArrowheads="1"/>
          </p:cNvSpPr>
          <p:nvPr/>
        </p:nvSpPr>
        <p:spPr bwMode="auto">
          <a:xfrm>
            <a:off x="3429000" y="312420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1400175" cy="7874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el-GR" sz="2400" dirty="0">
                <a:latin typeface="Times New Roman"/>
                <a:cs typeface="Times New Roman"/>
              </a:rPr>
              <a:t>λ</a:t>
            </a:r>
            <a:r>
              <a:rPr lang="en-US" sz="2400" dirty="0">
                <a:latin typeface="Gill Sans MT" panose="020B0502020104020203" pitchFamily="34" charset="77"/>
                <a:cs typeface="Times New Roman"/>
              </a:rPr>
              <a:t> = 1</a:t>
            </a:r>
          </a:p>
          <a:p>
            <a:pPr marL="0" indent="0" eaLnBrk="1" hangingPunct="1">
              <a:buNone/>
            </a:pPr>
            <a:r>
              <a:rPr lang="en-US" dirty="0">
                <a:latin typeface="Gill Sans MT" panose="020B0502020104020203" pitchFamily="34" charset="77"/>
                <a:cs typeface="Times New Roman"/>
              </a:rPr>
              <a:t>L</a:t>
            </a:r>
            <a:r>
              <a:rPr lang="en-US" sz="2400" dirty="0">
                <a:latin typeface="Gill Sans MT" panose="020B0502020104020203" pitchFamily="34" charset="77"/>
                <a:cs typeface="Times New Roman"/>
              </a:rPr>
              <a:t> = 5</a:t>
            </a:r>
            <a:endParaRPr lang="el-GR" sz="2400" dirty="0">
              <a:latin typeface="Times New Roman"/>
              <a:cs typeface="Times New Roman"/>
            </a:endParaRPr>
          </a:p>
        </p:txBody>
      </p:sp>
      <p:sp>
        <p:nvSpPr>
          <p:cNvPr id="58374" name="Line 4"/>
          <p:cNvSpPr>
            <a:spLocks noChangeShapeType="1"/>
          </p:cNvSpPr>
          <p:nvPr/>
        </p:nvSpPr>
        <p:spPr bwMode="auto">
          <a:xfrm>
            <a:off x="1600200" y="4806950"/>
            <a:ext cx="701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58375" name="Line 5"/>
          <p:cNvSpPr>
            <a:spLocks noChangeShapeType="1"/>
          </p:cNvSpPr>
          <p:nvPr/>
        </p:nvSpPr>
        <p:spPr bwMode="auto">
          <a:xfrm>
            <a:off x="16002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58376" name="Line 6"/>
          <p:cNvSpPr>
            <a:spLocks noChangeShapeType="1"/>
          </p:cNvSpPr>
          <p:nvPr/>
        </p:nvSpPr>
        <p:spPr bwMode="auto">
          <a:xfrm>
            <a:off x="19050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58377" name="Line 7"/>
          <p:cNvSpPr>
            <a:spLocks noChangeShapeType="1"/>
          </p:cNvSpPr>
          <p:nvPr/>
        </p:nvSpPr>
        <p:spPr bwMode="auto">
          <a:xfrm>
            <a:off x="22098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58378" name="Line 8"/>
          <p:cNvSpPr>
            <a:spLocks noChangeShapeType="1"/>
          </p:cNvSpPr>
          <p:nvPr/>
        </p:nvSpPr>
        <p:spPr bwMode="auto">
          <a:xfrm>
            <a:off x="25146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58379" name="Line 9"/>
          <p:cNvSpPr>
            <a:spLocks noChangeShapeType="1"/>
          </p:cNvSpPr>
          <p:nvPr/>
        </p:nvSpPr>
        <p:spPr bwMode="auto">
          <a:xfrm>
            <a:off x="28194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58380" name="Line 10"/>
          <p:cNvSpPr>
            <a:spLocks noChangeShapeType="1"/>
          </p:cNvSpPr>
          <p:nvPr/>
        </p:nvSpPr>
        <p:spPr bwMode="auto">
          <a:xfrm>
            <a:off x="31242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58381" name="Line 11"/>
          <p:cNvSpPr>
            <a:spLocks noChangeShapeType="1"/>
          </p:cNvSpPr>
          <p:nvPr/>
        </p:nvSpPr>
        <p:spPr bwMode="auto">
          <a:xfrm>
            <a:off x="34290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58382" name="Line 12"/>
          <p:cNvSpPr>
            <a:spLocks noChangeShapeType="1"/>
          </p:cNvSpPr>
          <p:nvPr/>
        </p:nvSpPr>
        <p:spPr bwMode="auto">
          <a:xfrm>
            <a:off x="37338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58383" name="Line 13"/>
          <p:cNvSpPr>
            <a:spLocks noChangeShapeType="1"/>
          </p:cNvSpPr>
          <p:nvPr/>
        </p:nvSpPr>
        <p:spPr bwMode="auto">
          <a:xfrm>
            <a:off x="40386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58384" name="Line 14"/>
          <p:cNvSpPr>
            <a:spLocks noChangeShapeType="1"/>
          </p:cNvSpPr>
          <p:nvPr/>
        </p:nvSpPr>
        <p:spPr bwMode="auto">
          <a:xfrm>
            <a:off x="43434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58385" name="Line 15"/>
          <p:cNvSpPr>
            <a:spLocks noChangeShapeType="1"/>
          </p:cNvSpPr>
          <p:nvPr/>
        </p:nvSpPr>
        <p:spPr bwMode="auto">
          <a:xfrm>
            <a:off x="46482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58386" name="Line 16"/>
          <p:cNvSpPr>
            <a:spLocks noChangeShapeType="1"/>
          </p:cNvSpPr>
          <p:nvPr/>
        </p:nvSpPr>
        <p:spPr bwMode="auto">
          <a:xfrm>
            <a:off x="49530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58387" name="Line 17"/>
          <p:cNvSpPr>
            <a:spLocks noChangeShapeType="1"/>
          </p:cNvSpPr>
          <p:nvPr/>
        </p:nvSpPr>
        <p:spPr bwMode="auto">
          <a:xfrm>
            <a:off x="52578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5626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58389" name="Line 19"/>
          <p:cNvSpPr>
            <a:spLocks noChangeShapeType="1"/>
          </p:cNvSpPr>
          <p:nvPr/>
        </p:nvSpPr>
        <p:spPr bwMode="auto">
          <a:xfrm>
            <a:off x="58674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58390" name="Line 20"/>
          <p:cNvSpPr>
            <a:spLocks noChangeShapeType="1"/>
          </p:cNvSpPr>
          <p:nvPr/>
        </p:nvSpPr>
        <p:spPr bwMode="auto">
          <a:xfrm>
            <a:off x="61722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58391" name="Line 21"/>
          <p:cNvSpPr>
            <a:spLocks noChangeShapeType="1"/>
          </p:cNvSpPr>
          <p:nvPr/>
        </p:nvSpPr>
        <p:spPr bwMode="auto">
          <a:xfrm>
            <a:off x="64770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>
              <a:latin typeface="Gill Sans MT" panose="020B0502020104020203" pitchFamily="34" charset="77"/>
            </a:endParaRPr>
          </a:p>
        </p:txBody>
      </p:sp>
      <p:sp>
        <p:nvSpPr>
          <p:cNvPr id="58392" name="Rectangle 22"/>
          <p:cNvSpPr>
            <a:spLocks noChangeArrowheads="1"/>
          </p:cNvSpPr>
          <p:nvPr/>
        </p:nvSpPr>
        <p:spPr bwMode="auto">
          <a:xfrm>
            <a:off x="1600200" y="45021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3" name="Rectangle 23"/>
          <p:cNvSpPr>
            <a:spLocks noChangeArrowheads="1"/>
          </p:cNvSpPr>
          <p:nvPr/>
        </p:nvSpPr>
        <p:spPr bwMode="auto">
          <a:xfrm>
            <a:off x="1905000" y="42735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4" name="Rectangle 24"/>
          <p:cNvSpPr>
            <a:spLocks noChangeArrowheads="1"/>
          </p:cNvSpPr>
          <p:nvPr/>
        </p:nvSpPr>
        <p:spPr bwMode="auto">
          <a:xfrm>
            <a:off x="2209800" y="40449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5" name="Rectangle 25"/>
          <p:cNvSpPr>
            <a:spLocks noChangeArrowheads="1"/>
          </p:cNvSpPr>
          <p:nvPr/>
        </p:nvSpPr>
        <p:spPr bwMode="auto">
          <a:xfrm>
            <a:off x="2514600" y="38163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6" name="Rectangle 26"/>
          <p:cNvSpPr>
            <a:spLocks noChangeArrowheads="1"/>
          </p:cNvSpPr>
          <p:nvPr/>
        </p:nvSpPr>
        <p:spPr bwMode="auto">
          <a:xfrm>
            <a:off x="2819400" y="35877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7" name="Rectangle 27"/>
          <p:cNvSpPr>
            <a:spLocks noChangeArrowheads="1"/>
          </p:cNvSpPr>
          <p:nvPr/>
        </p:nvSpPr>
        <p:spPr bwMode="auto">
          <a:xfrm>
            <a:off x="3124200" y="33591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8" name="Rectangle 29"/>
          <p:cNvSpPr>
            <a:spLocks noChangeArrowheads="1"/>
          </p:cNvSpPr>
          <p:nvPr/>
        </p:nvSpPr>
        <p:spPr bwMode="auto">
          <a:xfrm>
            <a:off x="3733800" y="29019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9" name="Rectangle 30"/>
          <p:cNvSpPr>
            <a:spLocks noChangeArrowheads="1"/>
          </p:cNvSpPr>
          <p:nvPr/>
        </p:nvSpPr>
        <p:spPr bwMode="auto">
          <a:xfrm>
            <a:off x="4038600" y="26733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0" name="Rectangle 31"/>
          <p:cNvSpPr>
            <a:spLocks noChangeArrowheads="1"/>
          </p:cNvSpPr>
          <p:nvPr/>
        </p:nvSpPr>
        <p:spPr bwMode="auto">
          <a:xfrm>
            <a:off x="4343400" y="24447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1" name="Rectangle 32"/>
          <p:cNvSpPr>
            <a:spLocks noChangeArrowheads="1"/>
          </p:cNvSpPr>
          <p:nvPr/>
        </p:nvSpPr>
        <p:spPr bwMode="auto">
          <a:xfrm>
            <a:off x="4648200" y="22161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2" name="Rectangle 33"/>
          <p:cNvSpPr>
            <a:spLocks noChangeArrowheads="1"/>
          </p:cNvSpPr>
          <p:nvPr/>
        </p:nvSpPr>
        <p:spPr bwMode="auto">
          <a:xfrm>
            <a:off x="4953000" y="19875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3" name="Text Box 34"/>
          <p:cNvSpPr txBox="1">
            <a:spLocks noChangeArrowheads="1"/>
          </p:cNvSpPr>
          <p:nvPr/>
        </p:nvSpPr>
        <p:spPr bwMode="auto">
          <a:xfrm>
            <a:off x="1431925" y="490696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Gill Sans MT" panose="020B0502020104020203" pitchFamily="34" charset="77"/>
              </a:rPr>
              <a:t>0</a:t>
            </a:r>
          </a:p>
        </p:txBody>
      </p:sp>
      <p:sp>
        <p:nvSpPr>
          <p:cNvPr id="58404" name="Text Box 35"/>
          <p:cNvSpPr txBox="1">
            <a:spLocks noChangeArrowheads="1"/>
          </p:cNvSpPr>
          <p:nvPr/>
        </p:nvSpPr>
        <p:spPr bwMode="auto">
          <a:xfrm>
            <a:off x="175260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Gill Sans MT" panose="020B0502020104020203" pitchFamily="34" charset="77"/>
              </a:rPr>
              <a:t>1</a:t>
            </a:r>
          </a:p>
        </p:txBody>
      </p:sp>
      <p:sp>
        <p:nvSpPr>
          <p:cNvPr id="58405" name="Text Box 36"/>
          <p:cNvSpPr txBox="1">
            <a:spLocks noChangeArrowheads="1"/>
          </p:cNvSpPr>
          <p:nvPr/>
        </p:nvSpPr>
        <p:spPr bwMode="auto">
          <a:xfrm>
            <a:off x="205740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Gill Sans MT" panose="020B0502020104020203" pitchFamily="34" charset="77"/>
              </a:rPr>
              <a:t>2</a:t>
            </a:r>
          </a:p>
        </p:txBody>
      </p:sp>
      <p:sp>
        <p:nvSpPr>
          <p:cNvPr id="58406" name="Text Box 37"/>
          <p:cNvSpPr txBox="1">
            <a:spLocks noChangeArrowheads="1"/>
          </p:cNvSpPr>
          <p:nvPr/>
        </p:nvSpPr>
        <p:spPr bwMode="auto">
          <a:xfrm>
            <a:off x="236220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Gill Sans MT" panose="020B0502020104020203" pitchFamily="34" charset="77"/>
              </a:rPr>
              <a:t>3</a:t>
            </a:r>
          </a:p>
        </p:txBody>
      </p:sp>
      <p:sp>
        <p:nvSpPr>
          <p:cNvPr id="58407" name="Text Box 38"/>
          <p:cNvSpPr txBox="1">
            <a:spLocks noChangeArrowheads="1"/>
          </p:cNvSpPr>
          <p:nvPr/>
        </p:nvSpPr>
        <p:spPr bwMode="auto">
          <a:xfrm>
            <a:off x="266700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Gill Sans MT" panose="020B0502020104020203" pitchFamily="34" charset="77"/>
              </a:rPr>
              <a:t>4</a:t>
            </a:r>
          </a:p>
        </p:txBody>
      </p:sp>
      <p:sp>
        <p:nvSpPr>
          <p:cNvPr id="58408" name="Text Box 39"/>
          <p:cNvSpPr txBox="1">
            <a:spLocks noChangeArrowheads="1"/>
          </p:cNvSpPr>
          <p:nvPr/>
        </p:nvSpPr>
        <p:spPr bwMode="auto">
          <a:xfrm>
            <a:off x="296545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Gill Sans MT" panose="020B0502020104020203" pitchFamily="34" charset="77"/>
              </a:rPr>
              <a:t>5</a:t>
            </a:r>
          </a:p>
        </p:txBody>
      </p:sp>
      <p:sp>
        <p:nvSpPr>
          <p:cNvPr id="58409" name="Text Box 40"/>
          <p:cNvSpPr txBox="1">
            <a:spLocks noChangeArrowheads="1"/>
          </p:cNvSpPr>
          <p:nvPr/>
        </p:nvSpPr>
        <p:spPr bwMode="auto">
          <a:xfrm>
            <a:off x="327025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Gill Sans MT" panose="020B0502020104020203" pitchFamily="34" charset="77"/>
              </a:rPr>
              <a:t>6</a:t>
            </a:r>
          </a:p>
        </p:txBody>
      </p:sp>
      <p:sp>
        <p:nvSpPr>
          <p:cNvPr id="58410" name="Text Box 41"/>
          <p:cNvSpPr txBox="1">
            <a:spLocks noChangeArrowheads="1"/>
          </p:cNvSpPr>
          <p:nvPr/>
        </p:nvSpPr>
        <p:spPr bwMode="auto">
          <a:xfrm>
            <a:off x="357505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Gill Sans MT" panose="020B0502020104020203" pitchFamily="34" charset="77"/>
              </a:rPr>
              <a:t>7</a:t>
            </a:r>
          </a:p>
        </p:txBody>
      </p:sp>
      <p:sp>
        <p:nvSpPr>
          <p:cNvPr id="58411" name="Text Box 42"/>
          <p:cNvSpPr txBox="1">
            <a:spLocks noChangeArrowheads="1"/>
          </p:cNvSpPr>
          <p:nvPr/>
        </p:nvSpPr>
        <p:spPr bwMode="auto">
          <a:xfrm>
            <a:off x="387985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Gill Sans MT" panose="020B0502020104020203" pitchFamily="34" charset="77"/>
              </a:rPr>
              <a:t>8</a:t>
            </a:r>
          </a:p>
        </p:txBody>
      </p:sp>
      <p:sp>
        <p:nvSpPr>
          <p:cNvPr id="58412" name="Text Box 43"/>
          <p:cNvSpPr txBox="1">
            <a:spLocks noChangeArrowheads="1"/>
          </p:cNvSpPr>
          <p:nvPr/>
        </p:nvSpPr>
        <p:spPr bwMode="auto">
          <a:xfrm>
            <a:off x="6318250" y="4921250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Gill Sans MT" panose="020B0502020104020203" pitchFamily="34" charset="77"/>
              </a:rPr>
              <a:t>16</a:t>
            </a:r>
          </a:p>
        </p:txBody>
      </p:sp>
      <p:sp>
        <p:nvSpPr>
          <p:cNvPr id="58413" name="Text Box 44"/>
          <p:cNvSpPr txBox="1">
            <a:spLocks noChangeArrowheads="1"/>
          </p:cNvSpPr>
          <p:nvPr/>
        </p:nvSpPr>
        <p:spPr bwMode="auto">
          <a:xfrm>
            <a:off x="419100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Gill Sans MT" panose="020B0502020104020203" pitchFamily="34" charset="77"/>
              </a:rPr>
              <a:t>9</a:t>
            </a:r>
          </a:p>
        </p:txBody>
      </p:sp>
      <p:sp>
        <p:nvSpPr>
          <p:cNvPr id="58414" name="Text Box 45"/>
          <p:cNvSpPr txBox="1">
            <a:spLocks noChangeArrowheads="1"/>
          </p:cNvSpPr>
          <p:nvPr/>
        </p:nvSpPr>
        <p:spPr bwMode="auto">
          <a:xfrm>
            <a:off x="4495800" y="4921250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Gill Sans MT" panose="020B0502020104020203" pitchFamily="34" charset="77"/>
              </a:rPr>
              <a:t>10</a:t>
            </a:r>
          </a:p>
        </p:txBody>
      </p:sp>
      <p:sp>
        <p:nvSpPr>
          <p:cNvPr id="58415" name="Text Box 46"/>
          <p:cNvSpPr txBox="1">
            <a:spLocks noChangeArrowheads="1"/>
          </p:cNvSpPr>
          <p:nvPr/>
        </p:nvSpPr>
        <p:spPr bwMode="auto">
          <a:xfrm>
            <a:off x="4800600" y="4921250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Gill Sans MT" panose="020B0502020104020203" pitchFamily="34" charset="77"/>
              </a:rPr>
              <a:t>11</a:t>
            </a:r>
          </a:p>
        </p:txBody>
      </p:sp>
      <p:sp>
        <p:nvSpPr>
          <p:cNvPr id="58416" name="Text Box 47"/>
          <p:cNvSpPr txBox="1">
            <a:spLocks noChangeArrowheads="1"/>
          </p:cNvSpPr>
          <p:nvPr/>
        </p:nvSpPr>
        <p:spPr bwMode="auto">
          <a:xfrm>
            <a:off x="5099050" y="4921250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Gill Sans MT" panose="020B0502020104020203" pitchFamily="34" charset="77"/>
              </a:rPr>
              <a:t>12</a:t>
            </a:r>
          </a:p>
        </p:txBody>
      </p:sp>
      <p:sp>
        <p:nvSpPr>
          <p:cNvPr id="58417" name="Text Box 48"/>
          <p:cNvSpPr txBox="1">
            <a:spLocks noChangeArrowheads="1"/>
          </p:cNvSpPr>
          <p:nvPr/>
        </p:nvSpPr>
        <p:spPr bwMode="auto">
          <a:xfrm>
            <a:off x="5403850" y="4921250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Gill Sans MT" panose="020B0502020104020203" pitchFamily="34" charset="77"/>
              </a:rPr>
              <a:t>13</a:t>
            </a:r>
          </a:p>
        </p:txBody>
      </p:sp>
      <p:sp>
        <p:nvSpPr>
          <p:cNvPr id="58418" name="Text Box 49"/>
          <p:cNvSpPr txBox="1">
            <a:spLocks noChangeArrowheads="1"/>
          </p:cNvSpPr>
          <p:nvPr/>
        </p:nvSpPr>
        <p:spPr bwMode="auto">
          <a:xfrm>
            <a:off x="5708650" y="4921250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Gill Sans MT" panose="020B0502020104020203" pitchFamily="34" charset="77"/>
              </a:rPr>
              <a:t>14</a:t>
            </a:r>
          </a:p>
        </p:txBody>
      </p:sp>
      <p:sp>
        <p:nvSpPr>
          <p:cNvPr id="58419" name="Text Box 50"/>
          <p:cNvSpPr txBox="1">
            <a:spLocks noChangeArrowheads="1"/>
          </p:cNvSpPr>
          <p:nvPr/>
        </p:nvSpPr>
        <p:spPr bwMode="auto">
          <a:xfrm>
            <a:off x="6013450" y="4921250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>
                <a:latin typeface="Gill Sans MT" panose="020B0502020104020203" pitchFamily="34" charset="77"/>
              </a:rPr>
              <a:t>15</a:t>
            </a:r>
          </a:p>
        </p:txBody>
      </p:sp>
      <p:sp>
        <p:nvSpPr>
          <p:cNvPr id="58420" name="Text Box 51"/>
          <p:cNvSpPr txBox="1">
            <a:spLocks noChangeArrowheads="1"/>
          </p:cNvSpPr>
          <p:nvPr/>
        </p:nvSpPr>
        <p:spPr bwMode="auto">
          <a:xfrm>
            <a:off x="7832725" y="4843463"/>
            <a:ext cx="61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>
                <a:latin typeface="Gill Sans MT" panose="020B0502020104020203" pitchFamily="34" charset="77"/>
              </a:rPr>
              <a:t>time</a:t>
            </a:r>
          </a:p>
        </p:txBody>
      </p:sp>
      <p:sp>
        <p:nvSpPr>
          <p:cNvPr id="1201204" name="Line 52"/>
          <p:cNvSpPr>
            <a:spLocks noChangeShapeType="1"/>
          </p:cNvSpPr>
          <p:nvPr/>
        </p:nvSpPr>
        <p:spPr bwMode="auto">
          <a:xfrm>
            <a:off x="4267200" y="1752600"/>
            <a:ext cx="0" cy="30480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422" name="Line 53"/>
          <p:cNvSpPr>
            <a:spLocks noChangeShapeType="1"/>
          </p:cNvSpPr>
          <p:nvPr/>
        </p:nvSpPr>
        <p:spPr bwMode="auto">
          <a:xfrm>
            <a:off x="1219200" y="4419600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423" name="Line 54"/>
          <p:cNvSpPr>
            <a:spLocks noChangeShapeType="1"/>
          </p:cNvSpPr>
          <p:nvPr/>
        </p:nvSpPr>
        <p:spPr bwMode="auto">
          <a:xfrm flipV="1">
            <a:off x="1219200" y="4343400"/>
            <a:ext cx="609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424" name="Line 55"/>
          <p:cNvSpPr>
            <a:spLocks noChangeShapeType="1"/>
          </p:cNvSpPr>
          <p:nvPr/>
        </p:nvSpPr>
        <p:spPr bwMode="auto">
          <a:xfrm flipV="1">
            <a:off x="1219200" y="4114800"/>
            <a:ext cx="990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425" name="Text Box 56"/>
          <p:cNvSpPr txBox="1">
            <a:spLocks noChangeArrowheads="1"/>
          </p:cNvSpPr>
          <p:nvPr/>
        </p:nvSpPr>
        <p:spPr bwMode="auto">
          <a:xfrm>
            <a:off x="457200" y="4227513"/>
            <a:ext cx="567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 dirty="0">
                <a:latin typeface="Gill Sans MT" panose="020B0502020104020203" pitchFamily="34" charset="77"/>
              </a:rPr>
              <a:t>Jobs</a:t>
            </a:r>
          </a:p>
        </p:txBody>
      </p:sp>
      <p:sp>
        <p:nvSpPr>
          <p:cNvPr id="58426" name="AutoShape 59"/>
          <p:cNvSpPr>
            <a:spLocks/>
          </p:cNvSpPr>
          <p:nvPr/>
        </p:nvSpPr>
        <p:spPr bwMode="auto">
          <a:xfrm rot="5400000">
            <a:off x="5600700" y="1028700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58427" name="Text Box 60"/>
          <p:cNvSpPr txBox="1">
            <a:spLocks noChangeArrowheads="1"/>
          </p:cNvSpPr>
          <p:nvPr/>
        </p:nvSpPr>
        <p:spPr bwMode="auto">
          <a:xfrm>
            <a:off x="5368925" y="1343025"/>
            <a:ext cx="73102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latin typeface="Gill Sans MT" panose="020B0502020104020203" pitchFamily="34" charset="77"/>
                <a:cs typeface="Times New Roman"/>
              </a:rPr>
              <a:t>L = 5</a:t>
            </a:r>
          </a:p>
        </p:txBody>
      </p:sp>
      <p:sp>
        <p:nvSpPr>
          <p:cNvPr id="1201214" name="Text Box 62"/>
          <p:cNvSpPr txBox="1">
            <a:spLocks noChangeArrowheads="1"/>
          </p:cNvSpPr>
          <p:nvPr/>
        </p:nvSpPr>
        <p:spPr bwMode="auto">
          <a:xfrm>
            <a:off x="4895850" y="2971800"/>
            <a:ext cx="129081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latin typeface="Gill Sans MT" panose="020B0502020104020203" pitchFamily="34" charset="77"/>
                <a:cs typeface="Times New Roman"/>
              </a:rPr>
              <a:t>N = 5 jobs</a:t>
            </a:r>
          </a:p>
        </p:txBody>
      </p:sp>
      <p:sp>
        <p:nvSpPr>
          <p:cNvPr id="1201215" name="Rectangle 63"/>
          <p:cNvSpPr>
            <a:spLocks noChangeArrowheads="1"/>
          </p:cNvSpPr>
          <p:nvPr/>
        </p:nvSpPr>
        <p:spPr bwMode="auto">
          <a:xfrm>
            <a:off x="914400" y="53340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6" rIns="90479" bIns="44446"/>
          <a:lstStyle/>
          <a:p>
            <a:pPr algn="l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800" b="0" dirty="0">
                <a:solidFill>
                  <a:srgbClr val="FF0000"/>
                </a:solidFill>
                <a:latin typeface="Gill Sans MT" panose="020B0502020104020203" pitchFamily="34" charset="77"/>
                <a:cs typeface="Gill Sans Light"/>
              </a:rPr>
              <a:t>A:</a:t>
            </a:r>
            <a:r>
              <a:rPr lang="en-US" sz="2800" b="0" dirty="0">
                <a:latin typeface="Gill Sans MT" panose="020B0502020104020203" pitchFamily="34" charset="77"/>
                <a:cs typeface="Gill Sans Light"/>
              </a:rPr>
              <a:t> </a:t>
            </a:r>
            <a:r>
              <a:rPr lang="en-US" sz="2800" b="0" dirty="0">
                <a:latin typeface="Gill Sans MT" panose="020B0502020104020203" pitchFamily="34" charset="77"/>
                <a:cs typeface="Times New Roman"/>
              </a:rPr>
              <a:t>N = </a:t>
            </a:r>
            <a:r>
              <a:rPr lang="el-GR" sz="2800" b="0" dirty="0">
                <a:latin typeface="Times New Roman"/>
                <a:cs typeface="Times New Roman"/>
              </a:rPr>
              <a:t>λ</a:t>
            </a:r>
            <a:r>
              <a:rPr lang="en-US" sz="2800" b="0" dirty="0">
                <a:latin typeface="Gill Sans MT" panose="020B0502020104020203" pitchFamily="34" charset="77"/>
                <a:ea typeface="Arial" charset="0"/>
                <a:cs typeface="Times New Roman"/>
              </a:rPr>
              <a:t> x L = 5</a:t>
            </a:r>
          </a:p>
        </p:txBody>
      </p:sp>
      <p:sp>
        <p:nvSpPr>
          <p:cNvPr id="1201213" name="AutoShape 61"/>
          <p:cNvSpPr>
            <a:spLocks/>
          </p:cNvSpPr>
          <p:nvPr/>
        </p:nvSpPr>
        <p:spPr bwMode="auto">
          <a:xfrm>
            <a:off x="4362450" y="2667000"/>
            <a:ext cx="304800" cy="10668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pPr algn="ctr" eaLnBrk="0" hangingPunct="0"/>
            <a:endParaRPr lang="en-US" sz="1600" b="0"/>
          </a:p>
        </p:txBody>
      </p:sp>
    </p:spTree>
    <p:extLst>
      <p:ext uri="{BB962C8B-B14F-4D97-AF65-F5344CB8AC3E}">
        <p14:creationId xmlns:p14="http://schemas.microsoft.com/office/powerpoint/2010/main" val="223009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204" grpId="0" animBg="1"/>
      <p:bldP spid="1201214" grpId="0"/>
      <p:bldP spid="1201215" grpId="0"/>
      <p:bldP spid="12012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C5F4A-2DAF-BF4B-8551-68209220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Queueing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153E4-6C20-9841-8567-54A08A9F9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776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0B050"/>
                </a:solidFill>
              </a:rPr>
              <a:t>X</a:t>
            </a:r>
            <a:r>
              <a:rPr lang="en-US" sz="4400" dirty="0"/>
              <a:t>/</a:t>
            </a:r>
            <a:r>
              <a:rPr lang="en-US" sz="4400" dirty="0">
                <a:solidFill>
                  <a:srgbClr val="0070C0"/>
                </a:solidFill>
              </a:rPr>
              <a:t>X</a:t>
            </a:r>
            <a:r>
              <a:rPr lang="en-US" sz="4400" dirty="0"/>
              <a:t>/</a:t>
            </a:r>
            <a:r>
              <a:rPr lang="en-US" sz="4400" dirty="0">
                <a:solidFill>
                  <a:srgbClr val="FF0000"/>
                </a:solidFill>
              </a:rPr>
              <a:t>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8F2F62-9B77-7842-88F5-A0F451C3DCDB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885825" y="2414588"/>
            <a:ext cx="628650" cy="1586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C60A2E5-FFCC-6E4E-96B4-8B673594F4B6}"/>
              </a:ext>
            </a:extLst>
          </p:cNvPr>
          <p:cNvSpPr txBox="1"/>
          <p:nvPr/>
        </p:nvSpPr>
        <p:spPr>
          <a:xfrm>
            <a:off x="1514475" y="3770461"/>
            <a:ext cx="360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Distribution of Arrivals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4BD204-1829-2749-9045-9D5A577511C7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1514476" y="2414588"/>
            <a:ext cx="1257298" cy="10144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9A80A2C-3B24-B741-B68B-430BB55E1C52}"/>
              </a:ext>
            </a:extLst>
          </p:cNvPr>
          <p:cNvSpPr txBox="1"/>
          <p:nvPr/>
        </p:nvSpPr>
        <p:spPr>
          <a:xfrm>
            <a:off x="2771774" y="3198167"/>
            <a:ext cx="4400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Distribution of Service Times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E637F93-CEF6-7D44-AE7D-F878B15F996C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2314576" y="2185989"/>
            <a:ext cx="1857376" cy="1003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C1A717D-D263-9642-882C-13733408AC81}"/>
              </a:ext>
            </a:extLst>
          </p:cNvPr>
          <p:cNvSpPr txBox="1"/>
          <p:nvPr/>
        </p:nvSpPr>
        <p:spPr>
          <a:xfrm>
            <a:off x="4171952" y="2055466"/>
            <a:ext cx="4729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# Requests Processed at a Time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AC5FB3E-BA16-E744-99F9-30AD53224FF3}"/>
              </a:ext>
            </a:extLst>
          </p:cNvPr>
          <p:cNvSpPr txBox="1">
            <a:spLocks/>
          </p:cNvSpPr>
          <p:nvPr/>
        </p:nvSpPr>
        <p:spPr>
          <a:xfrm>
            <a:off x="628650" y="4392266"/>
            <a:ext cx="7886700" cy="2237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Distributions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2800" dirty="0"/>
              <a:t>M: Memoryless (exponential)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2800" dirty="0"/>
              <a:t>G: General (anything)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2800" dirty="0"/>
              <a:t>D: Deterministic (constant)</a:t>
            </a:r>
          </a:p>
        </p:txBody>
      </p:sp>
    </p:spTree>
    <p:extLst>
      <p:ext uri="{BB962C8B-B14F-4D97-AF65-F5344CB8AC3E}">
        <p14:creationId xmlns:p14="http://schemas.microsoft.com/office/powerpoint/2010/main" val="15234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5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B9FD-01BE-9944-8E6A-FA8DB007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BC4EE-056D-0349-A70F-E65E75B9C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9913"/>
            <a:ext cx="8000999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/>
              <a:t>Homework 2 Due Friday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Project 2 Due Next Monday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HW/Project "Party" on Friday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3-5 PM, Wozniak Lounge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Full Course Staff to Help You!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Can also discuss conceptual questions</a:t>
            </a:r>
          </a:p>
        </p:txBody>
      </p:sp>
    </p:spTree>
    <p:extLst>
      <p:ext uri="{BB962C8B-B14F-4D97-AF65-F5344CB8AC3E}">
        <p14:creationId xmlns:p14="http://schemas.microsoft.com/office/powerpoint/2010/main" val="1449232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1FA39-9190-5D44-8646-DFF285CC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Memoryless Arrivals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7C7F9B87-7CF7-144E-A0D6-1F07FF0EED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827086"/>
              </p:ext>
            </p:extLst>
          </p:nvPr>
        </p:nvGraphicFramePr>
        <p:xfrm>
          <a:off x="628650" y="2965959"/>
          <a:ext cx="7886700" cy="374915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4048169963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19832741"/>
                    </a:ext>
                  </a:extLst>
                </a:gridCol>
              </a:tblGrid>
              <a:tr h="5355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λ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Mean Number of Requests/Second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32009"/>
                  </a:ext>
                </a:extLst>
              </a:tr>
              <a:tr h="5355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T</a:t>
                      </a:r>
                      <a:r>
                        <a:rPr lang="en-US" sz="2800" b="1" baseline="-25000" dirty="0" err="1"/>
                        <a:t>ser</a:t>
                      </a:r>
                      <a:endParaRPr lang="en-US" sz="2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Mean Time to Service Requests (</a:t>
                      </a:r>
                      <a:r>
                        <a:rPr lang="en-US" sz="2800" b="0" i="0" dirty="0"/>
                        <a:t>m)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544637"/>
                  </a:ext>
                </a:extLst>
              </a:tr>
              <a:tr h="5355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/>
                        <a:t>Squared </a:t>
                      </a:r>
                      <a:r>
                        <a:rPr lang="en-US" sz="2800" b="0" dirty="0" err="1"/>
                        <a:t>Coeff</a:t>
                      </a:r>
                      <a:r>
                        <a:rPr lang="en-US" sz="2800" b="0" dirty="0"/>
                        <a:t>. of Variance = </a:t>
                      </a:r>
                      <a:r>
                        <a:rPr lang="en-US" altLang="ko-KR" sz="2800" dirty="0">
                          <a:ea typeface="Gulim" panose="020B0600000101010101" pitchFamily="34" charset="-127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altLang="ko-KR" sz="2800" baseline="30000" dirty="0">
                          <a:ea typeface="Gulim" panose="020B0600000101010101" pitchFamily="34" charset="-127"/>
                          <a:sym typeface="Symbol" panose="05050102010706020507" pitchFamily="18" charset="2"/>
                        </a:rPr>
                        <a:t>2</a:t>
                      </a:r>
                      <a:r>
                        <a:rPr lang="en-US" altLang="ko-KR" sz="2800" dirty="0">
                          <a:ea typeface="Gulim" panose="020B0600000101010101" pitchFamily="34" charset="-127"/>
                        </a:rPr>
                        <a:t>/m</a:t>
                      </a:r>
                      <a:r>
                        <a:rPr lang="en-US" altLang="ko-KR" sz="2800" baseline="30000" dirty="0">
                          <a:ea typeface="Gulim" panose="020B0600000101010101" pitchFamily="34" charset="-127"/>
                        </a:rPr>
                        <a:t>2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494070"/>
                  </a:ext>
                </a:extLst>
              </a:tr>
              <a:tr h="5355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μ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Service Rate = 1/</a:t>
                      </a:r>
                      <a:r>
                        <a:rPr lang="en-US" sz="2800" b="0" dirty="0" err="1"/>
                        <a:t>T</a:t>
                      </a:r>
                      <a:r>
                        <a:rPr lang="en-US" sz="2800" b="0" baseline="-25000" dirty="0" err="1"/>
                        <a:t>ser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000651"/>
                  </a:ext>
                </a:extLst>
              </a:tr>
              <a:tr h="5355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/>
                        <a:t>Server Utilization = </a:t>
                      </a:r>
                      <a:r>
                        <a:rPr lang="en-US" sz="2800" b="0" dirty="0" err="1"/>
                        <a:t>λ</a:t>
                      </a:r>
                      <a:r>
                        <a:rPr lang="en-US" sz="2800" b="0" dirty="0"/>
                        <a:t>/</a:t>
                      </a:r>
                      <a:r>
                        <a:rPr lang="en-US" sz="2800" b="0" dirty="0" err="1"/>
                        <a:t>μ</a:t>
                      </a:r>
                      <a:r>
                        <a:rPr lang="en-US" sz="2800" b="0" dirty="0"/>
                        <a:t> = </a:t>
                      </a:r>
                      <a:r>
                        <a:rPr lang="en-US" sz="2800" b="0" dirty="0" err="1"/>
                        <a:t>λ</a:t>
                      </a:r>
                      <a:r>
                        <a:rPr lang="en-US" sz="2800" b="0" dirty="0"/>
                        <a:t> × </a:t>
                      </a:r>
                      <a:r>
                        <a:rPr lang="en-US" sz="2800" b="0" dirty="0" err="1"/>
                        <a:t>T</a:t>
                      </a:r>
                      <a:r>
                        <a:rPr lang="en-US" sz="2800" b="0" baseline="-25000" dirty="0" err="1"/>
                        <a:t>ser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282067"/>
                  </a:ext>
                </a:extLst>
              </a:tr>
              <a:tr h="5355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T</a:t>
                      </a:r>
                      <a:r>
                        <a:rPr lang="en-US" sz="2800" b="1" baseline="-25000" dirty="0" err="1"/>
                        <a:t>q</a:t>
                      </a:r>
                      <a:endParaRPr lang="en-US" sz="2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Time In Queue = </a:t>
                      </a:r>
                      <a:r>
                        <a:rPr lang="en-US" sz="2800" b="0" dirty="0" err="1"/>
                        <a:t>T</a:t>
                      </a:r>
                      <a:r>
                        <a:rPr lang="en-US" sz="2800" b="0" baseline="-25000" dirty="0" err="1"/>
                        <a:t>ser</a:t>
                      </a:r>
                      <a:r>
                        <a:rPr lang="en-US" sz="2800" b="0" baseline="0" dirty="0"/>
                        <a:t> </a:t>
                      </a:r>
                      <a:r>
                        <a:rPr lang="en-US" sz="2800" b="0" dirty="0"/>
                        <a:t>× U/(1-U) × (1+C)/2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36004"/>
                  </a:ext>
                </a:extLst>
              </a:tr>
              <a:tr h="5355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L</a:t>
                      </a:r>
                      <a:r>
                        <a:rPr lang="en-US" sz="2800" b="1" baseline="-25000" dirty="0" err="1"/>
                        <a:t>q</a:t>
                      </a:r>
                      <a:endParaRPr lang="en-US" sz="2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/>
                        <a:t>Length of Queue = </a:t>
                      </a:r>
                      <a:r>
                        <a:rPr lang="en-US" sz="2800" b="0" dirty="0" err="1"/>
                        <a:t>λ</a:t>
                      </a:r>
                      <a:r>
                        <a:rPr lang="en-US" sz="2800" b="0" dirty="0"/>
                        <a:t> × </a:t>
                      </a:r>
                      <a:r>
                        <a:rPr lang="en-US" sz="2800" b="0" dirty="0" err="1"/>
                        <a:t>T</a:t>
                      </a:r>
                      <a:r>
                        <a:rPr lang="en-US" sz="2800" b="0" baseline="-25000" dirty="0" err="1"/>
                        <a:t>q</a:t>
                      </a:r>
                      <a:r>
                        <a:rPr lang="en-US" sz="2800" b="0" baseline="-25000" dirty="0"/>
                        <a:t> </a:t>
                      </a:r>
                      <a:r>
                        <a:rPr lang="en-US" sz="2800" b="0" baseline="0" dirty="0"/>
                        <a:t>(Little's Law)</a:t>
                      </a:r>
                      <a:endParaRPr lang="en-US" sz="2800" b="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040162"/>
                  </a:ext>
                </a:extLst>
              </a:tr>
            </a:tbl>
          </a:graphicData>
        </a:graphic>
      </p:graphicFrame>
      <p:grpSp>
        <p:nvGrpSpPr>
          <p:cNvPr id="4" name="Group 4">
            <a:extLst>
              <a:ext uri="{FF2B5EF4-FFF2-40B4-BE49-F238E27FC236}">
                <a16:creationId xmlns:a16="http://schemas.microsoft.com/office/drawing/2014/main" id="{29F75578-D29B-7245-8001-116250CE05E6}"/>
              </a:ext>
            </a:extLst>
          </p:cNvPr>
          <p:cNvGrpSpPr>
            <a:grpSpLocks/>
          </p:cNvGrpSpPr>
          <p:nvPr/>
        </p:nvGrpSpPr>
        <p:grpSpPr bwMode="auto">
          <a:xfrm>
            <a:off x="1921668" y="1690689"/>
            <a:ext cx="5300663" cy="1184275"/>
            <a:chOff x="1077" y="462"/>
            <a:chExt cx="3339" cy="746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B5F82439-1A98-6644-9219-BDA8D353B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764"/>
              <a:ext cx="901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</a:t>
              </a: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239CF531-AC39-BA45-A851-A63865630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462"/>
              <a:ext cx="820" cy="560"/>
            </a:xfrm>
            <a:prstGeom prst="rect">
              <a:avLst/>
            </a:prstGeom>
            <a:solidFill>
              <a:srgbClr val="53FB2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5B3ED07F-32CD-EC48-9AF1-4400B42C44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2" y="738"/>
              <a:ext cx="9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FAFD76DD-DD5C-CC42-9BE4-707F4EF41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3" y="738"/>
              <a:ext cx="9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0624E0BB-002F-7C44-92B2-F82838C71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462"/>
              <a:ext cx="604" cy="603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Server</a:t>
              </a: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1C33FB3A-936E-F94E-B100-6CD6EF741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764"/>
              <a:ext cx="932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Service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</a:t>
              </a:r>
              <a:r>
                <a:rPr lang="el-GR" alt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μ</a:t>
              </a:r>
              <a:r>
                <a:rPr lang="en-US" alt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=1/</a:t>
              </a:r>
              <a:r>
                <a:rPr lang="en-US" altLang="en-US" sz="2000" b="0" dirty="0" err="1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T</a:t>
              </a:r>
              <a:r>
                <a:rPr lang="en-US" altLang="en-US" sz="2000" b="0" baseline="-25000" dirty="0" err="1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ser</a:t>
              </a:r>
              <a:endParaRPr lang="el-GR" alt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6A7E3EE-D11D-1B48-B712-39824D99E69F}"/>
              </a:ext>
            </a:extLst>
          </p:cNvPr>
          <p:cNvSpPr txBox="1"/>
          <p:nvPr/>
        </p:nvSpPr>
        <p:spPr>
          <a:xfrm>
            <a:off x="340518" y="1901758"/>
            <a:ext cx="147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M/G/1</a:t>
            </a:r>
          </a:p>
        </p:txBody>
      </p:sp>
    </p:spTree>
    <p:extLst>
      <p:ext uri="{BB962C8B-B14F-4D97-AF65-F5344CB8AC3E}">
        <p14:creationId xmlns:p14="http://schemas.microsoft.com/office/powerpoint/2010/main" val="2396362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1FA39-9190-5D44-8646-DFF285CC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Memoryless Arrivals and Service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7C7F9B87-7CF7-144E-A0D6-1F07FF0EED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978682"/>
              </p:ext>
            </p:extLst>
          </p:nvPr>
        </p:nvGraphicFramePr>
        <p:xfrm>
          <a:off x="628650" y="2965959"/>
          <a:ext cx="7886700" cy="374915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42975">
                  <a:extLst>
                    <a:ext uri="{9D8B030D-6E8A-4147-A177-3AD203B41FA5}">
                      <a16:colId xmlns:a16="http://schemas.microsoft.com/office/drawing/2014/main" val="4048169963"/>
                    </a:ext>
                  </a:extLst>
                </a:gridCol>
                <a:gridCol w="6943725">
                  <a:extLst>
                    <a:ext uri="{9D8B030D-6E8A-4147-A177-3AD203B41FA5}">
                      <a16:colId xmlns:a16="http://schemas.microsoft.com/office/drawing/2014/main" val="119832741"/>
                    </a:ext>
                  </a:extLst>
                </a:gridCol>
              </a:tblGrid>
              <a:tr h="5355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λ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Mean Number of Requests/Second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32009"/>
                  </a:ext>
                </a:extLst>
              </a:tr>
              <a:tr h="5355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T</a:t>
                      </a:r>
                      <a:r>
                        <a:rPr lang="en-US" sz="2800" b="1" baseline="-25000" dirty="0" err="1"/>
                        <a:t>ser</a:t>
                      </a:r>
                      <a:endParaRPr lang="en-US" sz="2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Mean Time to Service Requests (</a:t>
                      </a:r>
                      <a:r>
                        <a:rPr lang="en-US" sz="2800" b="0" i="0" dirty="0"/>
                        <a:t>m)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544637"/>
                  </a:ext>
                </a:extLst>
              </a:tr>
              <a:tr h="5355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C=1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/>
                        <a:t>Squared </a:t>
                      </a:r>
                      <a:r>
                        <a:rPr lang="en-US" sz="2800" b="0" dirty="0" err="1"/>
                        <a:t>Coeff</a:t>
                      </a:r>
                      <a:r>
                        <a:rPr lang="en-US" sz="2800" b="0" dirty="0"/>
                        <a:t>. of Variance = </a:t>
                      </a:r>
                      <a:r>
                        <a:rPr lang="en-US" altLang="ko-KR" sz="2800" dirty="0">
                          <a:ea typeface="Gulim" panose="020B0600000101010101" pitchFamily="34" charset="-127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altLang="ko-KR" sz="2800" baseline="30000" dirty="0">
                          <a:ea typeface="Gulim" panose="020B0600000101010101" pitchFamily="34" charset="-127"/>
                          <a:sym typeface="Symbol" panose="05050102010706020507" pitchFamily="18" charset="2"/>
                        </a:rPr>
                        <a:t>2</a:t>
                      </a:r>
                      <a:r>
                        <a:rPr lang="en-US" altLang="ko-KR" sz="2800" dirty="0">
                          <a:ea typeface="Gulim" panose="020B0600000101010101" pitchFamily="34" charset="-127"/>
                        </a:rPr>
                        <a:t>/m</a:t>
                      </a:r>
                      <a:r>
                        <a:rPr lang="en-US" altLang="ko-KR" sz="2800" baseline="30000" dirty="0">
                          <a:ea typeface="Gulim" panose="020B0600000101010101" pitchFamily="34" charset="-127"/>
                        </a:rPr>
                        <a:t>2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494070"/>
                  </a:ext>
                </a:extLst>
              </a:tr>
              <a:tr h="5355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μ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Service Rate = 1/</a:t>
                      </a:r>
                      <a:r>
                        <a:rPr lang="en-US" sz="2800" b="0" dirty="0" err="1"/>
                        <a:t>T</a:t>
                      </a:r>
                      <a:r>
                        <a:rPr lang="en-US" sz="2800" b="0" baseline="-25000" dirty="0" err="1"/>
                        <a:t>ser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000651"/>
                  </a:ext>
                </a:extLst>
              </a:tr>
              <a:tr h="5355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/>
                        <a:t>Server Utilization = </a:t>
                      </a:r>
                      <a:r>
                        <a:rPr lang="en-US" sz="2800" b="0" dirty="0" err="1"/>
                        <a:t>λ</a:t>
                      </a:r>
                      <a:r>
                        <a:rPr lang="en-US" sz="2800" b="0" dirty="0"/>
                        <a:t>/</a:t>
                      </a:r>
                      <a:r>
                        <a:rPr lang="en-US" sz="2800" b="0" dirty="0" err="1"/>
                        <a:t>μ</a:t>
                      </a:r>
                      <a:r>
                        <a:rPr lang="en-US" sz="2800" b="0" dirty="0"/>
                        <a:t> = </a:t>
                      </a:r>
                      <a:r>
                        <a:rPr lang="en-US" sz="2800" b="0" dirty="0" err="1"/>
                        <a:t>λ</a:t>
                      </a:r>
                      <a:r>
                        <a:rPr lang="en-US" sz="2800" b="0" dirty="0"/>
                        <a:t> × </a:t>
                      </a:r>
                      <a:r>
                        <a:rPr lang="en-US" sz="2800" b="0" dirty="0" err="1"/>
                        <a:t>T</a:t>
                      </a:r>
                      <a:r>
                        <a:rPr lang="en-US" sz="2800" b="0" baseline="-25000" dirty="0" err="1"/>
                        <a:t>ser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282067"/>
                  </a:ext>
                </a:extLst>
              </a:tr>
              <a:tr h="5355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T</a:t>
                      </a:r>
                      <a:r>
                        <a:rPr lang="en-US" sz="2800" b="1" baseline="-25000" dirty="0" err="1"/>
                        <a:t>q</a:t>
                      </a:r>
                      <a:endParaRPr lang="en-US" sz="2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Time In Queue = </a:t>
                      </a:r>
                      <a:r>
                        <a:rPr lang="en-US" sz="2800" b="0" dirty="0" err="1"/>
                        <a:t>T</a:t>
                      </a:r>
                      <a:r>
                        <a:rPr lang="en-US" sz="2800" b="0" baseline="-25000" dirty="0" err="1"/>
                        <a:t>ser</a:t>
                      </a:r>
                      <a:r>
                        <a:rPr lang="en-US" sz="2800" b="0" baseline="0" dirty="0"/>
                        <a:t> </a:t>
                      </a:r>
                      <a:r>
                        <a:rPr lang="en-US" sz="2800" b="0" dirty="0"/>
                        <a:t>× U/(1-U) </a:t>
                      </a:r>
                      <a:r>
                        <a:rPr lang="en-US" sz="2800" b="0" strike="sngStrike" baseline="0" dirty="0"/>
                        <a:t>× (1+C)/2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36004"/>
                  </a:ext>
                </a:extLst>
              </a:tr>
              <a:tr h="53559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L</a:t>
                      </a:r>
                      <a:r>
                        <a:rPr lang="en-US" sz="2800" b="1" baseline="-25000" dirty="0" err="1"/>
                        <a:t>q</a:t>
                      </a:r>
                      <a:endParaRPr lang="en-US" sz="2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/>
                        <a:t>Length of Queue = </a:t>
                      </a:r>
                      <a:r>
                        <a:rPr lang="en-US" sz="2800" b="0" dirty="0" err="1"/>
                        <a:t>λ</a:t>
                      </a:r>
                      <a:r>
                        <a:rPr lang="en-US" sz="2800" b="0" dirty="0"/>
                        <a:t> × </a:t>
                      </a:r>
                      <a:r>
                        <a:rPr lang="en-US" sz="2800" b="0" dirty="0" err="1"/>
                        <a:t>T</a:t>
                      </a:r>
                      <a:r>
                        <a:rPr lang="en-US" sz="2800" b="0" baseline="-25000" dirty="0" err="1"/>
                        <a:t>q</a:t>
                      </a:r>
                      <a:r>
                        <a:rPr lang="en-US" sz="2800" b="0" baseline="-25000" dirty="0"/>
                        <a:t> </a:t>
                      </a:r>
                      <a:r>
                        <a:rPr lang="en-US" sz="2800" b="0" baseline="0" dirty="0"/>
                        <a:t>(Little's Law)</a:t>
                      </a:r>
                      <a:endParaRPr lang="en-US" sz="2800" b="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040162"/>
                  </a:ext>
                </a:extLst>
              </a:tr>
            </a:tbl>
          </a:graphicData>
        </a:graphic>
      </p:graphicFrame>
      <p:grpSp>
        <p:nvGrpSpPr>
          <p:cNvPr id="4" name="Group 4">
            <a:extLst>
              <a:ext uri="{FF2B5EF4-FFF2-40B4-BE49-F238E27FC236}">
                <a16:creationId xmlns:a16="http://schemas.microsoft.com/office/drawing/2014/main" id="{29F75578-D29B-7245-8001-116250CE05E6}"/>
              </a:ext>
            </a:extLst>
          </p:cNvPr>
          <p:cNvGrpSpPr>
            <a:grpSpLocks/>
          </p:cNvGrpSpPr>
          <p:nvPr/>
        </p:nvGrpSpPr>
        <p:grpSpPr bwMode="auto">
          <a:xfrm>
            <a:off x="1921668" y="1690689"/>
            <a:ext cx="5300663" cy="1184275"/>
            <a:chOff x="1077" y="462"/>
            <a:chExt cx="3339" cy="746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B5F82439-1A98-6644-9219-BDA8D353B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764"/>
              <a:ext cx="901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</a:t>
              </a: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239CF531-AC39-BA45-A851-A63865630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462"/>
              <a:ext cx="820" cy="560"/>
            </a:xfrm>
            <a:prstGeom prst="rect">
              <a:avLst/>
            </a:prstGeom>
            <a:solidFill>
              <a:srgbClr val="53FB2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5B3ED07F-32CD-EC48-9AF1-4400B42C44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2" y="738"/>
              <a:ext cx="9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FAFD76DD-DD5C-CC42-9BE4-707F4EF41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3" y="738"/>
              <a:ext cx="9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0624E0BB-002F-7C44-92B2-F82838C71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2" y="462"/>
              <a:ext cx="604" cy="603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Server</a:t>
              </a: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1C33FB3A-936E-F94E-B100-6CD6EF741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" y="764"/>
              <a:ext cx="932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Service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</a:t>
              </a:r>
              <a:r>
                <a:rPr lang="el-GR" alt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μ</a:t>
              </a:r>
              <a:r>
                <a:rPr lang="en-US" altLang="en-US" sz="20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=1/</a:t>
              </a:r>
              <a:r>
                <a:rPr lang="en-US" altLang="en-US" sz="2000" b="0" dirty="0" err="1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T</a:t>
              </a:r>
              <a:r>
                <a:rPr lang="en-US" altLang="en-US" sz="2000" b="0" baseline="-25000" dirty="0" err="1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ser</a:t>
              </a:r>
              <a:endParaRPr lang="el-GR" alt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6A7E3EE-D11D-1B48-B712-39824D99E69F}"/>
              </a:ext>
            </a:extLst>
          </p:cNvPr>
          <p:cNvSpPr txBox="1"/>
          <p:nvPr/>
        </p:nvSpPr>
        <p:spPr>
          <a:xfrm>
            <a:off x="340518" y="1901758"/>
            <a:ext cx="147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M/M/1</a:t>
            </a:r>
          </a:p>
        </p:txBody>
      </p:sp>
    </p:spTree>
    <p:extLst>
      <p:ext uri="{BB962C8B-B14F-4D97-AF65-F5344CB8AC3E}">
        <p14:creationId xmlns:p14="http://schemas.microsoft.com/office/powerpoint/2010/main" val="2081133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2" y="481012"/>
            <a:ext cx="8153400" cy="9525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Gulim" panose="020B0600000101010101" pitchFamily="34" charset="-127"/>
              </a:rPr>
              <a:t>Queueing Theory Example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6" y="1433512"/>
            <a:ext cx="8386762" cy="50434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3200" dirty="0">
                <a:ea typeface="Gulim" panose="020B0600000101010101" pitchFamily="34" charset="-127"/>
              </a:rPr>
              <a:t>Example Usage Statistics: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>
                <a:ea typeface="Gulim" panose="020B0600000101010101" pitchFamily="34" charset="-127"/>
              </a:rPr>
              <a:t>User requests ten 8KB disk I/O ops per second</a:t>
            </a: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>
                <a:ea typeface="Gulim" panose="020B0600000101010101" pitchFamily="34" charset="-127"/>
              </a:rPr>
              <a:t>Requests &amp; service exponentially distributed (C=1.0)</a:t>
            </a: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>
                <a:ea typeface="Gulim" panose="020B0600000101010101" pitchFamily="34" charset="-127"/>
              </a:rPr>
              <a:t>Avg. service = 20 </a:t>
            </a:r>
            <a:r>
              <a:rPr lang="en-US" altLang="ko-KR" dirty="0" err="1">
                <a:ea typeface="Gulim" panose="020B0600000101010101" pitchFamily="34" charset="-127"/>
              </a:rPr>
              <a:t>ms</a:t>
            </a:r>
            <a:r>
              <a:rPr lang="en-US" altLang="ko-KR" dirty="0">
                <a:ea typeface="Gulim" panose="020B0600000101010101" pitchFamily="34" charset="-127"/>
              </a:rPr>
              <a:t> (controller + seek + rotation + transfer)</a:t>
            </a:r>
          </a:p>
          <a:p>
            <a:pPr lvl="4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endParaRPr lang="en-US" altLang="ko-KR" sz="1600" dirty="0">
              <a:ea typeface="Gulim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3200" dirty="0">
                <a:ea typeface="Gulim" panose="020B0600000101010101" pitchFamily="34" charset="-127"/>
              </a:rPr>
              <a:t>Questions: </a:t>
            </a:r>
          </a:p>
          <a:p>
            <a:pPr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>
                <a:ea typeface="Gulim" panose="020B0600000101010101" pitchFamily="34" charset="-127"/>
              </a:rPr>
              <a:t>How utilized is the disk (server utilization)?       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u = 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400" dirty="0" err="1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sz="2400" baseline="-25000" dirty="0" err="1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ser</a:t>
            </a:r>
            <a:endParaRPr lang="en-US" altLang="ko-KR" sz="2400" dirty="0">
              <a:solidFill>
                <a:schemeClr val="hlink"/>
              </a:solidFill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>
                <a:ea typeface="Gulim" panose="020B0600000101010101" pitchFamily="34" charset="-127"/>
              </a:rPr>
              <a:t>What is the average time spent in the queue?     </a:t>
            </a:r>
            <a:r>
              <a:rPr lang="en-US" altLang="ko-KR" sz="2400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endParaRPr lang="en-US" altLang="ko-KR" sz="2400" dirty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>
                <a:ea typeface="Gulim" panose="020B0600000101010101" pitchFamily="34" charset="-127"/>
              </a:rPr>
              <a:t>What is the number of requests in the queue?    </a:t>
            </a:r>
            <a:r>
              <a:rPr lang="en-US" altLang="ko-KR" sz="2400" dirty="0" err="1">
                <a:solidFill>
                  <a:schemeClr val="hlink"/>
                </a:solidFill>
                <a:ea typeface="Gulim" panose="020B0600000101010101" pitchFamily="34" charset="-127"/>
              </a:rPr>
              <a:t>L</a:t>
            </a:r>
            <a:r>
              <a:rPr lang="en-US" altLang="ko-KR" sz="24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endParaRPr lang="en-US" altLang="ko-KR" sz="2400" dirty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>
                <a:ea typeface="Gulim" panose="020B0600000101010101" pitchFamily="34" charset="-127"/>
              </a:rPr>
              <a:t>What is the avg response time for disk request?  </a:t>
            </a:r>
            <a:r>
              <a:rPr lang="en-US" altLang="ko-KR" sz="2400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sys</a:t>
            </a:r>
            <a:r>
              <a:rPr lang="en-US" altLang="ko-KR" sz="2400" baseline="-25000" dirty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= </a:t>
            </a:r>
            <a:r>
              <a:rPr lang="en-US" altLang="ko-KR" sz="2400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sz="2400" baseline="-25000" dirty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+ </a:t>
            </a:r>
            <a:r>
              <a:rPr lang="en-US" altLang="ko-KR" sz="2400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endParaRPr lang="en-US" altLang="ko-KR" sz="2400" dirty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4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endParaRPr lang="en-US" altLang="ko-KR" sz="1600" dirty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21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23861"/>
            <a:ext cx="7924800" cy="1133475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Gulim" panose="020B0600000101010101" pitchFamily="34" charset="-127"/>
              </a:rPr>
              <a:t>Queueing Theory Example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540" y="1485897"/>
            <a:ext cx="8112919" cy="48863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>
                <a:ea typeface="Gulim" panose="020B0600000101010101" pitchFamily="34" charset="-127"/>
              </a:rPr>
              <a:t>Questions: </a:t>
            </a: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000" dirty="0">
                <a:ea typeface="Gulim" panose="020B0600000101010101" pitchFamily="34" charset="-127"/>
              </a:rPr>
              <a:t>How utilized is the disk (server utilization)?       </a:t>
            </a: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</a:rPr>
              <a:t>U = </a:t>
            </a: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000" dirty="0" err="1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sz="2000" baseline="-25000" dirty="0" err="1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ser</a:t>
            </a:r>
            <a:endParaRPr lang="en-US" altLang="ko-KR" sz="2000" dirty="0">
              <a:solidFill>
                <a:schemeClr val="hlink"/>
              </a:solidFill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000" dirty="0">
                <a:ea typeface="Gulim" panose="020B0600000101010101" pitchFamily="34" charset="-127"/>
              </a:rPr>
              <a:t>What is the average time spent in the queue?     </a:t>
            </a:r>
            <a:r>
              <a:rPr lang="en-US" altLang="ko-KR" sz="2000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0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endParaRPr lang="en-US" altLang="ko-KR" sz="2000" dirty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000" dirty="0">
                <a:ea typeface="Gulim" panose="020B0600000101010101" pitchFamily="34" charset="-127"/>
              </a:rPr>
              <a:t>What is the number of requests in the queue?    </a:t>
            </a:r>
            <a:r>
              <a:rPr lang="en-US" altLang="ko-KR" sz="2000" dirty="0" err="1">
                <a:solidFill>
                  <a:schemeClr val="hlink"/>
                </a:solidFill>
                <a:ea typeface="Gulim" panose="020B0600000101010101" pitchFamily="34" charset="-127"/>
              </a:rPr>
              <a:t>L</a:t>
            </a:r>
            <a:r>
              <a:rPr lang="en-US" altLang="ko-KR" sz="20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endParaRPr lang="en-US" altLang="ko-KR" sz="2000" dirty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000" dirty="0">
                <a:ea typeface="Gulim" panose="020B0600000101010101" pitchFamily="34" charset="-127"/>
              </a:rPr>
              <a:t>What is the avg response time for disk request?  </a:t>
            </a:r>
            <a:r>
              <a:rPr lang="en-US" altLang="ko-KR" sz="2000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0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sys</a:t>
            </a:r>
            <a:r>
              <a:rPr lang="en-US" altLang="ko-KR" sz="2000" baseline="-25000" dirty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</a:rPr>
              <a:t>= </a:t>
            </a:r>
            <a:r>
              <a:rPr lang="en-US" altLang="ko-KR" sz="2000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0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sz="2000" baseline="-25000" dirty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sz="2000" dirty="0">
                <a:solidFill>
                  <a:schemeClr val="hlink"/>
                </a:solidFill>
                <a:ea typeface="Gulim" panose="020B0600000101010101" pitchFamily="34" charset="-127"/>
              </a:rPr>
              <a:t>+ </a:t>
            </a:r>
            <a:r>
              <a:rPr lang="en-US" altLang="ko-KR" sz="2000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0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endParaRPr lang="en-US" altLang="ko-KR" sz="2000" dirty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4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endParaRPr lang="en-US" altLang="ko-KR" sz="1200" dirty="0">
              <a:ea typeface="Gulim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>
                <a:ea typeface="Gulim" panose="020B0600000101010101" pitchFamily="34" charset="-127"/>
              </a:rPr>
              <a:t>Computation:</a:t>
            </a:r>
          </a:p>
          <a:p>
            <a:pPr>
              <a:lnSpc>
                <a:spcPct val="100000"/>
              </a:lnSpc>
              <a:spcBef>
                <a:spcPct val="5000"/>
              </a:spcBef>
              <a:buFontTx/>
              <a:buNone/>
              <a:tabLst>
                <a:tab pos="914400" algn="l"/>
              </a:tabLst>
            </a:pP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	 </a:t>
            </a:r>
            <a:r>
              <a:rPr lang="en-US" altLang="ko-KR" sz="2400" dirty="0">
                <a:ea typeface="Gulim" panose="020B0600000101010101" pitchFamily="34" charset="-127"/>
                <a:sym typeface="Symbol" panose="05050102010706020507" pitchFamily="18" charset="2"/>
              </a:rPr>
              <a:t>	(</a:t>
            </a:r>
            <a:r>
              <a:rPr lang="en-US" altLang="ko-KR" sz="2400" dirty="0">
                <a:ea typeface="Gulim" panose="020B0600000101010101" pitchFamily="34" charset="-127"/>
              </a:rPr>
              <a:t>avg # arriving requests/s) = </a:t>
            </a:r>
            <a:r>
              <a:rPr lang="en-US" altLang="ko-KR" sz="2400" b="1" dirty="0">
                <a:ea typeface="Gulim" panose="020B0600000101010101" pitchFamily="34" charset="-127"/>
              </a:rPr>
              <a:t>10/s</a:t>
            </a:r>
          </a:p>
          <a:p>
            <a:pPr>
              <a:lnSpc>
                <a:spcPct val="100000"/>
              </a:lnSpc>
              <a:spcBef>
                <a:spcPct val="5000"/>
              </a:spcBef>
              <a:buFontTx/>
              <a:buNone/>
              <a:tabLst>
                <a:tab pos="914400" algn="l"/>
              </a:tabLst>
            </a:pP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sz="2400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400" baseline="-25000" dirty="0">
                <a:ea typeface="Gulim" panose="020B0600000101010101" pitchFamily="34" charset="-127"/>
              </a:rPr>
              <a:t>	</a:t>
            </a:r>
            <a:r>
              <a:rPr lang="en-US" altLang="ko-KR" sz="2400" dirty="0">
                <a:ea typeface="Gulim" panose="020B0600000101010101" pitchFamily="34" charset="-127"/>
              </a:rPr>
              <a:t>(avg time to service request) = </a:t>
            </a:r>
            <a:r>
              <a:rPr lang="en-US" altLang="ko-KR" sz="2400" b="1" dirty="0">
                <a:ea typeface="Gulim" panose="020B0600000101010101" pitchFamily="34" charset="-127"/>
              </a:rPr>
              <a:t>20 </a:t>
            </a:r>
            <a:r>
              <a:rPr lang="en-US" altLang="ko-KR" sz="2400" b="1" dirty="0" err="1">
                <a:ea typeface="Gulim" panose="020B0600000101010101" pitchFamily="34" charset="-127"/>
              </a:rPr>
              <a:t>ms</a:t>
            </a:r>
            <a:r>
              <a:rPr lang="en-US" altLang="ko-KR" sz="2400" b="1" dirty="0">
                <a:ea typeface="Gulim" panose="020B0600000101010101" pitchFamily="34" charset="-127"/>
              </a:rPr>
              <a:t> </a:t>
            </a:r>
            <a:r>
              <a:rPr lang="en-US" altLang="ko-KR" sz="2400" dirty="0">
                <a:ea typeface="Gulim" panose="020B0600000101010101" pitchFamily="34" charset="-127"/>
              </a:rPr>
              <a:t>(0.02s)</a:t>
            </a:r>
          </a:p>
          <a:p>
            <a:pPr>
              <a:lnSpc>
                <a:spcPct val="100000"/>
              </a:lnSpc>
              <a:spcBef>
                <a:spcPct val="5000"/>
              </a:spcBef>
              <a:buFontTx/>
              <a:buNone/>
              <a:tabLst>
                <a:tab pos="914400" algn="l"/>
              </a:tabLst>
            </a:pP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	U</a:t>
            </a:r>
            <a:r>
              <a:rPr lang="en-US" altLang="ko-KR" sz="2400" dirty="0">
                <a:ea typeface="Gulim" panose="020B0600000101010101" pitchFamily="34" charset="-127"/>
              </a:rPr>
              <a:t> 	(server utilization) = </a:t>
            </a:r>
            <a:r>
              <a:rPr lang="en-US" altLang="ko-KR" sz="2400" dirty="0"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400" dirty="0">
                <a:ea typeface="Gulim" panose="020B0600000101010101" pitchFamily="34" charset="-127"/>
              </a:rPr>
              <a:t> x </a:t>
            </a:r>
            <a:r>
              <a:rPr lang="en-US" altLang="ko-KR" sz="2400" dirty="0" err="1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>
                <a:ea typeface="Gulim" panose="020B0600000101010101" pitchFamily="34" charset="-127"/>
              </a:rPr>
              <a:t>ser</a:t>
            </a:r>
            <a:r>
              <a:rPr lang="en-US" altLang="ko-KR" sz="2400" dirty="0">
                <a:ea typeface="Gulim" panose="020B0600000101010101" pitchFamily="34" charset="-127"/>
              </a:rPr>
              <a:t>= 10/s x .02s = </a:t>
            </a:r>
            <a:r>
              <a:rPr lang="en-US" altLang="ko-KR" sz="2400" b="1" dirty="0">
                <a:ea typeface="Gulim" panose="020B0600000101010101" pitchFamily="34" charset="-127"/>
              </a:rPr>
              <a:t>0.2</a:t>
            </a:r>
          </a:p>
          <a:p>
            <a:pPr>
              <a:lnSpc>
                <a:spcPct val="100000"/>
              </a:lnSpc>
              <a:spcBef>
                <a:spcPct val="5000"/>
              </a:spcBef>
              <a:buFontTx/>
              <a:buNone/>
              <a:tabLst>
                <a:tab pos="914400" algn="l"/>
              </a:tabLst>
            </a:pP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sz="2400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sz="2400" baseline="-25000" dirty="0">
                <a:ea typeface="Gulim" panose="020B0600000101010101" pitchFamily="34" charset="-127"/>
              </a:rPr>
              <a:t>	</a:t>
            </a:r>
            <a:r>
              <a:rPr lang="en-US" altLang="ko-KR" sz="2400" dirty="0">
                <a:ea typeface="Gulim" panose="020B0600000101010101" pitchFamily="34" charset="-127"/>
              </a:rPr>
              <a:t>(avg time/customer in queue) = </a:t>
            </a:r>
            <a:r>
              <a:rPr lang="en-US" altLang="ko-KR" sz="2400" dirty="0" err="1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>
                <a:ea typeface="Gulim" panose="020B0600000101010101" pitchFamily="34" charset="-127"/>
              </a:rPr>
              <a:t>ser</a:t>
            </a:r>
            <a:r>
              <a:rPr lang="en-US" altLang="ko-KR" sz="2400" dirty="0">
                <a:ea typeface="Gulim" panose="020B0600000101010101" pitchFamily="34" charset="-127"/>
              </a:rPr>
              <a:t> x U/(1 – U) </a:t>
            </a:r>
            <a:br>
              <a:rPr lang="en-US" altLang="ko-KR" sz="2400" dirty="0">
                <a:ea typeface="Gulim" panose="020B0600000101010101" pitchFamily="34" charset="-127"/>
              </a:rPr>
            </a:br>
            <a:r>
              <a:rPr lang="en-US" altLang="ko-KR" sz="2400" dirty="0">
                <a:ea typeface="Gulim" panose="020B0600000101010101" pitchFamily="34" charset="-127"/>
              </a:rPr>
              <a:t>	= 20 x 0.2/(1-0.2) = 20 x 0.25 = </a:t>
            </a:r>
            <a:r>
              <a:rPr lang="en-US" altLang="ko-KR" sz="2400" b="1" dirty="0">
                <a:ea typeface="Gulim" panose="020B0600000101010101" pitchFamily="34" charset="-127"/>
              </a:rPr>
              <a:t>5 </a:t>
            </a:r>
            <a:r>
              <a:rPr lang="en-US" altLang="ko-KR" sz="2400" b="1" dirty="0" err="1">
                <a:ea typeface="Gulim" panose="020B0600000101010101" pitchFamily="34" charset="-127"/>
              </a:rPr>
              <a:t>ms</a:t>
            </a:r>
            <a:r>
              <a:rPr lang="en-US" altLang="ko-KR" sz="2400" b="1" dirty="0">
                <a:ea typeface="Gulim" panose="020B0600000101010101" pitchFamily="34" charset="-127"/>
              </a:rPr>
              <a:t> </a:t>
            </a:r>
            <a:r>
              <a:rPr lang="en-US" altLang="ko-KR" sz="2400" dirty="0">
                <a:ea typeface="Gulim" panose="020B0600000101010101" pitchFamily="34" charset="-127"/>
              </a:rPr>
              <a:t>(0 .005s)</a:t>
            </a:r>
          </a:p>
          <a:p>
            <a:pPr>
              <a:lnSpc>
                <a:spcPct val="100000"/>
              </a:lnSpc>
              <a:spcBef>
                <a:spcPct val="5000"/>
              </a:spcBef>
              <a:buFontTx/>
              <a:buNone/>
              <a:tabLst>
                <a:tab pos="914400" algn="l"/>
              </a:tabLst>
            </a:pP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sz="2400" dirty="0" err="1">
                <a:solidFill>
                  <a:schemeClr val="hlink"/>
                </a:solidFill>
                <a:ea typeface="Gulim" panose="020B0600000101010101" pitchFamily="34" charset="-127"/>
              </a:rPr>
              <a:t>L</a:t>
            </a:r>
            <a:r>
              <a:rPr lang="en-US" altLang="ko-KR" sz="24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sz="2400" dirty="0">
                <a:ea typeface="Gulim" panose="020B0600000101010101" pitchFamily="34" charset="-127"/>
              </a:rPr>
              <a:t>	(avg length of queue) = </a:t>
            </a:r>
            <a:r>
              <a:rPr lang="en-US" altLang="ko-KR" sz="2400" dirty="0"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400" dirty="0">
                <a:ea typeface="Gulim" panose="020B0600000101010101" pitchFamily="34" charset="-127"/>
              </a:rPr>
              <a:t> x </a:t>
            </a:r>
            <a:r>
              <a:rPr lang="en-US" altLang="ko-KR" sz="2400" dirty="0" err="1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>
                <a:ea typeface="Gulim" panose="020B0600000101010101" pitchFamily="34" charset="-127"/>
              </a:rPr>
              <a:t>q</a:t>
            </a:r>
            <a:r>
              <a:rPr lang="en-US" altLang="ko-KR" sz="2400" dirty="0">
                <a:ea typeface="Gulim" panose="020B0600000101010101" pitchFamily="34" charset="-127"/>
              </a:rPr>
              <a:t>=10/s x .005s = </a:t>
            </a:r>
            <a:r>
              <a:rPr lang="en-US" altLang="ko-KR" sz="2400" b="1" dirty="0">
                <a:ea typeface="Gulim" panose="020B0600000101010101" pitchFamily="34" charset="-127"/>
              </a:rPr>
              <a:t>0.05 </a:t>
            </a:r>
            <a:r>
              <a:rPr lang="en-US" altLang="ko-KR" sz="2400" b="1" dirty="0" err="1">
                <a:ea typeface="Gulim" panose="020B0600000101010101" pitchFamily="34" charset="-127"/>
              </a:rPr>
              <a:t>reqs</a:t>
            </a:r>
            <a:endParaRPr lang="en-US" altLang="ko-KR" sz="2400" b="1" dirty="0">
              <a:ea typeface="Gulim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5000"/>
              </a:spcBef>
              <a:buFontTx/>
              <a:buNone/>
              <a:tabLst>
                <a:tab pos="914400" algn="l"/>
              </a:tabLst>
            </a:pP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sz="2400" dirty="0" err="1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>
                <a:solidFill>
                  <a:schemeClr val="hlink"/>
                </a:solidFill>
                <a:ea typeface="Gulim" panose="020B0600000101010101" pitchFamily="34" charset="-127"/>
              </a:rPr>
              <a:t>sys</a:t>
            </a:r>
            <a:r>
              <a:rPr lang="en-US" altLang="ko-KR" sz="2400" baseline="-25000" dirty="0">
                <a:ea typeface="Gulim" panose="020B0600000101010101" pitchFamily="34" charset="-127"/>
              </a:rPr>
              <a:t>	</a:t>
            </a:r>
            <a:r>
              <a:rPr lang="en-US" altLang="ko-KR" sz="2400" dirty="0">
                <a:ea typeface="Gulim" panose="020B0600000101010101" pitchFamily="34" charset="-127"/>
              </a:rPr>
              <a:t>(</a:t>
            </a:r>
            <a:r>
              <a:rPr lang="en-US" altLang="ko-KR" sz="2400" dirty="0" err="1">
                <a:ea typeface="Gulim" panose="020B0600000101010101" pitchFamily="34" charset="-127"/>
              </a:rPr>
              <a:t>avg</a:t>
            </a:r>
            <a:r>
              <a:rPr lang="en-US" altLang="ko-KR" sz="2400" dirty="0">
                <a:ea typeface="Gulim" panose="020B0600000101010101" pitchFamily="34" charset="-127"/>
              </a:rPr>
              <a:t> time/customer in system) =</a:t>
            </a:r>
            <a:r>
              <a:rPr lang="en-US" altLang="ko-KR" sz="2400" dirty="0" err="1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>
                <a:ea typeface="Gulim" panose="020B0600000101010101" pitchFamily="34" charset="-127"/>
              </a:rPr>
              <a:t>q</a:t>
            </a:r>
            <a:r>
              <a:rPr lang="en-US" altLang="ko-KR" sz="2400" baseline="-25000" dirty="0">
                <a:ea typeface="Gulim" panose="020B0600000101010101" pitchFamily="34" charset="-127"/>
              </a:rPr>
              <a:t> </a:t>
            </a:r>
            <a:r>
              <a:rPr lang="en-US" altLang="ko-KR" sz="2400" dirty="0">
                <a:ea typeface="Gulim" panose="020B0600000101010101" pitchFamily="34" charset="-127"/>
              </a:rPr>
              <a:t>+ </a:t>
            </a:r>
            <a:r>
              <a:rPr lang="en-US" altLang="ko-KR" sz="2400" dirty="0" err="1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>
                <a:ea typeface="Gulim" panose="020B0600000101010101" pitchFamily="34" charset="-127"/>
              </a:rPr>
              <a:t>ser</a:t>
            </a:r>
            <a:r>
              <a:rPr lang="en-US" altLang="ko-KR" sz="2400" dirty="0">
                <a:ea typeface="Gulim" panose="020B0600000101010101" pitchFamily="34" charset="-127"/>
              </a:rPr>
              <a:t>= </a:t>
            </a:r>
            <a:r>
              <a:rPr lang="en-US" altLang="ko-KR" sz="2400" b="1" dirty="0">
                <a:ea typeface="Gulim" panose="020B0600000101010101" pitchFamily="34" charset="-127"/>
              </a:rPr>
              <a:t>25 </a:t>
            </a:r>
            <a:r>
              <a:rPr lang="en-US" altLang="ko-KR" sz="2400" b="1" dirty="0" err="1">
                <a:ea typeface="Gulim" panose="020B0600000101010101" pitchFamily="34" charset="-127"/>
              </a:rPr>
              <a:t>ms</a:t>
            </a:r>
            <a:br>
              <a:rPr lang="en-US" altLang="ko-KR" sz="2400" dirty="0">
                <a:ea typeface="Gulim" panose="020B0600000101010101" pitchFamily="34" charset="-127"/>
              </a:rPr>
            </a:br>
            <a:r>
              <a:rPr lang="en-US" altLang="ko-KR" sz="2400" dirty="0">
                <a:ea typeface="Gulim" panose="020B0600000101010101" pitchFamily="34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64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4BD51-75DE-2245-8AE0-291BA424A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Queueing Theory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5FEF7-6FEC-8A46-9AC7-5E8795BA4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Under "Resources" page on course website</a:t>
            </a:r>
          </a:p>
          <a:p>
            <a:pPr lvl="1"/>
            <a:r>
              <a:rPr lang="en-US" sz="2800" dirty="0"/>
              <a:t>Excerpt from Patterson &amp; Hennessy Textbook</a:t>
            </a:r>
          </a:p>
          <a:p>
            <a:pPr lvl="1"/>
            <a:r>
              <a:rPr lang="en-US" sz="2800" dirty="0"/>
              <a:t>Entire website with list of sources to consult</a:t>
            </a:r>
          </a:p>
          <a:p>
            <a:pPr lvl="1"/>
            <a:endParaRPr lang="en-US" sz="2800" dirty="0"/>
          </a:p>
          <a:p>
            <a:r>
              <a:rPr lang="en-US" sz="3200" dirty="0"/>
              <a:t>Assume queueing theory is in scope for the final</a:t>
            </a:r>
          </a:p>
        </p:txBody>
      </p:sp>
    </p:spTree>
    <p:extLst>
      <p:ext uri="{BB962C8B-B14F-4D97-AF65-F5344CB8AC3E}">
        <p14:creationId xmlns:p14="http://schemas.microsoft.com/office/powerpoint/2010/main" val="875950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D020F-4D2D-9E4B-BA6D-E83E5AEB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DFD75-365A-D348-8AEB-0E3CEBB23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91" y="2427288"/>
            <a:ext cx="4088435" cy="2619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/>
              <a:t>Remember: response time will start to suffer well before utilization approaches 100%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24AAA7-CEC3-5F47-8382-7785A5E6AE44}"/>
              </a:ext>
            </a:extLst>
          </p:cNvPr>
          <p:cNvGrpSpPr>
            <a:grpSpLocks/>
          </p:cNvGrpSpPr>
          <p:nvPr/>
        </p:nvGrpSpPr>
        <p:grpSpPr bwMode="auto">
          <a:xfrm>
            <a:off x="4960937" y="2527111"/>
            <a:ext cx="3554413" cy="3078163"/>
            <a:chOff x="5413376" y="685800"/>
            <a:chExt cx="3554413" cy="3078163"/>
          </a:xfrm>
        </p:grpSpPr>
        <p:grpSp>
          <p:nvGrpSpPr>
            <p:cNvPr id="5" name="Group 53">
              <a:extLst>
                <a:ext uri="{FF2B5EF4-FFF2-40B4-BE49-F238E27FC236}">
                  <a16:creationId xmlns:a16="http://schemas.microsoft.com/office/drawing/2014/main" id="{59F7950B-AFE4-D542-B3F1-5173C87349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3376" y="685800"/>
              <a:ext cx="3554413" cy="3078163"/>
              <a:chOff x="3410" y="432"/>
              <a:chExt cx="2239" cy="1939"/>
            </a:xfrm>
          </p:grpSpPr>
          <p:sp>
            <p:nvSpPr>
              <p:cNvPr id="7" name="Rectangle 4">
                <a:extLst>
                  <a:ext uri="{FF2B5EF4-FFF2-40B4-BE49-F238E27FC236}">
                    <a16:creationId xmlns:a16="http://schemas.microsoft.com/office/drawing/2014/main" id="{06A0301E-BDD7-9F4C-BCAF-3352DEC87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" name="Rectangle 5">
                <a:extLst>
                  <a:ext uri="{FF2B5EF4-FFF2-40B4-BE49-F238E27FC236}">
                    <a16:creationId xmlns:a16="http://schemas.microsoft.com/office/drawing/2014/main" id="{8EA644A5-063E-0348-A574-01EC4D719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9" name="Line 6">
                <a:extLst>
                  <a:ext uri="{FF2B5EF4-FFF2-40B4-BE49-F238E27FC236}">
                    <a16:creationId xmlns:a16="http://schemas.microsoft.com/office/drawing/2014/main" id="{9FFF0297-DD15-2248-9887-96DD2D35D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" name="Line 7">
                <a:extLst>
                  <a:ext uri="{FF2B5EF4-FFF2-40B4-BE49-F238E27FC236}">
                    <a16:creationId xmlns:a16="http://schemas.microsoft.com/office/drawing/2014/main" id="{111C78E0-2E63-8249-8DAA-D27F623E4B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CF62736F-908D-EB49-BBDF-D9301A675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52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Time (ms)</a:t>
                </a:r>
              </a:p>
            </p:txBody>
          </p:sp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AA08EE94-F8B9-5C4A-A612-B37AE710D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781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(Utilization)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                   (% total BW)</a:t>
                </a:r>
              </a:p>
            </p:txBody>
          </p:sp>
          <p:sp>
            <p:nvSpPr>
              <p:cNvPr id="13" name="Rectangle 10">
                <a:extLst>
                  <a:ext uri="{FF2B5EF4-FFF2-40B4-BE49-F238E27FC236}">
                    <a16:creationId xmlns:a16="http://schemas.microsoft.com/office/drawing/2014/main" id="{B1B349A0-B383-FC48-901A-CE5A757C7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14" name="Rectangle 11">
                <a:extLst>
                  <a:ext uri="{FF2B5EF4-FFF2-40B4-BE49-F238E27FC236}">
                    <a16:creationId xmlns:a16="http://schemas.microsoft.com/office/drawing/2014/main" id="{FC967F80-DD88-5C4A-A1C7-9DBE99915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15" name="Rectangle 12">
                <a:extLst>
                  <a:ext uri="{FF2B5EF4-FFF2-40B4-BE49-F238E27FC236}">
                    <a16:creationId xmlns:a16="http://schemas.microsoft.com/office/drawing/2014/main" id="{0248554E-CCE5-7143-9677-DDBACBC8B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id="{7C8006F8-1D3C-CB46-A5C1-50BB71600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17" name="Rectangle 14">
                <a:extLst>
                  <a:ext uri="{FF2B5EF4-FFF2-40B4-BE49-F238E27FC236}">
                    <a16:creationId xmlns:a16="http://schemas.microsoft.com/office/drawing/2014/main" id="{5A192502-D6C7-6741-8857-0695A9693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6" name="Ink 4">
              <a:extLst>
                <a:ext uri="{FF2B5EF4-FFF2-40B4-BE49-F238E27FC236}">
                  <a16:creationId xmlns:a16="http://schemas.microsoft.com/office/drawing/2014/main" id="{EAE81FB6-40F4-194C-83E4-09C8DAB5356E}"/>
                </a:ext>
              </a:extLst>
            </p:cNvPr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B85E775-5F23-4D43-94A5-2F3C13B8FD20}"/>
              </a:ext>
            </a:extLst>
          </p:cNvPr>
          <p:cNvSpPr/>
          <p:nvPr/>
        </p:nvSpPr>
        <p:spPr>
          <a:xfrm>
            <a:off x="7066926" y="2527111"/>
            <a:ext cx="1030287" cy="1382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18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I/O &amp; Storage Layers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288535" y="4468951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40935" y="4290186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8857" y="446895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765536" y="4647716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146435" y="4647716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2" name="Straight Connector 31"/>
          <p:cNvCxnSpPr>
            <a:stCxn id="29" idx="3"/>
            <a:endCxn id="30" idx="2"/>
          </p:cNvCxnSpPr>
          <p:nvPr/>
        </p:nvCxnSpPr>
        <p:spPr>
          <a:xfrm>
            <a:off x="4008145" y="4745259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990004" y="4452631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096640" y="4273866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675022" y="1531082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Application / Service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47956" y="4473469"/>
            <a:ext cx="3028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Disks, Flash, Controllers, DMA</a:t>
            </a: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34" y="4980394"/>
            <a:ext cx="903312" cy="736435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898" y="4980394"/>
            <a:ext cx="1757619" cy="1206336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44" y="5352926"/>
            <a:ext cx="942084" cy="727806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50" y="5647234"/>
            <a:ext cx="1388686" cy="67278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21" y="5193903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2" y="5193585"/>
            <a:ext cx="1265440" cy="90729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751222" y="3882449"/>
            <a:ext cx="5195783" cy="456365"/>
            <a:chOff x="2895600" y="3277435"/>
            <a:chExt cx="5195783" cy="456365"/>
          </a:xfrm>
        </p:grpSpPr>
        <p:sp>
          <p:nvSpPr>
            <p:cNvPr id="40" name="TextBox 39"/>
            <p:cNvSpPr txBox="1"/>
            <p:nvPr/>
          </p:nvSpPr>
          <p:spPr>
            <a:xfrm>
              <a:off x="5053820" y="3329392"/>
              <a:ext cx="3037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Commands and Data Transfers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895600" y="3277435"/>
              <a:ext cx="1816607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" charset="0"/>
                  <a:ea typeface="Gill Sans" charset="0"/>
                  <a:cs typeface="Gill Sans" charset="0"/>
                </a:rPr>
                <a:t>I/O Driver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49798" y="3402427"/>
            <a:ext cx="3302292" cy="479187"/>
            <a:chOff x="2994176" y="2797413"/>
            <a:chExt cx="3302292" cy="479187"/>
          </a:xfrm>
        </p:grpSpPr>
        <p:sp>
          <p:nvSpPr>
            <p:cNvPr id="39" name="TextBox 38"/>
            <p:cNvSpPr txBox="1"/>
            <p:nvPr/>
          </p:nvSpPr>
          <p:spPr>
            <a:xfrm>
              <a:off x="5053820" y="2797413"/>
              <a:ext cx="1242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descriptors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994176" y="2820235"/>
              <a:ext cx="1577824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File System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0099" y="2968049"/>
            <a:ext cx="2855703" cy="456365"/>
            <a:chOff x="3184477" y="2363035"/>
            <a:chExt cx="2855703" cy="456365"/>
          </a:xfrm>
        </p:grpSpPr>
        <p:sp>
          <p:nvSpPr>
            <p:cNvPr id="38" name="TextBox 37"/>
            <p:cNvSpPr txBox="1"/>
            <p:nvPr/>
          </p:nvSpPr>
          <p:spPr>
            <a:xfrm>
              <a:off x="5053820" y="2373868"/>
              <a:ext cx="986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registers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184477" y="2363035"/>
              <a:ext cx="1235123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49797" y="2510849"/>
            <a:ext cx="2942306" cy="456365"/>
            <a:chOff x="2994175" y="1905835"/>
            <a:chExt cx="2942306" cy="456365"/>
          </a:xfrm>
        </p:grpSpPr>
        <p:sp>
          <p:nvSpPr>
            <p:cNvPr id="37" name="TextBox 36"/>
            <p:cNvSpPr txBox="1"/>
            <p:nvPr/>
          </p:nvSpPr>
          <p:spPr>
            <a:xfrm>
              <a:off x="5053820" y="1916668"/>
              <a:ext cx="88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handles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994175" y="1905835"/>
              <a:ext cx="1577825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Low Level I/O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730406" y="2053649"/>
            <a:ext cx="3090055" cy="456365"/>
            <a:chOff x="2874784" y="1448635"/>
            <a:chExt cx="3090055" cy="456365"/>
          </a:xfrm>
        </p:grpSpPr>
        <p:sp>
          <p:nvSpPr>
            <p:cNvPr id="36" name="TextBox 35"/>
            <p:cNvSpPr txBox="1"/>
            <p:nvPr/>
          </p:nvSpPr>
          <p:spPr>
            <a:xfrm>
              <a:off x="5053820" y="1459468"/>
              <a:ext cx="911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streams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874784" y="1448635"/>
              <a:ext cx="1816606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High Level I/O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B588680-6C08-4C40-8655-26B69F5DC257}"/>
              </a:ext>
            </a:extLst>
          </p:cNvPr>
          <p:cNvSpPr/>
          <p:nvPr/>
        </p:nvSpPr>
        <p:spPr>
          <a:xfrm>
            <a:off x="2286000" y="3372324"/>
            <a:ext cx="5661005" cy="598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4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9317-F914-F14B-B442-7560278C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at Different Layers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281B9-EC3F-E147-AE09-3F0DF4375FA6}"/>
              </a:ext>
            </a:extLst>
          </p:cNvPr>
          <p:cNvSpPr txBox="1"/>
          <p:nvPr/>
        </p:nvSpPr>
        <p:spPr>
          <a:xfrm>
            <a:off x="208548" y="2152836"/>
            <a:ext cx="202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I/O API and</a:t>
            </a:r>
          </a:p>
          <a:p>
            <a:pPr algn="ctr"/>
            <a:r>
              <a:rPr lang="en-US" sz="2400" b="1" dirty="0" err="1"/>
              <a:t>syscalls</a:t>
            </a:r>
            <a:endParaRPr lang="en-US" sz="24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CE3040-ED84-6F4E-8171-9D876E574A4A}"/>
              </a:ext>
            </a:extLst>
          </p:cNvPr>
          <p:cNvCxnSpPr/>
          <p:nvPr/>
        </p:nvCxnSpPr>
        <p:spPr>
          <a:xfrm>
            <a:off x="208548" y="2983833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7C8AA6B-9801-B142-BEE8-10AF559F951E}"/>
              </a:ext>
            </a:extLst>
          </p:cNvPr>
          <p:cNvSpPr/>
          <p:nvPr/>
        </p:nvSpPr>
        <p:spPr>
          <a:xfrm>
            <a:off x="2454442" y="2221797"/>
            <a:ext cx="2679031" cy="545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Variable-Size Buffer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9C8AF-6F20-A440-83BF-59935AA1BA51}"/>
              </a:ext>
            </a:extLst>
          </p:cNvPr>
          <p:cNvSpPr txBox="1"/>
          <p:nvPr/>
        </p:nvSpPr>
        <p:spPr>
          <a:xfrm>
            <a:off x="208547" y="3297878"/>
            <a:ext cx="2021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File System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2D2F08-08AE-3149-ABBB-7E14CF48F8CE}"/>
              </a:ext>
            </a:extLst>
          </p:cNvPr>
          <p:cNvCxnSpPr/>
          <p:nvPr/>
        </p:nvCxnSpPr>
        <p:spPr>
          <a:xfrm>
            <a:off x="208547" y="4004261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0F43210-7E5F-7A46-8F49-3AAC9E2E86C1}"/>
              </a:ext>
            </a:extLst>
          </p:cNvPr>
          <p:cNvSpPr/>
          <p:nvPr/>
        </p:nvSpPr>
        <p:spPr>
          <a:xfrm>
            <a:off x="2454441" y="3242225"/>
            <a:ext cx="3064043" cy="5454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Block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7C51AB-7D9D-804A-9539-FC9DB3699215}"/>
              </a:ext>
            </a:extLst>
          </p:cNvPr>
          <p:cNvSpPr txBox="1"/>
          <p:nvPr/>
        </p:nvSpPr>
        <p:spPr>
          <a:xfrm>
            <a:off x="5743073" y="3099442"/>
            <a:ext cx="202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Logical Index,</a:t>
            </a:r>
            <a:br>
              <a:rPr lang="en-US" sz="2400" i="1" dirty="0"/>
            </a:br>
            <a:r>
              <a:rPr lang="en-US" sz="2400" i="1" dirty="0"/>
              <a:t>Typically 4 KB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4B9164-3FCF-AA40-9FF5-3A99DA56880F}"/>
              </a:ext>
            </a:extLst>
          </p:cNvPr>
          <p:cNvSpPr txBox="1"/>
          <p:nvPr/>
        </p:nvSpPr>
        <p:spPr>
          <a:xfrm>
            <a:off x="208546" y="4609190"/>
            <a:ext cx="202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Hardware Devices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79FC16-6DE6-6846-8709-56783F718E16}"/>
              </a:ext>
            </a:extLst>
          </p:cNvPr>
          <p:cNvSpPr txBox="1"/>
          <p:nvPr/>
        </p:nvSpPr>
        <p:spPr>
          <a:xfrm>
            <a:off x="5566608" y="2249451"/>
            <a:ext cx="2374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Memory Address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D9AEE8-6A8E-AC40-BB87-05F92ADBBA42}"/>
              </a:ext>
            </a:extLst>
          </p:cNvPr>
          <p:cNvGrpSpPr/>
          <p:nvPr/>
        </p:nvGrpSpPr>
        <p:grpSpPr>
          <a:xfrm>
            <a:off x="1973179" y="4299284"/>
            <a:ext cx="2326105" cy="2601120"/>
            <a:chOff x="1973179" y="4299284"/>
            <a:chExt cx="2326105" cy="26011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74D11F-CC1F-E545-8B26-B9FC47CE7E64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HDD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A590CD5-7D22-A142-870B-6320360EC8E1}"/>
                </a:ext>
              </a:extLst>
            </p:cNvPr>
            <p:cNvSpPr/>
            <p:nvPr/>
          </p:nvSpPr>
          <p:spPr>
            <a:xfrm>
              <a:off x="2229851" y="4833768"/>
              <a:ext cx="1716507" cy="54543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Sector(s)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D744DDB-748C-CD41-9D9B-B9B27D70C5A4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9D814C-23EF-E24E-9EAE-88657C9D2FE9}"/>
                </a:ext>
              </a:extLst>
            </p:cNvPr>
            <p:cNvSpPr txBox="1"/>
            <p:nvPr/>
          </p:nvSpPr>
          <p:spPr>
            <a:xfrm>
              <a:off x="2277977" y="5712355"/>
              <a:ext cx="17165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/>
                <a:t>Physical Index,</a:t>
              </a:r>
            </a:p>
            <a:p>
              <a:pPr algn="ctr"/>
              <a:r>
                <a:rPr lang="en-US" sz="2000" i="1" dirty="0"/>
                <a:t>512B or 4KB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5FA151-3AC9-1B4F-8966-463320ECE043}"/>
              </a:ext>
            </a:extLst>
          </p:cNvPr>
          <p:cNvGrpSpPr/>
          <p:nvPr/>
        </p:nvGrpSpPr>
        <p:grpSpPr>
          <a:xfrm>
            <a:off x="4714373" y="4299284"/>
            <a:ext cx="2326105" cy="2601120"/>
            <a:chOff x="1973179" y="4299284"/>
            <a:chExt cx="2326105" cy="26011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5B97E9-BECA-B841-9D33-5EC131501DB9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SSD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8166673-3364-154C-B1E7-081360DE6EBD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BF6FB75-BE1A-3F41-A266-B408FADFBAD7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3076072" y="3814831"/>
            <a:ext cx="0" cy="10189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216DB82-1F16-E345-B5BC-3477C210FD6C}"/>
              </a:ext>
            </a:extLst>
          </p:cNvPr>
          <p:cNvSpPr/>
          <p:nvPr/>
        </p:nvSpPr>
        <p:spPr>
          <a:xfrm>
            <a:off x="4753476" y="4417979"/>
            <a:ext cx="2247898" cy="390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Flash Trans. Layer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91AC93-4866-E442-84BA-7331AD82BA95}"/>
              </a:ext>
            </a:extLst>
          </p:cNvPr>
          <p:cNvCxnSpPr>
            <a:cxnSpLocks/>
          </p:cNvCxnSpPr>
          <p:nvPr/>
        </p:nvCxnSpPr>
        <p:spPr>
          <a:xfrm>
            <a:off x="5153524" y="3816587"/>
            <a:ext cx="0" cy="6013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6B70EA5-993C-4A44-8AE5-C0401132F0B0}"/>
              </a:ext>
            </a:extLst>
          </p:cNvPr>
          <p:cNvSpPr/>
          <p:nvPr/>
        </p:nvSpPr>
        <p:spPr>
          <a:xfrm>
            <a:off x="4753476" y="5150921"/>
            <a:ext cx="2247898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Phys. Block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3E43DF-201C-DE4B-A51F-6ED0A3671BAC}"/>
              </a:ext>
            </a:extLst>
          </p:cNvPr>
          <p:cNvSpPr txBox="1"/>
          <p:nvPr/>
        </p:nvSpPr>
        <p:spPr>
          <a:xfrm>
            <a:off x="7079581" y="5272943"/>
            <a:ext cx="1855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Phys Index., 4KB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53C9554-0E1A-C844-AD77-322A3F294437}"/>
              </a:ext>
            </a:extLst>
          </p:cNvPr>
          <p:cNvCxnSpPr>
            <a:cxnSpLocks/>
          </p:cNvCxnSpPr>
          <p:nvPr/>
        </p:nvCxnSpPr>
        <p:spPr>
          <a:xfrm flipH="1">
            <a:off x="4971045" y="4822245"/>
            <a:ext cx="210550" cy="3569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EFA2F3D-2493-1949-BA23-2F4A17F584B7}"/>
              </a:ext>
            </a:extLst>
          </p:cNvPr>
          <p:cNvCxnSpPr>
            <a:cxnSpLocks/>
          </p:cNvCxnSpPr>
          <p:nvPr/>
        </p:nvCxnSpPr>
        <p:spPr>
          <a:xfrm>
            <a:off x="6063917" y="4814640"/>
            <a:ext cx="401051" cy="3645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0339EC1-3E50-1044-BBF3-6E5A237FB616}"/>
              </a:ext>
            </a:extLst>
          </p:cNvPr>
          <p:cNvCxnSpPr>
            <a:cxnSpLocks/>
          </p:cNvCxnSpPr>
          <p:nvPr/>
        </p:nvCxnSpPr>
        <p:spPr>
          <a:xfrm flipH="1">
            <a:off x="5648828" y="4821196"/>
            <a:ext cx="28071" cy="375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B5722E33-A3BF-AA42-9372-C3F05E233157}"/>
              </a:ext>
            </a:extLst>
          </p:cNvPr>
          <p:cNvSpPr/>
          <p:nvPr/>
        </p:nvSpPr>
        <p:spPr>
          <a:xfrm>
            <a:off x="2350167" y="4938042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Sector(s)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7E2C71F-3D30-2A4E-A155-AC535206306F}"/>
              </a:ext>
            </a:extLst>
          </p:cNvPr>
          <p:cNvSpPr/>
          <p:nvPr/>
        </p:nvSpPr>
        <p:spPr>
          <a:xfrm>
            <a:off x="2502567" y="5090442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Sector(s)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F3A38BB-B65C-5743-8163-9602436DED10}"/>
              </a:ext>
            </a:extLst>
          </p:cNvPr>
          <p:cNvSpPr/>
          <p:nvPr/>
        </p:nvSpPr>
        <p:spPr>
          <a:xfrm>
            <a:off x="4394534" y="5820355"/>
            <a:ext cx="2920665" cy="545432"/>
          </a:xfrm>
          <a:prstGeom prst="rect">
            <a:avLst/>
          </a:prstGeom>
          <a:solidFill>
            <a:srgbClr val="00A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Erasure Page</a:t>
            </a:r>
          </a:p>
        </p:txBody>
      </p:sp>
    </p:spTree>
    <p:extLst>
      <p:ext uri="{BB962C8B-B14F-4D97-AF65-F5344CB8AC3E}">
        <p14:creationId xmlns:p14="http://schemas.microsoft.com/office/powerpoint/2010/main" val="224582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1" grpId="0"/>
      <p:bldP spid="13" grpId="0" animBg="1"/>
      <p:bldP spid="14" grpId="0"/>
      <p:bldP spid="15" grpId="0"/>
      <p:bldP spid="16" grpId="0"/>
      <p:bldP spid="31" grpId="0" animBg="1"/>
      <p:bldP spid="34" grpId="0" animBg="1"/>
      <p:bldP spid="35" grpId="0"/>
      <p:bldP spid="42" grpId="0" animBg="1"/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User vs. System View of a File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90689"/>
            <a:ext cx="8839200" cy="43957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3200" dirty="0">
                <a:ea typeface="굴림" panose="020B0600000101010101" pitchFamily="34" charset="-127"/>
              </a:rPr>
              <a:t>User’s view: 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3200" dirty="0">
                <a:ea typeface="굴림" panose="020B0600000101010101" pitchFamily="34" charset="-127"/>
              </a:rPr>
              <a:t>Durable Data Structures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3200" dirty="0">
                <a:ea typeface="굴림" panose="020B0600000101010101" pitchFamily="34" charset="-127"/>
              </a:rPr>
              <a:t>System’s view (system call interface):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3200" dirty="0">
                <a:ea typeface="굴림" panose="020B0600000101010101" pitchFamily="34" charset="-127"/>
              </a:rPr>
              <a:t>Collection of Bytes (UNIX)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3200" dirty="0">
                <a:ea typeface="굴림" panose="020B0600000101010101" pitchFamily="34" charset="-127"/>
              </a:rPr>
              <a:t>Oblivious to specific data structures user wants to store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altLang="ko-KR" sz="3200" dirty="0">
                <a:ea typeface="굴림" panose="020B0600000101010101" pitchFamily="34" charset="-127"/>
              </a:rPr>
              <a:t>System’s view (inside OS):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altLang="ko-KR" sz="3200" dirty="0">
                <a:ea typeface="굴림" panose="020B0600000101010101" pitchFamily="34" charset="-127"/>
              </a:rPr>
              <a:t>File is a collection of blocks</a:t>
            </a:r>
          </a:p>
        </p:txBody>
      </p:sp>
    </p:spTree>
    <p:extLst>
      <p:ext uri="{BB962C8B-B14F-4D97-AF65-F5344CB8AC3E}">
        <p14:creationId xmlns:p14="http://schemas.microsoft.com/office/powerpoint/2010/main" val="314367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3A8D0-AA21-B54A-82E6-BE73DCB4A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498DE-EAFE-3F4E-94CC-B3F0D42BE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8143875" cy="4667249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Classic OS situation</a:t>
            </a:r>
          </a:p>
          <a:p>
            <a:pPr marL="0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3200" i="1" dirty="0"/>
              <a:t>Take limited hardware interface (array of blocks) and provide a more convenient/useful interface with:</a:t>
            </a:r>
          </a:p>
          <a:p>
            <a:pPr lvl="1"/>
            <a:r>
              <a:rPr lang="en-US" sz="2800" dirty="0"/>
              <a:t>Naming: Find file by name, not block numbers</a:t>
            </a:r>
          </a:p>
          <a:p>
            <a:pPr lvl="2"/>
            <a:r>
              <a:rPr lang="en-US" sz="2400" dirty="0"/>
              <a:t>Organize file names with </a:t>
            </a:r>
            <a:r>
              <a:rPr lang="en-US" sz="2400" i="1" dirty="0"/>
              <a:t>directories</a:t>
            </a:r>
            <a:endParaRPr lang="en-US" sz="2400" dirty="0"/>
          </a:p>
          <a:p>
            <a:pPr lvl="1"/>
            <a:r>
              <a:rPr lang="en-US" sz="2800" dirty="0"/>
              <a:t>Organization: Map files to blocks</a:t>
            </a:r>
            <a:endParaRPr lang="en-US" sz="2400" dirty="0"/>
          </a:p>
          <a:p>
            <a:pPr lvl="1"/>
            <a:r>
              <a:rPr lang="en-US" sz="2800" dirty="0"/>
              <a:t>Protection: Enforce access restrictions</a:t>
            </a:r>
          </a:p>
          <a:p>
            <a:pPr lvl="1"/>
            <a:r>
              <a:rPr lang="en-US" sz="2800" dirty="0"/>
              <a:t>Reliability: Keep files intact despite crashes, hardware failures, etc.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346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6F5A-D622-654B-993D-EC1044FA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A1480-6161-7A40-A26F-D6142C9F9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402117"/>
            <a:ext cx="7886700" cy="2313008"/>
          </a:xfrm>
        </p:spPr>
        <p:txBody>
          <a:bodyPr/>
          <a:lstStyle/>
          <a:p>
            <a:r>
              <a:rPr lang="en-US" dirty="0"/>
              <a:t>Mean: 44, Std. Dev: 14</a:t>
            </a:r>
          </a:p>
          <a:p>
            <a:r>
              <a:rPr lang="en-US" dirty="0"/>
              <a:t>If you need help with course material:</a:t>
            </a:r>
          </a:p>
          <a:p>
            <a:pPr lvl="1"/>
            <a:r>
              <a:rPr lang="en-US" dirty="0"/>
              <a:t>Come to office hours (or email for alternate time)</a:t>
            </a:r>
          </a:p>
          <a:p>
            <a:pPr lvl="1"/>
            <a:r>
              <a:rPr lang="en-US" dirty="0"/>
              <a:t>Read the course text(s)</a:t>
            </a:r>
          </a:p>
          <a:p>
            <a:r>
              <a:rPr lang="en-US" dirty="0"/>
              <a:t>Still chance to improve on the Final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B0601-EA56-BC44-B06D-1100C0A6E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1628"/>
            <a:ext cx="9144000" cy="249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98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4642" y="297197"/>
            <a:ext cx="8458200" cy="1363577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Translating from User to Sys. 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730377"/>
            <a:ext cx="8686800" cy="241374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3200" dirty="0">
                <a:ea typeface="굴림" panose="020B0600000101010101" pitchFamily="34" charset="-127"/>
              </a:rPr>
              <a:t>What happens if user says: "give me bytes 2 – 12?"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Fetch block corresponding to those bytes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Return just the correct portion of the block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3200" dirty="0">
                <a:ea typeface="굴림" panose="020B0600000101010101" pitchFamily="34" charset="-127"/>
              </a:rPr>
              <a:t>What about writing bytes 2 – 12?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Fetch block, modify relevant portion, write out block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sz="3200" dirty="0">
              <a:ea typeface="굴림" panose="020B0600000101010101" pitchFamily="34" charset="-127"/>
            </a:endParaRPr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7239000" y="1852861"/>
            <a:ext cx="1270000" cy="939800"/>
            <a:chOff x="4496" y="800"/>
            <a:chExt cx="800" cy="592"/>
          </a:xfrm>
        </p:grpSpPr>
        <p:sp useBgFill="1">
          <p:nvSpPr>
            <p:cNvPr id="16395" name="Oval 6"/>
            <p:cNvSpPr>
              <a:spLocks noChangeArrowheads="1"/>
            </p:cNvSpPr>
            <p:nvPr/>
          </p:nvSpPr>
          <p:spPr bwMode="auto">
            <a:xfrm>
              <a:off x="4512" y="115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16396" name="Oval 7"/>
            <p:cNvSpPr>
              <a:spLocks noChangeArrowheads="1"/>
            </p:cNvSpPr>
            <p:nvPr/>
          </p:nvSpPr>
          <p:spPr bwMode="auto">
            <a:xfrm>
              <a:off x="4512" y="100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16397" name="Oval 8"/>
            <p:cNvSpPr>
              <a:spLocks noChangeArrowheads="1"/>
            </p:cNvSpPr>
            <p:nvPr/>
          </p:nvSpPr>
          <p:spPr bwMode="auto">
            <a:xfrm>
              <a:off x="4496" y="89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16398" name="Oval 9"/>
            <p:cNvSpPr>
              <a:spLocks noChangeArrowheads="1"/>
            </p:cNvSpPr>
            <p:nvPr/>
          </p:nvSpPr>
          <p:spPr bwMode="auto">
            <a:xfrm>
              <a:off x="4496" y="800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99" name="Line 10"/>
            <p:cNvSpPr>
              <a:spLocks noChangeShapeType="1"/>
            </p:cNvSpPr>
            <p:nvPr/>
          </p:nvSpPr>
          <p:spPr bwMode="auto">
            <a:xfrm>
              <a:off x="4876" y="908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Line 11"/>
            <p:cNvSpPr>
              <a:spLocks noChangeShapeType="1"/>
            </p:cNvSpPr>
            <p:nvPr/>
          </p:nvSpPr>
          <p:spPr bwMode="auto">
            <a:xfrm>
              <a:off x="4860" y="892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01" name="Group 12"/>
            <p:cNvGrpSpPr>
              <a:grpSpLocks/>
            </p:cNvGrpSpPr>
            <p:nvPr/>
          </p:nvGrpSpPr>
          <p:grpSpPr bwMode="auto">
            <a:xfrm>
              <a:off x="4632" y="856"/>
              <a:ext cx="520" cy="456"/>
              <a:chOff x="4272" y="632"/>
              <a:chExt cx="520" cy="456"/>
            </a:xfrm>
          </p:grpSpPr>
          <p:sp>
            <p:nvSpPr>
              <p:cNvPr id="16402" name="Oval 13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03" name="Oval 14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04" name="Line 15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5" name="Line 16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390" name="Oval 17"/>
          <p:cNvSpPr>
            <a:spLocks noChangeArrowheads="1"/>
          </p:cNvSpPr>
          <p:nvPr/>
        </p:nvSpPr>
        <p:spPr bwMode="auto">
          <a:xfrm>
            <a:off x="4876800" y="1700461"/>
            <a:ext cx="1371600" cy="1295400"/>
          </a:xfrm>
          <a:prstGeom prst="ellipse">
            <a:avLst/>
          </a:prstGeom>
          <a:solidFill>
            <a:srgbClr val="4472C4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8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File</a:t>
            </a:r>
          </a:p>
          <a:p>
            <a:pPr algn="ctr"/>
            <a:r>
              <a:rPr lang="en-US" altLang="ko-KR" sz="28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System</a:t>
            </a:r>
          </a:p>
        </p:txBody>
      </p:sp>
      <p:sp>
        <p:nvSpPr>
          <p:cNvPr id="16391" name="AutoShape 18"/>
          <p:cNvSpPr>
            <a:spLocks noChangeArrowheads="1"/>
          </p:cNvSpPr>
          <p:nvPr/>
        </p:nvSpPr>
        <p:spPr bwMode="auto">
          <a:xfrm>
            <a:off x="6324600" y="2157661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392" name="AutoShape 19"/>
          <p:cNvSpPr>
            <a:spLocks noChangeArrowheads="1"/>
          </p:cNvSpPr>
          <p:nvPr/>
        </p:nvSpPr>
        <p:spPr bwMode="auto">
          <a:xfrm>
            <a:off x="3962400" y="2157661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AB488E-3FAE-AE45-8328-F498FB691776}"/>
              </a:ext>
            </a:extLst>
          </p:cNvPr>
          <p:cNvSpPr/>
          <p:nvPr/>
        </p:nvSpPr>
        <p:spPr>
          <a:xfrm>
            <a:off x="2511256" y="1744577"/>
            <a:ext cx="1388980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File</a:t>
            </a:r>
            <a:br>
              <a:rPr lang="en-US" sz="2800" b="1" dirty="0"/>
            </a:br>
            <a:r>
              <a:rPr lang="en-US" sz="2800" b="1" dirty="0"/>
              <a:t>(Bytes)</a:t>
            </a:r>
          </a:p>
        </p:txBody>
      </p:sp>
      <p:pic>
        <p:nvPicPr>
          <p:cNvPr id="4" name="Graphic 3" descr="User">
            <a:extLst>
              <a:ext uri="{FF2B5EF4-FFF2-40B4-BE49-F238E27FC236}">
                <a16:creationId xmlns:a16="http://schemas.microsoft.com/office/drawing/2014/main" id="{40947BD2-7355-8F4C-B8EF-617824C30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199" y="1756024"/>
            <a:ext cx="1371600" cy="1371600"/>
          </a:xfrm>
          <a:prstGeom prst="rect">
            <a:avLst/>
          </a:prstGeom>
        </p:spPr>
      </p:pic>
      <p:sp>
        <p:nvSpPr>
          <p:cNvPr id="27" name="AutoShape 19">
            <a:extLst>
              <a:ext uri="{FF2B5EF4-FFF2-40B4-BE49-F238E27FC236}">
                <a16:creationId xmlns:a16="http://schemas.microsoft.com/office/drawing/2014/main" id="{C2B7A2A4-9330-BE4B-AF3B-5F49F22C6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606" y="2146964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16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4642" y="297197"/>
            <a:ext cx="8458200" cy="1363577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Translating from User to Sys. 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730377"/>
            <a:ext cx="8686800" cy="241374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3200" dirty="0">
                <a:ea typeface="굴림" panose="020B0600000101010101" pitchFamily="34" charset="-127"/>
              </a:rPr>
              <a:t>Everything inside file system is in terms of whole-size blocks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Actual disk I/O happens in blocks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latin typeface="Consolas" panose="020B0609020204030204" pitchFamily="49" charset="0"/>
                <a:ea typeface="굴림" panose="020B0600000101010101" pitchFamily="34" charset="-127"/>
                <a:cs typeface="Consolas" panose="020B0609020204030204" pitchFamily="49" charset="0"/>
              </a:rPr>
              <a:t>read</a:t>
            </a:r>
            <a:r>
              <a:rPr lang="en-US" altLang="ko-KR" sz="2800" dirty="0">
                <a:ea typeface="굴림" panose="020B0600000101010101" pitchFamily="34" charset="-127"/>
              </a:rPr>
              <a:t>/</a:t>
            </a:r>
            <a:r>
              <a:rPr lang="en-US" altLang="ko-KR" sz="2800" dirty="0">
                <a:latin typeface="Consolas" panose="020B0609020204030204" pitchFamily="49" charset="0"/>
                <a:ea typeface="굴림" panose="020B0600000101010101" pitchFamily="34" charset="-127"/>
                <a:cs typeface="Consolas" panose="020B0609020204030204" pitchFamily="49" charset="0"/>
              </a:rPr>
              <a:t>write</a:t>
            </a:r>
            <a:r>
              <a:rPr lang="en-US" altLang="ko-KR" sz="2800" dirty="0">
                <a:ea typeface="굴림" panose="020B0600000101010101" pitchFamily="34" charset="-127"/>
              </a:rPr>
              <a:t> smaller than block size needs to translate and buffer</a:t>
            </a:r>
            <a:endParaRPr lang="ko-KR" altLang="en-US" sz="2800" dirty="0">
              <a:ea typeface="굴림" panose="020B0600000101010101" pitchFamily="34" charset="-127"/>
            </a:endParaRPr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7239000" y="1852861"/>
            <a:ext cx="1270000" cy="939800"/>
            <a:chOff x="4496" y="800"/>
            <a:chExt cx="800" cy="592"/>
          </a:xfrm>
        </p:grpSpPr>
        <p:sp useBgFill="1">
          <p:nvSpPr>
            <p:cNvPr id="16395" name="Oval 6"/>
            <p:cNvSpPr>
              <a:spLocks noChangeArrowheads="1"/>
            </p:cNvSpPr>
            <p:nvPr/>
          </p:nvSpPr>
          <p:spPr bwMode="auto">
            <a:xfrm>
              <a:off x="4512" y="115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16396" name="Oval 7"/>
            <p:cNvSpPr>
              <a:spLocks noChangeArrowheads="1"/>
            </p:cNvSpPr>
            <p:nvPr/>
          </p:nvSpPr>
          <p:spPr bwMode="auto">
            <a:xfrm>
              <a:off x="4512" y="100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16397" name="Oval 8"/>
            <p:cNvSpPr>
              <a:spLocks noChangeArrowheads="1"/>
            </p:cNvSpPr>
            <p:nvPr/>
          </p:nvSpPr>
          <p:spPr bwMode="auto">
            <a:xfrm>
              <a:off x="4496" y="89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 useBgFill="1">
          <p:nvSpPr>
            <p:cNvPr id="16398" name="Oval 9"/>
            <p:cNvSpPr>
              <a:spLocks noChangeArrowheads="1"/>
            </p:cNvSpPr>
            <p:nvPr/>
          </p:nvSpPr>
          <p:spPr bwMode="auto">
            <a:xfrm>
              <a:off x="4496" y="800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399" name="Line 10"/>
            <p:cNvSpPr>
              <a:spLocks noChangeShapeType="1"/>
            </p:cNvSpPr>
            <p:nvPr/>
          </p:nvSpPr>
          <p:spPr bwMode="auto">
            <a:xfrm>
              <a:off x="4876" y="908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Line 11"/>
            <p:cNvSpPr>
              <a:spLocks noChangeShapeType="1"/>
            </p:cNvSpPr>
            <p:nvPr/>
          </p:nvSpPr>
          <p:spPr bwMode="auto">
            <a:xfrm>
              <a:off x="4860" y="892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01" name="Group 12"/>
            <p:cNvGrpSpPr>
              <a:grpSpLocks/>
            </p:cNvGrpSpPr>
            <p:nvPr/>
          </p:nvGrpSpPr>
          <p:grpSpPr bwMode="auto">
            <a:xfrm>
              <a:off x="4632" y="856"/>
              <a:ext cx="520" cy="456"/>
              <a:chOff x="4272" y="632"/>
              <a:chExt cx="520" cy="456"/>
            </a:xfrm>
          </p:grpSpPr>
          <p:sp>
            <p:nvSpPr>
              <p:cNvPr id="16402" name="Oval 13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03" name="Oval 14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04" name="Line 15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5" name="Line 16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390" name="Oval 17"/>
          <p:cNvSpPr>
            <a:spLocks noChangeArrowheads="1"/>
          </p:cNvSpPr>
          <p:nvPr/>
        </p:nvSpPr>
        <p:spPr bwMode="auto">
          <a:xfrm>
            <a:off x="4876800" y="1700461"/>
            <a:ext cx="1371600" cy="1295400"/>
          </a:xfrm>
          <a:prstGeom prst="ellipse">
            <a:avLst/>
          </a:prstGeom>
          <a:solidFill>
            <a:srgbClr val="4472C4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ko-KR" sz="28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File</a:t>
            </a:r>
          </a:p>
          <a:p>
            <a:pPr algn="ctr"/>
            <a:r>
              <a:rPr lang="en-US" altLang="ko-KR" sz="2800" b="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System</a:t>
            </a:r>
          </a:p>
        </p:txBody>
      </p:sp>
      <p:sp>
        <p:nvSpPr>
          <p:cNvPr id="16391" name="AutoShape 18"/>
          <p:cNvSpPr>
            <a:spLocks noChangeArrowheads="1"/>
          </p:cNvSpPr>
          <p:nvPr/>
        </p:nvSpPr>
        <p:spPr bwMode="auto">
          <a:xfrm>
            <a:off x="6324600" y="2157661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392" name="AutoShape 19"/>
          <p:cNvSpPr>
            <a:spLocks noChangeArrowheads="1"/>
          </p:cNvSpPr>
          <p:nvPr/>
        </p:nvSpPr>
        <p:spPr bwMode="auto">
          <a:xfrm>
            <a:off x="3962400" y="2157661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AB488E-3FAE-AE45-8328-F498FB691776}"/>
              </a:ext>
            </a:extLst>
          </p:cNvPr>
          <p:cNvSpPr/>
          <p:nvPr/>
        </p:nvSpPr>
        <p:spPr>
          <a:xfrm>
            <a:off x="2511256" y="1744577"/>
            <a:ext cx="1388980" cy="1251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File</a:t>
            </a:r>
            <a:br>
              <a:rPr lang="en-US" sz="2800" b="1" dirty="0"/>
            </a:br>
            <a:r>
              <a:rPr lang="en-US" sz="2800" b="1" dirty="0"/>
              <a:t>(Bytes)</a:t>
            </a:r>
          </a:p>
        </p:txBody>
      </p:sp>
      <p:pic>
        <p:nvPicPr>
          <p:cNvPr id="4" name="Graphic 3" descr="User">
            <a:extLst>
              <a:ext uri="{FF2B5EF4-FFF2-40B4-BE49-F238E27FC236}">
                <a16:creationId xmlns:a16="http://schemas.microsoft.com/office/drawing/2014/main" id="{40947BD2-7355-8F4C-B8EF-617824C30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199" y="1756024"/>
            <a:ext cx="1371600" cy="1371600"/>
          </a:xfrm>
          <a:prstGeom prst="rect">
            <a:avLst/>
          </a:prstGeom>
        </p:spPr>
      </p:pic>
      <p:sp>
        <p:nvSpPr>
          <p:cNvPr id="27" name="AutoShape 19">
            <a:extLst>
              <a:ext uri="{FF2B5EF4-FFF2-40B4-BE49-F238E27FC236}">
                <a16:creationId xmlns:a16="http://schemas.microsoft.com/office/drawing/2014/main" id="{C2B7A2A4-9330-BE4B-AF3B-5F49F22C6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606" y="2146964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528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2785-1B18-E540-9052-1BA4E65A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file system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7E85E-BF0C-F140-8592-690B986CC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99764"/>
          </a:xfrm>
        </p:spPr>
        <p:txBody>
          <a:bodyPr>
            <a:normAutofit/>
          </a:bodyPr>
          <a:lstStyle/>
          <a:p>
            <a:r>
              <a:rPr lang="en-US" sz="3200" dirty="0"/>
              <a:t>Track free disk blocks</a:t>
            </a:r>
          </a:p>
          <a:p>
            <a:pPr lvl="1"/>
            <a:r>
              <a:rPr lang="en-US" sz="2800" dirty="0"/>
              <a:t>Need to know where to put newly written data</a:t>
            </a:r>
          </a:p>
          <a:p>
            <a:r>
              <a:rPr lang="en-US" sz="3200" dirty="0"/>
              <a:t>Track which blocks contain data for which files</a:t>
            </a:r>
          </a:p>
          <a:p>
            <a:pPr lvl="1"/>
            <a:r>
              <a:rPr lang="en-US" sz="2800" dirty="0"/>
              <a:t>Need to know where to read a file from</a:t>
            </a:r>
          </a:p>
          <a:p>
            <a:r>
              <a:rPr lang="en-US" sz="3200" dirty="0"/>
              <a:t>Track files in a directory</a:t>
            </a:r>
          </a:p>
          <a:p>
            <a:pPr lvl="1"/>
            <a:r>
              <a:rPr lang="en-US" sz="2800" dirty="0"/>
              <a:t>Find list of file's blocks given its name</a:t>
            </a:r>
          </a:p>
          <a:p>
            <a:r>
              <a:rPr lang="en-US" sz="3200" dirty="0"/>
              <a:t>Where do we maintain all of this?</a:t>
            </a:r>
          </a:p>
          <a:p>
            <a:pPr lvl="1"/>
            <a:r>
              <a:rPr lang="en-US" sz="2800" b="1" dirty="0"/>
              <a:t>Somewhere on disk</a:t>
            </a:r>
          </a:p>
        </p:txBody>
      </p:sp>
    </p:spTree>
    <p:extLst>
      <p:ext uri="{BB962C8B-B14F-4D97-AF65-F5344CB8AC3E}">
        <p14:creationId xmlns:p14="http://schemas.microsoft.com/office/powerpoint/2010/main" val="55153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D3BA-BED8-4E4F-A45E-035C1298E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on Disk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493A0-3F57-164E-A790-80A2795B3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60926"/>
          </a:xfrm>
        </p:spPr>
        <p:txBody>
          <a:bodyPr>
            <a:normAutofit/>
          </a:bodyPr>
          <a:lstStyle/>
          <a:p>
            <a:r>
              <a:rPr lang="en-US" sz="3200" dirty="0"/>
              <a:t>Bit different than data structures in memory</a:t>
            </a:r>
          </a:p>
          <a:p>
            <a:r>
              <a:rPr lang="en-US" sz="3200" dirty="0"/>
              <a:t>Access a block at a time</a:t>
            </a:r>
          </a:p>
          <a:p>
            <a:pPr lvl="1"/>
            <a:r>
              <a:rPr lang="en-US" sz="2800" dirty="0"/>
              <a:t>Can't efficiently read/write a single word</a:t>
            </a:r>
          </a:p>
          <a:p>
            <a:pPr lvl="1"/>
            <a:r>
              <a:rPr lang="en-US" sz="2800" dirty="0"/>
              <a:t>Have to read/write full block containing it</a:t>
            </a:r>
          </a:p>
          <a:p>
            <a:pPr lvl="1"/>
            <a:r>
              <a:rPr lang="en-US" sz="2800" dirty="0"/>
              <a:t>Ideally want </a:t>
            </a:r>
            <a:r>
              <a:rPr lang="en-US" sz="2800" b="1" dirty="0"/>
              <a:t>sequential</a:t>
            </a:r>
            <a:r>
              <a:rPr lang="en-US" sz="2800" dirty="0"/>
              <a:t> access patterns</a:t>
            </a:r>
          </a:p>
          <a:p>
            <a:pPr lvl="1"/>
            <a:endParaRPr lang="en-US" sz="1000" dirty="0"/>
          </a:p>
          <a:p>
            <a:r>
              <a:rPr lang="en-US" sz="3200" dirty="0"/>
              <a:t>Durability</a:t>
            </a:r>
          </a:p>
          <a:p>
            <a:pPr lvl="1"/>
            <a:r>
              <a:rPr lang="en-US" sz="2800" dirty="0"/>
              <a:t>Ideally, file system is in meaningful state upon shutdown</a:t>
            </a:r>
          </a:p>
          <a:p>
            <a:pPr lvl="1"/>
            <a:r>
              <a:rPr lang="en-US" sz="2800" dirty="0"/>
              <a:t>This obviously isn't always the case…</a:t>
            </a:r>
          </a:p>
        </p:txBody>
      </p:sp>
    </p:spTree>
    <p:extLst>
      <p:ext uri="{BB962C8B-B14F-4D97-AF65-F5344CB8AC3E}">
        <p14:creationId xmlns:p14="http://schemas.microsoft.com/office/powerpoint/2010/main" val="2134566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55218-632C-214F-8140-C66BAC79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Free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79453-0314-8342-8A46-51898D5E6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Bitmap stored at fixed block #</a:t>
            </a:r>
          </a:p>
          <a:p>
            <a:pPr lvl="1"/>
            <a:r>
              <a:rPr lang="en-US" sz="2800" dirty="0"/>
              <a:t>Bit</a:t>
            </a:r>
            <a:r>
              <a:rPr lang="en-US" sz="2800" i="1" dirty="0"/>
              <a:t> </a:t>
            </a:r>
            <a:r>
              <a:rPr lang="en-US" sz="2800" i="1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is 0 if free, 1 if allocated</a:t>
            </a:r>
          </a:p>
          <a:p>
            <a:pPr lvl="1"/>
            <a:r>
              <a:rPr lang="en-US" sz="2800" dirty="0"/>
              <a:t>First fit: Scan sequentially until find a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pPr lvl="1"/>
            <a:r>
              <a:rPr lang="en-US" sz="2800" dirty="0"/>
              <a:t>Rewrite whole block to update</a:t>
            </a:r>
          </a:p>
          <a:p>
            <a:pPr lvl="1"/>
            <a:endParaRPr lang="en-US" sz="2800" dirty="0"/>
          </a:p>
          <a:p>
            <a:r>
              <a:rPr lang="en-US" sz="3200" dirty="0"/>
              <a:t>Isn't this slow?</a:t>
            </a:r>
          </a:p>
          <a:p>
            <a:pPr lvl="1"/>
            <a:r>
              <a:rPr lang="en-US" sz="2800" dirty="0"/>
              <a:t>Make faster by caching in memory</a:t>
            </a:r>
          </a:p>
          <a:p>
            <a:pPr lvl="1"/>
            <a:r>
              <a:rPr lang="en-US" sz="2800" dirty="0"/>
              <a:t>Finding free block: sequential access pattern</a:t>
            </a:r>
          </a:p>
        </p:txBody>
      </p:sp>
    </p:spTree>
    <p:extLst>
      <p:ext uri="{BB962C8B-B14F-4D97-AF65-F5344CB8AC3E}">
        <p14:creationId xmlns:p14="http://schemas.microsoft.com/office/powerpoint/2010/main" val="349088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File System Components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489" y="1548448"/>
            <a:ext cx="1237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File path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90409" y="2010112"/>
            <a:ext cx="1494537" cy="2773858"/>
            <a:chOff x="1090406" y="1941701"/>
            <a:chExt cx="1494537" cy="2773858"/>
          </a:xfrm>
        </p:grpSpPr>
        <p:sp>
          <p:nvSpPr>
            <p:cNvPr id="8" name="Rounded Rectangle 7"/>
            <p:cNvSpPr/>
            <p:nvPr/>
          </p:nvSpPr>
          <p:spPr>
            <a:xfrm>
              <a:off x="1386838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1600" y="2233686"/>
              <a:ext cx="12133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Directory </a:t>
              </a:r>
            </a:p>
            <a:p>
              <a:r>
                <a:rPr lang="en-US" sz="2000" b="0" dirty="0">
                  <a:solidFill>
                    <a:schemeClr val="bg1"/>
                  </a:solidFill>
                  <a:latin typeface="Gill Sans" charset="0"/>
                  <a:ea typeface="Gill Sans" charset="0"/>
                  <a:cs typeface="Gill Sans" charset="0"/>
                </a:rPr>
                <a:t>Structure</a:t>
              </a:r>
            </a:p>
          </p:txBody>
        </p:sp>
        <p:cxnSp>
          <p:nvCxnSpPr>
            <p:cNvPr id="11" name="Elbow Connector 10"/>
            <p:cNvCxnSpPr>
              <a:stCxn id="9" idx="2"/>
              <a:endCxn id="8" idx="1"/>
            </p:cNvCxnSpPr>
            <p:nvPr/>
          </p:nvCxnSpPr>
          <p:spPr>
            <a:xfrm rot="16200000" flipH="1">
              <a:off x="545158" y="2486950"/>
              <a:ext cx="1386928" cy="296432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818858" y="2098869"/>
            <a:ext cx="3484228" cy="2773858"/>
            <a:chOff x="1804569" y="1941701"/>
            <a:chExt cx="3484228" cy="2773858"/>
          </a:xfrm>
        </p:grpSpPr>
        <p:sp>
          <p:nvSpPr>
            <p:cNvPr id="14" name="Rounded Rectangle 13"/>
            <p:cNvSpPr/>
            <p:nvPr/>
          </p:nvSpPr>
          <p:spPr>
            <a:xfrm>
              <a:off x="4065499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03006" y="2237650"/>
              <a:ext cx="11857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rPr>
                <a:t>File Index </a:t>
              </a:r>
            </a:p>
            <a:p>
              <a:pPr algn="ctr"/>
              <a:r>
                <a:rPr lang="en-US" sz="2000" b="0" dirty="0">
                  <a:solidFill>
                    <a:srgbClr val="FFFFFF"/>
                  </a:solidFill>
                  <a:latin typeface="Gill Sans" charset="0"/>
                  <a:ea typeface="Gill Sans" charset="0"/>
                  <a:cs typeface="Gill Sans" charset="0"/>
                </a:rPr>
                <a:t>Structure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4569" y="3752007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8" name="Straight Arrow Connector 17"/>
            <p:cNvCxnSpPr>
              <a:stCxn id="16" idx="3"/>
            </p:cNvCxnSpPr>
            <p:nvPr/>
          </p:nvCxnSpPr>
          <p:spPr>
            <a:xfrm flipV="1">
              <a:off x="2446894" y="3562218"/>
              <a:ext cx="1348660" cy="4087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478025" y="2678668"/>
              <a:ext cx="1661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File number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13008" y="3043535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21582" y="3509095"/>
            <a:ext cx="3721763" cy="2773589"/>
            <a:chOff x="4307293" y="3351927"/>
            <a:chExt cx="3721763" cy="2773589"/>
          </a:xfrm>
        </p:grpSpPr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>
              <a:off x="4949618" y="3570916"/>
              <a:ext cx="1473627" cy="4000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an 23"/>
            <p:cNvSpPr/>
            <p:nvPr/>
          </p:nvSpPr>
          <p:spPr>
            <a:xfrm>
              <a:off x="7182355" y="4972175"/>
              <a:ext cx="846701" cy="1153341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569254" y="3816773"/>
              <a:ext cx="441146" cy="1838411"/>
              <a:chOff x="7544518" y="1270135"/>
              <a:chExt cx="441146" cy="183841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605706" y="1270135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05706" y="1591319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05706" y="1897904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605706" y="2219088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620707" y="2787362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544518" y="238725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…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125271" y="3352800"/>
              <a:ext cx="14109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Data blocks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07293" y="3351927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045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41" y="510757"/>
            <a:ext cx="7886700" cy="1325563"/>
          </a:xfrm>
        </p:spPr>
        <p:txBody>
          <a:bodyPr/>
          <a:lstStyle/>
          <a:p>
            <a:r>
              <a:rPr lang="en-US" dirty="0"/>
              <a:t>Components of a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14" y="2956818"/>
            <a:ext cx="8400707" cy="3517808"/>
          </a:xfrm>
        </p:spPr>
        <p:txBody>
          <a:bodyPr>
            <a:normAutofit/>
          </a:bodyPr>
          <a:lstStyle/>
          <a:p>
            <a:r>
              <a:rPr lang="en-US" sz="2800" dirty="0"/>
              <a:t>Open performs </a:t>
            </a:r>
            <a:r>
              <a:rPr lang="en-US" sz="2800" b="1" dirty="0"/>
              <a:t>Name Resolution</a:t>
            </a:r>
          </a:p>
          <a:p>
            <a:pPr lvl="1"/>
            <a:r>
              <a:rPr lang="en-US" sz="2400" dirty="0"/>
              <a:t>Translates pathname into a “file number”</a:t>
            </a:r>
          </a:p>
          <a:p>
            <a:pPr lvl="2"/>
            <a:r>
              <a:rPr lang="en-US" sz="2400" dirty="0"/>
              <a:t>Used as an “index” to locate the blocks</a:t>
            </a:r>
          </a:p>
          <a:p>
            <a:pPr lvl="1"/>
            <a:r>
              <a:rPr lang="en-US" sz="2400" dirty="0"/>
              <a:t>Creates a file descriptor in PCB within kernel</a:t>
            </a:r>
          </a:p>
          <a:p>
            <a:pPr lvl="1"/>
            <a:r>
              <a:rPr lang="en-US" sz="2400" dirty="0"/>
              <a:t>Returns a file descriptor (int) to user process</a:t>
            </a:r>
          </a:p>
          <a:p>
            <a:pPr lvl="1"/>
            <a:endParaRPr lang="en-US" sz="2400" dirty="0"/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read</a:t>
            </a:r>
            <a:r>
              <a:rPr lang="en-US" sz="2800" dirty="0"/>
              <a:t>,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en-US" sz="2800" dirty="0"/>
              <a:t>,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seek</a:t>
            </a:r>
            <a:r>
              <a:rPr lang="en-US" sz="2800" dirty="0"/>
              <a:t>, and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sync</a:t>
            </a:r>
            <a:r>
              <a:rPr lang="en-US" sz="2800" dirty="0"/>
              <a:t> operate on handle</a:t>
            </a:r>
          </a:p>
          <a:p>
            <a:pPr lvl="1"/>
            <a:r>
              <a:rPr lang="en-US" sz="2400" dirty="0"/>
              <a:t>Mapped to file descriptor and to blocks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679" y="1804302"/>
            <a:ext cx="1426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file name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52600" y="200927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23844" y="2157205"/>
            <a:ext cx="134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directory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94897" y="1678121"/>
            <a:ext cx="17565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file number</a:t>
            </a:r>
          </a:p>
          <a:p>
            <a:pPr algn="ctr"/>
            <a:r>
              <a:rPr lang="en-US" sz="2800" b="0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offset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78182" y="2009270"/>
            <a:ext cx="18798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53000" y="2161670"/>
            <a:ext cx="2100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index structure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28463" y="1779230"/>
            <a:ext cx="2010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i="1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Storage block</a:t>
            </a:r>
          </a:p>
        </p:txBody>
      </p:sp>
    </p:spTree>
    <p:extLst>
      <p:ext uri="{BB962C8B-B14F-4D97-AF65-F5344CB8AC3E}">
        <p14:creationId xmlns:p14="http://schemas.microsoft.com/office/powerpoint/2010/main" val="353992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1696"/>
            <a:ext cx="8403958" cy="5021178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sz="2800" dirty="0"/>
              <a:t> </a:t>
            </a:r>
            <a:r>
              <a:rPr lang="en-US" sz="2800" b="1" dirty="0"/>
              <a:t>hierarchical</a:t>
            </a:r>
            <a:r>
              <a:rPr lang="en-US" sz="2800" dirty="0"/>
              <a:t> structure</a:t>
            </a:r>
            <a:endParaRPr lang="en-US" sz="1600" dirty="0"/>
          </a:p>
          <a:p>
            <a:r>
              <a:rPr lang="en-US" dirty="0"/>
              <a:t>Each directory entry is a collection of file </a:t>
            </a:r>
            <a:r>
              <a:rPr lang="en-US" b="1" dirty="0"/>
              <a:t>name</a:t>
            </a:r>
            <a:r>
              <a:rPr lang="en-US" dirty="0"/>
              <a:t> to file </a:t>
            </a:r>
            <a:r>
              <a:rPr lang="en-US" b="1" dirty="0"/>
              <a:t>number</a:t>
            </a:r>
            <a:r>
              <a:rPr lang="en-US" dirty="0"/>
              <a:t> mappings</a:t>
            </a:r>
          </a:p>
          <a:p>
            <a:pPr lvl="1"/>
            <a:r>
              <a:rPr lang="en-US" dirty="0"/>
              <a:t>Some of these mappings could be subdirectories: simply a link to another collection of mappings</a:t>
            </a:r>
            <a:endParaRPr lang="en-US" sz="1600" dirty="0"/>
          </a:p>
          <a:p>
            <a:endParaRPr lang="en-US" sz="2800" dirty="0"/>
          </a:p>
          <a:p>
            <a:r>
              <a:rPr lang="en-US" dirty="0"/>
              <a:t>Directories actually form a DAG, not just a tree. Why?</a:t>
            </a:r>
            <a:endParaRPr lang="en-US" sz="2400" dirty="0"/>
          </a:p>
          <a:p>
            <a:pPr lvl="1"/>
            <a:r>
              <a:rPr lang="en-US" dirty="0"/>
              <a:t>Hard Link: Mapping from name to file number</a:t>
            </a:r>
          </a:p>
          <a:p>
            <a:pPr lvl="1"/>
            <a:r>
              <a:rPr lang="en-US" dirty="0"/>
              <a:t>File number could be pointed to by multiple names (in different directories)</a:t>
            </a:r>
          </a:p>
          <a:p>
            <a:pPr lvl="1"/>
            <a:r>
              <a:rPr lang="en-US" dirty="0"/>
              <a:t>Soft link: Mapping from one name to another</a:t>
            </a:r>
          </a:p>
        </p:txBody>
      </p:sp>
    </p:spTree>
    <p:extLst>
      <p:ext uri="{BB962C8B-B14F-4D97-AF65-F5344CB8AC3E}">
        <p14:creationId xmlns:p14="http://schemas.microsoft.com/office/powerpoint/2010/main" val="230263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99" y="462238"/>
            <a:ext cx="7886700" cy="1325563"/>
          </a:xfrm>
        </p:spPr>
        <p:txBody>
          <a:bodyPr/>
          <a:lstStyle/>
          <a:p>
            <a:r>
              <a:rPr lang="en-US" dirty="0"/>
              <a:t>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1" y="1941094"/>
            <a:ext cx="7754259" cy="5791200"/>
          </a:xfrm>
        </p:spPr>
        <p:txBody>
          <a:bodyPr>
            <a:normAutofit/>
          </a:bodyPr>
          <a:lstStyle/>
          <a:p>
            <a:r>
              <a:rPr lang="en-US" sz="3200" dirty="0"/>
              <a:t>Named permanent storage</a:t>
            </a:r>
          </a:p>
          <a:p>
            <a:endParaRPr lang="en-US" sz="3200" dirty="0"/>
          </a:p>
          <a:p>
            <a:r>
              <a:rPr lang="en-US" sz="3200" dirty="0"/>
              <a:t>Contains</a:t>
            </a:r>
          </a:p>
          <a:p>
            <a:pPr lvl="1"/>
            <a:r>
              <a:rPr lang="en-US" sz="2800" dirty="0"/>
              <a:t>Data: Blocks on disk somewhere</a:t>
            </a:r>
          </a:p>
          <a:p>
            <a:pPr lvl="1"/>
            <a:r>
              <a:rPr lang="en-US" sz="2800" dirty="0"/>
              <a:t>Metadata (Attributes)</a:t>
            </a:r>
          </a:p>
          <a:p>
            <a:pPr lvl="2"/>
            <a:r>
              <a:rPr lang="en-US" sz="2800" dirty="0"/>
              <a:t>Owner, size, last opened, …</a:t>
            </a:r>
          </a:p>
          <a:p>
            <a:pPr lvl="2"/>
            <a:r>
              <a:rPr lang="en-US" sz="2800" dirty="0"/>
              <a:t>Access rights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86136" y="2660693"/>
            <a:ext cx="3529964" cy="3679874"/>
            <a:chOff x="5474356" y="1088571"/>
            <a:chExt cx="3529964" cy="3679874"/>
          </a:xfrm>
        </p:grpSpPr>
        <p:sp>
          <p:nvSpPr>
            <p:cNvPr id="7" name="Can 6"/>
            <p:cNvSpPr/>
            <p:nvPr/>
          </p:nvSpPr>
          <p:spPr>
            <a:xfrm>
              <a:off x="8157619" y="2732116"/>
              <a:ext cx="846701" cy="1153341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543800" y="1576714"/>
              <a:ext cx="492443" cy="1802120"/>
              <a:chOff x="7543800" y="1270135"/>
              <a:chExt cx="492443" cy="180212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605706" y="1270135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605706" y="1591319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605706" y="1897904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605706" y="2219088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636043" y="2751071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43800" y="2355956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Gill Sans" charset="0"/>
                    <a:ea typeface="Gill Sans" charset="0"/>
                    <a:cs typeface="Gill Sans" charset="0"/>
                  </a:rPr>
                  <a:t>…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891490" y="1088571"/>
              <a:ext cx="1657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Data blocks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99155" y="3561978"/>
              <a:ext cx="1991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File descriptor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54705" y="3937448"/>
              <a:ext cx="24352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File object (index)</a:t>
              </a:r>
            </a:p>
            <a:p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Position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474356" y="3378834"/>
              <a:ext cx="141713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474356" y="2662185"/>
              <a:ext cx="15071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File handle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6985EF-C8A6-1F4F-A5F5-C66F242CC2F0}"/>
              </a:ext>
            </a:extLst>
          </p:cNvPr>
          <p:cNvCxnSpPr>
            <a:endCxn id="12" idx="2"/>
          </p:cNvCxnSpPr>
          <p:nvPr/>
        </p:nvCxnSpPr>
        <p:spPr>
          <a:xfrm flipH="1" flipV="1">
            <a:off x="7730302" y="4950956"/>
            <a:ext cx="1993" cy="6448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A9F520C-29F9-AC4E-9321-B40D022B57B0}"/>
              </a:ext>
            </a:extLst>
          </p:cNvPr>
          <p:cNvCxnSpPr>
            <a:cxnSpLocks/>
            <a:endCxn id="13" idx="0"/>
          </p:cNvCxnSpPr>
          <p:nvPr/>
        </p:nvCxnSpPr>
        <p:spPr>
          <a:xfrm flipH="1" flipV="1">
            <a:off x="7701802" y="4234657"/>
            <a:ext cx="247218" cy="13180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4EB346-3064-F548-8E77-0DE0FB883A9B}"/>
              </a:ext>
            </a:extLst>
          </p:cNvPr>
          <p:cNvCxnSpPr>
            <a:cxnSpLocks/>
          </p:cNvCxnSpPr>
          <p:nvPr/>
        </p:nvCxnSpPr>
        <p:spPr>
          <a:xfrm flipH="1" flipV="1">
            <a:off x="7757081" y="3978856"/>
            <a:ext cx="296930" cy="15821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4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5073312"/>
            <a:ext cx="8458200" cy="164832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sz="3200" dirty="0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read</a:t>
            </a:r>
            <a:r>
              <a:rPr lang="en-US" sz="3200" dirty="0">
                <a:ea typeface="ＭＳ Ｐゴシック" pitchFamily="-83" charset="-128"/>
              </a:rPr>
              <a:t>/</a:t>
            </a:r>
            <a:r>
              <a:rPr lang="en-US" sz="3200" dirty="0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write</a:t>
            </a:r>
            <a:r>
              <a:rPr lang="en-US" sz="3200" dirty="0">
                <a:ea typeface="ＭＳ Ｐゴシック" pitchFamily="-83" charset="-128"/>
              </a:rPr>
              <a:t> system calls: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sz="2800" dirty="0">
                <a:ea typeface="ＭＳ Ｐゴシック" pitchFamily="-83" charset="-128"/>
              </a:rPr>
              <a:t>Use file handle to locate file's index structure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sz="2800" dirty="0">
                <a:ea typeface="ＭＳ Ｐゴシック" pitchFamily="-83" charset="-128"/>
              </a:rPr>
              <a:t>Perform appropriate reads or writes 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83" charset="-128"/>
              </a:rPr>
              <a:t>File System Structures</a:t>
            </a:r>
            <a:endParaRPr lang="en-US" sz="1800" dirty="0">
              <a:ea typeface="ＭＳ Ｐゴシック" pitchFamily="-83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l="4407" t="55060" r="3938" b="4959"/>
          <a:stretch>
            <a:fillRect/>
          </a:stretch>
        </p:blipFill>
        <p:spPr bwMode="auto">
          <a:xfrm>
            <a:off x="381000" y="1872912"/>
            <a:ext cx="8458200" cy="27717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757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C8B12-85B6-AE45-8270-D2FE662F5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Solid State Disks (SSDs)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9AD123D-12B0-3F49-8A73-47D0AB6F7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998" b="24079"/>
          <a:stretch/>
        </p:blipFill>
        <p:spPr>
          <a:xfrm>
            <a:off x="5411531" y="2755321"/>
            <a:ext cx="1921392" cy="673679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038DF4-2B90-CA44-B1F9-4E9E2E1E17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39" t="11667" r="8437" b="11250"/>
          <a:stretch/>
        </p:blipFill>
        <p:spPr>
          <a:xfrm>
            <a:off x="1057275" y="1432992"/>
            <a:ext cx="3157537" cy="2196032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C5C5DC-9923-AC4C-817A-2389EB6B5E39}"/>
              </a:ext>
            </a:extLst>
          </p:cNvPr>
          <p:cNvSpPr txBox="1">
            <a:spLocks/>
          </p:cNvSpPr>
          <p:nvPr/>
        </p:nvSpPr>
        <p:spPr>
          <a:xfrm>
            <a:off x="628650" y="3735385"/>
            <a:ext cx="7886700" cy="2863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NAND flash memory</a:t>
            </a:r>
          </a:p>
          <a:p>
            <a:r>
              <a:rPr lang="en-US" dirty="0"/>
              <a:t>Trapped electrons distinguish between 1 and 0</a:t>
            </a:r>
          </a:p>
          <a:p>
            <a:pPr lvl="1"/>
            <a:r>
              <a:rPr lang="en-US" dirty="0"/>
              <a:t>Two-level cells: distinguish between 0, 01, 10, 11</a:t>
            </a:r>
          </a:p>
          <a:p>
            <a:pPr lvl="1"/>
            <a:r>
              <a:rPr lang="en-US" dirty="0"/>
              <a:t>Today: Three-level cells common, four-level emerging</a:t>
            </a:r>
          </a:p>
          <a:p>
            <a:r>
              <a:rPr lang="en-US" dirty="0"/>
              <a:t>No moving parts – no seek or rotational delay!</a:t>
            </a:r>
          </a:p>
          <a:p>
            <a:r>
              <a:rPr lang="en-US" dirty="0"/>
              <a:t>Limited write cycles</a:t>
            </a:r>
          </a:p>
        </p:txBody>
      </p:sp>
    </p:spTree>
    <p:extLst>
      <p:ext uri="{BB962C8B-B14F-4D97-AF65-F5344CB8AC3E}">
        <p14:creationId xmlns:p14="http://schemas.microsoft.com/office/powerpoint/2010/main" val="157508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376988"/>
            <a:ext cx="9132618" cy="1160444"/>
          </a:xfrm>
        </p:spPr>
        <p:txBody>
          <a:bodyPr>
            <a:normAutofit/>
          </a:bodyPr>
          <a:lstStyle/>
          <a:p>
            <a:r>
              <a:rPr lang="en-US" dirty="0"/>
              <a:t>FAT: (File Allocation Table)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480934"/>
            <a:ext cx="5636149" cy="494699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Simple way to store blocks of a file: </a:t>
            </a:r>
            <a:r>
              <a:rPr lang="en-US" b="1" dirty="0"/>
              <a:t>Linked List </a:t>
            </a:r>
            <a:r>
              <a:rPr lang="en-US" dirty="0"/>
              <a:t>structure</a:t>
            </a:r>
          </a:p>
          <a:p>
            <a:r>
              <a:rPr lang="en-US" dirty="0"/>
              <a:t>File number is just the </a:t>
            </a:r>
            <a:r>
              <a:rPr lang="en-US" b="1" dirty="0"/>
              <a:t>first block</a:t>
            </a:r>
          </a:p>
          <a:p>
            <a:r>
              <a:rPr lang="en-US" dirty="0"/>
              <a:t>One entry in table per data block</a:t>
            </a:r>
          </a:p>
          <a:p>
            <a:r>
              <a:rPr lang="en-US" dirty="0"/>
              <a:t>FAT contains pointer to </a:t>
            </a:r>
            <a:r>
              <a:rPr lang="en-US" b="1" dirty="0"/>
              <a:t>the next block</a:t>
            </a:r>
            <a:r>
              <a:rPr lang="en-US" dirty="0"/>
              <a:t> for each entry (or special END value)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38943" y="2518760"/>
            <a:ext cx="446224" cy="321145"/>
          </a:xfrm>
          <a:prstGeom prst="rect">
            <a:avLst/>
          </a:prstGeom>
          <a:solidFill>
            <a:srgbClr val="00AE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145006" y="2505392"/>
            <a:ext cx="1637681" cy="351922"/>
            <a:chOff x="5374106" y="3569368"/>
            <a:chExt cx="1393002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46585" y="2826537"/>
            <a:ext cx="1634523" cy="351922"/>
            <a:chOff x="5374105" y="3569368"/>
            <a:chExt cx="1390316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6585" y="3147682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46585" y="3468827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6585" y="3789972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46585" y="4432262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146585" y="4753407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143427" y="5074552"/>
            <a:ext cx="1640839" cy="351922"/>
            <a:chOff x="5374105" y="3569368"/>
            <a:chExt cx="1395688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7146585" y="5395697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82116" y="1480935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146585" y="1837263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38943" y="1864162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38943" y="148093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503500" y="5798856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799373" y="1793531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716570" y="1793531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410200" y="5798856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707801" y="2061056"/>
            <a:ext cx="2385052" cy="839921"/>
            <a:chOff x="3024358" y="2123721"/>
            <a:chExt cx="2385052" cy="839921"/>
          </a:xfrm>
        </p:grpSpPr>
        <p:sp>
          <p:nvSpPr>
            <p:cNvPr id="66" name="Rectangle 65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024358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6038943" y="2585454"/>
            <a:ext cx="610791" cy="576051"/>
            <a:chOff x="5351525" y="2687055"/>
            <a:chExt cx="610791" cy="576051"/>
          </a:xfrm>
        </p:grpSpPr>
        <p:sp>
          <p:nvSpPr>
            <p:cNvPr id="74" name="Rectangle 7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rgbClr val="00AE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3733799" y="5506653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70533" y="6427928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84" name="Can 83"/>
          <p:cNvSpPr/>
          <p:nvPr/>
        </p:nvSpPr>
        <p:spPr>
          <a:xfrm>
            <a:off x="8068699" y="5624447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038591" y="3001299"/>
            <a:ext cx="672431" cy="2369087"/>
            <a:chOff x="5343358" y="3141579"/>
            <a:chExt cx="672431" cy="2369087"/>
          </a:xfrm>
        </p:grpSpPr>
        <p:sp>
          <p:nvSpPr>
            <p:cNvPr id="42" name="Rectangle 41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rgbClr val="00AE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69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376988"/>
            <a:ext cx="9132618" cy="1160444"/>
          </a:xfrm>
        </p:spPr>
        <p:txBody>
          <a:bodyPr>
            <a:normAutofit/>
          </a:bodyPr>
          <a:lstStyle/>
          <a:p>
            <a:r>
              <a:rPr lang="en-US" dirty="0"/>
              <a:t>FAT: (File Allocation Table)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480934"/>
            <a:ext cx="5636149" cy="494699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3200" dirty="0"/>
              <a:t>Example: read file 31, block 2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Index into FAT with file num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Follow linked list to block 2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Read block from disk into mem.</a:t>
            </a:r>
          </a:p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038943" y="2518760"/>
            <a:ext cx="446224" cy="32114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145006" y="2505392"/>
            <a:ext cx="1637681" cy="351922"/>
            <a:chOff x="5374106" y="3569368"/>
            <a:chExt cx="1393002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46585" y="2826537"/>
            <a:ext cx="1634523" cy="351922"/>
            <a:chOff x="5374105" y="3569368"/>
            <a:chExt cx="1390316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6585" y="3147682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46585" y="3468827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6585" y="3789972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46585" y="4432262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146585" y="4753407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143427" y="5074552"/>
            <a:ext cx="1640839" cy="351922"/>
            <a:chOff x="5374105" y="3569368"/>
            <a:chExt cx="1395688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7146585" y="5395697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82116" y="1480935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146585" y="1837263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38943" y="1864162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38943" y="148093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503500" y="5798856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799373" y="1793531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716570" y="1793531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410200" y="5798856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707801" y="2061056"/>
            <a:ext cx="2385052" cy="839921"/>
            <a:chOff x="3024358" y="2123721"/>
            <a:chExt cx="2385052" cy="839921"/>
          </a:xfrm>
        </p:grpSpPr>
        <p:sp>
          <p:nvSpPr>
            <p:cNvPr id="66" name="Rectangle 65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024358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6038943" y="2585454"/>
            <a:ext cx="610791" cy="576051"/>
            <a:chOff x="5351525" y="2687055"/>
            <a:chExt cx="610791" cy="576051"/>
          </a:xfrm>
        </p:grpSpPr>
        <p:sp>
          <p:nvSpPr>
            <p:cNvPr id="74" name="Rectangle 7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3733799" y="5506653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70533" y="6427928"/>
            <a:ext cx="1064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84" name="Can 83"/>
          <p:cNvSpPr/>
          <p:nvPr/>
        </p:nvSpPr>
        <p:spPr>
          <a:xfrm>
            <a:off x="8068699" y="5624447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038591" y="3001299"/>
            <a:ext cx="672431" cy="2369087"/>
            <a:chOff x="5343358" y="3141579"/>
            <a:chExt cx="672431" cy="2369087"/>
          </a:xfrm>
        </p:grpSpPr>
        <p:sp>
          <p:nvSpPr>
            <p:cNvPr id="42" name="Rectangle 41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6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232 L -0.37066 0.103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76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uiExpan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376988"/>
            <a:ext cx="9132618" cy="1160444"/>
          </a:xfrm>
        </p:spPr>
        <p:txBody>
          <a:bodyPr>
            <a:normAutofit/>
          </a:bodyPr>
          <a:lstStyle/>
          <a:p>
            <a:r>
              <a:rPr lang="en-US" dirty="0"/>
              <a:t>FAT Free Space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480934"/>
            <a:ext cx="5636149" cy="494699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Entries in table corresponding to free block have value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US" dirty="0">
                <a:cs typeface="Consolas" panose="020B0609020204030204" pitchFamily="49" charset="0"/>
              </a:rPr>
              <a:t>Must scan through FAT to</a:t>
            </a:r>
            <a:br>
              <a:rPr lang="en-US" dirty="0"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find free space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38943" y="2518760"/>
            <a:ext cx="446224" cy="321145"/>
          </a:xfrm>
          <a:prstGeom prst="rect">
            <a:avLst/>
          </a:prstGeom>
          <a:solidFill>
            <a:srgbClr val="00AE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145006" y="2505392"/>
            <a:ext cx="1637681" cy="351922"/>
            <a:chOff x="5374106" y="3569368"/>
            <a:chExt cx="1393002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46585" y="2826537"/>
            <a:ext cx="1634523" cy="351922"/>
            <a:chOff x="5374105" y="3569368"/>
            <a:chExt cx="1390316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6585" y="3147682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46585" y="3468827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6585" y="3789972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46585" y="4432262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146585" y="4753407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143427" y="5074552"/>
            <a:ext cx="1640839" cy="351922"/>
            <a:chOff x="5374105" y="3569368"/>
            <a:chExt cx="1395688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7146585" y="5395697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82116" y="1480935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146585" y="1837263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38943" y="1864162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38943" y="148093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503500" y="5798856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799373" y="1793531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716570" y="1793531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410200" y="5798856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6038943" y="2585454"/>
            <a:ext cx="610791" cy="576051"/>
            <a:chOff x="5351525" y="2687055"/>
            <a:chExt cx="610791" cy="576051"/>
          </a:xfrm>
        </p:grpSpPr>
        <p:sp>
          <p:nvSpPr>
            <p:cNvPr id="74" name="Rectangle 7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rgbClr val="00AE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Can 83"/>
          <p:cNvSpPr/>
          <p:nvPr/>
        </p:nvSpPr>
        <p:spPr>
          <a:xfrm>
            <a:off x="8068699" y="5624447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038591" y="3001299"/>
            <a:ext cx="672431" cy="2369087"/>
            <a:chOff x="5343358" y="3141579"/>
            <a:chExt cx="672431" cy="2369087"/>
          </a:xfrm>
        </p:grpSpPr>
        <p:sp>
          <p:nvSpPr>
            <p:cNvPr id="42" name="Rectangle 41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rgbClr val="00AE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7D9E465C-4173-9843-9489-A0426E3151F2}"/>
              </a:ext>
            </a:extLst>
          </p:cNvPr>
          <p:cNvSpPr/>
          <p:nvPr/>
        </p:nvSpPr>
        <p:spPr>
          <a:xfrm>
            <a:off x="6046356" y="3152103"/>
            <a:ext cx="446224" cy="321145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840229-0977-664F-A879-2C88A125679E}"/>
              </a:ext>
            </a:extLst>
          </p:cNvPr>
          <p:cNvSpPr/>
          <p:nvPr/>
        </p:nvSpPr>
        <p:spPr>
          <a:xfrm>
            <a:off x="6038573" y="3468797"/>
            <a:ext cx="446224" cy="321145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566702-F729-A044-B8D1-A706C858CE8C}"/>
              </a:ext>
            </a:extLst>
          </p:cNvPr>
          <p:cNvSpPr/>
          <p:nvPr/>
        </p:nvSpPr>
        <p:spPr>
          <a:xfrm>
            <a:off x="6032776" y="4430737"/>
            <a:ext cx="446224" cy="321145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B198DA4-4ED0-2548-B16C-E312CE1DC334}"/>
              </a:ext>
            </a:extLst>
          </p:cNvPr>
          <p:cNvSpPr txBox="1"/>
          <p:nvPr/>
        </p:nvSpPr>
        <p:spPr>
          <a:xfrm>
            <a:off x="5034670" y="3756628"/>
            <a:ext cx="647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Free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66CC13-8494-B345-8E01-83B994CC0F8D}"/>
              </a:ext>
            </a:extLst>
          </p:cNvPr>
          <p:cNvCxnSpPr>
            <a:stCxn id="48" idx="3"/>
            <a:endCxn id="44" idx="1"/>
          </p:cNvCxnSpPr>
          <p:nvPr/>
        </p:nvCxnSpPr>
        <p:spPr>
          <a:xfrm flipV="1">
            <a:off x="5682283" y="3312676"/>
            <a:ext cx="364073" cy="6440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AD1D16E-91F8-B14C-BAAF-D67AEFFF92CF}"/>
              </a:ext>
            </a:extLst>
          </p:cNvPr>
          <p:cNvCxnSpPr>
            <a:cxnSpLocks/>
            <a:stCxn id="48" idx="3"/>
            <a:endCxn id="45" idx="1"/>
          </p:cNvCxnSpPr>
          <p:nvPr/>
        </p:nvCxnSpPr>
        <p:spPr>
          <a:xfrm flipV="1">
            <a:off x="5682283" y="3629370"/>
            <a:ext cx="356290" cy="3273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16964FC-4858-184B-803A-6B5B0B3C90B3}"/>
              </a:ext>
            </a:extLst>
          </p:cNvPr>
          <p:cNvCxnSpPr>
            <a:cxnSpLocks/>
            <a:stCxn id="48" idx="3"/>
            <a:endCxn id="46" idx="1"/>
          </p:cNvCxnSpPr>
          <p:nvPr/>
        </p:nvCxnSpPr>
        <p:spPr>
          <a:xfrm>
            <a:off x="5682283" y="3956683"/>
            <a:ext cx="350493" cy="6346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574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376988"/>
            <a:ext cx="9132618" cy="1160444"/>
          </a:xfrm>
        </p:spPr>
        <p:txBody>
          <a:bodyPr>
            <a:normAutofit/>
          </a:bodyPr>
          <a:lstStyle/>
          <a:p>
            <a:r>
              <a:rPr lang="en-US" dirty="0"/>
              <a:t>FAT: Expanding 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480934"/>
            <a:ext cx="5636149" cy="494699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Find a new free block</a:t>
            </a:r>
          </a:p>
          <a:p>
            <a:r>
              <a:rPr lang="en-US" dirty="0"/>
              <a:t>Link it in with its predecessor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38943" y="2518760"/>
            <a:ext cx="446224" cy="321145"/>
          </a:xfrm>
          <a:prstGeom prst="rect">
            <a:avLst/>
          </a:prstGeom>
          <a:solidFill>
            <a:srgbClr val="00AE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145006" y="2505392"/>
            <a:ext cx="1637681" cy="351922"/>
            <a:chOff x="5374106" y="3569368"/>
            <a:chExt cx="1393002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46585" y="2826537"/>
            <a:ext cx="1634523" cy="351922"/>
            <a:chOff x="5374105" y="3569368"/>
            <a:chExt cx="1390316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6585" y="3147682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46585" y="3468827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6585" y="3789972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46585" y="4432262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146585" y="4753407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143427" y="5074552"/>
            <a:ext cx="1640839" cy="351922"/>
            <a:chOff x="5374105" y="3569368"/>
            <a:chExt cx="1395688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7146585" y="5395697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82116" y="1480935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146585" y="1837263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38943" y="1864162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38943" y="148093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503500" y="5798856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799373" y="1793531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716570" y="1793531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410200" y="5798856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6038943" y="2585454"/>
            <a:ext cx="610791" cy="576051"/>
            <a:chOff x="5351525" y="2687055"/>
            <a:chExt cx="610791" cy="576051"/>
          </a:xfrm>
        </p:grpSpPr>
        <p:sp>
          <p:nvSpPr>
            <p:cNvPr id="74" name="Rectangle 7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rgbClr val="00AE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4" name="Can 83"/>
          <p:cNvSpPr/>
          <p:nvPr/>
        </p:nvSpPr>
        <p:spPr>
          <a:xfrm>
            <a:off x="8068699" y="5624447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038591" y="3001299"/>
            <a:ext cx="672431" cy="2369087"/>
            <a:chOff x="5343358" y="3141579"/>
            <a:chExt cx="672431" cy="2369087"/>
          </a:xfrm>
        </p:grpSpPr>
        <p:sp>
          <p:nvSpPr>
            <p:cNvPr id="42" name="Rectangle 41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rgbClr val="00AE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7D9E465C-4173-9843-9489-A0426E3151F2}"/>
              </a:ext>
            </a:extLst>
          </p:cNvPr>
          <p:cNvSpPr/>
          <p:nvPr/>
        </p:nvSpPr>
        <p:spPr>
          <a:xfrm>
            <a:off x="6046356" y="3152103"/>
            <a:ext cx="446224" cy="321145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840229-0977-664F-A879-2C88A125679E}"/>
              </a:ext>
            </a:extLst>
          </p:cNvPr>
          <p:cNvSpPr/>
          <p:nvPr/>
        </p:nvSpPr>
        <p:spPr>
          <a:xfrm>
            <a:off x="6038573" y="3468797"/>
            <a:ext cx="446224" cy="321145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566702-F729-A044-B8D1-A706C858CE8C}"/>
              </a:ext>
            </a:extLst>
          </p:cNvPr>
          <p:cNvSpPr/>
          <p:nvPr/>
        </p:nvSpPr>
        <p:spPr>
          <a:xfrm>
            <a:off x="6032776" y="4430737"/>
            <a:ext cx="446224" cy="321145"/>
          </a:xfrm>
          <a:prstGeom prst="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B198DA4-4ED0-2548-B16C-E312CE1DC334}"/>
              </a:ext>
            </a:extLst>
          </p:cNvPr>
          <p:cNvSpPr txBox="1"/>
          <p:nvPr/>
        </p:nvSpPr>
        <p:spPr>
          <a:xfrm>
            <a:off x="5034670" y="3756628"/>
            <a:ext cx="647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Free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66CC13-8494-B345-8E01-83B994CC0F8D}"/>
              </a:ext>
            </a:extLst>
          </p:cNvPr>
          <p:cNvCxnSpPr>
            <a:stCxn id="48" idx="3"/>
            <a:endCxn id="44" idx="1"/>
          </p:cNvCxnSpPr>
          <p:nvPr/>
        </p:nvCxnSpPr>
        <p:spPr>
          <a:xfrm flipV="1">
            <a:off x="5682283" y="3312676"/>
            <a:ext cx="364073" cy="6440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AD1D16E-91F8-B14C-BAAF-D67AEFFF92CF}"/>
              </a:ext>
            </a:extLst>
          </p:cNvPr>
          <p:cNvCxnSpPr>
            <a:cxnSpLocks/>
            <a:stCxn id="48" idx="3"/>
            <a:endCxn id="45" idx="1"/>
          </p:cNvCxnSpPr>
          <p:nvPr/>
        </p:nvCxnSpPr>
        <p:spPr>
          <a:xfrm flipV="1">
            <a:off x="5682283" y="3629370"/>
            <a:ext cx="356290" cy="3273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16964FC-4858-184B-803A-6B5B0B3C90B3}"/>
              </a:ext>
            </a:extLst>
          </p:cNvPr>
          <p:cNvCxnSpPr>
            <a:cxnSpLocks/>
            <a:stCxn id="48" idx="3"/>
            <a:endCxn id="46" idx="1"/>
          </p:cNvCxnSpPr>
          <p:nvPr/>
        </p:nvCxnSpPr>
        <p:spPr>
          <a:xfrm>
            <a:off x="5682283" y="3956683"/>
            <a:ext cx="350493" cy="6346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2BF70B5F-AE71-8241-9C37-8F63B9FC006E}"/>
              </a:ext>
            </a:extLst>
          </p:cNvPr>
          <p:cNvSpPr/>
          <p:nvPr/>
        </p:nvSpPr>
        <p:spPr>
          <a:xfrm>
            <a:off x="6046356" y="3147826"/>
            <a:ext cx="446224" cy="321145"/>
          </a:xfrm>
          <a:prstGeom prst="rect">
            <a:avLst/>
          </a:prstGeom>
          <a:solidFill>
            <a:srgbClr val="00AE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A6C8139C-DCEE-604C-87CF-702ED482ADDD}"/>
              </a:ext>
            </a:extLst>
          </p:cNvPr>
          <p:cNvCxnSpPr>
            <a:stCxn id="42" idx="0"/>
            <a:endCxn id="56" idx="3"/>
          </p:cNvCxnSpPr>
          <p:nvPr/>
        </p:nvCxnSpPr>
        <p:spPr>
          <a:xfrm rot="5400000" flipH="1" flipV="1">
            <a:off x="5506720" y="4063382"/>
            <a:ext cx="1740842" cy="230877"/>
          </a:xfrm>
          <a:prstGeom prst="bentConnector4">
            <a:avLst>
              <a:gd name="adj1" fmla="val 4841"/>
              <a:gd name="adj2" fmla="val 19901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04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7140768" y="3886529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the FAT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rgbClr val="BCFFB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2346" y="2280804"/>
            <a:ext cx="1637683" cy="351922"/>
            <a:chOff x="5374103" y="3569368"/>
            <a:chExt cx="1393004" cy="351922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3926" y="2601949"/>
            <a:ext cx="1634523" cy="351922"/>
            <a:chOff x="5374105" y="3569368"/>
            <a:chExt cx="1390316" cy="351922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3926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3926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3926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3926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3926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40768" y="4849964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3926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23249" y="1256347"/>
            <a:ext cx="147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43926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rgbClr val="BCFFB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rgbClr val="BCFFB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38591" y="39152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6355627" y="3136719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Freeform 56"/>
          <p:cNvSpPr/>
          <p:nvPr/>
        </p:nvSpPr>
        <p:spPr>
          <a:xfrm flipV="1">
            <a:off x="6400800" y="4145365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43309" y="3907332"/>
            <a:ext cx="446224" cy="321145"/>
          </a:xfrm>
          <a:prstGeom prst="rect">
            <a:avLst/>
          </a:prstGeom>
          <a:solidFill>
            <a:srgbClr val="BCFFB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6355627" y="3135095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035530" y="4240932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40704" y="2934937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7143926" y="2923094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2" name="Rectangle 71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63, Block 1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143926" y="4200990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5" name="Rectangle 7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63, Block 0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5554616" y="4281039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63: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3970979" y="1666234"/>
            <a:ext cx="2121874" cy="1010155"/>
            <a:chOff x="3287536" y="1953487"/>
            <a:chExt cx="2121874" cy="1010155"/>
          </a:xfrm>
        </p:grpSpPr>
        <p:sp>
          <p:nvSpPr>
            <p:cNvPr id="85" name="Rectangle 84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87536" y="1953487"/>
              <a:ext cx="175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1 number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4491789" y="2325884"/>
              <a:ext cx="431504" cy="3063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250771" y="4598856"/>
            <a:ext cx="1752403" cy="706598"/>
            <a:chOff x="3470628" y="1992773"/>
            <a:chExt cx="1752403" cy="706598"/>
          </a:xfrm>
        </p:grpSpPr>
        <p:sp>
          <p:nvSpPr>
            <p:cNvPr id="89" name="TextBox 88"/>
            <p:cNvSpPr txBox="1"/>
            <p:nvPr/>
          </p:nvSpPr>
          <p:spPr>
            <a:xfrm>
              <a:off x="3470628" y="2299261"/>
              <a:ext cx="175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2 number</a:t>
              </a: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V="1">
              <a:off x="4491789" y="1992773"/>
              <a:ext cx="403350" cy="333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179FE047-1740-6047-B3D5-BA3EC8634965}"/>
              </a:ext>
            </a:extLst>
          </p:cNvPr>
          <p:cNvSpPr txBox="1">
            <a:spLocks/>
          </p:cNvSpPr>
          <p:nvPr/>
        </p:nvSpPr>
        <p:spPr>
          <a:xfrm>
            <a:off x="76200" y="1480934"/>
            <a:ext cx="4351656" cy="494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Saved to disk when system is shut down</a:t>
            </a:r>
          </a:p>
          <a:p>
            <a:r>
              <a:rPr lang="en-US" b="1" dirty="0"/>
              <a:t>Copied into memory when OS is running</a:t>
            </a:r>
            <a:endParaRPr lang="en-US" dirty="0"/>
          </a:p>
          <a:p>
            <a:pPr lvl="1"/>
            <a:r>
              <a:rPr lang="en-US" dirty="0"/>
              <a:t>Makes accesses, updates fast</a:t>
            </a:r>
          </a:p>
          <a:p>
            <a:pPr lvl="1"/>
            <a:r>
              <a:rPr lang="en-US" dirty="0"/>
              <a:t>Otherwise lots of random reads to locate the blocks of a file</a:t>
            </a:r>
          </a:p>
          <a:p>
            <a:r>
              <a:rPr lang="en-US" dirty="0"/>
              <a:t>When drive is formatted, make all FAT entries 0</a:t>
            </a:r>
          </a:p>
        </p:txBody>
      </p:sp>
    </p:spTree>
    <p:extLst>
      <p:ext uri="{BB962C8B-B14F-4D97-AF65-F5344CB8AC3E}">
        <p14:creationId xmlns:p14="http://schemas.microsoft.com/office/powerpoint/2010/main" val="16346831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7140768" y="3886529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67" name="Rectangle 6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6038591" y="1977754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endParaRPr lang="en-US" dirty="0">
              <a:sym typeface="Wingding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rgbClr val="BCFFB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42346" y="2280804"/>
            <a:ext cx="1637683" cy="351922"/>
            <a:chOff x="5374103" y="3569368"/>
            <a:chExt cx="1393004" cy="351922"/>
          </a:xfrm>
          <a:solidFill>
            <a:srgbClr val="BCFFBC"/>
          </a:solidFill>
        </p:grpSpPr>
        <p:sp>
          <p:nvSpPr>
            <p:cNvPr id="7" name="Rectangle 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74103" y="3582736"/>
              <a:ext cx="139300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3926" y="2601949"/>
            <a:ext cx="1634523" cy="351922"/>
            <a:chOff x="5374105" y="3569368"/>
            <a:chExt cx="1390316" cy="351922"/>
          </a:xfrm>
          <a:solidFill>
            <a:srgbClr val="BCFFBC"/>
          </a:solidFill>
        </p:grpSpPr>
        <p:sp>
          <p:nvSpPr>
            <p:cNvPr id="10" name="Rectangle 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143926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3926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3926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43926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3926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40768" y="4849964"/>
            <a:ext cx="1640839" cy="351922"/>
            <a:chOff x="5374105" y="3569368"/>
            <a:chExt cx="1395688" cy="351922"/>
          </a:xfrm>
          <a:solidFill>
            <a:srgbClr val="BCFFBC"/>
          </a:solidFill>
        </p:grpSpPr>
        <p:sp>
          <p:nvSpPr>
            <p:cNvPr id="18" name="Rectangle 17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3926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23249" y="1256347"/>
            <a:ext cx="1475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43926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16570" y="1568943"/>
            <a:ext cx="36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10200" y="5574268"/>
            <a:ext cx="652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34" name="Rectangle 3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rgbClr val="BCFFB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30776" y="2815390"/>
            <a:ext cx="672431" cy="2369087"/>
            <a:chOff x="5343358" y="3141579"/>
            <a:chExt cx="672431" cy="2369087"/>
          </a:xfrm>
        </p:grpSpPr>
        <p:sp>
          <p:nvSpPr>
            <p:cNvPr id="37" name="Rectangle 36"/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rgbClr val="BCFFB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1" name="Can 40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038591" y="39152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038943" y="4236821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6355627" y="3136719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39936" y="2932007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Freeform 56"/>
          <p:cNvSpPr/>
          <p:nvPr/>
        </p:nvSpPr>
        <p:spPr>
          <a:xfrm flipV="1">
            <a:off x="6400800" y="4145365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43309" y="3907332"/>
            <a:ext cx="446224" cy="321145"/>
          </a:xfrm>
          <a:prstGeom prst="rect">
            <a:avLst/>
          </a:prstGeom>
          <a:solidFill>
            <a:srgbClr val="BCFFB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6355627" y="3135095"/>
            <a:ext cx="561474" cy="1296237"/>
          </a:xfrm>
          <a:custGeom>
            <a:avLst/>
            <a:gdLst>
              <a:gd name="connsiteX0" fmla="*/ 0 w 561474"/>
              <a:gd name="connsiteY0" fmla="*/ 1350210 h 1350210"/>
              <a:gd name="connsiteX1" fmla="*/ 548106 w 561474"/>
              <a:gd name="connsiteY1" fmla="*/ 1350210 h 1350210"/>
              <a:gd name="connsiteX2" fmla="*/ 561474 w 561474"/>
              <a:gd name="connsiteY2" fmla="*/ 0 h 1350210"/>
              <a:gd name="connsiteX3" fmla="*/ 133684 w 561474"/>
              <a:gd name="connsiteY3" fmla="*/ 0 h 135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74" h="1350210">
                <a:moveTo>
                  <a:pt x="0" y="1350210"/>
                </a:moveTo>
                <a:lnTo>
                  <a:pt x="548106" y="1350210"/>
                </a:lnTo>
                <a:lnTo>
                  <a:pt x="561474" y="0"/>
                </a:lnTo>
                <a:lnTo>
                  <a:pt x="133684" y="0"/>
                </a:lnTo>
              </a:path>
            </a:pathLst>
          </a:custGeom>
          <a:ln>
            <a:solidFill>
              <a:srgbClr val="618FFD"/>
            </a:solidFill>
            <a:headEnd type="diamon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035530" y="4240932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40704" y="2934937"/>
            <a:ext cx="446224" cy="3211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7143926" y="2923094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2" name="Rectangle 71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63, Block 1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143926" y="4200990"/>
            <a:ext cx="1634523" cy="351922"/>
            <a:chOff x="5374105" y="3569368"/>
            <a:chExt cx="1390316" cy="351922"/>
          </a:xfrm>
          <a:solidFill>
            <a:srgbClr val="FFFFBD"/>
          </a:solidFill>
        </p:grpSpPr>
        <p:sp>
          <p:nvSpPr>
            <p:cNvPr id="75" name="Rectangle 74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File 63, Block 0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5554616" y="4281039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63: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3970979" y="1666234"/>
            <a:ext cx="2121874" cy="1010155"/>
            <a:chOff x="3287536" y="1953487"/>
            <a:chExt cx="2121874" cy="1010155"/>
          </a:xfrm>
        </p:grpSpPr>
        <p:sp>
          <p:nvSpPr>
            <p:cNvPr id="85" name="Rectangle 84"/>
            <p:cNvSpPr/>
            <p:nvPr/>
          </p:nvSpPr>
          <p:spPr>
            <a:xfrm>
              <a:off x="4912158" y="2563532"/>
              <a:ext cx="4972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87536" y="1953487"/>
              <a:ext cx="175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1 number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4491789" y="2325884"/>
              <a:ext cx="431504" cy="3063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250771" y="4598856"/>
            <a:ext cx="1752403" cy="706598"/>
            <a:chOff x="3470628" y="1992773"/>
            <a:chExt cx="1752403" cy="706598"/>
          </a:xfrm>
        </p:grpSpPr>
        <p:sp>
          <p:nvSpPr>
            <p:cNvPr id="89" name="TextBox 88"/>
            <p:cNvSpPr txBox="1"/>
            <p:nvPr/>
          </p:nvSpPr>
          <p:spPr>
            <a:xfrm>
              <a:off x="3470628" y="2299261"/>
              <a:ext cx="175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3366FF"/>
                  </a:solidFill>
                  <a:latin typeface="Gill Sans" charset="0"/>
                  <a:ea typeface="Gill Sans" charset="0"/>
                  <a:cs typeface="Gill Sans" charset="0"/>
                </a:rPr>
                <a:t>File 2 number</a:t>
              </a: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flipV="1">
              <a:off x="4491789" y="1992773"/>
              <a:ext cx="403350" cy="3331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179FE047-1740-6047-B3D5-BA3EC8634965}"/>
              </a:ext>
            </a:extLst>
          </p:cNvPr>
          <p:cNvSpPr txBox="1">
            <a:spLocks/>
          </p:cNvSpPr>
          <p:nvPr/>
        </p:nvSpPr>
        <p:spPr>
          <a:xfrm>
            <a:off x="76200" y="1480934"/>
            <a:ext cx="4351656" cy="494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Used all over the place</a:t>
            </a:r>
          </a:p>
          <a:p>
            <a:pPr lvl="1"/>
            <a:r>
              <a:rPr lang="en-US" dirty="0"/>
              <a:t>MS-DOS</a:t>
            </a:r>
          </a:p>
          <a:p>
            <a:pPr lvl="1"/>
            <a:r>
              <a:rPr lang="en-US" dirty="0"/>
              <a:t>Windows (sometimes)</a:t>
            </a:r>
          </a:p>
          <a:p>
            <a:pPr lvl="1"/>
            <a:r>
              <a:rPr lang="en-US" dirty="0"/>
              <a:t>External drives</a:t>
            </a:r>
          </a:p>
          <a:p>
            <a:r>
              <a:rPr lang="en-US" dirty="0"/>
              <a:t>Super </a:t>
            </a:r>
            <a:r>
              <a:rPr lang="en-US" b="1" dirty="0"/>
              <a:t>simple</a:t>
            </a:r>
            <a:endParaRPr lang="en-US" dirty="0"/>
          </a:p>
          <a:p>
            <a:pPr lvl="1"/>
            <a:r>
              <a:rPr lang="en-US" dirty="0"/>
              <a:t>Can implement in firmware</a:t>
            </a:r>
          </a:p>
          <a:p>
            <a:pPr lvl="1"/>
            <a:r>
              <a:rPr lang="en-US" dirty="0"/>
              <a:t>E.g., digital cameras</a:t>
            </a:r>
          </a:p>
        </p:txBody>
      </p:sp>
    </p:spTree>
    <p:extLst>
      <p:ext uri="{BB962C8B-B14F-4D97-AF65-F5344CB8AC3E}">
        <p14:creationId xmlns:p14="http://schemas.microsoft.com/office/powerpoint/2010/main" val="4002307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6A4F6-958C-8B40-8B34-673E67F6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Sizes in FAT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E5B8C-BABA-C248-B47E-718C975AF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maximum size of a FAT file system?</a:t>
            </a:r>
          </a:p>
          <a:p>
            <a:pPr lvl="1"/>
            <a:r>
              <a:rPr lang="en-US" dirty="0"/>
              <a:t>Table entry indexes are 32 bits, top 4 bits are reserved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28</a:t>
            </a:r>
            <a:r>
              <a:rPr lang="en-US" dirty="0">
                <a:solidFill>
                  <a:srgbClr val="FF0000"/>
                </a:solidFill>
              </a:rPr>
              <a:t> * 2</a:t>
            </a:r>
            <a:r>
              <a:rPr lang="en-US" baseline="30000" dirty="0">
                <a:solidFill>
                  <a:srgbClr val="FF0000"/>
                </a:solidFill>
              </a:rPr>
              <a:t>12</a:t>
            </a:r>
            <a:r>
              <a:rPr lang="en-US" dirty="0">
                <a:solidFill>
                  <a:srgbClr val="FF0000"/>
                </a:solidFill>
              </a:rPr>
              <a:t> = 2</a:t>
            </a:r>
            <a:r>
              <a:rPr lang="en-US" baseline="30000" dirty="0">
                <a:solidFill>
                  <a:srgbClr val="FF0000"/>
                </a:solidFill>
              </a:rPr>
              <a:t>40</a:t>
            </a:r>
            <a:r>
              <a:rPr lang="en-US" dirty="0">
                <a:solidFill>
                  <a:srgbClr val="FF0000"/>
                </a:solidFill>
              </a:rPr>
              <a:t> = 1 TB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is the maximum size of a FAT file?</a:t>
            </a:r>
          </a:p>
          <a:p>
            <a:pPr lvl="1"/>
            <a:r>
              <a:rPr lang="en-US" dirty="0"/>
              <a:t>A file's size in bytes is represented by a 4-byte int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32</a:t>
            </a:r>
            <a:r>
              <a:rPr lang="en-US" dirty="0">
                <a:solidFill>
                  <a:srgbClr val="FF0000"/>
                </a:solidFill>
              </a:rPr>
              <a:t> bytes = 4 GB</a:t>
            </a:r>
          </a:p>
        </p:txBody>
      </p:sp>
    </p:spTree>
    <p:extLst>
      <p:ext uri="{BB962C8B-B14F-4D97-AF65-F5344CB8AC3E}">
        <p14:creationId xmlns:p14="http://schemas.microsoft.com/office/powerpoint/2010/main" val="273956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0-21 at 1.0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62000"/>
            <a:ext cx="8445500" cy="193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Directories?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8" y="2650963"/>
            <a:ext cx="8571832" cy="39864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Essentially a file containing file names to file numbers</a:t>
            </a:r>
            <a:endParaRPr lang="en-US" sz="1600" dirty="0"/>
          </a:p>
          <a:p>
            <a:pPr>
              <a:spcAft>
                <a:spcPts val="1200"/>
              </a:spcAft>
            </a:pPr>
            <a:r>
              <a:rPr lang="en-US" dirty="0"/>
              <a:t>Free space for new entries</a:t>
            </a:r>
            <a:endParaRPr lang="en-US" sz="1600" dirty="0"/>
          </a:p>
          <a:p>
            <a:pPr>
              <a:spcAft>
                <a:spcPts val="1200"/>
              </a:spcAft>
            </a:pPr>
            <a:r>
              <a:rPr lang="en-US" dirty="0"/>
              <a:t>In FAT: file attributes are kept in directory</a:t>
            </a:r>
            <a:endParaRPr lang="en-US" sz="1600" dirty="0"/>
          </a:p>
          <a:p>
            <a:pPr>
              <a:spcAft>
                <a:spcPts val="1200"/>
              </a:spcAft>
            </a:pPr>
            <a:r>
              <a:rPr lang="en-US" dirty="0"/>
              <a:t>Each directory a linked list of entries</a:t>
            </a:r>
            <a:endParaRPr lang="en-US" sz="1600" dirty="0"/>
          </a:p>
          <a:p>
            <a:pPr>
              <a:spcAft>
                <a:spcPts val="1200"/>
              </a:spcAft>
            </a:pPr>
            <a:r>
              <a:rPr lang="en-US" dirty="0"/>
              <a:t>Where do you find root directory ( “/” )?</a:t>
            </a:r>
          </a:p>
        </p:txBody>
      </p:sp>
    </p:spTree>
    <p:extLst>
      <p:ext uri="{BB962C8B-B14F-4D97-AF65-F5344CB8AC3E}">
        <p14:creationId xmlns:p14="http://schemas.microsoft.com/office/powerpoint/2010/main" val="320012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5126"/>
            <a:ext cx="7886700" cy="1325563"/>
          </a:xfrm>
        </p:spPr>
        <p:txBody>
          <a:bodyPr/>
          <a:lstStyle/>
          <a:p>
            <a:r>
              <a:rPr lang="en-US" dirty="0">
                <a:ea typeface="ＭＳ Ｐゴシック" pitchFamily="-83" charset="-128"/>
              </a:rPr>
              <a:t>Directory Structure (cont’d)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9664"/>
            <a:ext cx="8229600" cy="522989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How many disk accesses to resolve </a:t>
            </a:r>
            <a:r>
              <a:rPr lang="en-US" altLang="ja-JP" dirty="0">
                <a:latin typeface="Consolas" panose="020B0609020204030204" pitchFamily="49" charset="0"/>
                <a:ea typeface="Courier New" pitchFamily="-83" charset="0"/>
                <a:cs typeface="Consolas" panose="020B0609020204030204" pitchFamily="49" charset="0"/>
              </a:rPr>
              <a:t>/my/book/count</a:t>
            </a:r>
            <a:r>
              <a:rPr lang="en-US" altLang="ja-JP" dirty="0">
                <a:ea typeface="ＭＳ Ｐゴシック" pitchFamily="-83" charset="-128"/>
              </a:rPr>
              <a:t>?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root </a:t>
            </a:r>
            <a:r>
              <a:rPr lang="en-US" dirty="0" err="1">
                <a:ea typeface="ＭＳ Ｐゴシック" pitchFamily="-83" charset="-128"/>
              </a:rPr>
              <a:t>dir</a:t>
            </a:r>
            <a:r>
              <a:rPr lang="en-US" dirty="0">
                <a:ea typeface="ＭＳ Ｐゴシック" pitchFamily="-83" charset="-128"/>
              </a:rPr>
              <a:t> (fixed spot on disk)</a:t>
            </a:r>
          </a:p>
          <a:p>
            <a:pPr lvl="2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Table of file name/index pairs.  Search linearly – ok since directories typically very small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Look up </a:t>
            </a:r>
            <a:r>
              <a:rPr lang="en-US" altLang="ja-JP" dirty="0" err="1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my</a:t>
            </a:r>
            <a:r>
              <a:rPr lang="en-US" altLang="ja-JP" dirty="0" err="1">
                <a:ea typeface="ＭＳ Ｐゴシック" pitchFamily="-83" charset="-128"/>
                <a:cs typeface="Consolas" panose="020B0609020204030204" pitchFamily="49" charset="0"/>
              </a:rPr>
              <a:t>'s</a:t>
            </a:r>
            <a:r>
              <a:rPr lang="en-US" altLang="ja-JP" dirty="0">
                <a:ea typeface="ＭＳ Ｐゴシック" pitchFamily="-83" charset="-128"/>
                <a:cs typeface="Consolas" panose="020B0609020204030204" pitchFamily="49" charset="0"/>
              </a:rPr>
              <a:t> file number in</a:t>
            </a:r>
            <a:r>
              <a:rPr lang="en-US" altLang="ja-JP" dirty="0">
                <a:latin typeface="+mj-lt"/>
                <a:ea typeface="ＭＳ Ｐゴシック" pitchFamily="-83" charset="-128"/>
                <a:cs typeface="Consolas" panose="020B0609020204030204" pitchFamily="49" charset="0"/>
              </a:rPr>
              <a:t> FAT table</a:t>
            </a:r>
            <a:endParaRPr lang="en-US" altLang="ja-JP" dirty="0">
              <a:latin typeface="Consolas" panose="020B0609020204030204" pitchFamily="49" charset="0"/>
              <a:ea typeface="ＭＳ Ｐゴシック" pitchFamily="-83" charset="-128"/>
              <a:cs typeface="Consolas" panose="020B0609020204030204" pitchFamily="49" charset="0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</a:t>
            </a:r>
            <a:r>
              <a:rPr lang="en-US" altLang="ja-JP" dirty="0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my</a:t>
            </a:r>
            <a:r>
              <a:rPr lang="en-US" altLang="ja-JP" dirty="0">
                <a:ea typeface="ＭＳ Ｐゴシック" pitchFamily="-83" charset="-128"/>
              </a:rPr>
              <a:t>; search for </a:t>
            </a:r>
            <a:r>
              <a:rPr lang="en-US" altLang="ja-JP" dirty="0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book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Look up </a:t>
            </a:r>
            <a:r>
              <a:rPr lang="en-US" dirty="0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book</a:t>
            </a:r>
            <a:r>
              <a:rPr lang="en-US" dirty="0">
                <a:ea typeface="ＭＳ Ｐゴシック" pitchFamily="-83" charset="-128"/>
              </a:rPr>
              <a:t>'s file number in FAT table</a:t>
            </a:r>
            <a:endParaRPr lang="en-US" altLang="ja-JP" dirty="0">
              <a:latin typeface="Consolas" panose="020B0609020204030204" pitchFamily="49" charset="0"/>
              <a:ea typeface="ＭＳ Ｐゴシック" pitchFamily="-83" charset="-128"/>
              <a:cs typeface="Consolas" panose="020B0609020204030204" pitchFamily="49" charset="0"/>
            </a:endParaRP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Read in first data block for </a:t>
            </a:r>
            <a:r>
              <a:rPr lang="en-US" altLang="ja-JP" dirty="0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book</a:t>
            </a:r>
            <a:r>
              <a:rPr lang="en-US" altLang="ja-JP" dirty="0">
                <a:ea typeface="ＭＳ Ｐゴシック" pitchFamily="-83" charset="-128"/>
              </a:rPr>
              <a:t> search for </a:t>
            </a:r>
            <a:r>
              <a:rPr lang="en-US" altLang="ja-JP" dirty="0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count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</a:pPr>
            <a:r>
              <a:rPr lang="en-US" dirty="0">
                <a:ea typeface="ＭＳ Ｐゴシック" pitchFamily="-83" charset="-128"/>
              </a:rPr>
              <a:t>Look up </a:t>
            </a:r>
            <a:r>
              <a:rPr lang="en-US" dirty="0">
                <a:latin typeface="Consolas" panose="020B0609020204030204" pitchFamily="49" charset="0"/>
                <a:ea typeface="ＭＳ Ｐゴシック" pitchFamily="-83" charset="-128"/>
                <a:cs typeface="Consolas" panose="020B0609020204030204" pitchFamily="49" charset="0"/>
              </a:rPr>
              <a:t>count</a:t>
            </a:r>
            <a:r>
              <a:rPr lang="en-US" dirty="0">
                <a:ea typeface="ＭＳ Ｐゴシック" pitchFamily="-83" charset="-128"/>
              </a:rPr>
              <a:t>'s file number in FAT table</a:t>
            </a:r>
            <a:endParaRPr lang="en-US" sz="1200" dirty="0">
              <a:solidFill>
                <a:schemeClr val="hlink"/>
              </a:solidFill>
              <a:latin typeface="Consolas" panose="020B0609020204030204" pitchFamily="49" charset="0"/>
              <a:ea typeface="ＭＳ Ｐゴシック" pitchFamily="-83" charset="-128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4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F3F8-63FA-0F4D-853C-65DD6E08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Security Holes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945DC-0A89-8A4D-846C-9B39FA682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FAT has no notion of access rights</a:t>
            </a:r>
          </a:p>
          <a:p>
            <a:r>
              <a:rPr lang="en-US" dirty="0"/>
              <a:t>Any user can access any file</a:t>
            </a:r>
          </a:p>
          <a:p>
            <a:r>
              <a:rPr lang="en-US" dirty="0"/>
              <a:t>Freely look up file blocks from its number</a:t>
            </a:r>
          </a:p>
        </p:txBody>
      </p:sp>
    </p:spTree>
    <p:extLst>
      <p:ext uri="{BB962C8B-B14F-4D97-AF65-F5344CB8AC3E}">
        <p14:creationId xmlns:p14="http://schemas.microsoft.com/office/powerpoint/2010/main" val="219506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BB299-9A22-8349-BF16-A3CEE0212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SSD Erasures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4927EA-A34F-254D-8A34-EA9DF1FDD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17" y="1690689"/>
            <a:ext cx="6713766" cy="408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7797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33F2-EF05-4948-94C9-ADC4434A5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design better file systems?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5725B-E362-214A-9B60-CE476ABF6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Helps to know what use cases we are optimizing for</a:t>
            </a:r>
          </a:p>
          <a:p>
            <a:endParaRPr lang="en-US" sz="3600" b="1" dirty="0"/>
          </a:p>
          <a:p>
            <a:r>
              <a:rPr lang="en-US" sz="3600" dirty="0"/>
              <a:t>"Ancient" systems design wisdom: </a:t>
            </a:r>
            <a:r>
              <a:rPr lang="en-US" sz="3600" i="1" dirty="0"/>
              <a:t>"Optimize for the common case"</a:t>
            </a:r>
          </a:p>
        </p:txBody>
      </p:sp>
    </p:spTree>
    <p:extLst>
      <p:ext uri="{BB962C8B-B14F-4D97-AF65-F5344CB8AC3E}">
        <p14:creationId xmlns:p14="http://schemas.microsoft.com/office/powerpoint/2010/main" val="1475972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27AD-F4BD-0B40-AA78-713C2DA5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Characteristics of Files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70D52C-4273-8746-9054-00999DCA1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34" y="1424865"/>
            <a:ext cx="4508500" cy="144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3FA8EB-FBC3-3B4B-A359-450143B67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60" y="3105783"/>
            <a:ext cx="4446648" cy="29123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10A0C-3082-8D47-9B62-1A5D908FC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514" y="3105783"/>
            <a:ext cx="4132326" cy="29169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79672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677D-DD47-C345-8CEB-A7DE87E6F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Characteristics of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13DFF-4C4C-B947-8D92-F2A2E9F6E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files are small</a:t>
            </a:r>
          </a:p>
          <a:p>
            <a:r>
              <a:rPr lang="en-US" dirty="0"/>
              <a:t>Most of the space is occupied by rare, big files</a:t>
            </a:r>
          </a:p>
          <a:p>
            <a:endParaRPr lang="en-US" dirty="0"/>
          </a:p>
          <a:p>
            <a:r>
              <a:rPr lang="en-US" dirty="0"/>
              <a:t>Most file opens are read-only</a:t>
            </a:r>
          </a:p>
          <a:p>
            <a:r>
              <a:rPr lang="en-US" dirty="0"/>
              <a:t>Most files short-lived (e.g., application-specific temporary files)</a:t>
            </a:r>
          </a:p>
          <a:p>
            <a:r>
              <a:rPr lang="en-US" dirty="0"/>
              <a:t>Most file accesses are sequential</a:t>
            </a:r>
          </a:p>
        </p:txBody>
      </p:sp>
    </p:spTree>
    <p:extLst>
      <p:ext uri="{BB962C8B-B14F-4D97-AF65-F5344CB8AC3E}">
        <p14:creationId xmlns:p14="http://schemas.microsoft.com/office/powerpoint/2010/main" val="34498833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14822"/>
            <a:ext cx="7886700" cy="1325563"/>
          </a:xfrm>
        </p:spPr>
        <p:txBody>
          <a:bodyPr/>
          <a:lstStyle/>
          <a:p>
            <a:r>
              <a:rPr lang="en-US" dirty="0"/>
              <a:t>Unix FFS: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inode</a:t>
            </a:r>
            <a:r>
              <a:rPr lang="en-US" dirty="0"/>
              <a:t> File Structure</a:t>
            </a: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426107" y="1740385"/>
            <a:ext cx="8291785" cy="456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257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14822"/>
            <a:ext cx="7886700" cy="1325563"/>
          </a:xfrm>
        </p:spPr>
        <p:txBody>
          <a:bodyPr/>
          <a:lstStyle/>
          <a:p>
            <a:r>
              <a:rPr lang="en-US" dirty="0"/>
              <a:t>BSD FFS: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inode</a:t>
            </a:r>
            <a:r>
              <a:rPr lang="en-US" dirty="0"/>
              <a:t> File Structure</a:t>
            </a: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426107" y="1740385"/>
            <a:ext cx="8291785" cy="4560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502031-2008-7242-9329-1AA8BE769E49}"/>
              </a:ext>
            </a:extLst>
          </p:cNvPr>
          <p:cNvSpPr/>
          <p:nvPr/>
        </p:nvSpPr>
        <p:spPr>
          <a:xfrm>
            <a:off x="933450" y="1588168"/>
            <a:ext cx="1504950" cy="48607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10A20-A15C-B345-9166-5FCC25D7343D}"/>
              </a:ext>
            </a:extLst>
          </p:cNvPr>
          <p:cNvSpPr txBox="1"/>
          <p:nvPr/>
        </p:nvSpPr>
        <p:spPr>
          <a:xfrm>
            <a:off x="2540657" y="2125395"/>
            <a:ext cx="2823410" cy="310854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Array </a:t>
            </a:r>
            <a:r>
              <a:rPr lang="en-US" sz="2800" b="1" dirty="0"/>
              <a:t>on disk </a:t>
            </a:r>
            <a:r>
              <a:rPr lang="en-US" sz="2800" dirty="0"/>
              <a:t>at a well-known block number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Reserved when disk is formatted</a:t>
            </a:r>
          </a:p>
        </p:txBody>
      </p:sp>
    </p:spTree>
    <p:extLst>
      <p:ext uri="{BB962C8B-B14F-4D97-AF65-F5344CB8AC3E}">
        <p14:creationId xmlns:p14="http://schemas.microsoft.com/office/powerpoint/2010/main" val="13774695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File Attributes</a:t>
            </a: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2430684"/>
            <a:ext cx="982239" cy="91274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3551774"/>
            <a:ext cx="417288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Group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9 basic access control bits 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  - UGO x RWX</a:t>
            </a:r>
          </a:p>
          <a:p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Setuid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bit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   - execute at owner permissions</a:t>
            </a:r>
            <a:br>
              <a:rPr 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     rather than user</a:t>
            </a:r>
          </a:p>
          <a:p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Setgid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bit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   - execute at group’s permissions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523464" y="3343430"/>
            <a:ext cx="187217" cy="20834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2882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50" y="1358609"/>
            <a:ext cx="8229600" cy="765534"/>
          </a:xfrm>
        </p:spPr>
        <p:txBody>
          <a:bodyPr/>
          <a:lstStyle/>
          <a:p>
            <a:r>
              <a:rPr lang="en-US" dirty="0"/>
              <a:t>Small files: 12 pointers direct to data blocks</a:t>
            </a: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2205603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3808648"/>
            <a:ext cx="912787" cy="176596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2042682"/>
            <a:ext cx="2953680" cy="1323439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Direct pointers</a:t>
            </a:r>
          </a:p>
          <a:p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4kB blocks 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rPr>
              <a:t> 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sufficient for files up to 48KB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590800" y="3360818"/>
            <a:ext cx="1119882" cy="44783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14-10-21 at 1.4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65" y="4137198"/>
            <a:ext cx="4292335" cy="2659867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5476727" y="4458182"/>
            <a:ext cx="2067270" cy="176596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56" y="281764"/>
            <a:ext cx="7886700" cy="1325563"/>
          </a:xfrm>
        </p:spPr>
        <p:txBody>
          <a:bodyPr/>
          <a:lstStyle/>
          <a:p>
            <a:r>
              <a:rPr lang="en-US" dirty="0"/>
              <a:t>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560"/>
            <a:ext cx="8229600" cy="765534"/>
          </a:xfrm>
        </p:spPr>
        <p:txBody>
          <a:bodyPr/>
          <a:lstStyle/>
          <a:p>
            <a:r>
              <a:rPr lang="en-US" dirty="0"/>
              <a:t>Large files: 1,2,3 level indirect pointers</a:t>
            </a: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916847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5246172"/>
            <a:ext cx="912787" cy="52582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1753926"/>
            <a:ext cx="3334680" cy="2246769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Indirect pointers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 - point to a disk block 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    containing only pointers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 - 4 kB blocks =&gt; 1024 </a:t>
            </a: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ptrs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    =&gt; 4 MB @ level 2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    =&gt; 4 GB @ level 3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    =&gt; 4 TB @ level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29600" y="3415919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48 KB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52656" y="3937651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MB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03952" y="4734926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GB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42424" y="6107677"/>
            <a:ext cx="800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+4 TB</a:t>
            </a:r>
          </a:p>
        </p:txBody>
      </p:sp>
      <p:pic>
        <p:nvPicPr>
          <p:cNvPr id="19" name="Picture 18" descr="Screen Shot 2014-10-21 at 1.50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53" y="4422717"/>
            <a:ext cx="3229456" cy="247479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35423" y="4839407"/>
            <a:ext cx="1286233" cy="1610808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743200" y="3986462"/>
            <a:ext cx="967482" cy="125971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2012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45B36-8E86-FD43-83AD-728A23496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2A9AE-60FB-1543-BAF0-EB8E0932A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Origin of the </a:t>
            </a: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inode</a:t>
            </a:r>
            <a:r>
              <a:rPr lang="en-US" sz="3600" dirty="0"/>
              <a:t> concept still used in modern Linux filesystems (e.g., ext4)</a:t>
            </a:r>
          </a:p>
          <a:p>
            <a:r>
              <a:rPr lang="en-US" sz="3600" dirty="0"/>
              <a:t>File number is index into </a:t>
            </a:r>
            <a:r>
              <a:rPr lang="en-US" sz="3600" b="1" dirty="0" err="1"/>
              <a:t>inode</a:t>
            </a:r>
            <a:r>
              <a:rPr lang="en-US" sz="3600" b="1" dirty="0"/>
              <a:t> array</a:t>
            </a:r>
          </a:p>
          <a:p>
            <a:endParaRPr lang="en-US" sz="3600" b="1" dirty="0"/>
          </a:p>
          <a:p>
            <a:r>
              <a:rPr lang="en-US" sz="3600" dirty="0"/>
              <a:t>Multi-Level Index Structure</a:t>
            </a:r>
          </a:p>
          <a:p>
            <a:pPr lvl="1"/>
            <a:r>
              <a:rPr lang="en-US" sz="3200" dirty="0"/>
              <a:t>Great for small to large files</a:t>
            </a:r>
          </a:p>
          <a:p>
            <a:pPr lvl="1"/>
            <a:r>
              <a:rPr lang="en-US" sz="3200" dirty="0"/>
              <a:t>Asymmetric tree with </a:t>
            </a:r>
            <a:r>
              <a:rPr lang="en-US" sz="3200" i="1" dirty="0"/>
              <a:t>fixed-size</a:t>
            </a:r>
            <a:r>
              <a:rPr lang="en-US" sz="3200" dirty="0"/>
              <a:t> blocks	</a:t>
            </a:r>
          </a:p>
        </p:txBody>
      </p:sp>
    </p:spTree>
    <p:extLst>
      <p:ext uri="{BB962C8B-B14F-4D97-AF65-F5344CB8AC3E}">
        <p14:creationId xmlns:p14="http://schemas.microsoft.com/office/powerpoint/2010/main" val="25027655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45B36-8E86-FD43-83AD-728A23496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2A9AE-60FB-1543-BAF0-EB8E0932A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Metadata associated with file itself (in </a:t>
            </a:r>
            <a:r>
              <a:rPr lang="en-US" sz="3600" dirty="0" err="1"/>
              <a:t>inode</a:t>
            </a:r>
            <a:r>
              <a:rPr lang="en-US" sz="3600" dirty="0"/>
              <a:t>) rather than its directory mapping</a:t>
            </a:r>
          </a:p>
          <a:p>
            <a:pPr lvl="1"/>
            <a:r>
              <a:rPr lang="en-US" sz="3200" dirty="0"/>
              <a:t>Enables hard/soft links</a:t>
            </a:r>
          </a:p>
          <a:p>
            <a:r>
              <a:rPr lang="en-US" sz="3600" dirty="0"/>
              <a:t>Locality heuristics for HDDs</a:t>
            </a:r>
          </a:p>
          <a:p>
            <a:pPr lvl="1"/>
            <a:r>
              <a:rPr lang="en-US" sz="2800" dirty="0"/>
              <a:t>Keep blocks from same file in same physical region of disk to minimize seek, rotational delay</a:t>
            </a:r>
          </a:p>
          <a:p>
            <a:pPr lvl="1"/>
            <a:r>
              <a:rPr lang="en-US" sz="2800" dirty="0"/>
              <a:t>Same for files in same directory</a:t>
            </a:r>
          </a:p>
          <a:p>
            <a:pPr lvl="1"/>
            <a:r>
              <a:rPr lang="en-US" sz="2800" dirty="0"/>
              <a:t>Arguably less significant in age of SSDs	</a:t>
            </a:r>
          </a:p>
        </p:txBody>
      </p:sp>
    </p:spTree>
    <p:extLst>
      <p:ext uri="{BB962C8B-B14F-4D97-AF65-F5344CB8AC3E}">
        <p14:creationId xmlns:p14="http://schemas.microsoft.com/office/powerpoint/2010/main" val="201169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C8A4C-4AAD-7845-B999-8DABA6224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Flash Translation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A267C-BC95-CA4F-AB1A-441DD1A66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Layer of Indirection</a:t>
            </a:r>
          </a:p>
          <a:p>
            <a:pPr lvl="1"/>
            <a:r>
              <a:rPr lang="en-US" dirty="0"/>
              <a:t>Map virtual block numbers (which OS uses) to physical page numbers (which flash mem. controller uses)</a:t>
            </a:r>
          </a:p>
          <a:p>
            <a:pPr lvl="1"/>
            <a:r>
              <a:rPr lang="en-US" b="1" dirty="0"/>
              <a:t>Can now freely relocate data w/o OS knowing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Copy on Write</a:t>
            </a:r>
          </a:p>
          <a:p>
            <a:pPr lvl="1"/>
            <a:r>
              <a:rPr lang="en-US" dirty="0"/>
              <a:t>Don't overwrite a page when OS updates its data</a:t>
            </a:r>
          </a:p>
          <a:p>
            <a:pPr lvl="1"/>
            <a:r>
              <a:rPr lang="en-US" dirty="0"/>
              <a:t>Instead, write new version in a free page</a:t>
            </a:r>
          </a:p>
          <a:p>
            <a:pPr lvl="1"/>
            <a:r>
              <a:rPr lang="en-US" dirty="0"/>
              <a:t>Update FTL mapping to point to new location</a:t>
            </a:r>
          </a:p>
        </p:txBody>
      </p:sp>
    </p:spTree>
    <p:extLst>
      <p:ext uri="{BB962C8B-B14F-4D97-AF65-F5344CB8AC3E}">
        <p14:creationId xmlns:p14="http://schemas.microsoft.com/office/powerpoint/2010/main" val="291850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20" y="424303"/>
            <a:ext cx="8915400" cy="1114926"/>
          </a:xfrm>
        </p:spPr>
        <p:txBody>
          <a:bodyPr>
            <a:normAutofit/>
          </a:bodyPr>
          <a:lstStyle/>
          <a:p>
            <a:r>
              <a:rPr lang="en-US" dirty="0"/>
              <a:t>FFS First Fit Block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11273"/>
            <a:ext cx="8229600" cy="1799136"/>
          </a:xfrm>
        </p:spPr>
        <p:txBody>
          <a:bodyPr>
            <a:normAutofit/>
          </a:bodyPr>
          <a:lstStyle/>
          <a:p>
            <a:r>
              <a:rPr lang="en-US" dirty="0"/>
              <a:t>Fills in the small holes at the start of block group</a:t>
            </a:r>
          </a:p>
          <a:p>
            <a:r>
              <a:rPr lang="en-US" dirty="0"/>
              <a:t>Avoids fragmentation, leaves contiguous free space at end</a:t>
            </a:r>
          </a:p>
        </p:txBody>
      </p:sp>
      <p:pic>
        <p:nvPicPr>
          <p:cNvPr id="7" name="Picture 6" descr="Screen Shot 2014-10-23 at 8.4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" y="3516830"/>
            <a:ext cx="9144000" cy="1696739"/>
          </a:xfrm>
          <a:prstGeom prst="rect">
            <a:avLst/>
          </a:prstGeom>
        </p:spPr>
      </p:pic>
      <p:pic>
        <p:nvPicPr>
          <p:cNvPr id="8" name="Picture 7" descr="Screen Shot 2014-10-23 at 8.46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744"/>
            <a:ext cx="9144000" cy="2164360"/>
          </a:xfrm>
          <a:prstGeom prst="rect">
            <a:avLst/>
          </a:prstGeom>
        </p:spPr>
      </p:pic>
      <p:pic>
        <p:nvPicPr>
          <p:cNvPr id="9" name="Picture 8" descr="Screen Shot 2014-10-23 at 8.46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" y="5138295"/>
            <a:ext cx="9144000" cy="16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8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97C5-5D25-0E47-ABC6-A76A3C5B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8B414-7FAE-1047-80AC-4BB4C733B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stem Font Regular"/>
              <a:buChar char="+"/>
            </a:pPr>
            <a:r>
              <a:rPr lang="en-US" dirty="0"/>
              <a:t>Efficient storage for large and small files</a:t>
            </a:r>
          </a:p>
          <a:p>
            <a:pPr>
              <a:buFont typeface="System Font Regular"/>
              <a:buChar char="+"/>
            </a:pPr>
            <a:r>
              <a:rPr lang="en-US" dirty="0"/>
              <a:t>Locality for both file contents and metadata</a:t>
            </a:r>
          </a:p>
          <a:p>
            <a:endParaRPr lang="en-US" dirty="0"/>
          </a:p>
          <a:p>
            <a:pPr>
              <a:buFont typeface="System Font Regular"/>
              <a:buChar char="-"/>
            </a:pPr>
            <a:r>
              <a:rPr lang="en-US" dirty="0"/>
              <a:t>Inefficient for tiny files</a:t>
            </a:r>
          </a:p>
          <a:p>
            <a:pPr lvl="1"/>
            <a:r>
              <a:rPr lang="en-US" dirty="0"/>
              <a:t>E.g., a one-byte file requires 8KB of space on disk:</a:t>
            </a:r>
            <a:br>
              <a:rPr lang="en-US" dirty="0"/>
            </a:br>
            <a:r>
              <a:rPr lang="en-US" dirty="0" err="1"/>
              <a:t>inode</a:t>
            </a:r>
            <a:r>
              <a:rPr lang="en-US" dirty="0"/>
              <a:t> and data block</a:t>
            </a:r>
          </a:p>
          <a:p>
            <a:pPr>
              <a:buFont typeface="System Font Regular"/>
              <a:buChar char="-"/>
            </a:pPr>
            <a:r>
              <a:rPr lang="en-US" dirty="0"/>
              <a:t>Inefficient encoding for contiguous ranges of blocks belonging to same file (e.g. blocks 4815 – 162342)</a:t>
            </a:r>
          </a:p>
        </p:txBody>
      </p:sp>
    </p:spTree>
    <p:extLst>
      <p:ext uri="{BB962C8B-B14F-4D97-AF65-F5344CB8AC3E}">
        <p14:creationId xmlns:p14="http://schemas.microsoft.com/office/powerpoint/2010/main" val="22663665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C181-1603-BE49-B6E6-FC7CF2ED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9D61F-F79E-9E4B-A14B-52EF342F8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File System maps files and directories onto blocks within persistent storage</a:t>
            </a:r>
          </a:p>
          <a:p>
            <a:r>
              <a:rPr lang="en-US" sz="3600" dirty="0"/>
              <a:t>FAT: File number indexes into simple table, find blocks by traversing linked list</a:t>
            </a:r>
          </a:p>
          <a:p>
            <a:r>
              <a:rPr lang="en-US" sz="3600" dirty="0"/>
              <a:t>FFS Key Innovation: </a:t>
            </a: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inode</a:t>
            </a:r>
            <a:r>
              <a:rPr lang="en-US" sz="3600" dirty="0"/>
              <a:t> file index structure</a:t>
            </a:r>
          </a:p>
          <a:p>
            <a:pPr lvl="1"/>
            <a:r>
              <a:rPr lang="en-US" sz="3200" dirty="0"/>
              <a:t>Asymmetric, multi-level tree</a:t>
            </a:r>
          </a:p>
          <a:p>
            <a:pPr lvl="1"/>
            <a:r>
              <a:rPr lang="en-US" sz="3200" dirty="0"/>
              <a:t>One block per leaf of tree</a:t>
            </a:r>
          </a:p>
        </p:txBody>
      </p:sp>
    </p:spTree>
    <p:extLst>
      <p:ext uri="{BB962C8B-B14F-4D97-AF65-F5344CB8AC3E}">
        <p14:creationId xmlns:p14="http://schemas.microsoft.com/office/powerpoint/2010/main" val="268411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D475-A5E6-494B-B15C-8E3512AB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I/O Startup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B3227-024F-D34A-8A18-AAC3BEFAF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Autofit/>
          </a:bodyPr>
          <a:lstStyle/>
          <a:p>
            <a:r>
              <a:rPr lang="en-US" sz="3600" dirty="0" err="1"/>
              <a:t>Syscall</a:t>
            </a:r>
            <a:r>
              <a:rPr lang="en-US" sz="3600" dirty="0"/>
              <a:t> Overhead</a:t>
            </a:r>
          </a:p>
          <a:p>
            <a:r>
              <a:rPr lang="en-US" sz="3600" dirty="0"/>
              <a:t>Operating System Processing</a:t>
            </a:r>
          </a:p>
          <a:p>
            <a:r>
              <a:rPr lang="en-US" sz="3600" dirty="0"/>
              <a:t>Controller Overhead</a:t>
            </a:r>
          </a:p>
          <a:p>
            <a:r>
              <a:rPr lang="en-US" sz="3600" dirty="0"/>
              <a:t>Device Startup</a:t>
            </a:r>
          </a:p>
          <a:p>
            <a:pPr lvl="1"/>
            <a:r>
              <a:rPr lang="en-US" sz="3200" dirty="0"/>
              <a:t>Mechanical Latency for Disk</a:t>
            </a:r>
          </a:p>
          <a:p>
            <a:pPr lvl="1"/>
            <a:r>
              <a:rPr lang="en-US" sz="3200" dirty="0"/>
              <a:t>Media Access + Propagation Delay for network</a:t>
            </a:r>
          </a:p>
          <a:p>
            <a:r>
              <a:rPr lang="en-US" sz="3600" dirty="0">
                <a:solidFill>
                  <a:srgbClr val="FF0000"/>
                </a:solidFill>
              </a:rPr>
              <a:t>Queuing</a:t>
            </a:r>
          </a:p>
        </p:txBody>
      </p:sp>
    </p:spTree>
    <p:extLst>
      <p:ext uri="{BB962C8B-B14F-4D97-AF65-F5344CB8AC3E}">
        <p14:creationId xmlns:p14="http://schemas.microsoft.com/office/powerpoint/2010/main" val="412492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>
            <a:off x="3999504" y="2078261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68657" y="2071854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2" y="123434"/>
            <a:ext cx="7886700" cy="1325563"/>
          </a:xfrm>
        </p:spPr>
        <p:txBody>
          <a:bodyPr/>
          <a:lstStyle/>
          <a:p>
            <a:r>
              <a:rPr lang="en-US" dirty="0"/>
              <a:t>A Simple Deterministic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FA76D-D4CA-D14C-B843-08712AF6D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66427"/>
            <a:ext cx="7886700" cy="2414655"/>
          </a:xfrm>
        </p:spPr>
        <p:txBody>
          <a:bodyPr>
            <a:normAutofit/>
          </a:bodyPr>
          <a:lstStyle/>
          <a:p>
            <a:r>
              <a:rPr lang="en-US" dirty="0"/>
              <a:t>Requests arrived at </a:t>
            </a:r>
            <a:r>
              <a:rPr lang="en-US" i="1" dirty="0"/>
              <a:t>fixed intervals</a:t>
            </a:r>
            <a:r>
              <a:rPr lang="en-US" dirty="0"/>
              <a:t> and take a </a:t>
            </a:r>
            <a:r>
              <a:rPr lang="en-US" i="1" dirty="0"/>
              <a:t>constant</a:t>
            </a:r>
            <a:r>
              <a:rPr lang="en-US" dirty="0"/>
              <a:t> amount of time to service</a:t>
            </a:r>
          </a:p>
          <a:p>
            <a:r>
              <a:rPr lang="en-US" b="1" dirty="0"/>
              <a:t>Service Rate: </a:t>
            </a:r>
            <a:r>
              <a:rPr lang="en-US" b="1" dirty="0" err="1"/>
              <a:t>μ</a:t>
            </a:r>
            <a:r>
              <a:rPr lang="en-US" dirty="0"/>
              <a:t> = 1/T</a:t>
            </a:r>
            <a:r>
              <a:rPr lang="en-US" baseline="-25000" dirty="0"/>
              <a:t>S</a:t>
            </a:r>
          </a:p>
          <a:p>
            <a:r>
              <a:rPr lang="en-US" b="1" dirty="0"/>
              <a:t>Arrival Rate: </a:t>
            </a:r>
            <a:r>
              <a:rPr lang="en-US" b="1" dirty="0" err="1"/>
              <a:t>λ</a:t>
            </a:r>
            <a:r>
              <a:rPr lang="en-US" dirty="0"/>
              <a:t> = 1/T</a:t>
            </a:r>
            <a:r>
              <a:rPr lang="en-US" baseline="-25000" dirty="0"/>
              <a:t>A</a:t>
            </a:r>
          </a:p>
          <a:p>
            <a:r>
              <a:rPr lang="en-US" b="1" dirty="0"/>
              <a:t>Utilization: U</a:t>
            </a:r>
            <a:r>
              <a:rPr lang="en-US" dirty="0"/>
              <a:t> = </a:t>
            </a:r>
            <a:r>
              <a:rPr lang="en-US" dirty="0" err="1"/>
              <a:t>λ</a:t>
            </a:r>
            <a:r>
              <a:rPr lang="en-US" dirty="0"/>
              <a:t> / </a:t>
            </a:r>
            <a:r>
              <a:rPr lang="en-US" dirty="0" err="1"/>
              <a:t>μ</a:t>
            </a:r>
            <a:r>
              <a:rPr lang="en-US" dirty="0"/>
              <a:t> (Here, T</a:t>
            </a:r>
            <a:r>
              <a:rPr lang="en-US" baseline="-25000" dirty="0"/>
              <a:t>S</a:t>
            </a:r>
            <a:r>
              <a:rPr lang="en-US" dirty="0"/>
              <a:t>/T</a:t>
            </a:r>
            <a:r>
              <a:rPr lang="en-US" baseline="-25000" dirty="0"/>
              <a:t>A</a:t>
            </a:r>
            <a:r>
              <a:rPr lang="en-US" dirty="0"/>
              <a:t>), where </a:t>
            </a:r>
            <a:r>
              <a:rPr lang="en-US" dirty="0" err="1"/>
              <a:t>λ</a:t>
            </a:r>
            <a:r>
              <a:rPr lang="en-US" dirty="0"/>
              <a:t> &lt; </a:t>
            </a:r>
            <a:r>
              <a:rPr lang="en-US" dirty="0" err="1"/>
              <a:t>μ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78345" y="1127788"/>
            <a:ext cx="1559061" cy="68141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78370" y="1127788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07448" y="1127788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40499" y="1076166"/>
            <a:ext cx="753719" cy="7846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1247665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Queue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6823" y="1253176"/>
            <a:ext cx="865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Server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82749" y="1468494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37406" y="1468494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80420" y="1455703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9242" y="1271037"/>
            <a:ext cx="926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arrivals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1283828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departures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53478" y="1900238"/>
            <a:ext cx="48122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Q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568657" y="1914551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22227" y="1900238"/>
            <a:ext cx="41870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937406" y="1914551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29242" y="2819461"/>
            <a:ext cx="63078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430633" y="2908753"/>
            <a:ext cx="189778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28854" y="3323941"/>
            <a:ext cx="939803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30489" y="2602456"/>
            <a:ext cx="2248136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15310" y="2343151"/>
            <a:ext cx="4283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1430489" y="2572970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686945" y="2903999"/>
            <a:ext cx="189778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85166" y="3319187"/>
            <a:ext cx="939803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686801" y="2597702"/>
            <a:ext cx="2248136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071622" y="2343151"/>
            <a:ext cx="4283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A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3686801" y="256821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948360" y="2889400"/>
            <a:ext cx="189778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146581" y="3304588"/>
            <a:ext cx="939803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948216" y="2583103"/>
            <a:ext cx="2248136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333037" y="2343151"/>
            <a:ext cx="4283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5948216" y="2553617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19738" y="3884737"/>
            <a:ext cx="990600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7324" y="3636767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590800" y="3638551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905000" y="3771841"/>
            <a:ext cx="4178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S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431925" y="3262117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431925" y="3495676"/>
            <a:ext cx="228600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H="1">
            <a:off x="1247775" y="3492501"/>
            <a:ext cx="304800" cy="533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990600" y="3790951"/>
            <a:ext cx="425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err="1">
                <a:latin typeface="Gill Sans" charset="0"/>
                <a:ea typeface="Gill Sans" charset="0"/>
                <a:cs typeface="Gill Sans" charset="0"/>
              </a:rPr>
              <a:t>q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3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90" y="120842"/>
            <a:ext cx="7886700" cy="1325563"/>
          </a:xfrm>
        </p:spPr>
        <p:txBody>
          <a:bodyPr/>
          <a:lstStyle/>
          <a:p>
            <a:r>
              <a:rPr lang="en-US" dirty="0"/>
              <a:t>An Ideal Linear World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9147" y="4082483"/>
            <a:ext cx="2421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Offered Load  (T</a:t>
            </a:r>
            <a:r>
              <a:rPr lang="en-US" sz="2000" baseline="-25000" dirty="0"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/T</a:t>
            </a:r>
            <a:r>
              <a:rPr lang="en-US" sz="2000" baseline="-25000" dirty="0">
                <a:latin typeface="Gill Sans" charset="0"/>
                <a:ea typeface="Gill Sans" charset="0"/>
                <a:cs typeface="Gill Sans" charset="0"/>
              </a:rPr>
              <a:t>A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36272" y="1530682"/>
            <a:ext cx="0" cy="22044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36272" y="3748876"/>
            <a:ext cx="232112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558406" y="2564260"/>
            <a:ext cx="2458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Delivered Throughput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1267" y="371813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09864" y="375668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80066" y="1893346"/>
            <a:ext cx="1824785" cy="18247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4612" y="172392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cxnSp>
        <p:nvCxnSpPr>
          <p:cNvPr id="19" name="Straight Arrow Connector 18"/>
          <p:cNvCxnSpPr>
            <a:stCxn id="12" idx="0"/>
          </p:cNvCxnSpPr>
          <p:nvPr/>
        </p:nvCxnSpPr>
        <p:spPr>
          <a:xfrm flipV="1">
            <a:off x="1167720" y="2093259"/>
            <a:ext cx="1642144" cy="16248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59872" y="2805738"/>
            <a:ext cx="3507328" cy="3498944"/>
            <a:chOff x="426604" y="2323885"/>
            <a:chExt cx="3507328" cy="3498944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738536" y="5422719"/>
              <a:ext cx="3195396" cy="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47105" y="4266180"/>
              <a:ext cx="0" cy="128779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810187" y="5422719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-126111" y="4538372"/>
              <a:ext cx="1505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Queue delay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855731" y="5153537"/>
              <a:ext cx="26016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1557058" y="2323885"/>
              <a:ext cx="233572" cy="17519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3" name="Straight Connector 42"/>
            <p:cNvCxnSpPr>
              <a:stCxn id="41" idx="4"/>
            </p:cNvCxnSpPr>
            <p:nvPr/>
          </p:nvCxnSpPr>
          <p:spPr>
            <a:xfrm flipH="1">
              <a:off x="1229844" y="2499076"/>
              <a:ext cx="444000" cy="1990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648200" y="1828814"/>
            <a:ext cx="3867936" cy="4495800"/>
            <a:chOff x="5179472" y="1278736"/>
            <a:chExt cx="3867936" cy="44958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5491404" y="5340446"/>
              <a:ext cx="3195396" cy="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599973" y="4183907"/>
              <a:ext cx="0" cy="128779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781933" y="5374426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4626757" y="4456099"/>
              <a:ext cx="1505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Queue delay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7463884" y="3832471"/>
              <a:ext cx="1583524" cy="125339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7916655" y="1278736"/>
              <a:ext cx="233572" cy="17519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7480450" y="1431136"/>
              <a:ext cx="552991" cy="34509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398352" y="1524014"/>
            <a:ext cx="4605968" cy="2958579"/>
            <a:chOff x="4398352" y="1042161"/>
            <a:chExt cx="4605968" cy="2958579"/>
          </a:xfrm>
        </p:grpSpPr>
        <p:sp>
          <p:nvSpPr>
            <p:cNvPr id="55" name="Rectangle 54"/>
            <p:cNvSpPr/>
            <p:nvPr/>
          </p:nvSpPr>
          <p:spPr>
            <a:xfrm>
              <a:off x="5075131" y="1420848"/>
              <a:ext cx="1824785" cy="18247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5063613" y="1048829"/>
              <a:ext cx="0" cy="22044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63613" y="3267023"/>
              <a:ext cx="394070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16200000">
              <a:off x="3368935" y="2082407"/>
              <a:ext cx="24589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Delivered Throughput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38608" y="323627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37205" y="327483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61953" y="124207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cxnSp>
          <p:nvCxnSpPr>
            <p:cNvPr id="28" name="Straight Arrow Connector 27"/>
            <p:cNvCxnSpPr>
              <a:stCxn id="24" idx="0"/>
            </p:cNvCxnSpPr>
            <p:nvPr/>
          </p:nvCxnSpPr>
          <p:spPr>
            <a:xfrm flipV="1">
              <a:off x="5095061" y="1411494"/>
              <a:ext cx="1802043" cy="18247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897104" y="1411493"/>
              <a:ext cx="21072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886488" y="3600630"/>
              <a:ext cx="24215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Offered Load  (T</a:t>
              </a:r>
              <a:r>
                <a:rPr lang="en-US" sz="2000" b="0" baseline="-25000" dirty="0">
                  <a:latin typeface="Gill Sans" charset="0"/>
                  <a:ea typeface="Gill Sans" charset="0"/>
                  <a:cs typeface="Gill Sans" charset="0"/>
                </a:rPr>
                <a:t>S</a:t>
              </a: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/T</a:t>
              </a:r>
              <a:r>
                <a:rPr lang="en-US" sz="2000" b="0" baseline="-2500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)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34000" y="2791265"/>
              <a:ext cx="1608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Empty Queue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38865" y="1042161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Saturation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10248" y="2791265"/>
              <a:ext cx="13950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Unbounded</a:t>
              </a:r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V="1">
            <a:off x="5105400" y="5635390"/>
            <a:ext cx="1836733" cy="3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701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10702</TotalTime>
  <Words>3034</Words>
  <Application>Microsoft Macintosh PowerPoint</Application>
  <PresentationFormat>On-screen Show (4:3)</PresentationFormat>
  <Paragraphs>659</Paragraphs>
  <Slides>62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Gulim</vt:lpstr>
      <vt:lpstr>System Font Regular</vt:lpstr>
      <vt:lpstr>Arial</vt:lpstr>
      <vt:lpstr>Calibri</vt:lpstr>
      <vt:lpstr>Comic Sans MS</vt:lpstr>
      <vt:lpstr>Consolas</vt:lpstr>
      <vt:lpstr>Gill Sans</vt:lpstr>
      <vt:lpstr>Gill Sans Light</vt:lpstr>
      <vt:lpstr>Gill Sans MT</vt:lpstr>
      <vt:lpstr>Times New Roman</vt:lpstr>
      <vt:lpstr>Office Theme</vt:lpstr>
      <vt:lpstr>CS 162: Operating Systems and Systems Programming</vt:lpstr>
      <vt:lpstr>Logistics</vt:lpstr>
      <vt:lpstr>Midterm</vt:lpstr>
      <vt:lpstr>Recall: Solid State Disks (SSDs)</vt:lpstr>
      <vt:lpstr>Recall: SSD Erasures</vt:lpstr>
      <vt:lpstr>Recall: Flash Translation Layer</vt:lpstr>
      <vt:lpstr>Recall: I/O Startup Cost</vt:lpstr>
      <vt:lpstr>A Simple Deterministic World</vt:lpstr>
      <vt:lpstr>An Ideal Linear World</vt:lpstr>
      <vt:lpstr>A Bursty World</vt:lpstr>
      <vt:lpstr>Modeling Uneven Arrival Times</vt:lpstr>
      <vt:lpstr>Modeling Uneven Arrivals</vt:lpstr>
      <vt:lpstr>General Use of Random Distributions</vt:lpstr>
      <vt:lpstr>Introduction to Queuing Theory</vt:lpstr>
      <vt:lpstr>Little’s Law</vt:lpstr>
      <vt:lpstr>Little’s Law</vt:lpstr>
      <vt:lpstr>Little’s Law</vt:lpstr>
      <vt:lpstr>Example</vt:lpstr>
      <vt:lpstr>Naming Queueing Systems</vt:lpstr>
      <vt:lpstr>Results for Memoryless Arrivals</vt:lpstr>
      <vt:lpstr>Memoryless Arrivals and Service</vt:lpstr>
      <vt:lpstr>Queueing Theory Example</vt:lpstr>
      <vt:lpstr>Queueing Theory Example</vt:lpstr>
      <vt:lpstr>Queueing Theory Resources</vt:lpstr>
      <vt:lpstr>Utilization</vt:lpstr>
      <vt:lpstr>I/O &amp; Storage Layers</vt:lpstr>
      <vt:lpstr>Terminology at Different Layers</vt:lpstr>
      <vt:lpstr>User vs. System View of a File</vt:lpstr>
      <vt:lpstr>Building a File System</vt:lpstr>
      <vt:lpstr>Translating from User to Sys. View</vt:lpstr>
      <vt:lpstr>Translating from User to Sys. View</vt:lpstr>
      <vt:lpstr>What does the file system need?</vt:lpstr>
      <vt:lpstr>Data Structures on Disk</vt:lpstr>
      <vt:lpstr>Tracking Free Blocks</vt:lpstr>
      <vt:lpstr>Basic File System Components</vt:lpstr>
      <vt:lpstr>Components of a file system</vt:lpstr>
      <vt:lpstr>Directory</vt:lpstr>
      <vt:lpstr>File</vt:lpstr>
      <vt:lpstr>File System Structures</vt:lpstr>
      <vt:lpstr>FAT: (File Allocation Table)</vt:lpstr>
      <vt:lpstr>FAT: (File Allocation Table)</vt:lpstr>
      <vt:lpstr>FAT Free Space Tracking</vt:lpstr>
      <vt:lpstr>FAT: Expanding a File</vt:lpstr>
      <vt:lpstr>Storing the FAT</vt:lpstr>
      <vt:lpstr>FAT Assessment</vt:lpstr>
      <vt:lpstr>Maximum Sizes in FAT</vt:lpstr>
      <vt:lpstr>What About Directories?</vt:lpstr>
      <vt:lpstr>Directory Structure (cont’d)</vt:lpstr>
      <vt:lpstr>FAT Security Holes</vt:lpstr>
      <vt:lpstr>How do we design better file systems?</vt:lpstr>
      <vt:lpstr>Empirical Characteristics of Files</vt:lpstr>
      <vt:lpstr>Empirical Characteristics of Files</vt:lpstr>
      <vt:lpstr>Unix FFS: inode File Structure</vt:lpstr>
      <vt:lpstr>BSD FFS: inode File Structure</vt:lpstr>
      <vt:lpstr>File Attributes</vt:lpstr>
      <vt:lpstr>Data Storage</vt:lpstr>
      <vt:lpstr>Data Storage</vt:lpstr>
      <vt:lpstr>Fast File System</vt:lpstr>
      <vt:lpstr>Fast File System</vt:lpstr>
      <vt:lpstr>FFS First Fit Block Allocation</vt:lpstr>
      <vt:lpstr>FFS Assessment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162: Operating Systems and Systems Programming</dc:title>
  <dc:creator>JACK KOLB</dc:creator>
  <cp:lastModifiedBy>JACK KOLB</cp:lastModifiedBy>
  <cp:revision>1025</cp:revision>
  <cp:lastPrinted>2019-07-11T04:38:05Z</cp:lastPrinted>
  <dcterms:created xsi:type="dcterms:W3CDTF">2019-06-14T18:29:35Z</dcterms:created>
  <dcterms:modified xsi:type="dcterms:W3CDTF">2019-08-13T06:34:01Z</dcterms:modified>
</cp:coreProperties>
</file>