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1"/>
  </p:notesMasterIdLst>
  <p:sldIdLst>
    <p:sldId id="256" r:id="rId2"/>
    <p:sldId id="824" r:id="rId3"/>
    <p:sldId id="1953" r:id="rId4"/>
    <p:sldId id="1456" r:id="rId5"/>
    <p:sldId id="1457" r:id="rId6"/>
    <p:sldId id="1458" r:id="rId7"/>
    <p:sldId id="1351" r:id="rId8"/>
    <p:sldId id="1965" r:id="rId9"/>
    <p:sldId id="1335" r:id="rId10"/>
    <p:sldId id="1336" r:id="rId11"/>
    <p:sldId id="1337" r:id="rId12"/>
    <p:sldId id="1979" r:id="rId13"/>
    <p:sldId id="1972" r:id="rId14"/>
    <p:sldId id="1975" r:id="rId15"/>
    <p:sldId id="1976" r:id="rId16"/>
    <p:sldId id="352" r:id="rId17"/>
    <p:sldId id="350" r:id="rId18"/>
    <p:sldId id="284" r:id="rId19"/>
    <p:sldId id="353" r:id="rId20"/>
    <p:sldId id="354" r:id="rId21"/>
    <p:sldId id="355" r:id="rId22"/>
    <p:sldId id="356" r:id="rId23"/>
    <p:sldId id="357" r:id="rId24"/>
    <p:sldId id="1978" r:id="rId25"/>
    <p:sldId id="1981" r:id="rId26"/>
    <p:sldId id="1433" r:id="rId27"/>
    <p:sldId id="1980" r:id="rId28"/>
    <p:sldId id="1982" r:id="rId29"/>
    <p:sldId id="1983" r:id="rId30"/>
    <p:sldId id="345" r:id="rId31"/>
    <p:sldId id="1984" r:id="rId32"/>
    <p:sldId id="1985" r:id="rId33"/>
    <p:sldId id="1986" r:id="rId34"/>
    <p:sldId id="1987" r:id="rId35"/>
    <p:sldId id="1988" r:id="rId36"/>
    <p:sldId id="949" r:id="rId37"/>
    <p:sldId id="1989" r:id="rId38"/>
    <p:sldId id="1990" r:id="rId39"/>
    <p:sldId id="920" r:id="rId40"/>
    <p:sldId id="921" r:id="rId41"/>
    <p:sldId id="965" r:id="rId42"/>
    <p:sldId id="966" r:id="rId43"/>
    <p:sldId id="1991" r:id="rId44"/>
    <p:sldId id="1031" r:id="rId45"/>
    <p:sldId id="1992" r:id="rId46"/>
    <p:sldId id="1993" r:id="rId47"/>
    <p:sldId id="1034" r:id="rId48"/>
    <p:sldId id="1994" r:id="rId49"/>
    <p:sldId id="1013" r:id="rId5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9202"/>
    <a:srgbClr val="FFFFFF"/>
    <a:srgbClr val="BCFFBC"/>
    <a:srgbClr val="D9D9D9"/>
    <a:srgbClr val="00AE00"/>
    <a:srgbClr val="4472C4"/>
    <a:srgbClr val="01FFFF"/>
    <a:srgbClr val="FFFF01"/>
    <a:srgbClr val="D8D8D8"/>
    <a:srgbClr val="D6D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08"/>
    <p:restoredTop sz="85703"/>
  </p:normalViewPr>
  <p:slideViewPr>
    <p:cSldViewPr snapToGrid="0" snapToObjects="1">
      <p:cViewPr varScale="1">
        <p:scale>
          <a:sx n="80" d="100"/>
          <a:sy n="80" d="100"/>
        </p:scale>
        <p:origin x="20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61342-C565-254A-B120-12E0439B36E9}" type="datetimeFigureOut">
              <a:rPr lang="en-US" smtClean="0"/>
              <a:t>7/24/19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440CD-BA39-A148-AE3A-F33EF3E7F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36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610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805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latin typeface="Comic Sans MS" panose="030F0702030302020204" pitchFamily="66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00477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latin typeface="Comic Sans MS" panose="030F0702030302020204" pitchFamily="66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97366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latin typeface="Comic Sans MS" panose="030F0702030302020204" pitchFamily="66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540762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latin typeface="Comic Sans MS" panose="030F0702030302020204" pitchFamily="66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05411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latin typeface="Comic Sans MS" panose="030F0702030302020204" pitchFamily="66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347341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638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027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8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00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35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40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89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7/24/19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928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38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7/24/19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5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7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04FA-79C6-404D-A393-D48D85E6E132}" type="datetimeFigureOut">
              <a:rPr lang="en-US" smtClean="0"/>
              <a:t>7/24/19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31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504FA-79C6-404D-A393-D48D85E6E132}" type="datetimeFigureOut">
              <a:rPr lang="en-US" smtClean="0"/>
              <a:t>7/24/19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BFAD8-B6A7-0C40-B32C-45F69647C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57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inyurl.com/cs162midsummer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D610AF71-762F-CD4B-94E5-E4C38CAE7A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2064" y="402335"/>
            <a:ext cx="7461504" cy="1780033"/>
          </a:xfrm>
        </p:spPr>
        <p:txBody>
          <a:bodyPr>
            <a:normAutofit/>
          </a:bodyPr>
          <a:lstStyle/>
          <a:p>
            <a:pPr algn="l"/>
            <a:r>
              <a:rPr lang="en-US" sz="4800" dirty="0">
                <a:solidFill>
                  <a:schemeClr val="tx1"/>
                </a:solidFill>
              </a:rPr>
              <a:t>CS 162: Operating Systems and Systems Programming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1A254F1-F1AE-B843-A49D-5103599418B9}"/>
              </a:ext>
            </a:extLst>
          </p:cNvPr>
          <p:cNvSpPr txBox="1">
            <a:spLocks/>
          </p:cNvSpPr>
          <p:nvPr/>
        </p:nvSpPr>
        <p:spPr>
          <a:xfrm>
            <a:off x="512064" y="2164842"/>
            <a:ext cx="7461504" cy="17800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solidFill>
                  <a:srgbClr val="0070C0"/>
                </a:solidFill>
              </a:rPr>
              <a:t>Lecture 17: Journaling File Systems, </a:t>
            </a:r>
            <a:r>
              <a:rPr lang="en-US" sz="4400" dirty="0" err="1">
                <a:solidFill>
                  <a:srgbClr val="0070C0"/>
                </a:solidFill>
              </a:rPr>
              <a:t>CoW</a:t>
            </a:r>
            <a:endParaRPr lang="en-US" sz="4400" dirty="0">
              <a:solidFill>
                <a:srgbClr val="0070C0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463513B-F7CE-884E-9DEC-608167BE2E9D}"/>
              </a:ext>
            </a:extLst>
          </p:cNvPr>
          <p:cNvSpPr txBox="1">
            <a:spLocks/>
          </p:cNvSpPr>
          <p:nvPr/>
        </p:nvSpPr>
        <p:spPr>
          <a:xfrm>
            <a:off x="512064" y="3785616"/>
            <a:ext cx="7461504" cy="178003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July 24, 2019</a:t>
            </a:r>
          </a:p>
          <a:p>
            <a:pPr algn="l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Instructor: Jack Kolb</a:t>
            </a:r>
          </a:p>
          <a:p>
            <a:pPr algn="l"/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https://cs162.eecs.berkeley.edu</a:t>
            </a:r>
          </a:p>
        </p:txBody>
      </p:sp>
    </p:spTree>
    <p:extLst>
      <p:ext uri="{BB962C8B-B14F-4D97-AF65-F5344CB8AC3E}">
        <p14:creationId xmlns:p14="http://schemas.microsoft.com/office/powerpoint/2010/main" val="3242363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NTFS Medium File</a:t>
            </a:r>
          </a:p>
        </p:txBody>
      </p:sp>
      <p:pic>
        <p:nvPicPr>
          <p:cNvPr id="4" name="Content Placeholder 3" descr="FilesFiles-NTFS-basic.pdf"/>
          <p:cNvPicPr>
            <a:picLocks noGrp="1" noChangeAspect="1"/>
          </p:cNvPicPr>
          <p:nvPr>
            <p:ph idx="1"/>
          </p:nvPr>
        </p:nvPicPr>
        <p:blipFill>
          <a:blip r:embed="rId2"/>
          <a:srcRect l="-5970" r="-5970"/>
          <a:stretch>
            <a:fillRect/>
          </a:stretch>
        </p:blipFill>
        <p:spPr>
          <a:xfrm>
            <a:off x="355306" y="1690689"/>
            <a:ext cx="8433388" cy="4652963"/>
          </a:xfrm>
        </p:spPr>
      </p:pic>
    </p:spTree>
    <p:extLst>
      <p:ext uri="{BB962C8B-B14F-4D97-AF65-F5344CB8AC3E}">
        <p14:creationId xmlns:p14="http://schemas.microsoft.com/office/powerpoint/2010/main" val="2436875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NTFS Multiple Indirect Blocks</a:t>
            </a:r>
          </a:p>
        </p:txBody>
      </p:sp>
      <p:pic>
        <p:nvPicPr>
          <p:cNvPr id="4" name="Content Placeholder 3" descr="Screen Shot 2012-11-16 at 10.34.33 A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-406" r="-937"/>
          <a:stretch/>
        </p:blipFill>
        <p:spPr>
          <a:xfrm>
            <a:off x="1454818" y="1431757"/>
            <a:ext cx="6234363" cy="5228069"/>
          </a:xfrm>
        </p:spPr>
      </p:pic>
    </p:spTree>
    <p:extLst>
      <p:ext uri="{BB962C8B-B14F-4D97-AF65-F5344CB8AC3E}">
        <p14:creationId xmlns:p14="http://schemas.microsoft.com/office/powerpoint/2010/main" val="3904000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9F07B-498F-4944-9751-7B152FD6A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File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A3CB7-B08B-C84D-B5D1-3C14EB33A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634" y="1690689"/>
            <a:ext cx="8136731" cy="4351338"/>
          </a:xfrm>
        </p:spPr>
        <p:txBody>
          <a:bodyPr/>
          <a:lstStyle/>
          <a:p>
            <a:r>
              <a:rPr lang="en-US" dirty="0"/>
              <a:t>Imagine we have a 49KB file stored sequentially</a:t>
            </a:r>
          </a:p>
          <a:p>
            <a:r>
              <a:rPr lang="en-US" dirty="0"/>
              <a:t>How much space does it require in FFS?</a:t>
            </a:r>
          </a:p>
          <a:p>
            <a:pPr lvl="1"/>
            <a:r>
              <a:rPr lang="en-US" dirty="0"/>
              <a:t>Assume Each </a:t>
            </a:r>
            <a:r>
              <a:rPr lang="en-US" dirty="0" err="1"/>
              <a:t>inode</a:t>
            </a:r>
            <a:r>
              <a:rPr lang="en-US" dirty="0"/>
              <a:t> is 128 Bytes and contains 12 direct pointers, 1 indirect pointer, etc.</a:t>
            </a:r>
          </a:p>
          <a:p>
            <a:pPr lvl="1"/>
            <a:r>
              <a:rPr lang="en-US" dirty="0"/>
              <a:t>Assume disk pointers are 4-byte </a:t>
            </a:r>
            <a:r>
              <a:rPr lang="en-US" dirty="0" err="1"/>
              <a:t>ints</a:t>
            </a:r>
            <a:endParaRPr lang="en-US" dirty="0"/>
          </a:p>
          <a:p>
            <a:r>
              <a:rPr lang="en-US" dirty="0"/>
              <a:t>What about on NTFS?</a:t>
            </a:r>
          </a:p>
          <a:p>
            <a:pPr lvl="1"/>
            <a:r>
              <a:rPr lang="en-US" dirty="0"/>
              <a:t>Assume each MFT entry is 1 KB</a:t>
            </a:r>
          </a:p>
          <a:p>
            <a:pPr lvl="1"/>
            <a:r>
              <a:rPr lang="en-US" dirty="0"/>
              <a:t>Again assume disk pointers are 4-byte </a:t>
            </a:r>
            <a:r>
              <a:rPr lang="en-US" dirty="0" err="1"/>
              <a:t>ints</a:t>
            </a:r>
            <a:endParaRPr lang="en-US" dirty="0"/>
          </a:p>
          <a:p>
            <a:pPr lvl="1"/>
            <a:r>
              <a:rPr lang="en-US" dirty="0"/>
              <a:t>Assume length of extent represented as 4-byte int</a:t>
            </a:r>
          </a:p>
        </p:txBody>
      </p:sp>
    </p:spTree>
    <p:extLst>
      <p:ext uri="{BB962C8B-B14F-4D97-AF65-F5344CB8AC3E}">
        <p14:creationId xmlns:p14="http://schemas.microsoft.com/office/powerpoint/2010/main" val="859225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AB522-436D-9142-A819-9D2F8E71D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Storage Reliability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2061D-A8A6-C64D-A741-111A5A9B0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Single logical file operation can involve updates to multiple physical disk blocks (e.g. creating a file)</a:t>
            </a:r>
          </a:p>
          <a:p>
            <a:pPr lvl="1"/>
            <a:r>
              <a:rPr lang="en-US" dirty="0"/>
              <a:t>Allocating free data block, allocating </a:t>
            </a:r>
            <a:r>
              <a:rPr lang="en-US" dirty="0" err="1"/>
              <a:t>inode</a:t>
            </a:r>
            <a:r>
              <a:rPr lang="en-US" dirty="0"/>
              <a:t>, updating dir.</a:t>
            </a:r>
          </a:p>
          <a:p>
            <a:pPr lvl="1"/>
            <a:endParaRPr lang="en-US" dirty="0"/>
          </a:p>
          <a:p>
            <a:r>
              <a:rPr lang="en-US" dirty="0"/>
              <a:t>At physical level, operations complete one at a time</a:t>
            </a:r>
          </a:p>
          <a:p>
            <a:r>
              <a:rPr lang="en-US" dirty="0"/>
              <a:t>How do we guarantee file system is in a sane state even if a crash interrupts these steps?</a:t>
            </a:r>
          </a:p>
        </p:txBody>
      </p:sp>
    </p:spTree>
    <p:extLst>
      <p:ext uri="{BB962C8B-B14F-4D97-AF65-F5344CB8AC3E}">
        <p14:creationId xmlns:p14="http://schemas.microsoft.com/office/powerpoint/2010/main" val="2301231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64BD4-0493-1441-A520-B730834F4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Concept: Transaction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0192D-6071-F141-A8F0-B98E995D7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Closely related to critical sections for manipulating shared data structures</a:t>
            </a:r>
          </a:p>
          <a:p>
            <a:endParaRPr lang="en-US" dirty="0"/>
          </a:p>
          <a:p>
            <a:r>
              <a:rPr lang="en-US" dirty="0"/>
              <a:t>Extend concept of an atomic update from </a:t>
            </a:r>
            <a:r>
              <a:rPr lang="en-US" i="1" dirty="0"/>
              <a:t>memory</a:t>
            </a:r>
            <a:r>
              <a:rPr lang="en-US" dirty="0"/>
              <a:t> to </a:t>
            </a:r>
            <a:r>
              <a:rPr lang="en-US" i="1" dirty="0"/>
              <a:t>persistent storage</a:t>
            </a:r>
            <a:endParaRPr lang="en-US" dirty="0"/>
          </a:p>
          <a:p>
            <a:pPr lvl="1"/>
            <a:r>
              <a:rPr lang="en-US" dirty="0"/>
              <a:t>Atomically update multiple persistent data structures</a:t>
            </a:r>
          </a:p>
        </p:txBody>
      </p:sp>
    </p:spTree>
    <p:extLst>
      <p:ext uri="{BB962C8B-B14F-4D97-AF65-F5344CB8AC3E}">
        <p14:creationId xmlns:p14="http://schemas.microsoft.com/office/powerpoint/2010/main" val="1721157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66CFF-971E-E749-83B6-22C1D0BF1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Concept: Transaction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74DFB-6188-C042-88F4-10D875EF1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Defined as an </a:t>
            </a:r>
            <a:r>
              <a:rPr lang="en-US" i="1" dirty="0"/>
              <a:t>atomic sequence</a:t>
            </a:r>
            <a:r>
              <a:rPr lang="en-US" dirty="0"/>
              <a:t> of reads/writes</a:t>
            </a:r>
          </a:p>
          <a:p>
            <a:endParaRPr lang="en-US" dirty="0"/>
          </a:p>
          <a:p>
            <a:r>
              <a:rPr lang="en-US" dirty="0"/>
              <a:t>Takes system from one consistent state to another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BC70F28-81DA-9E40-9AB3-A5F89F16D927}"/>
              </a:ext>
            </a:extLst>
          </p:cNvPr>
          <p:cNvGrpSpPr/>
          <p:nvPr/>
        </p:nvGrpSpPr>
        <p:grpSpPr>
          <a:xfrm>
            <a:off x="628650" y="4001294"/>
            <a:ext cx="7848600" cy="1066800"/>
            <a:chOff x="609600" y="3471387"/>
            <a:chExt cx="7848600" cy="1066800"/>
          </a:xfrm>
        </p:grpSpPr>
        <p:sp>
          <p:nvSpPr>
            <p:cNvPr id="5" name="AutoShape 4">
              <a:extLst>
                <a:ext uri="{FF2B5EF4-FFF2-40B4-BE49-F238E27FC236}">
                  <a16:creationId xmlns:a16="http://schemas.microsoft.com/office/drawing/2014/main" id="{562566A0-AA6E-7B47-912B-A8B15C6DB9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600" y="3471387"/>
              <a:ext cx="2819400" cy="106680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F5979B97-CA45-2946-B718-7D630ACFF1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9600" y="3733800"/>
              <a:ext cx="257955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consistent state 1</a:t>
              </a:r>
              <a:endParaRPr lang="en-US" b="0" dirty="0">
                <a:solidFill>
                  <a:schemeClr val="accent2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" name="AutoShape 6">
              <a:extLst>
                <a:ext uri="{FF2B5EF4-FFF2-40B4-BE49-F238E27FC236}">
                  <a16:creationId xmlns:a16="http://schemas.microsoft.com/office/drawing/2014/main" id="{DC8C7C6F-2968-E745-AC18-D87A6475B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8800" y="3471387"/>
              <a:ext cx="2819400" cy="106680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" name="Text Box 7">
              <a:extLst>
                <a:ext uri="{FF2B5EF4-FFF2-40B4-BE49-F238E27FC236}">
                  <a16:creationId xmlns:a16="http://schemas.microsoft.com/office/drawing/2014/main" id="{9CFA4953-C546-D248-A157-13BBDF0E14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54227" y="3733800"/>
              <a:ext cx="257955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b="0">
                  <a:latin typeface="Gill Sans" charset="0"/>
                  <a:ea typeface="Gill Sans" charset="0"/>
                  <a:cs typeface="Gill Sans" charset="0"/>
                </a:rPr>
                <a:t>consistent state 2</a:t>
              </a:r>
              <a:endParaRPr lang="en-US" b="0">
                <a:solidFill>
                  <a:schemeClr val="accent2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" name="Line 8">
              <a:extLst>
                <a:ext uri="{FF2B5EF4-FFF2-40B4-BE49-F238E27FC236}">
                  <a16:creationId xmlns:a16="http://schemas.microsoft.com/office/drawing/2014/main" id="{19D3E787-998D-3048-BAFF-F90184A90C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29000" y="4004787"/>
              <a:ext cx="220980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none" w="sm" len="sm"/>
              <a:tailEnd type="stealth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" name="Text Box 9">
              <a:extLst>
                <a:ext uri="{FF2B5EF4-FFF2-40B4-BE49-F238E27FC236}">
                  <a16:creationId xmlns:a16="http://schemas.microsoft.com/office/drawing/2014/main" id="{4B97B2B9-237E-434E-9A4D-EDA797114C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7600" y="3492025"/>
              <a:ext cx="169148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b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rPr>
                <a:t>transaction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0276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>
          <a:xfrm>
            <a:off x="304800" y="276225"/>
            <a:ext cx="8001000" cy="962025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MS PGothic" charset="0"/>
              </a:rPr>
              <a:t>The ACID properties of Transactions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304800" y="1238250"/>
            <a:ext cx="8153400" cy="546735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Atomicity:</a:t>
            </a:r>
            <a:r>
              <a:rPr lang="en-US" dirty="0"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dirty="0">
                <a:ea typeface="MS PGothic" charset="0"/>
              </a:rPr>
              <a:t>all actions in the transaction happen, or none happen</a:t>
            </a:r>
          </a:p>
          <a:p>
            <a:pPr lvl="2">
              <a:lnSpc>
                <a:spcPct val="100000"/>
              </a:lnSpc>
            </a:pPr>
            <a:endParaRPr lang="en-US" sz="1100" dirty="0">
              <a:ea typeface="MS PGothic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Consistency:</a:t>
            </a:r>
            <a:r>
              <a:rPr lang="en-US" dirty="0"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dirty="0">
                <a:ea typeface="MS PGothic" charset="0"/>
              </a:rPr>
              <a:t>transactions maintain data integrity, e.g.,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ea typeface="MS PGothic" charset="0"/>
              </a:rPr>
              <a:t>Bank Balance cannot be negative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ea typeface="MS PGothic" charset="0"/>
              </a:rPr>
              <a:t>Cannot reschedule meeting on February 30</a:t>
            </a:r>
          </a:p>
          <a:p>
            <a:pPr lvl="2">
              <a:lnSpc>
                <a:spcPct val="100000"/>
              </a:lnSpc>
            </a:pPr>
            <a:endParaRPr lang="en-US" sz="1100" dirty="0">
              <a:ea typeface="MS PGothic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Isolation: </a:t>
            </a:r>
            <a:r>
              <a:rPr lang="en-US" dirty="0">
                <a:ea typeface="MS PGothic" charset="0"/>
              </a:rPr>
              <a:t>execution of one transaction is isolated from that of all others; no problems from concurrency</a:t>
            </a:r>
          </a:p>
          <a:p>
            <a:pPr lvl="2">
              <a:lnSpc>
                <a:spcPct val="100000"/>
              </a:lnSpc>
            </a:pPr>
            <a:endParaRPr lang="en-US" sz="1100" dirty="0">
              <a:ea typeface="MS PGothic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Durability: </a:t>
            </a:r>
            <a:r>
              <a:rPr lang="en-US" dirty="0">
                <a:ea typeface="MS PGothic" charset="0"/>
              </a:rPr>
              <a:t>if a transaction commits, its effects persist despite crashes</a:t>
            </a:r>
          </a:p>
        </p:txBody>
      </p:sp>
    </p:spTree>
    <p:extLst>
      <p:ext uri="{BB962C8B-B14F-4D97-AF65-F5344CB8AC3E}">
        <p14:creationId xmlns:p14="http://schemas.microsoft.com/office/powerpoint/2010/main" val="64358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Transaction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690689"/>
            <a:ext cx="8458200" cy="3972174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00FF"/>
                </a:solidFill>
              </a:rPr>
              <a:t>Begin</a:t>
            </a:r>
            <a:r>
              <a:rPr lang="en-US" sz="3600" dirty="0"/>
              <a:t> a transaction – get transaction id</a:t>
            </a:r>
          </a:p>
          <a:p>
            <a:endParaRPr lang="en-US" sz="3600" dirty="0"/>
          </a:p>
          <a:p>
            <a:r>
              <a:rPr lang="en-US" sz="3600" dirty="0"/>
              <a:t>Do a bunch of updates</a:t>
            </a:r>
          </a:p>
          <a:p>
            <a:pPr lvl="1"/>
            <a:r>
              <a:rPr lang="en-US" sz="2800" dirty="0"/>
              <a:t>If any fail along the way, </a:t>
            </a:r>
            <a:r>
              <a:rPr lang="en-US" sz="2800" dirty="0">
                <a:solidFill>
                  <a:srgbClr val="0000FF"/>
                </a:solidFill>
              </a:rPr>
              <a:t>roll-back</a:t>
            </a:r>
          </a:p>
          <a:p>
            <a:pPr lvl="1"/>
            <a:r>
              <a:rPr lang="en-US" sz="2800" dirty="0"/>
              <a:t>Or, if any conflicts with other transactions, </a:t>
            </a:r>
            <a:r>
              <a:rPr lang="en-US" sz="2800" dirty="0">
                <a:solidFill>
                  <a:srgbClr val="0000FF"/>
                </a:solidFill>
              </a:rPr>
              <a:t>roll-back</a:t>
            </a:r>
          </a:p>
          <a:p>
            <a:pPr lvl="1"/>
            <a:endParaRPr lang="en-US" sz="2800" dirty="0">
              <a:solidFill>
                <a:srgbClr val="0000FF"/>
              </a:solidFill>
            </a:endParaRPr>
          </a:p>
          <a:p>
            <a:r>
              <a:rPr lang="en-US" sz="3600" dirty="0">
                <a:solidFill>
                  <a:srgbClr val="0000FF"/>
                </a:solidFill>
              </a:rPr>
              <a:t>Commit</a:t>
            </a:r>
            <a:r>
              <a:rPr lang="en-US" sz="3600" dirty="0"/>
              <a:t> the transaction</a:t>
            </a:r>
          </a:p>
        </p:txBody>
      </p:sp>
    </p:spTree>
    <p:extLst>
      <p:ext uri="{BB962C8B-B14F-4D97-AF65-F5344CB8AC3E}">
        <p14:creationId xmlns:p14="http://schemas.microsoft.com/office/powerpoint/2010/main" val="12418870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765" y="230521"/>
            <a:ext cx="7886700" cy="1325563"/>
          </a:xfrm>
        </p:spPr>
        <p:txBody>
          <a:bodyPr/>
          <a:lstStyle/>
          <a:p>
            <a:r>
              <a:rPr lang="en-US" dirty="0"/>
              <a:t>Journaling File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63579"/>
            <a:ext cx="8839200" cy="4636169"/>
          </a:xfrm>
        </p:spPr>
        <p:txBody>
          <a:bodyPr>
            <a:noAutofit/>
          </a:bodyPr>
          <a:lstStyle/>
          <a:p>
            <a:r>
              <a:rPr lang="en-US" sz="3200" dirty="0"/>
              <a:t>Don't modify data structures on disk directly</a:t>
            </a:r>
          </a:p>
          <a:p>
            <a:r>
              <a:rPr lang="en-US" sz="3200" dirty="0"/>
              <a:t>Write each update as transaction recorded in a log</a:t>
            </a:r>
          </a:p>
          <a:p>
            <a:pPr lvl="1"/>
            <a:r>
              <a:rPr lang="en-US" sz="2800" dirty="0"/>
              <a:t>Commonly called a </a:t>
            </a:r>
            <a:r>
              <a:rPr lang="en-US" sz="2800" i="1" dirty="0"/>
              <a:t>journal</a:t>
            </a:r>
            <a:r>
              <a:rPr lang="en-US" sz="2800" dirty="0"/>
              <a:t> or </a:t>
            </a:r>
            <a:r>
              <a:rPr lang="en-US" sz="2800" i="1" dirty="0"/>
              <a:t>intention list</a:t>
            </a:r>
          </a:p>
          <a:p>
            <a:pPr lvl="1"/>
            <a:r>
              <a:rPr lang="en-US" sz="2800" dirty="0"/>
              <a:t>Also maintained on disk (allocate blocks for it when formatting)</a:t>
            </a:r>
          </a:p>
          <a:p>
            <a:r>
              <a:rPr lang="en-US" sz="3200" dirty="0"/>
              <a:t>Once changes are in the log, they can be safely applied </a:t>
            </a:r>
          </a:p>
          <a:p>
            <a:pPr lvl="1"/>
            <a:r>
              <a:rPr lang="en-US" sz="2800" dirty="0"/>
              <a:t>e.g. modify </a:t>
            </a:r>
            <a:r>
              <a:rPr lang="en-US" sz="2800" dirty="0" err="1"/>
              <a:t>inode</a:t>
            </a:r>
            <a:r>
              <a:rPr lang="en-US" sz="2800" dirty="0"/>
              <a:t> pointers and directory mapping</a:t>
            </a:r>
          </a:p>
          <a:p>
            <a:r>
              <a:rPr lang="en-US" sz="3200" dirty="0"/>
              <a:t>Garbage collection: once a change is applied, remove its entry from the log</a:t>
            </a:r>
          </a:p>
        </p:txBody>
      </p:sp>
    </p:spTree>
    <p:extLst>
      <p:ext uri="{BB962C8B-B14F-4D97-AF65-F5344CB8AC3E}">
        <p14:creationId xmlns:p14="http://schemas.microsoft.com/office/powerpoint/2010/main" val="773125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5794" y="105628"/>
            <a:ext cx="7886700" cy="1325563"/>
          </a:xfrm>
        </p:spPr>
        <p:txBody>
          <a:bodyPr/>
          <a:lstStyle/>
          <a:p>
            <a:r>
              <a:rPr lang="en-US" dirty="0"/>
              <a:t>Example: Creating a File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84144" y="990062"/>
            <a:ext cx="5079317" cy="5486400"/>
          </a:xfrm>
        </p:spPr>
        <p:txBody>
          <a:bodyPr>
            <a:noAutofit/>
          </a:bodyPr>
          <a:lstStyle/>
          <a:p>
            <a:r>
              <a:rPr lang="en-US" dirty="0"/>
              <a:t>Find free data block(s)</a:t>
            </a:r>
          </a:p>
          <a:p>
            <a:pPr lvl="1"/>
            <a:endParaRPr lang="en-US" sz="1800" dirty="0"/>
          </a:p>
          <a:p>
            <a:r>
              <a:rPr lang="en-US" dirty="0"/>
              <a:t>Find free </a:t>
            </a:r>
            <a:r>
              <a:rPr lang="en-US" dirty="0" err="1"/>
              <a:t>inode</a:t>
            </a:r>
            <a:r>
              <a:rPr lang="en-US" dirty="0"/>
              <a:t> entry</a:t>
            </a:r>
          </a:p>
          <a:p>
            <a:pPr lvl="1"/>
            <a:endParaRPr lang="en-US" sz="1800" dirty="0"/>
          </a:p>
          <a:p>
            <a:r>
              <a:rPr lang="en-US" dirty="0"/>
              <a:t>Find </a:t>
            </a:r>
            <a:r>
              <a:rPr lang="en-US" dirty="0" err="1"/>
              <a:t>dirent</a:t>
            </a:r>
            <a:r>
              <a:rPr lang="en-US" dirty="0"/>
              <a:t> insertion point</a:t>
            </a:r>
          </a:p>
          <a:p>
            <a:pPr marL="0" indent="0">
              <a:buNone/>
            </a:pPr>
            <a:r>
              <a:rPr lang="en-US" dirty="0"/>
              <a:t>-----------------------------------------</a:t>
            </a:r>
          </a:p>
          <a:p>
            <a:r>
              <a:rPr lang="en-US" dirty="0"/>
              <a:t>Write map (i.e., mark used)</a:t>
            </a:r>
          </a:p>
          <a:p>
            <a:pPr lvl="1"/>
            <a:endParaRPr lang="en-US" sz="1800" dirty="0"/>
          </a:p>
          <a:p>
            <a:r>
              <a:rPr lang="en-US" dirty="0"/>
              <a:t>Write </a:t>
            </a:r>
            <a:r>
              <a:rPr lang="en-US" dirty="0" err="1"/>
              <a:t>inode</a:t>
            </a:r>
            <a:r>
              <a:rPr lang="en-US" dirty="0"/>
              <a:t> entry to point to block(s)</a:t>
            </a:r>
          </a:p>
          <a:p>
            <a:pPr lvl="1"/>
            <a:endParaRPr lang="en-US" sz="1800" dirty="0"/>
          </a:p>
          <a:p>
            <a:r>
              <a:rPr lang="en-US" dirty="0"/>
              <a:t>Write </a:t>
            </a:r>
            <a:r>
              <a:rPr lang="en-US" dirty="0" err="1"/>
              <a:t>dirent</a:t>
            </a:r>
            <a:r>
              <a:rPr lang="en-US" dirty="0"/>
              <a:t> to point to </a:t>
            </a:r>
            <a:r>
              <a:rPr lang="en-US" dirty="0" err="1"/>
              <a:t>inode</a:t>
            </a:r>
            <a:endParaRPr lang="en-US" dirty="0"/>
          </a:p>
          <a:p>
            <a:endParaRPr lang="en-US" dirty="0"/>
          </a:p>
        </p:txBody>
      </p:sp>
      <p:sp>
        <p:nvSpPr>
          <p:cNvPr id="10" name="Can 9"/>
          <p:cNvSpPr/>
          <p:nvPr/>
        </p:nvSpPr>
        <p:spPr>
          <a:xfrm>
            <a:off x="5609996" y="1622297"/>
            <a:ext cx="2099734" cy="3048000"/>
          </a:xfrm>
          <a:prstGeom prst="can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780819" y="2843640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Data blocks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850854" y="2123750"/>
            <a:ext cx="1293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Free space map</a:t>
            </a:r>
          </a:p>
        </p:txBody>
      </p:sp>
      <p:grpSp>
        <p:nvGrpSpPr>
          <p:cNvPr id="21" name="Group 20"/>
          <p:cNvGrpSpPr/>
          <p:nvPr/>
        </p:nvGrpSpPr>
        <p:grpSpPr>
          <a:xfrm rot="16200000">
            <a:off x="6455590" y="2028473"/>
            <a:ext cx="415498" cy="1802120"/>
            <a:chOff x="7569976" y="1270135"/>
            <a:chExt cx="415498" cy="1802120"/>
          </a:xfrm>
        </p:grpSpPr>
        <p:sp>
          <p:nvSpPr>
            <p:cNvPr id="22" name="Rectangle 21"/>
            <p:cNvSpPr/>
            <p:nvPr/>
          </p:nvSpPr>
          <p:spPr>
            <a:xfrm>
              <a:off x="7605706" y="1270135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605706" y="1591319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605706" y="189790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605706" y="2219088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605706" y="2751071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69976" y="2425537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Gill Sans Light"/>
                  <a:cs typeface="Gill Sans Light"/>
                </a:rPr>
                <a:t>…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219534" y="2308416"/>
            <a:ext cx="2561285" cy="121398"/>
            <a:chOff x="64770" y="2031999"/>
            <a:chExt cx="5082551" cy="364957"/>
          </a:xfrm>
        </p:grpSpPr>
        <p:grpSp>
          <p:nvGrpSpPr>
            <p:cNvPr id="35" name="Group 34"/>
            <p:cNvGrpSpPr/>
            <p:nvPr/>
          </p:nvGrpSpPr>
          <p:grpSpPr>
            <a:xfrm>
              <a:off x="2607047" y="2031999"/>
              <a:ext cx="1270137" cy="364957"/>
              <a:chOff x="2607047" y="2031999"/>
              <a:chExt cx="1270137" cy="364957"/>
            </a:xfrm>
          </p:grpSpPr>
          <p:sp>
            <p:nvSpPr>
              <p:cNvPr id="29" name="Rectangle 28"/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3877184" y="2031999"/>
              <a:ext cx="1270137" cy="364957"/>
              <a:chOff x="2607047" y="2031999"/>
              <a:chExt cx="1270137" cy="364957"/>
            </a:xfrm>
          </p:grpSpPr>
          <p:sp>
            <p:nvSpPr>
              <p:cNvPr id="37" name="Rectangle 36"/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64770" y="2031999"/>
              <a:ext cx="1270137" cy="364957"/>
              <a:chOff x="2607047" y="2031999"/>
              <a:chExt cx="1270137" cy="364957"/>
            </a:xfrm>
          </p:grpSpPr>
          <p:sp>
            <p:nvSpPr>
              <p:cNvPr id="42" name="Rectangle 41"/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1334907" y="2031999"/>
              <a:ext cx="1270137" cy="364957"/>
              <a:chOff x="2607047" y="2031999"/>
              <a:chExt cx="1270137" cy="364957"/>
            </a:xfrm>
          </p:grpSpPr>
          <p:sp>
            <p:nvSpPr>
              <p:cNvPr id="47" name="Rectangle 46"/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Gill Sans Light"/>
                  <a:cs typeface="Gill Sans Light"/>
                </a:endParaRPr>
              </a:p>
            </p:txBody>
          </p:sp>
        </p:grpSp>
      </p:grpSp>
      <p:sp>
        <p:nvSpPr>
          <p:cNvPr id="69" name="Rectangle 68"/>
          <p:cNvSpPr/>
          <p:nvPr/>
        </p:nvSpPr>
        <p:spPr>
          <a:xfrm rot="16200000">
            <a:off x="7087320" y="3342493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70" name="Rectangle 69"/>
          <p:cNvSpPr/>
          <p:nvPr/>
        </p:nvSpPr>
        <p:spPr>
          <a:xfrm rot="16200000">
            <a:off x="7328240" y="3342493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1" name="Rectangle 70"/>
          <p:cNvSpPr/>
          <p:nvPr/>
        </p:nvSpPr>
        <p:spPr>
          <a:xfrm rot="16200000">
            <a:off x="7558209" y="3342493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5181077" y="3341778"/>
            <a:ext cx="952728" cy="242349"/>
            <a:chOff x="2607047" y="2031999"/>
            <a:chExt cx="1270137" cy="364957"/>
          </a:xfrm>
        </p:grpSpPr>
        <p:sp>
          <p:nvSpPr>
            <p:cNvPr id="61" name="Rectangle 60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133805" y="3341778"/>
            <a:ext cx="952728" cy="242349"/>
            <a:chOff x="2607047" y="2031999"/>
            <a:chExt cx="1270137" cy="364957"/>
          </a:xfrm>
        </p:grpSpPr>
        <p:sp>
          <p:nvSpPr>
            <p:cNvPr id="57" name="Rectangle 56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7884929" y="3284702"/>
            <a:ext cx="1251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latin typeface="Gill Sans" charset="0"/>
                <a:ea typeface="Gill Sans" charset="0"/>
                <a:cs typeface="Gill Sans" charset="0"/>
              </a:rPr>
              <a:t>Inode</a:t>
            </a:r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 table</a:t>
            </a:r>
          </a:p>
        </p:txBody>
      </p:sp>
      <p:grpSp>
        <p:nvGrpSpPr>
          <p:cNvPr id="83" name="Group 82"/>
          <p:cNvGrpSpPr/>
          <p:nvPr/>
        </p:nvGrpSpPr>
        <p:grpSpPr>
          <a:xfrm>
            <a:off x="5945908" y="3708339"/>
            <a:ext cx="1457827" cy="761444"/>
            <a:chOff x="1744000" y="2182577"/>
            <a:chExt cx="1430729" cy="918973"/>
          </a:xfrm>
        </p:grpSpPr>
        <p:sp>
          <p:nvSpPr>
            <p:cNvPr id="75" name="Rectangle 74"/>
            <p:cNvSpPr/>
            <p:nvPr/>
          </p:nvSpPr>
          <p:spPr>
            <a:xfrm rot="16200000">
              <a:off x="1882705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 rot="16200000">
              <a:off x="2203889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 rot="16200000">
              <a:off x="2510474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 rot="16200000">
              <a:off x="2831658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 rot="16200000">
              <a:off x="2781130" y="223454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 rot="16200000">
              <a:off x="1722113" y="220446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 rot="16200000">
              <a:off x="2206034" y="223454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Gill Sans Light"/>
                <a:cs typeface="Gill Sans Light"/>
              </a:endParaRPr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7892861" y="3982719"/>
            <a:ext cx="1110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Directory</a:t>
            </a:r>
          </a:p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entries</a:t>
            </a:r>
          </a:p>
        </p:txBody>
      </p:sp>
      <p:sp>
        <p:nvSpPr>
          <p:cNvPr id="85" name="Rectangle 84"/>
          <p:cNvSpPr/>
          <p:nvPr/>
        </p:nvSpPr>
        <p:spPr>
          <a:xfrm rot="16200000">
            <a:off x="5889522" y="2297897"/>
            <a:ext cx="121398" cy="16185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86" name="Rectangle 85"/>
          <p:cNvSpPr/>
          <p:nvPr/>
        </p:nvSpPr>
        <p:spPr>
          <a:xfrm rot="16200000">
            <a:off x="6114238" y="3352203"/>
            <a:ext cx="242349" cy="24092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87" name="Freeform 86"/>
          <p:cNvSpPr/>
          <p:nvPr/>
        </p:nvSpPr>
        <p:spPr>
          <a:xfrm>
            <a:off x="6250601" y="2982204"/>
            <a:ext cx="314088" cy="485144"/>
          </a:xfrm>
          <a:custGeom>
            <a:avLst/>
            <a:gdLst>
              <a:gd name="connsiteX0" fmla="*/ 14270 w 314088"/>
              <a:gd name="connsiteY0" fmla="*/ 485144 h 485144"/>
              <a:gd name="connsiteX1" fmla="*/ 28541 w 314088"/>
              <a:gd name="connsiteY1" fmla="*/ 242572 h 485144"/>
              <a:gd name="connsiteX2" fmla="*/ 271144 w 314088"/>
              <a:gd name="connsiteY2" fmla="*/ 214034 h 485144"/>
              <a:gd name="connsiteX3" fmla="*/ 313956 w 314088"/>
              <a:gd name="connsiteY3" fmla="*/ 0 h 485144"/>
              <a:gd name="connsiteX4" fmla="*/ 313956 w 314088"/>
              <a:gd name="connsiteY4" fmla="*/ 0 h 485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088" h="485144">
                <a:moveTo>
                  <a:pt x="14270" y="485144"/>
                </a:moveTo>
                <a:cubicBezTo>
                  <a:pt x="-1" y="386450"/>
                  <a:pt x="-14271" y="287757"/>
                  <a:pt x="28541" y="242572"/>
                </a:cubicBezTo>
                <a:cubicBezTo>
                  <a:pt x="71353" y="197387"/>
                  <a:pt x="223575" y="254463"/>
                  <a:pt x="271144" y="214034"/>
                </a:cubicBezTo>
                <a:cubicBezTo>
                  <a:pt x="318713" y="173605"/>
                  <a:pt x="313956" y="0"/>
                  <a:pt x="313956" y="0"/>
                </a:cubicBezTo>
                <a:lnTo>
                  <a:pt x="313956" y="0"/>
                </a:lnTo>
              </a:path>
            </a:pathLst>
          </a:custGeom>
          <a:ln>
            <a:solidFill>
              <a:srgbClr val="00009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88" name="Rectangle 87"/>
          <p:cNvSpPr/>
          <p:nvPr/>
        </p:nvSpPr>
        <p:spPr>
          <a:xfrm rot="16200000">
            <a:off x="6778696" y="4154950"/>
            <a:ext cx="302397" cy="32726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89" name="Freeform 88"/>
          <p:cNvSpPr/>
          <p:nvPr/>
        </p:nvSpPr>
        <p:spPr>
          <a:xfrm flipH="1">
            <a:off x="6273175" y="3584128"/>
            <a:ext cx="663309" cy="694104"/>
          </a:xfrm>
          <a:custGeom>
            <a:avLst/>
            <a:gdLst>
              <a:gd name="connsiteX0" fmla="*/ 14270 w 314088"/>
              <a:gd name="connsiteY0" fmla="*/ 485144 h 485144"/>
              <a:gd name="connsiteX1" fmla="*/ 28541 w 314088"/>
              <a:gd name="connsiteY1" fmla="*/ 242572 h 485144"/>
              <a:gd name="connsiteX2" fmla="*/ 271144 w 314088"/>
              <a:gd name="connsiteY2" fmla="*/ 214034 h 485144"/>
              <a:gd name="connsiteX3" fmla="*/ 313956 w 314088"/>
              <a:gd name="connsiteY3" fmla="*/ 0 h 485144"/>
              <a:gd name="connsiteX4" fmla="*/ 313956 w 314088"/>
              <a:gd name="connsiteY4" fmla="*/ 0 h 485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088" h="485144">
                <a:moveTo>
                  <a:pt x="14270" y="485144"/>
                </a:moveTo>
                <a:cubicBezTo>
                  <a:pt x="-1" y="386450"/>
                  <a:pt x="-14271" y="287757"/>
                  <a:pt x="28541" y="242572"/>
                </a:cubicBezTo>
                <a:cubicBezTo>
                  <a:pt x="71353" y="197387"/>
                  <a:pt x="223575" y="254463"/>
                  <a:pt x="271144" y="214034"/>
                </a:cubicBezTo>
                <a:cubicBezTo>
                  <a:pt x="318713" y="173605"/>
                  <a:pt x="313956" y="0"/>
                  <a:pt x="313956" y="0"/>
                </a:cubicBezTo>
                <a:lnTo>
                  <a:pt x="313956" y="0"/>
                </a:lnTo>
              </a:path>
            </a:pathLst>
          </a:custGeom>
          <a:ln>
            <a:solidFill>
              <a:srgbClr val="00009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65" name="Rectangle 64"/>
          <p:cNvSpPr/>
          <p:nvPr/>
        </p:nvSpPr>
        <p:spPr>
          <a:xfrm rot="16200000">
            <a:off x="5867400" y="2286000"/>
            <a:ext cx="152400" cy="152400"/>
          </a:xfrm>
          <a:prstGeom prst="rec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30190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86" grpId="0" animBg="1"/>
      <p:bldP spid="87" grpId="0" animBg="1"/>
      <p:bldP spid="88" grpId="0" animBg="1"/>
      <p:bldP spid="89" grpId="0" animBg="1"/>
      <p:bldP spid="6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5B9FD-01BE-9944-8E6A-FA8DB0076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BC4EE-056D-0349-A70F-E65E75B9C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39913"/>
            <a:ext cx="8000999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600" dirty="0"/>
              <a:t>Midterm Regrades Open, Close Friday</a:t>
            </a:r>
          </a:p>
          <a:p>
            <a:pPr>
              <a:spcAft>
                <a:spcPts val="1200"/>
              </a:spcAft>
            </a:pPr>
            <a:r>
              <a:rPr lang="en-US" sz="3600" dirty="0"/>
              <a:t>Project 2 Milestone Tonight</a:t>
            </a:r>
          </a:p>
          <a:p>
            <a:pPr>
              <a:spcAft>
                <a:spcPts val="1200"/>
              </a:spcAft>
            </a:pPr>
            <a:r>
              <a:rPr lang="en-US" sz="3600" dirty="0"/>
              <a:t>HW/Project "Party" on Friday</a:t>
            </a:r>
          </a:p>
          <a:p>
            <a:pPr lvl="1">
              <a:spcAft>
                <a:spcPts val="1200"/>
              </a:spcAft>
            </a:pPr>
            <a:r>
              <a:rPr lang="en-US" sz="2800" dirty="0"/>
              <a:t>And happy to answer questions on material or midterm exam problems</a:t>
            </a:r>
          </a:p>
          <a:p>
            <a:pPr>
              <a:spcAft>
                <a:spcPts val="1200"/>
              </a:spcAft>
            </a:pPr>
            <a:r>
              <a:rPr lang="en-US" sz="3200" dirty="0"/>
              <a:t>Mid-Summer Course Survey:</a:t>
            </a:r>
            <a:br>
              <a:rPr lang="en-US" sz="3200" dirty="0"/>
            </a:br>
            <a:r>
              <a:rPr lang="en-US" sz="3200" dirty="0">
                <a:hlinkClick r:id="rId2"/>
              </a:rPr>
              <a:t>https://</a:t>
            </a:r>
            <a:r>
              <a:rPr lang="en-US" sz="3200" dirty="0" err="1">
                <a:hlinkClick r:id="rId2"/>
              </a:rPr>
              <a:t>tinyurl.com</a:t>
            </a:r>
            <a:r>
              <a:rPr lang="en-US" sz="3200" dirty="0">
                <a:hlinkClick r:id="rId2"/>
              </a:rPr>
              <a:t>/cs162midsummer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492323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21088" y="15414"/>
            <a:ext cx="7886700" cy="1325563"/>
          </a:xfrm>
        </p:spPr>
        <p:txBody>
          <a:bodyPr/>
          <a:lstStyle/>
          <a:p>
            <a:r>
              <a:rPr lang="en-US" dirty="0"/>
              <a:t>Ex: Creating a file (as transaction)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21088" y="926430"/>
            <a:ext cx="5289112" cy="5642294"/>
          </a:xfrm>
        </p:spPr>
        <p:txBody>
          <a:bodyPr>
            <a:normAutofit/>
          </a:bodyPr>
          <a:lstStyle/>
          <a:p>
            <a:r>
              <a:rPr lang="en-US" dirty="0"/>
              <a:t>Find free data block(s)</a:t>
            </a:r>
          </a:p>
          <a:p>
            <a:endParaRPr lang="en-US" sz="1000" dirty="0"/>
          </a:p>
          <a:p>
            <a:r>
              <a:rPr lang="en-US" dirty="0"/>
              <a:t>Find free </a:t>
            </a:r>
            <a:r>
              <a:rPr lang="en-US" dirty="0" err="1"/>
              <a:t>inode</a:t>
            </a:r>
            <a:r>
              <a:rPr lang="en-US" dirty="0"/>
              <a:t> entry</a:t>
            </a:r>
          </a:p>
          <a:p>
            <a:endParaRPr lang="en-US" sz="1000" dirty="0"/>
          </a:p>
          <a:p>
            <a:r>
              <a:rPr lang="en-US" dirty="0"/>
              <a:t>Find </a:t>
            </a:r>
            <a:r>
              <a:rPr lang="en-US" dirty="0" err="1"/>
              <a:t>dirent</a:t>
            </a:r>
            <a:r>
              <a:rPr lang="en-US" dirty="0"/>
              <a:t> insertion point</a:t>
            </a:r>
          </a:p>
          <a:p>
            <a:pPr marL="0" indent="0">
              <a:buNone/>
            </a:pPr>
            <a:r>
              <a:rPr lang="en-US" sz="2000" dirty="0"/>
              <a:t>---------------------------------------------------------</a:t>
            </a:r>
          </a:p>
          <a:p>
            <a:r>
              <a:rPr lang="en-US" dirty="0"/>
              <a:t>[log] Write map (used)</a:t>
            </a:r>
            <a:endParaRPr lang="en-US" sz="1000" dirty="0"/>
          </a:p>
          <a:p>
            <a:r>
              <a:rPr lang="en-US" dirty="0"/>
              <a:t>[log] Write </a:t>
            </a:r>
            <a:r>
              <a:rPr lang="en-US" dirty="0" err="1"/>
              <a:t>inode</a:t>
            </a:r>
            <a:r>
              <a:rPr lang="en-US" dirty="0"/>
              <a:t> entry to point to block(s)</a:t>
            </a:r>
            <a:endParaRPr lang="en-US" sz="1000" dirty="0"/>
          </a:p>
          <a:p>
            <a:r>
              <a:rPr lang="en-US" dirty="0"/>
              <a:t>[log] Write </a:t>
            </a:r>
            <a:r>
              <a:rPr lang="en-US" dirty="0" err="1"/>
              <a:t>dirent</a:t>
            </a:r>
            <a:r>
              <a:rPr lang="en-US" dirty="0"/>
              <a:t> to point to </a:t>
            </a:r>
            <a:r>
              <a:rPr lang="en-US" dirty="0" err="1"/>
              <a:t>inode</a:t>
            </a:r>
            <a:endParaRPr lang="en-US" dirty="0"/>
          </a:p>
          <a:p>
            <a:endParaRPr lang="en-US" dirty="0"/>
          </a:p>
        </p:txBody>
      </p:sp>
      <p:sp>
        <p:nvSpPr>
          <p:cNvPr id="10" name="Can 9"/>
          <p:cNvSpPr/>
          <p:nvPr/>
        </p:nvSpPr>
        <p:spPr>
          <a:xfrm>
            <a:off x="5609996" y="1862927"/>
            <a:ext cx="2099734" cy="3048000"/>
          </a:xfrm>
          <a:prstGeom prst="can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780819" y="3084270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Data blocks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850854" y="2364380"/>
            <a:ext cx="1293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Free space map</a:t>
            </a:r>
          </a:p>
        </p:txBody>
      </p:sp>
      <p:grpSp>
        <p:nvGrpSpPr>
          <p:cNvPr id="21" name="Group 20"/>
          <p:cNvGrpSpPr/>
          <p:nvPr/>
        </p:nvGrpSpPr>
        <p:grpSpPr>
          <a:xfrm rot="16200000">
            <a:off x="6455590" y="2269103"/>
            <a:ext cx="415498" cy="1802120"/>
            <a:chOff x="7569976" y="1270135"/>
            <a:chExt cx="415498" cy="1802120"/>
          </a:xfrm>
        </p:grpSpPr>
        <p:sp>
          <p:nvSpPr>
            <p:cNvPr id="22" name="Rectangle 21"/>
            <p:cNvSpPr/>
            <p:nvPr/>
          </p:nvSpPr>
          <p:spPr>
            <a:xfrm>
              <a:off x="7605706" y="1270135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605706" y="1591319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605706" y="189790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605706" y="2219088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605706" y="2751071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69976" y="2425537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…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500681" y="2549046"/>
            <a:ext cx="640069" cy="121398"/>
            <a:chOff x="2607047" y="2031999"/>
            <a:chExt cx="1270137" cy="364957"/>
          </a:xfrm>
        </p:grpSpPr>
        <p:sp>
          <p:nvSpPr>
            <p:cNvPr id="29" name="Rectangle 28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140750" y="2549046"/>
            <a:ext cx="640069" cy="121398"/>
            <a:chOff x="2607047" y="2031999"/>
            <a:chExt cx="1270137" cy="364957"/>
          </a:xfrm>
        </p:grpSpPr>
        <p:sp>
          <p:nvSpPr>
            <p:cNvPr id="37" name="Rectangle 36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219534" y="2549046"/>
            <a:ext cx="640069" cy="121398"/>
            <a:chOff x="2607047" y="2031999"/>
            <a:chExt cx="1270137" cy="364957"/>
          </a:xfrm>
        </p:grpSpPr>
        <p:sp>
          <p:nvSpPr>
            <p:cNvPr id="42" name="Rectangle 41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859603" y="2549046"/>
            <a:ext cx="640069" cy="121398"/>
            <a:chOff x="2607047" y="2031999"/>
            <a:chExt cx="1270137" cy="364957"/>
          </a:xfrm>
        </p:grpSpPr>
        <p:sp>
          <p:nvSpPr>
            <p:cNvPr id="47" name="Rectangle 46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69" name="Rectangle 68"/>
          <p:cNvSpPr/>
          <p:nvPr/>
        </p:nvSpPr>
        <p:spPr>
          <a:xfrm rot="16200000">
            <a:off x="7087320" y="3583123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0" name="Rectangle 69"/>
          <p:cNvSpPr/>
          <p:nvPr/>
        </p:nvSpPr>
        <p:spPr>
          <a:xfrm rot="16200000">
            <a:off x="7328240" y="3583123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1" name="Rectangle 70"/>
          <p:cNvSpPr/>
          <p:nvPr/>
        </p:nvSpPr>
        <p:spPr>
          <a:xfrm rot="16200000">
            <a:off x="7558209" y="3583123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5181077" y="3582408"/>
            <a:ext cx="952728" cy="242349"/>
            <a:chOff x="2607047" y="2031999"/>
            <a:chExt cx="1270137" cy="364957"/>
          </a:xfrm>
        </p:grpSpPr>
        <p:sp>
          <p:nvSpPr>
            <p:cNvPr id="61" name="Rectangle 60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133805" y="3582408"/>
            <a:ext cx="952728" cy="242349"/>
            <a:chOff x="2607047" y="2031999"/>
            <a:chExt cx="1270137" cy="364957"/>
          </a:xfrm>
        </p:grpSpPr>
        <p:sp>
          <p:nvSpPr>
            <p:cNvPr id="57" name="Rectangle 56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7884929" y="3525332"/>
            <a:ext cx="1251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latin typeface="Gill Sans" charset="0"/>
                <a:ea typeface="Gill Sans" charset="0"/>
                <a:cs typeface="Gill Sans" charset="0"/>
              </a:rPr>
              <a:t>Inode</a:t>
            </a:r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 table</a:t>
            </a:r>
          </a:p>
        </p:txBody>
      </p:sp>
      <p:grpSp>
        <p:nvGrpSpPr>
          <p:cNvPr id="83" name="Group 82"/>
          <p:cNvGrpSpPr/>
          <p:nvPr/>
        </p:nvGrpSpPr>
        <p:grpSpPr>
          <a:xfrm>
            <a:off x="5945908" y="3948969"/>
            <a:ext cx="1457827" cy="761444"/>
            <a:chOff x="1744000" y="2182577"/>
            <a:chExt cx="1430729" cy="918973"/>
          </a:xfrm>
        </p:grpSpPr>
        <p:sp>
          <p:nvSpPr>
            <p:cNvPr id="75" name="Rectangle 74"/>
            <p:cNvSpPr/>
            <p:nvPr/>
          </p:nvSpPr>
          <p:spPr>
            <a:xfrm rot="16200000">
              <a:off x="1882705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 rot="16200000">
              <a:off x="2203889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 rot="16200000">
              <a:off x="2510474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 rot="16200000">
              <a:off x="2831658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 rot="16200000">
              <a:off x="2781130" y="223454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 rot="16200000">
              <a:off x="1722113" y="220446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 rot="16200000">
              <a:off x="2206034" y="223454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7892861" y="4223349"/>
            <a:ext cx="1110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Directory</a:t>
            </a:r>
          </a:p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entries</a:t>
            </a:r>
          </a:p>
        </p:txBody>
      </p:sp>
      <p:sp>
        <p:nvSpPr>
          <p:cNvPr id="86" name="Rectangle 85"/>
          <p:cNvSpPr/>
          <p:nvPr/>
        </p:nvSpPr>
        <p:spPr>
          <a:xfrm rot="16200000">
            <a:off x="6114238" y="3592833"/>
            <a:ext cx="242349" cy="240920"/>
          </a:xfrm>
          <a:prstGeom prst="rect">
            <a:avLst/>
          </a:prstGeom>
          <a:solidFill>
            <a:srgbClr val="FFFF00">
              <a:alpha val="16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8" name="Rectangle 87"/>
          <p:cNvSpPr/>
          <p:nvPr/>
        </p:nvSpPr>
        <p:spPr>
          <a:xfrm rot="16200000">
            <a:off x="6778696" y="4395580"/>
            <a:ext cx="302397" cy="327267"/>
          </a:xfrm>
          <a:prstGeom prst="rect">
            <a:avLst/>
          </a:prstGeom>
          <a:solidFill>
            <a:srgbClr val="FFFF00">
              <a:alpha val="27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56351" y="5577205"/>
            <a:ext cx="7930449" cy="623473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19736" y="6469920"/>
            <a:ext cx="53559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Log: in non-volatile storage (Flash or on Disk)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81128" y="4910927"/>
            <a:ext cx="62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head</a:t>
            </a:r>
          </a:p>
        </p:txBody>
      </p:sp>
      <p:cxnSp>
        <p:nvCxnSpPr>
          <p:cNvPr id="11" name="Straight Arrow Connector 10"/>
          <p:cNvCxnSpPr>
            <a:stCxn id="3" idx="2"/>
          </p:cNvCxnSpPr>
          <p:nvPr/>
        </p:nvCxnSpPr>
        <p:spPr>
          <a:xfrm>
            <a:off x="4693417" y="5280259"/>
            <a:ext cx="1669" cy="296947"/>
          </a:xfrm>
          <a:prstGeom prst="straightConnector1">
            <a:avLst/>
          </a:prstGeom>
          <a:ln>
            <a:solidFill>
              <a:srgbClr val="FC230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797878" y="4910927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tail</a:t>
            </a:r>
          </a:p>
        </p:txBody>
      </p:sp>
      <p:cxnSp>
        <p:nvCxnSpPr>
          <p:cNvPr id="74" name="Straight Arrow Connector 73"/>
          <p:cNvCxnSpPr>
            <a:stCxn id="72" idx="2"/>
          </p:cNvCxnSpPr>
          <p:nvPr/>
        </p:nvCxnSpPr>
        <p:spPr>
          <a:xfrm>
            <a:off x="3028871" y="5280259"/>
            <a:ext cx="82965" cy="2969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3111835" y="5586916"/>
            <a:ext cx="1583250" cy="6137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434873" y="5586916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pending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026450" y="5590408"/>
            <a:ext cx="66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done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4707450" y="5280258"/>
            <a:ext cx="393295" cy="920420"/>
            <a:chOff x="4707450" y="5039628"/>
            <a:chExt cx="393295" cy="920420"/>
          </a:xfrm>
        </p:grpSpPr>
        <p:sp>
          <p:nvSpPr>
            <p:cNvPr id="12" name="TextBox 11"/>
            <p:cNvSpPr txBox="1"/>
            <p:nvPr/>
          </p:nvSpPr>
          <p:spPr>
            <a:xfrm rot="16200000">
              <a:off x="4581774" y="5465041"/>
              <a:ext cx="620683" cy="3693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009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start</a:t>
              </a:r>
            </a:p>
          </p:txBody>
        </p:sp>
        <p:cxnSp>
          <p:nvCxnSpPr>
            <p:cNvPr id="112" name="Straight Arrow Connector 111"/>
            <p:cNvCxnSpPr/>
            <p:nvPr/>
          </p:nvCxnSpPr>
          <p:spPr>
            <a:xfrm flipH="1">
              <a:off x="5088380" y="5039628"/>
              <a:ext cx="12365" cy="296947"/>
            </a:xfrm>
            <a:prstGeom prst="straightConnector1">
              <a:avLst/>
            </a:prstGeom>
            <a:ln>
              <a:solidFill>
                <a:srgbClr val="FC230C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5076782" y="2670444"/>
            <a:ext cx="816103" cy="3530235"/>
            <a:chOff x="5076782" y="2429814"/>
            <a:chExt cx="816103" cy="3530235"/>
          </a:xfrm>
        </p:grpSpPr>
        <p:grpSp>
          <p:nvGrpSpPr>
            <p:cNvPr id="16" name="Group 15"/>
            <p:cNvGrpSpPr/>
            <p:nvPr/>
          </p:nvGrpSpPr>
          <p:grpSpPr>
            <a:xfrm>
              <a:off x="5076782" y="2429814"/>
              <a:ext cx="816103" cy="3530235"/>
              <a:chOff x="5076782" y="2429814"/>
              <a:chExt cx="816103" cy="3530235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5135148" y="5628477"/>
                <a:ext cx="640069" cy="131108"/>
                <a:chOff x="5252815" y="1247958"/>
                <a:chExt cx="640069" cy="131108"/>
              </a:xfrm>
            </p:grpSpPr>
            <p:grpSp>
              <p:nvGrpSpPr>
                <p:cNvPr id="92" name="Group 91"/>
                <p:cNvGrpSpPr/>
                <p:nvPr/>
              </p:nvGrpSpPr>
              <p:grpSpPr>
                <a:xfrm>
                  <a:off x="5252815" y="1247958"/>
                  <a:ext cx="640069" cy="121398"/>
                  <a:chOff x="2607047" y="2031999"/>
                  <a:chExt cx="1270137" cy="364957"/>
                </a:xfrm>
              </p:grpSpPr>
              <p:sp>
                <p:nvSpPr>
                  <p:cNvPr id="93" name="Rectangle 92"/>
                  <p:cNvSpPr/>
                  <p:nvPr/>
                </p:nvSpPr>
                <p:spPr>
                  <a:xfrm rot="16200000">
                    <a:off x="2585160" y="2053886"/>
                    <a:ext cx="364957" cy="321184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0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94" name="Rectangle 93"/>
                  <p:cNvSpPr/>
                  <p:nvPr/>
                </p:nvSpPr>
                <p:spPr>
                  <a:xfrm rot="16200000">
                    <a:off x="2906344" y="2053886"/>
                    <a:ext cx="364957" cy="321184"/>
                  </a:xfrm>
                  <a:prstGeom prst="rect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0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95" name="Rectangle 94"/>
                  <p:cNvSpPr/>
                  <p:nvPr/>
                </p:nvSpPr>
                <p:spPr>
                  <a:xfrm rot="16200000">
                    <a:off x="3212929" y="2053886"/>
                    <a:ext cx="364957" cy="321184"/>
                  </a:xfrm>
                  <a:prstGeom prst="rect">
                    <a:avLst/>
                  </a:prstGeom>
                  <a:solidFill>
                    <a:srgbClr val="C0504D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0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96" name="Rectangle 95"/>
                  <p:cNvSpPr/>
                  <p:nvPr/>
                </p:nvSpPr>
                <p:spPr>
                  <a:xfrm rot="16200000">
                    <a:off x="3534113" y="2053886"/>
                    <a:ext cx="364957" cy="321184"/>
                  </a:xfrm>
                  <a:prstGeom prst="rect">
                    <a:avLst/>
                  </a:prstGeom>
                  <a:solidFill>
                    <a:srgbClr val="C0504D"/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0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</p:grpSp>
            <p:sp>
              <p:nvSpPr>
                <p:cNvPr id="97" name="Rectangle 96"/>
                <p:cNvSpPr/>
                <p:nvPr/>
              </p:nvSpPr>
              <p:spPr>
                <a:xfrm rot="16200000">
                  <a:off x="5282734" y="1237439"/>
                  <a:ext cx="121398" cy="161856"/>
                </a:xfrm>
                <a:prstGeom prst="rect">
                  <a:avLst/>
                </a:prstGeom>
                <a:solidFill>
                  <a:srgbClr val="FFFF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  <p:sp>
            <p:nvSpPr>
              <p:cNvPr id="14" name="Rectangle 13"/>
              <p:cNvSpPr/>
              <p:nvPr/>
            </p:nvSpPr>
            <p:spPr>
              <a:xfrm>
                <a:off x="5076782" y="5349778"/>
                <a:ext cx="698435" cy="610271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98" name="Freeform 97"/>
              <p:cNvSpPr/>
              <p:nvPr/>
            </p:nvSpPr>
            <p:spPr>
              <a:xfrm>
                <a:off x="5248206" y="2429814"/>
                <a:ext cx="644679" cy="3009496"/>
              </a:xfrm>
              <a:custGeom>
                <a:avLst/>
                <a:gdLst>
                  <a:gd name="connsiteX0" fmla="*/ 14270 w 314088"/>
                  <a:gd name="connsiteY0" fmla="*/ 485144 h 485144"/>
                  <a:gd name="connsiteX1" fmla="*/ 28541 w 314088"/>
                  <a:gd name="connsiteY1" fmla="*/ 242572 h 485144"/>
                  <a:gd name="connsiteX2" fmla="*/ 271144 w 314088"/>
                  <a:gd name="connsiteY2" fmla="*/ 214034 h 485144"/>
                  <a:gd name="connsiteX3" fmla="*/ 313956 w 314088"/>
                  <a:gd name="connsiteY3" fmla="*/ 0 h 485144"/>
                  <a:gd name="connsiteX4" fmla="*/ 313956 w 314088"/>
                  <a:gd name="connsiteY4" fmla="*/ 0 h 485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4088" h="485144">
                    <a:moveTo>
                      <a:pt x="14270" y="485144"/>
                    </a:moveTo>
                    <a:cubicBezTo>
                      <a:pt x="-1" y="386450"/>
                      <a:pt x="-14271" y="287757"/>
                      <a:pt x="28541" y="242572"/>
                    </a:cubicBezTo>
                    <a:cubicBezTo>
                      <a:pt x="71353" y="197387"/>
                      <a:pt x="223575" y="254463"/>
                      <a:pt x="271144" y="214034"/>
                    </a:cubicBezTo>
                    <a:cubicBezTo>
                      <a:pt x="318713" y="173605"/>
                      <a:pt x="313956" y="0"/>
                      <a:pt x="313956" y="0"/>
                    </a:cubicBezTo>
                    <a:lnTo>
                      <a:pt x="313956" y="0"/>
                    </a:lnTo>
                  </a:path>
                </a:pathLst>
              </a:custGeom>
              <a:ln>
                <a:solidFill>
                  <a:srgbClr val="000090"/>
                </a:solidFill>
                <a:headEnd type="oval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cxnSp>
          <p:nvCxnSpPr>
            <p:cNvPr id="113" name="Straight Arrow Connector 112"/>
            <p:cNvCxnSpPr/>
            <p:nvPr/>
          </p:nvCxnSpPr>
          <p:spPr>
            <a:xfrm flipH="1">
              <a:off x="5765683" y="5060102"/>
              <a:ext cx="12365" cy="296947"/>
            </a:xfrm>
            <a:prstGeom prst="straightConnector1">
              <a:avLst/>
            </a:prstGeom>
            <a:ln>
              <a:solidFill>
                <a:srgbClr val="FC230C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5786022" y="3894664"/>
            <a:ext cx="818671" cy="2301654"/>
            <a:chOff x="5786022" y="3654034"/>
            <a:chExt cx="818671" cy="2301654"/>
          </a:xfrm>
        </p:grpSpPr>
        <p:grpSp>
          <p:nvGrpSpPr>
            <p:cNvPr id="99" name="Group 98"/>
            <p:cNvGrpSpPr/>
            <p:nvPr/>
          </p:nvGrpSpPr>
          <p:grpSpPr>
            <a:xfrm>
              <a:off x="5892885" y="5589588"/>
              <a:ext cx="711808" cy="242349"/>
              <a:chOff x="2607047" y="2031999"/>
              <a:chExt cx="948953" cy="364957"/>
            </a:xfrm>
          </p:grpSpPr>
          <p:sp>
            <p:nvSpPr>
              <p:cNvPr id="100" name="Rectangle 99"/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104" name="Rectangle 103"/>
            <p:cNvSpPr/>
            <p:nvPr/>
          </p:nvSpPr>
          <p:spPr>
            <a:xfrm rot="16200000">
              <a:off x="5873319" y="5600013"/>
              <a:ext cx="242349" cy="24092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5970966" y="3654034"/>
              <a:ext cx="212349" cy="2018098"/>
            </a:xfrm>
            <a:custGeom>
              <a:avLst/>
              <a:gdLst>
                <a:gd name="connsiteX0" fmla="*/ 14270 w 314088"/>
                <a:gd name="connsiteY0" fmla="*/ 485144 h 485144"/>
                <a:gd name="connsiteX1" fmla="*/ 28541 w 314088"/>
                <a:gd name="connsiteY1" fmla="*/ 242572 h 485144"/>
                <a:gd name="connsiteX2" fmla="*/ 271144 w 314088"/>
                <a:gd name="connsiteY2" fmla="*/ 214034 h 485144"/>
                <a:gd name="connsiteX3" fmla="*/ 313956 w 314088"/>
                <a:gd name="connsiteY3" fmla="*/ 0 h 485144"/>
                <a:gd name="connsiteX4" fmla="*/ 313956 w 314088"/>
                <a:gd name="connsiteY4" fmla="*/ 0 h 48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088" h="485144">
                  <a:moveTo>
                    <a:pt x="14270" y="485144"/>
                  </a:moveTo>
                  <a:cubicBezTo>
                    <a:pt x="-1" y="386450"/>
                    <a:pt x="-14271" y="287757"/>
                    <a:pt x="28541" y="242572"/>
                  </a:cubicBezTo>
                  <a:cubicBezTo>
                    <a:pt x="71353" y="197387"/>
                    <a:pt x="223575" y="254463"/>
                    <a:pt x="271144" y="214034"/>
                  </a:cubicBezTo>
                  <a:cubicBezTo>
                    <a:pt x="318713" y="173605"/>
                    <a:pt x="313956" y="0"/>
                    <a:pt x="313956" y="0"/>
                  </a:cubicBezTo>
                  <a:lnTo>
                    <a:pt x="313956" y="0"/>
                  </a:lnTo>
                </a:path>
              </a:pathLst>
            </a:custGeom>
            <a:ln>
              <a:solidFill>
                <a:srgbClr val="000090"/>
              </a:solidFill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5786022" y="5345417"/>
              <a:ext cx="818671" cy="610271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114" name="Straight Arrow Connector 113"/>
            <p:cNvCxnSpPr/>
            <p:nvPr/>
          </p:nvCxnSpPr>
          <p:spPr>
            <a:xfrm flipH="1">
              <a:off x="6592328" y="5052831"/>
              <a:ext cx="12365" cy="296947"/>
            </a:xfrm>
            <a:prstGeom prst="straightConnector1">
              <a:avLst/>
            </a:prstGeom>
            <a:ln>
              <a:solidFill>
                <a:srgbClr val="FC230C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6500681" y="4710412"/>
            <a:ext cx="929690" cy="1480844"/>
            <a:chOff x="6500681" y="4469782"/>
            <a:chExt cx="929690" cy="1480844"/>
          </a:xfrm>
        </p:grpSpPr>
        <p:sp>
          <p:nvSpPr>
            <p:cNvPr id="106" name="Rectangle 105"/>
            <p:cNvSpPr/>
            <p:nvPr/>
          </p:nvSpPr>
          <p:spPr>
            <a:xfrm rot="16200000">
              <a:off x="6686856" y="5497369"/>
              <a:ext cx="302397" cy="3272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 rot="16200000">
              <a:off x="7014123" y="5500978"/>
              <a:ext cx="302397" cy="327267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6609893" y="5340355"/>
              <a:ext cx="818671" cy="610271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0" name="Freeform 109"/>
            <p:cNvSpPr/>
            <p:nvPr/>
          </p:nvSpPr>
          <p:spPr>
            <a:xfrm flipH="1">
              <a:off x="6500681" y="4469782"/>
              <a:ext cx="469611" cy="969527"/>
            </a:xfrm>
            <a:custGeom>
              <a:avLst/>
              <a:gdLst>
                <a:gd name="connsiteX0" fmla="*/ 14270 w 314088"/>
                <a:gd name="connsiteY0" fmla="*/ 485144 h 485144"/>
                <a:gd name="connsiteX1" fmla="*/ 28541 w 314088"/>
                <a:gd name="connsiteY1" fmla="*/ 242572 h 485144"/>
                <a:gd name="connsiteX2" fmla="*/ 271144 w 314088"/>
                <a:gd name="connsiteY2" fmla="*/ 214034 h 485144"/>
                <a:gd name="connsiteX3" fmla="*/ 313956 w 314088"/>
                <a:gd name="connsiteY3" fmla="*/ 0 h 485144"/>
                <a:gd name="connsiteX4" fmla="*/ 313956 w 314088"/>
                <a:gd name="connsiteY4" fmla="*/ 0 h 48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088" h="485144">
                  <a:moveTo>
                    <a:pt x="14270" y="485144"/>
                  </a:moveTo>
                  <a:cubicBezTo>
                    <a:pt x="-1" y="386450"/>
                    <a:pt x="-14271" y="287757"/>
                    <a:pt x="28541" y="242572"/>
                  </a:cubicBezTo>
                  <a:cubicBezTo>
                    <a:pt x="71353" y="197387"/>
                    <a:pt x="223575" y="254463"/>
                    <a:pt x="271144" y="214034"/>
                  </a:cubicBezTo>
                  <a:cubicBezTo>
                    <a:pt x="318713" y="173605"/>
                    <a:pt x="313956" y="0"/>
                    <a:pt x="313956" y="0"/>
                  </a:cubicBezTo>
                  <a:lnTo>
                    <a:pt x="313956" y="0"/>
                  </a:lnTo>
                </a:path>
              </a:pathLst>
            </a:custGeom>
            <a:ln>
              <a:solidFill>
                <a:srgbClr val="000090"/>
              </a:solidFill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115" name="Straight Arrow Connector 114"/>
            <p:cNvCxnSpPr/>
            <p:nvPr/>
          </p:nvCxnSpPr>
          <p:spPr>
            <a:xfrm flipH="1">
              <a:off x="7418006" y="5056748"/>
              <a:ext cx="12365" cy="296947"/>
            </a:xfrm>
            <a:prstGeom prst="straightConnector1">
              <a:avLst/>
            </a:prstGeom>
            <a:ln>
              <a:solidFill>
                <a:srgbClr val="FC230C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7448914" y="5321999"/>
            <a:ext cx="386686" cy="1030294"/>
            <a:chOff x="7448914" y="5081369"/>
            <a:chExt cx="386686" cy="1030294"/>
          </a:xfrm>
        </p:grpSpPr>
        <p:sp>
          <p:nvSpPr>
            <p:cNvPr id="111" name="TextBox 110"/>
            <p:cNvSpPr txBox="1"/>
            <p:nvPr/>
          </p:nvSpPr>
          <p:spPr>
            <a:xfrm rot="16200000">
              <a:off x="7182036" y="5475454"/>
              <a:ext cx="903087" cy="3693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009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commit</a:t>
              </a:r>
            </a:p>
          </p:txBody>
        </p:sp>
        <p:cxnSp>
          <p:nvCxnSpPr>
            <p:cNvPr id="116" name="Straight Arrow Connector 115"/>
            <p:cNvCxnSpPr/>
            <p:nvPr/>
          </p:nvCxnSpPr>
          <p:spPr>
            <a:xfrm flipH="1">
              <a:off x="7823235" y="5081369"/>
              <a:ext cx="12365" cy="296947"/>
            </a:xfrm>
            <a:prstGeom prst="straightConnector1">
              <a:avLst/>
            </a:prstGeom>
            <a:ln>
              <a:solidFill>
                <a:srgbClr val="FC230C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Rectangle 102"/>
          <p:cNvSpPr/>
          <p:nvPr/>
        </p:nvSpPr>
        <p:spPr>
          <a:xfrm rot="16200000">
            <a:off x="5867402" y="2526631"/>
            <a:ext cx="152400" cy="152397"/>
          </a:xfrm>
          <a:prstGeom prst="rect">
            <a:avLst/>
          </a:prstGeom>
          <a:solidFill>
            <a:srgbClr val="FFFF00">
              <a:alpha val="16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59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86" grpId="0" animBg="1"/>
      <p:bldP spid="88" grpId="0" animBg="1"/>
      <p:bldP spid="10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45735" y="403435"/>
            <a:ext cx="7574806" cy="685801"/>
          </a:xfrm>
        </p:spPr>
        <p:txBody>
          <a:bodyPr>
            <a:normAutofit fontScale="90000"/>
          </a:bodyPr>
          <a:lstStyle/>
          <a:p>
            <a:r>
              <a:rPr lang="en-US" dirty="0"/>
              <a:t>"Redo Log" – Replay Transactions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72413" y="1276669"/>
            <a:ext cx="4856787" cy="3828731"/>
          </a:xfrm>
        </p:spPr>
        <p:txBody>
          <a:bodyPr>
            <a:normAutofit/>
          </a:bodyPr>
          <a:lstStyle/>
          <a:p>
            <a:r>
              <a:rPr lang="en-US" dirty="0"/>
              <a:t>After Commit</a:t>
            </a:r>
          </a:p>
          <a:p>
            <a:endParaRPr lang="en-US" dirty="0"/>
          </a:p>
          <a:p>
            <a:r>
              <a:rPr lang="en-US" dirty="0"/>
              <a:t>All access to file system first looks in log</a:t>
            </a:r>
          </a:p>
          <a:p>
            <a:endParaRPr lang="en-US" dirty="0"/>
          </a:p>
          <a:p>
            <a:r>
              <a:rPr lang="en-US" dirty="0"/>
              <a:t>Eventually copy changes to disk</a:t>
            </a:r>
          </a:p>
          <a:p>
            <a:endParaRPr lang="en-US" dirty="0"/>
          </a:p>
        </p:txBody>
      </p:sp>
      <p:sp>
        <p:nvSpPr>
          <p:cNvPr id="10" name="Can 9"/>
          <p:cNvSpPr/>
          <p:nvPr/>
        </p:nvSpPr>
        <p:spPr>
          <a:xfrm>
            <a:off x="5609996" y="1622297"/>
            <a:ext cx="2099734" cy="3048000"/>
          </a:xfrm>
          <a:prstGeom prst="can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780819" y="2843640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Data blocks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850854" y="2123750"/>
            <a:ext cx="1293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Free space map</a:t>
            </a:r>
          </a:p>
        </p:txBody>
      </p:sp>
      <p:grpSp>
        <p:nvGrpSpPr>
          <p:cNvPr id="21" name="Group 20"/>
          <p:cNvGrpSpPr/>
          <p:nvPr/>
        </p:nvGrpSpPr>
        <p:grpSpPr>
          <a:xfrm rot="16200000">
            <a:off x="6455590" y="2028473"/>
            <a:ext cx="415498" cy="1802120"/>
            <a:chOff x="7569976" y="1270135"/>
            <a:chExt cx="415498" cy="1802120"/>
          </a:xfrm>
        </p:grpSpPr>
        <p:sp>
          <p:nvSpPr>
            <p:cNvPr id="22" name="Rectangle 21"/>
            <p:cNvSpPr/>
            <p:nvPr/>
          </p:nvSpPr>
          <p:spPr>
            <a:xfrm>
              <a:off x="7605706" y="1270135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605706" y="1591319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605706" y="189790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605706" y="2219088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605706" y="2751071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69976" y="2425537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…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500681" y="2308416"/>
            <a:ext cx="640069" cy="121398"/>
            <a:chOff x="2607047" y="2031999"/>
            <a:chExt cx="1270137" cy="364957"/>
          </a:xfrm>
        </p:grpSpPr>
        <p:sp>
          <p:nvSpPr>
            <p:cNvPr id="29" name="Rectangle 28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140750" y="2308416"/>
            <a:ext cx="640069" cy="121398"/>
            <a:chOff x="2607047" y="2031999"/>
            <a:chExt cx="1270137" cy="364957"/>
          </a:xfrm>
        </p:grpSpPr>
        <p:sp>
          <p:nvSpPr>
            <p:cNvPr id="37" name="Rectangle 36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219534" y="2308416"/>
            <a:ext cx="640069" cy="121398"/>
            <a:chOff x="2607047" y="2031999"/>
            <a:chExt cx="1270137" cy="364957"/>
          </a:xfrm>
        </p:grpSpPr>
        <p:sp>
          <p:nvSpPr>
            <p:cNvPr id="42" name="Rectangle 41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859603" y="2308416"/>
            <a:ext cx="640069" cy="121398"/>
            <a:chOff x="2607047" y="2031999"/>
            <a:chExt cx="1270137" cy="364957"/>
          </a:xfrm>
        </p:grpSpPr>
        <p:sp>
          <p:nvSpPr>
            <p:cNvPr id="47" name="Rectangle 46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69" name="Rectangle 68"/>
          <p:cNvSpPr/>
          <p:nvPr/>
        </p:nvSpPr>
        <p:spPr>
          <a:xfrm rot="16200000">
            <a:off x="7087320" y="3342493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0" name="Rectangle 69"/>
          <p:cNvSpPr/>
          <p:nvPr/>
        </p:nvSpPr>
        <p:spPr>
          <a:xfrm rot="16200000">
            <a:off x="7328240" y="3342493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1" name="Rectangle 70"/>
          <p:cNvSpPr/>
          <p:nvPr/>
        </p:nvSpPr>
        <p:spPr>
          <a:xfrm rot="16200000">
            <a:off x="7558209" y="3342493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5181077" y="3341778"/>
            <a:ext cx="952728" cy="242349"/>
            <a:chOff x="2607047" y="2031999"/>
            <a:chExt cx="1270137" cy="364957"/>
          </a:xfrm>
        </p:grpSpPr>
        <p:sp>
          <p:nvSpPr>
            <p:cNvPr id="61" name="Rectangle 60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133805" y="3341778"/>
            <a:ext cx="952728" cy="242349"/>
            <a:chOff x="2607047" y="2031999"/>
            <a:chExt cx="1270137" cy="364957"/>
          </a:xfrm>
        </p:grpSpPr>
        <p:sp>
          <p:nvSpPr>
            <p:cNvPr id="57" name="Rectangle 56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7884929" y="3284702"/>
            <a:ext cx="1251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latin typeface="Gill Sans" charset="0"/>
                <a:ea typeface="Gill Sans" charset="0"/>
                <a:cs typeface="Gill Sans" charset="0"/>
              </a:rPr>
              <a:t>Inode</a:t>
            </a:r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 table</a:t>
            </a:r>
          </a:p>
        </p:txBody>
      </p:sp>
      <p:grpSp>
        <p:nvGrpSpPr>
          <p:cNvPr id="83" name="Group 82"/>
          <p:cNvGrpSpPr/>
          <p:nvPr/>
        </p:nvGrpSpPr>
        <p:grpSpPr>
          <a:xfrm>
            <a:off x="5945908" y="3708339"/>
            <a:ext cx="1457827" cy="761444"/>
            <a:chOff x="1744000" y="2182577"/>
            <a:chExt cx="1430729" cy="918973"/>
          </a:xfrm>
        </p:grpSpPr>
        <p:sp>
          <p:nvSpPr>
            <p:cNvPr id="75" name="Rectangle 74"/>
            <p:cNvSpPr/>
            <p:nvPr/>
          </p:nvSpPr>
          <p:spPr>
            <a:xfrm rot="16200000">
              <a:off x="1882705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 rot="16200000">
              <a:off x="2203889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 rot="16200000">
              <a:off x="2510474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 rot="16200000">
              <a:off x="2831658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 rot="16200000">
              <a:off x="2781130" y="223454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 rot="16200000">
              <a:off x="1722113" y="220446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 rot="16200000">
              <a:off x="2206034" y="223454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7892861" y="3823452"/>
            <a:ext cx="1110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Directory</a:t>
            </a:r>
          </a:p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entries</a:t>
            </a:r>
          </a:p>
        </p:txBody>
      </p:sp>
      <p:sp>
        <p:nvSpPr>
          <p:cNvPr id="86" name="Rectangle 85"/>
          <p:cNvSpPr/>
          <p:nvPr/>
        </p:nvSpPr>
        <p:spPr>
          <a:xfrm rot="16200000">
            <a:off x="6114238" y="3352203"/>
            <a:ext cx="242349" cy="240920"/>
          </a:xfrm>
          <a:prstGeom prst="rect">
            <a:avLst/>
          </a:prstGeom>
          <a:solidFill>
            <a:srgbClr val="FFFF00">
              <a:alpha val="16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8" name="Rectangle 87"/>
          <p:cNvSpPr/>
          <p:nvPr/>
        </p:nvSpPr>
        <p:spPr>
          <a:xfrm rot="16200000">
            <a:off x="6778696" y="4154950"/>
            <a:ext cx="302397" cy="327267"/>
          </a:xfrm>
          <a:prstGeom prst="rect">
            <a:avLst/>
          </a:prstGeom>
          <a:solidFill>
            <a:srgbClr val="FFFF00">
              <a:alpha val="27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56351" y="5336575"/>
            <a:ext cx="7930449" cy="623473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Light"/>
              <a:cs typeface="Gill Sans Ligh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19736" y="6229290"/>
            <a:ext cx="50000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Log: in non-volatile storage (Flash or Disk)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120541" y="4644122"/>
            <a:ext cx="62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head</a:t>
            </a:r>
          </a:p>
        </p:txBody>
      </p:sp>
      <p:cxnSp>
        <p:nvCxnSpPr>
          <p:cNvPr id="11" name="Straight Arrow Connector 10"/>
          <p:cNvCxnSpPr>
            <a:stCxn id="3" idx="2"/>
          </p:cNvCxnSpPr>
          <p:nvPr/>
        </p:nvCxnSpPr>
        <p:spPr>
          <a:xfrm>
            <a:off x="8432830" y="5013454"/>
            <a:ext cx="1669" cy="296947"/>
          </a:xfrm>
          <a:prstGeom prst="straightConnector1">
            <a:avLst/>
          </a:prstGeom>
          <a:ln>
            <a:solidFill>
              <a:srgbClr val="FC230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3" name="Group 142"/>
          <p:cNvGrpSpPr/>
          <p:nvPr/>
        </p:nvGrpSpPr>
        <p:grpSpPr>
          <a:xfrm>
            <a:off x="4430844" y="4700815"/>
            <a:ext cx="461986" cy="666279"/>
            <a:chOff x="4430844" y="4700815"/>
            <a:chExt cx="461986" cy="666279"/>
          </a:xfrm>
        </p:grpSpPr>
        <p:sp>
          <p:nvSpPr>
            <p:cNvPr id="72" name="TextBox 71"/>
            <p:cNvSpPr txBox="1"/>
            <p:nvPr/>
          </p:nvSpPr>
          <p:spPr>
            <a:xfrm>
              <a:off x="4430844" y="4700815"/>
              <a:ext cx="4619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tail</a:t>
              </a:r>
            </a:p>
          </p:txBody>
        </p:sp>
        <p:cxnSp>
          <p:nvCxnSpPr>
            <p:cNvPr id="74" name="Straight Arrow Connector 73"/>
            <p:cNvCxnSpPr>
              <a:stCxn id="72" idx="2"/>
            </p:cNvCxnSpPr>
            <p:nvPr/>
          </p:nvCxnSpPr>
          <p:spPr>
            <a:xfrm>
              <a:off x="4661837" y="5070147"/>
              <a:ext cx="82965" cy="2969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TextBox 89"/>
          <p:cNvSpPr txBox="1"/>
          <p:nvPr/>
        </p:nvSpPr>
        <p:spPr>
          <a:xfrm>
            <a:off x="4913348" y="5960049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pending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026450" y="5349778"/>
            <a:ext cx="66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done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4581774" y="5465041"/>
            <a:ext cx="62068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0"/>
            </a:solidFill>
          </a:ln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start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5135148" y="5628477"/>
            <a:ext cx="640069" cy="131108"/>
            <a:chOff x="5135148" y="5628477"/>
            <a:chExt cx="640069" cy="131108"/>
          </a:xfrm>
        </p:grpSpPr>
        <p:grpSp>
          <p:nvGrpSpPr>
            <p:cNvPr id="92" name="Group 91"/>
            <p:cNvGrpSpPr/>
            <p:nvPr/>
          </p:nvGrpSpPr>
          <p:grpSpPr>
            <a:xfrm>
              <a:off x="5135148" y="5628477"/>
              <a:ext cx="640069" cy="121398"/>
              <a:chOff x="2607047" y="2031999"/>
              <a:chExt cx="1270137" cy="364957"/>
            </a:xfrm>
          </p:grpSpPr>
          <p:sp>
            <p:nvSpPr>
              <p:cNvPr id="93" name="Rectangle 92"/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96" name="Rectangle 95"/>
              <p:cNvSpPr/>
              <p:nvPr/>
            </p:nvSpPr>
            <p:spPr>
              <a:xfrm rot="16200000">
                <a:off x="3534113" y="2053886"/>
                <a:ext cx="364957" cy="321184"/>
              </a:xfrm>
              <a:prstGeom prst="rect">
                <a:avLst/>
              </a:prstGeom>
              <a:solidFill>
                <a:srgbClr val="C0504D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97" name="Rectangle 96"/>
            <p:cNvSpPr/>
            <p:nvPr/>
          </p:nvSpPr>
          <p:spPr>
            <a:xfrm rot="16200000">
              <a:off x="5165067" y="5617958"/>
              <a:ext cx="121398" cy="161856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5076782" y="5349778"/>
            <a:ext cx="698435" cy="610271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8" name="Freeform 97"/>
          <p:cNvSpPr/>
          <p:nvPr/>
        </p:nvSpPr>
        <p:spPr>
          <a:xfrm>
            <a:off x="5248206" y="2429814"/>
            <a:ext cx="644679" cy="3009496"/>
          </a:xfrm>
          <a:custGeom>
            <a:avLst/>
            <a:gdLst>
              <a:gd name="connsiteX0" fmla="*/ 14270 w 314088"/>
              <a:gd name="connsiteY0" fmla="*/ 485144 h 485144"/>
              <a:gd name="connsiteX1" fmla="*/ 28541 w 314088"/>
              <a:gd name="connsiteY1" fmla="*/ 242572 h 485144"/>
              <a:gd name="connsiteX2" fmla="*/ 271144 w 314088"/>
              <a:gd name="connsiteY2" fmla="*/ 214034 h 485144"/>
              <a:gd name="connsiteX3" fmla="*/ 313956 w 314088"/>
              <a:gd name="connsiteY3" fmla="*/ 0 h 485144"/>
              <a:gd name="connsiteX4" fmla="*/ 313956 w 314088"/>
              <a:gd name="connsiteY4" fmla="*/ 0 h 485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088" h="485144">
                <a:moveTo>
                  <a:pt x="14270" y="485144"/>
                </a:moveTo>
                <a:cubicBezTo>
                  <a:pt x="-1" y="386450"/>
                  <a:pt x="-14271" y="287757"/>
                  <a:pt x="28541" y="242572"/>
                </a:cubicBezTo>
                <a:cubicBezTo>
                  <a:pt x="71353" y="197387"/>
                  <a:pt x="223575" y="254463"/>
                  <a:pt x="271144" y="214034"/>
                </a:cubicBezTo>
                <a:cubicBezTo>
                  <a:pt x="318713" y="173605"/>
                  <a:pt x="313956" y="0"/>
                  <a:pt x="313956" y="0"/>
                </a:cubicBezTo>
                <a:lnTo>
                  <a:pt x="313956" y="0"/>
                </a:lnTo>
              </a:path>
            </a:pathLst>
          </a:custGeom>
          <a:ln>
            <a:solidFill>
              <a:srgbClr val="00009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0" name="Rectangle 99"/>
          <p:cNvSpPr/>
          <p:nvPr/>
        </p:nvSpPr>
        <p:spPr>
          <a:xfrm rot="16200000">
            <a:off x="5892170" y="5590303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5874034" y="5589588"/>
            <a:ext cx="730659" cy="252059"/>
            <a:chOff x="5874034" y="5589588"/>
            <a:chExt cx="730659" cy="252059"/>
          </a:xfrm>
        </p:grpSpPr>
        <p:sp>
          <p:nvSpPr>
            <p:cNvPr id="101" name="Rectangle 100"/>
            <p:cNvSpPr/>
            <p:nvPr/>
          </p:nvSpPr>
          <p:spPr>
            <a:xfrm rot="16200000">
              <a:off x="6133089" y="5590303"/>
              <a:ext cx="242349" cy="24092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 rot="16200000">
              <a:off x="6363058" y="5590303"/>
              <a:ext cx="242349" cy="24092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 rot="16200000">
              <a:off x="5873319" y="5600013"/>
              <a:ext cx="242349" cy="24092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105" name="Freeform 104"/>
          <p:cNvSpPr/>
          <p:nvPr/>
        </p:nvSpPr>
        <p:spPr>
          <a:xfrm>
            <a:off x="5970966" y="3654034"/>
            <a:ext cx="212349" cy="2018098"/>
          </a:xfrm>
          <a:custGeom>
            <a:avLst/>
            <a:gdLst>
              <a:gd name="connsiteX0" fmla="*/ 14270 w 314088"/>
              <a:gd name="connsiteY0" fmla="*/ 485144 h 485144"/>
              <a:gd name="connsiteX1" fmla="*/ 28541 w 314088"/>
              <a:gd name="connsiteY1" fmla="*/ 242572 h 485144"/>
              <a:gd name="connsiteX2" fmla="*/ 271144 w 314088"/>
              <a:gd name="connsiteY2" fmla="*/ 214034 h 485144"/>
              <a:gd name="connsiteX3" fmla="*/ 313956 w 314088"/>
              <a:gd name="connsiteY3" fmla="*/ 0 h 485144"/>
              <a:gd name="connsiteX4" fmla="*/ 313956 w 314088"/>
              <a:gd name="connsiteY4" fmla="*/ 0 h 485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088" h="485144">
                <a:moveTo>
                  <a:pt x="14270" y="485144"/>
                </a:moveTo>
                <a:cubicBezTo>
                  <a:pt x="-1" y="386450"/>
                  <a:pt x="-14271" y="287757"/>
                  <a:pt x="28541" y="242572"/>
                </a:cubicBezTo>
                <a:cubicBezTo>
                  <a:pt x="71353" y="197387"/>
                  <a:pt x="223575" y="254463"/>
                  <a:pt x="271144" y="214034"/>
                </a:cubicBezTo>
                <a:cubicBezTo>
                  <a:pt x="318713" y="173605"/>
                  <a:pt x="313956" y="0"/>
                  <a:pt x="313956" y="0"/>
                </a:cubicBezTo>
                <a:lnTo>
                  <a:pt x="313956" y="0"/>
                </a:lnTo>
              </a:path>
            </a:pathLst>
          </a:custGeom>
          <a:ln>
            <a:solidFill>
              <a:srgbClr val="00009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5786022" y="5345417"/>
            <a:ext cx="818671" cy="610271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684331" y="5513413"/>
            <a:ext cx="644624" cy="313938"/>
            <a:chOff x="6684331" y="5513413"/>
            <a:chExt cx="644624" cy="313938"/>
          </a:xfrm>
        </p:grpSpPr>
        <p:sp>
          <p:nvSpPr>
            <p:cNvPr id="106" name="Rectangle 105"/>
            <p:cNvSpPr/>
            <p:nvPr/>
          </p:nvSpPr>
          <p:spPr>
            <a:xfrm rot="16200000">
              <a:off x="6696766" y="5512519"/>
              <a:ext cx="302397" cy="3272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 rot="16200000">
              <a:off x="7014123" y="5500978"/>
              <a:ext cx="302397" cy="327267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109" name="Rectangle 108"/>
          <p:cNvSpPr/>
          <p:nvPr/>
        </p:nvSpPr>
        <p:spPr>
          <a:xfrm>
            <a:off x="6609893" y="5340355"/>
            <a:ext cx="818671" cy="610271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0" name="Freeform 109"/>
          <p:cNvSpPr/>
          <p:nvPr/>
        </p:nvSpPr>
        <p:spPr>
          <a:xfrm flipH="1">
            <a:off x="6500681" y="4469782"/>
            <a:ext cx="469611" cy="969527"/>
          </a:xfrm>
          <a:custGeom>
            <a:avLst/>
            <a:gdLst>
              <a:gd name="connsiteX0" fmla="*/ 14270 w 314088"/>
              <a:gd name="connsiteY0" fmla="*/ 485144 h 485144"/>
              <a:gd name="connsiteX1" fmla="*/ 28541 w 314088"/>
              <a:gd name="connsiteY1" fmla="*/ 242572 h 485144"/>
              <a:gd name="connsiteX2" fmla="*/ 271144 w 314088"/>
              <a:gd name="connsiteY2" fmla="*/ 214034 h 485144"/>
              <a:gd name="connsiteX3" fmla="*/ 313956 w 314088"/>
              <a:gd name="connsiteY3" fmla="*/ 0 h 485144"/>
              <a:gd name="connsiteX4" fmla="*/ 313956 w 314088"/>
              <a:gd name="connsiteY4" fmla="*/ 0 h 485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088" h="485144">
                <a:moveTo>
                  <a:pt x="14270" y="485144"/>
                </a:moveTo>
                <a:cubicBezTo>
                  <a:pt x="-1" y="386450"/>
                  <a:pt x="-14271" y="287757"/>
                  <a:pt x="28541" y="242572"/>
                </a:cubicBezTo>
                <a:cubicBezTo>
                  <a:pt x="71353" y="197387"/>
                  <a:pt x="223575" y="254463"/>
                  <a:pt x="271144" y="214034"/>
                </a:cubicBezTo>
                <a:cubicBezTo>
                  <a:pt x="318713" y="173605"/>
                  <a:pt x="313956" y="0"/>
                  <a:pt x="313956" y="0"/>
                </a:cubicBezTo>
                <a:lnTo>
                  <a:pt x="313956" y="0"/>
                </a:lnTo>
              </a:path>
            </a:pathLst>
          </a:custGeom>
          <a:ln>
            <a:solidFill>
              <a:srgbClr val="000090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 rot="16200000">
            <a:off x="7182036" y="5475454"/>
            <a:ext cx="90308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0"/>
            </a:solidFill>
          </a:ln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commit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855924" y="2307184"/>
            <a:ext cx="640069" cy="131108"/>
            <a:chOff x="5941596" y="1148673"/>
            <a:chExt cx="640069" cy="131108"/>
          </a:xfrm>
          <a:effectLst>
            <a:glow rad="165100">
              <a:schemeClr val="accent3">
                <a:satMod val="175000"/>
                <a:alpha val="52000"/>
              </a:schemeClr>
            </a:glow>
          </a:effectLst>
        </p:grpSpPr>
        <p:sp>
          <p:nvSpPr>
            <p:cNvPr id="129" name="Rectangle 128"/>
            <p:cNvSpPr/>
            <p:nvPr/>
          </p:nvSpPr>
          <p:spPr>
            <a:xfrm rot="16200000">
              <a:off x="5961825" y="1128444"/>
              <a:ext cx="121398" cy="1618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 rot="16200000">
              <a:off x="6123681" y="1128444"/>
              <a:ext cx="121398" cy="1618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 rot="16200000">
              <a:off x="6278181" y="1128444"/>
              <a:ext cx="121398" cy="161856"/>
            </a:xfrm>
            <a:prstGeom prst="rect">
              <a:avLst/>
            </a:prstGeom>
            <a:solidFill>
              <a:srgbClr val="C0504D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 rot="16200000">
              <a:off x="6440038" y="1128444"/>
              <a:ext cx="121398" cy="161856"/>
            </a:xfrm>
            <a:prstGeom prst="rect">
              <a:avLst/>
            </a:prstGeom>
            <a:solidFill>
              <a:srgbClr val="C0504D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 rot="16200000">
              <a:off x="5971515" y="1138154"/>
              <a:ext cx="121398" cy="161856"/>
            </a:xfrm>
            <a:prstGeom prst="rect">
              <a:avLst/>
            </a:prstGeom>
            <a:solidFill>
              <a:srgbClr val="FFFF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5411038" y="4742371"/>
            <a:ext cx="461986" cy="607407"/>
            <a:chOff x="5411038" y="4742371"/>
            <a:chExt cx="461986" cy="607407"/>
          </a:xfrm>
        </p:grpSpPr>
        <p:cxnSp>
          <p:nvCxnSpPr>
            <p:cNvPr id="133" name="Straight Arrow Connector 132"/>
            <p:cNvCxnSpPr/>
            <p:nvPr/>
          </p:nvCxnSpPr>
          <p:spPr>
            <a:xfrm>
              <a:off x="5696019" y="5052831"/>
              <a:ext cx="74706" cy="2969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TextBox 139"/>
            <p:cNvSpPr txBox="1"/>
            <p:nvPr/>
          </p:nvSpPr>
          <p:spPr>
            <a:xfrm>
              <a:off x="5411038" y="4742371"/>
              <a:ext cx="4619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tail</a:t>
              </a: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6172280" y="3361776"/>
            <a:ext cx="730659" cy="252059"/>
            <a:chOff x="5874034" y="5589588"/>
            <a:chExt cx="730659" cy="252059"/>
          </a:xfrm>
          <a:effectLst>
            <a:glow rad="1397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116" name="Rectangle 115"/>
            <p:cNvSpPr/>
            <p:nvPr/>
          </p:nvSpPr>
          <p:spPr>
            <a:xfrm rot="16200000">
              <a:off x="6133089" y="5590303"/>
              <a:ext cx="242349" cy="24092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 rot="16200000">
              <a:off x="6363058" y="5590303"/>
              <a:ext cx="242349" cy="24092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 rot="16200000">
              <a:off x="5873319" y="5600013"/>
              <a:ext cx="242349" cy="24092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6298211" y="4683499"/>
            <a:ext cx="461986" cy="666279"/>
            <a:chOff x="4430844" y="4700815"/>
            <a:chExt cx="461986" cy="666279"/>
          </a:xfrm>
        </p:grpSpPr>
        <p:sp>
          <p:nvSpPr>
            <p:cNvPr id="144" name="TextBox 143"/>
            <p:cNvSpPr txBox="1"/>
            <p:nvPr/>
          </p:nvSpPr>
          <p:spPr>
            <a:xfrm>
              <a:off x="4430844" y="4700815"/>
              <a:ext cx="4619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tail</a:t>
              </a:r>
            </a:p>
          </p:txBody>
        </p:sp>
        <p:cxnSp>
          <p:nvCxnSpPr>
            <p:cNvPr id="145" name="Straight Arrow Connector 144"/>
            <p:cNvCxnSpPr>
              <a:stCxn id="144" idx="2"/>
            </p:cNvCxnSpPr>
            <p:nvPr/>
          </p:nvCxnSpPr>
          <p:spPr>
            <a:xfrm>
              <a:off x="4661837" y="5070147"/>
              <a:ext cx="82965" cy="2969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Group 145"/>
          <p:cNvGrpSpPr/>
          <p:nvPr/>
        </p:nvGrpSpPr>
        <p:grpSpPr>
          <a:xfrm>
            <a:off x="7095591" y="4660915"/>
            <a:ext cx="461986" cy="666279"/>
            <a:chOff x="4430844" y="4700815"/>
            <a:chExt cx="461986" cy="666279"/>
          </a:xfrm>
        </p:grpSpPr>
        <p:sp>
          <p:nvSpPr>
            <p:cNvPr id="147" name="TextBox 146"/>
            <p:cNvSpPr txBox="1"/>
            <p:nvPr/>
          </p:nvSpPr>
          <p:spPr>
            <a:xfrm>
              <a:off x="4430844" y="4700815"/>
              <a:ext cx="4619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tail</a:t>
              </a:r>
            </a:p>
          </p:txBody>
        </p:sp>
        <p:cxnSp>
          <p:nvCxnSpPr>
            <p:cNvPr id="148" name="Straight Arrow Connector 147"/>
            <p:cNvCxnSpPr>
              <a:stCxn id="147" idx="2"/>
            </p:cNvCxnSpPr>
            <p:nvPr/>
          </p:nvCxnSpPr>
          <p:spPr>
            <a:xfrm>
              <a:off x="4661837" y="5070147"/>
              <a:ext cx="82965" cy="2969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 148"/>
          <p:cNvGrpSpPr/>
          <p:nvPr/>
        </p:nvGrpSpPr>
        <p:grpSpPr>
          <a:xfrm>
            <a:off x="7551250" y="4700815"/>
            <a:ext cx="461986" cy="666279"/>
            <a:chOff x="4430844" y="4700815"/>
            <a:chExt cx="461986" cy="666279"/>
          </a:xfrm>
        </p:grpSpPr>
        <p:sp>
          <p:nvSpPr>
            <p:cNvPr id="150" name="TextBox 149"/>
            <p:cNvSpPr txBox="1"/>
            <p:nvPr/>
          </p:nvSpPr>
          <p:spPr>
            <a:xfrm>
              <a:off x="4430844" y="4700815"/>
              <a:ext cx="4619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tail</a:t>
              </a:r>
            </a:p>
          </p:txBody>
        </p:sp>
        <p:cxnSp>
          <p:nvCxnSpPr>
            <p:cNvPr id="151" name="Straight Arrow Connector 150"/>
            <p:cNvCxnSpPr>
              <a:stCxn id="150" idx="2"/>
            </p:cNvCxnSpPr>
            <p:nvPr/>
          </p:nvCxnSpPr>
          <p:spPr>
            <a:xfrm>
              <a:off x="4661837" y="5070147"/>
              <a:ext cx="82965" cy="2969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5" name="Group 154"/>
          <p:cNvGrpSpPr/>
          <p:nvPr/>
        </p:nvGrpSpPr>
        <p:grpSpPr>
          <a:xfrm>
            <a:off x="6390513" y="4167385"/>
            <a:ext cx="644624" cy="313938"/>
            <a:chOff x="6684331" y="5513413"/>
            <a:chExt cx="644624" cy="313938"/>
          </a:xfrm>
          <a:effectLst>
            <a:glow rad="1397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156" name="Rectangle 155"/>
            <p:cNvSpPr/>
            <p:nvPr/>
          </p:nvSpPr>
          <p:spPr>
            <a:xfrm rot="16200000">
              <a:off x="6696766" y="5512519"/>
              <a:ext cx="302397" cy="3272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 rot="16200000">
              <a:off x="7014123" y="5500978"/>
              <a:ext cx="302397" cy="327267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707449" y="5208576"/>
            <a:ext cx="3143405" cy="903088"/>
            <a:chOff x="4707449" y="5208576"/>
            <a:chExt cx="3143405" cy="903088"/>
          </a:xfrm>
        </p:grpSpPr>
        <p:cxnSp>
          <p:nvCxnSpPr>
            <p:cNvPr id="17" name="Straight Connector 16"/>
            <p:cNvCxnSpPr/>
            <p:nvPr/>
          </p:nvCxnSpPr>
          <p:spPr>
            <a:xfrm flipH="1" flipV="1">
              <a:off x="4707449" y="5208576"/>
              <a:ext cx="3143405" cy="903088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>
              <a:stCxn id="111" idx="3"/>
            </p:cNvCxnSpPr>
            <p:nvPr/>
          </p:nvCxnSpPr>
          <p:spPr>
            <a:xfrm flipH="1">
              <a:off x="4859850" y="5208577"/>
              <a:ext cx="2773730" cy="865762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95546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Crash During Logging – Recover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71145" y="1348946"/>
            <a:ext cx="4734732" cy="3828731"/>
          </a:xfrm>
        </p:spPr>
        <p:txBody>
          <a:bodyPr>
            <a:noAutofit/>
          </a:bodyPr>
          <a:lstStyle/>
          <a:p>
            <a:r>
              <a:rPr lang="en-US" sz="2800" dirty="0"/>
              <a:t>Upon recovery scan the log</a:t>
            </a:r>
          </a:p>
          <a:p>
            <a:pPr lvl="1"/>
            <a:endParaRPr lang="en-US" sz="2000" dirty="0"/>
          </a:p>
          <a:p>
            <a:r>
              <a:rPr lang="en-US" sz="2800" dirty="0"/>
              <a:t>Detect transaction start with no commit</a:t>
            </a:r>
          </a:p>
          <a:p>
            <a:pPr lvl="1"/>
            <a:endParaRPr lang="en-US" sz="2000" dirty="0"/>
          </a:p>
          <a:p>
            <a:r>
              <a:rPr lang="en-US" sz="2800" dirty="0"/>
              <a:t>Discard log entries</a:t>
            </a:r>
          </a:p>
          <a:p>
            <a:pPr lvl="1"/>
            <a:endParaRPr lang="en-US" sz="2000" dirty="0"/>
          </a:p>
          <a:p>
            <a:r>
              <a:rPr lang="en-US" sz="2800" dirty="0"/>
              <a:t>Disk remains unchanged</a:t>
            </a:r>
          </a:p>
          <a:p>
            <a:endParaRPr lang="en-US" sz="2800" dirty="0"/>
          </a:p>
        </p:txBody>
      </p:sp>
      <p:sp>
        <p:nvSpPr>
          <p:cNvPr id="10" name="Can 9"/>
          <p:cNvSpPr/>
          <p:nvPr/>
        </p:nvSpPr>
        <p:spPr>
          <a:xfrm>
            <a:off x="5609996" y="1862927"/>
            <a:ext cx="2099734" cy="3048000"/>
          </a:xfrm>
          <a:prstGeom prst="can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780819" y="3084270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Data blocks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850854" y="2364380"/>
            <a:ext cx="1293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Free space map</a:t>
            </a:r>
          </a:p>
        </p:txBody>
      </p:sp>
      <p:grpSp>
        <p:nvGrpSpPr>
          <p:cNvPr id="21" name="Group 20"/>
          <p:cNvGrpSpPr/>
          <p:nvPr/>
        </p:nvGrpSpPr>
        <p:grpSpPr>
          <a:xfrm rot="16200000">
            <a:off x="6455590" y="2269103"/>
            <a:ext cx="415498" cy="1802120"/>
            <a:chOff x="7569976" y="1270135"/>
            <a:chExt cx="415498" cy="1802120"/>
          </a:xfrm>
        </p:grpSpPr>
        <p:sp>
          <p:nvSpPr>
            <p:cNvPr id="22" name="Rectangle 21"/>
            <p:cNvSpPr/>
            <p:nvPr/>
          </p:nvSpPr>
          <p:spPr>
            <a:xfrm>
              <a:off x="7605706" y="1270135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605706" y="1591319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605706" y="189790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605706" y="2219088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605706" y="2751071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69976" y="2425537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…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500681" y="2549046"/>
            <a:ext cx="640069" cy="121398"/>
            <a:chOff x="2607047" y="2031999"/>
            <a:chExt cx="1270137" cy="364957"/>
          </a:xfrm>
        </p:grpSpPr>
        <p:sp>
          <p:nvSpPr>
            <p:cNvPr id="29" name="Rectangle 28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140750" y="2549046"/>
            <a:ext cx="640069" cy="121398"/>
            <a:chOff x="2607047" y="2031999"/>
            <a:chExt cx="1270137" cy="364957"/>
          </a:xfrm>
        </p:grpSpPr>
        <p:sp>
          <p:nvSpPr>
            <p:cNvPr id="37" name="Rectangle 36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219534" y="2549046"/>
            <a:ext cx="640069" cy="121398"/>
            <a:chOff x="2607047" y="2031999"/>
            <a:chExt cx="1270137" cy="364957"/>
          </a:xfrm>
        </p:grpSpPr>
        <p:sp>
          <p:nvSpPr>
            <p:cNvPr id="42" name="Rectangle 41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859603" y="2549046"/>
            <a:ext cx="640069" cy="121398"/>
            <a:chOff x="2607047" y="2031999"/>
            <a:chExt cx="1270137" cy="364957"/>
          </a:xfrm>
        </p:grpSpPr>
        <p:sp>
          <p:nvSpPr>
            <p:cNvPr id="47" name="Rectangle 46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69" name="Rectangle 68"/>
          <p:cNvSpPr/>
          <p:nvPr/>
        </p:nvSpPr>
        <p:spPr>
          <a:xfrm rot="16200000">
            <a:off x="7087320" y="3583123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0" name="Rectangle 69"/>
          <p:cNvSpPr/>
          <p:nvPr/>
        </p:nvSpPr>
        <p:spPr>
          <a:xfrm rot="16200000">
            <a:off x="7328240" y="3583123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1" name="Rectangle 70"/>
          <p:cNvSpPr/>
          <p:nvPr/>
        </p:nvSpPr>
        <p:spPr>
          <a:xfrm rot="16200000">
            <a:off x="7558209" y="3583123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5181077" y="3582408"/>
            <a:ext cx="952728" cy="242349"/>
            <a:chOff x="2607047" y="2031999"/>
            <a:chExt cx="1270137" cy="364957"/>
          </a:xfrm>
        </p:grpSpPr>
        <p:sp>
          <p:nvSpPr>
            <p:cNvPr id="61" name="Rectangle 60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133805" y="3582408"/>
            <a:ext cx="952728" cy="242349"/>
            <a:chOff x="2607047" y="2031999"/>
            <a:chExt cx="1270137" cy="364957"/>
          </a:xfrm>
        </p:grpSpPr>
        <p:sp>
          <p:nvSpPr>
            <p:cNvPr id="57" name="Rectangle 56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7884929" y="3525332"/>
            <a:ext cx="1251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latin typeface="Gill Sans" charset="0"/>
                <a:ea typeface="Gill Sans" charset="0"/>
                <a:cs typeface="Gill Sans" charset="0"/>
              </a:rPr>
              <a:t>Inode</a:t>
            </a:r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 table</a:t>
            </a:r>
          </a:p>
        </p:txBody>
      </p:sp>
      <p:grpSp>
        <p:nvGrpSpPr>
          <p:cNvPr id="83" name="Group 82"/>
          <p:cNvGrpSpPr/>
          <p:nvPr/>
        </p:nvGrpSpPr>
        <p:grpSpPr>
          <a:xfrm>
            <a:off x="5945908" y="3948969"/>
            <a:ext cx="1457827" cy="761444"/>
            <a:chOff x="1744000" y="2182577"/>
            <a:chExt cx="1430729" cy="918973"/>
          </a:xfrm>
        </p:grpSpPr>
        <p:sp>
          <p:nvSpPr>
            <p:cNvPr id="75" name="Rectangle 74"/>
            <p:cNvSpPr/>
            <p:nvPr/>
          </p:nvSpPr>
          <p:spPr>
            <a:xfrm rot="16200000">
              <a:off x="1882705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 rot="16200000">
              <a:off x="2203889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 rot="16200000">
              <a:off x="2510474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 rot="16200000">
              <a:off x="2831658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 rot="16200000">
              <a:off x="2781130" y="223454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 rot="16200000">
              <a:off x="1722113" y="220446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 rot="16200000">
              <a:off x="2206034" y="223454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7892861" y="4223349"/>
            <a:ext cx="1110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Directory</a:t>
            </a:r>
          </a:p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entries</a:t>
            </a:r>
          </a:p>
        </p:txBody>
      </p:sp>
      <p:sp>
        <p:nvSpPr>
          <p:cNvPr id="86" name="Rectangle 85"/>
          <p:cNvSpPr/>
          <p:nvPr/>
        </p:nvSpPr>
        <p:spPr>
          <a:xfrm rot="16200000">
            <a:off x="6114238" y="3592833"/>
            <a:ext cx="242349" cy="240920"/>
          </a:xfrm>
          <a:prstGeom prst="rect">
            <a:avLst/>
          </a:prstGeom>
          <a:solidFill>
            <a:srgbClr val="FFFF00">
              <a:alpha val="16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8" name="Rectangle 87"/>
          <p:cNvSpPr/>
          <p:nvPr/>
        </p:nvSpPr>
        <p:spPr>
          <a:xfrm rot="16200000">
            <a:off x="6778696" y="4395580"/>
            <a:ext cx="302397" cy="327267"/>
          </a:xfrm>
          <a:prstGeom prst="rect">
            <a:avLst/>
          </a:prstGeom>
          <a:solidFill>
            <a:srgbClr val="FFFF00">
              <a:alpha val="27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56351" y="5577205"/>
            <a:ext cx="7930449" cy="623473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19736" y="6469920"/>
            <a:ext cx="53559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Log: in non-volatile storage (Flash or on Disk)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81128" y="4910927"/>
            <a:ext cx="62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head</a:t>
            </a:r>
          </a:p>
        </p:txBody>
      </p:sp>
      <p:cxnSp>
        <p:nvCxnSpPr>
          <p:cNvPr id="11" name="Straight Arrow Connector 10"/>
          <p:cNvCxnSpPr>
            <a:stCxn id="3" idx="2"/>
          </p:cNvCxnSpPr>
          <p:nvPr/>
        </p:nvCxnSpPr>
        <p:spPr>
          <a:xfrm>
            <a:off x="4693417" y="5280259"/>
            <a:ext cx="1669" cy="296947"/>
          </a:xfrm>
          <a:prstGeom prst="straightConnector1">
            <a:avLst/>
          </a:prstGeom>
          <a:ln>
            <a:solidFill>
              <a:srgbClr val="FC230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797878" y="4910927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tail</a:t>
            </a:r>
          </a:p>
        </p:txBody>
      </p:sp>
      <p:cxnSp>
        <p:nvCxnSpPr>
          <p:cNvPr id="74" name="Straight Arrow Connector 73"/>
          <p:cNvCxnSpPr>
            <a:stCxn id="72" idx="2"/>
          </p:cNvCxnSpPr>
          <p:nvPr/>
        </p:nvCxnSpPr>
        <p:spPr>
          <a:xfrm>
            <a:off x="3028871" y="5280259"/>
            <a:ext cx="82965" cy="2969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3111835" y="5586916"/>
            <a:ext cx="1583250" cy="6137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434873" y="5586916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pending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026450" y="5590408"/>
            <a:ext cx="66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done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4581774" y="5705671"/>
            <a:ext cx="62068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0"/>
            </a:solidFill>
          </a:ln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start</a:t>
            </a:r>
          </a:p>
        </p:txBody>
      </p:sp>
      <p:cxnSp>
        <p:nvCxnSpPr>
          <p:cNvPr id="112" name="Straight Arrow Connector 111"/>
          <p:cNvCxnSpPr/>
          <p:nvPr/>
        </p:nvCxnSpPr>
        <p:spPr>
          <a:xfrm flipH="1">
            <a:off x="5088380" y="5280258"/>
            <a:ext cx="12365" cy="296947"/>
          </a:xfrm>
          <a:prstGeom prst="straightConnector1">
            <a:avLst/>
          </a:prstGeom>
          <a:ln>
            <a:solidFill>
              <a:srgbClr val="FC230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5076782" y="2670444"/>
            <a:ext cx="816103" cy="3530235"/>
            <a:chOff x="5076782" y="2429814"/>
            <a:chExt cx="816103" cy="3530235"/>
          </a:xfrm>
        </p:grpSpPr>
        <p:grpSp>
          <p:nvGrpSpPr>
            <p:cNvPr id="13" name="Group 12"/>
            <p:cNvGrpSpPr/>
            <p:nvPr/>
          </p:nvGrpSpPr>
          <p:grpSpPr>
            <a:xfrm>
              <a:off x="5135148" y="5628477"/>
              <a:ext cx="640069" cy="131108"/>
              <a:chOff x="5252815" y="1247958"/>
              <a:chExt cx="640069" cy="131108"/>
            </a:xfrm>
          </p:grpSpPr>
          <p:grpSp>
            <p:nvGrpSpPr>
              <p:cNvPr id="92" name="Group 91"/>
              <p:cNvGrpSpPr/>
              <p:nvPr/>
            </p:nvGrpSpPr>
            <p:grpSpPr>
              <a:xfrm>
                <a:off x="5252815" y="1247958"/>
                <a:ext cx="640069" cy="121398"/>
                <a:chOff x="2607047" y="2031999"/>
                <a:chExt cx="1270137" cy="364957"/>
              </a:xfrm>
            </p:grpSpPr>
            <p:sp>
              <p:nvSpPr>
                <p:cNvPr id="93" name="Rectangle 92"/>
                <p:cNvSpPr/>
                <p:nvPr/>
              </p:nvSpPr>
              <p:spPr>
                <a:xfrm rot="16200000">
                  <a:off x="2585160" y="2053886"/>
                  <a:ext cx="364957" cy="321184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94" name="Rectangle 93"/>
                <p:cNvSpPr/>
                <p:nvPr/>
              </p:nvSpPr>
              <p:spPr>
                <a:xfrm rot="16200000">
                  <a:off x="2906344" y="2053886"/>
                  <a:ext cx="364957" cy="321184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 rot="16200000">
                  <a:off x="3212929" y="2053886"/>
                  <a:ext cx="364957" cy="321184"/>
                </a:xfrm>
                <a:prstGeom prst="rect">
                  <a:avLst/>
                </a:prstGeom>
                <a:solidFill>
                  <a:srgbClr val="C0504D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96" name="Rectangle 95"/>
                <p:cNvSpPr/>
                <p:nvPr/>
              </p:nvSpPr>
              <p:spPr>
                <a:xfrm rot="16200000">
                  <a:off x="3534113" y="2053886"/>
                  <a:ext cx="364957" cy="321184"/>
                </a:xfrm>
                <a:prstGeom prst="rect">
                  <a:avLst/>
                </a:prstGeom>
                <a:solidFill>
                  <a:srgbClr val="C0504D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  <p:sp>
            <p:nvSpPr>
              <p:cNvPr id="97" name="Rectangle 96"/>
              <p:cNvSpPr/>
              <p:nvPr/>
            </p:nvSpPr>
            <p:spPr>
              <a:xfrm rot="16200000">
                <a:off x="5282734" y="1237439"/>
                <a:ext cx="121398" cy="161856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5076782" y="5349778"/>
              <a:ext cx="698435" cy="610271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8" name="Freeform 97"/>
            <p:cNvSpPr/>
            <p:nvPr/>
          </p:nvSpPr>
          <p:spPr>
            <a:xfrm>
              <a:off x="5248206" y="2429814"/>
              <a:ext cx="644679" cy="3009496"/>
            </a:xfrm>
            <a:custGeom>
              <a:avLst/>
              <a:gdLst>
                <a:gd name="connsiteX0" fmla="*/ 14270 w 314088"/>
                <a:gd name="connsiteY0" fmla="*/ 485144 h 485144"/>
                <a:gd name="connsiteX1" fmla="*/ 28541 w 314088"/>
                <a:gd name="connsiteY1" fmla="*/ 242572 h 485144"/>
                <a:gd name="connsiteX2" fmla="*/ 271144 w 314088"/>
                <a:gd name="connsiteY2" fmla="*/ 214034 h 485144"/>
                <a:gd name="connsiteX3" fmla="*/ 313956 w 314088"/>
                <a:gd name="connsiteY3" fmla="*/ 0 h 485144"/>
                <a:gd name="connsiteX4" fmla="*/ 313956 w 314088"/>
                <a:gd name="connsiteY4" fmla="*/ 0 h 48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088" h="485144">
                  <a:moveTo>
                    <a:pt x="14270" y="485144"/>
                  </a:moveTo>
                  <a:cubicBezTo>
                    <a:pt x="-1" y="386450"/>
                    <a:pt x="-14271" y="287757"/>
                    <a:pt x="28541" y="242572"/>
                  </a:cubicBezTo>
                  <a:cubicBezTo>
                    <a:pt x="71353" y="197387"/>
                    <a:pt x="223575" y="254463"/>
                    <a:pt x="271144" y="214034"/>
                  </a:cubicBezTo>
                  <a:cubicBezTo>
                    <a:pt x="318713" y="173605"/>
                    <a:pt x="313956" y="0"/>
                    <a:pt x="313956" y="0"/>
                  </a:cubicBezTo>
                  <a:lnTo>
                    <a:pt x="313956" y="0"/>
                  </a:lnTo>
                </a:path>
              </a:pathLst>
            </a:custGeom>
            <a:ln>
              <a:solidFill>
                <a:srgbClr val="000090"/>
              </a:solidFill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cxnSp>
        <p:nvCxnSpPr>
          <p:cNvPr id="113" name="Straight Arrow Connector 112"/>
          <p:cNvCxnSpPr/>
          <p:nvPr/>
        </p:nvCxnSpPr>
        <p:spPr>
          <a:xfrm flipH="1">
            <a:off x="5765683" y="5300732"/>
            <a:ext cx="12365" cy="296947"/>
          </a:xfrm>
          <a:prstGeom prst="straightConnector1">
            <a:avLst/>
          </a:prstGeom>
          <a:ln>
            <a:solidFill>
              <a:srgbClr val="FC230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>
          <a:xfrm>
            <a:off x="5786022" y="5586047"/>
            <a:ext cx="818671" cy="610271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14" name="Straight Arrow Connector 113"/>
          <p:cNvCxnSpPr/>
          <p:nvPr/>
        </p:nvCxnSpPr>
        <p:spPr>
          <a:xfrm flipH="1">
            <a:off x="6648335" y="5300732"/>
            <a:ext cx="12365" cy="296947"/>
          </a:xfrm>
          <a:prstGeom prst="straightConnector1">
            <a:avLst/>
          </a:prstGeom>
          <a:ln>
            <a:solidFill>
              <a:srgbClr val="FC230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5874034" y="3894664"/>
            <a:ext cx="730659" cy="2187613"/>
            <a:chOff x="5874034" y="3654034"/>
            <a:chExt cx="730659" cy="2187613"/>
          </a:xfrm>
        </p:grpSpPr>
        <p:sp>
          <p:nvSpPr>
            <p:cNvPr id="101" name="Rectangle 100"/>
            <p:cNvSpPr/>
            <p:nvPr/>
          </p:nvSpPr>
          <p:spPr>
            <a:xfrm rot="16200000">
              <a:off x="6133089" y="5590303"/>
              <a:ext cx="242349" cy="24092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 rot="16200000">
              <a:off x="5873319" y="5600013"/>
              <a:ext cx="242349" cy="24092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5970966" y="3654034"/>
              <a:ext cx="212349" cy="2018098"/>
            </a:xfrm>
            <a:custGeom>
              <a:avLst/>
              <a:gdLst>
                <a:gd name="connsiteX0" fmla="*/ 14270 w 314088"/>
                <a:gd name="connsiteY0" fmla="*/ 485144 h 485144"/>
                <a:gd name="connsiteX1" fmla="*/ 28541 w 314088"/>
                <a:gd name="connsiteY1" fmla="*/ 242572 h 485144"/>
                <a:gd name="connsiteX2" fmla="*/ 271144 w 314088"/>
                <a:gd name="connsiteY2" fmla="*/ 214034 h 485144"/>
                <a:gd name="connsiteX3" fmla="*/ 313956 w 314088"/>
                <a:gd name="connsiteY3" fmla="*/ 0 h 485144"/>
                <a:gd name="connsiteX4" fmla="*/ 313956 w 314088"/>
                <a:gd name="connsiteY4" fmla="*/ 0 h 48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088" h="485144">
                  <a:moveTo>
                    <a:pt x="14270" y="485144"/>
                  </a:moveTo>
                  <a:cubicBezTo>
                    <a:pt x="-1" y="386450"/>
                    <a:pt x="-14271" y="287757"/>
                    <a:pt x="28541" y="242572"/>
                  </a:cubicBezTo>
                  <a:cubicBezTo>
                    <a:pt x="71353" y="197387"/>
                    <a:pt x="223575" y="254463"/>
                    <a:pt x="271144" y="214034"/>
                  </a:cubicBezTo>
                  <a:cubicBezTo>
                    <a:pt x="318713" y="173605"/>
                    <a:pt x="313956" y="0"/>
                    <a:pt x="313956" y="0"/>
                  </a:cubicBezTo>
                  <a:lnTo>
                    <a:pt x="313956" y="0"/>
                  </a:lnTo>
                </a:path>
              </a:pathLst>
            </a:custGeom>
            <a:ln>
              <a:solidFill>
                <a:srgbClr val="000090"/>
              </a:solidFill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 rot="16200000">
              <a:off x="6363058" y="5590303"/>
              <a:ext cx="242349" cy="24092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6675429" y="5300733"/>
            <a:ext cx="283215" cy="1175415"/>
            <a:chOff x="6749201" y="5060103"/>
            <a:chExt cx="283215" cy="1175415"/>
          </a:xfrm>
        </p:grpSpPr>
        <p:cxnSp>
          <p:nvCxnSpPr>
            <p:cNvPr id="51" name="Straight Connector 50"/>
            <p:cNvCxnSpPr/>
            <p:nvPr/>
          </p:nvCxnSpPr>
          <p:spPr>
            <a:xfrm flipH="1" flipV="1">
              <a:off x="6749201" y="5060103"/>
              <a:ext cx="283215" cy="1175415"/>
            </a:xfrm>
            <a:prstGeom prst="line">
              <a:avLst/>
            </a:prstGeom>
            <a:ln>
              <a:solidFill>
                <a:srgbClr val="FC230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flipV="1">
              <a:off x="6764076" y="5060103"/>
              <a:ext cx="268340" cy="117541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68591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0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After Commit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364988"/>
            <a:ext cx="4350995" cy="3828731"/>
          </a:xfrm>
        </p:spPr>
        <p:txBody>
          <a:bodyPr>
            <a:normAutofit/>
          </a:bodyPr>
          <a:lstStyle/>
          <a:p>
            <a:r>
              <a:rPr lang="en-US" sz="2800" dirty="0"/>
              <a:t>Scan log, find start</a:t>
            </a:r>
          </a:p>
          <a:p>
            <a:pPr lvl="1"/>
            <a:endParaRPr lang="en-US" sz="2600" dirty="0"/>
          </a:p>
          <a:p>
            <a:r>
              <a:rPr lang="en-US" sz="2800" dirty="0"/>
              <a:t>Find matching commit</a:t>
            </a:r>
          </a:p>
          <a:p>
            <a:pPr lvl="1"/>
            <a:endParaRPr lang="en-US" sz="2600" dirty="0"/>
          </a:p>
          <a:p>
            <a:r>
              <a:rPr lang="en-US" sz="2800" dirty="0"/>
              <a:t>Redo it as usual</a:t>
            </a:r>
          </a:p>
          <a:p>
            <a:pPr lvl="1"/>
            <a:r>
              <a:rPr lang="en-US" sz="2400" dirty="0"/>
              <a:t>Or just let it happen later</a:t>
            </a:r>
          </a:p>
          <a:p>
            <a:endParaRPr lang="en-US" sz="2800" dirty="0"/>
          </a:p>
        </p:txBody>
      </p:sp>
      <p:sp>
        <p:nvSpPr>
          <p:cNvPr id="10" name="Can 9"/>
          <p:cNvSpPr/>
          <p:nvPr/>
        </p:nvSpPr>
        <p:spPr>
          <a:xfrm>
            <a:off x="5609996" y="1878969"/>
            <a:ext cx="2099734" cy="3048000"/>
          </a:xfrm>
          <a:prstGeom prst="can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780819" y="3100312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Data blocks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850854" y="2380422"/>
            <a:ext cx="1293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Free space map</a:t>
            </a:r>
          </a:p>
        </p:txBody>
      </p:sp>
      <p:grpSp>
        <p:nvGrpSpPr>
          <p:cNvPr id="21" name="Group 20"/>
          <p:cNvGrpSpPr/>
          <p:nvPr/>
        </p:nvGrpSpPr>
        <p:grpSpPr>
          <a:xfrm rot="16200000">
            <a:off x="6455590" y="2285145"/>
            <a:ext cx="415498" cy="1802120"/>
            <a:chOff x="7569976" y="1270135"/>
            <a:chExt cx="415498" cy="1802120"/>
          </a:xfrm>
        </p:grpSpPr>
        <p:sp>
          <p:nvSpPr>
            <p:cNvPr id="22" name="Rectangle 21"/>
            <p:cNvSpPr/>
            <p:nvPr/>
          </p:nvSpPr>
          <p:spPr>
            <a:xfrm>
              <a:off x="7605706" y="1270135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605706" y="1591319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605706" y="189790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605706" y="2219088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605706" y="2751071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69976" y="2425537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>
                  <a:latin typeface="Gill Sans" charset="0"/>
                  <a:ea typeface="Gill Sans" charset="0"/>
                  <a:cs typeface="Gill Sans" charset="0"/>
                </a:rPr>
                <a:t>…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500681" y="2565088"/>
            <a:ext cx="640069" cy="121398"/>
            <a:chOff x="2607047" y="2031999"/>
            <a:chExt cx="1270137" cy="364957"/>
          </a:xfrm>
        </p:grpSpPr>
        <p:sp>
          <p:nvSpPr>
            <p:cNvPr id="29" name="Rectangle 28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140750" y="2565088"/>
            <a:ext cx="640069" cy="121398"/>
            <a:chOff x="2607047" y="2031999"/>
            <a:chExt cx="1270137" cy="364957"/>
          </a:xfrm>
        </p:grpSpPr>
        <p:sp>
          <p:nvSpPr>
            <p:cNvPr id="37" name="Rectangle 36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219534" y="2565088"/>
            <a:ext cx="640069" cy="121398"/>
            <a:chOff x="2607047" y="2031999"/>
            <a:chExt cx="1270137" cy="364957"/>
          </a:xfrm>
        </p:grpSpPr>
        <p:sp>
          <p:nvSpPr>
            <p:cNvPr id="42" name="Rectangle 41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859603" y="2565088"/>
            <a:ext cx="640069" cy="121398"/>
            <a:chOff x="2607047" y="2031999"/>
            <a:chExt cx="1270137" cy="364957"/>
          </a:xfrm>
        </p:grpSpPr>
        <p:sp>
          <p:nvSpPr>
            <p:cNvPr id="47" name="Rectangle 46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rgbClr val="C0504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69" name="Rectangle 68"/>
          <p:cNvSpPr/>
          <p:nvPr/>
        </p:nvSpPr>
        <p:spPr>
          <a:xfrm rot="16200000">
            <a:off x="7087320" y="3599165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0" name="Rectangle 69"/>
          <p:cNvSpPr/>
          <p:nvPr/>
        </p:nvSpPr>
        <p:spPr>
          <a:xfrm rot="16200000">
            <a:off x="7328240" y="3599165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71" name="Rectangle 70"/>
          <p:cNvSpPr/>
          <p:nvPr/>
        </p:nvSpPr>
        <p:spPr>
          <a:xfrm rot="16200000">
            <a:off x="7558209" y="3599165"/>
            <a:ext cx="242349" cy="2409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5181077" y="3598450"/>
            <a:ext cx="952728" cy="242349"/>
            <a:chOff x="2607047" y="2031999"/>
            <a:chExt cx="1270137" cy="364957"/>
          </a:xfrm>
        </p:grpSpPr>
        <p:sp>
          <p:nvSpPr>
            <p:cNvPr id="61" name="Rectangle 60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6133805" y="3598450"/>
            <a:ext cx="952728" cy="242349"/>
            <a:chOff x="2607047" y="2031999"/>
            <a:chExt cx="1270137" cy="364957"/>
          </a:xfrm>
        </p:grpSpPr>
        <p:sp>
          <p:nvSpPr>
            <p:cNvPr id="57" name="Rectangle 56"/>
            <p:cNvSpPr/>
            <p:nvPr/>
          </p:nvSpPr>
          <p:spPr>
            <a:xfrm rot="16200000">
              <a:off x="2585160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 rot="16200000">
              <a:off x="2906344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 rot="16200000">
              <a:off x="3212929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 rot="16200000">
              <a:off x="3534113" y="2053886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7884929" y="3541374"/>
            <a:ext cx="1251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err="1">
                <a:latin typeface="Gill Sans" charset="0"/>
                <a:ea typeface="Gill Sans" charset="0"/>
                <a:cs typeface="Gill Sans" charset="0"/>
              </a:rPr>
              <a:t>Inode</a:t>
            </a:r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 table</a:t>
            </a:r>
          </a:p>
        </p:txBody>
      </p:sp>
      <p:grpSp>
        <p:nvGrpSpPr>
          <p:cNvPr id="83" name="Group 82"/>
          <p:cNvGrpSpPr/>
          <p:nvPr/>
        </p:nvGrpSpPr>
        <p:grpSpPr>
          <a:xfrm>
            <a:off x="5945908" y="3965011"/>
            <a:ext cx="1457827" cy="761444"/>
            <a:chOff x="1744000" y="2182577"/>
            <a:chExt cx="1430729" cy="918973"/>
          </a:xfrm>
        </p:grpSpPr>
        <p:sp>
          <p:nvSpPr>
            <p:cNvPr id="75" name="Rectangle 74"/>
            <p:cNvSpPr/>
            <p:nvPr/>
          </p:nvSpPr>
          <p:spPr>
            <a:xfrm rot="16200000">
              <a:off x="1882705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 rot="16200000">
              <a:off x="2203889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 rot="16200000">
              <a:off x="2510474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 rot="16200000">
              <a:off x="2831658" y="2758480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 rot="16200000">
              <a:off x="2781130" y="223454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 rot="16200000">
              <a:off x="1722113" y="220446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 rot="16200000">
              <a:off x="2206034" y="2234544"/>
              <a:ext cx="364957" cy="3211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7892861" y="4239391"/>
            <a:ext cx="1110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Directory</a:t>
            </a:r>
          </a:p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entries</a:t>
            </a:r>
          </a:p>
        </p:txBody>
      </p:sp>
      <p:sp>
        <p:nvSpPr>
          <p:cNvPr id="86" name="Rectangle 85"/>
          <p:cNvSpPr/>
          <p:nvPr/>
        </p:nvSpPr>
        <p:spPr>
          <a:xfrm rot="16200000">
            <a:off x="6114238" y="3608875"/>
            <a:ext cx="242349" cy="240920"/>
          </a:xfrm>
          <a:prstGeom prst="rect">
            <a:avLst/>
          </a:prstGeom>
          <a:solidFill>
            <a:srgbClr val="FFFF00">
              <a:alpha val="16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8" name="Rectangle 87"/>
          <p:cNvSpPr/>
          <p:nvPr/>
        </p:nvSpPr>
        <p:spPr>
          <a:xfrm rot="16200000">
            <a:off x="6778696" y="4411622"/>
            <a:ext cx="302397" cy="327267"/>
          </a:xfrm>
          <a:prstGeom prst="rect">
            <a:avLst/>
          </a:prstGeom>
          <a:solidFill>
            <a:srgbClr val="FFFF00">
              <a:alpha val="27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56351" y="5593247"/>
            <a:ext cx="7930449" cy="623473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19736" y="6485962"/>
            <a:ext cx="53559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Log: in non-volatile storage (Flash or on Disk)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177156" y="4885722"/>
            <a:ext cx="62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head</a:t>
            </a:r>
          </a:p>
        </p:txBody>
      </p:sp>
      <p:cxnSp>
        <p:nvCxnSpPr>
          <p:cNvPr id="11" name="Straight Arrow Connector 10"/>
          <p:cNvCxnSpPr>
            <a:stCxn id="3" idx="2"/>
          </p:cNvCxnSpPr>
          <p:nvPr/>
        </p:nvCxnSpPr>
        <p:spPr>
          <a:xfrm>
            <a:off x="8489445" y="5255054"/>
            <a:ext cx="1669" cy="296947"/>
          </a:xfrm>
          <a:prstGeom prst="straightConnector1">
            <a:avLst/>
          </a:prstGeom>
          <a:ln>
            <a:solidFill>
              <a:srgbClr val="FC230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797878" y="4926969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tail</a:t>
            </a:r>
          </a:p>
        </p:txBody>
      </p:sp>
      <p:cxnSp>
        <p:nvCxnSpPr>
          <p:cNvPr id="74" name="Straight Arrow Connector 73"/>
          <p:cNvCxnSpPr>
            <a:stCxn id="72" idx="2"/>
          </p:cNvCxnSpPr>
          <p:nvPr/>
        </p:nvCxnSpPr>
        <p:spPr>
          <a:xfrm>
            <a:off x="3028871" y="5296301"/>
            <a:ext cx="82965" cy="2969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3111835" y="5602958"/>
            <a:ext cx="1583250" cy="6137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434873" y="5602958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pending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026450" y="5606450"/>
            <a:ext cx="66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done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4581774" y="5721713"/>
            <a:ext cx="62068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0"/>
            </a:solidFill>
          </a:ln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start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5076782" y="2686486"/>
            <a:ext cx="816103" cy="3530235"/>
            <a:chOff x="5076782" y="2429814"/>
            <a:chExt cx="816103" cy="3530235"/>
          </a:xfrm>
        </p:grpSpPr>
        <p:grpSp>
          <p:nvGrpSpPr>
            <p:cNvPr id="13" name="Group 12"/>
            <p:cNvGrpSpPr/>
            <p:nvPr/>
          </p:nvGrpSpPr>
          <p:grpSpPr>
            <a:xfrm>
              <a:off x="5135148" y="5628477"/>
              <a:ext cx="640069" cy="131108"/>
              <a:chOff x="5252815" y="1247958"/>
              <a:chExt cx="640069" cy="131108"/>
            </a:xfrm>
          </p:grpSpPr>
          <p:grpSp>
            <p:nvGrpSpPr>
              <p:cNvPr id="92" name="Group 91"/>
              <p:cNvGrpSpPr/>
              <p:nvPr/>
            </p:nvGrpSpPr>
            <p:grpSpPr>
              <a:xfrm>
                <a:off x="5252815" y="1247958"/>
                <a:ext cx="640069" cy="121398"/>
                <a:chOff x="2607047" y="2031999"/>
                <a:chExt cx="1270137" cy="364957"/>
              </a:xfrm>
            </p:grpSpPr>
            <p:sp>
              <p:nvSpPr>
                <p:cNvPr id="93" name="Rectangle 92"/>
                <p:cNvSpPr/>
                <p:nvPr/>
              </p:nvSpPr>
              <p:spPr>
                <a:xfrm rot="16200000">
                  <a:off x="2585160" y="2053886"/>
                  <a:ext cx="364957" cy="321184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94" name="Rectangle 93"/>
                <p:cNvSpPr/>
                <p:nvPr/>
              </p:nvSpPr>
              <p:spPr>
                <a:xfrm rot="16200000">
                  <a:off x="2906344" y="2053886"/>
                  <a:ext cx="364957" cy="321184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 rot="16200000">
                  <a:off x="3212929" y="2053886"/>
                  <a:ext cx="364957" cy="321184"/>
                </a:xfrm>
                <a:prstGeom prst="rect">
                  <a:avLst/>
                </a:prstGeom>
                <a:solidFill>
                  <a:srgbClr val="C0504D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96" name="Rectangle 95"/>
                <p:cNvSpPr/>
                <p:nvPr/>
              </p:nvSpPr>
              <p:spPr>
                <a:xfrm rot="16200000">
                  <a:off x="3534113" y="2053886"/>
                  <a:ext cx="364957" cy="321184"/>
                </a:xfrm>
                <a:prstGeom prst="rect">
                  <a:avLst/>
                </a:prstGeom>
                <a:solidFill>
                  <a:srgbClr val="C0504D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</p:grpSp>
          <p:sp>
            <p:nvSpPr>
              <p:cNvPr id="97" name="Rectangle 96"/>
              <p:cNvSpPr/>
              <p:nvPr/>
            </p:nvSpPr>
            <p:spPr>
              <a:xfrm rot="16200000">
                <a:off x="5282734" y="1237439"/>
                <a:ext cx="121398" cy="161856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5076782" y="5349778"/>
              <a:ext cx="698435" cy="610271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8" name="Freeform 97"/>
            <p:cNvSpPr/>
            <p:nvPr/>
          </p:nvSpPr>
          <p:spPr>
            <a:xfrm>
              <a:off x="5248206" y="2429814"/>
              <a:ext cx="644679" cy="3009496"/>
            </a:xfrm>
            <a:custGeom>
              <a:avLst/>
              <a:gdLst>
                <a:gd name="connsiteX0" fmla="*/ 14270 w 314088"/>
                <a:gd name="connsiteY0" fmla="*/ 485144 h 485144"/>
                <a:gd name="connsiteX1" fmla="*/ 28541 w 314088"/>
                <a:gd name="connsiteY1" fmla="*/ 242572 h 485144"/>
                <a:gd name="connsiteX2" fmla="*/ 271144 w 314088"/>
                <a:gd name="connsiteY2" fmla="*/ 214034 h 485144"/>
                <a:gd name="connsiteX3" fmla="*/ 313956 w 314088"/>
                <a:gd name="connsiteY3" fmla="*/ 0 h 485144"/>
                <a:gd name="connsiteX4" fmla="*/ 313956 w 314088"/>
                <a:gd name="connsiteY4" fmla="*/ 0 h 48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088" h="485144">
                  <a:moveTo>
                    <a:pt x="14270" y="485144"/>
                  </a:moveTo>
                  <a:cubicBezTo>
                    <a:pt x="-1" y="386450"/>
                    <a:pt x="-14271" y="287757"/>
                    <a:pt x="28541" y="242572"/>
                  </a:cubicBezTo>
                  <a:cubicBezTo>
                    <a:pt x="71353" y="197387"/>
                    <a:pt x="223575" y="254463"/>
                    <a:pt x="271144" y="214034"/>
                  </a:cubicBezTo>
                  <a:cubicBezTo>
                    <a:pt x="318713" y="173605"/>
                    <a:pt x="313956" y="0"/>
                    <a:pt x="313956" y="0"/>
                  </a:cubicBezTo>
                  <a:lnTo>
                    <a:pt x="313956" y="0"/>
                  </a:lnTo>
                </a:path>
              </a:pathLst>
            </a:custGeom>
            <a:ln>
              <a:solidFill>
                <a:srgbClr val="000090"/>
              </a:solidFill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786022" y="3910706"/>
            <a:ext cx="818671" cy="2301654"/>
            <a:chOff x="5786022" y="3654034"/>
            <a:chExt cx="818671" cy="2301654"/>
          </a:xfrm>
        </p:grpSpPr>
        <p:grpSp>
          <p:nvGrpSpPr>
            <p:cNvPr id="99" name="Group 98"/>
            <p:cNvGrpSpPr/>
            <p:nvPr/>
          </p:nvGrpSpPr>
          <p:grpSpPr>
            <a:xfrm>
              <a:off x="5892885" y="5589588"/>
              <a:ext cx="711808" cy="242349"/>
              <a:chOff x="2607047" y="2031999"/>
              <a:chExt cx="948953" cy="364957"/>
            </a:xfrm>
          </p:grpSpPr>
          <p:sp>
            <p:nvSpPr>
              <p:cNvPr id="100" name="Rectangle 99"/>
              <p:cNvSpPr/>
              <p:nvPr/>
            </p:nvSpPr>
            <p:spPr>
              <a:xfrm rot="16200000">
                <a:off x="2585160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01" name="Rectangle 100"/>
              <p:cNvSpPr/>
              <p:nvPr/>
            </p:nvSpPr>
            <p:spPr>
              <a:xfrm rot="16200000">
                <a:off x="2906344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102" name="Rectangle 101"/>
              <p:cNvSpPr/>
              <p:nvPr/>
            </p:nvSpPr>
            <p:spPr>
              <a:xfrm rot="16200000">
                <a:off x="3212929" y="2053886"/>
                <a:ext cx="364957" cy="321184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104" name="Rectangle 103"/>
            <p:cNvSpPr/>
            <p:nvPr/>
          </p:nvSpPr>
          <p:spPr>
            <a:xfrm rot="16200000">
              <a:off x="5873319" y="5600013"/>
              <a:ext cx="242349" cy="24092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5970966" y="3654034"/>
              <a:ext cx="212349" cy="2018098"/>
            </a:xfrm>
            <a:custGeom>
              <a:avLst/>
              <a:gdLst>
                <a:gd name="connsiteX0" fmla="*/ 14270 w 314088"/>
                <a:gd name="connsiteY0" fmla="*/ 485144 h 485144"/>
                <a:gd name="connsiteX1" fmla="*/ 28541 w 314088"/>
                <a:gd name="connsiteY1" fmla="*/ 242572 h 485144"/>
                <a:gd name="connsiteX2" fmla="*/ 271144 w 314088"/>
                <a:gd name="connsiteY2" fmla="*/ 214034 h 485144"/>
                <a:gd name="connsiteX3" fmla="*/ 313956 w 314088"/>
                <a:gd name="connsiteY3" fmla="*/ 0 h 485144"/>
                <a:gd name="connsiteX4" fmla="*/ 313956 w 314088"/>
                <a:gd name="connsiteY4" fmla="*/ 0 h 48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088" h="485144">
                  <a:moveTo>
                    <a:pt x="14270" y="485144"/>
                  </a:moveTo>
                  <a:cubicBezTo>
                    <a:pt x="-1" y="386450"/>
                    <a:pt x="-14271" y="287757"/>
                    <a:pt x="28541" y="242572"/>
                  </a:cubicBezTo>
                  <a:cubicBezTo>
                    <a:pt x="71353" y="197387"/>
                    <a:pt x="223575" y="254463"/>
                    <a:pt x="271144" y="214034"/>
                  </a:cubicBezTo>
                  <a:cubicBezTo>
                    <a:pt x="318713" y="173605"/>
                    <a:pt x="313956" y="0"/>
                    <a:pt x="313956" y="0"/>
                  </a:cubicBezTo>
                  <a:lnTo>
                    <a:pt x="313956" y="0"/>
                  </a:lnTo>
                </a:path>
              </a:pathLst>
            </a:custGeom>
            <a:ln>
              <a:solidFill>
                <a:srgbClr val="000090"/>
              </a:solidFill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5786022" y="5345417"/>
              <a:ext cx="818671" cy="610271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500681" y="4726454"/>
            <a:ext cx="927883" cy="1480844"/>
            <a:chOff x="6500681" y="4469782"/>
            <a:chExt cx="927883" cy="1480844"/>
          </a:xfrm>
        </p:grpSpPr>
        <p:sp>
          <p:nvSpPr>
            <p:cNvPr id="106" name="Rectangle 105"/>
            <p:cNvSpPr/>
            <p:nvPr/>
          </p:nvSpPr>
          <p:spPr>
            <a:xfrm rot="16200000">
              <a:off x="6686856" y="5497369"/>
              <a:ext cx="302397" cy="32726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 rot="16200000">
              <a:off x="7014123" y="5500978"/>
              <a:ext cx="302397" cy="327267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6609893" y="5340355"/>
              <a:ext cx="818671" cy="610271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10" name="Freeform 109"/>
            <p:cNvSpPr/>
            <p:nvPr/>
          </p:nvSpPr>
          <p:spPr>
            <a:xfrm flipH="1">
              <a:off x="6500681" y="4469782"/>
              <a:ext cx="469611" cy="969527"/>
            </a:xfrm>
            <a:custGeom>
              <a:avLst/>
              <a:gdLst>
                <a:gd name="connsiteX0" fmla="*/ 14270 w 314088"/>
                <a:gd name="connsiteY0" fmla="*/ 485144 h 485144"/>
                <a:gd name="connsiteX1" fmla="*/ 28541 w 314088"/>
                <a:gd name="connsiteY1" fmla="*/ 242572 h 485144"/>
                <a:gd name="connsiteX2" fmla="*/ 271144 w 314088"/>
                <a:gd name="connsiteY2" fmla="*/ 214034 h 485144"/>
                <a:gd name="connsiteX3" fmla="*/ 313956 w 314088"/>
                <a:gd name="connsiteY3" fmla="*/ 0 h 485144"/>
                <a:gd name="connsiteX4" fmla="*/ 313956 w 314088"/>
                <a:gd name="connsiteY4" fmla="*/ 0 h 485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088" h="485144">
                  <a:moveTo>
                    <a:pt x="14270" y="485144"/>
                  </a:moveTo>
                  <a:cubicBezTo>
                    <a:pt x="-1" y="386450"/>
                    <a:pt x="-14271" y="287757"/>
                    <a:pt x="28541" y="242572"/>
                  </a:cubicBezTo>
                  <a:cubicBezTo>
                    <a:pt x="71353" y="197387"/>
                    <a:pt x="223575" y="254463"/>
                    <a:pt x="271144" y="214034"/>
                  </a:cubicBezTo>
                  <a:cubicBezTo>
                    <a:pt x="318713" y="173605"/>
                    <a:pt x="313956" y="0"/>
                    <a:pt x="313956" y="0"/>
                  </a:cubicBezTo>
                  <a:lnTo>
                    <a:pt x="313956" y="0"/>
                  </a:lnTo>
                </a:path>
              </a:pathLst>
            </a:custGeom>
            <a:ln>
              <a:solidFill>
                <a:srgbClr val="000090"/>
              </a:solidFill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111" name="TextBox 110"/>
          <p:cNvSpPr txBox="1"/>
          <p:nvPr/>
        </p:nvSpPr>
        <p:spPr>
          <a:xfrm rot="16200000">
            <a:off x="7182036" y="5732126"/>
            <a:ext cx="90308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0090"/>
            </a:solidFill>
          </a:ln>
        </p:spPr>
        <p:txBody>
          <a:bodyPr wrap="none" rtlCol="0">
            <a:spAutoFit/>
          </a:bodyPr>
          <a:lstStyle/>
          <a:p>
            <a:r>
              <a:rPr lang="en-US" b="0" dirty="0">
                <a:latin typeface="Gill Sans" charset="0"/>
                <a:ea typeface="Gill Sans" charset="0"/>
                <a:cs typeface="Gill Sans" charset="0"/>
              </a:rPr>
              <a:t>commit</a:t>
            </a:r>
          </a:p>
        </p:txBody>
      </p:sp>
    </p:spTree>
    <p:extLst>
      <p:ext uri="{BB962C8B-B14F-4D97-AF65-F5344CB8AC3E}">
        <p14:creationId xmlns:p14="http://schemas.microsoft.com/office/powerpoint/2010/main" val="81289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B333B-CDA3-DC44-887E-0C6972BEA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Journaling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77335-8E12-CD47-BC0C-94D78CEAE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40042"/>
            <a:ext cx="7886700" cy="51174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Why go through all this trouble?</a:t>
            </a:r>
          </a:p>
          <a:p>
            <a:r>
              <a:rPr lang="en-US" dirty="0"/>
              <a:t>Updates atomic, even if we crash:</a:t>
            </a:r>
          </a:p>
          <a:p>
            <a:pPr lvl="1"/>
            <a:r>
              <a:rPr lang="en-US" dirty="0"/>
              <a:t>Update either gets fully applied or discarded</a:t>
            </a:r>
          </a:p>
          <a:p>
            <a:pPr lvl="1"/>
            <a:r>
              <a:rPr lang="en-US" dirty="0"/>
              <a:t>All physical operations </a:t>
            </a:r>
            <a:r>
              <a:rPr lang="en-US" i="1" dirty="0"/>
              <a:t>treated as a logical unit</a:t>
            </a: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Isn't this expensive?</a:t>
            </a:r>
          </a:p>
          <a:p>
            <a:r>
              <a:rPr lang="en-US" dirty="0"/>
              <a:t>Yes! We're now writing all data twice (once to log, once to actual data blocks in target file)</a:t>
            </a:r>
          </a:p>
          <a:p>
            <a:r>
              <a:rPr lang="en-US" dirty="0"/>
              <a:t>Modern filesystems journal metadata updates only</a:t>
            </a:r>
          </a:p>
          <a:p>
            <a:pPr lvl="1"/>
            <a:r>
              <a:rPr lang="en-US" dirty="0"/>
              <a:t>Record modifications to file system data structures</a:t>
            </a:r>
          </a:p>
          <a:p>
            <a:pPr lvl="1"/>
            <a:r>
              <a:rPr lang="en-US" dirty="0"/>
              <a:t>But apply updates to a file's contents directly</a:t>
            </a:r>
          </a:p>
        </p:txBody>
      </p:sp>
    </p:spTree>
    <p:extLst>
      <p:ext uri="{BB962C8B-B14F-4D97-AF65-F5344CB8AC3E}">
        <p14:creationId xmlns:p14="http://schemas.microsoft.com/office/powerpoint/2010/main" val="5083554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8F7CC-2468-4041-B48D-D5A7CCED7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Evolution of Linux File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47CCA-6A05-7D41-AEEF-EB76D1F8F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ext2</a:t>
            </a:r>
            <a:r>
              <a:rPr lang="en-US" dirty="0"/>
              <a:t>: Heavily influenced by FFS, </a:t>
            </a:r>
            <a:r>
              <a:rPr lang="en-US" dirty="0" err="1"/>
              <a:t>inode</a:t>
            </a:r>
            <a:r>
              <a:rPr lang="en-US" dirty="0"/>
              <a:t> structures</a:t>
            </a:r>
          </a:p>
          <a:p>
            <a:pPr>
              <a:spcAft>
                <a:spcPts val="1800"/>
              </a:spcAf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ext3</a:t>
            </a:r>
            <a:r>
              <a:rPr lang="en-US" dirty="0"/>
              <a:t>: Added journaling for durability</a:t>
            </a:r>
          </a:p>
          <a:p>
            <a:pPr>
              <a:spcAft>
                <a:spcPts val="1800"/>
              </a:spcAf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ext4</a:t>
            </a:r>
            <a:r>
              <a:rPr lang="en-US" dirty="0">
                <a:cs typeface="Consolas" panose="020B0609020204030204" pitchFamily="49" charset="0"/>
              </a:rPr>
              <a:t>: Improved journaling, transitioned from block representation to extent representation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054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027907"/>
            <a:ext cx="518160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249276" y="58246"/>
            <a:ext cx="7886700" cy="1325563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Ext2/3 Disk Layout</a:t>
            </a:r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4474" y="1383809"/>
            <a:ext cx="3713124" cy="4924425"/>
          </a:xfrm>
        </p:spPr>
        <p:txBody>
          <a:bodyPr>
            <a:noAutofit/>
          </a:bodyPr>
          <a:lstStyle/>
          <a:p>
            <a:r>
              <a:rPr lang="en-US" altLang="zh-TW" dirty="0">
                <a:ea typeface="新細明體" panose="02020500000000000000" pitchFamily="18" charset="-120"/>
              </a:rPr>
              <a:t>Disk divided into block groups</a:t>
            </a:r>
          </a:p>
          <a:p>
            <a:pPr lvl="1"/>
            <a:r>
              <a:rPr lang="en-US" altLang="zh-TW" sz="2800" dirty="0">
                <a:ea typeface="新細明體" panose="02020500000000000000" pitchFamily="18" charset="-120"/>
              </a:rPr>
              <a:t>Provides locality</a:t>
            </a:r>
          </a:p>
          <a:p>
            <a:pPr lvl="1"/>
            <a:r>
              <a:rPr lang="en-US" altLang="zh-TW" sz="2800" dirty="0">
                <a:ea typeface="新細明體" panose="02020500000000000000" pitchFamily="18" charset="-120"/>
              </a:rPr>
              <a:t>Each group has two block-sized bitmaps  (free blocks/</a:t>
            </a:r>
            <a:r>
              <a:rPr lang="en-US" altLang="zh-TW" sz="2800" dirty="0" err="1">
                <a:ea typeface="新細明體" panose="02020500000000000000" pitchFamily="18" charset="-120"/>
              </a:rPr>
              <a:t>inodes</a:t>
            </a:r>
            <a:r>
              <a:rPr lang="en-US" altLang="zh-TW" sz="2800" dirty="0">
                <a:ea typeface="新細明體" panose="02020500000000000000" pitchFamily="18" charset="-120"/>
              </a:rPr>
              <a:t>)</a:t>
            </a:r>
          </a:p>
          <a:p>
            <a:pPr lvl="1"/>
            <a:endParaRPr lang="en-US" altLang="zh-TW" sz="2800" dirty="0">
              <a:ea typeface="新細明體" panose="02020500000000000000" pitchFamily="18" charset="-120"/>
            </a:endParaRPr>
          </a:p>
          <a:p>
            <a:pPr lvl="1"/>
            <a:endParaRPr lang="en-US" altLang="zh-TW" sz="2800" dirty="0">
              <a:ea typeface="新細明體" panose="02020500000000000000" pitchFamily="18" charset="-120"/>
            </a:endParaRPr>
          </a:p>
          <a:p>
            <a:r>
              <a:rPr lang="en-US" altLang="zh-TW" dirty="0">
                <a:ea typeface="新細明體" panose="02020500000000000000" pitchFamily="18" charset="-120"/>
              </a:rPr>
              <a:t>Actual </a:t>
            </a:r>
            <a:r>
              <a:rPr lang="en-US" altLang="zh-TW" dirty="0" err="1">
                <a:ea typeface="新細明體" panose="02020500000000000000" pitchFamily="18" charset="-120"/>
              </a:rPr>
              <a:t>inode</a:t>
            </a:r>
            <a:r>
              <a:rPr lang="en-US" altLang="zh-TW" dirty="0">
                <a:ea typeface="新細明體" panose="02020500000000000000" pitchFamily="18" charset="-120"/>
              </a:rPr>
              <a:t> structure similar to FFS, </a:t>
            </a:r>
            <a:r>
              <a:rPr lang="en-US" altLang="zh-TW" sz="2800" dirty="0">
                <a:ea typeface="新細明體" panose="02020500000000000000" pitchFamily="18" charset="-120"/>
              </a:rPr>
              <a:t>with 12 direct pointers</a:t>
            </a:r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4724400" y="5930899"/>
            <a:ext cx="4275126" cy="754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FontTx/>
              <a:buChar char="•"/>
            </a:pPr>
            <a:r>
              <a:rPr lang="en-US" altLang="zh-TW" sz="2400" b="0" dirty="0">
                <a:solidFill>
                  <a:schemeClr val="accent1">
                    <a:lumMod val="50000"/>
                  </a:schemeClr>
                </a:solidFill>
                <a:latin typeface="Gill Sans" charset="0"/>
                <a:ea typeface="Gill Sans" charset="0"/>
                <a:cs typeface="Gill Sans" charset="0"/>
              </a:rPr>
              <a:t>Example: create a </a:t>
            </a:r>
            <a:r>
              <a:rPr lang="en-US" altLang="zh-TW" sz="2400" b="0" dirty="0">
                <a:solidFill>
                  <a:schemeClr val="accent1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file1.dat</a:t>
            </a:r>
            <a:r>
              <a:rPr lang="en-US" altLang="zh-TW" sz="2400" b="0" dirty="0">
                <a:solidFill>
                  <a:schemeClr val="accent1">
                    <a:lumMod val="50000"/>
                  </a:schemeClr>
                </a:solidFill>
                <a:latin typeface="Gill Sans" charset="0"/>
                <a:ea typeface="Gill Sans" charset="0"/>
                <a:cs typeface="Gill Sans" charset="0"/>
              </a:rPr>
              <a:t> </a:t>
            </a:r>
            <a:br>
              <a:rPr lang="en-US" altLang="zh-TW" sz="2400" b="0" dirty="0">
                <a:solidFill>
                  <a:schemeClr val="accent1">
                    <a:lumMod val="50000"/>
                  </a:schemeClr>
                </a:solidFill>
                <a:latin typeface="Gill Sans" charset="0"/>
                <a:ea typeface="Gill Sans" charset="0"/>
                <a:cs typeface="Gill Sans" charset="0"/>
              </a:rPr>
            </a:br>
            <a:r>
              <a:rPr lang="en-US" altLang="zh-TW" sz="2400" b="0" dirty="0">
                <a:solidFill>
                  <a:schemeClr val="accent1">
                    <a:lumMod val="50000"/>
                  </a:schemeClr>
                </a:solidFill>
                <a:latin typeface="Gill Sans" charset="0"/>
                <a:ea typeface="Gill Sans" charset="0"/>
                <a:cs typeface="Gill Sans" charset="0"/>
              </a:rPr>
              <a:t>under </a:t>
            </a:r>
            <a:r>
              <a:rPr lang="en-US" altLang="zh-TW" sz="2400" b="0" dirty="0">
                <a:solidFill>
                  <a:schemeClr val="accent1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/dir1/</a:t>
            </a:r>
            <a:r>
              <a:rPr lang="en-US" altLang="zh-TW" sz="2400" b="0" dirty="0">
                <a:solidFill>
                  <a:schemeClr val="accent1">
                    <a:lumMod val="50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rPr>
              <a:t> </a:t>
            </a:r>
            <a:r>
              <a:rPr lang="en-US" altLang="zh-TW" sz="2400" b="0" dirty="0">
                <a:solidFill>
                  <a:schemeClr val="accent1">
                    <a:lumMod val="50000"/>
                  </a:schemeClr>
                </a:solidFill>
                <a:latin typeface="Gill Sans" charset="0"/>
                <a:ea typeface="Gill Sans" charset="0"/>
                <a:cs typeface="Gill Sans" charset="0"/>
              </a:rPr>
              <a:t>in Ext3</a:t>
            </a:r>
            <a:endParaRPr lang="en-US" altLang="en-US" sz="2400" b="0" dirty="0">
              <a:solidFill>
                <a:schemeClr val="accent1">
                  <a:lumMod val="50000"/>
                </a:schemeClr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4332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7F8D1-6474-B644-89EF-998D1229A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Copy-on-Write (</a:t>
            </a:r>
            <a:r>
              <a:rPr lang="en-US" dirty="0" err="1"/>
              <a:t>CoW</a:t>
            </a:r>
            <a:r>
              <a:rPr lang="en-US" dirty="0"/>
              <a:t>) File Sys.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75FBD-C4C1-1241-8C35-46AE41758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we apply copy-on-write at the </a:t>
            </a:r>
            <a:r>
              <a:rPr lang="en-US" i="1" dirty="0"/>
              <a:t>file system level</a:t>
            </a:r>
            <a:r>
              <a:rPr lang="en-US" dirty="0"/>
              <a:t>, not just within SSDs?</a:t>
            </a:r>
          </a:p>
          <a:p>
            <a:r>
              <a:rPr lang="en-US" b="1" dirty="0"/>
              <a:t>Key Idea: </a:t>
            </a:r>
            <a:r>
              <a:rPr lang="en-US" dirty="0"/>
              <a:t>Don't overwrite a block in place. Instead, write a new version in a new block</a:t>
            </a:r>
          </a:p>
          <a:p>
            <a:pPr lvl="1"/>
            <a:r>
              <a:rPr lang="en-US" dirty="0"/>
              <a:t>Update pointer structures to refer to new version</a:t>
            </a:r>
          </a:p>
          <a:p>
            <a:pPr lvl="1"/>
            <a:endParaRPr lang="en-US" dirty="0"/>
          </a:p>
          <a:p>
            <a:r>
              <a:rPr lang="en-US" dirty="0"/>
              <a:t>Example File Systems: ZFS, BTRFS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84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7F8D1-6474-B644-89EF-998D1229A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Copy-on-Write (</a:t>
            </a:r>
            <a:r>
              <a:rPr lang="en-US" dirty="0" err="1"/>
              <a:t>CoW</a:t>
            </a:r>
            <a:r>
              <a:rPr lang="en-US" dirty="0"/>
              <a:t>) File Sys.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75FBD-C4C1-1241-8C35-46AE41758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Sounds expensive, but:</a:t>
            </a:r>
          </a:p>
          <a:p>
            <a:pPr lvl="1"/>
            <a:r>
              <a:rPr lang="en-US" dirty="0"/>
              <a:t>Updates can be batched together</a:t>
            </a:r>
          </a:p>
          <a:p>
            <a:pPr lvl="1"/>
            <a:r>
              <a:rPr lang="en-US" dirty="0"/>
              <a:t>Almost all disk writes can occur in parallel</a:t>
            </a:r>
          </a:p>
          <a:p>
            <a:pPr lvl="1"/>
            <a:r>
              <a:rPr lang="en-US" dirty="0"/>
              <a:t>Most of the cost is in seeks (for HDDS), not transfer</a:t>
            </a:r>
          </a:p>
          <a:p>
            <a:pPr lvl="1"/>
            <a:endParaRPr lang="en-US" dirty="0"/>
          </a:p>
          <a:p>
            <a:r>
              <a:rPr lang="en-US" dirty="0"/>
              <a:t>Applications often overwrite the whole file anyways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67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7F8D1-6474-B644-89EF-998D1229A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Copy-on-Write (</a:t>
            </a:r>
            <a:r>
              <a:rPr lang="en-US" dirty="0" err="1"/>
              <a:t>CoW</a:t>
            </a:r>
            <a:r>
              <a:rPr lang="en-US" dirty="0"/>
              <a:t>) File Sys.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75FBD-C4C1-1241-8C35-46AE41758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 change a file:</a:t>
            </a:r>
          </a:p>
          <a:p>
            <a:r>
              <a:rPr lang="en-US" dirty="0"/>
              <a:t>Write new version of data block</a:t>
            </a:r>
          </a:p>
          <a:p>
            <a:r>
              <a:rPr lang="en-US" dirty="0"/>
              <a:t>Propagate changes "upwards" through FS tree structure</a:t>
            </a:r>
          </a:p>
          <a:p>
            <a:pPr lvl="1"/>
            <a:r>
              <a:rPr lang="en-US" dirty="0"/>
              <a:t>Write new copy of indirect blocks (if necessary)</a:t>
            </a:r>
          </a:p>
          <a:p>
            <a:pPr lvl="1"/>
            <a:r>
              <a:rPr lang="en-US" dirty="0"/>
              <a:t>Write new copy of </a:t>
            </a:r>
            <a:r>
              <a:rPr lang="en-US" dirty="0" err="1"/>
              <a:t>inode</a:t>
            </a:r>
            <a:endParaRPr lang="en-US" dirty="0"/>
          </a:p>
          <a:p>
            <a:pPr lvl="1"/>
            <a:r>
              <a:rPr lang="en-US" dirty="0"/>
              <a:t>Write new copy of directory entry pointing to new </a:t>
            </a:r>
            <a:r>
              <a:rPr lang="en-US" dirty="0" err="1"/>
              <a:t>inode</a:t>
            </a:r>
            <a:r>
              <a:rPr lang="en-US" dirty="0"/>
              <a:t> copy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38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B677D-DD47-C345-8CEB-A7DE87E6F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Empirical Characteristics of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13DFF-4C4C-B947-8D92-F2A2E9F6E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Most files are small</a:t>
            </a:r>
          </a:p>
          <a:p>
            <a:r>
              <a:rPr lang="en-US" sz="3200" dirty="0"/>
              <a:t>Most of the space is occupied by rare, big files</a:t>
            </a:r>
          </a:p>
          <a:p>
            <a:endParaRPr lang="en-US" sz="3200" dirty="0"/>
          </a:p>
          <a:p>
            <a:r>
              <a:rPr lang="en-US" sz="3200" dirty="0"/>
              <a:t>Most file opens are read-only</a:t>
            </a:r>
          </a:p>
          <a:p>
            <a:r>
              <a:rPr lang="en-US" sz="3200" dirty="0"/>
              <a:t>Many files short-lived (e.g., application-specific temporary files)</a:t>
            </a:r>
          </a:p>
          <a:p>
            <a:r>
              <a:rPr lang="en-US" sz="3200" dirty="0"/>
              <a:t>Most file accesses are sequential</a:t>
            </a:r>
          </a:p>
        </p:txBody>
      </p:sp>
    </p:spTree>
    <p:extLst>
      <p:ext uri="{BB962C8B-B14F-4D97-AF65-F5344CB8AC3E}">
        <p14:creationId xmlns:p14="http://schemas.microsoft.com/office/powerpoint/2010/main" val="34498833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CoW</a:t>
            </a:r>
            <a:r>
              <a:rPr lang="en-US" dirty="0"/>
              <a:t> with Smaller-Radix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28461"/>
            <a:ext cx="8229600" cy="1304505"/>
          </a:xfrm>
        </p:spPr>
        <p:txBody>
          <a:bodyPr>
            <a:normAutofit/>
          </a:bodyPr>
          <a:lstStyle/>
          <a:p>
            <a:r>
              <a:rPr lang="en-US" sz="2800" dirty="0"/>
              <a:t>If file represented as a tree of blocks, just need to update the leading fringe</a:t>
            </a:r>
          </a:p>
        </p:txBody>
      </p:sp>
      <p:sp>
        <p:nvSpPr>
          <p:cNvPr id="7" name="Rectangle 6"/>
          <p:cNvSpPr/>
          <p:nvPr/>
        </p:nvSpPr>
        <p:spPr>
          <a:xfrm>
            <a:off x="831513" y="4776615"/>
            <a:ext cx="909053" cy="37431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92966" y="4776615"/>
            <a:ext cx="909053" cy="37431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54419" y="4776615"/>
            <a:ext cx="909053" cy="37431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15872" y="4776615"/>
            <a:ext cx="909053" cy="37431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4486434" y="2406393"/>
            <a:ext cx="286084" cy="374315"/>
            <a:chOff x="3550649" y="1236578"/>
            <a:chExt cx="286084" cy="374315"/>
          </a:xfrm>
        </p:grpSpPr>
        <p:sp>
          <p:nvSpPr>
            <p:cNvPr id="11" name="Rectangle 10"/>
            <p:cNvSpPr/>
            <p:nvPr/>
          </p:nvSpPr>
          <p:spPr>
            <a:xfrm>
              <a:off x="3550649" y="1236578"/>
              <a:ext cx="286084" cy="37431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3703048" y="1236578"/>
              <a:ext cx="0" cy="37431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9"/>
          <p:cNvSpPr/>
          <p:nvPr/>
        </p:nvSpPr>
        <p:spPr>
          <a:xfrm>
            <a:off x="5077325" y="4776615"/>
            <a:ext cx="909053" cy="37431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138778" y="4776615"/>
            <a:ext cx="909053" cy="37431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593305" y="4781967"/>
            <a:ext cx="454526" cy="374315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5780954" y="5260553"/>
            <a:ext cx="1049662" cy="565515"/>
            <a:chOff x="5780954" y="4090737"/>
            <a:chExt cx="1049662" cy="565515"/>
          </a:xfrm>
        </p:grpSpPr>
        <p:sp>
          <p:nvSpPr>
            <p:cNvPr id="41" name="Up Arrow 40"/>
            <p:cNvSpPr/>
            <p:nvPr/>
          </p:nvSpPr>
          <p:spPr>
            <a:xfrm>
              <a:off x="6553201" y="4090737"/>
              <a:ext cx="277415" cy="454526"/>
            </a:xfrm>
            <a:prstGeom prst="upArrow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80954" y="4256142"/>
              <a:ext cx="88838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Write </a:t>
              </a: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7454814" y="4408983"/>
            <a:ext cx="909053" cy="379667"/>
            <a:chOff x="6761747" y="3130881"/>
            <a:chExt cx="909053" cy="379667"/>
          </a:xfrm>
        </p:grpSpPr>
        <p:sp>
          <p:nvSpPr>
            <p:cNvPr id="64" name="Rectangle 63"/>
            <p:cNvSpPr/>
            <p:nvPr/>
          </p:nvSpPr>
          <p:spPr>
            <a:xfrm>
              <a:off x="6761747" y="3130881"/>
              <a:ext cx="909053" cy="374315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216274" y="3136233"/>
              <a:ext cx="454526" cy="374315"/>
            </a:xfrm>
            <a:prstGeom prst="rect">
              <a:avLst/>
            </a:prstGeom>
            <a:solidFill>
              <a:schemeClr val="bg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7909341" y="4408983"/>
            <a:ext cx="178487" cy="374315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971801" y="3120268"/>
            <a:ext cx="286084" cy="37431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3124200" y="3120268"/>
            <a:ext cx="0" cy="37431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6353560" y="3120268"/>
            <a:ext cx="286084" cy="374315"/>
            <a:chOff x="4260517" y="1950452"/>
            <a:chExt cx="286084" cy="374315"/>
          </a:xfrm>
        </p:grpSpPr>
        <p:sp>
          <p:nvSpPr>
            <p:cNvPr id="59" name="Rectangle 58"/>
            <p:cNvSpPr/>
            <p:nvPr/>
          </p:nvSpPr>
          <p:spPr>
            <a:xfrm>
              <a:off x="4260517" y="1950452"/>
              <a:ext cx="286084" cy="37431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4412916" y="1950452"/>
              <a:ext cx="0" cy="37431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740566" y="3954459"/>
            <a:ext cx="286084" cy="374315"/>
            <a:chOff x="2482514" y="2624220"/>
            <a:chExt cx="286084" cy="374315"/>
          </a:xfrm>
        </p:grpSpPr>
        <p:sp>
          <p:nvSpPr>
            <p:cNvPr id="61" name="Rectangle 60"/>
            <p:cNvSpPr/>
            <p:nvPr/>
          </p:nvSpPr>
          <p:spPr>
            <a:xfrm>
              <a:off x="2482514" y="2624220"/>
              <a:ext cx="286084" cy="37431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2634913" y="2624220"/>
              <a:ext cx="0" cy="37431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3751919" y="3954459"/>
            <a:ext cx="286084" cy="374315"/>
            <a:chOff x="2482514" y="2624220"/>
            <a:chExt cx="286084" cy="374315"/>
          </a:xfrm>
        </p:grpSpPr>
        <p:sp>
          <p:nvSpPr>
            <p:cNvPr id="73" name="Rectangle 72"/>
            <p:cNvSpPr/>
            <p:nvPr/>
          </p:nvSpPr>
          <p:spPr>
            <a:xfrm>
              <a:off x="2482514" y="2624220"/>
              <a:ext cx="286084" cy="37431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74" name="Straight Connector 73"/>
            <p:cNvCxnSpPr/>
            <p:nvPr/>
          </p:nvCxnSpPr>
          <p:spPr>
            <a:xfrm>
              <a:off x="2634913" y="2624220"/>
              <a:ext cx="0" cy="37431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Rectangle 74"/>
          <p:cNvSpPr/>
          <p:nvPr/>
        </p:nvSpPr>
        <p:spPr>
          <a:xfrm>
            <a:off x="5833979" y="3954459"/>
            <a:ext cx="286084" cy="37431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>
            <a:off x="5986378" y="3954459"/>
            <a:ext cx="0" cy="37431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3168315" y="2593551"/>
            <a:ext cx="1371591" cy="526717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H="1">
            <a:off x="1816768" y="3272668"/>
            <a:ext cx="1228550" cy="681791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endCxn id="73" idx="0"/>
          </p:cNvCxnSpPr>
          <p:nvPr/>
        </p:nvCxnSpPr>
        <p:spPr>
          <a:xfrm>
            <a:off x="3197718" y="3272668"/>
            <a:ext cx="697243" cy="681791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endCxn id="59" idx="0"/>
          </p:cNvCxnSpPr>
          <p:nvPr/>
        </p:nvCxnSpPr>
        <p:spPr>
          <a:xfrm>
            <a:off x="4728703" y="2590877"/>
            <a:ext cx="1767899" cy="529391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endCxn id="75" idx="0"/>
          </p:cNvCxnSpPr>
          <p:nvPr/>
        </p:nvCxnSpPr>
        <p:spPr>
          <a:xfrm flipH="1">
            <a:off x="5977021" y="3272668"/>
            <a:ext cx="418208" cy="681791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H="1">
            <a:off x="831513" y="4106859"/>
            <a:ext cx="985256" cy="669756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>
            <a:off x="1892966" y="4106859"/>
            <a:ext cx="76202" cy="681791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>
            <a:off x="2971801" y="4163002"/>
            <a:ext cx="846963" cy="61361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3971163" y="4163002"/>
            <a:ext cx="44709" cy="61361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H="1">
            <a:off x="5075992" y="4175037"/>
            <a:ext cx="846963" cy="61361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6075354" y="4175037"/>
            <a:ext cx="44709" cy="613613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1" name="Group 90"/>
          <p:cNvGrpSpPr/>
          <p:nvPr/>
        </p:nvGrpSpPr>
        <p:grpSpPr>
          <a:xfrm>
            <a:off x="7224586" y="3120268"/>
            <a:ext cx="286084" cy="374315"/>
            <a:chOff x="4260517" y="1950452"/>
            <a:chExt cx="286084" cy="374315"/>
          </a:xfrm>
        </p:grpSpPr>
        <p:sp>
          <p:nvSpPr>
            <p:cNvPr id="92" name="Rectangle 91"/>
            <p:cNvSpPr/>
            <p:nvPr/>
          </p:nvSpPr>
          <p:spPr>
            <a:xfrm>
              <a:off x="4260517" y="1950452"/>
              <a:ext cx="286084" cy="37431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93" name="Straight Connector 92"/>
            <p:cNvCxnSpPr/>
            <p:nvPr/>
          </p:nvCxnSpPr>
          <p:spPr>
            <a:xfrm>
              <a:off x="4412916" y="1950452"/>
              <a:ext cx="0" cy="374315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6705005" y="3954459"/>
            <a:ext cx="286084" cy="37431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95" name="Straight Arrow Connector 94"/>
          <p:cNvCxnSpPr>
            <a:endCxn id="94" idx="0"/>
          </p:cNvCxnSpPr>
          <p:nvPr/>
        </p:nvCxnSpPr>
        <p:spPr>
          <a:xfrm flipH="1">
            <a:off x="6848047" y="3272668"/>
            <a:ext cx="418208" cy="681791"/>
          </a:xfrm>
          <a:prstGeom prst="straightConnector1">
            <a:avLst/>
          </a:prstGeom>
          <a:ln>
            <a:solidFill>
              <a:srgbClr val="4F6228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H="1">
            <a:off x="5253789" y="4175037"/>
            <a:ext cx="1540193" cy="601578"/>
          </a:xfrm>
          <a:prstGeom prst="straightConnector1">
            <a:avLst/>
          </a:prstGeom>
          <a:ln>
            <a:solidFill>
              <a:srgbClr val="4F6228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6946380" y="4175037"/>
            <a:ext cx="564290" cy="233946"/>
          </a:xfrm>
          <a:prstGeom prst="straightConnector1">
            <a:avLst/>
          </a:prstGeom>
          <a:ln>
            <a:solidFill>
              <a:srgbClr val="4F6228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2" name="Group 101"/>
          <p:cNvGrpSpPr/>
          <p:nvPr/>
        </p:nvGrpSpPr>
        <p:grpSpPr>
          <a:xfrm>
            <a:off x="5932312" y="2386338"/>
            <a:ext cx="286084" cy="374315"/>
            <a:chOff x="3550649" y="1236578"/>
            <a:chExt cx="286084" cy="374315"/>
          </a:xfrm>
        </p:grpSpPr>
        <p:sp>
          <p:nvSpPr>
            <p:cNvPr id="103" name="Rectangle 102"/>
            <p:cNvSpPr/>
            <p:nvPr/>
          </p:nvSpPr>
          <p:spPr>
            <a:xfrm>
              <a:off x="3550649" y="1236578"/>
              <a:ext cx="286084" cy="37431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4F622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cxnSp>
          <p:nvCxnSpPr>
            <p:cNvPr id="104" name="Straight Connector 103"/>
            <p:cNvCxnSpPr/>
            <p:nvPr/>
          </p:nvCxnSpPr>
          <p:spPr>
            <a:xfrm>
              <a:off x="3703048" y="1236578"/>
              <a:ext cx="0" cy="374315"/>
            </a:xfrm>
            <a:prstGeom prst="line">
              <a:avLst/>
            </a:prstGeom>
            <a:ln>
              <a:solidFill>
                <a:srgbClr val="4F6228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5" name="Straight Arrow Connector 104"/>
          <p:cNvCxnSpPr/>
          <p:nvPr/>
        </p:nvCxnSpPr>
        <p:spPr>
          <a:xfrm flipH="1">
            <a:off x="3382211" y="2593551"/>
            <a:ext cx="2604168" cy="526717"/>
          </a:xfrm>
          <a:prstGeom prst="straightConnector1">
            <a:avLst/>
          </a:prstGeom>
          <a:ln>
            <a:solidFill>
              <a:srgbClr val="4F6228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6140715" y="2590877"/>
            <a:ext cx="1083871" cy="529391"/>
          </a:xfrm>
          <a:prstGeom prst="straightConnector1">
            <a:avLst/>
          </a:prstGeom>
          <a:ln>
            <a:solidFill>
              <a:srgbClr val="4F6228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6860650" y="3959811"/>
            <a:ext cx="0" cy="37431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3580063" y="1537067"/>
            <a:ext cx="1340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old version</a:t>
            </a:r>
          </a:p>
        </p:txBody>
      </p:sp>
      <p:cxnSp>
        <p:nvCxnSpPr>
          <p:cNvPr id="111" name="Straight Arrow Connector 110"/>
          <p:cNvCxnSpPr/>
          <p:nvPr/>
        </p:nvCxnSpPr>
        <p:spPr>
          <a:xfrm>
            <a:off x="4367241" y="1906399"/>
            <a:ext cx="140591" cy="503808"/>
          </a:xfrm>
          <a:prstGeom prst="straightConnector1">
            <a:avLst/>
          </a:prstGeom>
          <a:ln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5029723" y="1539921"/>
            <a:ext cx="1443665" cy="873140"/>
            <a:chOff x="5029723" y="811249"/>
            <a:chExt cx="1443665" cy="873140"/>
          </a:xfrm>
        </p:grpSpPr>
        <p:sp>
          <p:nvSpPr>
            <p:cNvPr id="112" name="TextBox 111"/>
            <p:cNvSpPr txBox="1"/>
            <p:nvPr/>
          </p:nvSpPr>
          <p:spPr>
            <a:xfrm>
              <a:off x="5029723" y="811249"/>
              <a:ext cx="14436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>
                  <a:latin typeface="Gill Sans" charset="0"/>
                  <a:ea typeface="Gill Sans" charset="0"/>
                  <a:cs typeface="Gill Sans" charset="0"/>
                </a:rPr>
                <a:t>new version</a:t>
              </a:r>
            </a:p>
          </p:txBody>
        </p:sp>
        <p:cxnSp>
          <p:nvCxnSpPr>
            <p:cNvPr id="113" name="Straight Arrow Connector 112"/>
            <p:cNvCxnSpPr/>
            <p:nvPr/>
          </p:nvCxnSpPr>
          <p:spPr>
            <a:xfrm>
              <a:off x="5816901" y="1180581"/>
              <a:ext cx="140591" cy="503808"/>
            </a:xfrm>
            <a:prstGeom prst="straightConnector1">
              <a:avLst/>
            </a:prstGeom>
            <a:ln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677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9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56DEF-6C62-FB4A-92A7-BEAD0770B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Copy-on-Write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823C4-AA06-264C-8959-86951F1FB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0825"/>
            <a:ext cx="7886700" cy="4351338"/>
          </a:xfrm>
        </p:spPr>
        <p:txBody>
          <a:bodyPr/>
          <a:lstStyle/>
          <a:p>
            <a:r>
              <a:rPr lang="en-US" dirty="0"/>
              <a:t>Remember: Tree nodes in real file systems have many children (one node = 1 block of space)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3BD907-6B20-6749-9BAD-6A70651821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18180"/>
            <a:ext cx="9144000" cy="4239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1787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077C6-4468-784F-A0EA-81A3E36BC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CoW</a:t>
            </a:r>
            <a:r>
              <a:rPr lang="en-US" dirty="0"/>
              <a:t> Filesystems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865BE-0361-A543-B3DC-ED852B55B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Store version number with pointers</a:t>
            </a:r>
          </a:p>
          <a:p>
            <a:r>
              <a:rPr lang="en-US" dirty="0"/>
              <a:t>Buffer a group of writes before making a version update</a:t>
            </a:r>
          </a:p>
          <a:p>
            <a:r>
              <a:rPr lang="en-US" dirty="0"/>
              <a:t>Represent free space with extents</a:t>
            </a:r>
          </a:p>
          <a:p>
            <a:r>
              <a:rPr lang="en-US" dirty="0"/>
              <a:t>Most prominent example: </a:t>
            </a:r>
            <a:r>
              <a:rPr lang="en-US" b="1" dirty="0"/>
              <a:t>ZFS</a:t>
            </a:r>
          </a:p>
          <a:p>
            <a:pPr lvl="1"/>
            <a:r>
              <a:rPr lang="en-US" dirty="0"/>
              <a:t>Also BTRFS, but it has been "in development" since 2007</a:t>
            </a:r>
          </a:p>
          <a:p>
            <a:r>
              <a:rPr lang="en-US" dirty="0"/>
              <a:t>Immediately garbage collect old versions?</a:t>
            </a:r>
          </a:p>
          <a:p>
            <a:pPr lvl="1"/>
            <a:r>
              <a:rPr lang="en-US" dirty="0"/>
              <a:t>Maybe not: can keep snapshots of previous FS state</a:t>
            </a:r>
          </a:p>
          <a:p>
            <a:pPr lvl="1"/>
            <a:r>
              <a:rPr lang="en-US" dirty="0"/>
              <a:t>User can reclaim deleted files or revert changes!</a:t>
            </a:r>
          </a:p>
        </p:txBody>
      </p:sp>
    </p:spTree>
    <p:extLst>
      <p:ext uri="{BB962C8B-B14F-4D97-AF65-F5344CB8AC3E}">
        <p14:creationId xmlns:p14="http://schemas.microsoft.com/office/powerpoint/2010/main" val="416745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00492-2E5B-5C40-A848-F688028D9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 Summary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34FF451-0655-8C4E-AB8B-312025B412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9656818"/>
              </p:ext>
            </p:extLst>
          </p:nvPr>
        </p:nvGraphicFramePr>
        <p:xfrm>
          <a:off x="628650" y="1504782"/>
          <a:ext cx="7886700" cy="4667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7340">
                  <a:extLst>
                    <a:ext uri="{9D8B030D-6E8A-4147-A177-3AD203B41FA5}">
                      <a16:colId xmlns:a16="http://schemas.microsoft.com/office/drawing/2014/main" val="2900364406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953304569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1439269163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1765612375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1103593948"/>
                    </a:ext>
                  </a:extLst>
                </a:gridCol>
              </a:tblGrid>
              <a:tr h="79148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File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Data 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Space </a:t>
                      </a:r>
                      <a:r>
                        <a:rPr lang="en-US" b="1" dirty="0" err="1"/>
                        <a:t>Repr</a:t>
                      </a:r>
                      <a:r>
                        <a:rPr lang="en-US" b="1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Journaling?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Copy on Write?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0942420"/>
                  </a:ext>
                </a:extLst>
              </a:tr>
              <a:tr h="79148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File </a:t>
                      </a:r>
                      <a:r>
                        <a:rPr lang="en-US" b="1" dirty="0" err="1"/>
                        <a:t>Alloc</a:t>
                      </a:r>
                      <a:r>
                        <a:rPr lang="en-US" b="1" dirty="0"/>
                        <a:t>. 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Blocks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281129"/>
                  </a:ext>
                </a:extLst>
              </a:tr>
              <a:tr h="45855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Inode</a:t>
                      </a:r>
                      <a:r>
                        <a:rPr lang="en-US" b="1" dirty="0"/>
                        <a:t> Array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Blocks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2464037"/>
                  </a:ext>
                </a:extLst>
              </a:tr>
              <a:tr h="45855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ext2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Inode</a:t>
                      </a:r>
                      <a:r>
                        <a:rPr lang="en-US" b="1" dirty="0"/>
                        <a:t> Array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Blocks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043990"/>
                  </a:ext>
                </a:extLst>
              </a:tr>
              <a:tr h="45855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ext3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Inode</a:t>
                      </a:r>
                      <a:r>
                        <a:rPr lang="en-US" b="1" dirty="0"/>
                        <a:t> Array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Blocks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1791304"/>
                  </a:ext>
                </a:extLst>
              </a:tr>
              <a:tr h="45855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ext4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Inode</a:t>
                      </a:r>
                      <a:r>
                        <a:rPr lang="en-US" b="1" dirty="0"/>
                        <a:t> Array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Extents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242964"/>
                  </a:ext>
                </a:extLst>
              </a:tr>
              <a:tr h="79148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NTFS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Master File 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Extents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2985958"/>
                  </a:ext>
                </a:extLst>
              </a:tr>
              <a:tr h="458559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ZFS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"D-Nodes"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Extents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790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72301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BB5438D-4340-BD4C-A374-5C4BFFB08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</a:t>
            </a:r>
          </a:p>
        </p:txBody>
      </p:sp>
    </p:spTree>
    <p:extLst>
      <p:ext uri="{BB962C8B-B14F-4D97-AF65-F5344CB8AC3E}">
        <p14:creationId xmlns:p14="http://schemas.microsoft.com/office/powerpoint/2010/main" val="5265288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E5100EF-B068-3E47-8190-F975DB477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 Job: Virtualizing Resources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3583762-4627-1E4F-8378-E87340293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Run multiple processes and threads at once, sharing machine</a:t>
            </a:r>
          </a:p>
          <a:p>
            <a:pPr lvl="1"/>
            <a:r>
              <a:rPr lang="en-US" sz="3600" dirty="0"/>
              <a:t>Multiplex CPU: Scheduling</a:t>
            </a:r>
          </a:p>
          <a:p>
            <a:pPr lvl="1"/>
            <a:r>
              <a:rPr lang="en-US" sz="3600" dirty="0"/>
              <a:t>Multiplex I/O and Disk: Kernel I/O </a:t>
            </a:r>
            <a:r>
              <a:rPr lang="en-US" sz="3600" dirty="0" err="1"/>
              <a:t>subsytem</a:t>
            </a:r>
            <a:endParaRPr lang="en-US" sz="3600" dirty="0"/>
          </a:p>
          <a:p>
            <a:pPr lvl="1"/>
            <a:r>
              <a:rPr lang="en-US" sz="3600" b="1" dirty="0"/>
              <a:t>Memory: Address Translation</a:t>
            </a:r>
          </a:p>
        </p:txBody>
      </p:sp>
    </p:spTree>
    <p:extLst>
      <p:ext uri="{BB962C8B-B14F-4D97-AF65-F5344CB8AC3E}">
        <p14:creationId xmlns:p14="http://schemas.microsoft.com/office/powerpoint/2010/main" val="14620257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18611"/>
            <a:ext cx="8229600" cy="1286125"/>
          </a:xfrm>
        </p:spPr>
        <p:txBody>
          <a:bodyPr>
            <a:norm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Recall: Multithreaded Processes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053263"/>
            <a:ext cx="8382000" cy="1652337"/>
          </a:xfrm>
        </p:spPr>
        <p:txBody>
          <a:bodyPr/>
          <a:lstStyle/>
          <a:p>
            <a:endParaRPr lang="en-US" altLang="ko-KR" dirty="0">
              <a:ea typeface="굴림" panose="020B0600000101010101" pitchFamily="34" charset="-127"/>
            </a:endParaRPr>
          </a:p>
          <a:p>
            <a:r>
              <a:rPr lang="en-US" altLang="ko-KR" dirty="0">
                <a:ea typeface="굴림" panose="020B0600000101010101" pitchFamily="34" charset="-127"/>
              </a:rPr>
              <a:t>Threads + Shared Address Space</a:t>
            </a:r>
          </a:p>
          <a:p>
            <a:r>
              <a:rPr lang="en-US" altLang="ko-KR" dirty="0">
                <a:ea typeface="굴림" panose="020B0600000101010101" pitchFamily="34" charset="-127"/>
              </a:rPr>
              <a:t>Multiple Stacks in one Address Space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" t="11746" r="392" b="11746"/>
          <a:stretch>
            <a:fillRect/>
          </a:stretch>
        </p:blipFill>
        <p:spPr bwMode="auto">
          <a:xfrm>
            <a:off x="1447800" y="1804737"/>
            <a:ext cx="6248400" cy="3614738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20658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D9C8A-18E3-0F45-A32F-4EA55A83E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Multiplexing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CAD41-1310-AD4F-8D49-56071BE00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Protection</a:t>
            </a:r>
          </a:p>
          <a:p>
            <a:pPr lvl="1"/>
            <a:r>
              <a:rPr lang="en-US" dirty="0"/>
              <a:t>Private memory of other processes/OS remains private</a:t>
            </a:r>
          </a:p>
          <a:p>
            <a:pPr lvl="1"/>
            <a:r>
              <a:rPr lang="en-US" dirty="0"/>
              <a:t>Even from </a:t>
            </a:r>
            <a:r>
              <a:rPr lang="en-US" i="1" dirty="0"/>
              <a:t>malicious </a:t>
            </a:r>
            <a:r>
              <a:rPr lang="en-US" dirty="0"/>
              <a:t>processes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Controlled Overlap</a:t>
            </a:r>
          </a:p>
          <a:p>
            <a:pPr lvl="1"/>
            <a:r>
              <a:rPr lang="en-US" dirty="0"/>
              <a:t>Want processes and OS to share memory for communication, cooperation</a:t>
            </a:r>
          </a:p>
          <a:p>
            <a:pPr lvl="1"/>
            <a:r>
              <a:rPr lang="en-US" dirty="0"/>
              <a:t>Or just to save space (e.g., shared libraries)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Uniform View of Memory</a:t>
            </a:r>
            <a:endParaRPr lang="en-US" dirty="0"/>
          </a:p>
          <a:p>
            <a:pPr lvl="1"/>
            <a:r>
              <a:rPr lang="en-US" dirty="0"/>
              <a:t>No need to change binary file's addresses when we want to execute two instances of it</a:t>
            </a:r>
          </a:p>
          <a:p>
            <a:pPr lvl="1"/>
            <a:r>
              <a:rPr lang="en-US" dirty="0"/>
              <a:t>No need to change a program to let it use more memory</a:t>
            </a:r>
          </a:p>
        </p:txBody>
      </p:sp>
    </p:spTree>
    <p:extLst>
      <p:ext uri="{BB962C8B-B14F-4D97-AF65-F5344CB8AC3E}">
        <p14:creationId xmlns:p14="http://schemas.microsoft.com/office/powerpoint/2010/main" val="2359320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6D85E-85A0-C54C-A904-1C1E10C92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Translation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A1794-2994-7449-88F1-5A1733CCE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 sees and uses </a:t>
            </a:r>
            <a:r>
              <a:rPr lang="en-US" b="1" dirty="0"/>
              <a:t>virtual</a:t>
            </a:r>
            <a:r>
              <a:rPr lang="en-US" b="1" i="1" dirty="0"/>
              <a:t> </a:t>
            </a:r>
            <a:r>
              <a:rPr lang="en-US" dirty="0"/>
              <a:t>addresses</a:t>
            </a:r>
          </a:p>
          <a:p>
            <a:r>
              <a:rPr lang="en-US" dirty="0"/>
              <a:t>Kernel-controlled mapping to convert from a virtual address to </a:t>
            </a:r>
            <a:r>
              <a:rPr lang="en-US" b="1" dirty="0"/>
              <a:t>physical </a:t>
            </a:r>
            <a:r>
              <a:rPr lang="en-US" dirty="0"/>
              <a:t>address</a:t>
            </a:r>
          </a:p>
          <a:p>
            <a:r>
              <a:rPr lang="en-US" dirty="0"/>
              <a:t>Implemented by hardware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i="1" dirty="0"/>
              <a:t>preferred</a:t>
            </a:r>
            <a:r>
              <a:rPr lang="en-US" dirty="0"/>
              <a:t> </a:t>
            </a:r>
            <a:r>
              <a:rPr lang="en-US" i="1" dirty="0"/>
              <a:t>mechanism</a:t>
            </a:r>
            <a:r>
              <a:rPr lang="en-US" dirty="0"/>
              <a:t> for memory multiplexing</a:t>
            </a:r>
          </a:p>
        </p:txBody>
      </p:sp>
    </p:spTree>
    <p:extLst>
      <p:ext uri="{BB962C8B-B14F-4D97-AF65-F5344CB8AC3E}">
        <p14:creationId xmlns:p14="http://schemas.microsoft.com/office/powerpoint/2010/main" val="12264581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>
            <a:spLocks noChangeArrowheads="1"/>
          </p:cNvSpPr>
          <p:nvPr/>
        </p:nvSpPr>
        <p:spPr bwMode="auto">
          <a:xfrm>
            <a:off x="681787" y="3469101"/>
            <a:ext cx="3657600" cy="25908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  <a:effectLst>
            <a:outerShdw blurRad="50800" dist="38100" dir="2700000" rotWithShape="0">
              <a:srgbClr val="808080">
                <a:alpha val="42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10287" y="492605"/>
            <a:ext cx="8763000" cy="1295399"/>
          </a:xfrm>
        </p:spPr>
        <p:txBody>
          <a:bodyPr>
            <a:normAutofit fontScale="90000"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Binding Instructions and Data to Memory</a:t>
            </a:r>
            <a:endParaRPr lang="en-US" altLang="en-US" dirty="0"/>
          </a:p>
        </p:txBody>
      </p:sp>
      <p:sp>
        <p:nvSpPr>
          <p:cNvPr id="17411" name="Text Box 10"/>
          <p:cNvSpPr txBox="1">
            <a:spLocks noChangeArrowheads="1"/>
          </p:cNvSpPr>
          <p:nvPr/>
        </p:nvSpPr>
        <p:spPr bwMode="auto">
          <a:xfrm>
            <a:off x="529387" y="3577051"/>
            <a:ext cx="396240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>
            <a:spAutoFit/>
          </a:bodyPr>
          <a:lstStyle>
            <a:lvl1pPr marL="342900" indent="-3429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1143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lvl="1"/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data1:	</a:t>
            </a:r>
            <a:r>
              <a:rPr lang="en-US" altLang="ko-KR" sz="1800" b="0" dirty="0" err="1">
                <a:latin typeface="Consolas" charset="0"/>
                <a:ea typeface="Consolas" charset="0"/>
                <a:cs typeface="Consolas" charset="0"/>
              </a:rPr>
              <a:t>dw</a:t>
            </a:r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 	32</a:t>
            </a:r>
          </a:p>
          <a:p>
            <a:pPr lvl="1"/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		…	</a:t>
            </a:r>
          </a:p>
          <a:p>
            <a:pPr lvl="1"/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start:	</a:t>
            </a:r>
            <a:r>
              <a:rPr lang="en-US" altLang="ko-KR" sz="1800" b="0" dirty="0" err="1">
                <a:latin typeface="Consolas" charset="0"/>
                <a:ea typeface="Consolas" charset="0"/>
                <a:cs typeface="Consolas" charset="0"/>
              </a:rPr>
              <a:t>lw</a:t>
            </a:r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	r1,0(data1)	</a:t>
            </a:r>
          </a:p>
          <a:p>
            <a:pPr lvl="1"/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1800" b="0" dirty="0" err="1">
                <a:latin typeface="Consolas" charset="0"/>
                <a:ea typeface="Consolas" charset="0"/>
                <a:cs typeface="Consolas" charset="0"/>
              </a:rPr>
              <a:t>jal</a:t>
            </a:r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1800" b="0" dirty="0" err="1">
                <a:latin typeface="Consolas" charset="0"/>
                <a:ea typeface="Consolas" charset="0"/>
                <a:cs typeface="Consolas" charset="0"/>
              </a:rPr>
              <a:t>checkit</a:t>
            </a:r>
            <a:endParaRPr lang="en-US" altLang="ko-KR" sz="1800" b="0" dirty="0">
              <a:latin typeface="Consolas" charset="0"/>
              <a:ea typeface="Consolas" charset="0"/>
              <a:cs typeface="Consolas" charset="0"/>
            </a:endParaRPr>
          </a:p>
          <a:p>
            <a:pPr lvl="1"/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loop:	</a:t>
            </a:r>
            <a:r>
              <a:rPr lang="en-US" altLang="ko-KR" sz="1800" b="0" dirty="0" err="1">
                <a:latin typeface="Consolas" charset="0"/>
                <a:ea typeface="Consolas" charset="0"/>
                <a:cs typeface="Consolas" charset="0"/>
              </a:rPr>
              <a:t>addi</a:t>
            </a:r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 r1, r1, -1</a:t>
            </a:r>
          </a:p>
          <a:p>
            <a:pPr lvl="1"/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1800" b="0" dirty="0" err="1">
                <a:latin typeface="Consolas" charset="0"/>
                <a:ea typeface="Consolas" charset="0"/>
                <a:cs typeface="Consolas" charset="0"/>
              </a:rPr>
              <a:t>bnz</a:t>
            </a:r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 	r1, loop		…</a:t>
            </a:r>
          </a:p>
          <a:p>
            <a:pPr lvl="1"/>
            <a:r>
              <a:rPr lang="en-US" altLang="ko-KR" sz="1800" b="0" dirty="0" err="1">
                <a:latin typeface="Consolas" charset="0"/>
                <a:ea typeface="Consolas" charset="0"/>
                <a:cs typeface="Consolas" charset="0"/>
              </a:rPr>
              <a:t>checkit</a:t>
            </a:r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: …	</a:t>
            </a:r>
          </a:p>
        </p:txBody>
      </p:sp>
      <p:sp>
        <p:nvSpPr>
          <p:cNvPr id="17412" name="TextBox 18"/>
          <p:cNvSpPr txBox="1">
            <a:spLocks noChangeArrowheads="1"/>
          </p:cNvSpPr>
          <p:nvPr/>
        </p:nvSpPr>
        <p:spPr bwMode="auto">
          <a:xfrm>
            <a:off x="986587" y="3069051"/>
            <a:ext cx="27549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0">
                <a:latin typeface="Gill Sans" charset="0"/>
                <a:ea typeface="Gill Sans" charset="0"/>
                <a:cs typeface="Gill Sans" charset="0"/>
              </a:rPr>
              <a:t>Process view of memory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4034587" y="3069051"/>
            <a:ext cx="3200400" cy="2990850"/>
            <a:chOff x="3505200" y="2038290"/>
            <a:chExt cx="3200400" cy="2990910"/>
          </a:xfrm>
        </p:grpSpPr>
        <p:sp>
          <p:nvSpPr>
            <p:cNvPr id="20" name="Rounded Rectangle 19"/>
            <p:cNvSpPr/>
            <p:nvPr/>
          </p:nvSpPr>
          <p:spPr bwMode="auto">
            <a:xfrm>
              <a:off x="4267200" y="2438348"/>
              <a:ext cx="2362200" cy="2590852"/>
            </a:xfrm>
            <a:prstGeom prst="roundRect">
              <a:avLst/>
            </a:prstGeom>
            <a:ln>
              <a:headEnd type="triangle" w="med" len="med"/>
              <a:tailEnd type="none" w="med" len="med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b="0" dirty="0">
                <a:latin typeface="Helvetica"/>
                <a:ea typeface="ＭＳ Ｐゴシック" charset="-128"/>
                <a:cs typeface="Helvetica"/>
              </a:endParaRPr>
            </a:p>
          </p:txBody>
        </p:sp>
        <p:sp>
          <p:nvSpPr>
            <p:cNvPr id="17417" name="Text Box 11"/>
            <p:cNvSpPr txBox="1">
              <a:spLocks noChangeArrowheads="1"/>
            </p:cNvSpPr>
            <p:nvPr/>
          </p:nvSpPr>
          <p:spPr bwMode="auto">
            <a:xfrm>
              <a:off x="4191000" y="2619375"/>
              <a:ext cx="2514600" cy="230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78" tIns="44445" rIns="90478" bIns="44445">
              <a:spAutoFit/>
            </a:bodyPr>
            <a:lstStyle>
              <a:lvl1pPr marL="342900" indent="-342900" eaLnBrk="0" hangingPunct="0"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114300" eaLnBrk="0" hangingPunct="0"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lvl="1"/>
              <a:r>
                <a:rPr lang="en-US" altLang="ko-KR" sz="1800" b="0">
                  <a:latin typeface="Consolas" charset="0"/>
                  <a:ea typeface="Consolas" charset="0"/>
                  <a:cs typeface="Consolas" charset="0"/>
                </a:rPr>
                <a:t>0x</a:t>
              </a:r>
              <a:r>
                <a:rPr lang="en-US" altLang="ko-KR" sz="1800" b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0300</a:t>
              </a:r>
              <a:r>
                <a:rPr lang="en-US" altLang="ko-KR" sz="1800" b="0">
                  <a:latin typeface="Consolas" charset="0"/>
                  <a:ea typeface="Consolas" charset="0"/>
                  <a:cs typeface="Consolas" charset="0"/>
                </a:rPr>
                <a:t>	00000020</a:t>
              </a:r>
            </a:p>
            <a:p>
              <a:pPr lvl="1"/>
              <a:r>
                <a:rPr lang="en-US" altLang="ko-KR" sz="1800" b="0">
                  <a:latin typeface="Consolas" charset="0"/>
                  <a:ea typeface="Consolas" charset="0"/>
                  <a:cs typeface="Consolas" charset="0"/>
                </a:rPr>
                <a:t>   …	   …</a:t>
              </a:r>
            </a:p>
            <a:p>
              <a:pPr lvl="1"/>
              <a:r>
                <a:rPr lang="en-US" altLang="ko-KR" sz="1800" b="0">
                  <a:latin typeface="Consolas" charset="0"/>
                  <a:ea typeface="Consolas" charset="0"/>
                  <a:cs typeface="Consolas" charset="0"/>
                </a:rPr>
                <a:t>0x0900	8C20</a:t>
              </a:r>
              <a:r>
                <a:rPr lang="en-US" altLang="ko-KR" sz="1800" b="0">
                  <a:solidFill>
                    <a:srgbClr val="FF0000"/>
                  </a:solidFill>
                  <a:latin typeface="Consolas" charset="0"/>
                  <a:ea typeface="Consolas" charset="0"/>
                  <a:cs typeface="Consolas" charset="0"/>
                </a:rPr>
                <a:t>00C0</a:t>
              </a:r>
              <a:endParaRPr lang="en-US" altLang="ko-KR" sz="1800" b="0">
                <a:latin typeface="Consolas" charset="0"/>
                <a:ea typeface="Consolas" charset="0"/>
                <a:cs typeface="Consolas" charset="0"/>
              </a:endParaRPr>
            </a:p>
            <a:p>
              <a:pPr lvl="1"/>
              <a:r>
                <a:rPr lang="en-US" altLang="ko-KR" sz="1800" b="0">
                  <a:latin typeface="Consolas" charset="0"/>
                  <a:ea typeface="Consolas" charset="0"/>
                  <a:cs typeface="Consolas" charset="0"/>
                </a:rPr>
                <a:t>0x0904	0C00</a:t>
              </a:r>
              <a:r>
                <a:rPr lang="en-US" altLang="ko-KR" sz="1800" b="0">
                  <a:solidFill>
                    <a:srgbClr val="00FFFF"/>
                  </a:solidFill>
                  <a:latin typeface="Consolas" charset="0"/>
                  <a:ea typeface="Consolas" charset="0"/>
                  <a:cs typeface="Consolas" charset="0"/>
                </a:rPr>
                <a:t>0280</a:t>
              </a:r>
              <a:endParaRPr lang="en-US" altLang="ko-KR" sz="1800" b="0">
                <a:latin typeface="Consolas" charset="0"/>
                <a:ea typeface="Consolas" charset="0"/>
                <a:cs typeface="Consolas" charset="0"/>
              </a:endParaRPr>
            </a:p>
            <a:p>
              <a:pPr lvl="1"/>
              <a:r>
                <a:rPr lang="en-US" altLang="ko-KR" sz="1800" b="0">
                  <a:latin typeface="Consolas" charset="0"/>
                  <a:ea typeface="Consolas" charset="0"/>
                  <a:cs typeface="Consolas" charset="0"/>
                </a:rPr>
                <a:t>0x</a:t>
              </a:r>
              <a:r>
                <a:rPr lang="en-US" altLang="ko-KR" sz="1800" b="0">
                  <a:solidFill>
                    <a:srgbClr val="008000"/>
                  </a:solidFill>
                  <a:latin typeface="Consolas" charset="0"/>
                  <a:ea typeface="Consolas" charset="0"/>
                  <a:cs typeface="Consolas" charset="0"/>
                </a:rPr>
                <a:t>0908</a:t>
              </a:r>
              <a:r>
                <a:rPr lang="en-US" altLang="ko-KR" sz="1800" b="0">
                  <a:latin typeface="Consolas" charset="0"/>
                  <a:ea typeface="Consolas" charset="0"/>
                  <a:cs typeface="Consolas" charset="0"/>
                </a:rPr>
                <a:t>	2021FFFF</a:t>
              </a:r>
            </a:p>
            <a:p>
              <a:pPr lvl="1"/>
              <a:r>
                <a:rPr lang="en-US" altLang="ko-KR" sz="1800" b="0">
                  <a:latin typeface="Consolas" charset="0"/>
                  <a:ea typeface="Consolas" charset="0"/>
                  <a:cs typeface="Consolas" charset="0"/>
                </a:rPr>
                <a:t>0x090C	1420</a:t>
              </a:r>
              <a:r>
                <a:rPr lang="en-US" altLang="ko-KR" sz="1800" b="0">
                  <a:solidFill>
                    <a:srgbClr val="008000"/>
                  </a:solidFill>
                  <a:latin typeface="Consolas" charset="0"/>
                  <a:ea typeface="Consolas" charset="0"/>
                  <a:cs typeface="Consolas" charset="0"/>
                </a:rPr>
                <a:t>0242</a:t>
              </a:r>
            </a:p>
            <a:p>
              <a:pPr lvl="1"/>
              <a:r>
                <a:rPr lang="en-US" altLang="ko-KR" sz="1800" b="0">
                  <a:latin typeface="Consolas" charset="0"/>
                  <a:ea typeface="Consolas" charset="0"/>
                  <a:cs typeface="Consolas" charset="0"/>
                </a:rPr>
                <a:t> …</a:t>
              </a:r>
            </a:p>
            <a:p>
              <a:pPr lvl="1"/>
              <a:r>
                <a:rPr lang="en-US" altLang="ko-KR" sz="1800" b="0">
                  <a:latin typeface="Consolas" charset="0"/>
                  <a:ea typeface="Consolas" charset="0"/>
                  <a:cs typeface="Consolas" charset="0"/>
                </a:rPr>
                <a:t>0x</a:t>
              </a:r>
              <a:r>
                <a:rPr lang="en-US" altLang="ko-KR" sz="1800" b="0">
                  <a:solidFill>
                    <a:srgbClr val="00FFFF"/>
                  </a:solidFill>
                  <a:latin typeface="Consolas" charset="0"/>
                  <a:ea typeface="Consolas" charset="0"/>
                  <a:cs typeface="Consolas" charset="0"/>
                </a:rPr>
                <a:t>0A00</a:t>
              </a:r>
              <a:endParaRPr lang="en-US" altLang="ko-KR" sz="1800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17418" name="AutoShape 4"/>
            <p:cNvSpPr>
              <a:spLocks noChangeArrowheads="1"/>
            </p:cNvSpPr>
            <p:nvPr/>
          </p:nvSpPr>
          <p:spPr bwMode="auto">
            <a:xfrm>
              <a:off x="3505200" y="3352800"/>
              <a:ext cx="762000" cy="685800"/>
            </a:xfrm>
            <a:prstGeom prst="rightArrow">
              <a:avLst>
                <a:gd name="adj1" fmla="val 50000"/>
                <a:gd name="adj2" fmla="val 27778"/>
              </a:avLst>
            </a:prstGeom>
            <a:solidFill>
              <a:srgbClr val="FF66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17419" name="TextBox 18"/>
            <p:cNvSpPr txBox="1">
              <a:spLocks noChangeArrowheads="1"/>
            </p:cNvSpPr>
            <p:nvPr/>
          </p:nvSpPr>
          <p:spPr bwMode="auto">
            <a:xfrm>
              <a:off x="4235095" y="2038290"/>
              <a:ext cx="2061398" cy="400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Physical addresses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852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414822"/>
            <a:ext cx="7886700" cy="1325563"/>
          </a:xfrm>
        </p:spPr>
        <p:txBody>
          <a:bodyPr/>
          <a:lstStyle/>
          <a:p>
            <a:r>
              <a:rPr lang="en-US" dirty="0"/>
              <a:t>Unix FFS: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inode</a:t>
            </a:r>
            <a:r>
              <a:rPr lang="en-US" dirty="0"/>
              <a:t> File Structure</a:t>
            </a:r>
          </a:p>
        </p:txBody>
      </p:sp>
      <p:pic>
        <p:nvPicPr>
          <p:cNvPr id="7" name="Content Placeholder 3" descr="FFS.pdf"/>
          <p:cNvPicPr>
            <a:picLocks noChangeAspect="1"/>
          </p:cNvPicPr>
          <p:nvPr/>
        </p:nvPicPr>
        <p:blipFill>
          <a:blip r:embed="rId2"/>
          <a:srcRect l="-12131" r="-12131"/>
          <a:stretch>
            <a:fillRect/>
          </a:stretch>
        </p:blipFill>
        <p:spPr>
          <a:xfrm>
            <a:off x="426107" y="1740385"/>
            <a:ext cx="8291785" cy="456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0257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 bwMode="auto">
          <a:xfrm>
            <a:off x="4267200" y="3292638"/>
            <a:ext cx="2362200" cy="2590800"/>
          </a:xfrm>
          <a:prstGeom prst="roundRect">
            <a:avLst/>
          </a:prstGeom>
          <a:ln>
            <a:headEnd type="triangl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b="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7" name="Rounded Rectangle 16"/>
          <p:cNvSpPr>
            <a:spLocks noChangeArrowheads="1"/>
          </p:cNvSpPr>
          <p:nvPr/>
        </p:nvSpPr>
        <p:spPr bwMode="auto">
          <a:xfrm>
            <a:off x="152400" y="3292638"/>
            <a:ext cx="3657600" cy="25908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  <a:effectLst>
            <a:outerShdw blurRad="50800" dist="38100" dir="2700000" rotWithShape="0">
              <a:srgbClr val="808080">
                <a:alpha val="42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435" name="Text Box 11"/>
          <p:cNvSpPr txBox="1">
            <a:spLocks noChangeArrowheads="1"/>
          </p:cNvSpPr>
          <p:nvPr/>
        </p:nvSpPr>
        <p:spPr bwMode="auto">
          <a:xfrm>
            <a:off x="4191000" y="3473613"/>
            <a:ext cx="251460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>
            <a:spAutoFit/>
          </a:bodyPr>
          <a:lstStyle>
            <a:lvl1pPr marL="342900" indent="-342900" eaLnBrk="0" hangingPunct="0"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114300" eaLnBrk="0" hangingPunct="0"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lvl="1"/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0x</a:t>
            </a:r>
            <a:r>
              <a:rPr lang="en-US" altLang="ko-KR" sz="18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0300</a:t>
            </a:r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	00000020</a:t>
            </a:r>
          </a:p>
          <a:p>
            <a:pPr lvl="1"/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   …	   …</a:t>
            </a:r>
          </a:p>
          <a:p>
            <a:pPr lvl="1"/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0x0900	8C20</a:t>
            </a:r>
            <a:r>
              <a:rPr lang="en-US" altLang="ko-KR" sz="18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00C0</a:t>
            </a:r>
            <a:endParaRPr lang="en-US" altLang="ko-KR" sz="1800" b="0" dirty="0">
              <a:latin typeface="Consolas" charset="0"/>
              <a:ea typeface="Consolas" charset="0"/>
              <a:cs typeface="Consolas" charset="0"/>
            </a:endParaRPr>
          </a:p>
          <a:p>
            <a:pPr lvl="1"/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0x0904	0C00</a:t>
            </a:r>
            <a:r>
              <a:rPr lang="en-US" altLang="ko-KR" sz="1800" b="0" dirty="0">
                <a:solidFill>
                  <a:srgbClr val="00FFFF"/>
                </a:solidFill>
                <a:latin typeface="Consolas" charset="0"/>
                <a:ea typeface="Consolas" charset="0"/>
                <a:cs typeface="Consolas" charset="0"/>
              </a:rPr>
              <a:t>0280</a:t>
            </a:r>
            <a:endParaRPr lang="en-US" altLang="ko-KR" sz="1800" b="0" dirty="0">
              <a:latin typeface="Consolas" charset="0"/>
              <a:ea typeface="Consolas" charset="0"/>
              <a:cs typeface="Consolas" charset="0"/>
            </a:endParaRPr>
          </a:p>
          <a:p>
            <a:pPr lvl="1"/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0x</a:t>
            </a:r>
            <a:r>
              <a:rPr lang="en-US" altLang="ko-KR" sz="1800" b="0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0908</a:t>
            </a:r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	2021FFFF</a:t>
            </a:r>
          </a:p>
          <a:p>
            <a:pPr lvl="1"/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0x090C	1420</a:t>
            </a:r>
            <a:r>
              <a:rPr lang="en-US" altLang="ko-KR" sz="1800" b="0" dirty="0">
                <a:solidFill>
                  <a:srgbClr val="008000"/>
                </a:solidFill>
                <a:latin typeface="Consolas" charset="0"/>
                <a:ea typeface="Consolas" charset="0"/>
                <a:cs typeface="Consolas" charset="0"/>
              </a:rPr>
              <a:t>0242</a:t>
            </a:r>
          </a:p>
          <a:p>
            <a:pPr lvl="1"/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 …</a:t>
            </a:r>
          </a:p>
          <a:p>
            <a:pPr lvl="1"/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0x</a:t>
            </a:r>
            <a:r>
              <a:rPr lang="en-US" altLang="ko-KR" sz="1800" b="0" dirty="0">
                <a:solidFill>
                  <a:srgbClr val="00FFFF"/>
                </a:solidFill>
                <a:latin typeface="Consolas" charset="0"/>
                <a:ea typeface="Consolas" charset="0"/>
                <a:cs typeface="Consolas" charset="0"/>
              </a:rPr>
              <a:t>0A00</a:t>
            </a:r>
            <a:endParaRPr lang="en-US" altLang="ko-KR" sz="1800" b="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3505200" y="4207038"/>
            <a:ext cx="762000" cy="685800"/>
          </a:xfrm>
          <a:prstGeom prst="rightArrow">
            <a:avLst>
              <a:gd name="adj1" fmla="val 50000"/>
              <a:gd name="adj2" fmla="val 27778"/>
            </a:avLst>
          </a:prstGeom>
          <a:solidFill>
            <a:srgbClr val="FF66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18437" name="Text Box 10"/>
          <p:cNvSpPr txBox="1">
            <a:spLocks noChangeArrowheads="1"/>
          </p:cNvSpPr>
          <p:nvPr/>
        </p:nvSpPr>
        <p:spPr bwMode="auto">
          <a:xfrm>
            <a:off x="0" y="3400588"/>
            <a:ext cx="396240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>
            <a:spAutoFit/>
          </a:bodyPr>
          <a:lstStyle>
            <a:lvl1pPr marL="342900" indent="-3429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1143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lvl="1"/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data1:	</a:t>
            </a:r>
            <a:r>
              <a:rPr lang="en-US" altLang="ko-KR" sz="1800" b="0" dirty="0" err="1">
                <a:latin typeface="Consolas" charset="0"/>
                <a:ea typeface="Consolas" charset="0"/>
                <a:cs typeface="Consolas" charset="0"/>
              </a:rPr>
              <a:t>dw</a:t>
            </a:r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 	32</a:t>
            </a:r>
          </a:p>
          <a:p>
            <a:pPr lvl="1"/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		…	</a:t>
            </a:r>
          </a:p>
          <a:p>
            <a:pPr lvl="1"/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start:	</a:t>
            </a:r>
            <a:r>
              <a:rPr lang="en-US" altLang="ko-KR" sz="1800" b="0" dirty="0" err="1">
                <a:latin typeface="Consolas" charset="0"/>
                <a:ea typeface="Consolas" charset="0"/>
                <a:cs typeface="Consolas" charset="0"/>
              </a:rPr>
              <a:t>lw</a:t>
            </a:r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	r1,0(data1)	</a:t>
            </a:r>
          </a:p>
          <a:p>
            <a:pPr lvl="1"/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1800" b="0" dirty="0" err="1">
                <a:latin typeface="Consolas" charset="0"/>
                <a:ea typeface="Consolas" charset="0"/>
                <a:cs typeface="Consolas" charset="0"/>
              </a:rPr>
              <a:t>jal</a:t>
            </a:r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1800" b="0" dirty="0" err="1">
                <a:latin typeface="Consolas" charset="0"/>
                <a:ea typeface="Consolas" charset="0"/>
                <a:cs typeface="Consolas" charset="0"/>
              </a:rPr>
              <a:t>checkit</a:t>
            </a:r>
            <a:endParaRPr lang="en-US" altLang="ko-KR" sz="1800" b="0" dirty="0">
              <a:latin typeface="Consolas" charset="0"/>
              <a:ea typeface="Consolas" charset="0"/>
              <a:cs typeface="Consolas" charset="0"/>
            </a:endParaRPr>
          </a:p>
          <a:p>
            <a:pPr lvl="1"/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loop:	</a:t>
            </a:r>
            <a:r>
              <a:rPr lang="en-US" altLang="ko-KR" sz="1800" b="0" dirty="0" err="1">
                <a:latin typeface="Consolas" charset="0"/>
                <a:ea typeface="Consolas" charset="0"/>
                <a:cs typeface="Consolas" charset="0"/>
              </a:rPr>
              <a:t>addi</a:t>
            </a:r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 r1, r1, -1</a:t>
            </a:r>
          </a:p>
          <a:p>
            <a:pPr lvl="1"/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1800" b="0" dirty="0" err="1">
                <a:latin typeface="Consolas" charset="0"/>
                <a:ea typeface="Consolas" charset="0"/>
                <a:cs typeface="Consolas" charset="0"/>
              </a:rPr>
              <a:t>bnz</a:t>
            </a:r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 	r1, loop		…</a:t>
            </a:r>
          </a:p>
          <a:p>
            <a:pPr lvl="1"/>
            <a:r>
              <a:rPr lang="en-US" altLang="ko-KR" sz="1800" b="0" dirty="0" err="1">
                <a:latin typeface="Consolas" charset="0"/>
                <a:ea typeface="Consolas" charset="0"/>
                <a:cs typeface="Consolas" charset="0"/>
              </a:rPr>
              <a:t>checkit</a:t>
            </a:r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: …	</a:t>
            </a:r>
          </a:p>
        </p:txBody>
      </p:sp>
      <p:sp>
        <p:nvSpPr>
          <p:cNvPr id="18438" name="TextBox 18"/>
          <p:cNvSpPr txBox="1">
            <a:spLocks noChangeArrowheads="1"/>
          </p:cNvSpPr>
          <p:nvPr/>
        </p:nvSpPr>
        <p:spPr bwMode="auto">
          <a:xfrm>
            <a:off x="457200" y="2892588"/>
            <a:ext cx="27549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0">
                <a:latin typeface="Gill Sans" charset="0"/>
                <a:ea typeface="Gill Sans" charset="0"/>
                <a:cs typeface="Gill Sans" charset="0"/>
              </a:rPr>
              <a:t>Process view of memory</a:t>
            </a:r>
          </a:p>
        </p:txBody>
      </p:sp>
      <p:sp>
        <p:nvSpPr>
          <p:cNvPr id="18439" name="TextBox 18"/>
          <p:cNvSpPr txBox="1">
            <a:spLocks noChangeArrowheads="1"/>
          </p:cNvSpPr>
          <p:nvPr/>
        </p:nvSpPr>
        <p:spPr bwMode="auto">
          <a:xfrm>
            <a:off x="4235450" y="2892588"/>
            <a:ext cx="20613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0" dirty="0">
                <a:latin typeface="Gill Sans" charset="0"/>
                <a:ea typeface="Gill Sans" charset="0"/>
                <a:cs typeface="Gill Sans" charset="0"/>
              </a:rPr>
              <a:t>Physical addresses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6553200" y="1311438"/>
            <a:ext cx="2362200" cy="5410200"/>
            <a:chOff x="6553200" y="457200"/>
            <a:chExt cx="2362200" cy="5410200"/>
          </a:xfrm>
        </p:grpSpPr>
        <p:sp>
          <p:nvSpPr>
            <p:cNvPr id="18442" name="Rectangle 7"/>
            <p:cNvSpPr>
              <a:spLocks noChangeArrowheads="1"/>
            </p:cNvSpPr>
            <p:nvPr/>
          </p:nvSpPr>
          <p:spPr bwMode="auto">
            <a:xfrm>
              <a:off x="7467600" y="1143000"/>
              <a:ext cx="1447800" cy="4724400"/>
            </a:xfrm>
            <a:prstGeom prst="rect">
              <a:avLst/>
            </a:prstGeom>
            <a:solidFill>
              <a:srgbClr val="C0D2FE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endParaRPr lang="ko-KR" altLang="en-US" sz="1800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18443" name="Rectangle 20"/>
            <p:cNvSpPr>
              <a:spLocks noChangeArrowheads="1"/>
            </p:cNvSpPr>
            <p:nvPr/>
          </p:nvSpPr>
          <p:spPr bwMode="auto">
            <a:xfrm>
              <a:off x="7467600" y="1828800"/>
              <a:ext cx="1447800" cy="1905000"/>
            </a:xfrm>
            <a:prstGeom prst="rect">
              <a:avLst/>
            </a:prstGeom>
            <a:solidFill>
              <a:srgbClr val="FFFFAA"/>
            </a:solidFill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18444" name="Text Box 11"/>
            <p:cNvSpPr txBox="1">
              <a:spLocks noChangeArrowheads="1"/>
            </p:cNvSpPr>
            <p:nvPr/>
          </p:nvSpPr>
          <p:spPr bwMode="auto">
            <a:xfrm>
              <a:off x="7391400" y="2514600"/>
              <a:ext cx="1447800" cy="1196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78" tIns="44445" rIns="90478" bIns="44445">
              <a:spAutoFit/>
            </a:bodyPr>
            <a:lstStyle>
              <a:lvl1pPr marL="342900" indent="-342900" eaLnBrk="0" hangingPunct="0"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114300" eaLnBrk="0" hangingPunct="0"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lvl="1"/>
              <a:r>
                <a:rPr lang="en-US" altLang="ko-KR" sz="1800" b="0">
                  <a:latin typeface="Consolas" charset="0"/>
                  <a:ea typeface="Consolas" charset="0"/>
                  <a:cs typeface="Consolas" charset="0"/>
                </a:rPr>
                <a:t>8C2000C0</a:t>
              </a:r>
            </a:p>
            <a:p>
              <a:pPr lvl="1"/>
              <a:r>
                <a:rPr lang="en-US" altLang="ko-KR" sz="1800" b="0" dirty="0">
                  <a:latin typeface="Consolas" charset="0"/>
                  <a:ea typeface="Consolas" charset="0"/>
                  <a:cs typeface="Consolas" charset="0"/>
                </a:rPr>
                <a:t>0C000340</a:t>
              </a:r>
            </a:p>
            <a:p>
              <a:pPr lvl="1"/>
              <a:r>
                <a:rPr lang="en-US" altLang="ko-KR" sz="1800" b="0" dirty="0">
                  <a:latin typeface="Consolas" charset="0"/>
                  <a:ea typeface="Consolas" charset="0"/>
                  <a:cs typeface="Consolas" charset="0"/>
                </a:rPr>
                <a:t>2021FFFF</a:t>
              </a:r>
            </a:p>
            <a:p>
              <a:pPr lvl="1"/>
              <a:r>
                <a:rPr lang="en-US" altLang="ko-KR" sz="1800" b="0" dirty="0">
                  <a:latin typeface="Consolas" charset="0"/>
                  <a:ea typeface="Consolas" charset="0"/>
                  <a:cs typeface="Consolas" charset="0"/>
                </a:rPr>
                <a:t>14200242</a:t>
              </a:r>
            </a:p>
          </p:txBody>
        </p:sp>
        <p:sp>
          <p:nvSpPr>
            <p:cNvPr id="18445" name="Text Box 85"/>
            <p:cNvSpPr txBox="1">
              <a:spLocks noChangeArrowheads="1"/>
            </p:cNvSpPr>
            <p:nvPr/>
          </p:nvSpPr>
          <p:spPr bwMode="auto">
            <a:xfrm>
              <a:off x="6629400" y="2514600"/>
              <a:ext cx="8667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 b="0">
                  <a:latin typeface="Consolas" charset="0"/>
                  <a:ea typeface="Consolas" charset="0"/>
                  <a:cs typeface="Consolas" charset="0"/>
                </a:rPr>
                <a:t>0x0900</a:t>
              </a:r>
            </a:p>
          </p:txBody>
        </p:sp>
        <p:sp>
          <p:nvSpPr>
            <p:cNvPr id="18446" name="Text Box 85"/>
            <p:cNvSpPr txBox="1">
              <a:spLocks noChangeArrowheads="1"/>
            </p:cNvSpPr>
            <p:nvPr/>
          </p:nvSpPr>
          <p:spPr bwMode="auto">
            <a:xfrm>
              <a:off x="6553200" y="5530850"/>
              <a:ext cx="855984" cy="335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 b="0">
                  <a:latin typeface="Consolas" charset="0"/>
                  <a:ea typeface="Consolas" charset="0"/>
                  <a:cs typeface="Consolas" charset="0"/>
                </a:rPr>
                <a:t>0xFFFF</a:t>
              </a:r>
            </a:p>
          </p:txBody>
        </p:sp>
        <p:sp>
          <p:nvSpPr>
            <p:cNvPr id="18447" name="Text Box 85"/>
            <p:cNvSpPr txBox="1">
              <a:spLocks noChangeArrowheads="1"/>
            </p:cNvSpPr>
            <p:nvPr/>
          </p:nvSpPr>
          <p:spPr bwMode="auto">
            <a:xfrm>
              <a:off x="6629400" y="1752600"/>
              <a:ext cx="8667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 b="0">
                  <a:latin typeface="Consolas" charset="0"/>
                  <a:ea typeface="Consolas" charset="0"/>
                  <a:cs typeface="Consolas" charset="0"/>
                </a:rPr>
                <a:t>0x0300</a:t>
              </a:r>
            </a:p>
          </p:txBody>
        </p:sp>
        <p:sp>
          <p:nvSpPr>
            <p:cNvPr id="18448" name="Text Box 85"/>
            <p:cNvSpPr txBox="1">
              <a:spLocks noChangeArrowheads="1"/>
            </p:cNvSpPr>
            <p:nvPr/>
          </p:nvSpPr>
          <p:spPr bwMode="auto">
            <a:xfrm>
              <a:off x="6629400" y="1066800"/>
              <a:ext cx="8667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 b="0" dirty="0">
                  <a:latin typeface="Consolas" charset="0"/>
                  <a:ea typeface="Consolas" charset="0"/>
                  <a:cs typeface="Consolas" charset="0"/>
                </a:rPr>
                <a:t>0x0000</a:t>
              </a:r>
            </a:p>
          </p:txBody>
        </p:sp>
        <p:sp>
          <p:nvSpPr>
            <p:cNvPr id="18449" name="Text Box 11"/>
            <p:cNvSpPr txBox="1">
              <a:spLocks noChangeArrowheads="1"/>
            </p:cNvSpPr>
            <p:nvPr/>
          </p:nvSpPr>
          <p:spPr bwMode="auto">
            <a:xfrm>
              <a:off x="7391400" y="1766888"/>
              <a:ext cx="1447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78" tIns="44445" rIns="90478" bIns="44445">
              <a:spAutoFit/>
            </a:bodyPr>
            <a:lstStyle>
              <a:lvl1pPr marL="342900" indent="-342900" eaLnBrk="0" hangingPunct="0"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114300" eaLnBrk="0" hangingPunct="0"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089025" algn="l"/>
                </a:tabLs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lvl="1"/>
              <a:r>
                <a:rPr lang="en-US" altLang="ko-KR" sz="1800" b="0">
                  <a:latin typeface="Consolas" charset="0"/>
                  <a:ea typeface="Consolas" charset="0"/>
                  <a:cs typeface="Consolas" charset="0"/>
                </a:rPr>
                <a:t>00000020</a:t>
              </a:r>
            </a:p>
          </p:txBody>
        </p:sp>
        <p:sp>
          <p:nvSpPr>
            <p:cNvPr id="18450" name="AutoShape 4"/>
            <p:cNvSpPr>
              <a:spLocks noChangeArrowheads="1"/>
            </p:cNvSpPr>
            <p:nvPr/>
          </p:nvSpPr>
          <p:spPr bwMode="auto">
            <a:xfrm rot="-853035">
              <a:off x="6692900" y="2963863"/>
              <a:ext cx="627063" cy="601662"/>
            </a:xfrm>
            <a:prstGeom prst="rightArrow">
              <a:avLst>
                <a:gd name="adj1" fmla="val 50000"/>
                <a:gd name="adj2" fmla="val 27812"/>
              </a:avLst>
            </a:prstGeom>
            <a:solidFill>
              <a:srgbClr val="FF66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 b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18451" name="TextBox 19"/>
            <p:cNvSpPr txBox="1">
              <a:spLocks noChangeArrowheads="1"/>
            </p:cNvSpPr>
            <p:nvPr/>
          </p:nvSpPr>
          <p:spPr bwMode="auto">
            <a:xfrm>
              <a:off x="7381875" y="457200"/>
              <a:ext cx="1067343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Physical </a:t>
              </a:r>
            </a:p>
            <a:p>
              <a:pPr eaLnBrk="1" hangingPunct="1"/>
              <a:r>
                <a:rPr lang="en-US" altLang="en-US" sz="2000" b="0" dirty="0">
                  <a:latin typeface="Gill Sans" charset="0"/>
                  <a:ea typeface="Gill Sans" charset="0"/>
                  <a:cs typeface="Gill Sans" charset="0"/>
                </a:rPr>
                <a:t>Memory</a:t>
              </a:r>
            </a:p>
          </p:txBody>
        </p:sp>
      </p:grpSp>
      <p:sp>
        <p:nvSpPr>
          <p:cNvPr id="18441" name="Title 2"/>
          <p:cNvSpPr>
            <a:spLocks noGrp="1"/>
          </p:cNvSpPr>
          <p:nvPr>
            <p:ph type="title"/>
          </p:nvPr>
        </p:nvSpPr>
        <p:spPr>
          <a:xfrm>
            <a:off x="152400" y="247709"/>
            <a:ext cx="8763000" cy="1641639"/>
          </a:xfrm>
        </p:spPr>
        <p:txBody>
          <a:bodyPr>
            <a:normAutofit/>
          </a:bodyPr>
          <a:lstStyle/>
          <a:p>
            <a:r>
              <a:rPr lang="en-US" altLang="ko-KR" sz="4000" dirty="0">
                <a:ea typeface="굴림" panose="020B0600000101010101" pitchFamily="34" charset="-127"/>
              </a:rPr>
              <a:t>Binding Instructions and Data to Memory</a:t>
            </a:r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302072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 bwMode="auto">
          <a:xfrm>
            <a:off x="4267200" y="3308680"/>
            <a:ext cx="2362200" cy="2590800"/>
          </a:xfrm>
          <a:prstGeom prst="roundRect">
            <a:avLst/>
          </a:prstGeom>
          <a:ln>
            <a:headEnd type="triangl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7" name="Rounded Rectangle 16"/>
          <p:cNvSpPr>
            <a:spLocks noChangeArrowheads="1"/>
          </p:cNvSpPr>
          <p:nvPr/>
        </p:nvSpPr>
        <p:spPr bwMode="auto">
          <a:xfrm>
            <a:off x="152400" y="3308680"/>
            <a:ext cx="3657600" cy="25908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  <a:effectLst>
            <a:outerShdw blurRad="50800" dist="38100" dir="2700000" rotWithShape="0">
              <a:srgbClr val="808080">
                <a:alpha val="42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9459" name="Title 1"/>
          <p:cNvSpPr>
            <a:spLocks noGrp="1"/>
          </p:cNvSpPr>
          <p:nvPr>
            <p:ph type="title"/>
          </p:nvPr>
        </p:nvSpPr>
        <p:spPr>
          <a:xfrm>
            <a:off x="152400" y="352754"/>
            <a:ext cx="8839200" cy="1346061"/>
          </a:xfrm>
        </p:spPr>
        <p:txBody>
          <a:bodyPr>
            <a:normAutofit/>
          </a:bodyPr>
          <a:lstStyle/>
          <a:p>
            <a:r>
              <a:rPr lang="en-US" altLang="en-US" dirty="0">
                <a:ea typeface="굴림" panose="020B0600000101010101" pitchFamily="34" charset="-127"/>
              </a:rPr>
              <a:t>Execute Second Instance of Program?</a:t>
            </a:r>
            <a:endParaRPr lang="en-US" altLang="en-US" dirty="0"/>
          </a:p>
        </p:txBody>
      </p:sp>
      <p:sp>
        <p:nvSpPr>
          <p:cNvPr id="19460" name="Text Box 11"/>
          <p:cNvSpPr txBox="1">
            <a:spLocks noChangeArrowheads="1"/>
          </p:cNvSpPr>
          <p:nvPr/>
        </p:nvSpPr>
        <p:spPr bwMode="auto">
          <a:xfrm>
            <a:off x="4191000" y="3489655"/>
            <a:ext cx="251460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>
            <a:spAutoFit/>
          </a:bodyPr>
          <a:lstStyle>
            <a:lvl1pPr marL="342900" indent="-342900" eaLnBrk="0" hangingPunct="0"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114300" eaLnBrk="0" hangingPunct="0"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lvl="1"/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0x0300	00000020</a:t>
            </a:r>
          </a:p>
          <a:p>
            <a:pPr lvl="1"/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   …	   …</a:t>
            </a:r>
          </a:p>
          <a:p>
            <a:pPr lvl="1"/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0x0900	8C2000C0</a:t>
            </a:r>
          </a:p>
          <a:p>
            <a:pPr lvl="1"/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0x0904	0C000280</a:t>
            </a:r>
          </a:p>
          <a:p>
            <a:pPr lvl="1"/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0x0908	2021FFFF</a:t>
            </a:r>
          </a:p>
          <a:p>
            <a:pPr lvl="1"/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0x090C	14200242</a:t>
            </a:r>
          </a:p>
          <a:p>
            <a:pPr lvl="1"/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 …</a:t>
            </a:r>
          </a:p>
          <a:p>
            <a:pPr lvl="1"/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0x0A00</a:t>
            </a:r>
          </a:p>
        </p:txBody>
      </p:sp>
      <p:sp>
        <p:nvSpPr>
          <p:cNvPr id="19461" name="AutoShape 4"/>
          <p:cNvSpPr>
            <a:spLocks noChangeArrowheads="1"/>
          </p:cNvSpPr>
          <p:nvPr/>
        </p:nvSpPr>
        <p:spPr bwMode="auto">
          <a:xfrm>
            <a:off x="3505200" y="4223080"/>
            <a:ext cx="762000" cy="685800"/>
          </a:xfrm>
          <a:prstGeom prst="rightArrow">
            <a:avLst>
              <a:gd name="adj1" fmla="val 50000"/>
              <a:gd name="adj2" fmla="val 27778"/>
            </a:avLst>
          </a:prstGeom>
          <a:solidFill>
            <a:srgbClr val="FF66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19462" name="Text Box 10"/>
          <p:cNvSpPr txBox="1">
            <a:spLocks noChangeArrowheads="1"/>
          </p:cNvSpPr>
          <p:nvPr/>
        </p:nvSpPr>
        <p:spPr bwMode="auto">
          <a:xfrm>
            <a:off x="0" y="3416630"/>
            <a:ext cx="396240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>
            <a:spAutoFit/>
          </a:bodyPr>
          <a:lstStyle>
            <a:lvl1pPr marL="342900" indent="-3429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1143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lvl="1"/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data1:	</a:t>
            </a:r>
            <a:r>
              <a:rPr lang="en-US" altLang="ko-KR" sz="1800" b="0" dirty="0" err="1">
                <a:latin typeface="Consolas" charset="0"/>
                <a:ea typeface="Consolas" charset="0"/>
                <a:cs typeface="Consolas" charset="0"/>
              </a:rPr>
              <a:t>dw</a:t>
            </a:r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 	32</a:t>
            </a:r>
          </a:p>
          <a:p>
            <a:pPr lvl="1"/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		…	</a:t>
            </a:r>
          </a:p>
          <a:p>
            <a:pPr lvl="1"/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start:	</a:t>
            </a:r>
            <a:r>
              <a:rPr lang="en-US" altLang="ko-KR" sz="1800" b="0" dirty="0" err="1">
                <a:latin typeface="Consolas" charset="0"/>
                <a:ea typeface="Consolas" charset="0"/>
                <a:cs typeface="Consolas" charset="0"/>
              </a:rPr>
              <a:t>lw</a:t>
            </a:r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	r1,0(data1)	</a:t>
            </a:r>
          </a:p>
          <a:p>
            <a:pPr lvl="1"/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1800" b="0" dirty="0" err="1">
                <a:latin typeface="Consolas" charset="0"/>
                <a:ea typeface="Consolas" charset="0"/>
                <a:cs typeface="Consolas" charset="0"/>
              </a:rPr>
              <a:t>jal</a:t>
            </a:r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1800" b="0" dirty="0" err="1">
                <a:latin typeface="Consolas" charset="0"/>
                <a:ea typeface="Consolas" charset="0"/>
                <a:cs typeface="Consolas" charset="0"/>
              </a:rPr>
              <a:t>checkit</a:t>
            </a:r>
            <a:endParaRPr lang="en-US" altLang="ko-KR" sz="1800" b="0" dirty="0">
              <a:latin typeface="Consolas" charset="0"/>
              <a:ea typeface="Consolas" charset="0"/>
              <a:cs typeface="Consolas" charset="0"/>
            </a:endParaRPr>
          </a:p>
          <a:p>
            <a:pPr lvl="1"/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loop:	</a:t>
            </a:r>
            <a:r>
              <a:rPr lang="en-US" altLang="ko-KR" sz="1800" b="0" dirty="0" err="1">
                <a:latin typeface="Consolas" charset="0"/>
                <a:ea typeface="Consolas" charset="0"/>
                <a:cs typeface="Consolas" charset="0"/>
              </a:rPr>
              <a:t>addi</a:t>
            </a:r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 r1, r1, -1</a:t>
            </a:r>
          </a:p>
          <a:p>
            <a:pPr lvl="1"/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1800" b="0" dirty="0" err="1">
                <a:latin typeface="Consolas" charset="0"/>
                <a:ea typeface="Consolas" charset="0"/>
                <a:cs typeface="Consolas" charset="0"/>
              </a:rPr>
              <a:t>bnz</a:t>
            </a:r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 	r1, loop		…</a:t>
            </a:r>
          </a:p>
          <a:p>
            <a:pPr lvl="1"/>
            <a:r>
              <a:rPr lang="en-US" altLang="ko-KR" sz="1800" b="0" dirty="0" err="1">
                <a:latin typeface="Consolas" charset="0"/>
                <a:ea typeface="Consolas" charset="0"/>
                <a:cs typeface="Consolas" charset="0"/>
              </a:rPr>
              <a:t>checkit</a:t>
            </a:r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: …	</a:t>
            </a:r>
          </a:p>
        </p:txBody>
      </p:sp>
      <p:sp>
        <p:nvSpPr>
          <p:cNvPr id="19463" name="TextBox 18"/>
          <p:cNvSpPr txBox="1">
            <a:spLocks noChangeArrowheads="1"/>
          </p:cNvSpPr>
          <p:nvPr/>
        </p:nvSpPr>
        <p:spPr bwMode="auto">
          <a:xfrm>
            <a:off x="457200" y="2908630"/>
            <a:ext cx="27549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0">
                <a:latin typeface="Gill Sans" charset="0"/>
                <a:ea typeface="Gill Sans" charset="0"/>
                <a:cs typeface="Gill Sans" charset="0"/>
              </a:rPr>
              <a:t>Process view of memory</a:t>
            </a:r>
          </a:p>
        </p:txBody>
      </p:sp>
      <p:sp>
        <p:nvSpPr>
          <p:cNvPr id="19464" name="TextBox 18"/>
          <p:cNvSpPr txBox="1">
            <a:spLocks noChangeArrowheads="1"/>
          </p:cNvSpPr>
          <p:nvPr/>
        </p:nvSpPr>
        <p:spPr bwMode="auto">
          <a:xfrm>
            <a:off x="4235450" y="2908630"/>
            <a:ext cx="20613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0">
                <a:latin typeface="Gill Sans" charset="0"/>
                <a:ea typeface="Gill Sans" charset="0"/>
                <a:cs typeface="Gill Sans" charset="0"/>
              </a:rPr>
              <a:t>Physical addresses</a:t>
            </a:r>
          </a:p>
        </p:txBody>
      </p:sp>
      <p:sp>
        <p:nvSpPr>
          <p:cNvPr id="19465" name="Rectangle 7"/>
          <p:cNvSpPr>
            <a:spLocks noChangeArrowheads="1"/>
          </p:cNvSpPr>
          <p:nvPr/>
        </p:nvSpPr>
        <p:spPr bwMode="auto">
          <a:xfrm>
            <a:off x="7467600" y="2013280"/>
            <a:ext cx="1447800" cy="4724400"/>
          </a:xfrm>
          <a:prstGeom prst="rect">
            <a:avLst/>
          </a:prstGeom>
          <a:solidFill>
            <a:srgbClr val="C0D2FE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ko-KR" altLang="en-US" sz="1800">
              <a:latin typeface="Helvetica" panose="020B0604020202020204" pitchFamily="34" charset="0"/>
              <a:ea typeface="굴림" panose="020B0600000101010101" pitchFamily="34" charset="-127"/>
            </a:endParaRPr>
          </a:p>
        </p:txBody>
      </p:sp>
      <p:sp>
        <p:nvSpPr>
          <p:cNvPr id="19466" name="Text Box 85"/>
          <p:cNvSpPr txBox="1">
            <a:spLocks noChangeArrowheads="1"/>
          </p:cNvSpPr>
          <p:nvPr/>
        </p:nvSpPr>
        <p:spPr bwMode="auto">
          <a:xfrm>
            <a:off x="6629400" y="3384880"/>
            <a:ext cx="866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0">
                <a:latin typeface="Consolas" charset="0"/>
                <a:ea typeface="Consolas" charset="0"/>
                <a:cs typeface="Consolas" charset="0"/>
              </a:rPr>
              <a:t>0x0900</a:t>
            </a:r>
          </a:p>
        </p:txBody>
      </p:sp>
      <p:sp>
        <p:nvSpPr>
          <p:cNvPr id="19467" name="Text Box 85"/>
          <p:cNvSpPr txBox="1">
            <a:spLocks noChangeArrowheads="1"/>
          </p:cNvSpPr>
          <p:nvPr/>
        </p:nvSpPr>
        <p:spPr bwMode="auto">
          <a:xfrm>
            <a:off x="6553200" y="6401130"/>
            <a:ext cx="855984" cy="335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0">
                <a:latin typeface="Consolas" charset="0"/>
                <a:ea typeface="Consolas" charset="0"/>
                <a:cs typeface="Consolas" charset="0"/>
              </a:rPr>
              <a:t>0xFFFF</a:t>
            </a:r>
          </a:p>
        </p:txBody>
      </p:sp>
      <p:sp>
        <p:nvSpPr>
          <p:cNvPr id="19468" name="Text Box 85"/>
          <p:cNvSpPr txBox="1">
            <a:spLocks noChangeArrowheads="1"/>
          </p:cNvSpPr>
          <p:nvPr/>
        </p:nvSpPr>
        <p:spPr bwMode="auto">
          <a:xfrm>
            <a:off x="6629400" y="2622880"/>
            <a:ext cx="866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0">
                <a:latin typeface="Consolas" charset="0"/>
                <a:ea typeface="Consolas" charset="0"/>
                <a:cs typeface="Consolas" charset="0"/>
              </a:rPr>
              <a:t>0x0300</a:t>
            </a:r>
          </a:p>
        </p:txBody>
      </p:sp>
      <p:sp>
        <p:nvSpPr>
          <p:cNvPr id="19469" name="Text Box 85"/>
          <p:cNvSpPr txBox="1">
            <a:spLocks noChangeArrowheads="1"/>
          </p:cNvSpPr>
          <p:nvPr/>
        </p:nvSpPr>
        <p:spPr bwMode="auto">
          <a:xfrm>
            <a:off x="6629400" y="1937080"/>
            <a:ext cx="866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0">
                <a:latin typeface="Consolas" charset="0"/>
                <a:ea typeface="Consolas" charset="0"/>
                <a:cs typeface="Consolas" charset="0"/>
              </a:rPr>
              <a:t>0x0000</a:t>
            </a:r>
          </a:p>
        </p:txBody>
      </p:sp>
      <p:sp>
        <p:nvSpPr>
          <p:cNvPr id="19470" name="AutoShape 4"/>
          <p:cNvSpPr>
            <a:spLocks noChangeArrowheads="1"/>
          </p:cNvSpPr>
          <p:nvPr/>
        </p:nvSpPr>
        <p:spPr bwMode="auto">
          <a:xfrm>
            <a:off x="6765925" y="4154818"/>
            <a:ext cx="549275" cy="601662"/>
          </a:xfrm>
          <a:prstGeom prst="rightArrow">
            <a:avLst>
              <a:gd name="adj1" fmla="val 50000"/>
              <a:gd name="adj2" fmla="val 27778"/>
            </a:avLst>
          </a:prstGeom>
          <a:solidFill>
            <a:srgbClr val="FF66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en-US" altLang="en-US" sz="1800" b="0"/>
          </a:p>
        </p:txBody>
      </p:sp>
      <p:sp>
        <p:nvSpPr>
          <p:cNvPr id="19471" name="TextBox 19"/>
          <p:cNvSpPr txBox="1">
            <a:spLocks noChangeArrowheads="1"/>
          </p:cNvSpPr>
          <p:nvPr/>
        </p:nvSpPr>
        <p:spPr bwMode="auto">
          <a:xfrm>
            <a:off x="7390857" y="1327480"/>
            <a:ext cx="106734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0" dirty="0">
                <a:latin typeface="Gill Sans" charset="0"/>
                <a:ea typeface="Gill Sans" charset="0"/>
                <a:cs typeface="Gill Sans" charset="0"/>
              </a:rPr>
              <a:t>Physical</a:t>
            </a:r>
          </a:p>
          <a:p>
            <a:pPr eaLnBrk="1" hangingPunct="1"/>
            <a:r>
              <a:rPr lang="en-US" altLang="en-US" sz="2000" b="0" dirty="0">
                <a:latin typeface="Gill Sans" charset="0"/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19472" name="TextBox 35"/>
          <p:cNvSpPr txBox="1">
            <a:spLocks noChangeArrowheads="1"/>
          </p:cNvSpPr>
          <p:nvPr/>
        </p:nvSpPr>
        <p:spPr bwMode="auto">
          <a:xfrm>
            <a:off x="6705600" y="3537280"/>
            <a:ext cx="5270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800" b="0">
                <a:latin typeface="Helvetica" panose="020B0604020202020204" pitchFamily="34" charset="0"/>
              </a:rPr>
              <a:t>?</a:t>
            </a:r>
          </a:p>
        </p:txBody>
      </p:sp>
      <p:sp>
        <p:nvSpPr>
          <p:cNvPr id="19473" name="Rectangle 20"/>
          <p:cNvSpPr>
            <a:spLocks noChangeArrowheads="1"/>
          </p:cNvSpPr>
          <p:nvPr/>
        </p:nvSpPr>
        <p:spPr bwMode="auto">
          <a:xfrm>
            <a:off x="7467600" y="2699080"/>
            <a:ext cx="1447800" cy="15240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0">
                <a:latin typeface="Helvetica" panose="020B0604020202020204" pitchFamily="34" charset="0"/>
              </a:rPr>
              <a:t>App X</a:t>
            </a:r>
          </a:p>
        </p:txBody>
      </p:sp>
    </p:spTree>
    <p:extLst>
      <p:ext uri="{BB962C8B-B14F-4D97-AF65-F5344CB8AC3E}">
        <p14:creationId xmlns:p14="http://schemas.microsoft.com/office/powerpoint/2010/main" val="71067300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 bwMode="auto">
          <a:xfrm>
            <a:off x="4267200" y="3271833"/>
            <a:ext cx="2362200" cy="2590800"/>
          </a:xfrm>
          <a:prstGeom prst="roundRect">
            <a:avLst/>
          </a:prstGeom>
          <a:ln>
            <a:headEnd type="triangl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7" name="Rounded Rectangle 16"/>
          <p:cNvSpPr>
            <a:spLocks noChangeArrowheads="1"/>
          </p:cNvSpPr>
          <p:nvPr/>
        </p:nvSpPr>
        <p:spPr bwMode="auto">
          <a:xfrm>
            <a:off x="152400" y="3271833"/>
            <a:ext cx="3657600" cy="25908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  <a:effectLst>
            <a:outerShdw blurRad="50800" dist="38100" dir="2700000" rotWithShape="0">
              <a:srgbClr val="808080">
                <a:alpha val="42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4191000" y="3452808"/>
            <a:ext cx="251460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>
            <a:spAutoFit/>
          </a:bodyPr>
          <a:lstStyle>
            <a:lvl1pPr marL="342900" indent="-342900" eaLnBrk="0" hangingPunct="0"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114300" eaLnBrk="0" hangingPunct="0"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089025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lvl="1"/>
            <a:r>
              <a:rPr lang="en-US" altLang="ko-KR" sz="1800" b="0">
                <a:latin typeface="Consolas" charset="0"/>
                <a:ea typeface="Consolas" charset="0"/>
                <a:cs typeface="Consolas" charset="0"/>
              </a:rPr>
              <a:t>0x</a:t>
            </a:r>
            <a:r>
              <a:rPr lang="en-US" altLang="ko-KR" sz="1800" b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1300</a:t>
            </a:r>
            <a:r>
              <a:rPr lang="en-US" altLang="ko-KR" sz="1800" b="0">
                <a:latin typeface="Consolas" charset="0"/>
                <a:ea typeface="Consolas" charset="0"/>
                <a:cs typeface="Consolas" charset="0"/>
              </a:rPr>
              <a:t>	00000020</a:t>
            </a:r>
          </a:p>
          <a:p>
            <a:pPr lvl="1"/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   …	   …</a:t>
            </a:r>
          </a:p>
          <a:p>
            <a:pPr lvl="1"/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0x1900	8C20</a:t>
            </a:r>
            <a:r>
              <a:rPr lang="en-US" altLang="ko-KR" sz="1800" b="0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04C0</a:t>
            </a:r>
            <a:endParaRPr lang="en-US" altLang="ko-KR" sz="1800" b="0" dirty="0">
              <a:latin typeface="Consolas" charset="0"/>
              <a:ea typeface="Consolas" charset="0"/>
              <a:cs typeface="Consolas" charset="0"/>
            </a:endParaRPr>
          </a:p>
          <a:p>
            <a:pPr lvl="1"/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0x1904	0C00</a:t>
            </a:r>
            <a:r>
              <a:rPr lang="en-US" altLang="ko-KR" sz="1800" b="0" dirty="0">
                <a:solidFill>
                  <a:srgbClr val="00FFFF"/>
                </a:solidFill>
                <a:latin typeface="Consolas" charset="0"/>
                <a:ea typeface="Consolas" charset="0"/>
                <a:cs typeface="Consolas" charset="0"/>
              </a:rPr>
              <a:t>0680</a:t>
            </a:r>
            <a:endParaRPr lang="en-US" altLang="ko-KR" sz="1800" b="0" dirty="0">
              <a:latin typeface="Consolas" charset="0"/>
              <a:ea typeface="Consolas" charset="0"/>
              <a:cs typeface="Consolas" charset="0"/>
            </a:endParaRPr>
          </a:p>
          <a:p>
            <a:pPr lvl="1"/>
            <a:r>
              <a:rPr lang="en-US" altLang="ko-KR" sz="1800" b="0" dirty="0">
                <a:solidFill>
                  <a:srgbClr val="008200"/>
                </a:solidFill>
                <a:latin typeface="Consolas" charset="0"/>
                <a:ea typeface="Consolas" charset="0"/>
                <a:cs typeface="Consolas" charset="0"/>
              </a:rPr>
              <a:t>0x1908</a:t>
            </a:r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	2021FFFF</a:t>
            </a:r>
          </a:p>
          <a:p>
            <a:pPr lvl="1"/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0x190C	1420</a:t>
            </a:r>
            <a:r>
              <a:rPr lang="en-US" altLang="ko-KR" sz="1800" b="0" dirty="0">
                <a:solidFill>
                  <a:srgbClr val="008200"/>
                </a:solidFill>
                <a:latin typeface="Consolas" charset="0"/>
                <a:ea typeface="Consolas" charset="0"/>
                <a:cs typeface="Consolas" charset="0"/>
              </a:rPr>
              <a:t>0642</a:t>
            </a:r>
          </a:p>
          <a:p>
            <a:pPr lvl="1"/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 …</a:t>
            </a:r>
          </a:p>
          <a:p>
            <a:pPr lvl="1"/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0x</a:t>
            </a:r>
            <a:r>
              <a:rPr lang="en-US" altLang="ko-KR" sz="1800" b="0" dirty="0">
                <a:solidFill>
                  <a:srgbClr val="00FFFF"/>
                </a:solidFill>
                <a:latin typeface="Consolas" charset="0"/>
                <a:ea typeface="Consolas" charset="0"/>
                <a:cs typeface="Consolas" charset="0"/>
              </a:rPr>
              <a:t>1A00</a:t>
            </a:r>
            <a:endParaRPr lang="en-US" altLang="ko-KR" sz="1800" b="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485" name="AutoShape 4"/>
          <p:cNvSpPr>
            <a:spLocks noChangeArrowheads="1"/>
          </p:cNvSpPr>
          <p:nvPr/>
        </p:nvSpPr>
        <p:spPr bwMode="auto">
          <a:xfrm>
            <a:off x="3505200" y="4186233"/>
            <a:ext cx="762000" cy="685800"/>
          </a:xfrm>
          <a:prstGeom prst="rightArrow">
            <a:avLst>
              <a:gd name="adj1" fmla="val 50000"/>
              <a:gd name="adj2" fmla="val 27778"/>
            </a:avLst>
          </a:prstGeom>
          <a:solidFill>
            <a:srgbClr val="FF66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20486" name="Text Box 10"/>
          <p:cNvSpPr txBox="1">
            <a:spLocks noChangeArrowheads="1"/>
          </p:cNvSpPr>
          <p:nvPr/>
        </p:nvSpPr>
        <p:spPr bwMode="auto">
          <a:xfrm>
            <a:off x="0" y="3379783"/>
            <a:ext cx="396240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78" tIns="44445" rIns="90478" bIns="44445">
            <a:spAutoFit/>
          </a:bodyPr>
          <a:lstStyle>
            <a:lvl1pPr marL="342900" indent="-3429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1143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04913" algn="l"/>
                <a:tab pos="1944688" algn="l"/>
              </a:tabLs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lvl="1"/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data1:	</a:t>
            </a:r>
            <a:r>
              <a:rPr lang="en-US" altLang="ko-KR" sz="1800" b="0" dirty="0" err="1">
                <a:latin typeface="Consolas" charset="0"/>
                <a:ea typeface="Consolas" charset="0"/>
                <a:cs typeface="Consolas" charset="0"/>
              </a:rPr>
              <a:t>dw</a:t>
            </a:r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 	32</a:t>
            </a:r>
          </a:p>
          <a:p>
            <a:pPr lvl="1"/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		…	</a:t>
            </a:r>
          </a:p>
          <a:p>
            <a:pPr lvl="1"/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start:	</a:t>
            </a:r>
            <a:r>
              <a:rPr lang="en-US" altLang="ko-KR" sz="1800" b="0" dirty="0" err="1">
                <a:latin typeface="Consolas" charset="0"/>
                <a:ea typeface="Consolas" charset="0"/>
                <a:cs typeface="Consolas" charset="0"/>
              </a:rPr>
              <a:t>lw</a:t>
            </a:r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	r1,0(data1)	</a:t>
            </a:r>
          </a:p>
          <a:p>
            <a:pPr lvl="1"/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1800" b="0" dirty="0" err="1">
                <a:latin typeface="Consolas" charset="0"/>
                <a:ea typeface="Consolas" charset="0"/>
                <a:cs typeface="Consolas" charset="0"/>
              </a:rPr>
              <a:t>jal</a:t>
            </a:r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1800" b="0" dirty="0" err="1">
                <a:latin typeface="Consolas" charset="0"/>
                <a:ea typeface="Consolas" charset="0"/>
                <a:cs typeface="Consolas" charset="0"/>
              </a:rPr>
              <a:t>checkit</a:t>
            </a:r>
            <a:endParaRPr lang="en-US" altLang="ko-KR" sz="1800" b="0" dirty="0">
              <a:latin typeface="Consolas" charset="0"/>
              <a:ea typeface="Consolas" charset="0"/>
              <a:cs typeface="Consolas" charset="0"/>
            </a:endParaRPr>
          </a:p>
          <a:p>
            <a:pPr lvl="1"/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loop:	</a:t>
            </a:r>
            <a:r>
              <a:rPr lang="en-US" altLang="ko-KR" sz="1800" b="0" dirty="0" err="1">
                <a:latin typeface="Consolas" charset="0"/>
                <a:ea typeface="Consolas" charset="0"/>
                <a:cs typeface="Consolas" charset="0"/>
              </a:rPr>
              <a:t>addi</a:t>
            </a:r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 r1, r1, -1</a:t>
            </a:r>
          </a:p>
          <a:p>
            <a:pPr lvl="1"/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1800" b="0" dirty="0" err="1">
                <a:latin typeface="Consolas" charset="0"/>
                <a:ea typeface="Consolas" charset="0"/>
                <a:cs typeface="Consolas" charset="0"/>
              </a:rPr>
              <a:t>bnz</a:t>
            </a:r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 	r1, loop		…</a:t>
            </a:r>
          </a:p>
          <a:p>
            <a:pPr lvl="1"/>
            <a:r>
              <a:rPr lang="en-US" altLang="ko-KR" sz="1800" b="0" dirty="0" err="1">
                <a:latin typeface="Consolas" charset="0"/>
                <a:ea typeface="Consolas" charset="0"/>
                <a:cs typeface="Consolas" charset="0"/>
              </a:rPr>
              <a:t>checkit</a:t>
            </a:r>
            <a:r>
              <a:rPr lang="en-US" altLang="ko-KR" sz="1800" b="0" dirty="0">
                <a:latin typeface="Consolas" charset="0"/>
                <a:ea typeface="Consolas" charset="0"/>
                <a:cs typeface="Consolas" charset="0"/>
              </a:rPr>
              <a:t>: …	</a:t>
            </a:r>
          </a:p>
        </p:txBody>
      </p:sp>
      <p:sp>
        <p:nvSpPr>
          <p:cNvPr id="20487" name="TextBox 18"/>
          <p:cNvSpPr txBox="1">
            <a:spLocks noChangeArrowheads="1"/>
          </p:cNvSpPr>
          <p:nvPr/>
        </p:nvSpPr>
        <p:spPr bwMode="auto">
          <a:xfrm>
            <a:off x="457200" y="2871783"/>
            <a:ext cx="27549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0">
                <a:latin typeface="Gill Sans" charset="0"/>
                <a:ea typeface="Gill Sans" charset="0"/>
                <a:cs typeface="Gill Sans" charset="0"/>
              </a:rPr>
              <a:t>Process view of memory</a:t>
            </a:r>
          </a:p>
        </p:txBody>
      </p:sp>
      <p:sp>
        <p:nvSpPr>
          <p:cNvPr id="20488" name="TextBox 18"/>
          <p:cNvSpPr txBox="1">
            <a:spLocks noChangeArrowheads="1"/>
          </p:cNvSpPr>
          <p:nvPr/>
        </p:nvSpPr>
        <p:spPr bwMode="auto">
          <a:xfrm>
            <a:off x="4191000" y="2871783"/>
            <a:ext cx="2057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0" dirty="0">
                <a:latin typeface="Gill Sans" charset="0"/>
                <a:ea typeface="Gill Sans" charset="0"/>
                <a:cs typeface="Gill Sans" charset="0"/>
              </a:rPr>
              <a:t>Physical addresses</a:t>
            </a:r>
          </a:p>
        </p:txBody>
      </p:sp>
      <p:sp>
        <p:nvSpPr>
          <p:cNvPr id="20489" name="Rectangle 7"/>
          <p:cNvSpPr>
            <a:spLocks noChangeArrowheads="1"/>
          </p:cNvSpPr>
          <p:nvPr/>
        </p:nvSpPr>
        <p:spPr bwMode="auto">
          <a:xfrm>
            <a:off x="7467600" y="1976433"/>
            <a:ext cx="1447800" cy="4724400"/>
          </a:xfrm>
          <a:prstGeom prst="rect">
            <a:avLst/>
          </a:prstGeom>
          <a:solidFill>
            <a:srgbClr val="C0D2FE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ko-KR" altLang="en-US" sz="1800">
              <a:latin typeface="Helvetica" panose="020B0604020202020204" pitchFamily="34" charset="0"/>
              <a:ea typeface="굴림" panose="020B0600000101010101" pitchFamily="34" charset="-127"/>
            </a:endParaRPr>
          </a:p>
        </p:txBody>
      </p:sp>
      <p:sp>
        <p:nvSpPr>
          <p:cNvPr id="20490" name="Text Box 85"/>
          <p:cNvSpPr txBox="1">
            <a:spLocks noChangeArrowheads="1"/>
          </p:cNvSpPr>
          <p:nvPr/>
        </p:nvSpPr>
        <p:spPr bwMode="auto">
          <a:xfrm>
            <a:off x="6629400" y="3348033"/>
            <a:ext cx="866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0">
                <a:latin typeface="Consolas" charset="0"/>
                <a:ea typeface="Consolas" charset="0"/>
                <a:cs typeface="Consolas" charset="0"/>
              </a:rPr>
              <a:t>0x0900</a:t>
            </a:r>
          </a:p>
        </p:txBody>
      </p:sp>
      <p:sp>
        <p:nvSpPr>
          <p:cNvPr id="20491" name="Text Box 85"/>
          <p:cNvSpPr txBox="1">
            <a:spLocks noChangeArrowheads="1"/>
          </p:cNvSpPr>
          <p:nvPr/>
        </p:nvSpPr>
        <p:spPr bwMode="auto">
          <a:xfrm>
            <a:off x="6553200" y="6364283"/>
            <a:ext cx="855984" cy="335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0">
                <a:latin typeface="Consolas" charset="0"/>
                <a:ea typeface="Consolas" charset="0"/>
                <a:cs typeface="Consolas" charset="0"/>
              </a:rPr>
              <a:t>0xFFFF</a:t>
            </a:r>
          </a:p>
        </p:txBody>
      </p:sp>
      <p:sp>
        <p:nvSpPr>
          <p:cNvPr id="20492" name="Text Box 85"/>
          <p:cNvSpPr txBox="1">
            <a:spLocks noChangeArrowheads="1"/>
          </p:cNvSpPr>
          <p:nvPr/>
        </p:nvSpPr>
        <p:spPr bwMode="auto">
          <a:xfrm>
            <a:off x="6629400" y="2586033"/>
            <a:ext cx="866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0">
                <a:latin typeface="Consolas" charset="0"/>
                <a:ea typeface="Consolas" charset="0"/>
                <a:cs typeface="Consolas" charset="0"/>
              </a:rPr>
              <a:t>0x0300</a:t>
            </a:r>
          </a:p>
        </p:txBody>
      </p:sp>
      <p:sp>
        <p:nvSpPr>
          <p:cNvPr id="20493" name="Text Box 85"/>
          <p:cNvSpPr txBox="1">
            <a:spLocks noChangeArrowheads="1"/>
          </p:cNvSpPr>
          <p:nvPr/>
        </p:nvSpPr>
        <p:spPr bwMode="auto">
          <a:xfrm>
            <a:off x="6629400" y="1900233"/>
            <a:ext cx="866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0">
                <a:latin typeface="Consolas" charset="0"/>
                <a:ea typeface="Consolas" charset="0"/>
                <a:cs typeface="Consolas" charset="0"/>
              </a:rPr>
              <a:t>0x0000</a:t>
            </a:r>
          </a:p>
        </p:txBody>
      </p:sp>
      <p:sp>
        <p:nvSpPr>
          <p:cNvPr id="20494" name="TextBox 19"/>
          <p:cNvSpPr txBox="1">
            <a:spLocks noChangeArrowheads="1"/>
          </p:cNvSpPr>
          <p:nvPr/>
        </p:nvSpPr>
        <p:spPr bwMode="auto">
          <a:xfrm>
            <a:off x="7381875" y="1295396"/>
            <a:ext cx="106734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0" dirty="0">
                <a:latin typeface="Gill Sans" charset="0"/>
                <a:ea typeface="Gill Sans" charset="0"/>
                <a:cs typeface="Gill Sans" charset="0"/>
              </a:rPr>
              <a:t>Physical</a:t>
            </a:r>
            <a:br>
              <a:rPr lang="en-US" altLang="en-US" sz="2000" b="0" dirty="0">
                <a:latin typeface="Gill Sans" charset="0"/>
                <a:ea typeface="Gill Sans" charset="0"/>
                <a:cs typeface="Gill Sans" charset="0"/>
              </a:rPr>
            </a:br>
            <a:r>
              <a:rPr lang="en-US" altLang="en-US" sz="2000" b="0" dirty="0">
                <a:latin typeface="Gill Sans" charset="0"/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20495" name="Rectangle 20"/>
          <p:cNvSpPr>
            <a:spLocks noChangeArrowheads="1"/>
          </p:cNvSpPr>
          <p:nvPr/>
        </p:nvSpPr>
        <p:spPr bwMode="auto">
          <a:xfrm>
            <a:off x="7467600" y="2662233"/>
            <a:ext cx="1447800" cy="15240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0">
                <a:latin typeface="Helvetica" panose="020B0604020202020204" pitchFamily="34" charset="0"/>
              </a:rPr>
              <a:t>App X</a:t>
            </a: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6629400" y="4262433"/>
            <a:ext cx="2286000" cy="2012950"/>
            <a:chOff x="6629400" y="3429000"/>
            <a:chExt cx="2286000" cy="2012950"/>
          </a:xfrm>
        </p:grpSpPr>
        <p:grpSp>
          <p:nvGrpSpPr>
            <p:cNvPr id="20498" name="Group 3"/>
            <p:cNvGrpSpPr>
              <a:grpSpLocks/>
            </p:cNvGrpSpPr>
            <p:nvPr/>
          </p:nvGrpSpPr>
          <p:grpSpPr bwMode="auto">
            <a:xfrm>
              <a:off x="7391400" y="3460750"/>
              <a:ext cx="1524000" cy="1981200"/>
              <a:chOff x="7391400" y="3460750"/>
              <a:chExt cx="1524000" cy="1981200"/>
            </a:xfrm>
          </p:grpSpPr>
          <p:sp>
            <p:nvSpPr>
              <p:cNvPr id="20502" name="Rectangle 20"/>
              <p:cNvSpPr>
                <a:spLocks noChangeArrowheads="1"/>
              </p:cNvSpPr>
              <p:nvPr/>
            </p:nvSpPr>
            <p:spPr bwMode="auto">
              <a:xfrm>
                <a:off x="7467600" y="3536950"/>
                <a:ext cx="1447800" cy="1905000"/>
              </a:xfrm>
              <a:prstGeom prst="rect">
                <a:avLst/>
              </a:prstGeom>
              <a:solidFill>
                <a:srgbClr val="FFFFAA"/>
              </a:solidFill>
              <a:ln w="254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endParaRPr lang="en-US" altLang="en-US" b="0">
                  <a:latin typeface="Helvetica" panose="020B0604020202020204" pitchFamily="34" charset="0"/>
                </a:endParaRPr>
              </a:p>
            </p:txBody>
          </p:sp>
          <p:sp>
            <p:nvSpPr>
              <p:cNvPr id="20503" name="Text Box 11"/>
              <p:cNvSpPr txBox="1">
                <a:spLocks noChangeArrowheads="1"/>
              </p:cNvSpPr>
              <p:nvPr/>
            </p:nvSpPr>
            <p:spPr bwMode="auto">
              <a:xfrm>
                <a:off x="7391400" y="4208462"/>
                <a:ext cx="1447800" cy="1196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478" tIns="44445" rIns="90478" bIns="44445">
                <a:spAutoFit/>
              </a:bodyPr>
              <a:lstStyle>
                <a:lvl1pPr marL="342900" indent="-342900" eaLnBrk="0" hangingPunct="0"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114300" eaLnBrk="0" hangingPunct="0"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lvl="1"/>
                <a:r>
                  <a:rPr lang="en-US" altLang="ko-KR" sz="1800" b="0">
                    <a:latin typeface="Consolas" charset="0"/>
                    <a:ea typeface="Consolas" charset="0"/>
                    <a:cs typeface="Consolas" charset="0"/>
                  </a:rPr>
                  <a:t>8C2004C0</a:t>
                </a:r>
              </a:p>
              <a:p>
                <a:pPr lvl="1"/>
                <a:r>
                  <a:rPr lang="en-US" altLang="ko-KR" sz="1800" b="0" dirty="0">
                    <a:latin typeface="Consolas" charset="0"/>
                    <a:ea typeface="Consolas" charset="0"/>
                    <a:cs typeface="Consolas" charset="0"/>
                  </a:rPr>
                  <a:t>0C000680</a:t>
                </a:r>
              </a:p>
              <a:p>
                <a:pPr lvl="1"/>
                <a:r>
                  <a:rPr lang="en-US" altLang="ko-KR" sz="1800" b="0" dirty="0">
                    <a:latin typeface="Consolas" charset="0"/>
                    <a:ea typeface="Consolas" charset="0"/>
                    <a:cs typeface="Consolas" charset="0"/>
                  </a:rPr>
                  <a:t>2021FFFF</a:t>
                </a:r>
              </a:p>
              <a:p>
                <a:pPr lvl="1"/>
                <a:r>
                  <a:rPr lang="en-US" altLang="ko-KR" sz="1800" b="0" dirty="0">
                    <a:latin typeface="Consolas" charset="0"/>
                    <a:ea typeface="Consolas" charset="0"/>
                    <a:cs typeface="Consolas" charset="0"/>
                  </a:rPr>
                  <a:t>14200642</a:t>
                </a:r>
              </a:p>
            </p:txBody>
          </p:sp>
          <p:sp>
            <p:nvSpPr>
              <p:cNvPr id="20504" name="Text Box 11"/>
              <p:cNvSpPr txBox="1">
                <a:spLocks noChangeArrowheads="1"/>
              </p:cNvSpPr>
              <p:nvPr/>
            </p:nvSpPr>
            <p:spPr bwMode="auto">
              <a:xfrm>
                <a:off x="7391400" y="3460750"/>
                <a:ext cx="144780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478" tIns="44445" rIns="90478" bIns="44445">
                <a:spAutoFit/>
              </a:bodyPr>
              <a:lstStyle>
                <a:lvl1pPr marL="342900" indent="-342900" eaLnBrk="0" hangingPunct="0"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114300" eaLnBrk="0" hangingPunct="0"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089025" algn="l"/>
                  </a:tabLs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lvl="1"/>
                <a:r>
                  <a:rPr lang="en-US" altLang="ko-KR" sz="1800" b="0">
                    <a:latin typeface="Consolas" charset="0"/>
                    <a:ea typeface="Consolas" charset="0"/>
                    <a:cs typeface="Consolas" charset="0"/>
                  </a:rPr>
                  <a:t>00000020</a:t>
                </a:r>
              </a:p>
            </p:txBody>
          </p:sp>
        </p:grpSp>
        <p:sp>
          <p:nvSpPr>
            <p:cNvPr id="20499" name="Text Box 85"/>
            <p:cNvSpPr txBox="1">
              <a:spLocks noChangeArrowheads="1"/>
            </p:cNvSpPr>
            <p:nvPr/>
          </p:nvSpPr>
          <p:spPr bwMode="auto">
            <a:xfrm>
              <a:off x="6629400" y="3429000"/>
              <a:ext cx="867406" cy="335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 b="0">
                  <a:latin typeface="Consolas" charset="0"/>
                  <a:ea typeface="Consolas" charset="0"/>
                  <a:cs typeface="Consolas" charset="0"/>
                </a:rPr>
                <a:t>0x1300</a:t>
              </a:r>
            </a:p>
          </p:txBody>
        </p:sp>
        <p:sp>
          <p:nvSpPr>
            <p:cNvPr id="20500" name="Text Box 85"/>
            <p:cNvSpPr txBox="1">
              <a:spLocks noChangeArrowheads="1"/>
            </p:cNvSpPr>
            <p:nvPr/>
          </p:nvSpPr>
          <p:spPr bwMode="auto">
            <a:xfrm>
              <a:off x="6629400" y="4236021"/>
              <a:ext cx="867406" cy="335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 b="0">
                  <a:latin typeface="Consolas" charset="0"/>
                  <a:ea typeface="Consolas" charset="0"/>
                  <a:cs typeface="Consolas" charset="0"/>
                </a:rPr>
                <a:t>0x1900</a:t>
              </a:r>
            </a:p>
          </p:txBody>
        </p:sp>
        <p:sp>
          <p:nvSpPr>
            <p:cNvPr id="20501" name="AutoShape 4"/>
            <p:cNvSpPr>
              <a:spLocks noChangeArrowheads="1"/>
            </p:cNvSpPr>
            <p:nvPr/>
          </p:nvSpPr>
          <p:spPr bwMode="auto">
            <a:xfrm rot="1369641">
              <a:off x="6765925" y="3664386"/>
              <a:ext cx="549275" cy="601662"/>
            </a:xfrm>
            <a:prstGeom prst="rightArrow">
              <a:avLst>
                <a:gd name="adj1" fmla="val 50000"/>
                <a:gd name="adj2" fmla="val 27778"/>
              </a:avLst>
            </a:prstGeom>
            <a:solidFill>
              <a:srgbClr val="FF66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 sz="1800" b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89" y="475182"/>
            <a:ext cx="9296400" cy="980054"/>
          </a:xfrm>
        </p:spPr>
        <p:txBody>
          <a:bodyPr>
            <a:norm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Execute Second Instance of Program?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4514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EEF3A-B5B2-8240-BFC9-03A3EF999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598" y="500062"/>
            <a:ext cx="8146382" cy="1325563"/>
          </a:xfrm>
        </p:spPr>
        <p:txBody>
          <a:bodyPr/>
          <a:lstStyle/>
          <a:p>
            <a:r>
              <a:rPr lang="en-US" dirty="0"/>
              <a:t>When do we decide on addresses?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CD11A-7B53-2E4C-B9A9-5EED5C729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At compile time?</a:t>
            </a:r>
          </a:p>
          <a:p>
            <a:pPr lvl="1"/>
            <a:r>
              <a:rPr lang="en-US" dirty="0"/>
              <a:t>Tricky – we don't know state of physical memory when program is executed</a:t>
            </a:r>
          </a:p>
          <a:p>
            <a:pPr marL="0" indent="0">
              <a:buNone/>
            </a:pPr>
            <a:r>
              <a:rPr lang="en-US" dirty="0"/>
              <a:t>At load time?</a:t>
            </a:r>
          </a:p>
          <a:p>
            <a:pPr lvl="1"/>
            <a:r>
              <a:rPr lang="en-US" dirty="0"/>
              <a:t>Scan through binary and modify addresses</a:t>
            </a:r>
          </a:p>
          <a:p>
            <a:pPr lvl="1"/>
            <a:r>
              <a:rPr lang="en-US" dirty="0"/>
              <a:t>Expensive – what if we have a large program?</a:t>
            </a:r>
          </a:p>
          <a:p>
            <a:pPr lvl="1"/>
            <a:r>
              <a:rPr lang="en-US" dirty="0"/>
              <a:t>Still using physical addresses directly</a:t>
            </a:r>
          </a:p>
          <a:p>
            <a:pPr marL="0" indent="0">
              <a:buNone/>
            </a:pPr>
            <a:r>
              <a:rPr lang="en-US" dirty="0"/>
              <a:t>At run time? </a:t>
            </a:r>
            <a:r>
              <a:rPr lang="en-US" i="1" dirty="0"/>
              <a:t>Translation</a:t>
            </a:r>
          </a:p>
          <a:p>
            <a:pPr lvl="1"/>
            <a:r>
              <a:rPr lang="en-US" dirty="0"/>
              <a:t>Modify addresses issued by CPU on the fly</a:t>
            </a:r>
          </a:p>
        </p:txBody>
      </p:sp>
    </p:spTree>
    <p:extLst>
      <p:ext uri="{BB962C8B-B14F-4D97-AF65-F5344CB8AC3E}">
        <p14:creationId xmlns:p14="http://schemas.microsoft.com/office/powerpoint/2010/main" val="17093235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03514"/>
            <a:ext cx="5334000" cy="1044742"/>
          </a:xfrm>
        </p:spPr>
        <p:txBody>
          <a:bodyPr>
            <a:normAutofit/>
          </a:bodyPr>
          <a:lstStyle/>
          <a:p>
            <a:r>
              <a:rPr lang="en-US" altLang="ko-KR" dirty="0" err="1">
                <a:ea typeface="굴림" panose="020B0600000101010101" pitchFamily="34" charset="-127"/>
              </a:rPr>
              <a:t>Uniprogramming</a:t>
            </a:r>
            <a:endParaRPr lang="en-US" altLang="ko-KR" dirty="0">
              <a:ea typeface="굴림" panose="020B0600000101010101" pitchFamily="34" charset="-127"/>
            </a:endParaRPr>
          </a:p>
        </p:txBody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2108" y="1074340"/>
            <a:ext cx="4362450" cy="3726656"/>
          </a:xfrm>
        </p:spPr>
        <p:txBody>
          <a:bodyPr>
            <a:noAutofit/>
          </a:bodyPr>
          <a:lstStyle/>
          <a:p>
            <a:r>
              <a:rPr lang="en-US" altLang="ko-KR" sz="3200" dirty="0">
                <a:ea typeface="굴림" panose="020B0600000101010101" pitchFamily="34" charset="-127"/>
              </a:rPr>
              <a:t>No translation</a:t>
            </a:r>
          </a:p>
          <a:p>
            <a:r>
              <a:rPr lang="en-US" altLang="ko-KR" sz="3200" dirty="0">
                <a:ea typeface="굴림" panose="020B0600000101010101" pitchFamily="34" charset="-127"/>
              </a:rPr>
              <a:t>No protection</a:t>
            </a:r>
          </a:p>
          <a:p>
            <a:r>
              <a:rPr lang="en-US" altLang="ko-KR" sz="3200" dirty="0">
                <a:ea typeface="굴림" panose="020B0600000101010101" pitchFamily="34" charset="-127"/>
              </a:rPr>
              <a:t>Application can access any physical address directly</a:t>
            </a:r>
          </a:p>
          <a:p>
            <a:r>
              <a:rPr lang="en-US" altLang="ko-KR" sz="3200" dirty="0">
                <a:ea typeface="굴림" panose="020B0600000101010101" pitchFamily="34" charset="-127"/>
              </a:rPr>
              <a:t>Application always runs at same location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5245768" y="2064543"/>
            <a:ext cx="3248025" cy="2728913"/>
            <a:chOff x="1728" y="2112"/>
            <a:chExt cx="2046" cy="1719"/>
          </a:xfrm>
        </p:grpSpPr>
        <p:sp>
          <p:nvSpPr>
            <p:cNvPr id="27653" name="Text Box 6"/>
            <p:cNvSpPr txBox="1">
              <a:spLocks noChangeArrowheads="1"/>
            </p:cNvSpPr>
            <p:nvPr/>
          </p:nvSpPr>
          <p:spPr bwMode="auto">
            <a:xfrm>
              <a:off x="2932" y="3600"/>
              <a:ext cx="84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0x00000000</a:t>
              </a:r>
            </a:p>
          </p:txBody>
        </p:sp>
        <p:sp>
          <p:nvSpPr>
            <p:cNvPr id="27654" name="Text Box 7"/>
            <p:cNvSpPr txBox="1">
              <a:spLocks noChangeArrowheads="1"/>
            </p:cNvSpPr>
            <p:nvPr/>
          </p:nvSpPr>
          <p:spPr bwMode="auto">
            <a:xfrm>
              <a:off x="2932" y="2121"/>
              <a:ext cx="81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0xFFFFFFFF</a:t>
              </a:r>
            </a:p>
          </p:txBody>
        </p:sp>
        <p:grpSp>
          <p:nvGrpSpPr>
            <p:cNvPr id="27655" name="Group 11"/>
            <p:cNvGrpSpPr>
              <a:grpSpLocks/>
            </p:cNvGrpSpPr>
            <p:nvPr/>
          </p:nvGrpSpPr>
          <p:grpSpPr bwMode="auto">
            <a:xfrm>
              <a:off x="1728" y="2112"/>
              <a:ext cx="1104" cy="1680"/>
              <a:chOff x="2208" y="1968"/>
              <a:chExt cx="1104" cy="1680"/>
            </a:xfrm>
          </p:grpSpPr>
          <p:sp>
            <p:nvSpPr>
              <p:cNvPr id="61449" name="Rectangle 5"/>
              <p:cNvSpPr>
                <a:spLocks noChangeArrowheads="1"/>
              </p:cNvSpPr>
              <p:nvPr/>
            </p:nvSpPr>
            <p:spPr bwMode="auto">
              <a:xfrm>
                <a:off x="2208" y="1968"/>
                <a:ext cx="1104" cy="168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/>
              <a:p>
                <a:pPr eaLnBrk="0" hangingPunct="0">
                  <a:defRPr/>
                </a:pPr>
                <a:endParaRPr lang="en-US" sz="18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7658" name="Text Box 9"/>
              <p:cNvSpPr txBox="1">
                <a:spLocks noChangeArrowheads="1"/>
              </p:cNvSpPr>
              <p:nvPr/>
            </p:nvSpPr>
            <p:spPr bwMode="auto">
              <a:xfrm>
                <a:off x="2284" y="3312"/>
                <a:ext cx="78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en-US" altLang="ko-KR" sz="1800" b="0">
                    <a:latin typeface="Gill Sans" charset="0"/>
                    <a:ea typeface="Gill Sans" charset="0"/>
                    <a:cs typeface="Gill Sans" charset="0"/>
                  </a:rPr>
                  <a:t>Application</a:t>
                </a:r>
              </a:p>
            </p:txBody>
          </p:sp>
          <p:sp>
            <p:nvSpPr>
              <p:cNvPr id="27659" name="Text Box 10"/>
              <p:cNvSpPr txBox="1">
                <a:spLocks noChangeArrowheads="1"/>
              </p:cNvSpPr>
              <p:nvPr/>
            </p:nvSpPr>
            <p:spPr bwMode="auto">
              <a:xfrm>
                <a:off x="2324" y="2112"/>
                <a:ext cx="712" cy="4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en-US" altLang="ko-KR" sz="1800" b="0">
                    <a:latin typeface="Gill Sans" charset="0"/>
                    <a:ea typeface="Gill Sans" charset="0"/>
                    <a:cs typeface="Gill Sans" charset="0"/>
                  </a:rPr>
                  <a:t>Operating</a:t>
                </a:r>
              </a:p>
              <a:p>
                <a:r>
                  <a:rPr lang="en-US" altLang="ko-KR" sz="1800" b="0">
                    <a:latin typeface="Gill Sans" charset="0"/>
                    <a:ea typeface="Gill Sans" charset="0"/>
                    <a:cs typeface="Gill Sans" charset="0"/>
                  </a:rPr>
                  <a:t>System</a:t>
                </a:r>
              </a:p>
            </p:txBody>
          </p:sp>
        </p:grpSp>
        <p:sp>
          <p:nvSpPr>
            <p:cNvPr id="27656" name="Text Box 12"/>
            <p:cNvSpPr txBox="1">
              <a:spLocks noChangeArrowheads="1"/>
            </p:cNvSpPr>
            <p:nvPr/>
          </p:nvSpPr>
          <p:spPr bwMode="auto">
            <a:xfrm rot="16200000">
              <a:off x="3123" y="2733"/>
              <a:ext cx="781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Valid 32-bit</a:t>
              </a:r>
            </a:p>
            <a:p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Addresses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53E04484-0195-2E4A-969F-F280867996E1}"/>
              </a:ext>
            </a:extLst>
          </p:cNvPr>
          <p:cNvSpPr txBox="1"/>
          <p:nvPr/>
        </p:nvSpPr>
        <p:spPr>
          <a:xfrm>
            <a:off x="519989" y="5151436"/>
            <a:ext cx="7497331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ko-KR" sz="3200" dirty="0">
                <a:solidFill>
                  <a:prstClr val="black"/>
                </a:solidFill>
                <a:ea typeface="굴림" panose="020B0600000101010101" pitchFamily="34" charset="-127"/>
              </a:rPr>
              <a:t>Not just </a:t>
            </a:r>
            <a:r>
              <a:rPr lang="en-US" altLang="ko-KR" sz="3200" i="1" dirty="0">
                <a:solidFill>
                  <a:prstClr val="black"/>
                </a:solidFill>
                <a:ea typeface="굴림" panose="020B0600000101010101" pitchFamily="34" charset="-127"/>
              </a:rPr>
              <a:t>illusion</a:t>
            </a:r>
            <a:r>
              <a:rPr lang="en-US" altLang="ko-KR" sz="3200" dirty="0">
                <a:solidFill>
                  <a:prstClr val="black"/>
                </a:solidFill>
                <a:ea typeface="굴림" panose="020B0600000101010101" pitchFamily="34" charset="-127"/>
              </a:rPr>
              <a:t> of dedicate machine, it really is a dedicated machine!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7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1010158" y="430901"/>
            <a:ext cx="7123683" cy="1044742"/>
          </a:xfrm>
        </p:spPr>
        <p:txBody>
          <a:bodyPr>
            <a:normAutofit/>
          </a:bodyPr>
          <a:lstStyle/>
          <a:p>
            <a:r>
              <a:rPr lang="en-US" altLang="ko-KR" sz="4800" dirty="0">
                <a:ea typeface="굴림" panose="020B0600000101010101" pitchFamily="34" charset="-127"/>
              </a:rPr>
              <a:t>Primitive Multiprogramming</a:t>
            </a:r>
          </a:p>
        </p:txBody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0078" y="1565671"/>
            <a:ext cx="4362450" cy="4861427"/>
          </a:xfrm>
        </p:spPr>
        <p:txBody>
          <a:bodyPr>
            <a:noAutofit/>
          </a:bodyPr>
          <a:lstStyle/>
          <a:p>
            <a:r>
              <a:rPr lang="en-US" altLang="ko-KR" sz="3200" dirty="0">
                <a:ea typeface="굴림" panose="020B0600000101010101" pitchFamily="34" charset="-127"/>
              </a:rPr>
              <a:t>No translation</a:t>
            </a:r>
          </a:p>
          <a:p>
            <a:r>
              <a:rPr lang="en-US" altLang="ko-KR" sz="3200" dirty="0">
                <a:ea typeface="굴림" panose="020B0600000101010101" pitchFamily="34" charset="-127"/>
              </a:rPr>
              <a:t>No protection</a:t>
            </a:r>
          </a:p>
          <a:p>
            <a:r>
              <a:rPr lang="en-US" altLang="ko-KR" sz="3200" dirty="0">
                <a:ea typeface="굴림" panose="020B0600000101010101" pitchFamily="34" charset="-127"/>
              </a:rPr>
              <a:t>Programs need to use different address ranges</a:t>
            </a:r>
          </a:p>
          <a:p>
            <a:r>
              <a:rPr lang="en-US" altLang="ko-KR" sz="3200" dirty="0">
                <a:ea typeface="굴림" panose="020B0600000101010101" pitchFamily="34" charset="-127"/>
              </a:rPr>
              <a:t>Rely on loader to modify </a:t>
            </a:r>
            <a:r>
              <a:rPr lang="en-US" altLang="ko-KR" sz="3200" dirty="0" err="1">
                <a:ea typeface="굴림" panose="020B0600000101010101" pitchFamily="34" charset="-127"/>
              </a:rPr>
              <a:t>addrs</a:t>
            </a:r>
            <a:r>
              <a:rPr lang="en-US" altLang="ko-KR" sz="3200" dirty="0">
                <a:ea typeface="굴림" panose="020B0600000101010101" pitchFamily="34" charset="-127"/>
              </a:rPr>
              <a:t> at execution time</a:t>
            </a:r>
          </a:p>
          <a:p>
            <a:r>
              <a:rPr lang="en-US" altLang="ko-KR" sz="3200" dirty="0">
                <a:ea typeface="굴림" panose="020B0600000101010101" pitchFamily="34" charset="-127"/>
              </a:rPr>
              <a:t>Common on early operating systems</a:t>
            </a:r>
          </a:p>
        </p:txBody>
      </p:sp>
      <p:grpSp>
        <p:nvGrpSpPr>
          <p:cNvPr id="13" name="Group 13">
            <a:extLst>
              <a:ext uri="{FF2B5EF4-FFF2-40B4-BE49-F238E27FC236}">
                <a16:creationId xmlns:a16="http://schemas.microsoft.com/office/drawing/2014/main" id="{DC353242-9D18-2848-B8CA-0C8C745CF007}"/>
              </a:ext>
            </a:extLst>
          </p:cNvPr>
          <p:cNvGrpSpPr>
            <a:grpSpLocks/>
          </p:cNvGrpSpPr>
          <p:nvPr/>
        </p:nvGrpSpPr>
        <p:grpSpPr bwMode="auto">
          <a:xfrm>
            <a:off x="5305927" y="1949083"/>
            <a:ext cx="3248025" cy="2728913"/>
            <a:chOff x="1680" y="2256"/>
            <a:chExt cx="2046" cy="1719"/>
          </a:xfrm>
        </p:grpSpPr>
        <p:sp>
          <p:nvSpPr>
            <p:cNvPr id="14" name="Text Box 4">
              <a:extLst>
                <a:ext uri="{FF2B5EF4-FFF2-40B4-BE49-F238E27FC236}">
                  <a16:creationId xmlns:a16="http://schemas.microsoft.com/office/drawing/2014/main" id="{D7EDCBC7-ADAD-DF47-A6BD-416F3236C3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4" y="3744"/>
              <a:ext cx="84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0x00000000</a:t>
              </a:r>
            </a:p>
          </p:txBody>
        </p:sp>
        <p:sp>
          <p:nvSpPr>
            <p:cNvPr id="15" name="Text Box 5">
              <a:extLst>
                <a:ext uri="{FF2B5EF4-FFF2-40B4-BE49-F238E27FC236}">
                  <a16:creationId xmlns:a16="http://schemas.microsoft.com/office/drawing/2014/main" id="{A4EF14B9-7F51-DF4A-B9CB-5B016A097C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4" y="2265"/>
              <a:ext cx="81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0xFFFFFFFF</a:t>
              </a:r>
            </a:p>
          </p:txBody>
        </p:sp>
        <p:sp>
          <p:nvSpPr>
            <p:cNvPr id="16" name="Rectangle 7">
              <a:extLst>
                <a:ext uri="{FF2B5EF4-FFF2-40B4-BE49-F238E27FC236}">
                  <a16:creationId xmlns:a16="http://schemas.microsoft.com/office/drawing/2014/main" id="{3B20EE48-F269-B744-9D7A-C1DC6108D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2256"/>
              <a:ext cx="1104" cy="1680"/>
            </a:xfrm>
            <a:prstGeom prst="rect">
              <a:avLst/>
            </a:prstGeom>
            <a:solidFill>
              <a:srgbClr val="C0D2FE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endParaRPr lang="ko-KR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7" name="Text Box 8">
              <a:extLst>
                <a:ext uri="{FF2B5EF4-FFF2-40B4-BE49-F238E27FC236}">
                  <a16:creationId xmlns:a16="http://schemas.microsoft.com/office/drawing/2014/main" id="{AD3EF833-3B53-0C45-A856-61EC39CAC5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7" y="3600"/>
              <a:ext cx="85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Application1</a:t>
              </a:r>
            </a:p>
          </p:txBody>
        </p:sp>
        <p:sp>
          <p:nvSpPr>
            <p:cNvPr id="18" name="Text Box 9">
              <a:extLst>
                <a:ext uri="{FF2B5EF4-FFF2-40B4-BE49-F238E27FC236}">
                  <a16:creationId xmlns:a16="http://schemas.microsoft.com/office/drawing/2014/main" id="{6CE8D335-93FC-274C-A1B8-0CD54B1595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6" y="2400"/>
              <a:ext cx="712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Operating</a:t>
              </a:r>
            </a:p>
            <a:p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System</a:t>
              </a:r>
            </a:p>
          </p:txBody>
        </p:sp>
        <p:sp>
          <p:nvSpPr>
            <p:cNvPr id="19" name="Text Box 11">
              <a:extLst>
                <a:ext uri="{FF2B5EF4-FFF2-40B4-BE49-F238E27FC236}">
                  <a16:creationId xmlns:a16="http://schemas.microsoft.com/office/drawing/2014/main" id="{3653B321-804B-FA4C-8BAD-4F266F852E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7" y="3120"/>
              <a:ext cx="85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Application2</a:t>
              </a:r>
            </a:p>
          </p:txBody>
        </p:sp>
        <p:sp>
          <p:nvSpPr>
            <p:cNvPr id="20" name="Text Box 12">
              <a:extLst>
                <a:ext uri="{FF2B5EF4-FFF2-40B4-BE49-F238E27FC236}">
                  <a16:creationId xmlns:a16="http://schemas.microsoft.com/office/drawing/2014/main" id="{EE1455E4-6C87-4D46-A2FA-151E358B5D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3102"/>
              <a:ext cx="84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0x00020000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1533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277140" y="316601"/>
            <a:ext cx="7909252" cy="1044742"/>
          </a:xfrm>
        </p:spPr>
        <p:txBody>
          <a:bodyPr>
            <a:normAutofit fontScale="90000"/>
          </a:bodyPr>
          <a:lstStyle/>
          <a:p>
            <a:r>
              <a:rPr lang="en-US" altLang="ko-KR" sz="4800" dirty="0">
                <a:ea typeface="굴림" panose="020B0600000101010101" pitchFamily="34" charset="-127"/>
              </a:rPr>
              <a:t>Multiprogramming with Protection</a:t>
            </a:r>
          </a:p>
        </p:txBody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944" y="4314092"/>
            <a:ext cx="8044111" cy="2305047"/>
          </a:xfrm>
        </p:spPr>
        <p:txBody>
          <a:bodyPr>
            <a:no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Hardware Support: Base and Bound Registers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Access outside of range: Error! (Unless in Kernel Mode)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Modify from kernel mode only</a:t>
            </a:r>
          </a:p>
          <a:p>
            <a:r>
              <a:rPr lang="en-US" altLang="ko-KR" dirty="0">
                <a:ea typeface="굴림" panose="020B0600000101010101" pitchFamily="34" charset="-127"/>
              </a:rPr>
              <a:t>Kernel loads register values from PCB when context switch occurs</a:t>
            </a:r>
          </a:p>
        </p:txBody>
      </p:sp>
      <p:grpSp>
        <p:nvGrpSpPr>
          <p:cNvPr id="12" name="Group 21">
            <a:extLst>
              <a:ext uri="{FF2B5EF4-FFF2-40B4-BE49-F238E27FC236}">
                <a16:creationId xmlns:a16="http://schemas.microsoft.com/office/drawing/2014/main" id="{6962CEA7-EEFC-F34B-8367-9F8737E1E482}"/>
              </a:ext>
            </a:extLst>
          </p:cNvPr>
          <p:cNvGrpSpPr>
            <a:grpSpLocks/>
          </p:cNvGrpSpPr>
          <p:nvPr/>
        </p:nvGrpSpPr>
        <p:grpSpPr bwMode="auto">
          <a:xfrm>
            <a:off x="983741" y="1475643"/>
            <a:ext cx="7150100" cy="2728912"/>
            <a:chOff x="872" y="894"/>
            <a:chExt cx="4504" cy="1719"/>
          </a:xfrm>
        </p:grpSpPr>
        <p:sp>
          <p:nvSpPr>
            <p:cNvPr id="21" name="Text Box 7">
              <a:extLst>
                <a:ext uri="{FF2B5EF4-FFF2-40B4-BE49-F238E27FC236}">
                  <a16:creationId xmlns:a16="http://schemas.microsoft.com/office/drawing/2014/main" id="{1490D72F-7E6A-E147-879B-17726C7212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6" y="2382"/>
              <a:ext cx="84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0x00000000</a:t>
              </a:r>
            </a:p>
          </p:txBody>
        </p:sp>
        <p:sp>
          <p:nvSpPr>
            <p:cNvPr id="22" name="Text Box 8">
              <a:extLst>
                <a:ext uri="{FF2B5EF4-FFF2-40B4-BE49-F238E27FC236}">
                  <a16:creationId xmlns:a16="http://schemas.microsoft.com/office/drawing/2014/main" id="{D0CD777C-6EF6-D24F-A477-82A58BFE47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6" y="903"/>
              <a:ext cx="81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0xFFFFFFFF</a:t>
              </a:r>
            </a:p>
          </p:txBody>
        </p:sp>
        <p:sp>
          <p:nvSpPr>
            <p:cNvPr id="23" name="Rectangle 9">
              <a:extLst>
                <a:ext uri="{FF2B5EF4-FFF2-40B4-BE49-F238E27FC236}">
                  <a16:creationId xmlns:a16="http://schemas.microsoft.com/office/drawing/2014/main" id="{59A18F8C-B0A1-5C44-887E-3BDDF17BD9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2" y="894"/>
              <a:ext cx="1104" cy="1680"/>
            </a:xfrm>
            <a:prstGeom prst="rect">
              <a:avLst/>
            </a:prstGeom>
            <a:solidFill>
              <a:srgbClr val="C0D2FE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endParaRPr lang="ko-KR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4" name="Text Box 10">
              <a:extLst>
                <a:ext uri="{FF2B5EF4-FFF2-40B4-BE49-F238E27FC236}">
                  <a16:creationId xmlns:a16="http://schemas.microsoft.com/office/drawing/2014/main" id="{853E0892-BFAA-9B49-8D6D-D6AE972271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9" y="2238"/>
              <a:ext cx="85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800" b="0" dirty="0">
                  <a:latin typeface="Gill Sans" charset="0"/>
                  <a:ea typeface="Gill Sans" charset="0"/>
                  <a:cs typeface="Gill Sans" charset="0"/>
                </a:rPr>
                <a:t>Application1</a:t>
              </a:r>
            </a:p>
          </p:txBody>
        </p:sp>
        <p:sp>
          <p:nvSpPr>
            <p:cNvPr id="25" name="Text Box 11">
              <a:extLst>
                <a:ext uri="{FF2B5EF4-FFF2-40B4-BE49-F238E27FC236}">
                  <a16:creationId xmlns:a16="http://schemas.microsoft.com/office/drawing/2014/main" id="{7AED2F0F-E30E-0449-8320-D75D9F3C54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8" y="1038"/>
              <a:ext cx="712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Operating</a:t>
              </a:r>
            </a:p>
            <a:p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System</a:t>
              </a:r>
            </a:p>
          </p:txBody>
        </p:sp>
        <p:sp>
          <p:nvSpPr>
            <p:cNvPr id="26" name="Text Box 12">
              <a:extLst>
                <a:ext uri="{FF2B5EF4-FFF2-40B4-BE49-F238E27FC236}">
                  <a16:creationId xmlns:a16="http://schemas.microsoft.com/office/drawing/2014/main" id="{0999D6C6-F830-4E44-A72D-A100EF1ED0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9" y="1758"/>
              <a:ext cx="85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Application2</a:t>
              </a:r>
            </a:p>
          </p:txBody>
        </p:sp>
        <p:sp>
          <p:nvSpPr>
            <p:cNvPr id="27" name="Text Box 13">
              <a:extLst>
                <a:ext uri="{FF2B5EF4-FFF2-40B4-BE49-F238E27FC236}">
                  <a16:creationId xmlns:a16="http://schemas.microsoft.com/office/drawing/2014/main" id="{DB8BABE6-B894-9F40-B91F-7F670FA9F2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2" y="1740"/>
              <a:ext cx="84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0x00020000</a:t>
              </a:r>
            </a:p>
          </p:txBody>
        </p:sp>
        <p:sp>
          <p:nvSpPr>
            <p:cNvPr id="28" name="Rectangle 14">
              <a:extLst>
                <a:ext uri="{FF2B5EF4-FFF2-40B4-BE49-F238E27FC236}">
                  <a16:creationId xmlns:a16="http://schemas.microsoft.com/office/drawing/2014/main" id="{F57B17D3-0723-234F-86FC-25699BAC8C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2" y="1668"/>
              <a:ext cx="1624" cy="23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800" b="0">
                  <a:latin typeface="Gill Sans" charset="0"/>
                  <a:ea typeface="Gill Sans" charset="0"/>
                  <a:cs typeface="Gill Sans" charset="0"/>
                </a:rPr>
                <a:t>BaseAddr=0x20000</a:t>
              </a:r>
            </a:p>
          </p:txBody>
        </p:sp>
        <p:sp>
          <p:nvSpPr>
            <p:cNvPr id="29" name="Line 16">
              <a:extLst>
                <a:ext uri="{FF2B5EF4-FFF2-40B4-BE49-F238E27FC236}">
                  <a16:creationId xmlns:a16="http://schemas.microsoft.com/office/drawing/2014/main" id="{7E8ECC2E-D046-A749-B116-08DABF231D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80" y="1806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0" name="Rectangle 15">
              <a:extLst>
                <a:ext uri="{FF2B5EF4-FFF2-40B4-BE49-F238E27FC236}">
                  <a16:creationId xmlns:a16="http://schemas.microsoft.com/office/drawing/2014/main" id="{D6605F9D-891C-0449-927B-11B2188DEC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2" y="1326"/>
              <a:ext cx="1624" cy="23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78" tIns="44445" rIns="90478" bIns="44445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ko-KR" sz="1800" b="0" dirty="0" err="1">
                  <a:latin typeface="Gill Sans" charset="0"/>
                  <a:ea typeface="Gill Sans" charset="0"/>
                  <a:cs typeface="Gill Sans" charset="0"/>
                </a:rPr>
                <a:t>BoundAddr</a:t>
              </a:r>
              <a:r>
                <a:rPr lang="en-US" altLang="ko-KR" sz="1800" b="0" dirty="0">
                  <a:latin typeface="Gill Sans" charset="0"/>
                  <a:ea typeface="Gill Sans" charset="0"/>
                  <a:cs typeface="Gill Sans" charset="0"/>
                </a:rPr>
                <a:t>=0x10000</a:t>
              </a:r>
            </a:p>
          </p:txBody>
        </p:sp>
        <p:sp>
          <p:nvSpPr>
            <p:cNvPr id="31" name="Line 17">
              <a:extLst>
                <a:ext uri="{FF2B5EF4-FFF2-40B4-BE49-F238E27FC236}">
                  <a16:creationId xmlns:a16="http://schemas.microsoft.com/office/drawing/2014/main" id="{BB4150E0-0AEA-0B45-B400-7515B32F47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80" y="1470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974228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General Address Translation</a:t>
            </a:r>
          </a:p>
        </p:txBody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1263" y="3587126"/>
            <a:ext cx="8181474" cy="3047650"/>
          </a:xfrm>
        </p:spPr>
        <p:txBody>
          <a:bodyPr>
            <a:normAutofit/>
          </a:bodyPr>
          <a:lstStyle/>
          <a:p>
            <a:r>
              <a:rPr lang="en-US" altLang="ko-KR" dirty="0"/>
              <a:t>Each process, kernel have a different address space</a:t>
            </a:r>
          </a:p>
          <a:p>
            <a:pPr lvl="1"/>
            <a:r>
              <a:rPr lang="en-US" altLang="ko-KR" dirty="0"/>
              <a:t>Address Space = All addresses a process can touch</a:t>
            </a:r>
          </a:p>
          <a:p>
            <a:r>
              <a:rPr lang="en-US" altLang="ko-KR" dirty="0"/>
              <a:t>Two views of memory: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/>
              <a:t>View from the CPU – what the program sees </a:t>
            </a:r>
            <a:r>
              <a:rPr lang="en-US" altLang="ko-KR" b="1" dirty="0"/>
              <a:t>(virtual)</a:t>
            </a:r>
            <a:endParaRPr lang="en-US" altLang="ko-KR" dirty="0"/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/>
              <a:t>View from physical memory </a:t>
            </a:r>
            <a:r>
              <a:rPr lang="en-US" altLang="ko-KR" b="1" dirty="0"/>
              <a:t>(physical)</a:t>
            </a:r>
            <a:endParaRPr lang="en-US" altLang="ko-KR" dirty="0"/>
          </a:p>
          <a:p>
            <a:pPr marL="914400" lvl="1" indent="-457200">
              <a:buFont typeface="+mj-lt"/>
              <a:buAutoNum type="arabicPeriod"/>
            </a:pPr>
            <a:r>
              <a:rPr lang="en-US" altLang="ko-KR" dirty="0"/>
              <a:t>MMU is hardware that converts between the two</a:t>
            </a:r>
          </a:p>
        </p:txBody>
      </p:sp>
      <p:grpSp>
        <p:nvGrpSpPr>
          <p:cNvPr id="25603" name="Group 18"/>
          <p:cNvGrpSpPr>
            <a:grpSpLocks/>
          </p:cNvGrpSpPr>
          <p:nvPr/>
        </p:nvGrpSpPr>
        <p:grpSpPr bwMode="auto">
          <a:xfrm>
            <a:off x="1539206" y="1897976"/>
            <a:ext cx="5788025" cy="1481862"/>
            <a:chOff x="698" y="409"/>
            <a:chExt cx="4263" cy="1079"/>
          </a:xfrm>
        </p:grpSpPr>
        <p:pic>
          <p:nvPicPr>
            <p:cNvPr id="25604" name="Picture 6" descr="memory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555559">
              <a:off x="3921" y="447"/>
              <a:ext cx="1008" cy="10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5605" name="Group 7"/>
            <p:cNvGrpSpPr>
              <a:grpSpLocks/>
            </p:cNvGrpSpPr>
            <p:nvPr/>
          </p:nvGrpSpPr>
          <p:grpSpPr bwMode="auto">
            <a:xfrm>
              <a:off x="698" y="409"/>
              <a:ext cx="3478" cy="779"/>
              <a:chOff x="890" y="2185"/>
              <a:chExt cx="3478" cy="779"/>
            </a:xfrm>
          </p:grpSpPr>
          <p:sp>
            <p:nvSpPr>
              <p:cNvPr id="25608" name="Text Box 8"/>
              <p:cNvSpPr txBox="1">
                <a:spLocks noChangeArrowheads="1"/>
              </p:cNvSpPr>
              <p:nvPr/>
            </p:nvSpPr>
            <p:spPr bwMode="auto">
              <a:xfrm>
                <a:off x="3283" y="2213"/>
                <a:ext cx="842" cy="4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571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9" tIns="45714" rIns="91429" bIns="45714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en-US" altLang="ko-KR" sz="1800" b="0">
                    <a:latin typeface="Gill Sans" charset="0"/>
                    <a:ea typeface="Gill Sans" charset="0"/>
                    <a:cs typeface="Gill Sans" charset="0"/>
                  </a:rPr>
                  <a:t>Physical</a:t>
                </a:r>
              </a:p>
              <a:p>
                <a:r>
                  <a:rPr lang="en-US" altLang="ko-KR" sz="1800" b="0">
                    <a:latin typeface="Gill Sans" charset="0"/>
                    <a:ea typeface="Gill Sans" charset="0"/>
                    <a:cs typeface="Gill Sans" charset="0"/>
                  </a:rPr>
                  <a:t>Addresses</a:t>
                </a:r>
              </a:p>
            </p:txBody>
          </p:sp>
          <p:sp>
            <p:nvSpPr>
              <p:cNvPr id="25609" name="Oval 9"/>
              <p:cNvSpPr>
                <a:spLocks noChangeArrowheads="1"/>
              </p:cNvSpPr>
              <p:nvPr/>
            </p:nvSpPr>
            <p:spPr bwMode="auto">
              <a:xfrm>
                <a:off x="890" y="2334"/>
                <a:ext cx="671" cy="630"/>
              </a:xfrm>
              <a:prstGeom prst="ellipse">
                <a:avLst/>
              </a:prstGeom>
              <a:solidFill>
                <a:schemeClr val="accent1"/>
              </a:solidFill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1429" tIns="45714" rIns="91429" bIns="45714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ko-KR" b="0" dirty="0">
                    <a:latin typeface="Gill Sans" charset="0"/>
                    <a:ea typeface="Gill Sans" charset="0"/>
                    <a:cs typeface="Gill Sans" charset="0"/>
                  </a:rPr>
                  <a:t>CPU</a:t>
                </a:r>
              </a:p>
            </p:txBody>
          </p:sp>
          <p:sp>
            <p:nvSpPr>
              <p:cNvPr id="25610" name="Line 10"/>
              <p:cNvSpPr>
                <a:spLocks noChangeShapeType="1"/>
              </p:cNvSpPr>
              <p:nvPr/>
            </p:nvSpPr>
            <p:spPr bwMode="auto">
              <a:xfrm flipV="1">
                <a:off x="1561" y="2670"/>
                <a:ext cx="926" cy="1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/>
            </p:nvSpPr>
            <p:spPr bwMode="auto">
              <a:xfrm>
                <a:off x="2487" y="2376"/>
                <a:ext cx="805" cy="588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1429" tIns="45714" rIns="91429" bIns="45714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ko-KR" b="0" dirty="0">
                    <a:latin typeface="Gill Sans" charset="0"/>
                    <a:ea typeface="Gill Sans" charset="0"/>
                    <a:cs typeface="Gill Sans" charset="0"/>
                  </a:rPr>
                  <a:t>MMU</a:t>
                </a:r>
              </a:p>
            </p:txBody>
          </p:sp>
          <p:sp>
            <p:nvSpPr>
              <p:cNvPr id="25612" name="Line 12"/>
              <p:cNvSpPr>
                <a:spLocks noChangeShapeType="1"/>
              </p:cNvSpPr>
              <p:nvPr/>
            </p:nvSpPr>
            <p:spPr bwMode="auto">
              <a:xfrm>
                <a:off x="3292" y="2670"/>
                <a:ext cx="107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5613" name="Text Box 13"/>
              <p:cNvSpPr txBox="1">
                <a:spLocks noChangeArrowheads="1"/>
              </p:cNvSpPr>
              <p:nvPr/>
            </p:nvSpPr>
            <p:spPr bwMode="auto">
              <a:xfrm>
                <a:off x="1505" y="2185"/>
                <a:ext cx="842" cy="4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571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9" tIns="45714" rIns="91429" bIns="45714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en-US" altLang="ko-KR" sz="1800" b="0">
                    <a:latin typeface="Gill Sans" charset="0"/>
                    <a:ea typeface="Gill Sans" charset="0"/>
                    <a:cs typeface="Gill Sans" charset="0"/>
                  </a:rPr>
                  <a:t>Virtual</a:t>
                </a:r>
              </a:p>
              <a:p>
                <a:r>
                  <a:rPr lang="en-US" altLang="ko-KR" sz="1800" b="0">
                    <a:latin typeface="Gill Sans" charset="0"/>
                    <a:ea typeface="Gill Sans" charset="0"/>
                    <a:cs typeface="Gill Sans" charset="0"/>
                  </a:rPr>
                  <a:t>Addresses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6248535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General Address Translation</a:t>
            </a:r>
          </a:p>
        </p:txBody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1263" y="3587126"/>
            <a:ext cx="8181474" cy="3047650"/>
          </a:xfrm>
        </p:spPr>
        <p:txBody>
          <a:bodyPr>
            <a:normAutofit/>
          </a:bodyPr>
          <a:lstStyle/>
          <a:p>
            <a:r>
              <a:rPr lang="en-US" altLang="ko-KR" dirty="0"/>
              <a:t>Implementing </a:t>
            </a:r>
            <a:r>
              <a:rPr lang="en-US" altLang="ko-KR" b="1" dirty="0"/>
              <a:t>protection</a:t>
            </a:r>
            <a:r>
              <a:rPr lang="en-US" altLang="ko-KR" dirty="0"/>
              <a:t> with translation</a:t>
            </a:r>
          </a:p>
          <a:p>
            <a:pPr lvl="1"/>
            <a:r>
              <a:rPr lang="en-US" altLang="ko-KR" dirty="0"/>
              <a:t>No virtual address in one process refers to a physical address being used by </a:t>
            </a:r>
            <a:r>
              <a:rPr lang="en-US" altLang="ko-KR" i="1" dirty="0"/>
              <a:t>another </a:t>
            </a:r>
            <a:r>
              <a:rPr lang="en-US" altLang="ko-KR" dirty="0"/>
              <a:t>process</a:t>
            </a:r>
          </a:p>
          <a:p>
            <a:endParaRPr lang="en-US" altLang="ko-KR" dirty="0"/>
          </a:p>
          <a:p>
            <a:r>
              <a:rPr lang="en-US" altLang="ko-KR" dirty="0"/>
              <a:t>Also possible: controlled Sharing (some physical addresses in common)</a:t>
            </a:r>
          </a:p>
        </p:txBody>
      </p:sp>
      <p:grpSp>
        <p:nvGrpSpPr>
          <p:cNvPr id="25603" name="Group 18"/>
          <p:cNvGrpSpPr>
            <a:grpSpLocks/>
          </p:cNvGrpSpPr>
          <p:nvPr/>
        </p:nvGrpSpPr>
        <p:grpSpPr bwMode="auto">
          <a:xfrm>
            <a:off x="1539206" y="1897976"/>
            <a:ext cx="5788025" cy="1481862"/>
            <a:chOff x="698" y="409"/>
            <a:chExt cx="4263" cy="1079"/>
          </a:xfrm>
        </p:grpSpPr>
        <p:pic>
          <p:nvPicPr>
            <p:cNvPr id="25604" name="Picture 6" descr="memory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555559">
              <a:off x="3921" y="447"/>
              <a:ext cx="1008" cy="10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5605" name="Group 7"/>
            <p:cNvGrpSpPr>
              <a:grpSpLocks/>
            </p:cNvGrpSpPr>
            <p:nvPr/>
          </p:nvGrpSpPr>
          <p:grpSpPr bwMode="auto">
            <a:xfrm>
              <a:off x="698" y="409"/>
              <a:ext cx="3478" cy="779"/>
              <a:chOff x="890" y="2185"/>
              <a:chExt cx="3478" cy="779"/>
            </a:xfrm>
          </p:grpSpPr>
          <p:sp>
            <p:nvSpPr>
              <p:cNvPr id="25608" name="Text Box 8"/>
              <p:cNvSpPr txBox="1">
                <a:spLocks noChangeArrowheads="1"/>
              </p:cNvSpPr>
              <p:nvPr/>
            </p:nvSpPr>
            <p:spPr bwMode="auto">
              <a:xfrm>
                <a:off x="3283" y="2213"/>
                <a:ext cx="842" cy="4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571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9" tIns="45714" rIns="91429" bIns="45714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en-US" altLang="ko-KR" sz="1800" b="0">
                    <a:latin typeface="Gill Sans" charset="0"/>
                    <a:ea typeface="Gill Sans" charset="0"/>
                    <a:cs typeface="Gill Sans" charset="0"/>
                  </a:rPr>
                  <a:t>Physical</a:t>
                </a:r>
              </a:p>
              <a:p>
                <a:r>
                  <a:rPr lang="en-US" altLang="ko-KR" sz="1800" b="0">
                    <a:latin typeface="Gill Sans" charset="0"/>
                    <a:ea typeface="Gill Sans" charset="0"/>
                    <a:cs typeface="Gill Sans" charset="0"/>
                  </a:rPr>
                  <a:t>Addresses</a:t>
                </a:r>
              </a:p>
            </p:txBody>
          </p:sp>
          <p:sp>
            <p:nvSpPr>
              <p:cNvPr id="25609" name="Oval 9"/>
              <p:cNvSpPr>
                <a:spLocks noChangeArrowheads="1"/>
              </p:cNvSpPr>
              <p:nvPr/>
            </p:nvSpPr>
            <p:spPr bwMode="auto">
              <a:xfrm>
                <a:off x="890" y="2334"/>
                <a:ext cx="671" cy="630"/>
              </a:xfrm>
              <a:prstGeom prst="ellipse">
                <a:avLst/>
              </a:prstGeom>
              <a:solidFill>
                <a:schemeClr val="accent1"/>
              </a:solidFill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1429" tIns="45714" rIns="91429" bIns="45714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ko-KR" b="0" dirty="0">
                    <a:latin typeface="Gill Sans" charset="0"/>
                    <a:ea typeface="Gill Sans" charset="0"/>
                    <a:cs typeface="Gill Sans" charset="0"/>
                  </a:rPr>
                  <a:t>CPU</a:t>
                </a:r>
              </a:p>
            </p:txBody>
          </p:sp>
          <p:sp>
            <p:nvSpPr>
              <p:cNvPr id="25610" name="Line 10"/>
              <p:cNvSpPr>
                <a:spLocks noChangeShapeType="1"/>
              </p:cNvSpPr>
              <p:nvPr/>
            </p:nvSpPr>
            <p:spPr bwMode="auto">
              <a:xfrm flipV="1">
                <a:off x="1561" y="2670"/>
                <a:ext cx="926" cy="1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/>
            </p:nvSpPr>
            <p:spPr bwMode="auto">
              <a:xfrm>
                <a:off x="2487" y="2376"/>
                <a:ext cx="805" cy="588"/>
              </a:xfrm>
              <a:prstGeom prst="rect">
                <a:avLst/>
              </a:prstGeom>
              <a:solidFill>
                <a:schemeClr val="bg1"/>
              </a:solidFill>
              <a:ln w="571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1429" tIns="45714" rIns="91429" bIns="45714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ko-KR" b="0" dirty="0">
                    <a:latin typeface="Gill Sans" charset="0"/>
                    <a:ea typeface="Gill Sans" charset="0"/>
                    <a:cs typeface="Gill Sans" charset="0"/>
                  </a:rPr>
                  <a:t>MMU</a:t>
                </a:r>
              </a:p>
            </p:txBody>
          </p:sp>
          <p:sp>
            <p:nvSpPr>
              <p:cNvPr id="25612" name="Line 12"/>
              <p:cNvSpPr>
                <a:spLocks noChangeShapeType="1"/>
              </p:cNvSpPr>
              <p:nvPr/>
            </p:nvSpPr>
            <p:spPr bwMode="auto">
              <a:xfrm>
                <a:off x="3292" y="2670"/>
                <a:ext cx="107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5613" name="Text Box 13"/>
              <p:cNvSpPr txBox="1">
                <a:spLocks noChangeArrowheads="1"/>
              </p:cNvSpPr>
              <p:nvPr/>
            </p:nvSpPr>
            <p:spPr bwMode="auto">
              <a:xfrm>
                <a:off x="1505" y="2185"/>
                <a:ext cx="842" cy="4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571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9" tIns="45714" rIns="91429" bIns="45714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en-US" altLang="ko-KR" sz="1800" b="0">
                    <a:latin typeface="Gill Sans" charset="0"/>
                    <a:ea typeface="Gill Sans" charset="0"/>
                    <a:cs typeface="Gill Sans" charset="0"/>
                  </a:rPr>
                  <a:t>Virtual</a:t>
                </a:r>
              </a:p>
              <a:p>
                <a:r>
                  <a:rPr lang="en-US" altLang="ko-KR" sz="1800" b="0">
                    <a:latin typeface="Gill Sans" charset="0"/>
                    <a:ea typeface="Gill Sans" charset="0"/>
                    <a:cs typeface="Gill Sans" charset="0"/>
                  </a:rPr>
                  <a:t>Addresses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8349383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Oval 2"/>
          <p:cNvSpPr>
            <a:spLocks noChangeArrowheads="1"/>
          </p:cNvSpPr>
          <p:nvPr/>
        </p:nvSpPr>
        <p:spPr bwMode="auto">
          <a:xfrm>
            <a:off x="5823451" y="1327315"/>
            <a:ext cx="609600" cy="3048000"/>
          </a:xfrm>
          <a:prstGeom prst="ellipse">
            <a:avLst/>
          </a:prstGeom>
          <a:solidFill>
            <a:srgbClr val="039202"/>
          </a:solidFill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en-US" altLang="en-US" sz="18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3554" name="Oval 3"/>
          <p:cNvSpPr>
            <a:spLocks noChangeArrowheads="1"/>
          </p:cNvSpPr>
          <p:nvPr/>
        </p:nvSpPr>
        <p:spPr bwMode="auto">
          <a:xfrm>
            <a:off x="2927851" y="1251115"/>
            <a:ext cx="609600" cy="30480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en-US" altLang="en-US" sz="18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02023"/>
            <a:ext cx="9144000" cy="817563"/>
          </a:xfrm>
        </p:spPr>
        <p:txBody>
          <a:bodyPr>
            <a:normAutofit/>
          </a:bodyPr>
          <a:lstStyle/>
          <a:p>
            <a:r>
              <a:rPr lang="en-US" altLang="ko-KR" dirty="0"/>
              <a:t>Where We Are Going</a:t>
            </a:r>
            <a:endParaRPr lang="en-US" altLang="en-US" dirty="0"/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1182513" y="3249778"/>
            <a:ext cx="1034813" cy="1323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000" b="0" dirty="0" err="1">
                <a:latin typeface="Gill Sans" charset="0"/>
                <a:ea typeface="Gill Sans" charset="0"/>
                <a:cs typeface="Gill Sans" charset="0"/>
              </a:rPr>
              <a:t>Prog</a:t>
            </a: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 1</a:t>
            </a:r>
          </a:p>
          <a:p>
            <a:pPr algn="ctr">
              <a:defRPr/>
            </a:pPr>
            <a:r>
              <a:rPr lang="en-US" sz="2000" b="0" dirty="0">
                <a:solidFill>
                  <a:schemeClr val="accent1">
                    <a:lumMod val="75000"/>
                  </a:schemeClr>
                </a:solidFill>
                <a:latin typeface="Gill Sans" charset="0"/>
                <a:ea typeface="Gill Sans" charset="0"/>
                <a:cs typeface="Gill Sans" charset="0"/>
              </a:rPr>
              <a:t>Virtual</a:t>
            </a:r>
          </a:p>
          <a:p>
            <a:pPr algn="ctr">
              <a:defRPr/>
            </a:pPr>
            <a:r>
              <a:rPr lang="en-US" sz="2000" b="0" dirty="0">
                <a:solidFill>
                  <a:schemeClr val="accent1">
                    <a:lumMod val="75000"/>
                  </a:schemeClr>
                </a:solidFill>
                <a:latin typeface="Gill Sans" charset="0"/>
                <a:ea typeface="Gill Sans" charset="0"/>
                <a:cs typeface="Gill Sans" charset="0"/>
              </a:rPr>
              <a:t>Address</a:t>
            </a:r>
          </a:p>
          <a:p>
            <a:pPr algn="ctr">
              <a:defRPr/>
            </a:pPr>
            <a:r>
              <a:rPr lang="en-US" sz="2000" b="0" dirty="0">
                <a:solidFill>
                  <a:schemeClr val="accent1">
                    <a:lumMod val="75000"/>
                  </a:schemeClr>
                </a:solidFill>
                <a:latin typeface="Gill Sans" charset="0"/>
                <a:ea typeface="Gill Sans" charset="0"/>
                <a:cs typeface="Gill Sans" charset="0"/>
              </a:rPr>
              <a:t>Space 1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6760988" y="3284703"/>
            <a:ext cx="1034813" cy="1323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2000" b="0" dirty="0" err="1">
                <a:latin typeface="Gill Sans" charset="0"/>
                <a:ea typeface="Gill Sans" charset="0"/>
                <a:cs typeface="Gill Sans" charset="0"/>
              </a:rPr>
              <a:t>Prog</a:t>
            </a: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 2</a:t>
            </a:r>
          </a:p>
          <a:p>
            <a:pPr algn="ctr">
              <a:defRPr/>
            </a:pPr>
            <a:r>
              <a:rPr lang="en-US" sz="2000" b="0" dirty="0">
                <a:solidFill>
                  <a:srgbClr val="039202"/>
                </a:solidFill>
                <a:latin typeface="Gill Sans" charset="0"/>
                <a:ea typeface="Gill Sans" charset="0"/>
                <a:cs typeface="Gill Sans" charset="0"/>
              </a:rPr>
              <a:t>Virtual</a:t>
            </a:r>
          </a:p>
          <a:p>
            <a:pPr algn="ctr">
              <a:defRPr/>
            </a:pPr>
            <a:r>
              <a:rPr lang="en-US" sz="2000" b="0" dirty="0">
                <a:solidFill>
                  <a:srgbClr val="039202"/>
                </a:solidFill>
                <a:latin typeface="Gill Sans" charset="0"/>
                <a:ea typeface="Gill Sans" charset="0"/>
                <a:cs typeface="Gill Sans" charset="0"/>
              </a:rPr>
              <a:t>Address</a:t>
            </a:r>
          </a:p>
          <a:p>
            <a:pPr algn="ctr">
              <a:defRPr/>
            </a:pPr>
            <a:r>
              <a:rPr lang="en-US" sz="2000" b="0" dirty="0">
                <a:solidFill>
                  <a:srgbClr val="039202"/>
                </a:solidFill>
                <a:latin typeface="Gill Sans" charset="0"/>
                <a:ea typeface="Gill Sans" charset="0"/>
                <a:cs typeface="Gill Sans" charset="0"/>
              </a:rPr>
              <a:t>Space 2</a:t>
            </a:r>
          </a:p>
        </p:txBody>
      </p:sp>
      <p:grpSp>
        <p:nvGrpSpPr>
          <p:cNvPr id="23558" name="Group 7"/>
          <p:cNvGrpSpPr>
            <a:grpSpLocks/>
          </p:cNvGrpSpPr>
          <p:nvPr/>
        </p:nvGrpSpPr>
        <p:grpSpPr bwMode="auto">
          <a:xfrm>
            <a:off x="1099051" y="1174915"/>
            <a:ext cx="1295400" cy="1828800"/>
            <a:chOff x="672" y="672"/>
            <a:chExt cx="816" cy="1152"/>
          </a:xfrm>
        </p:grpSpPr>
        <p:sp>
          <p:nvSpPr>
            <p:cNvPr id="23594" name="Rectangle 8"/>
            <p:cNvSpPr>
              <a:spLocks noChangeArrowheads="1"/>
            </p:cNvSpPr>
            <p:nvPr/>
          </p:nvSpPr>
          <p:spPr bwMode="auto">
            <a:xfrm>
              <a:off x="672" y="672"/>
              <a:ext cx="816" cy="115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2A40E2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Code</a:t>
              </a:r>
            </a:p>
            <a:p>
              <a:pPr algn="ctr">
                <a:lnSpc>
                  <a:spcPct val="120000"/>
                </a:lnSpc>
              </a:pPr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  <a:p>
              <a:pPr algn="ctr">
                <a:lnSpc>
                  <a:spcPct val="120000"/>
                </a:lnSpc>
              </a:pPr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  <a:p>
              <a:pPr algn="ctr">
                <a:lnSpc>
                  <a:spcPct val="120000"/>
                </a:lnSpc>
              </a:pPr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  <p:sp>
          <p:nvSpPr>
            <p:cNvPr id="23595" name="Line 9"/>
            <p:cNvSpPr>
              <a:spLocks noChangeShapeType="1"/>
            </p:cNvSpPr>
            <p:nvPr/>
          </p:nvSpPr>
          <p:spPr bwMode="auto">
            <a:xfrm>
              <a:off x="672" y="1008"/>
              <a:ext cx="816" cy="0"/>
            </a:xfrm>
            <a:prstGeom prst="line">
              <a:avLst/>
            </a:prstGeom>
            <a:noFill/>
            <a:ln w="57150">
              <a:solidFill>
                <a:srgbClr val="2A40E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96" name="Line 10"/>
            <p:cNvSpPr>
              <a:spLocks noChangeShapeType="1"/>
            </p:cNvSpPr>
            <p:nvPr/>
          </p:nvSpPr>
          <p:spPr bwMode="auto">
            <a:xfrm>
              <a:off x="672" y="1296"/>
              <a:ext cx="816" cy="0"/>
            </a:xfrm>
            <a:prstGeom prst="line">
              <a:avLst/>
            </a:prstGeom>
            <a:noFill/>
            <a:ln w="57150">
              <a:solidFill>
                <a:srgbClr val="2A40E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97" name="Line 11"/>
            <p:cNvSpPr>
              <a:spLocks noChangeShapeType="1"/>
            </p:cNvSpPr>
            <p:nvPr/>
          </p:nvSpPr>
          <p:spPr bwMode="auto">
            <a:xfrm>
              <a:off x="672" y="1536"/>
              <a:ext cx="816" cy="0"/>
            </a:xfrm>
            <a:prstGeom prst="line">
              <a:avLst/>
            </a:prstGeom>
            <a:noFill/>
            <a:ln w="57150">
              <a:solidFill>
                <a:srgbClr val="2A40E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23559" name="Group 12"/>
          <p:cNvGrpSpPr>
            <a:grpSpLocks/>
          </p:cNvGrpSpPr>
          <p:nvPr/>
        </p:nvGrpSpPr>
        <p:grpSpPr bwMode="auto">
          <a:xfrm>
            <a:off x="6585451" y="1251115"/>
            <a:ext cx="1295400" cy="1828800"/>
            <a:chOff x="672" y="672"/>
            <a:chExt cx="816" cy="1152"/>
          </a:xfrm>
        </p:grpSpPr>
        <p:sp>
          <p:nvSpPr>
            <p:cNvPr id="23590" name="Rectangle 13"/>
            <p:cNvSpPr>
              <a:spLocks noChangeArrowheads="1"/>
            </p:cNvSpPr>
            <p:nvPr/>
          </p:nvSpPr>
          <p:spPr bwMode="auto">
            <a:xfrm>
              <a:off x="672" y="672"/>
              <a:ext cx="816" cy="1152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039202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Code</a:t>
              </a:r>
            </a:p>
            <a:p>
              <a:pPr algn="ctr">
                <a:lnSpc>
                  <a:spcPct val="120000"/>
                </a:lnSpc>
              </a:pPr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Data</a:t>
              </a:r>
            </a:p>
            <a:p>
              <a:pPr algn="ctr">
                <a:lnSpc>
                  <a:spcPct val="120000"/>
                </a:lnSpc>
              </a:pPr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Heap</a:t>
              </a:r>
            </a:p>
            <a:p>
              <a:pPr algn="ctr">
                <a:lnSpc>
                  <a:spcPct val="120000"/>
                </a:lnSpc>
              </a:pPr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Stack</a:t>
              </a:r>
            </a:p>
          </p:txBody>
        </p:sp>
        <p:sp>
          <p:nvSpPr>
            <p:cNvPr id="23591" name="Line 14"/>
            <p:cNvSpPr>
              <a:spLocks noChangeShapeType="1"/>
            </p:cNvSpPr>
            <p:nvPr/>
          </p:nvSpPr>
          <p:spPr bwMode="auto">
            <a:xfrm>
              <a:off x="672" y="1008"/>
              <a:ext cx="816" cy="0"/>
            </a:xfrm>
            <a:prstGeom prst="line">
              <a:avLst/>
            </a:prstGeom>
            <a:noFill/>
            <a:ln w="57150">
              <a:solidFill>
                <a:srgbClr val="03920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92" name="Line 15"/>
            <p:cNvSpPr>
              <a:spLocks noChangeShapeType="1"/>
            </p:cNvSpPr>
            <p:nvPr/>
          </p:nvSpPr>
          <p:spPr bwMode="auto">
            <a:xfrm>
              <a:off x="672" y="1296"/>
              <a:ext cx="816" cy="0"/>
            </a:xfrm>
            <a:prstGeom prst="line">
              <a:avLst/>
            </a:prstGeom>
            <a:noFill/>
            <a:ln w="57150">
              <a:solidFill>
                <a:srgbClr val="03920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3593" name="Line 16"/>
            <p:cNvSpPr>
              <a:spLocks noChangeShapeType="1"/>
            </p:cNvSpPr>
            <p:nvPr/>
          </p:nvSpPr>
          <p:spPr bwMode="auto">
            <a:xfrm>
              <a:off x="672" y="1536"/>
              <a:ext cx="816" cy="0"/>
            </a:xfrm>
            <a:prstGeom prst="line">
              <a:avLst/>
            </a:prstGeom>
            <a:noFill/>
            <a:ln w="57150">
              <a:solidFill>
                <a:srgbClr val="03920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23560" name="Group 17"/>
          <p:cNvGrpSpPr>
            <a:grpSpLocks/>
          </p:cNvGrpSpPr>
          <p:nvPr/>
        </p:nvGrpSpPr>
        <p:grpSpPr bwMode="auto">
          <a:xfrm>
            <a:off x="3918451" y="1098715"/>
            <a:ext cx="1295400" cy="5334000"/>
            <a:chOff x="2448" y="624"/>
            <a:chExt cx="816" cy="3360"/>
          </a:xfrm>
        </p:grpSpPr>
        <p:sp>
          <p:nvSpPr>
            <p:cNvPr id="23579" name="Rectangle 18"/>
            <p:cNvSpPr>
              <a:spLocks noChangeArrowheads="1"/>
            </p:cNvSpPr>
            <p:nvPr/>
          </p:nvSpPr>
          <p:spPr bwMode="auto">
            <a:xfrm>
              <a:off x="2448" y="624"/>
              <a:ext cx="816" cy="288"/>
            </a:xfrm>
            <a:prstGeom prst="rect">
              <a:avLst/>
            </a:prstGeom>
            <a:solidFill>
              <a:srgbClr val="00AE00"/>
            </a:solidFill>
            <a:ln w="57150">
              <a:solidFill>
                <a:srgbClr val="2A40E2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Data 2</a:t>
              </a:r>
            </a:p>
          </p:txBody>
        </p:sp>
        <p:sp>
          <p:nvSpPr>
            <p:cNvPr id="47133" name="Rectangle 19"/>
            <p:cNvSpPr>
              <a:spLocks noChangeArrowheads="1"/>
            </p:cNvSpPr>
            <p:nvPr/>
          </p:nvSpPr>
          <p:spPr bwMode="auto">
            <a:xfrm>
              <a:off x="2448" y="912"/>
              <a:ext cx="816" cy="28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57150">
              <a:solidFill>
                <a:srgbClr val="2A40E2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/>
            <a:p>
              <a:pPr algn="ctr" eaLnBrk="0" hangingPunct="0">
                <a:defRPr/>
              </a:pPr>
              <a:r>
                <a:rPr lang="en-US" sz="1800" b="0">
                  <a:latin typeface="Gill Sans" charset="0"/>
                  <a:ea typeface="Gill Sans" charset="0"/>
                  <a:cs typeface="Gill Sans" charset="0"/>
                </a:rPr>
                <a:t>Stack 1</a:t>
              </a:r>
            </a:p>
          </p:txBody>
        </p:sp>
        <p:sp>
          <p:nvSpPr>
            <p:cNvPr id="23581" name="Rectangle 20"/>
            <p:cNvSpPr>
              <a:spLocks noChangeArrowheads="1"/>
            </p:cNvSpPr>
            <p:nvPr/>
          </p:nvSpPr>
          <p:spPr bwMode="auto">
            <a:xfrm>
              <a:off x="2448" y="1200"/>
              <a:ext cx="816" cy="288"/>
            </a:xfrm>
            <a:prstGeom prst="rect">
              <a:avLst/>
            </a:prstGeom>
            <a:solidFill>
              <a:srgbClr val="A0BCFE"/>
            </a:solidFill>
            <a:ln w="57150">
              <a:solidFill>
                <a:srgbClr val="2A40E2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Heap 1</a:t>
              </a:r>
            </a:p>
          </p:txBody>
        </p:sp>
        <p:sp>
          <p:nvSpPr>
            <p:cNvPr id="23582" name="Rectangle 21"/>
            <p:cNvSpPr>
              <a:spLocks noChangeArrowheads="1"/>
            </p:cNvSpPr>
            <p:nvPr/>
          </p:nvSpPr>
          <p:spPr bwMode="auto">
            <a:xfrm>
              <a:off x="2448" y="3504"/>
              <a:ext cx="816" cy="480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2A40E2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OS heap &amp; </a:t>
              </a:r>
            </a:p>
            <a:p>
              <a:pPr algn="ctr"/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Stacks</a:t>
              </a:r>
            </a:p>
          </p:txBody>
        </p:sp>
        <p:sp>
          <p:nvSpPr>
            <p:cNvPr id="23583" name="Rectangle 22"/>
            <p:cNvSpPr>
              <a:spLocks noChangeArrowheads="1"/>
            </p:cNvSpPr>
            <p:nvPr/>
          </p:nvSpPr>
          <p:spPr bwMode="auto">
            <a:xfrm>
              <a:off x="2448" y="1488"/>
              <a:ext cx="816" cy="288"/>
            </a:xfrm>
            <a:prstGeom prst="rect">
              <a:avLst/>
            </a:prstGeom>
            <a:solidFill>
              <a:srgbClr val="A0BCFE"/>
            </a:solidFill>
            <a:ln w="57150">
              <a:solidFill>
                <a:srgbClr val="2A40E2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Code 1</a:t>
              </a:r>
            </a:p>
          </p:txBody>
        </p:sp>
        <p:sp>
          <p:nvSpPr>
            <p:cNvPr id="23584" name="Rectangle 23"/>
            <p:cNvSpPr>
              <a:spLocks noChangeArrowheads="1"/>
            </p:cNvSpPr>
            <p:nvPr/>
          </p:nvSpPr>
          <p:spPr bwMode="auto">
            <a:xfrm>
              <a:off x="2448" y="1776"/>
              <a:ext cx="816" cy="288"/>
            </a:xfrm>
            <a:prstGeom prst="rect">
              <a:avLst/>
            </a:prstGeom>
            <a:solidFill>
              <a:srgbClr val="00AE00"/>
            </a:solidFill>
            <a:ln w="57150">
              <a:solidFill>
                <a:srgbClr val="2A40E2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Stack 2</a:t>
              </a:r>
            </a:p>
          </p:txBody>
        </p:sp>
        <p:sp>
          <p:nvSpPr>
            <p:cNvPr id="23585" name="Rectangle 24"/>
            <p:cNvSpPr>
              <a:spLocks noChangeArrowheads="1"/>
            </p:cNvSpPr>
            <p:nvPr/>
          </p:nvSpPr>
          <p:spPr bwMode="auto">
            <a:xfrm>
              <a:off x="2448" y="2064"/>
              <a:ext cx="816" cy="288"/>
            </a:xfrm>
            <a:prstGeom prst="rect">
              <a:avLst/>
            </a:prstGeom>
            <a:solidFill>
              <a:srgbClr val="A0BCFE"/>
            </a:solidFill>
            <a:ln w="57150">
              <a:solidFill>
                <a:srgbClr val="2A40E2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Data 1</a:t>
              </a:r>
            </a:p>
          </p:txBody>
        </p:sp>
        <p:sp>
          <p:nvSpPr>
            <p:cNvPr id="23586" name="Rectangle 25"/>
            <p:cNvSpPr>
              <a:spLocks noChangeArrowheads="1"/>
            </p:cNvSpPr>
            <p:nvPr/>
          </p:nvSpPr>
          <p:spPr bwMode="auto">
            <a:xfrm>
              <a:off x="2448" y="2352"/>
              <a:ext cx="816" cy="288"/>
            </a:xfrm>
            <a:prstGeom prst="rect">
              <a:avLst/>
            </a:prstGeom>
            <a:solidFill>
              <a:srgbClr val="039202"/>
            </a:solidFill>
            <a:ln w="57150">
              <a:solidFill>
                <a:srgbClr val="2A40E2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800" b="0" dirty="0">
                  <a:latin typeface="Gill Sans" charset="0"/>
                  <a:ea typeface="Gill Sans" charset="0"/>
                  <a:cs typeface="Gill Sans" charset="0"/>
                </a:rPr>
                <a:t>Heap 2</a:t>
              </a:r>
            </a:p>
          </p:txBody>
        </p:sp>
        <p:sp>
          <p:nvSpPr>
            <p:cNvPr id="23587" name="Rectangle 26"/>
            <p:cNvSpPr>
              <a:spLocks noChangeArrowheads="1"/>
            </p:cNvSpPr>
            <p:nvPr/>
          </p:nvSpPr>
          <p:spPr bwMode="auto">
            <a:xfrm>
              <a:off x="2448" y="2640"/>
              <a:ext cx="816" cy="288"/>
            </a:xfrm>
            <a:prstGeom prst="rect">
              <a:avLst/>
            </a:prstGeom>
            <a:solidFill>
              <a:srgbClr val="00AE00"/>
            </a:solidFill>
            <a:ln w="57150">
              <a:solidFill>
                <a:srgbClr val="2A40E2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Code 2</a:t>
              </a:r>
            </a:p>
          </p:txBody>
        </p:sp>
        <p:sp>
          <p:nvSpPr>
            <p:cNvPr id="23588" name="Rectangle 27"/>
            <p:cNvSpPr>
              <a:spLocks noChangeArrowheads="1"/>
            </p:cNvSpPr>
            <p:nvPr/>
          </p:nvSpPr>
          <p:spPr bwMode="auto">
            <a:xfrm>
              <a:off x="2448" y="2928"/>
              <a:ext cx="816" cy="288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2A40E2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OS code</a:t>
              </a:r>
            </a:p>
          </p:txBody>
        </p:sp>
        <p:sp>
          <p:nvSpPr>
            <p:cNvPr id="23589" name="Rectangle 28"/>
            <p:cNvSpPr>
              <a:spLocks noChangeArrowheads="1"/>
            </p:cNvSpPr>
            <p:nvPr/>
          </p:nvSpPr>
          <p:spPr bwMode="auto">
            <a:xfrm>
              <a:off x="2448" y="3216"/>
              <a:ext cx="816" cy="288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2A40E2"/>
              </a:solidFill>
              <a:miter lim="800000"/>
              <a:headEnd/>
              <a:tailEnd/>
            </a:ln>
          </p:spPr>
          <p:txBody>
            <a:bodyPr wrap="none" lIns="91429" tIns="45714" rIns="91429" bIns="45714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OS data</a:t>
              </a:r>
            </a:p>
          </p:txBody>
        </p:sp>
      </p:grpSp>
      <p:sp>
        <p:nvSpPr>
          <p:cNvPr id="23561" name="Line 29"/>
          <p:cNvSpPr>
            <a:spLocks noChangeShapeType="1"/>
          </p:cNvSpPr>
          <p:nvPr/>
        </p:nvSpPr>
        <p:spPr bwMode="auto">
          <a:xfrm>
            <a:off x="2394451" y="1403515"/>
            <a:ext cx="1524000" cy="1219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3562" name="Line 30"/>
          <p:cNvSpPr>
            <a:spLocks noChangeShapeType="1"/>
          </p:cNvSpPr>
          <p:nvPr/>
        </p:nvSpPr>
        <p:spPr bwMode="auto">
          <a:xfrm>
            <a:off x="2394451" y="1936915"/>
            <a:ext cx="1524000" cy="167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3563" name="Line 31"/>
          <p:cNvSpPr>
            <a:spLocks noChangeShapeType="1"/>
          </p:cNvSpPr>
          <p:nvPr/>
        </p:nvSpPr>
        <p:spPr bwMode="auto">
          <a:xfrm flipV="1">
            <a:off x="2394451" y="2241715"/>
            <a:ext cx="152400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3564" name="Line 32"/>
          <p:cNvSpPr>
            <a:spLocks noChangeShapeType="1"/>
          </p:cNvSpPr>
          <p:nvPr/>
        </p:nvSpPr>
        <p:spPr bwMode="auto">
          <a:xfrm flipV="1">
            <a:off x="2394451" y="1784515"/>
            <a:ext cx="1524000" cy="1066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3565" name="Line 33"/>
          <p:cNvSpPr>
            <a:spLocks noChangeShapeType="1"/>
          </p:cNvSpPr>
          <p:nvPr/>
        </p:nvSpPr>
        <p:spPr bwMode="auto">
          <a:xfrm flipH="1">
            <a:off x="5213851" y="1555915"/>
            <a:ext cx="1371600" cy="297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3566" name="Line 34"/>
          <p:cNvSpPr>
            <a:spLocks noChangeShapeType="1"/>
          </p:cNvSpPr>
          <p:nvPr/>
        </p:nvSpPr>
        <p:spPr bwMode="auto">
          <a:xfrm flipH="1" flipV="1">
            <a:off x="5213851" y="1327315"/>
            <a:ext cx="137160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3567" name="Line 35"/>
          <p:cNvSpPr>
            <a:spLocks noChangeShapeType="1"/>
          </p:cNvSpPr>
          <p:nvPr/>
        </p:nvSpPr>
        <p:spPr bwMode="auto">
          <a:xfrm flipH="1">
            <a:off x="5213851" y="2470315"/>
            <a:ext cx="1371600" cy="160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3568" name="Line 36"/>
          <p:cNvSpPr>
            <a:spLocks noChangeShapeType="1"/>
          </p:cNvSpPr>
          <p:nvPr/>
        </p:nvSpPr>
        <p:spPr bwMode="auto">
          <a:xfrm flipH="1">
            <a:off x="5213851" y="2851315"/>
            <a:ext cx="13716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3569" name="Rectangle 37"/>
          <p:cNvSpPr>
            <a:spLocks noChangeArrowheads="1"/>
          </p:cNvSpPr>
          <p:nvPr/>
        </p:nvSpPr>
        <p:spPr bwMode="auto">
          <a:xfrm>
            <a:off x="2959601" y="1844840"/>
            <a:ext cx="258763" cy="13716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en-US" altLang="en-US" sz="18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3570" name="Oval 38"/>
          <p:cNvSpPr>
            <a:spLocks noChangeArrowheads="1"/>
          </p:cNvSpPr>
          <p:nvPr/>
        </p:nvSpPr>
        <p:spPr bwMode="auto">
          <a:xfrm>
            <a:off x="2927851" y="1251115"/>
            <a:ext cx="609600" cy="3048000"/>
          </a:xfrm>
          <a:prstGeom prst="ellips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en-US" altLang="en-US" sz="18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3571" name="Rectangle 39"/>
          <p:cNvSpPr>
            <a:spLocks noChangeArrowheads="1"/>
          </p:cNvSpPr>
          <p:nvPr/>
        </p:nvSpPr>
        <p:spPr bwMode="auto">
          <a:xfrm>
            <a:off x="6052051" y="2013115"/>
            <a:ext cx="304800" cy="1447800"/>
          </a:xfrm>
          <a:prstGeom prst="rect">
            <a:avLst/>
          </a:prstGeom>
          <a:solidFill>
            <a:srgbClr val="03920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en-US" altLang="en-US" sz="18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3572" name="Rectangle 40"/>
          <p:cNvSpPr>
            <a:spLocks noChangeArrowheads="1"/>
          </p:cNvSpPr>
          <p:nvPr/>
        </p:nvSpPr>
        <p:spPr bwMode="auto">
          <a:xfrm rot="-689794">
            <a:off x="6204451" y="1632115"/>
            <a:ext cx="152400" cy="457200"/>
          </a:xfrm>
          <a:prstGeom prst="rect">
            <a:avLst/>
          </a:prstGeom>
          <a:solidFill>
            <a:srgbClr val="03920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en-US" altLang="en-US" sz="18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3573" name="Oval 41"/>
          <p:cNvSpPr>
            <a:spLocks noChangeArrowheads="1"/>
          </p:cNvSpPr>
          <p:nvPr/>
        </p:nvSpPr>
        <p:spPr bwMode="auto">
          <a:xfrm>
            <a:off x="5823451" y="1327315"/>
            <a:ext cx="609600" cy="3048000"/>
          </a:xfrm>
          <a:prstGeom prst="ellips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en-US" altLang="en-US" sz="18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3574" name="Text Box 42"/>
          <p:cNvSpPr txBox="1">
            <a:spLocks noChangeArrowheads="1"/>
          </p:cNvSpPr>
          <p:nvPr/>
        </p:nvSpPr>
        <p:spPr bwMode="auto">
          <a:xfrm>
            <a:off x="337051" y="5289715"/>
            <a:ext cx="2397237" cy="461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b="0">
                <a:solidFill>
                  <a:srgbClr val="0B52FC"/>
                </a:solidFill>
                <a:latin typeface="Gill Sans" charset="0"/>
                <a:ea typeface="Gill Sans" charset="0"/>
                <a:cs typeface="Gill Sans" charset="0"/>
              </a:rPr>
              <a:t>Translation Map 1</a:t>
            </a:r>
          </a:p>
        </p:txBody>
      </p:sp>
      <p:sp>
        <p:nvSpPr>
          <p:cNvPr id="23575" name="Text Box 43"/>
          <p:cNvSpPr txBox="1">
            <a:spLocks noChangeArrowheads="1"/>
          </p:cNvSpPr>
          <p:nvPr/>
        </p:nvSpPr>
        <p:spPr bwMode="auto">
          <a:xfrm>
            <a:off x="5594851" y="5289715"/>
            <a:ext cx="2397237" cy="461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b="0">
                <a:solidFill>
                  <a:srgbClr val="008200"/>
                </a:solidFill>
                <a:latin typeface="Gill Sans" charset="0"/>
                <a:ea typeface="Gill Sans" charset="0"/>
                <a:cs typeface="Gill Sans" charset="0"/>
              </a:rPr>
              <a:t>Translation Map 2</a:t>
            </a:r>
          </a:p>
        </p:txBody>
      </p:sp>
      <p:sp>
        <p:nvSpPr>
          <p:cNvPr id="23576" name="Line 44"/>
          <p:cNvSpPr>
            <a:spLocks noChangeShapeType="1"/>
          </p:cNvSpPr>
          <p:nvPr/>
        </p:nvSpPr>
        <p:spPr bwMode="auto">
          <a:xfrm flipV="1">
            <a:off x="3080251" y="4451515"/>
            <a:ext cx="76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3577" name="Line 45"/>
          <p:cNvSpPr>
            <a:spLocks noChangeShapeType="1"/>
          </p:cNvSpPr>
          <p:nvPr/>
        </p:nvSpPr>
        <p:spPr bwMode="auto">
          <a:xfrm flipH="1" flipV="1">
            <a:off x="6128251" y="4451515"/>
            <a:ext cx="762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3578" name="Text Box 46"/>
          <p:cNvSpPr txBox="1">
            <a:spLocks noChangeArrowheads="1"/>
          </p:cNvSpPr>
          <p:nvPr/>
        </p:nvSpPr>
        <p:spPr bwMode="auto">
          <a:xfrm>
            <a:off x="2791326" y="6412078"/>
            <a:ext cx="3003557" cy="461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b="0">
                <a:solidFill>
                  <a:schemeClr val="hlink"/>
                </a:solidFill>
                <a:latin typeface="Gill Sans" charset="0"/>
                <a:ea typeface="Gill Sans" charset="0"/>
                <a:cs typeface="Gill Sans" charset="0"/>
              </a:rPr>
              <a:t>Physical Address Space</a:t>
            </a:r>
          </a:p>
        </p:txBody>
      </p:sp>
    </p:spTree>
    <p:extLst>
      <p:ext uri="{BB962C8B-B14F-4D97-AF65-F5344CB8AC3E}">
        <p14:creationId xmlns:p14="http://schemas.microsoft.com/office/powerpoint/2010/main" val="1030643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750" y="1358609"/>
            <a:ext cx="8229600" cy="765534"/>
          </a:xfrm>
        </p:spPr>
        <p:txBody>
          <a:bodyPr/>
          <a:lstStyle/>
          <a:p>
            <a:r>
              <a:rPr lang="en-US" dirty="0"/>
              <a:t>Small files: 12 pointers direct to data blocks</a:t>
            </a:r>
          </a:p>
        </p:txBody>
      </p:sp>
      <p:pic>
        <p:nvPicPr>
          <p:cNvPr id="7" name="Content Placeholder 3" descr="FFS.pdf"/>
          <p:cNvPicPr>
            <a:picLocks noChangeAspect="1"/>
          </p:cNvPicPr>
          <p:nvPr/>
        </p:nvPicPr>
        <p:blipFill>
          <a:blip r:embed="rId2"/>
          <a:srcRect l="-12131" r="-12131"/>
          <a:stretch>
            <a:fillRect/>
          </a:stretch>
        </p:blipFill>
        <p:spPr>
          <a:xfrm>
            <a:off x="712535" y="2205603"/>
            <a:ext cx="8291785" cy="456016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710681" y="3808648"/>
            <a:ext cx="912787" cy="1765966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2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20000"/>
                </a:schemeClr>
              </a:gs>
            </a:gsLst>
            <a:lin ang="16200000" scaled="0"/>
            <a:tileRect/>
          </a:gradFill>
          <a:ln w="38100" cmpd="sng">
            <a:solidFill>
              <a:srgbClr val="0000FF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4320" y="2042682"/>
            <a:ext cx="2953680" cy="1323439"/>
          </a:xfrm>
          <a:prstGeom prst="rect">
            <a:avLst/>
          </a:prstGeom>
          <a:solidFill>
            <a:srgbClr val="DBEEF4"/>
          </a:solidFill>
          <a:ln w="38100" cmpd="sng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Direct pointers</a:t>
            </a:r>
          </a:p>
          <a:p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4kB blocks </a:t>
            </a:r>
            <a:r>
              <a:rPr lang="en-US" sz="2000" b="0" dirty="0">
                <a:latin typeface="Gill Sans" charset="0"/>
                <a:ea typeface="Gill Sans" charset="0"/>
                <a:cs typeface="Gill Sans" charset="0"/>
                <a:sym typeface="Symbol" panose="05050102010706020507" pitchFamily="18" charset="2"/>
              </a:rPr>
              <a:t> </a:t>
            </a: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sufficient for files up to 48KB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2590800" y="3360818"/>
            <a:ext cx="1119882" cy="447831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Screen Shot 2014-10-21 at 1.40.3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665" y="4137198"/>
            <a:ext cx="4292335" cy="2659867"/>
          </a:xfrm>
          <a:prstGeom prst="rect">
            <a:avLst/>
          </a:prstGeom>
          <a:ln>
            <a:solidFill>
              <a:srgbClr val="008000"/>
            </a:solidFill>
          </a:ln>
        </p:spPr>
      </p:pic>
      <p:sp>
        <p:nvSpPr>
          <p:cNvPr id="13" name="Rectangle 12"/>
          <p:cNvSpPr/>
          <p:nvPr/>
        </p:nvSpPr>
        <p:spPr>
          <a:xfrm>
            <a:off x="5476727" y="4458182"/>
            <a:ext cx="2067270" cy="1765966"/>
          </a:xfrm>
          <a:prstGeom prst="rect">
            <a:avLst/>
          </a:prstGeom>
          <a:solidFill>
            <a:srgbClr val="FFFF00">
              <a:alpha val="12000"/>
            </a:srgbClr>
          </a:solidFill>
          <a:ln>
            <a:solidFill>
              <a:srgbClr val="0000FF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09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956" y="281764"/>
            <a:ext cx="7886700" cy="1325563"/>
          </a:xfrm>
        </p:spPr>
        <p:txBody>
          <a:bodyPr/>
          <a:lstStyle/>
          <a:p>
            <a:r>
              <a:rPr lang="en-US" dirty="0"/>
              <a:t>Data 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4560"/>
            <a:ext cx="8229600" cy="765534"/>
          </a:xfrm>
        </p:spPr>
        <p:txBody>
          <a:bodyPr/>
          <a:lstStyle/>
          <a:p>
            <a:r>
              <a:rPr lang="en-US" dirty="0"/>
              <a:t>Large files: 1,2,3 level indirect pointers</a:t>
            </a:r>
          </a:p>
        </p:txBody>
      </p:sp>
      <p:pic>
        <p:nvPicPr>
          <p:cNvPr id="7" name="Content Placeholder 3" descr="FFS.pdf"/>
          <p:cNvPicPr>
            <a:picLocks noChangeAspect="1"/>
          </p:cNvPicPr>
          <p:nvPr/>
        </p:nvPicPr>
        <p:blipFill>
          <a:blip r:embed="rId2"/>
          <a:srcRect l="-12131" r="-12131"/>
          <a:stretch>
            <a:fillRect/>
          </a:stretch>
        </p:blipFill>
        <p:spPr>
          <a:xfrm>
            <a:off x="712535" y="1916847"/>
            <a:ext cx="8291785" cy="456016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710681" y="5246172"/>
            <a:ext cx="912787" cy="525821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2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20000"/>
                </a:schemeClr>
              </a:gs>
            </a:gsLst>
            <a:lin ang="16200000" scaled="0"/>
            <a:tileRect/>
          </a:gradFill>
          <a:ln w="38100" cmpd="sng">
            <a:solidFill>
              <a:srgbClr val="0000FF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4320" y="1753926"/>
            <a:ext cx="3334680" cy="2246769"/>
          </a:xfrm>
          <a:prstGeom prst="rect">
            <a:avLst/>
          </a:prstGeom>
          <a:solidFill>
            <a:srgbClr val="DBEEF4"/>
          </a:solidFill>
          <a:ln w="38100" cmpd="sng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Indirect pointers</a:t>
            </a:r>
          </a:p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  - point to a disk block </a:t>
            </a:r>
          </a:p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     containing only pointers</a:t>
            </a:r>
          </a:p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  - 4 kB blocks =&gt; 1024 </a:t>
            </a:r>
            <a:r>
              <a:rPr lang="en-US" sz="2000" b="0" dirty="0" err="1">
                <a:latin typeface="Gill Sans" charset="0"/>
                <a:ea typeface="Gill Sans" charset="0"/>
                <a:cs typeface="Gill Sans" charset="0"/>
              </a:rPr>
              <a:t>ptrs</a:t>
            </a:r>
            <a:endParaRPr lang="en-US" sz="2000" b="0" dirty="0">
              <a:latin typeface="Gill Sans" charset="0"/>
              <a:ea typeface="Gill Sans" charset="0"/>
              <a:cs typeface="Gill Sans" charset="0"/>
            </a:endParaRPr>
          </a:p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     =&gt; 4 MB @ level 2</a:t>
            </a:r>
          </a:p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     =&gt; 4 GB @ level 3</a:t>
            </a:r>
          </a:p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     =&gt; 4 TB @ level 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229600" y="3415919"/>
            <a:ext cx="8242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48 KB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152656" y="3937651"/>
            <a:ext cx="8899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+4 MB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203952" y="4734926"/>
            <a:ext cx="8771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+4 GB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242424" y="6107677"/>
            <a:ext cx="800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+4 TB</a:t>
            </a:r>
          </a:p>
        </p:txBody>
      </p:sp>
      <p:pic>
        <p:nvPicPr>
          <p:cNvPr id="19" name="Picture 18" descr="Screen Shot 2014-10-21 at 1.50.13 P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653" y="4422717"/>
            <a:ext cx="3229456" cy="2474797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1035423" y="4839407"/>
            <a:ext cx="1286233" cy="1610808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2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20000"/>
                </a:schemeClr>
              </a:gs>
            </a:gsLst>
            <a:lin ang="16200000" scaled="0"/>
            <a:tileRect/>
          </a:gradFill>
          <a:ln w="38100" cmpd="sng">
            <a:solidFill>
              <a:srgbClr val="0000FF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2743200" y="3986462"/>
            <a:ext cx="967482" cy="1259711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6201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Bit More on Directories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5" y="1447794"/>
            <a:ext cx="5968998" cy="5482117"/>
          </a:xfrm>
        </p:spPr>
        <p:txBody>
          <a:bodyPr>
            <a:normAutofit/>
          </a:bodyPr>
          <a:lstStyle/>
          <a:p>
            <a:r>
              <a:rPr lang="en-US" dirty="0"/>
              <a:t>Directories are just </a:t>
            </a:r>
            <a:r>
              <a:rPr lang="en-US" b="1" dirty="0"/>
              <a:t>specialized files</a:t>
            </a:r>
            <a:endParaRPr lang="en-US" dirty="0"/>
          </a:p>
          <a:p>
            <a:r>
              <a:rPr lang="en-US" dirty="0"/>
              <a:t>Contents: </a:t>
            </a:r>
            <a:r>
              <a:rPr lang="en-US" b="1" dirty="0"/>
              <a:t>List of pairs</a:t>
            </a:r>
            <a:br>
              <a:rPr lang="en-US" b="1" dirty="0"/>
            </a:br>
            <a:r>
              <a:rPr lang="en-US" b="1" dirty="0"/>
              <a:t>	&lt;file name, file number&gt;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 err="1"/>
              <a:t>libc</a:t>
            </a:r>
            <a:r>
              <a:rPr lang="en-US" dirty="0"/>
              <a:t> support</a:t>
            </a:r>
          </a:p>
          <a:p>
            <a:pPr lvl="1"/>
            <a:r>
              <a:rPr lang="en-US" dirty="0">
                <a:latin typeface="Consolas" charset="0"/>
                <a:ea typeface="Consolas" charset="0"/>
                <a:cs typeface="Consolas" charset="0"/>
              </a:rPr>
              <a:t>DIR *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opendir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const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char *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dirname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lvl="1"/>
            <a:r>
              <a:rPr lang="en-US" dirty="0">
                <a:latin typeface="Consolas" charset="0"/>
                <a:ea typeface="Consolas" charset="0"/>
                <a:cs typeface="Consolas" charset="0"/>
              </a:rPr>
              <a:t>struct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dirent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*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readdir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(DIR *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dirstream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7478943" y="4295744"/>
            <a:ext cx="832102" cy="67156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Snip Single Corner Rectangle 7"/>
          <p:cNvSpPr/>
          <p:nvPr/>
        </p:nvSpPr>
        <p:spPr>
          <a:xfrm>
            <a:off x="6508158" y="2105856"/>
            <a:ext cx="613128" cy="583970"/>
          </a:xfrm>
          <a:prstGeom prst="snip1Rect">
            <a:avLst/>
          </a:prstGeom>
          <a:solidFill>
            <a:srgbClr val="DCE6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Snip Single Corner Rectangle 8"/>
          <p:cNvSpPr/>
          <p:nvPr/>
        </p:nvSpPr>
        <p:spPr>
          <a:xfrm>
            <a:off x="7062890" y="3265604"/>
            <a:ext cx="613128" cy="583970"/>
          </a:xfrm>
          <a:prstGeom prst="snip1Rect">
            <a:avLst/>
          </a:prstGeom>
          <a:solidFill>
            <a:srgbClr val="DCE6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" name="Snip Single Corner Rectangle 9"/>
          <p:cNvSpPr/>
          <p:nvPr/>
        </p:nvSpPr>
        <p:spPr>
          <a:xfrm>
            <a:off x="5597992" y="3265604"/>
            <a:ext cx="613128" cy="583970"/>
          </a:xfrm>
          <a:prstGeom prst="snip1Rect">
            <a:avLst/>
          </a:prstGeom>
          <a:solidFill>
            <a:srgbClr val="DCE6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40260" y="1701413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usr</a:t>
            </a:r>
            <a:endParaRPr lang="en-US" sz="2000" b="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49816" y="2885549"/>
            <a:ext cx="1736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usr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/lib4.3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53200" y="5010096"/>
            <a:ext cx="2300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usr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/lib4.3/foo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591991" y="2237249"/>
            <a:ext cx="529295" cy="10283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7478943" y="3601388"/>
            <a:ext cx="192655" cy="6943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5836636" y="2535642"/>
            <a:ext cx="755355" cy="7299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740500" y="2785762"/>
            <a:ext cx="13131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usr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/lib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890793" y="3753788"/>
            <a:ext cx="1477383" cy="6943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569439" y="4476696"/>
            <a:ext cx="18774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</a:t>
            </a:r>
            <a:r>
              <a:rPr lang="en-US" sz="2000" b="0" dirty="0" err="1">
                <a:latin typeface="Consolas" charset="0"/>
                <a:ea typeface="Consolas" charset="0"/>
                <a:cs typeface="Consolas" charset="0"/>
              </a:rPr>
              <a:t>usr</a:t>
            </a:r>
            <a:r>
              <a:rPr lang="en-US" sz="2000" b="0" dirty="0">
                <a:latin typeface="Consolas" charset="0"/>
                <a:ea typeface="Consolas" charset="0"/>
                <a:cs typeface="Consolas" charset="0"/>
              </a:rPr>
              <a:t>/lib/foo</a:t>
            </a:r>
          </a:p>
        </p:txBody>
      </p:sp>
    </p:spTree>
    <p:extLst>
      <p:ext uri="{BB962C8B-B14F-4D97-AF65-F5344CB8AC3E}">
        <p14:creationId xmlns:p14="http://schemas.microsoft.com/office/powerpoint/2010/main" val="1471687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A850C-578A-2A4D-9E46-E43A47439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Technology File System (NTFS)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8D0AC-E86B-3C4A-9AB7-2684B98A5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Default on modern Windows systems</a:t>
            </a:r>
          </a:p>
          <a:p>
            <a:r>
              <a:rPr lang="en-US" dirty="0"/>
              <a:t>Instead of FAT or </a:t>
            </a:r>
            <a:r>
              <a:rPr lang="en-US" dirty="0" err="1"/>
              <a:t>inode</a:t>
            </a:r>
            <a:r>
              <a:rPr lang="en-US" dirty="0"/>
              <a:t> array: Master File Table</a:t>
            </a:r>
          </a:p>
          <a:p>
            <a:pPr lvl="1"/>
            <a:r>
              <a:rPr lang="en-US" dirty="0"/>
              <a:t>Max 1 KB size for each table entry</a:t>
            </a:r>
          </a:p>
          <a:p>
            <a:r>
              <a:rPr lang="en-US" dirty="0"/>
              <a:t>Each entry in MFT contains metadata plus</a:t>
            </a:r>
          </a:p>
          <a:p>
            <a:pPr lvl="1"/>
            <a:r>
              <a:rPr lang="en-US" dirty="0"/>
              <a:t>File's data directly (for small files)</a:t>
            </a:r>
          </a:p>
          <a:p>
            <a:pPr lvl="1"/>
            <a:r>
              <a:rPr lang="en-US" dirty="0"/>
              <a:t>A list of </a:t>
            </a:r>
            <a:r>
              <a:rPr lang="en-US" i="1" dirty="0"/>
              <a:t>extents </a:t>
            </a:r>
            <a:r>
              <a:rPr lang="en-US" dirty="0"/>
              <a:t>(start block, size) for file's data</a:t>
            </a:r>
          </a:p>
          <a:p>
            <a:pPr lvl="1"/>
            <a:r>
              <a:rPr lang="en-US" dirty="0"/>
              <a:t>For big files: pointers to other MFT entries with </a:t>
            </a:r>
            <a:r>
              <a:rPr lang="en-US" i="1" dirty="0"/>
              <a:t>more</a:t>
            </a:r>
            <a:r>
              <a:rPr lang="en-US" dirty="0"/>
              <a:t> extent lists</a:t>
            </a:r>
          </a:p>
        </p:txBody>
      </p:sp>
    </p:spTree>
    <p:extLst>
      <p:ext uri="{BB962C8B-B14F-4D97-AF65-F5344CB8AC3E}">
        <p14:creationId xmlns:p14="http://schemas.microsoft.com/office/powerpoint/2010/main" val="380194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NTFS Small File</a:t>
            </a:r>
          </a:p>
        </p:txBody>
      </p:sp>
      <p:pic>
        <p:nvPicPr>
          <p:cNvPr id="6" name="Content Placeholder 5" descr="FilesFiles-NTFSsmallFile.pdf"/>
          <p:cNvPicPr>
            <a:picLocks noGrp="1" noChangeAspect="1"/>
          </p:cNvPicPr>
          <p:nvPr>
            <p:ph idx="1"/>
          </p:nvPr>
        </p:nvPicPr>
        <p:blipFill>
          <a:blip r:embed="rId3"/>
          <a:srcRect l="-3219" r="-3219"/>
          <a:stretch>
            <a:fillRect/>
          </a:stretch>
        </p:blipFill>
        <p:spPr>
          <a:xfrm>
            <a:off x="357684" y="1652336"/>
            <a:ext cx="8462464" cy="4669005"/>
          </a:xfrm>
        </p:spPr>
      </p:pic>
      <p:sp>
        <p:nvSpPr>
          <p:cNvPr id="3" name="TextBox 2"/>
          <p:cNvSpPr txBox="1"/>
          <p:nvPr/>
        </p:nvSpPr>
        <p:spPr>
          <a:xfrm>
            <a:off x="3232483" y="1962483"/>
            <a:ext cx="5340501" cy="707886"/>
          </a:xfrm>
          <a:prstGeom prst="rect">
            <a:avLst/>
          </a:prstGeom>
          <a:solidFill>
            <a:srgbClr val="DBEEF4"/>
          </a:solidFill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Create time, modify time, access time,</a:t>
            </a:r>
          </a:p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Owner id, security </a:t>
            </a:r>
            <a:r>
              <a:rPr lang="en-US" sz="2000" b="0" dirty="0" err="1">
                <a:latin typeface="Gill Sans" charset="0"/>
                <a:ea typeface="Gill Sans" charset="0"/>
                <a:cs typeface="Gill Sans" charset="0"/>
              </a:rPr>
              <a:t>specifier</a:t>
            </a:r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, flags (RO, hidden, sys)</a:t>
            </a:r>
          </a:p>
        </p:txBody>
      </p:sp>
      <p:cxnSp>
        <p:nvCxnSpPr>
          <p:cNvPr id="5" name="Straight Connector 4"/>
          <p:cNvCxnSpPr>
            <a:cxnSpLocks/>
          </p:cNvCxnSpPr>
          <p:nvPr/>
        </p:nvCxnSpPr>
        <p:spPr>
          <a:xfrm flipV="1">
            <a:off x="3449053" y="2608815"/>
            <a:ext cx="745956" cy="12252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958510" y="2951746"/>
            <a:ext cx="1590500" cy="400110"/>
          </a:xfrm>
          <a:prstGeom prst="rect">
            <a:avLst/>
          </a:prstGeom>
          <a:solidFill>
            <a:srgbClr val="DBEEF4"/>
          </a:solidFill>
        </p:spPr>
        <p:txBody>
          <a:bodyPr wrap="none" rtlCol="0">
            <a:spAutoFit/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data attribute</a:t>
            </a:r>
          </a:p>
        </p:txBody>
      </p:sp>
      <p:sp>
        <p:nvSpPr>
          <p:cNvPr id="10" name="Left Brace 9"/>
          <p:cNvSpPr/>
          <p:nvPr/>
        </p:nvSpPr>
        <p:spPr>
          <a:xfrm rot="16200000">
            <a:off x="6696546" y="2912684"/>
            <a:ext cx="400111" cy="3237497"/>
          </a:xfrm>
          <a:prstGeom prst="leftBrace">
            <a:avLst>
              <a:gd name="adj1" fmla="val 8333"/>
              <a:gd name="adj2" fmla="val 4950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12" name="Straight Connector 11"/>
          <p:cNvCxnSpPr>
            <a:cxnSpLocks/>
            <a:stCxn id="9" idx="2"/>
          </p:cNvCxnSpPr>
          <p:nvPr/>
        </p:nvCxnSpPr>
        <p:spPr>
          <a:xfrm flipH="1">
            <a:off x="6687372" y="3351856"/>
            <a:ext cx="1066388" cy="48220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200931" y="4731488"/>
            <a:ext cx="1515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Attribute list</a:t>
            </a:r>
          </a:p>
        </p:txBody>
      </p:sp>
    </p:spTree>
    <p:extLst>
      <p:ext uri="{BB962C8B-B14F-4D97-AF65-F5344CB8AC3E}">
        <p14:creationId xmlns:p14="http://schemas.microsoft.com/office/powerpoint/2010/main" val="2334295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11152</TotalTime>
  <Words>2077</Words>
  <Application>Microsoft Macintosh PowerPoint</Application>
  <PresentationFormat>On-screen Show (4:3)</PresentationFormat>
  <Paragraphs>557</Paragraphs>
  <Slides>49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8" baseType="lpstr">
      <vt:lpstr>Arial</vt:lpstr>
      <vt:lpstr>Calibri</vt:lpstr>
      <vt:lpstr>Comic Sans MS</vt:lpstr>
      <vt:lpstr>Consolas</vt:lpstr>
      <vt:lpstr>Gill Sans</vt:lpstr>
      <vt:lpstr>Gill Sans Light</vt:lpstr>
      <vt:lpstr>Gill Sans MT</vt:lpstr>
      <vt:lpstr>Helvetica</vt:lpstr>
      <vt:lpstr>Office Theme</vt:lpstr>
      <vt:lpstr>CS 162: Operating Systems and Systems Programming</vt:lpstr>
      <vt:lpstr>Logistics</vt:lpstr>
      <vt:lpstr>Empirical Characteristics of Files</vt:lpstr>
      <vt:lpstr>Unix FFS: inode File Structure</vt:lpstr>
      <vt:lpstr>Data Storage</vt:lpstr>
      <vt:lpstr>Data Storage</vt:lpstr>
      <vt:lpstr>A Bit More on Directories</vt:lpstr>
      <vt:lpstr>New Technology File System (NTFS)</vt:lpstr>
      <vt:lpstr>NTFS Small File</vt:lpstr>
      <vt:lpstr>NTFS Medium File</vt:lpstr>
      <vt:lpstr>NTFS Multiple Indirect Blocks</vt:lpstr>
      <vt:lpstr>Comparing File Systems</vt:lpstr>
      <vt:lpstr>Storage Reliability Challenge</vt:lpstr>
      <vt:lpstr>Key Concept: Transaction</vt:lpstr>
      <vt:lpstr>Key Concept: Transaction</vt:lpstr>
      <vt:lpstr>The ACID properties of Transactions</vt:lpstr>
      <vt:lpstr>Typical Transaction Structure</vt:lpstr>
      <vt:lpstr>Journaling File Systems</vt:lpstr>
      <vt:lpstr>Example: Creating a File</vt:lpstr>
      <vt:lpstr>Ex: Creating a file (as transaction)</vt:lpstr>
      <vt:lpstr>"Redo Log" – Replay Transactions</vt:lpstr>
      <vt:lpstr>Crash During Logging – Recover</vt:lpstr>
      <vt:lpstr>Recovery After Commit</vt:lpstr>
      <vt:lpstr>Journaling Summary</vt:lpstr>
      <vt:lpstr>Evolution of Linux File Systems</vt:lpstr>
      <vt:lpstr>Ext2/3 Disk Layout</vt:lpstr>
      <vt:lpstr>Copy-on-Write (CoW) File Sys.</vt:lpstr>
      <vt:lpstr>Copy-on-Write (CoW) File Sys.</vt:lpstr>
      <vt:lpstr>Copy-on-Write (CoW) File Sys.</vt:lpstr>
      <vt:lpstr>CoW with Smaller-Radix Blocks</vt:lpstr>
      <vt:lpstr>Copy-on-Write</vt:lpstr>
      <vt:lpstr>CoW Filesystems</vt:lpstr>
      <vt:lpstr>File System Summary</vt:lpstr>
      <vt:lpstr>Break</vt:lpstr>
      <vt:lpstr>OS Job: Virtualizing Resources</vt:lpstr>
      <vt:lpstr>Recall: Multithreaded Processes</vt:lpstr>
      <vt:lpstr>Memory Multiplexing Goals</vt:lpstr>
      <vt:lpstr>Address Translation</vt:lpstr>
      <vt:lpstr>Binding Instructions and Data to Memory</vt:lpstr>
      <vt:lpstr>Binding Instructions and Data to Memory</vt:lpstr>
      <vt:lpstr>Execute Second Instance of Program?</vt:lpstr>
      <vt:lpstr>Execute Second Instance of Program?</vt:lpstr>
      <vt:lpstr>When do we decide on addresses?</vt:lpstr>
      <vt:lpstr>Uniprogramming</vt:lpstr>
      <vt:lpstr>Primitive Multiprogramming</vt:lpstr>
      <vt:lpstr>Multiprogramming with Protection</vt:lpstr>
      <vt:lpstr>General Address Translation</vt:lpstr>
      <vt:lpstr>General Address Translation</vt:lpstr>
      <vt:lpstr>Where We Are Going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162: Operating Systems and Systems Programming</dc:title>
  <dc:creator>JACK KOLB</dc:creator>
  <cp:lastModifiedBy>JACK KOLB</cp:lastModifiedBy>
  <cp:revision>1136</cp:revision>
  <cp:lastPrinted>2019-07-11T04:38:05Z</cp:lastPrinted>
  <dcterms:created xsi:type="dcterms:W3CDTF">2019-06-14T18:29:35Z</dcterms:created>
  <dcterms:modified xsi:type="dcterms:W3CDTF">2019-07-24T22:07:36Z</dcterms:modified>
</cp:coreProperties>
</file>