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sldIdLst>
    <p:sldId id="256" r:id="rId2"/>
    <p:sldId id="824" r:id="rId3"/>
    <p:sldId id="1976" r:id="rId4"/>
    <p:sldId id="284" r:id="rId5"/>
    <p:sldId id="354" r:id="rId6"/>
    <p:sldId id="356" r:id="rId7"/>
    <p:sldId id="357" r:id="rId8"/>
    <p:sldId id="1983" r:id="rId9"/>
    <p:sldId id="345" r:id="rId10"/>
    <p:sldId id="1995" r:id="rId11"/>
    <p:sldId id="1989" r:id="rId12"/>
    <p:sldId id="1034" r:id="rId13"/>
    <p:sldId id="425" r:id="rId14"/>
    <p:sldId id="1996" r:id="rId15"/>
    <p:sldId id="1997" r:id="rId16"/>
    <p:sldId id="1998" r:id="rId17"/>
    <p:sldId id="1027" r:id="rId18"/>
    <p:sldId id="1999" r:id="rId19"/>
    <p:sldId id="1028" r:id="rId20"/>
    <p:sldId id="1072" r:id="rId21"/>
    <p:sldId id="2000" r:id="rId22"/>
    <p:sldId id="2001" r:id="rId23"/>
    <p:sldId id="2002" r:id="rId24"/>
    <p:sldId id="2003" r:id="rId25"/>
    <p:sldId id="2004" r:id="rId26"/>
    <p:sldId id="2006" r:id="rId27"/>
    <p:sldId id="2005" r:id="rId28"/>
    <p:sldId id="1015" r:id="rId29"/>
    <p:sldId id="2007" r:id="rId30"/>
    <p:sldId id="2008" r:id="rId31"/>
    <p:sldId id="1016" r:id="rId32"/>
    <p:sldId id="1017" r:id="rId33"/>
    <p:sldId id="1020" r:id="rId34"/>
    <p:sldId id="1113" r:id="rId35"/>
    <p:sldId id="2010" r:id="rId36"/>
    <p:sldId id="2011" r:id="rId37"/>
    <p:sldId id="2009" r:id="rId38"/>
    <p:sldId id="2012" r:id="rId39"/>
    <p:sldId id="2013" r:id="rId40"/>
    <p:sldId id="2014" r:id="rId41"/>
    <p:sldId id="2015" r:id="rId42"/>
    <p:sldId id="2016" r:id="rId43"/>
    <p:sldId id="2017" r:id="rId44"/>
    <p:sldId id="2018" r:id="rId45"/>
    <p:sldId id="2019" r:id="rId46"/>
    <p:sldId id="2020" r:id="rId47"/>
    <p:sldId id="2021" r:id="rId48"/>
    <p:sldId id="2022" r:id="rId49"/>
    <p:sldId id="2023" r:id="rId50"/>
    <p:sldId id="2024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202"/>
    <a:srgbClr val="FFFFFF"/>
    <a:srgbClr val="BCFFBC"/>
    <a:srgbClr val="D9D9D9"/>
    <a:srgbClr val="00AE00"/>
    <a:srgbClr val="4472C4"/>
    <a:srgbClr val="01FFFF"/>
    <a:srgbClr val="FFFF01"/>
    <a:srgbClr val="D8D8D8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08"/>
    <p:restoredTop sz="85703"/>
  </p:normalViewPr>
  <p:slideViewPr>
    <p:cSldViewPr snapToGrid="0" snapToObjects="1">
      <p:cViewPr varScale="1">
        <p:scale>
          <a:sx n="93" d="100"/>
          <a:sy n="93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61342-C565-254A-B120-12E0439B36E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440CD-BA39-A148-AE3A-F33EF3E7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3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541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2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9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26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12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3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57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4005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1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2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0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14400"/>
            <a:ext cx="7924800" cy="5105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10776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3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4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8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2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3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5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3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504FA-79C6-404D-A393-D48D85E6E132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5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cs162midsumme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hrislgarry/Apollo-11/" TargetMode="External"/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arstechnica.com/science/2019/07/no-a-checklist-error-did-not-almost-derail-the-first-moon-landing/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stcompany.com/28121/they-write-right-stuf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610AF71-762F-CD4B-94E5-E4C38CAE7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402335"/>
            <a:ext cx="7461504" cy="1780033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CS 162: Operating Systems and Systems Programming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A254F1-F1AE-B843-A49D-5103599418B9}"/>
              </a:ext>
            </a:extLst>
          </p:cNvPr>
          <p:cNvSpPr txBox="1">
            <a:spLocks/>
          </p:cNvSpPr>
          <p:nvPr/>
        </p:nvSpPr>
        <p:spPr>
          <a:xfrm>
            <a:off x="512064" y="2164842"/>
            <a:ext cx="7461504" cy="1780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0070C0"/>
                </a:solidFill>
              </a:rPr>
              <a:t>Lecture 18: Address Translation, Paging, Protection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63513B-F7CE-884E-9DEC-608167BE2E9D}"/>
              </a:ext>
            </a:extLst>
          </p:cNvPr>
          <p:cNvSpPr txBox="1">
            <a:spLocks/>
          </p:cNvSpPr>
          <p:nvPr/>
        </p:nvSpPr>
        <p:spPr>
          <a:xfrm>
            <a:off x="512064" y="3785616"/>
            <a:ext cx="7461504" cy="1780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July 25, 2019</a:t>
            </a:r>
          </a:p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Instructor: Jack Kolb</a:t>
            </a:r>
          </a:p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https://cs162.eecs.berkeley.edu</a:t>
            </a:r>
          </a:p>
        </p:txBody>
      </p:sp>
    </p:spTree>
    <p:extLst>
      <p:ext uri="{BB962C8B-B14F-4D97-AF65-F5344CB8AC3E}">
        <p14:creationId xmlns:p14="http://schemas.microsoft.com/office/powerpoint/2010/main" val="324236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CoW</a:t>
            </a:r>
            <a:r>
              <a:rPr lang="en-US" dirty="0"/>
              <a:t> with Smaller-Radix Blocks</a:t>
            </a:r>
          </a:p>
        </p:txBody>
      </p:sp>
      <p:sp>
        <p:nvSpPr>
          <p:cNvPr id="7" name="Rectangle 6"/>
          <p:cNvSpPr/>
          <p:nvPr/>
        </p:nvSpPr>
        <p:spPr>
          <a:xfrm>
            <a:off x="831513" y="4776615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966" y="4776615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4419" y="4776615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5872" y="4776615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486434" y="2406393"/>
            <a:ext cx="286084" cy="374315"/>
            <a:chOff x="3550649" y="1236578"/>
            <a:chExt cx="286084" cy="374315"/>
          </a:xfrm>
        </p:grpSpPr>
        <p:sp>
          <p:nvSpPr>
            <p:cNvPr id="11" name="Rectangle 10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5077325" y="4776615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38778" y="4776615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93305" y="4781967"/>
            <a:ext cx="454526" cy="37431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71801" y="3120268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124200" y="3120268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353560" y="3120268"/>
            <a:ext cx="286084" cy="374315"/>
            <a:chOff x="4260517" y="1950452"/>
            <a:chExt cx="286084" cy="374315"/>
          </a:xfrm>
        </p:grpSpPr>
        <p:sp>
          <p:nvSpPr>
            <p:cNvPr id="59" name="Rectangle 58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40566" y="3954459"/>
            <a:ext cx="286084" cy="374315"/>
            <a:chOff x="2482514" y="2624220"/>
            <a:chExt cx="286084" cy="374315"/>
          </a:xfrm>
        </p:grpSpPr>
        <p:sp>
          <p:nvSpPr>
            <p:cNvPr id="61" name="Rectangle 60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751919" y="3954459"/>
            <a:ext cx="286084" cy="374315"/>
            <a:chOff x="2482514" y="2624220"/>
            <a:chExt cx="286084" cy="374315"/>
          </a:xfrm>
        </p:grpSpPr>
        <p:sp>
          <p:nvSpPr>
            <p:cNvPr id="73" name="Rectangle 72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5833979" y="3954459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5986378" y="3954459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168315" y="2593551"/>
            <a:ext cx="1371591" cy="52671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1816768" y="3272668"/>
            <a:ext cx="1228550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3" idx="0"/>
          </p:cNvCxnSpPr>
          <p:nvPr/>
        </p:nvCxnSpPr>
        <p:spPr>
          <a:xfrm>
            <a:off x="3197718" y="3272668"/>
            <a:ext cx="697243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9" idx="0"/>
          </p:cNvCxnSpPr>
          <p:nvPr/>
        </p:nvCxnSpPr>
        <p:spPr>
          <a:xfrm>
            <a:off x="4728703" y="2590877"/>
            <a:ext cx="1767899" cy="5293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5" idx="0"/>
          </p:cNvCxnSpPr>
          <p:nvPr/>
        </p:nvCxnSpPr>
        <p:spPr>
          <a:xfrm flipH="1">
            <a:off x="5977021" y="3272668"/>
            <a:ext cx="418208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831513" y="4106859"/>
            <a:ext cx="985256" cy="66975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1892966" y="4106859"/>
            <a:ext cx="76202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2971801" y="4163002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971163" y="4163002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5075992" y="4175037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075354" y="4175037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580063" y="1537067"/>
            <a:ext cx="1340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old version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4367241" y="1906399"/>
            <a:ext cx="140591" cy="50380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006BDC33-2938-46E4-AA05-EA786FEFAD49}"/>
              </a:ext>
            </a:extLst>
          </p:cNvPr>
          <p:cNvSpPr/>
          <p:nvPr/>
        </p:nvSpPr>
        <p:spPr>
          <a:xfrm>
            <a:off x="1958871" y="4594809"/>
            <a:ext cx="909053" cy="374315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0E21DD6-2A2B-4AD2-8359-111F7C915CF2}"/>
              </a:ext>
            </a:extLst>
          </p:cNvPr>
          <p:cNvGrpSpPr/>
          <p:nvPr/>
        </p:nvGrpSpPr>
        <p:grpSpPr>
          <a:xfrm>
            <a:off x="2326100" y="3873275"/>
            <a:ext cx="286084" cy="374315"/>
            <a:chOff x="2482514" y="2624220"/>
            <a:chExt cx="286084" cy="37431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D9675C6-EBB3-490C-8EC3-4FA3D498888F}"/>
                </a:ext>
              </a:extLst>
            </p:cNvPr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78CEA17-649D-45B3-9A5F-5476DEEC05E0}"/>
                </a:ext>
              </a:extLst>
            </p:cNvPr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6EA7469-9B09-4CFB-9669-42D87A118C47}"/>
              </a:ext>
            </a:extLst>
          </p:cNvPr>
          <p:cNvCxnSpPr>
            <a:cxnSpLocks/>
          </p:cNvCxnSpPr>
          <p:nvPr/>
        </p:nvCxnSpPr>
        <p:spPr>
          <a:xfrm flipH="1">
            <a:off x="1120656" y="4060433"/>
            <a:ext cx="1267319" cy="71618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1C2A7EE-5EF9-484F-8303-B506D6F50AE9}"/>
              </a:ext>
            </a:extLst>
          </p:cNvPr>
          <p:cNvCxnSpPr>
            <a:cxnSpLocks/>
          </p:cNvCxnSpPr>
          <p:nvPr/>
        </p:nvCxnSpPr>
        <p:spPr>
          <a:xfrm flipH="1">
            <a:off x="1958871" y="4060433"/>
            <a:ext cx="612063" cy="5343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BC82805-59CC-4E1B-B7E3-1ECE04E35977}"/>
              </a:ext>
            </a:extLst>
          </p:cNvPr>
          <p:cNvGrpSpPr/>
          <p:nvPr/>
        </p:nvGrpSpPr>
        <p:grpSpPr>
          <a:xfrm>
            <a:off x="3533928" y="3157031"/>
            <a:ext cx="286084" cy="374315"/>
            <a:chOff x="2482514" y="2624220"/>
            <a:chExt cx="286084" cy="374315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110A1F2-6EDD-4052-A6AC-F128B85D8615}"/>
                </a:ext>
              </a:extLst>
            </p:cNvPr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A25F39C-C563-4EE2-874E-DFDC20515120}"/>
                </a:ext>
              </a:extLst>
            </p:cNvPr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C9362F5-175F-4C86-82EE-498147FBBEAB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3765012" y="3344189"/>
            <a:ext cx="129949" cy="61027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8E9E7B1-EA31-4F5D-9E24-6719D5A0FE76}"/>
              </a:ext>
            </a:extLst>
          </p:cNvPr>
          <p:cNvCxnSpPr>
            <a:cxnSpLocks/>
          </p:cNvCxnSpPr>
          <p:nvPr/>
        </p:nvCxnSpPr>
        <p:spPr>
          <a:xfrm flipH="1">
            <a:off x="2531017" y="3344189"/>
            <a:ext cx="1064786" cy="52908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548FD5D-CD52-4AB9-BC03-F07800DD4DDF}"/>
              </a:ext>
            </a:extLst>
          </p:cNvPr>
          <p:cNvGrpSpPr/>
          <p:nvPr/>
        </p:nvGrpSpPr>
        <p:grpSpPr>
          <a:xfrm>
            <a:off x="5075602" y="2479599"/>
            <a:ext cx="286084" cy="374315"/>
            <a:chOff x="2482514" y="2624220"/>
            <a:chExt cx="286084" cy="374315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908555E-A834-4BF3-8E7C-5DCA9CFD02C4}"/>
                </a:ext>
              </a:extLst>
            </p:cNvPr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693C8A6-5266-4478-BE61-1185F836CA87}"/>
                </a:ext>
              </a:extLst>
            </p:cNvPr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376B6E7E-4750-4EBC-AE27-84145555E51F}"/>
              </a:ext>
            </a:extLst>
          </p:cNvPr>
          <p:cNvCxnSpPr>
            <a:cxnSpLocks/>
            <a:endCxn id="57" idx="0"/>
          </p:cNvCxnSpPr>
          <p:nvPr/>
        </p:nvCxnSpPr>
        <p:spPr>
          <a:xfrm flipH="1">
            <a:off x="3114843" y="2666757"/>
            <a:ext cx="2015760" cy="45351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87CCC9D-AF09-47E4-8F0C-0BB1C6F51943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5306686" y="2666757"/>
            <a:ext cx="1189916" cy="45351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8C77C2B-53BA-4ABB-B944-881092198E94}"/>
              </a:ext>
            </a:extLst>
          </p:cNvPr>
          <p:cNvCxnSpPr>
            <a:cxnSpLocks/>
            <a:endCxn id="106" idx="0"/>
          </p:cNvCxnSpPr>
          <p:nvPr/>
        </p:nvCxnSpPr>
        <p:spPr>
          <a:xfrm flipH="1">
            <a:off x="5218644" y="2003136"/>
            <a:ext cx="94929" cy="47646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51A48C2D-CC62-46AC-8E49-AFC1C9DBA6F2}"/>
              </a:ext>
            </a:extLst>
          </p:cNvPr>
          <p:cNvSpPr txBox="1"/>
          <p:nvPr/>
        </p:nvSpPr>
        <p:spPr>
          <a:xfrm>
            <a:off x="4942597" y="1591455"/>
            <a:ext cx="1442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new version</a:t>
            </a:r>
          </a:p>
        </p:txBody>
      </p:sp>
    </p:spTree>
    <p:extLst>
      <p:ext uri="{BB962C8B-B14F-4D97-AF65-F5344CB8AC3E}">
        <p14:creationId xmlns:p14="http://schemas.microsoft.com/office/powerpoint/2010/main" val="131577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9C8A-18E3-0F45-A32F-4EA55A83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Multiplexing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CAD41-1310-AD4F-8D49-56071BE00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Protection</a:t>
            </a:r>
          </a:p>
          <a:p>
            <a:pPr lvl="1"/>
            <a:r>
              <a:rPr lang="en-US" dirty="0"/>
              <a:t>Private memory of other processes/OS remains private</a:t>
            </a:r>
          </a:p>
          <a:p>
            <a:pPr lvl="1"/>
            <a:r>
              <a:rPr lang="en-US" dirty="0"/>
              <a:t>Even from </a:t>
            </a:r>
            <a:r>
              <a:rPr lang="en-US" i="1" dirty="0"/>
              <a:t>malicious </a:t>
            </a:r>
            <a:r>
              <a:rPr lang="en-US" dirty="0"/>
              <a:t>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Controlled Overlap</a:t>
            </a:r>
          </a:p>
          <a:p>
            <a:pPr lvl="1"/>
            <a:r>
              <a:rPr lang="en-US" dirty="0"/>
              <a:t>Want processes and OS to share memory for communication, cooperation</a:t>
            </a:r>
          </a:p>
          <a:p>
            <a:pPr lvl="1"/>
            <a:r>
              <a:rPr lang="en-US" dirty="0"/>
              <a:t>Or just to save space (e.g., shared libraries)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Uniform View of Memory</a:t>
            </a:r>
            <a:endParaRPr lang="en-US" dirty="0"/>
          </a:p>
          <a:p>
            <a:pPr lvl="1"/>
            <a:r>
              <a:rPr lang="en-US" dirty="0"/>
              <a:t>No need to change binary file's addresses when we want to execute two instances of it</a:t>
            </a:r>
          </a:p>
          <a:p>
            <a:pPr lvl="1"/>
            <a:r>
              <a:rPr lang="en-US" dirty="0"/>
              <a:t>No need to change a program to let it use more memory</a:t>
            </a:r>
          </a:p>
        </p:txBody>
      </p:sp>
    </p:spTree>
    <p:extLst>
      <p:ext uri="{BB962C8B-B14F-4D97-AF65-F5344CB8AC3E}">
        <p14:creationId xmlns:p14="http://schemas.microsoft.com/office/powerpoint/2010/main" val="23593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General Address Translation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263" y="3587126"/>
            <a:ext cx="8181474" cy="3047650"/>
          </a:xfrm>
        </p:spPr>
        <p:txBody>
          <a:bodyPr>
            <a:normAutofit/>
          </a:bodyPr>
          <a:lstStyle/>
          <a:p>
            <a:r>
              <a:rPr lang="en-US" altLang="ko-KR" dirty="0"/>
              <a:t>Each process, kernel have a different address space</a:t>
            </a:r>
          </a:p>
          <a:p>
            <a:pPr lvl="1"/>
            <a:r>
              <a:rPr lang="en-US" altLang="ko-KR" dirty="0"/>
              <a:t>Address Space = All addresses a process can touch</a:t>
            </a:r>
          </a:p>
          <a:p>
            <a:r>
              <a:rPr lang="en-US" altLang="ko-KR" dirty="0"/>
              <a:t>Two views of memory: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/>
              <a:t>View from the CPU – what the program sees </a:t>
            </a:r>
            <a:r>
              <a:rPr lang="en-US" altLang="ko-KR" b="1" dirty="0"/>
              <a:t>(virtual)</a:t>
            </a:r>
            <a:endParaRPr lang="en-US" altLang="ko-KR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/>
              <a:t>View from physical memory </a:t>
            </a:r>
            <a:r>
              <a:rPr lang="en-US" altLang="ko-KR" b="1" dirty="0"/>
              <a:t>(physical)</a:t>
            </a:r>
            <a:endParaRPr lang="en-US" altLang="ko-KR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/>
              <a:t>MMU is hardware that converts between the two</a:t>
            </a:r>
          </a:p>
        </p:txBody>
      </p:sp>
      <p:grpSp>
        <p:nvGrpSpPr>
          <p:cNvPr id="25603" name="Group 18"/>
          <p:cNvGrpSpPr>
            <a:grpSpLocks/>
          </p:cNvGrpSpPr>
          <p:nvPr/>
        </p:nvGrpSpPr>
        <p:grpSpPr bwMode="auto">
          <a:xfrm>
            <a:off x="1539206" y="1897976"/>
            <a:ext cx="5788025" cy="1481862"/>
            <a:chOff x="698" y="409"/>
            <a:chExt cx="4263" cy="1079"/>
          </a:xfrm>
        </p:grpSpPr>
        <p:pic>
          <p:nvPicPr>
            <p:cNvPr id="25604" name="Picture 6" descr="memo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55559">
              <a:off x="3921" y="447"/>
              <a:ext cx="1008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5" name="Group 7"/>
            <p:cNvGrpSpPr>
              <a:grpSpLocks/>
            </p:cNvGrpSpPr>
            <p:nvPr/>
          </p:nvGrpSpPr>
          <p:grpSpPr bwMode="auto">
            <a:xfrm>
              <a:off x="698" y="409"/>
              <a:ext cx="3478" cy="779"/>
              <a:chOff x="890" y="2185"/>
              <a:chExt cx="3478" cy="779"/>
            </a:xfrm>
          </p:grpSpPr>
          <p:sp>
            <p:nvSpPr>
              <p:cNvPr id="25608" name="Text Box 8"/>
              <p:cNvSpPr txBox="1">
                <a:spLocks noChangeArrowheads="1"/>
              </p:cNvSpPr>
              <p:nvPr/>
            </p:nvSpPr>
            <p:spPr bwMode="auto">
              <a:xfrm>
                <a:off x="3283" y="2213"/>
                <a:ext cx="842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Physical</a:t>
                </a:r>
              </a:p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Addresses</a:t>
                </a:r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auto">
              <a:xfrm>
                <a:off x="890" y="2334"/>
                <a:ext cx="671" cy="6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25610" name="Line 10"/>
              <p:cNvSpPr>
                <a:spLocks noChangeShapeType="1"/>
              </p:cNvSpPr>
              <p:nvPr/>
            </p:nvSpPr>
            <p:spPr bwMode="auto">
              <a:xfrm flipV="1">
                <a:off x="1561" y="2670"/>
                <a:ext cx="926" cy="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/>
            </p:nvSpPr>
            <p:spPr bwMode="auto">
              <a:xfrm>
                <a:off x="2487" y="2376"/>
                <a:ext cx="805" cy="58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MMU</a:t>
                </a:r>
              </a:p>
            </p:txBody>
          </p:sp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>
                <a:off x="3292" y="2670"/>
                <a:ext cx="10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613" name="Text Box 13"/>
              <p:cNvSpPr txBox="1">
                <a:spLocks noChangeArrowheads="1"/>
              </p:cNvSpPr>
              <p:nvPr/>
            </p:nvSpPr>
            <p:spPr bwMode="auto">
              <a:xfrm>
                <a:off x="1505" y="2185"/>
                <a:ext cx="842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Addresses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2485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9861"/>
            <a:ext cx="92202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Base and Bound </a:t>
            </a:r>
            <a:r>
              <a:rPr lang="en-US" b="1" dirty="0"/>
              <a:t>w/ Translation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6388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260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02295" y="3184658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838200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859695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59695" y="60198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859695" y="3048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76190" y="685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9600" y="3505200"/>
            <a:ext cx="979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37116" y="2805724"/>
            <a:ext cx="141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Base Address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3175056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Plus 58"/>
          <p:cNvSpPr/>
          <p:nvPr/>
        </p:nvSpPr>
        <p:spPr bwMode="auto">
          <a:xfrm>
            <a:off x="4648200" y="3733800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590800" y="4876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0603" y="4507468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 flipV="1">
            <a:off x="4419600" y="3193867"/>
            <a:ext cx="1382695" cy="1716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572000" y="3581401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828800" y="38100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381000" y="1359233"/>
            <a:ext cx="3663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5029200" y="3810000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8" idx="3"/>
            <a:endCxn id="64" idx="1"/>
          </p:cNvCxnSpPr>
          <p:nvPr/>
        </p:nvCxnSpPr>
        <p:spPr bwMode="auto">
          <a:xfrm>
            <a:off x="4419600" y="3365556"/>
            <a:ext cx="219355" cy="2939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572000" y="4343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48200" y="44196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&lt;</a:t>
            </a:r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3962400" y="3810000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4419600" y="4798685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81000" y="13716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895600" y="31750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859695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048000" y="4876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65105" y="5545116"/>
            <a:ext cx="5486400" cy="11430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Program cannot touch OS</a:t>
            </a:r>
          </a:p>
          <a:p>
            <a:r>
              <a:rPr lang="en-US" dirty="0">
                <a:solidFill>
                  <a:srgbClr val="FF0000"/>
                </a:solidFill>
              </a:rPr>
              <a:t>Program cannot touch other progs.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0280" y="322662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60070" y="348887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27752" y="37524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76190" y="247534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</p:spTree>
    <p:extLst>
      <p:ext uri="{BB962C8B-B14F-4D97-AF65-F5344CB8AC3E}">
        <p14:creationId xmlns:p14="http://schemas.microsoft.com/office/powerpoint/2010/main" val="3588808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DF0C-51A8-4BB0-8C22-4FF61891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Base and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089C6-5082-4726-80E5-AD6ECBD40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85101"/>
            <a:ext cx="7886700" cy="2491862"/>
          </a:xfrm>
        </p:spPr>
        <p:txBody>
          <a:bodyPr/>
          <a:lstStyle/>
          <a:p>
            <a:r>
              <a:rPr lang="en-US" b="1" dirty="0"/>
              <a:t>External Fragmentation</a:t>
            </a:r>
            <a:r>
              <a:rPr lang="en-US" dirty="0"/>
              <a:t> – no contiguous free region big enough to accommodate new process</a:t>
            </a:r>
          </a:p>
          <a:p>
            <a:pPr lvl="1"/>
            <a:r>
              <a:rPr lang="en-US" dirty="0"/>
              <a:t>Not every process needs the same amount of space</a:t>
            </a:r>
          </a:p>
          <a:p>
            <a:pPr lvl="1"/>
            <a:r>
              <a:rPr lang="en-US" dirty="0"/>
              <a:t>Needs change over time</a:t>
            </a:r>
          </a:p>
          <a:p>
            <a:pPr lvl="1"/>
            <a:r>
              <a:rPr lang="en-US" dirty="0"/>
              <a:t>No way to plan memory layout ahead of time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484046-CF5F-4D83-8146-C6F85CD7F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413591"/>
            <a:ext cx="1143000" cy="2133600"/>
          </a:xfrm>
          <a:prstGeom prst="rect">
            <a:avLst/>
          </a:prstGeom>
          <a:solidFill>
            <a:srgbClr val="C0D2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solidFill>
                <a:srgbClr val="FF66CC"/>
              </a:solidFill>
              <a:ea typeface="굴림" panose="020B0600000101010101" pitchFamily="34" charset="-127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C201D686-982F-4DA7-964E-88B7C897C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777129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750D5F3D-4C63-48D8-BCBD-F348318AF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188291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0F8F478D-E55C-4691-9A5B-712E914036B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120154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5B4B7577-DB15-4CA6-A3C6-E31FBFC3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413591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6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C66F179C-3E5C-43AF-9807-DB376A70C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58091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5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7C5208AD-9BD8-4701-9457-EA403C1E9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540716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2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66D51343-ADE7-444B-A0FD-CC2A76DDB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37616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OS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CAE0CF-88D4-4ECA-BDDE-E0CD25376C4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413591"/>
            <a:ext cx="1752600" cy="2133600"/>
            <a:chOff x="2514600" y="914400"/>
            <a:chExt cx="1752600" cy="21336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937843-9D93-4A26-9B17-ACF888B96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96C0CB30-1364-4AC0-8A2A-F3F2DA394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8DED23DE-CFB0-4CBC-8DBA-A2CBA070E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B22F2E73-C963-4353-B1C1-F55B3BC4E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A8AB5BA5-4A92-4C97-8136-E6C7772AD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3413" y="914400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E3DA3D4B-D0A3-4D05-9676-0D0BC1A68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13589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F890E660-6263-4DF5-BA89-1376EB857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2300" y="26670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20" name="Rectangle 34">
              <a:extLst>
                <a:ext uri="{FF2B5EF4-FFF2-40B4-BE49-F238E27FC236}">
                  <a16:creationId xmlns:a16="http://schemas.microsoft.com/office/drawing/2014/main" id="{F462136F-6565-4292-AF68-1DB8ACA4F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1676400"/>
              <a:ext cx="1143000" cy="990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1" name="AutoShape 40">
              <a:extLst>
                <a:ext uri="{FF2B5EF4-FFF2-40B4-BE49-F238E27FC236}">
                  <a16:creationId xmlns:a16="http://schemas.microsoft.com/office/drawing/2014/main" id="{616B61E5-B3E9-46F2-A126-1BE1070C3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5EE4D6-FC5C-4BDA-8F34-C22DBB73D767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413591"/>
            <a:ext cx="1752600" cy="2133600"/>
            <a:chOff x="4343400" y="914400"/>
            <a:chExt cx="1752600" cy="2133600"/>
          </a:xfrm>
        </p:grpSpPr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DDE4244F-0A2C-439A-874F-C726D59F2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3E0A35A2-601A-466F-8953-F0BD6B41C2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FDDE16CC-85BC-4385-A19E-C009AB075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18573951-1812-49C9-B53A-A609AF594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BE9C46CD-43B4-4442-AF8A-99E9DE1C3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3800" y="914400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28" name="Text Box 24">
              <a:extLst>
                <a:ext uri="{FF2B5EF4-FFF2-40B4-BE49-F238E27FC236}">
                  <a16:creationId xmlns:a16="http://schemas.microsoft.com/office/drawing/2014/main" id="{A1000BE0-DB56-49E1-95DA-6613FACE7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13589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29" name="Text Box 25">
              <a:extLst>
                <a:ext uri="{FF2B5EF4-FFF2-40B4-BE49-F238E27FC236}">
                  <a16:creationId xmlns:a16="http://schemas.microsoft.com/office/drawing/2014/main" id="{E5D55C15-0E5C-470D-ABAA-14473D9C85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38425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0" name="Rectangle 35">
              <a:extLst>
                <a:ext uri="{FF2B5EF4-FFF2-40B4-BE49-F238E27FC236}">
                  <a16:creationId xmlns:a16="http://schemas.microsoft.com/office/drawing/2014/main" id="{AB97B14C-8DF2-4C30-B1E2-14FF520D9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2057400"/>
              <a:ext cx="1143000" cy="609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1" name="Text Box 36">
              <a:extLst>
                <a:ext uri="{FF2B5EF4-FFF2-40B4-BE49-F238E27FC236}">
                  <a16:creationId xmlns:a16="http://schemas.microsoft.com/office/drawing/2014/main" id="{6D97D231-280E-49A4-B392-F434CC608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9</a:t>
              </a:r>
            </a:p>
          </p:txBody>
        </p:sp>
        <p:sp>
          <p:nvSpPr>
            <p:cNvPr id="32" name="AutoShape 41">
              <a:extLst>
                <a:ext uri="{FF2B5EF4-FFF2-40B4-BE49-F238E27FC236}">
                  <a16:creationId xmlns:a16="http://schemas.microsoft.com/office/drawing/2014/main" id="{36DD68DD-821A-426D-834D-AEB5B5F36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909234-D8E9-4669-BB4B-25D58AA6E843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413591"/>
            <a:ext cx="1752600" cy="2133600"/>
            <a:chOff x="6172200" y="914400"/>
            <a:chExt cx="1752600" cy="2133600"/>
          </a:xfrm>
        </p:grpSpPr>
        <p:grpSp>
          <p:nvGrpSpPr>
            <p:cNvPr id="34" name="Group 1">
              <a:extLst>
                <a:ext uri="{FF2B5EF4-FFF2-40B4-BE49-F238E27FC236}">
                  <a16:creationId xmlns:a16="http://schemas.microsoft.com/office/drawing/2014/main" id="{E8E7890E-4665-4FCC-94CC-411AA4A61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2200" y="914400"/>
              <a:ext cx="1752600" cy="2133600"/>
              <a:chOff x="6172200" y="914400"/>
              <a:chExt cx="1752600" cy="2133600"/>
            </a:xfrm>
          </p:grpSpPr>
          <p:sp>
            <p:nvSpPr>
              <p:cNvPr id="36" name="Rectangle 26">
                <a:extLst>
                  <a:ext uri="{FF2B5EF4-FFF2-40B4-BE49-F238E27FC236}">
                    <a16:creationId xmlns:a16="http://schemas.microsoft.com/office/drawing/2014/main" id="{1106EB45-357C-44A3-B5A7-A7E07C039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914400"/>
                <a:ext cx="1143000" cy="2133600"/>
              </a:xfrm>
              <a:prstGeom prst="rect">
                <a:avLst/>
              </a:prstGeom>
              <a:solidFill>
                <a:srgbClr val="C0D2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7" name="Line 27">
                <a:extLst>
                  <a:ext uri="{FF2B5EF4-FFF2-40B4-BE49-F238E27FC236}">
                    <a16:creationId xmlns:a16="http://schemas.microsoft.com/office/drawing/2014/main" id="{1F0734D7-2ADD-4EEA-9170-02BCDDCEB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1277938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8">
                <a:extLst>
                  <a:ext uri="{FF2B5EF4-FFF2-40B4-BE49-F238E27FC236}">
                    <a16:creationId xmlns:a16="http://schemas.microsoft.com/office/drawing/2014/main" id="{D118EC66-8AC0-4F54-9470-8393DAA58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168910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9">
                <a:extLst>
                  <a:ext uri="{FF2B5EF4-FFF2-40B4-BE49-F238E27FC236}">
                    <a16:creationId xmlns:a16="http://schemas.microsoft.com/office/drawing/2014/main" id="{18FAABFC-4283-4A1F-8205-7649DA99C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2620963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Text Box 30">
                <a:extLst>
                  <a:ext uri="{FF2B5EF4-FFF2-40B4-BE49-F238E27FC236}">
                    <a16:creationId xmlns:a16="http://schemas.microsoft.com/office/drawing/2014/main" id="{683918AB-D954-41A5-B8F6-0BFDCCAB3B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2600" y="914400"/>
                <a:ext cx="9525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6</a:t>
                </a:r>
              </a:p>
            </p:txBody>
          </p:sp>
          <p:sp>
            <p:nvSpPr>
              <p:cNvPr id="41" name="Text Box 32">
                <a:extLst>
                  <a:ext uri="{FF2B5EF4-FFF2-40B4-BE49-F238E27FC236}">
                    <a16:creationId xmlns:a16="http://schemas.microsoft.com/office/drawing/2014/main" id="{326D7D07-DADB-466D-9BA4-E20067BE4C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1676400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 dirty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9</a:t>
                </a:r>
              </a:p>
            </p:txBody>
          </p:sp>
          <p:sp>
            <p:nvSpPr>
              <p:cNvPr id="42" name="Text Box 33">
                <a:extLst>
                  <a:ext uri="{FF2B5EF4-FFF2-40B4-BE49-F238E27FC236}">
                    <a16:creationId xmlns:a16="http://schemas.microsoft.com/office/drawing/2014/main" id="{046FBCD4-20B1-4FD6-A166-6BB64ABBA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2638425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OS</a:t>
                </a:r>
              </a:p>
            </p:txBody>
          </p:sp>
          <p:sp>
            <p:nvSpPr>
              <p:cNvPr id="43" name="Rectangle 37">
                <a:extLst>
                  <a:ext uri="{FF2B5EF4-FFF2-40B4-BE49-F238E27FC236}">
                    <a16:creationId xmlns:a16="http://schemas.microsoft.com/office/drawing/2014/main" id="{870D6DED-B39D-484C-B57F-11AD61D13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362200"/>
                <a:ext cx="1143000" cy="3048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" name="Line 38">
                <a:extLst>
                  <a:ext uri="{FF2B5EF4-FFF2-40B4-BE49-F238E27FC236}">
                    <a16:creationId xmlns:a16="http://schemas.microsoft.com/office/drawing/2014/main" id="{64ABEFB0-D887-4799-91BB-1768EABAB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201295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39">
                <a:extLst>
                  <a:ext uri="{FF2B5EF4-FFF2-40B4-BE49-F238E27FC236}">
                    <a16:creationId xmlns:a16="http://schemas.microsoft.com/office/drawing/2014/main" id="{B7B2115D-1518-47B1-A18F-7B973322AF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2057400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 dirty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10</a:t>
                </a:r>
              </a:p>
            </p:txBody>
          </p:sp>
          <p:sp>
            <p:nvSpPr>
              <p:cNvPr id="46" name="AutoShape 42">
                <a:extLst>
                  <a:ext uri="{FF2B5EF4-FFF2-40B4-BE49-F238E27FC236}">
                    <a16:creationId xmlns:a16="http://schemas.microsoft.com/office/drawing/2014/main" id="{ECA2303B-A61C-49CF-8F15-214C31875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2057400"/>
                <a:ext cx="533400" cy="22860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35" name="Rectangle 37">
              <a:extLst>
                <a:ext uri="{FF2B5EF4-FFF2-40B4-BE49-F238E27FC236}">
                  <a16:creationId xmlns:a16="http://schemas.microsoft.com/office/drawing/2014/main" id="{FB3457B1-AA16-420B-B2C9-6315EC360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1295400"/>
              <a:ext cx="1143000" cy="381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89DABD-6C0B-4AE4-BC30-45B875C92CE1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718391"/>
            <a:ext cx="1066800" cy="1447800"/>
            <a:chOff x="8001000" y="1219200"/>
            <a:chExt cx="1066800" cy="1447800"/>
          </a:xfrm>
        </p:grpSpPr>
        <p:sp>
          <p:nvSpPr>
            <p:cNvPr id="48" name="Text Box 31">
              <a:extLst>
                <a:ext uri="{FF2B5EF4-FFF2-40B4-BE49-F238E27FC236}">
                  <a16:creationId xmlns:a16="http://schemas.microsoft.com/office/drawing/2014/main" id="{F203189B-1B47-4E6D-8611-9775533D6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1676400"/>
              <a:ext cx="1066800" cy="538096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altLang="ko-KR" sz="7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11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altLang="ko-KR" sz="8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49" name="Bent Arrow 5">
              <a:extLst>
                <a:ext uri="{FF2B5EF4-FFF2-40B4-BE49-F238E27FC236}">
                  <a16:creationId xmlns:a16="http://schemas.microsoft.com/office/drawing/2014/main" id="{302B412F-F256-40CB-93A7-5381280A0E74}"/>
                </a:ext>
              </a:extLst>
            </p:cNvPr>
            <p:cNvSpPr/>
            <p:nvPr/>
          </p:nvSpPr>
          <p:spPr bwMode="auto">
            <a:xfrm flipH="1">
              <a:off x="8001000" y="12192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50" name="Bent Arrow 51">
              <a:extLst>
                <a:ext uri="{FF2B5EF4-FFF2-40B4-BE49-F238E27FC236}">
                  <a16:creationId xmlns:a16="http://schemas.microsoft.com/office/drawing/2014/main" id="{DB1D7ADD-2095-46C1-BB82-1B58214349B1}"/>
                </a:ext>
              </a:extLst>
            </p:cNvPr>
            <p:cNvSpPr/>
            <p:nvPr/>
          </p:nvSpPr>
          <p:spPr bwMode="auto">
            <a:xfrm flipH="1" flipV="1">
              <a:off x="8001000" y="22860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0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67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6BE39-3340-46F7-89C4-B0507D9D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Base and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348B-07C7-4328-86BD-A0C2D0B16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Large gap in address space between</a:t>
            </a:r>
            <a:br>
              <a:rPr lang="en-US" dirty="0"/>
            </a:br>
            <a:r>
              <a:rPr lang="en-US" dirty="0"/>
              <a:t>stack and heap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Range of memory is unused,</a:t>
            </a:r>
            <a:br>
              <a:rPr lang="en-US" dirty="0"/>
            </a:br>
            <a:r>
              <a:rPr lang="en-US" dirty="0"/>
              <a:t>but still allocated to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EBBF2-849F-4BE1-B45C-0EC4C6535165}"/>
              </a:ext>
            </a:extLst>
          </p:cNvPr>
          <p:cNvSpPr/>
          <p:nvPr/>
        </p:nvSpPr>
        <p:spPr>
          <a:xfrm>
            <a:off x="6380174" y="3190087"/>
            <a:ext cx="1970171" cy="2186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B1905E-393F-4819-BDF6-DD86FB1E2B26}"/>
              </a:ext>
            </a:extLst>
          </p:cNvPr>
          <p:cNvSpPr/>
          <p:nvPr/>
        </p:nvSpPr>
        <p:spPr>
          <a:xfrm>
            <a:off x="6380174" y="4743880"/>
            <a:ext cx="1970171" cy="6325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Heap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66BA82-4059-48D1-9483-95DCD1CFD6BC}"/>
              </a:ext>
            </a:extLst>
          </p:cNvPr>
          <p:cNvSpPr/>
          <p:nvPr/>
        </p:nvSpPr>
        <p:spPr>
          <a:xfrm>
            <a:off x="6380173" y="3190087"/>
            <a:ext cx="1970171" cy="6325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Stack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77D55D-50E3-44BD-83D0-AD37BA61EB21}"/>
              </a:ext>
            </a:extLst>
          </p:cNvPr>
          <p:cNvCxnSpPr/>
          <p:nvPr/>
        </p:nvCxnSpPr>
        <p:spPr>
          <a:xfrm flipV="1">
            <a:off x="8133347" y="4338244"/>
            <a:ext cx="0" cy="543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9816DF-0C53-41A5-AE41-483A852D6A54}"/>
              </a:ext>
            </a:extLst>
          </p:cNvPr>
          <p:cNvCxnSpPr>
            <a:cxnSpLocks/>
          </p:cNvCxnSpPr>
          <p:nvPr/>
        </p:nvCxnSpPr>
        <p:spPr>
          <a:xfrm>
            <a:off x="8133347" y="3624370"/>
            <a:ext cx="0" cy="543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2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28D9-48A2-4FA4-AF52-8B226166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and Bound: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6B376-FC72-4CC9-9C52-DFD333401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433325" cy="4351338"/>
          </a:xfrm>
        </p:spPr>
        <p:txBody>
          <a:bodyPr>
            <a:normAutofit/>
          </a:bodyPr>
          <a:lstStyle/>
          <a:p>
            <a:r>
              <a:rPr lang="en-US" sz="3600" dirty="0"/>
              <a:t>Want to share code to save space</a:t>
            </a:r>
          </a:p>
          <a:p>
            <a:pPr lvl="1"/>
            <a:r>
              <a:rPr lang="en-US" sz="3200" dirty="0"/>
              <a:t>Example: OS Libraries</a:t>
            </a:r>
          </a:p>
          <a:p>
            <a:endParaRPr lang="en-US" sz="3600" dirty="0"/>
          </a:p>
          <a:p>
            <a:r>
              <a:rPr lang="en-US" sz="3600" dirty="0"/>
              <a:t>May also want to share memory for communication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8E1575-A5DC-4811-9801-F814FC823E23}"/>
              </a:ext>
            </a:extLst>
          </p:cNvPr>
          <p:cNvSpPr/>
          <p:nvPr/>
        </p:nvSpPr>
        <p:spPr>
          <a:xfrm>
            <a:off x="6380175" y="4280844"/>
            <a:ext cx="1970171" cy="533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8139D-4D4C-43AD-994E-3841D4AE977C}"/>
              </a:ext>
            </a:extLst>
          </p:cNvPr>
          <p:cNvSpPr/>
          <p:nvPr/>
        </p:nvSpPr>
        <p:spPr>
          <a:xfrm>
            <a:off x="6380175" y="1988212"/>
            <a:ext cx="1970171" cy="632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Process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AD032A-9744-409F-9422-AF7BD99B2C2D}"/>
              </a:ext>
            </a:extLst>
          </p:cNvPr>
          <p:cNvSpPr/>
          <p:nvPr/>
        </p:nvSpPr>
        <p:spPr>
          <a:xfrm>
            <a:off x="6380173" y="2592596"/>
            <a:ext cx="1970171" cy="921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Process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634DFB-A071-4038-91B7-3347D34B6A77}"/>
              </a:ext>
            </a:extLst>
          </p:cNvPr>
          <p:cNvSpPr/>
          <p:nvPr/>
        </p:nvSpPr>
        <p:spPr>
          <a:xfrm>
            <a:off x="6380175" y="3513873"/>
            <a:ext cx="1970171" cy="76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Process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BE6AA6-50A0-44A5-A784-92C6E7A873A1}"/>
              </a:ext>
            </a:extLst>
          </p:cNvPr>
          <p:cNvSpPr/>
          <p:nvPr/>
        </p:nvSpPr>
        <p:spPr>
          <a:xfrm>
            <a:off x="6698363" y="2444780"/>
            <a:ext cx="1333787" cy="1478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onsolas" panose="020B0609020204030204" pitchFamily="49" charset="0"/>
              </a:rPr>
              <a:t>libc.so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7CDB3D-8A82-4A30-9552-11C1E8D733CA}"/>
              </a:ext>
            </a:extLst>
          </p:cNvPr>
          <p:cNvSpPr/>
          <p:nvPr/>
        </p:nvSpPr>
        <p:spPr>
          <a:xfrm>
            <a:off x="6698363" y="3359567"/>
            <a:ext cx="1333787" cy="1478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onsolas" panose="020B0609020204030204" pitchFamily="49" charset="0"/>
              </a:rPr>
              <a:t>libc.so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6E8D64-3819-48B9-BA3F-5670BF6EA3F4}"/>
              </a:ext>
            </a:extLst>
          </p:cNvPr>
          <p:cNvSpPr/>
          <p:nvPr/>
        </p:nvSpPr>
        <p:spPr>
          <a:xfrm>
            <a:off x="6698363" y="4075230"/>
            <a:ext cx="1333787" cy="1478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onsolas" panose="020B0609020204030204" pitchFamily="49" charset="0"/>
              </a:rPr>
              <a:t>libc.so</a:t>
            </a:r>
          </a:p>
        </p:txBody>
      </p:sp>
    </p:spTree>
    <p:extLst>
      <p:ext uri="{BB962C8B-B14F-4D97-AF65-F5344CB8AC3E}">
        <p14:creationId xmlns:p14="http://schemas.microsoft.com/office/powerpoint/2010/main" val="2206728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640" y="35751"/>
            <a:ext cx="7886700" cy="1325563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Segmentation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686" y="5022585"/>
            <a:ext cx="8076627" cy="17240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Manage each region of address space as an independent unit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One process uses multiple contiguous allocations of memory, called </a:t>
            </a:r>
            <a:r>
              <a:rPr lang="en-US" altLang="ko-KR" i="1" dirty="0">
                <a:ea typeface="굴림" panose="020B0600000101010101" pitchFamily="34" charset="-127"/>
              </a:rPr>
              <a:t>segments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pic>
        <p:nvPicPr>
          <p:cNvPr id="69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632" r="21811" b="964"/>
          <a:stretch>
            <a:fillRect/>
          </a:stretch>
        </p:blipFill>
        <p:spPr bwMode="auto">
          <a:xfrm>
            <a:off x="762000" y="1139560"/>
            <a:ext cx="2852738" cy="3759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114800" y="1139560"/>
            <a:ext cx="4530726" cy="3862388"/>
            <a:chOff x="2592" y="480"/>
            <a:chExt cx="2854" cy="2433"/>
          </a:xfrm>
        </p:grpSpPr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2688" y="558"/>
              <a:ext cx="1381" cy="1890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2992" y="864"/>
              <a:ext cx="472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800" y="1440"/>
              <a:ext cx="436" cy="4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520" y="1248"/>
              <a:ext cx="437" cy="18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3376" y="1728"/>
              <a:ext cx="435" cy="254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</a:p>
          </p:txBody>
        </p:sp>
        <p:sp>
          <p:nvSpPr>
            <p:cNvPr id="37898" name="Text Box 24"/>
            <p:cNvSpPr txBox="1">
              <a:spLocks noChangeArrowheads="1"/>
            </p:cNvSpPr>
            <p:nvPr/>
          </p:nvSpPr>
          <p:spPr bwMode="auto">
            <a:xfrm>
              <a:off x="2776" y="2462"/>
              <a:ext cx="121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user view of</a:t>
              </a:r>
            </a:p>
            <a:p>
              <a:pPr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memory space </a:t>
              </a:r>
            </a:p>
          </p:txBody>
        </p:sp>
        <p:sp>
          <p:nvSpPr>
            <p:cNvPr id="37899" name="Rectangle 12"/>
            <p:cNvSpPr>
              <a:spLocks noChangeArrowheads="1"/>
            </p:cNvSpPr>
            <p:nvPr/>
          </p:nvSpPr>
          <p:spPr bwMode="auto">
            <a:xfrm>
              <a:off x="4518" y="576"/>
              <a:ext cx="545" cy="509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0" name="Line 13"/>
            <p:cNvSpPr>
              <a:spLocks noChangeShapeType="1"/>
            </p:cNvSpPr>
            <p:nvPr/>
          </p:nvSpPr>
          <p:spPr bwMode="auto">
            <a:xfrm>
              <a:off x="4518" y="83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1" name="Rectangle 15"/>
            <p:cNvSpPr>
              <a:spLocks noChangeArrowheads="1"/>
            </p:cNvSpPr>
            <p:nvPr/>
          </p:nvSpPr>
          <p:spPr bwMode="auto">
            <a:xfrm>
              <a:off x="4518" y="1085"/>
              <a:ext cx="545" cy="50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2" name="Line 16"/>
            <p:cNvSpPr>
              <a:spLocks noChangeShapeType="1"/>
            </p:cNvSpPr>
            <p:nvPr/>
          </p:nvSpPr>
          <p:spPr bwMode="auto">
            <a:xfrm>
              <a:off x="4518" y="1340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3" name="Text Box 17"/>
            <p:cNvSpPr txBox="1">
              <a:spLocks noChangeArrowheads="1"/>
            </p:cNvSpPr>
            <p:nvPr/>
          </p:nvSpPr>
          <p:spPr bwMode="auto">
            <a:xfrm>
              <a:off x="4675" y="595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904" name="Text Box 18"/>
            <p:cNvSpPr txBox="1">
              <a:spLocks noChangeArrowheads="1"/>
            </p:cNvSpPr>
            <p:nvPr/>
          </p:nvSpPr>
          <p:spPr bwMode="auto">
            <a:xfrm>
              <a:off x="4691" y="828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</a:p>
          </p:txBody>
        </p:sp>
        <p:sp>
          <p:nvSpPr>
            <p:cNvPr id="37905" name="Rectangle 19"/>
            <p:cNvSpPr>
              <a:spLocks noChangeArrowheads="1"/>
            </p:cNvSpPr>
            <p:nvPr/>
          </p:nvSpPr>
          <p:spPr bwMode="auto">
            <a:xfrm>
              <a:off x="4518" y="1594"/>
              <a:ext cx="545" cy="69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6" name="Rectangle 20"/>
            <p:cNvSpPr>
              <a:spLocks noChangeArrowheads="1"/>
            </p:cNvSpPr>
            <p:nvPr/>
          </p:nvSpPr>
          <p:spPr bwMode="auto">
            <a:xfrm>
              <a:off x="4518" y="2284"/>
              <a:ext cx="545" cy="18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7" name="Line 21"/>
            <p:cNvSpPr>
              <a:spLocks noChangeShapeType="1"/>
            </p:cNvSpPr>
            <p:nvPr/>
          </p:nvSpPr>
          <p:spPr bwMode="auto">
            <a:xfrm>
              <a:off x="4518" y="1775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8" name="Text Box 22"/>
            <p:cNvSpPr txBox="1">
              <a:spLocks noChangeArrowheads="1"/>
            </p:cNvSpPr>
            <p:nvPr/>
          </p:nvSpPr>
          <p:spPr bwMode="auto">
            <a:xfrm>
              <a:off x="4676" y="1577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909" name="Text Box 23"/>
            <p:cNvSpPr txBox="1">
              <a:spLocks noChangeArrowheads="1"/>
            </p:cNvSpPr>
            <p:nvPr/>
          </p:nvSpPr>
          <p:spPr bwMode="auto">
            <a:xfrm>
              <a:off x="4691" y="1925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37910" name="Text Box 25"/>
            <p:cNvSpPr txBox="1">
              <a:spLocks noChangeArrowheads="1"/>
            </p:cNvSpPr>
            <p:nvPr/>
          </p:nvSpPr>
          <p:spPr bwMode="auto">
            <a:xfrm>
              <a:off x="4082" y="2457"/>
              <a:ext cx="13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"/>
                </a:spcBef>
              </a:pPr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physical </a:t>
              </a:r>
            </a:p>
            <a:p>
              <a:pPr algn="ctr" eaLnBrk="1" hangingPunct="1">
                <a:spcBef>
                  <a:spcPct val="5000"/>
                </a:spcBef>
              </a:pPr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memory space</a:t>
              </a:r>
            </a:p>
          </p:txBody>
        </p:sp>
        <p:sp>
          <p:nvSpPr>
            <p:cNvPr id="37911" name="Rectangle 26"/>
            <p:cNvSpPr>
              <a:spLocks noChangeArrowheads="1"/>
            </p:cNvSpPr>
            <p:nvPr/>
          </p:nvSpPr>
          <p:spPr bwMode="auto">
            <a:xfrm>
              <a:off x="4520" y="576"/>
              <a:ext cx="539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912" name="Rectangle 27"/>
            <p:cNvSpPr>
              <a:spLocks noChangeArrowheads="1"/>
            </p:cNvSpPr>
            <p:nvPr/>
          </p:nvSpPr>
          <p:spPr bwMode="auto">
            <a:xfrm>
              <a:off x="4521" y="1584"/>
              <a:ext cx="543" cy="2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913" name="Rectangle 50"/>
            <p:cNvSpPr>
              <a:spLocks noChangeArrowheads="1"/>
            </p:cNvSpPr>
            <p:nvPr/>
          </p:nvSpPr>
          <p:spPr bwMode="auto">
            <a:xfrm>
              <a:off x="2592" y="480"/>
              <a:ext cx="2854" cy="2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89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375277"/>
            <a:ext cx="8153400" cy="817394"/>
          </a:xfrm>
        </p:spPr>
        <p:txBody>
          <a:bodyPr>
            <a:normAutofit/>
          </a:bodyPr>
          <a:lstStyle/>
          <a:p>
            <a:r>
              <a:rPr lang="en-US" altLang="ko-KR" dirty="0"/>
              <a:t>Segmentation Implementation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4370171"/>
            <a:ext cx="8458200" cy="21125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ts val="1200"/>
              </a:spcAft>
            </a:pPr>
            <a:r>
              <a:rPr lang="en-US" altLang="ko-KR" b="1" dirty="0"/>
              <a:t>Segment map </a:t>
            </a:r>
            <a:r>
              <a:rPr lang="en-US" altLang="ko-KR" dirty="0"/>
              <a:t>stored in processor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ts val="1200"/>
              </a:spcAft>
            </a:pPr>
            <a:r>
              <a:rPr lang="en-US" altLang="ko-KR" dirty="0"/>
              <a:t>Segment # extracted from virtual address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ts val="1200"/>
              </a:spcAft>
            </a:pPr>
            <a:r>
              <a:rPr lang="en-US" altLang="ko-KR" b="1" dirty="0"/>
              <a:t>Base</a:t>
            </a:r>
            <a:r>
              <a:rPr lang="en-US" altLang="ko-KR" dirty="0"/>
              <a:t> added to generate physical address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ts val="1200"/>
              </a:spcAft>
            </a:pPr>
            <a:r>
              <a:rPr lang="en-US" altLang="ko-KR" b="1" dirty="0"/>
              <a:t>Bound</a:t>
            </a:r>
            <a:r>
              <a:rPr lang="en-US" altLang="ko-KR" dirty="0"/>
              <a:t> checked, </a:t>
            </a:r>
            <a:r>
              <a:rPr lang="en-US" altLang="ko-KR" b="1" dirty="0"/>
              <a:t>error</a:t>
            </a:r>
            <a:r>
              <a:rPr lang="en-US" altLang="ko-KR" dirty="0"/>
              <a:t> if out of range</a:t>
            </a:r>
          </a:p>
        </p:txBody>
      </p:sp>
      <p:grpSp>
        <p:nvGrpSpPr>
          <p:cNvPr id="39939" name="Group 78"/>
          <p:cNvGrpSpPr>
            <a:grpSpLocks/>
          </p:cNvGrpSpPr>
          <p:nvPr/>
        </p:nvGrpSpPr>
        <p:grpSpPr bwMode="auto">
          <a:xfrm>
            <a:off x="3733800" y="2028344"/>
            <a:ext cx="1895475" cy="2073275"/>
            <a:chOff x="2352" y="758"/>
            <a:chExt cx="1194" cy="1306"/>
          </a:xfrm>
        </p:grpSpPr>
        <p:grpSp>
          <p:nvGrpSpPr>
            <p:cNvPr id="39968" name="Group 13"/>
            <p:cNvGrpSpPr>
              <a:grpSpLocks/>
            </p:cNvGrpSpPr>
            <p:nvPr/>
          </p:nvGrpSpPr>
          <p:grpSpPr bwMode="auto">
            <a:xfrm>
              <a:off x="2352" y="758"/>
              <a:ext cx="1194" cy="163"/>
              <a:chOff x="2352" y="960"/>
              <a:chExt cx="1632" cy="288"/>
            </a:xfrm>
          </p:grpSpPr>
          <p:grpSp>
            <p:nvGrpSpPr>
              <p:cNvPr id="40004" name="Group 11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6" name="Rectangle 8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40007" name="Rectangle 10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40005" name="Rectangle 12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69" name="Group 14"/>
            <p:cNvGrpSpPr>
              <a:grpSpLocks/>
            </p:cNvGrpSpPr>
            <p:nvPr/>
          </p:nvGrpSpPr>
          <p:grpSpPr bwMode="auto">
            <a:xfrm>
              <a:off x="2352" y="921"/>
              <a:ext cx="1194" cy="164"/>
              <a:chOff x="2352" y="960"/>
              <a:chExt cx="1632" cy="288"/>
            </a:xfrm>
          </p:grpSpPr>
          <p:grpSp>
            <p:nvGrpSpPr>
              <p:cNvPr id="40000" name="Group 1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2" name="Rectangle 1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40003" name="Rectangle 1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40001" name="Rectangle 1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0" name="Group 19"/>
            <p:cNvGrpSpPr>
              <a:grpSpLocks/>
            </p:cNvGrpSpPr>
            <p:nvPr/>
          </p:nvGrpSpPr>
          <p:grpSpPr bwMode="auto">
            <a:xfrm>
              <a:off x="2352" y="1085"/>
              <a:ext cx="1194" cy="163"/>
              <a:chOff x="2352" y="960"/>
              <a:chExt cx="1632" cy="288"/>
            </a:xfrm>
          </p:grpSpPr>
          <p:grpSp>
            <p:nvGrpSpPr>
              <p:cNvPr id="39996" name="Group 2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8" name="Rectangle 2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39999" name="Rectangle 2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39997" name="Rectangle 2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1" name="Group 24"/>
            <p:cNvGrpSpPr>
              <a:grpSpLocks/>
            </p:cNvGrpSpPr>
            <p:nvPr/>
          </p:nvGrpSpPr>
          <p:grpSpPr bwMode="auto">
            <a:xfrm>
              <a:off x="2352" y="1248"/>
              <a:ext cx="1194" cy="163"/>
              <a:chOff x="2352" y="960"/>
              <a:chExt cx="1632" cy="288"/>
            </a:xfrm>
          </p:grpSpPr>
          <p:grpSp>
            <p:nvGrpSpPr>
              <p:cNvPr id="39992" name="Group 2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4" name="Rectangle 2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39995" name="Rectangle 2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39993" name="Rectangle 2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2" name="Group 29"/>
            <p:cNvGrpSpPr>
              <a:grpSpLocks/>
            </p:cNvGrpSpPr>
            <p:nvPr/>
          </p:nvGrpSpPr>
          <p:grpSpPr bwMode="auto">
            <a:xfrm>
              <a:off x="2352" y="1411"/>
              <a:ext cx="1194" cy="163"/>
              <a:chOff x="2352" y="960"/>
              <a:chExt cx="1632" cy="288"/>
            </a:xfrm>
          </p:grpSpPr>
          <p:grpSp>
            <p:nvGrpSpPr>
              <p:cNvPr id="39988" name="Group 3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0" name="Rectangle 3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39991" name="Rectangle 3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39989" name="Rectangle 3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3" name="Group 34"/>
            <p:cNvGrpSpPr>
              <a:grpSpLocks/>
            </p:cNvGrpSpPr>
            <p:nvPr/>
          </p:nvGrpSpPr>
          <p:grpSpPr bwMode="auto">
            <a:xfrm>
              <a:off x="2352" y="1574"/>
              <a:ext cx="1194" cy="164"/>
              <a:chOff x="2352" y="960"/>
              <a:chExt cx="1632" cy="288"/>
            </a:xfrm>
          </p:grpSpPr>
          <p:grpSp>
            <p:nvGrpSpPr>
              <p:cNvPr id="39984" name="Group 3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6" name="Rectangle 3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39987" name="Rectangle 3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39985" name="Rectangle 3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4" name="Group 39"/>
            <p:cNvGrpSpPr>
              <a:grpSpLocks/>
            </p:cNvGrpSpPr>
            <p:nvPr/>
          </p:nvGrpSpPr>
          <p:grpSpPr bwMode="auto">
            <a:xfrm>
              <a:off x="2352" y="1738"/>
              <a:ext cx="1194" cy="163"/>
              <a:chOff x="2352" y="960"/>
              <a:chExt cx="1632" cy="288"/>
            </a:xfrm>
          </p:grpSpPr>
          <p:grpSp>
            <p:nvGrpSpPr>
              <p:cNvPr id="39980" name="Group 4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2" name="Rectangle 4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39983" name="Rectangle 4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39981" name="Rectangle 4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5" name="Group 44"/>
            <p:cNvGrpSpPr>
              <a:grpSpLocks/>
            </p:cNvGrpSpPr>
            <p:nvPr/>
          </p:nvGrpSpPr>
          <p:grpSpPr bwMode="auto">
            <a:xfrm>
              <a:off x="2352" y="1901"/>
              <a:ext cx="1194" cy="163"/>
              <a:chOff x="2352" y="960"/>
              <a:chExt cx="1632" cy="288"/>
            </a:xfrm>
          </p:grpSpPr>
          <p:grpSp>
            <p:nvGrpSpPr>
              <p:cNvPr id="39976" name="Group 4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78" name="Rectangle 4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39979" name="Rectangle 4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39977" name="Rectangle 4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533400" y="1571144"/>
            <a:ext cx="3106738" cy="704850"/>
            <a:chOff x="336" y="432"/>
            <a:chExt cx="1957" cy="444"/>
          </a:xfrm>
        </p:grpSpPr>
        <p:sp>
          <p:nvSpPr>
            <p:cNvPr id="39965" name="Rectangle 4"/>
            <p:cNvSpPr>
              <a:spLocks noChangeArrowheads="1"/>
            </p:cNvSpPr>
            <p:nvPr/>
          </p:nvSpPr>
          <p:spPr bwMode="auto">
            <a:xfrm>
              <a:off x="1577" y="511"/>
              <a:ext cx="716" cy="19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39966" name="Rectangle 5"/>
            <p:cNvSpPr>
              <a:spLocks noChangeArrowheads="1"/>
            </p:cNvSpPr>
            <p:nvPr/>
          </p:nvSpPr>
          <p:spPr bwMode="auto">
            <a:xfrm>
              <a:off x="1077" y="511"/>
              <a:ext cx="500" cy="199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Seg #</a:t>
              </a:r>
            </a:p>
          </p:txBody>
        </p:sp>
        <p:sp>
          <p:nvSpPr>
            <p:cNvPr id="39967" name="Text Box 59"/>
            <p:cNvSpPr txBox="1">
              <a:spLocks noChangeArrowheads="1"/>
            </p:cNvSpPr>
            <p:nvPr/>
          </p:nvSpPr>
          <p:spPr bwMode="auto">
            <a:xfrm>
              <a:off x="336" y="432"/>
              <a:ext cx="65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>
            <a:off x="3733800" y="2549044"/>
            <a:ext cx="1895475" cy="258763"/>
            <a:chOff x="2352" y="960"/>
            <a:chExt cx="1632" cy="288"/>
          </a:xfrm>
        </p:grpSpPr>
        <p:grpSp>
          <p:nvGrpSpPr>
            <p:cNvPr id="39961" name="Group 74"/>
            <p:cNvGrpSpPr>
              <a:grpSpLocks/>
            </p:cNvGrpSpPr>
            <p:nvPr/>
          </p:nvGrpSpPr>
          <p:grpSpPr bwMode="auto">
            <a:xfrm>
              <a:off x="2352" y="960"/>
              <a:ext cx="1392" cy="288"/>
              <a:chOff x="2352" y="960"/>
              <a:chExt cx="1392" cy="288"/>
            </a:xfrm>
          </p:grpSpPr>
          <p:sp>
            <p:nvSpPr>
              <p:cNvPr id="39963" name="Rectangle 7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 dirty="0">
                    <a:latin typeface="Gill Sans" charset="0"/>
                    <a:ea typeface="Gill Sans" charset="0"/>
                    <a:cs typeface="Gill Sans" charset="0"/>
                  </a:rPr>
                  <a:t>Base2</a:t>
                </a:r>
              </a:p>
            </p:txBody>
          </p:sp>
          <p:sp>
            <p:nvSpPr>
              <p:cNvPr id="39964" name="Rectangle 7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Limit2</a:t>
                </a:r>
              </a:p>
            </p:txBody>
          </p:sp>
        </p:grpSp>
        <p:sp>
          <p:nvSpPr>
            <p:cNvPr id="39962" name="Rectangle 77"/>
            <p:cNvSpPr>
              <a:spLocks noChangeArrowheads="1"/>
            </p:cNvSpPr>
            <p:nvPr/>
          </p:nvSpPr>
          <p:spPr bwMode="auto">
            <a:xfrm>
              <a:off x="3744" y="960"/>
              <a:ext cx="240" cy="28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grpSp>
        <p:nvGrpSpPr>
          <p:cNvPr id="22" name="Group 71"/>
          <p:cNvGrpSpPr>
            <a:grpSpLocks/>
          </p:cNvGrpSpPr>
          <p:nvPr/>
        </p:nvGrpSpPr>
        <p:grpSpPr bwMode="auto">
          <a:xfrm>
            <a:off x="3614738" y="1860069"/>
            <a:ext cx="4919663" cy="1498600"/>
            <a:chOff x="2277" y="566"/>
            <a:chExt cx="3099" cy="944"/>
          </a:xfrm>
        </p:grpSpPr>
        <p:sp>
          <p:nvSpPr>
            <p:cNvPr id="39956" name="Freeform 67"/>
            <p:cNvSpPr>
              <a:spLocks/>
            </p:cNvSpPr>
            <p:nvPr/>
          </p:nvSpPr>
          <p:spPr bwMode="auto">
            <a:xfrm>
              <a:off x="2277" y="566"/>
              <a:ext cx="1728" cy="576"/>
            </a:xfrm>
            <a:custGeom>
              <a:avLst/>
              <a:gdLst>
                <a:gd name="T0" fmla="*/ 0 w 1728"/>
                <a:gd name="T1" fmla="*/ 0 h 528"/>
                <a:gd name="T2" fmla="*/ 1344 w 1728"/>
                <a:gd name="T3" fmla="*/ 0 h 528"/>
                <a:gd name="T4" fmla="*/ 1728 w 1728"/>
                <a:gd name="T5" fmla="*/ 3901 h 528"/>
                <a:gd name="T6" fmla="*/ 0 60000 65536"/>
                <a:gd name="T7" fmla="*/ 0 60000 65536"/>
                <a:gd name="T8" fmla="*/ 0 60000 65536"/>
                <a:gd name="T9" fmla="*/ 0 w 1728"/>
                <a:gd name="T10" fmla="*/ 0 h 528"/>
                <a:gd name="T11" fmla="*/ 1728 w 17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528">
                  <a:moveTo>
                    <a:pt x="0" y="0"/>
                  </a:moveTo>
                  <a:lnTo>
                    <a:pt x="1344" y="0"/>
                  </a:lnTo>
                  <a:lnTo>
                    <a:pt x="1728" y="52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7" name="Oval 52"/>
            <p:cNvSpPr>
              <a:spLocks noChangeArrowheads="1"/>
            </p:cNvSpPr>
            <p:nvPr/>
          </p:nvSpPr>
          <p:spPr bwMode="auto">
            <a:xfrm>
              <a:off x="3934" y="1115"/>
              <a:ext cx="358" cy="32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>
                  <a:latin typeface="Gill Sans" charset="0"/>
                  <a:ea typeface="Gill Sans" charset="0"/>
                  <a:cs typeface="Gill Sans" charset="0"/>
                </a:rPr>
                <a:t>+</a:t>
              </a:r>
            </a:p>
          </p:txBody>
        </p:sp>
        <p:sp>
          <p:nvSpPr>
            <p:cNvPr id="39958" name="Line 54"/>
            <p:cNvSpPr>
              <a:spLocks noChangeShapeType="1"/>
            </p:cNvSpPr>
            <p:nvPr/>
          </p:nvSpPr>
          <p:spPr bwMode="auto">
            <a:xfrm>
              <a:off x="2784" y="1104"/>
              <a:ext cx="1140" cy="13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9" name="Line 58"/>
            <p:cNvSpPr>
              <a:spLocks noChangeShapeType="1"/>
            </p:cNvSpPr>
            <p:nvPr/>
          </p:nvSpPr>
          <p:spPr bwMode="auto">
            <a:xfrm>
              <a:off x="4282" y="1279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60" name="Text Box 60"/>
            <p:cNvSpPr txBox="1">
              <a:spLocks noChangeArrowheads="1"/>
            </p:cNvSpPr>
            <p:nvPr/>
          </p:nvSpPr>
          <p:spPr bwMode="auto">
            <a:xfrm>
              <a:off x="4604" y="1066"/>
              <a:ext cx="772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5218114" y="1571144"/>
            <a:ext cx="2782888" cy="1041400"/>
            <a:chOff x="3287" y="384"/>
            <a:chExt cx="1753" cy="656"/>
          </a:xfrm>
        </p:grpSpPr>
        <p:sp>
          <p:nvSpPr>
            <p:cNvPr id="39951" name="Oval 51"/>
            <p:cNvSpPr>
              <a:spLocks noChangeArrowheads="1"/>
            </p:cNvSpPr>
            <p:nvPr/>
          </p:nvSpPr>
          <p:spPr bwMode="auto">
            <a:xfrm>
              <a:off x="3934" y="384"/>
              <a:ext cx="358" cy="32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>
                  <a:latin typeface="Gill Sans" charset="0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39952" name="Line 55"/>
            <p:cNvSpPr>
              <a:spLocks noChangeShapeType="1"/>
            </p:cNvSpPr>
            <p:nvPr/>
          </p:nvSpPr>
          <p:spPr bwMode="auto">
            <a:xfrm flipV="1">
              <a:off x="3287" y="626"/>
              <a:ext cx="677" cy="41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3" name="Line 57"/>
            <p:cNvSpPr>
              <a:spLocks noChangeShapeType="1"/>
            </p:cNvSpPr>
            <p:nvPr/>
          </p:nvSpPr>
          <p:spPr bwMode="auto">
            <a:xfrm>
              <a:off x="4282" y="54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4" name="Text Box 62"/>
            <p:cNvSpPr txBox="1">
              <a:spLocks noChangeArrowheads="1"/>
            </p:cNvSpPr>
            <p:nvPr/>
          </p:nvSpPr>
          <p:spPr bwMode="auto">
            <a:xfrm>
              <a:off x="4570" y="394"/>
              <a:ext cx="4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39955" name="Line 68"/>
            <p:cNvSpPr>
              <a:spLocks noChangeShapeType="1"/>
            </p:cNvSpPr>
            <p:nvPr/>
          </p:nvSpPr>
          <p:spPr bwMode="auto">
            <a:xfrm>
              <a:off x="3621" y="56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2274" name="Freeform 50"/>
          <p:cNvSpPr>
            <a:spLocks/>
          </p:cNvSpPr>
          <p:nvPr/>
        </p:nvSpPr>
        <p:spPr bwMode="auto">
          <a:xfrm>
            <a:off x="2243138" y="2012469"/>
            <a:ext cx="1530350" cy="635000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4572000" y="1510819"/>
            <a:ext cx="7617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5463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74" grpId="0" animBg="1"/>
      <p:bldP spid="399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375277"/>
            <a:ext cx="8153400" cy="817394"/>
          </a:xfrm>
        </p:spPr>
        <p:txBody>
          <a:bodyPr>
            <a:normAutofit/>
          </a:bodyPr>
          <a:lstStyle/>
          <a:p>
            <a:r>
              <a:rPr lang="en-US" altLang="ko-KR" dirty="0"/>
              <a:t>Segmentation Implementation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035551"/>
            <a:ext cx="8458200" cy="15176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b="1" dirty="0"/>
              <a:t>Valid Bit</a:t>
            </a:r>
            <a:r>
              <a:rPr lang="en-US" altLang="ko-KR" dirty="0"/>
              <a:t>: Did we actually allocate this region of mem?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Access error if No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Can’t have a negative bound</a:t>
            </a:r>
          </a:p>
        </p:txBody>
      </p:sp>
      <p:grpSp>
        <p:nvGrpSpPr>
          <p:cNvPr id="39939" name="Group 78"/>
          <p:cNvGrpSpPr>
            <a:grpSpLocks/>
          </p:cNvGrpSpPr>
          <p:nvPr/>
        </p:nvGrpSpPr>
        <p:grpSpPr bwMode="auto">
          <a:xfrm>
            <a:off x="3733800" y="2028344"/>
            <a:ext cx="1895475" cy="2073275"/>
            <a:chOff x="2352" y="758"/>
            <a:chExt cx="1194" cy="1306"/>
          </a:xfrm>
        </p:grpSpPr>
        <p:grpSp>
          <p:nvGrpSpPr>
            <p:cNvPr id="39968" name="Group 13"/>
            <p:cNvGrpSpPr>
              <a:grpSpLocks/>
            </p:cNvGrpSpPr>
            <p:nvPr/>
          </p:nvGrpSpPr>
          <p:grpSpPr bwMode="auto">
            <a:xfrm>
              <a:off x="2352" y="758"/>
              <a:ext cx="1194" cy="163"/>
              <a:chOff x="2352" y="960"/>
              <a:chExt cx="1632" cy="288"/>
            </a:xfrm>
          </p:grpSpPr>
          <p:grpSp>
            <p:nvGrpSpPr>
              <p:cNvPr id="40004" name="Group 11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6" name="Rectangle 8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40007" name="Rectangle 10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40005" name="Rectangle 12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69" name="Group 14"/>
            <p:cNvGrpSpPr>
              <a:grpSpLocks/>
            </p:cNvGrpSpPr>
            <p:nvPr/>
          </p:nvGrpSpPr>
          <p:grpSpPr bwMode="auto">
            <a:xfrm>
              <a:off x="2352" y="921"/>
              <a:ext cx="1194" cy="164"/>
              <a:chOff x="2352" y="960"/>
              <a:chExt cx="1632" cy="288"/>
            </a:xfrm>
          </p:grpSpPr>
          <p:grpSp>
            <p:nvGrpSpPr>
              <p:cNvPr id="40000" name="Group 1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2" name="Rectangle 1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40003" name="Rectangle 1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40001" name="Rectangle 1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0" name="Group 19"/>
            <p:cNvGrpSpPr>
              <a:grpSpLocks/>
            </p:cNvGrpSpPr>
            <p:nvPr/>
          </p:nvGrpSpPr>
          <p:grpSpPr bwMode="auto">
            <a:xfrm>
              <a:off x="2352" y="1085"/>
              <a:ext cx="1194" cy="163"/>
              <a:chOff x="2352" y="960"/>
              <a:chExt cx="1632" cy="288"/>
            </a:xfrm>
          </p:grpSpPr>
          <p:grpSp>
            <p:nvGrpSpPr>
              <p:cNvPr id="39996" name="Group 2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8" name="Rectangle 2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39999" name="Rectangle 2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39997" name="Rectangle 2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1" name="Group 24"/>
            <p:cNvGrpSpPr>
              <a:grpSpLocks/>
            </p:cNvGrpSpPr>
            <p:nvPr/>
          </p:nvGrpSpPr>
          <p:grpSpPr bwMode="auto">
            <a:xfrm>
              <a:off x="2352" y="1248"/>
              <a:ext cx="1194" cy="163"/>
              <a:chOff x="2352" y="960"/>
              <a:chExt cx="1632" cy="288"/>
            </a:xfrm>
          </p:grpSpPr>
          <p:grpSp>
            <p:nvGrpSpPr>
              <p:cNvPr id="39992" name="Group 2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4" name="Rectangle 2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39995" name="Rectangle 2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39993" name="Rectangle 2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2" name="Group 29"/>
            <p:cNvGrpSpPr>
              <a:grpSpLocks/>
            </p:cNvGrpSpPr>
            <p:nvPr/>
          </p:nvGrpSpPr>
          <p:grpSpPr bwMode="auto">
            <a:xfrm>
              <a:off x="2352" y="1411"/>
              <a:ext cx="1194" cy="163"/>
              <a:chOff x="2352" y="960"/>
              <a:chExt cx="1632" cy="288"/>
            </a:xfrm>
          </p:grpSpPr>
          <p:grpSp>
            <p:nvGrpSpPr>
              <p:cNvPr id="39988" name="Group 3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0" name="Rectangle 3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39991" name="Rectangle 3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39989" name="Rectangle 3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3" name="Group 34"/>
            <p:cNvGrpSpPr>
              <a:grpSpLocks/>
            </p:cNvGrpSpPr>
            <p:nvPr/>
          </p:nvGrpSpPr>
          <p:grpSpPr bwMode="auto">
            <a:xfrm>
              <a:off x="2352" y="1574"/>
              <a:ext cx="1194" cy="164"/>
              <a:chOff x="2352" y="960"/>
              <a:chExt cx="1632" cy="288"/>
            </a:xfrm>
          </p:grpSpPr>
          <p:grpSp>
            <p:nvGrpSpPr>
              <p:cNvPr id="39984" name="Group 3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6" name="Rectangle 3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39987" name="Rectangle 3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39985" name="Rectangle 3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4" name="Group 39"/>
            <p:cNvGrpSpPr>
              <a:grpSpLocks/>
            </p:cNvGrpSpPr>
            <p:nvPr/>
          </p:nvGrpSpPr>
          <p:grpSpPr bwMode="auto">
            <a:xfrm>
              <a:off x="2352" y="1738"/>
              <a:ext cx="1194" cy="163"/>
              <a:chOff x="2352" y="960"/>
              <a:chExt cx="1632" cy="288"/>
            </a:xfrm>
          </p:grpSpPr>
          <p:grpSp>
            <p:nvGrpSpPr>
              <p:cNvPr id="39980" name="Group 4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2" name="Rectangle 4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39983" name="Rectangle 4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39981" name="Rectangle 4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5" name="Group 44"/>
            <p:cNvGrpSpPr>
              <a:grpSpLocks/>
            </p:cNvGrpSpPr>
            <p:nvPr/>
          </p:nvGrpSpPr>
          <p:grpSpPr bwMode="auto">
            <a:xfrm>
              <a:off x="2352" y="1901"/>
              <a:ext cx="1194" cy="163"/>
              <a:chOff x="2352" y="960"/>
              <a:chExt cx="1632" cy="288"/>
            </a:xfrm>
          </p:grpSpPr>
          <p:grpSp>
            <p:nvGrpSpPr>
              <p:cNvPr id="39976" name="Group 4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78" name="Rectangle 4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39979" name="Rectangle 4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39977" name="Rectangle 4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533400" y="1571144"/>
            <a:ext cx="3106738" cy="704850"/>
            <a:chOff x="336" y="432"/>
            <a:chExt cx="1957" cy="444"/>
          </a:xfrm>
        </p:grpSpPr>
        <p:sp>
          <p:nvSpPr>
            <p:cNvPr id="39965" name="Rectangle 4"/>
            <p:cNvSpPr>
              <a:spLocks noChangeArrowheads="1"/>
            </p:cNvSpPr>
            <p:nvPr/>
          </p:nvSpPr>
          <p:spPr bwMode="auto">
            <a:xfrm>
              <a:off x="1577" y="511"/>
              <a:ext cx="716" cy="19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39966" name="Rectangle 5"/>
            <p:cNvSpPr>
              <a:spLocks noChangeArrowheads="1"/>
            </p:cNvSpPr>
            <p:nvPr/>
          </p:nvSpPr>
          <p:spPr bwMode="auto">
            <a:xfrm>
              <a:off x="1077" y="511"/>
              <a:ext cx="500" cy="199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Seg #</a:t>
              </a:r>
            </a:p>
          </p:txBody>
        </p:sp>
        <p:sp>
          <p:nvSpPr>
            <p:cNvPr id="39967" name="Text Box 59"/>
            <p:cNvSpPr txBox="1">
              <a:spLocks noChangeArrowheads="1"/>
            </p:cNvSpPr>
            <p:nvPr/>
          </p:nvSpPr>
          <p:spPr bwMode="auto">
            <a:xfrm>
              <a:off x="336" y="432"/>
              <a:ext cx="65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>
            <a:off x="3733800" y="2549044"/>
            <a:ext cx="1895475" cy="258763"/>
            <a:chOff x="2352" y="960"/>
            <a:chExt cx="1632" cy="288"/>
          </a:xfrm>
        </p:grpSpPr>
        <p:grpSp>
          <p:nvGrpSpPr>
            <p:cNvPr id="39961" name="Group 74"/>
            <p:cNvGrpSpPr>
              <a:grpSpLocks/>
            </p:cNvGrpSpPr>
            <p:nvPr/>
          </p:nvGrpSpPr>
          <p:grpSpPr bwMode="auto">
            <a:xfrm>
              <a:off x="2352" y="960"/>
              <a:ext cx="1392" cy="288"/>
              <a:chOff x="2352" y="960"/>
              <a:chExt cx="1392" cy="288"/>
            </a:xfrm>
          </p:grpSpPr>
          <p:sp>
            <p:nvSpPr>
              <p:cNvPr id="39963" name="Rectangle 7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 dirty="0">
                    <a:latin typeface="Gill Sans" charset="0"/>
                    <a:ea typeface="Gill Sans" charset="0"/>
                    <a:cs typeface="Gill Sans" charset="0"/>
                  </a:rPr>
                  <a:t>Base2</a:t>
                </a:r>
              </a:p>
            </p:txBody>
          </p:sp>
          <p:sp>
            <p:nvSpPr>
              <p:cNvPr id="39964" name="Rectangle 7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Limit2</a:t>
                </a:r>
              </a:p>
            </p:txBody>
          </p:sp>
        </p:grpSp>
        <p:sp>
          <p:nvSpPr>
            <p:cNvPr id="39962" name="Rectangle 77"/>
            <p:cNvSpPr>
              <a:spLocks noChangeArrowheads="1"/>
            </p:cNvSpPr>
            <p:nvPr/>
          </p:nvSpPr>
          <p:spPr bwMode="auto">
            <a:xfrm>
              <a:off x="3744" y="960"/>
              <a:ext cx="240" cy="28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grpSp>
        <p:nvGrpSpPr>
          <p:cNvPr id="22" name="Group 71"/>
          <p:cNvGrpSpPr>
            <a:grpSpLocks/>
          </p:cNvGrpSpPr>
          <p:nvPr/>
        </p:nvGrpSpPr>
        <p:grpSpPr bwMode="auto">
          <a:xfrm>
            <a:off x="3614738" y="1860069"/>
            <a:ext cx="4919663" cy="1498600"/>
            <a:chOff x="2277" y="566"/>
            <a:chExt cx="3099" cy="944"/>
          </a:xfrm>
        </p:grpSpPr>
        <p:sp>
          <p:nvSpPr>
            <p:cNvPr id="39956" name="Freeform 67"/>
            <p:cNvSpPr>
              <a:spLocks/>
            </p:cNvSpPr>
            <p:nvPr/>
          </p:nvSpPr>
          <p:spPr bwMode="auto">
            <a:xfrm>
              <a:off x="2277" y="566"/>
              <a:ext cx="1728" cy="576"/>
            </a:xfrm>
            <a:custGeom>
              <a:avLst/>
              <a:gdLst>
                <a:gd name="T0" fmla="*/ 0 w 1728"/>
                <a:gd name="T1" fmla="*/ 0 h 528"/>
                <a:gd name="T2" fmla="*/ 1344 w 1728"/>
                <a:gd name="T3" fmla="*/ 0 h 528"/>
                <a:gd name="T4" fmla="*/ 1728 w 1728"/>
                <a:gd name="T5" fmla="*/ 3901 h 528"/>
                <a:gd name="T6" fmla="*/ 0 60000 65536"/>
                <a:gd name="T7" fmla="*/ 0 60000 65536"/>
                <a:gd name="T8" fmla="*/ 0 60000 65536"/>
                <a:gd name="T9" fmla="*/ 0 w 1728"/>
                <a:gd name="T10" fmla="*/ 0 h 528"/>
                <a:gd name="T11" fmla="*/ 1728 w 17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528">
                  <a:moveTo>
                    <a:pt x="0" y="0"/>
                  </a:moveTo>
                  <a:lnTo>
                    <a:pt x="1344" y="0"/>
                  </a:lnTo>
                  <a:lnTo>
                    <a:pt x="1728" y="52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7" name="Oval 52"/>
            <p:cNvSpPr>
              <a:spLocks noChangeArrowheads="1"/>
            </p:cNvSpPr>
            <p:nvPr/>
          </p:nvSpPr>
          <p:spPr bwMode="auto">
            <a:xfrm>
              <a:off x="3934" y="1115"/>
              <a:ext cx="358" cy="32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>
                  <a:latin typeface="Gill Sans" charset="0"/>
                  <a:ea typeface="Gill Sans" charset="0"/>
                  <a:cs typeface="Gill Sans" charset="0"/>
                </a:rPr>
                <a:t>+</a:t>
              </a:r>
            </a:p>
          </p:txBody>
        </p:sp>
        <p:sp>
          <p:nvSpPr>
            <p:cNvPr id="39958" name="Line 54"/>
            <p:cNvSpPr>
              <a:spLocks noChangeShapeType="1"/>
            </p:cNvSpPr>
            <p:nvPr/>
          </p:nvSpPr>
          <p:spPr bwMode="auto">
            <a:xfrm>
              <a:off x="2784" y="1104"/>
              <a:ext cx="1140" cy="13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9" name="Line 58"/>
            <p:cNvSpPr>
              <a:spLocks noChangeShapeType="1"/>
            </p:cNvSpPr>
            <p:nvPr/>
          </p:nvSpPr>
          <p:spPr bwMode="auto">
            <a:xfrm>
              <a:off x="4282" y="1279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60" name="Text Box 60"/>
            <p:cNvSpPr txBox="1">
              <a:spLocks noChangeArrowheads="1"/>
            </p:cNvSpPr>
            <p:nvPr/>
          </p:nvSpPr>
          <p:spPr bwMode="auto">
            <a:xfrm>
              <a:off x="4604" y="1066"/>
              <a:ext cx="772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5218114" y="1571144"/>
            <a:ext cx="2782888" cy="1041400"/>
            <a:chOff x="3287" y="384"/>
            <a:chExt cx="1753" cy="656"/>
          </a:xfrm>
        </p:grpSpPr>
        <p:sp>
          <p:nvSpPr>
            <p:cNvPr id="39951" name="Oval 51"/>
            <p:cNvSpPr>
              <a:spLocks noChangeArrowheads="1"/>
            </p:cNvSpPr>
            <p:nvPr/>
          </p:nvSpPr>
          <p:spPr bwMode="auto">
            <a:xfrm>
              <a:off x="3934" y="384"/>
              <a:ext cx="358" cy="32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>
                  <a:latin typeface="Gill Sans" charset="0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39952" name="Line 55"/>
            <p:cNvSpPr>
              <a:spLocks noChangeShapeType="1"/>
            </p:cNvSpPr>
            <p:nvPr/>
          </p:nvSpPr>
          <p:spPr bwMode="auto">
            <a:xfrm flipV="1">
              <a:off x="3287" y="626"/>
              <a:ext cx="677" cy="41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3" name="Line 57"/>
            <p:cNvSpPr>
              <a:spLocks noChangeShapeType="1"/>
            </p:cNvSpPr>
            <p:nvPr/>
          </p:nvSpPr>
          <p:spPr bwMode="auto">
            <a:xfrm>
              <a:off x="4282" y="54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4" name="Text Box 62"/>
            <p:cNvSpPr txBox="1">
              <a:spLocks noChangeArrowheads="1"/>
            </p:cNvSpPr>
            <p:nvPr/>
          </p:nvSpPr>
          <p:spPr bwMode="auto">
            <a:xfrm>
              <a:off x="4570" y="394"/>
              <a:ext cx="4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39955" name="Line 68"/>
            <p:cNvSpPr>
              <a:spLocks noChangeShapeType="1"/>
            </p:cNvSpPr>
            <p:nvPr/>
          </p:nvSpPr>
          <p:spPr bwMode="auto">
            <a:xfrm>
              <a:off x="3621" y="56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2274" name="Freeform 50"/>
          <p:cNvSpPr>
            <a:spLocks/>
          </p:cNvSpPr>
          <p:nvPr/>
        </p:nvSpPr>
        <p:spPr bwMode="auto">
          <a:xfrm>
            <a:off x="2243138" y="2012469"/>
            <a:ext cx="1530350" cy="635000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4572000" y="1510819"/>
            <a:ext cx="7617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offset</a:t>
            </a:r>
          </a:p>
        </p:txBody>
      </p:sp>
      <p:grpSp>
        <p:nvGrpSpPr>
          <p:cNvPr id="69" name="Group 135"/>
          <p:cNvGrpSpPr>
            <a:grpSpLocks/>
          </p:cNvGrpSpPr>
          <p:nvPr/>
        </p:nvGrpSpPr>
        <p:grpSpPr bwMode="auto">
          <a:xfrm>
            <a:off x="5638800" y="2730019"/>
            <a:ext cx="3276600" cy="2338388"/>
            <a:chOff x="3024" y="672"/>
            <a:chExt cx="2064" cy="1473"/>
          </a:xfrm>
        </p:grpSpPr>
        <p:sp>
          <p:nvSpPr>
            <p:cNvPr id="3994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Check Valid</a:t>
              </a:r>
            </a:p>
          </p:txBody>
        </p:sp>
        <p:sp>
          <p:nvSpPr>
            <p:cNvPr id="39948" name="Line 113"/>
            <p:cNvSpPr>
              <a:spLocks noChangeShapeType="1"/>
            </p:cNvSpPr>
            <p:nvPr/>
          </p:nvSpPr>
          <p:spPr bwMode="auto">
            <a:xfrm>
              <a:off x="3024" y="672"/>
              <a:ext cx="1106" cy="76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4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5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3995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02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B9FD-01BE-9944-8E6A-FA8DB007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BC4EE-056D-0349-A70F-E65E75B9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9913"/>
            <a:ext cx="8000999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Midterm Regrades Open, Close Friday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Project 2 Milestone Tonight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HW/Project "Party" on Friday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And happy to answer questions on material or midterm exam problems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Mid-Summer Course Survey:</a:t>
            </a:r>
            <a:br>
              <a:rPr lang="en-US" sz="3200" dirty="0"/>
            </a:br>
            <a:r>
              <a:rPr lang="en-US" sz="3200" dirty="0">
                <a:hlinkClick r:id="rId2"/>
              </a:rPr>
              <a:t>https://</a:t>
            </a:r>
            <a:r>
              <a:rPr lang="en-US" sz="3200" dirty="0" err="1">
                <a:hlinkClick r:id="rId2"/>
              </a:rPr>
              <a:t>tinyurl.com</a:t>
            </a:r>
            <a:r>
              <a:rPr lang="en-US" sz="3200" dirty="0">
                <a:hlinkClick r:id="rId2"/>
              </a:rPr>
              <a:t>/cs162midsummer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923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3909"/>
            <a:ext cx="9144000" cy="82166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Example: Four Segments (16-bit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019678"/>
              </p:ext>
            </p:extLst>
          </p:nvPr>
        </p:nvGraphicFramePr>
        <p:xfrm>
          <a:off x="4495800" y="109831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533400" y="155551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52401" y="3003310"/>
            <a:ext cx="2290763" cy="3905251"/>
            <a:chOff x="2640" y="672"/>
            <a:chExt cx="1443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762000" y="2165110"/>
            <a:ext cx="259389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4506915" y="2927110"/>
            <a:ext cx="2214563" cy="3981451"/>
            <a:chOff x="4176" y="624"/>
            <a:chExt cx="1395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29" name="Rectangle 66"/>
              <p:cNvSpPr>
                <a:spLocks noChangeArrowheads="1"/>
              </p:cNvSpPr>
              <p:nvPr/>
            </p:nvSpPr>
            <p:spPr bwMode="auto">
              <a:xfrm>
                <a:off x="4464" y="134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0" name="Rectangle 67"/>
              <p:cNvSpPr>
                <a:spLocks noChangeArrowheads="1"/>
              </p:cNvSpPr>
              <p:nvPr/>
            </p:nvSpPr>
            <p:spPr bwMode="auto">
              <a:xfrm>
                <a:off x="4464" y="1440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1" name="Rectangle 68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4" name="Text Box 74"/>
              <p:cNvSpPr txBox="1">
                <a:spLocks noChangeArrowheads="1"/>
              </p:cNvSpPr>
              <p:nvPr/>
            </p:nvSpPr>
            <p:spPr bwMode="auto">
              <a:xfrm>
                <a:off x="3883" y="153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0x5C00</a:t>
                </a:r>
              </a:p>
            </p:txBody>
          </p:sp>
          <p:sp>
            <p:nvSpPr>
              <p:cNvPr id="42035" name="Rectangle 78"/>
              <p:cNvSpPr>
                <a:spLocks noChangeArrowheads="1"/>
              </p:cNvSpPr>
              <p:nvPr/>
            </p:nvSpPr>
            <p:spPr bwMode="auto">
              <a:xfrm>
                <a:off x="4464" y="2640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  <p:sp>
            <p:nvSpPr>
              <p:cNvPr id="42037" name="Text Box 85"/>
              <p:cNvSpPr txBox="1">
                <a:spLocks noChangeArrowheads="1"/>
              </p:cNvSpPr>
              <p:nvPr/>
            </p:nvSpPr>
            <p:spPr bwMode="auto">
              <a:xfrm>
                <a:off x="3888" y="2496"/>
                <a:ext cx="55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0xF000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6" name="AutoShape 109"/>
          <p:cNvSpPr>
            <a:spLocks/>
          </p:cNvSpPr>
          <p:nvPr/>
        </p:nvSpPr>
        <p:spPr bwMode="auto">
          <a:xfrm>
            <a:off x="6716713" y="4374910"/>
            <a:ext cx="533400" cy="1524000"/>
          </a:xfrm>
          <a:prstGeom prst="rightBrace">
            <a:avLst>
              <a:gd name="adj1" fmla="val 2381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17" name="Text Box 110"/>
          <p:cNvSpPr txBox="1">
            <a:spLocks noChangeArrowheads="1"/>
          </p:cNvSpPr>
          <p:nvPr/>
        </p:nvSpPr>
        <p:spPr bwMode="auto">
          <a:xfrm>
            <a:off x="7245350" y="4755449"/>
            <a:ext cx="1404211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Space for</a:t>
            </a:r>
          </a:p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2293938" y="315571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2286000" y="281757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cxnSp>
        <p:nvCxnSpPr>
          <p:cNvPr id="42024" name="Elbow Connector 60"/>
          <p:cNvCxnSpPr>
            <a:cxnSpLocks noChangeShapeType="1"/>
          </p:cNvCxnSpPr>
          <p:nvPr/>
        </p:nvCxnSpPr>
        <p:spPr bwMode="auto">
          <a:xfrm>
            <a:off x="2286000" y="3978035"/>
            <a:ext cx="2209800" cy="244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5" name="TextBox 64"/>
          <p:cNvSpPr txBox="1">
            <a:spLocks noChangeArrowheads="1"/>
          </p:cNvSpPr>
          <p:nvPr/>
        </p:nvSpPr>
        <p:spPr bwMode="auto">
          <a:xfrm>
            <a:off x="2314575" y="365577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1</a:t>
            </a:r>
          </a:p>
        </p:txBody>
      </p:sp>
    </p:spTree>
    <p:extLst>
      <p:ext uri="{BB962C8B-B14F-4D97-AF65-F5344CB8AC3E}">
        <p14:creationId xmlns:p14="http://schemas.microsoft.com/office/powerpoint/2010/main" val="28490926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04F8-87A8-4DC6-971E-F9481ED6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vs. Base &amp;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443DF-AE08-4B38-B3A7-D047E17CC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153383" cy="4351338"/>
          </a:xfrm>
        </p:spPr>
        <p:txBody>
          <a:bodyPr/>
          <a:lstStyle/>
          <a:p>
            <a:r>
              <a:rPr lang="en-US" dirty="0"/>
              <a:t>Internal fragmentation?</a:t>
            </a:r>
          </a:p>
          <a:p>
            <a:r>
              <a:rPr lang="en-US" dirty="0"/>
              <a:t>We can have large, unused gaps in virtual address space that don’t correspond to any allocated segment</a:t>
            </a:r>
          </a:p>
          <a:p>
            <a:r>
              <a:rPr lang="en-US" dirty="0"/>
              <a:t>But segments must be contiguous in physical memory</a:t>
            </a:r>
          </a:p>
          <a:p>
            <a:pPr lvl="1"/>
            <a:r>
              <a:rPr lang="en-US" dirty="0"/>
              <a:t>Reserve extra space at beginning?</a:t>
            </a:r>
          </a:p>
          <a:p>
            <a:pPr lvl="1"/>
            <a:r>
              <a:rPr lang="en-US" dirty="0"/>
              <a:t>Expansion is difficult</a:t>
            </a:r>
          </a:p>
        </p:txBody>
      </p:sp>
      <p:grpSp>
        <p:nvGrpSpPr>
          <p:cNvPr id="4" name="Group 104">
            <a:extLst>
              <a:ext uri="{FF2B5EF4-FFF2-40B4-BE49-F238E27FC236}">
                <a16:creationId xmlns:a16="http://schemas.microsoft.com/office/drawing/2014/main" id="{4A732567-FC0D-4B60-9EDE-B125E5FE4771}"/>
              </a:ext>
            </a:extLst>
          </p:cNvPr>
          <p:cNvGrpSpPr>
            <a:grpSpLocks/>
          </p:cNvGrpSpPr>
          <p:nvPr/>
        </p:nvGrpSpPr>
        <p:grpSpPr bwMode="auto">
          <a:xfrm>
            <a:off x="6095205" y="1825625"/>
            <a:ext cx="2214563" cy="3981451"/>
            <a:chOff x="4176" y="624"/>
            <a:chExt cx="1395" cy="2508"/>
          </a:xfrm>
        </p:grpSpPr>
        <p:grpSp>
          <p:nvGrpSpPr>
            <p:cNvPr id="5" name="Group 89">
              <a:extLst>
                <a:ext uri="{FF2B5EF4-FFF2-40B4-BE49-F238E27FC236}">
                  <a16:creationId xmlns:a16="http://schemas.microsoft.com/office/drawing/2014/main" id="{8AD9E72C-5B56-4ABB-A6C1-E545DEB23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7" name="Rectangle 64">
                <a:extLst>
                  <a:ext uri="{FF2B5EF4-FFF2-40B4-BE49-F238E27FC236}">
                    <a16:creationId xmlns:a16="http://schemas.microsoft.com/office/drawing/2014/main" id="{FECC4BD3-45A5-4C79-9291-587FB58E5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8" name="Rectangle 66">
                <a:extLst>
                  <a:ext uri="{FF2B5EF4-FFF2-40B4-BE49-F238E27FC236}">
                    <a16:creationId xmlns:a16="http://schemas.microsoft.com/office/drawing/2014/main" id="{F4246093-FCCF-41AE-8888-9BB624740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134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9" name="Rectangle 67">
                <a:extLst>
                  <a:ext uri="{FF2B5EF4-FFF2-40B4-BE49-F238E27FC236}">
                    <a16:creationId xmlns:a16="http://schemas.microsoft.com/office/drawing/2014/main" id="{C5B08271-9A71-4A71-A4F8-4094DB2A0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1440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10" name="Rectangle 68">
                <a:extLst>
                  <a:ext uri="{FF2B5EF4-FFF2-40B4-BE49-F238E27FC236}">
                    <a16:creationId xmlns:a16="http://schemas.microsoft.com/office/drawing/2014/main" id="{8C5039F5-559D-4F36-9AB6-F0FA8F005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11" name="Text Box 71">
                <a:extLst>
                  <a:ext uri="{FF2B5EF4-FFF2-40B4-BE49-F238E27FC236}">
                    <a16:creationId xmlns:a16="http://schemas.microsoft.com/office/drawing/2014/main" id="{FAF245E0-EB9B-4718-B301-7DA772D3A0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12" name="Text Box 73">
                <a:extLst>
                  <a:ext uri="{FF2B5EF4-FFF2-40B4-BE49-F238E27FC236}">
                    <a16:creationId xmlns:a16="http://schemas.microsoft.com/office/drawing/2014/main" id="{CBB2568A-C655-41A6-AA6F-A89A028465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13" name="Text Box 74">
                <a:extLst>
                  <a:ext uri="{FF2B5EF4-FFF2-40B4-BE49-F238E27FC236}">
                    <a16:creationId xmlns:a16="http://schemas.microsoft.com/office/drawing/2014/main" id="{1A1921D1-8676-4372-9CB3-DAB8CF4E3F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" y="153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0x5C00</a:t>
                </a:r>
              </a:p>
            </p:txBody>
          </p:sp>
          <p:sp>
            <p:nvSpPr>
              <p:cNvPr id="14" name="Rectangle 78">
                <a:extLst>
                  <a:ext uri="{FF2B5EF4-FFF2-40B4-BE49-F238E27FC236}">
                    <a16:creationId xmlns:a16="http://schemas.microsoft.com/office/drawing/2014/main" id="{A63C50A7-8373-42E4-A29E-599D89BC9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2640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15" name="Text Box 79">
                <a:extLst>
                  <a:ext uri="{FF2B5EF4-FFF2-40B4-BE49-F238E27FC236}">
                    <a16:creationId xmlns:a16="http://schemas.microsoft.com/office/drawing/2014/main" id="{D2D2E22C-3DE0-4AB9-AD38-78A845C475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  <p:sp>
            <p:nvSpPr>
              <p:cNvPr id="16" name="Text Box 85">
                <a:extLst>
                  <a:ext uri="{FF2B5EF4-FFF2-40B4-BE49-F238E27FC236}">
                    <a16:creationId xmlns:a16="http://schemas.microsoft.com/office/drawing/2014/main" id="{4016B4E9-29D1-4D99-AEBB-A84ECBA0DC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2496"/>
                <a:ext cx="55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0xF000</a:t>
                </a:r>
              </a:p>
            </p:txBody>
          </p:sp>
        </p:grpSp>
        <p:sp>
          <p:nvSpPr>
            <p:cNvPr id="6" name="Text Box 102">
              <a:extLst>
                <a:ext uri="{FF2B5EF4-FFF2-40B4-BE49-F238E27FC236}">
                  <a16:creationId xmlns:a16="http://schemas.microsoft.com/office/drawing/2014/main" id="{1615A0BD-AAB2-4676-998F-8C75F0B76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17" name="Rectangle 68">
            <a:extLst>
              <a:ext uri="{FF2B5EF4-FFF2-40B4-BE49-F238E27FC236}">
                <a16:creationId xmlns:a16="http://schemas.microsoft.com/office/drawing/2014/main" id="{15518A61-D8D0-41CD-B9B8-A6A4DD476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7543" y="2497937"/>
            <a:ext cx="12192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2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04F8-87A8-4DC6-971E-F9481ED6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vs. Base &amp;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443DF-AE08-4B38-B3A7-D047E17CC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153383" cy="4351338"/>
          </a:xfrm>
        </p:spPr>
        <p:txBody>
          <a:bodyPr/>
          <a:lstStyle/>
          <a:p>
            <a:r>
              <a:rPr lang="en-US" dirty="0"/>
              <a:t>External fragmentation?</a:t>
            </a:r>
          </a:p>
          <a:p>
            <a:r>
              <a:rPr lang="en-US" dirty="0"/>
              <a:t>Yes – may need to rearrange chunks of memory</a:t>
            </a:r>
          </a:p>
          <a:p>
            <a:r>
              <a:rPr lang="en-US" dirty="0"/>
              <a:t>Segments are smaller than full process memory image, hopefully less work</a:t>
            </a:r>
          </a:p>
        </p:txBody>
      </p:sp>
      <p:grpSp>
        <p:nvGrpSpPr>
          <p:cNvPr id="4" name="Group 104">
            <a:extLst>
              <a:ext uri="{FF2B5EF4-FFF2-40B4-BE49-F238E27FC236}">
                <a16:creationId xmlns:a16="http://schemas.microsoft.com/office/drawing/2014/main" id="{4A732567-FC0D-4B60-9EDE-B125E5FE4771}"/>
              </a:ext>
            </a:extLst>
          </p:cNvPr>
          <p:cNvGrpSpPr>
            <a:grpSpLocks/>
          </p:cNvGrpSpPr>
          <p:nvPr/>
        </p:nvGrpSpPr>
        <p:grpSpPr bwMode="auto">
          <a:xfrm>
            <a:off x="6095205" y="1825625"/>
            <a:ext cx="2214563" cy="3981451"/>
            <a:chOff x="4176" y="624"/>
            <a:chExt cx="1395" cy="2508"/>
          </a:xfrm>
        </p:grpSpPr>
        <p:grpSp>
          <p:nvGrpSpPr>
            <p:cNvPr id="5" name="Group 89">
              <a:extLst>
                <a:ext uri="{FF2B5EF4-FFF2-40B4-BE49-F238E27FC236}">
                  <a16:creationId xmlns:a16="http://schemas.microsoft.com/office/drawing/2014/main" id="{8AD9E72C-5B56-4ABB-A6C1-E545DEB23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7" name="Rectangle 64">
                <a:extLst>
                  <a:ext uri="{FF2B5EF4-FFF2-40B4-BE49-F238E27FC236}">
                    <a16:creationId xmlns:a16="http://schemas.microsoft.com/office/drawing/2014/main" id="{FECC4BD3-45A5-4C79-9291-587FB58E5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8" name="Rectangle 66">
                <a:extLst>
                  <a:ext uri="{FF2B5EF4-FFF2-40B4-BE49-F238E27FC236}">
                    <a16:creationId xmlns:a16="http://schemas.microsoft.com/office/drawing/2014/main" id="{F4246093-FCCF-41AE-8888-9BB624740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134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9" name="Rectangle 67">
                <a:extLst>
                  <a:ext uri="{FF2B5EF4-FFF2-40B4-BE49-F238E27FC236}">
                    <a16:creationId xmlns:a16="http://schemas.microsoft.com/office/drawing/2014/main" id="{C5B08271-9A71-4A71-A4F8-4094DB2A0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1440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10" name="Rectangle 68">
                <a:extLst>
                  <a:ext uri="{FF2B5EF4-FFF2-40B4-BE49-F238E27FC236}">
                    <a16:creationId xmlns:a16="http://schemas.microsoft.com/office/drawing/2014/main" id="{8C5039F5-559D-4F36-9AB6-F0FA8F005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11" name="Text Box 71">
                <a:extLst>
                  <a:ext uri="{FF2B5EF4-FFF2-40B4-BE49-F238E27FC236}">
                    <a16:creationId xmlns:a16="http://schemas.microsoft.com/office/drawing/2014/main" id="{FAF245E0-EB9B-4718-B301-7DA772D3A0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12" name="Text Box 73">
                <a:extLst>
                  <a:ext uri="{FF2B5EF4-FFF2-40B4-BE49-F238E27FC236}">
                    <a16:creationId xmlns:a16="http://schemas.microsoft.com/office/drawing/2014/main" id="{CBB2568A-C655-41A6-AA6F-A89A028465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13" name="Text Box 74">
                <a:extLst>
                  <a:ext uri="{FF2B5EF4-FFF2-40B4-BE49-F238E27FC236}">
                    <a16:creationId xmlns:a16="http://schemas.microsoft.com/office/drawing/2014/main" id="{1A1921D1-8676-4372-9CB3-DAB8CF4E3F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" y="153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0x5C00</a:t>
                </a:r>
              </a:p>
            </p:txBody>
          </p:sp>
          <p:sp>
            <p:nvSpPr>
              <p:cNvPr id="14" name="Rectangle 78">
                <a:extLst>
                  <a:ext uri="{FF2B5EF4-FFF2-40B4-BE49-F238E27FC236}">
                    <a16:creationId xmlns:a16="http://schemas.microsoft.com/office/drawing/2014/main" id="{A63C50A7-8373-42E4-A29E-599D89BC9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2640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15" name="Text Box 79">
                <a:extLst>
                  <a:ext uri="{FF2B5EF4-FFF2-40B4-BE49-F238E27FC236}">
                    <a16:creationId xmlns:a16="http://schemas.microsoft.com/office/drawing/2014/main" id="{D2D2E22C-3DE0-4AB9-AD38-78A845C475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  <p:sp>
            <p:nvSpPr>
              <p:cNvPr id="16" name="Text Box 85">
                <a:extLst>
                  <a:ext uri="{FF2B5EF4-FFF2-40B4-BE49-F238E27FC236}">
                    <a16:creationId xmlns:a16="http://schemas.microsoft.com/office/drawing/2014/main" id="{4016B4E9-29D1-4D99-AEBB-A84ECBA0DC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2496"/>
                <a:ext cx="55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0xF000</a:t>
                </a:r>
              </a:p>
            </p:txBody>
          </p:sp>
        </p:grpSp>
        <p:sp>
          <p:nvSpPr>
            <p:cNvPr id="6" name="Text Box 102">
              <a:extLst>
                <a:ext uri="{FF2B5EF4-FFF2-40B4-BE49-F238E27FC236}">
                  <a16:creationId xmlns:a16="http://schemas.microsoft.com/office/drawing/2014/main" id="{1615A0BD-AAB2-4676-998F-8C75F0B76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17" name="Rectangle 68">
            <a:extLst>
              <a:ext uri="{FF2B5EF4-FFF2-40B4-BE49-F238E27FC236}">
                <a16:creationId xmlns:a16="http://schemas.microsoft.com/office/drawing/2014/main" id="{15518A61-D8D0-41CD-B9B8-A6A4DD476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7543" y="2497937"/>
            <a:ext cx="12192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8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04F8-87A8-4DC6-971E-F9481ED6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vs. Base &amp;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443DF-AE08-4B38-B3A7-D047E17CC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153383" cy="4351338"/>
          </a:xfrm>
        </p:spPr>
        <p:txBody>
          <a:bodyPr/>
          <a:lstStyle/>
          <a:p>
            <a:r>
              <a:rPr lang="en-US" dirty="0"/>
              <a:t>Sharing?</a:t>
            </a:r>
          </a:p>
          <a:p>
            <a:r>
              <a:rPr lang="en-US" dirty="0"/>
              <a:t>Yes! Allow virtual addresses in two processes to map to same segment in physical mem.</a:t>
            </a:r>
          </a:p>
          <a:p>
            <a:endParaRPr lang="en-US" dirty="0"/>
          </a:p>
          <a:p>
            <a:r>
              <a:rPr lang="en-US" dirty="0"/>
              <a:t>But can only share at segment granularity</a:t>
            </a:r>
          </a:p>
          <a:p>
            <a:pPr lvl="1"/>
            <a:r>
              <a:rPr lang="en-US" dirty="0"/>
              <a:t>One shared library per segment?</a:t>
            </a:r>
          </a:p>
          <a:p>
            <a:pPr lvl="1"/>
            <a:r>
              <a:rPr lang="en-US" dirty="0"/>
              <a:t>Will we run out of segments?</a:t>
            </a:r>
          </a:p>
        </p:txBody>
      </p:sp>
      <p:grpSp>
        <p:nvGrpSpPr>
          <p:cNvPr id="4" name="Group 104">
            <a:extLst>
              <a:ext uri="{FF2B5EF4-FFF2-40B4-BE49-F238E27FC236}">
                <a16:creationId xmlns:a16="http://schemas.microsoft.com/office/drawing/2014/main" id="{4A732567-FC0D-4B60-9EDE-B125E5FE4771}"/>
              </a:ext>
            </a:extLst>
          </p:cNvPr>
          <p:cNvGrpSpPr>
            <a:grpSpLocks/>
          </p:cNvGrpSpPr>
          <p:nvPr/>
        </p:nvGrpSpPr>
        <p:grpSpPr bwMode="auto">
          <a:xfrm>
            <a:off x="6095205" y="1825625"/>
            <a:ext cx="2214563" cy="3981451"/>
            <a:chOff x="4176" y="624"/>
            <a:chExt cx="1395" cy="2508"/>
          </a:xfrm>
        </p:grpSpPr>
        <p:grpSp>
          <p:nvGrpSpPr>
            <p:cNvPr id="5" name="Group 89">
              <a:extLst>
                <a:ext uri="{FF2B5EF4-FFF2-40B4-BE49-F238E27FC236}">
                  <a16:creationId xmlns:a16="http://schemas.microsoft.com/office/drawing/2014/main" id="{8AD9E72C-5B56-4ABB-A6C1-E545DEB23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7" name="Rectangle 64">
                <a:extLst>
                  <a:ext uri="{FF2B5EF4-FFF2-40B4-BE49-F238E27FC236}">
                    <a16:creationId xmlns:a16="http://schemas.microsoft.com/office/drawing/2014/main" id="{FECC4BD3-45A5-4C79-9291-587FB58E5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8" name="Rectangle 66">
                <a:extLst>
                  <a:ext uri="{FF2B5EF4-FFF2-40B4-BE49-F238E27FC236}">
                    <a16:creationId xmlns:a16="http://schemas.microsoft.com/office/drawing/2014/main" id="{F4246093-FCCF-41AE-8888-9BB624740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134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9" name="Rectangle 67">
                <a:extLst>
                  <a:ext uri="{FF2B5EF4-FFF2-40B4-BE49-F238E27FC236}">
                    <a16:creationId xmlns:a16="http://schemas.microsoft.com/office/drawing/2014/main" id="{C5B08271-9A71-4A71-A4F8-4094DB2A0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1440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10" name="Rectangle 68">
                <a:extLst>
                  <a:ext uri="{FF2B5EF4-FFF2-40B4-BE49-F238E27FC236}">
                    <a16:creationId xmlns:a16="http://schemas.microsoft.com/office/drawing/2014/main" id="{8C5039F5-559D-4F36-9AB6-F0FA8F005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11" name="Text Box 71">
                <a:extLst>
                  <a:ext uri="{FF2B5EF4-FFF2-40B4-BE49-F238E27FC236}">
                    <a16:creationId xmlns:a16="http://schemas.microsoft.com/office/drawing/2014/main" id="{FAF245E0-EB9B-4718-B301-7DA772D3A0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12" name="Text Box 73">
                <a:extLst>
                  <a:ext uri="{FF2B5EF4-FFF2-40B4-BE49-F238E27FC236}">
                    <a16:creationId xmlns:a16="http://schemas.microsoft.com/office/drawing/2014/main" id="{CBB2568A-C655-41A6-AA6F-A89A028465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13" name="Text Box 74">
                <a:extLst>
                  <a:ext uri="{FF2B5EF4-FFF2-40B4-BE49-F238E27FC236}">
                    <a16:creationId xmlns:a16="http://schemas.microsoft.com/office/drawing/2014/main" id="{1A1921D1-8676-4372-9CB3-DAB8CF4E3F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" y="153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0x5C00</a:t>
                </a:r>
              </a:p>
            </p:txBody>
          </p:sp>
          <p:sp>
            <p:nvSpPr>
              <p:cNvPr id="14" name="Rectangle 78">
                <a:extLst>
                  <a:ext uri="{FF2B5EF4-FFF2-40B4-BE49-F238E27FC236}">
                    <a16:creationId xmlns:a16="http://schemas.microsoft.com/office/drawing/2014/main" id="{A63C50A7-8373-42E4-A29E-599D89BC9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2640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15" name="Text Box 79">
                <a:extLst>
                  <a:ext uri="{FF2B5EF4-FFF2-40B4-BE49-F238E27FC236}">
                    <a16:creationId xmlns:a16="http://schemas.microsoft.com/office/drawing/2014/main" id="{D2D2E22C-3DE0-4AB9-AD38-78A845C475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  <p:sp>
            <p:nvSpPr>
              <p:cNvPr id="16" name="Text Box 85">
                <a:extLst>
                  <a:ext uri="{FF2B5EF4-FFF2-40B4-BE49-F238E27FC236}">
                    <a16:creationId xmlns:a16="http://schemas.microsoft.com/office/drawing/2014/main" id="{4016B4E9-29D1-4D99-AEBB-A84ECBA0DC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2496"/>
                <a:ext cx="55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0xF000</a:t>
                </a:r>
              </a:p>
            </p:txBody>
          </p:sp>
        </p:grpSp>
        <p:sp>
          <p:nvSpPr>
            <p:cNvPr id="6" name="Text Box 102">
              <a:extLst>
                <a:ext uri="{FF2B5EF4-FFF2-40B4-BE49-F238E27FC236}">
                  <a16:creationId xmlns:a16="http://schemas.microsoft.com/office/drawing/2014/main" id="{1615A0BD-AAB2-4676-998F-8C75F0B76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17" name="Rectangle 68">
            <a:extLst>
              <a:ext uri="{FF2B5EF4-FFF2-40B4-BE49-F238E27FC236}">
                <a16:creationId xmlns:a16="http://schemas.microsoft.com/office/drawing/2014/main" id="{15518A61-D8D0-41CD-B9B8-A6A4DD476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7543" y="2497937"/>
            <a:ext cx="12192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3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C66C-8B72-4E74-A9AC-B0D5C75C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771C4-848C-469C-B008-7AD197BE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What if all segments don’t fit in memory?</a:t>
            </a:r>
          </a:p>
          <a:p>
            <a:pPr lvl="1"/>
            <a:r>
              <a:rPr lang="en-US" dirty="0"/>
              <a:t>Breaks the </a:t>
            </a:r>
            <a:r>
              <a:rPr lang="en-US" i="1" dirty="0"/>
              <a:t>illusion of a dedicated machine</a:t>
            </a:r>
          </a:p>
          <a:p>
            <a:r>
              <a:rPr lang="en-US" dirty="0"/>
              <a:t>Potential solution: When process isn’t running, move one or more segments to disk</a:t>
            </a:r>
          </a:p>
          <a:p>
            <a:pPr lvl="1"/>
            <a:r>
              <a:rPr lang="en-US" dirty="0"/>
              <a:t>Load segment back into main memory before resuming</a:t>
            </a:r>
          </a:p>
          <a:p>
            <a:pPr lvl="1"/>
            <a:r>
              <a:rPr lang="en-US" dirty="0"/>
              <a:t>An “extreme context switch”</a:t>
            </a:r>
          </a:p>
          <a:p>
            <a:r>
              <a:rPr lang="en-US" dirty="0"/>
              <a:t>Need to track whether or not a segment is resident in memory in processor segment map</a:t>
            </a:r>
          </a:p>
        </p:txBody>
      </p:sp>
    </p:spTree>
    <p:extLst>
      <p:ext uri="{BB962C8B-B14F-4D97-AF65-F5344CB8AC3E}">
        <p14:creationId xmlns:p14="http://schemas.microsoft.com/office/powerpoint/2010/main" val="7312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E3D29-D19E-460A-A2DD-F66094B5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326C3-4406-4A23-B872-A72FCA426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Disks are </a:t>
            </a:r>
            <a:r>
              <a:rPr lang="en-US" i="1" dirty="0"/>
              <a:t>orders of magnitude</a:t>
            </a:r>
            <a:r>
              <a:rPr lang="en-US" dirty="0"/>
              <a:t> slower than memory</a:t>
            </a:r>
          </a:p>
          <a:p>
            <a:pPr lvl="1"/>
            <a:r>
              <a:rPr lang="en-US" dirty="0"/>
              <a:t>Sure, SSDs are faster, but not that much faster</a:t>
            </a:r>
          </a:p>
          <a:p>
            <a:pPr lvl="1"/>
            <a:endParaRPr lang="en-US" dirty="0"/>
          </a:p>
          <a:p>
            <a:r>
              <a:rPr lang="en-US" dirty="0"/>
              <a:t>For modern systems, swapping performance is unacceptable</a:t>
            </a:r>
          </a:p>
          <a:p>
            <a:pPr lvl="1"/>
            <a:r>
              <a:rPr lang="en-US" i="1" dirty="0"/>
              <a:t>Maybe</a:t>
            </a:r>
            <a:r>
              <a:rPr lang="en-US" dirty="0"/>
              <a:t> swap some idle memory to disk, but never something active</a:t>
            </a:r>
          </a:p>
          <a:p>
            <a:r>
              <a:rPr lang="en-US" dirty="0"/>
              <a:t>Why talk about it?</a:t>
            </a:r>
          </a:p>
          <a:p>
            <a:pPr lvl="1"/>
            <a:r>
              <a:rPr lang="en-US" dirty="0"/>
              <a:t>One of the original motivations for </a:t>
            </a:r>
            <a:r>
              <a:rPr lang="en-US" b="1" dirty="0"/>
              <a:t>paging</a:t>
            </a:r>
            <a:endParaRPr lang="en-US" dirty="0"/>
          </a:p>
          <a:p>
            <a:pPr lvl="1"/>
            <a:r>
              <a:rPr lang="en-US" dirty="0"/>
              <a:t>Program loading still involves this mechanism</a:t>
            </a:r>
          </a:p>
        </p:txBody>
      </p:sp>
    </p:spTree>
    <p:extLst>
      <p:ext uri="{BB962C8B-B14F-4D97-AF65-F5344CB8AC3E}">
        <p14:creationId xmlns:p14="http://schemas.microsoft.com/office/powerpoint/2010/main" val="28476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CD409-8718-4D07-AAB4-D19645C9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0C86E-9BF9-457E-AACB-5CDDE7C0C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r>
              <a:rPr lang="en-US" dirty="0"/>
              <a:t>Allocate at </a:t>
            </a:r>
            <a:r>
              <a:rPr lang="en-US" i="1" dirty="0"/>
              <a:t>finer granularity</a:t>
            </a:r>
            <a:r>
              <a:rPr lang="en-US" dirty="0"/>
              <a:t> than segments</a:t>
            </a:r>
          </a:p>
          <a:p>
            <a:r>
              <a:rPr lang="en-US" dirty="0"/>
              <a:t>Allocate memory in fixed-size chunks: </a:t>
            </a:r>
            <a:r>
              <a:rPr lang="en-US" b="1" dirty="0"/>
              <a:t>pages</a:t>
            </a:r>
            <a:endParaRPr lang="en-US" dirty="0"/>
          </a:p>
          <a:p>
            <a:pPr lvl="1"/>
            <a:r>
              <a:rPr lang="en-US" dirty="0"/>
              <a:t>All allocations are full pages</a:t>
            </a:r>
          </a:p>
          <a:p>
            <a:pPr lvl="1"/>
            <a:r>
              <a:rPr lang="en-US" dirty="0"/>
              <a:t>All holes are multiples of a page size</a:t>
            </a:r>
          </a:p>
          <a:p>
            <a:r>
              <a:rPr lang="en-US" dirty="0"/>
              <a:t>Remember blocks in file systems? Same concept</a:t>
            </a:r>
          </a:p>
          <a:p>
            <a:r>
              <a:rPr lang="en-US" dirty="0"/>
              <a:t>Expanding memory footprint: allocate new page</a:t>
            </a:r>
          </a:p>
          <a:p>
            <a:pPr lvl="1"/>
            <a:r>
              <a:rPr lang="en-US" dirty="0"/>
              <a:t>No need to relocate existing allocations</a:t>
            </a:r>
          </a:p>
          <a:p>
            <a:pPr lvl="1"/>
            <a:r>
              <a:rPr lang="en-US" dirty="0"/>
              <a:t>No struggle to find free region of proper size</a:t>
            </a:r>
          </a:p>
        </p:txBody>
      </p:sp>
    </p:spTree>
    <p:extLst>
      <p:ext uri="{BB962C8B-B14F-4D97-AF65-F5344CB8AC3E}">
        <p14:creationId xmlns:p14="http://schemas.microsoft.com/office/powerpoint/2010/main" val="30506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CD409-8718-4D07-AAB4-D19645C9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catch?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0C86E-9BF9-457E-AACB-5CDDE7C0C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r>
              <a:rPr lang="en-US" dirty="0"/>
              <a:t>More bookkeeping</a:t>
            </a:r>
          </a:p>
          <a:p>
            <a:pPr lvl="1"/>
            <a:r>
              <a:rPr lang="en-US" dirty="0"/>
              <a:t>Need to track physical memory location of each page</a:t>
            </a:r>
          </a:p>
          <a:p>
            <a:pPr lvl="1"/>
            <a:r>
              <a:rPr lang="en-US" dirty="0"/>
              <a:t>Need to track metadata (valid, permissions) per page</a:t>
            </a:r>
          </a:p>
          <a:p>
            <a:r>
              <a:rPr lang="en-US" dirty="0"/>
              <a:t>Page size represents a tradeoff</a:t>
            </a:r>
          </a:p>
          <a:p>
            <a:pPr lvl="1"/>
            <a:r>
              <a:rPr lang="en-US" dirty="0"/>
              <a:t>Larger: Fewer pages to keep track of, more internal fragmentation</a:t>
            </a:r>
          </a:p>
          <a:p>
            <a:pPr lvl="1"/>
            <a:r>
              <a:rPr lang="en-US" dirty="0"/>
              <a:t>Smaller: Less wasted space, more pages to track</a:t>
            </a:r>
          </a:p>
          <a:p>
            <a:r>
              <a:rPr lang="en-US" dirty="0"/>
              <a:t>Less locality: Sequential access in virtual space is not necessarily sequential in physical space</a:t>
            </a:r>
          </a:p>
          <a:p>
            <a:pPr lvl="1"/>
            <a:r>
              <a:rPr lang="en-US" dirty="0"/>
              <a:t>Jumping across page boundaries</a:t>
            </a:r>
          </a:p>
        </p:txBody>
      </p:sp>
    </p:spTree>
    <p:extLst>
      <p:ext uri="{BB962C8B-B14F-4D97-AF65-F5344CB8AC3E}">
        <p14:creationId xmlns:p14="http://schemas.microsoft.com/office/powerpoint/2010/main" val="8630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5177925" y="1592939"/>
            <a:ext cx="3689350" cy="1336675"/>
            <a:chOff x="3292" y="576"/>
            <a:chExt cx="2324" cy="842"/>
          </a:xfrm>
        </p:grpSpPr>
        <p:sp>
          <p:nvSpPr>
            <p:cNvPr id="52269" name="Freeform 86"/>
            <p:cNvSpPr>
              <a:spLocks/>
            </p:cNvSpPr>
            <p:nvPr/>
          </p:nvSpPr>
          <p:spPr bwMode="auto">
            <a:xfrm>
              <a:off x="3292" y="576"/>
              <a:ext cx="1829" cy="315"/>
            </a:xfrm>
            <a:custGeom>
              <a:avLst/>
              <a:gdLst>
                <a:gd name="T0" fmla="*/ 0 w 1824"/>
                <a:gd name="T1" fmla="*/ 0 h 288"/>
                <a:gd name="T2" fmla="*/ 1964 w 1824"/>
                <a:gd name="T3" fmla="*/ 0 h 288"/>
                <a:gd name="T4" fmla="*/ 1964 w 1824"/>
                <a:gd name="T5" fmla="*/ 3536 h 288"/>
                <a:gd name="T6" fmla="*/ 0 60000 65536"/>
                <a:gd name="T7" fmla="*/ 0 60000 65536"/>
                <a:gd name="T8" fmla="*/ 0 60000 65536"/>
                <a:gd name="T9" fmla="*/ 0 w 1824"/>
                <a:gd name="T10" fmla="*/ 0 h 288"/>
                <a:gd name="T11" fmla="*/ 1824 w 182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70" name="Text Box 87"/>
            <p:cNvSpPr txBox="1">
              <a:spLocks noChangeArrowheads="1"/>
            </p:cNvSpPr>
            <p:nvPr/>
          </p:nvSpPr>
          <p:spPr bwMode="auto">
            <a:xfrm>
              <a:off x="4112" y="1168"/>
              <a:ext cx="11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 Address</a:t>
              </a:r>
            </a:p>
          </p:txBody>
        </p:sp>
        <p:grpSp>
          <p:nvGrpSpPr>
            <p:cNvPr id="52271" name="Group 140"/>
            <p:cNvGrpSpPr>
              <a:grpSpLocks/>
            </p:cNvGrpSpPr>
            <p:nvPr/>
          </p:nvGrpSpPr>
          <p:grpSpPr bwMode="auto">
            <a:xfrm>
              <a:off x="4026" y="920"/>
              <a:ext cx="1590" cy="238"/>
              <a:chOff x="4026" y="920"/>
              <a:chExt cx="1590" cy="238"/>
            </a:xfrm>
          </p:grpSpPr>
          <p:sp>
            <p:nvSpPr>
              <p:cNvPr id="52272" name="Rectangle 84"/>
              <p:cNvSpPr>
                <a:spLocks noChangeArrowheads="1"/>
              </p:cNvSpPr>
              <p:nvPr/>
            </p:nvSpPr>
            <p:spPr bwMode="auto">
              <a:xfrm>
                <a:off x="4631" y="920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273" name="Rectangle 137"/>
              <p:cNvSpPr>
                <a:spLocks noChangeArrowheads="1"/>
              </p:cNvSpPr>
              <p:nvPr/>
            </p:nvSpPr>
            <p:spPr bwMode="auto">
              <a:xfrm>
                <a:off x="4026" y="920"/>
                <a:ext cx="630" cy="23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48474"/>
            <a:ext cx="7540362" cy="826259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Implementing Paging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562" y="4494889"/>
            <a:ext cx="8915400" cy="1931674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ko-KR" dirty="0">
                <a:sym typeface="Symbol" panose="05050102010706020507" pitchFamily="18" charset="2"/>
              </a:rPr>
              <a:t>Page Table: </a:t>
            </a:r>
            <a:r>
              <a:rPr lang="en-US" altLang="ko-KR" i="1" dirty="0">
                <a:sym typeface="Symbol" panose="05050102010706020507" pitchFamily="18" charset="2"/>
              </a:rPr>
              <a:t>Process-Specific</a:t>
            </a:r>
            <a:r>
              <a:rPr lang="en-US" altLang="ko-KR" dirty="0">
                <a:sym typeface="Symbol" panose="05050102010706020507" pitchFamily="18" charset="2"/>
              </a:rPr>
              <a:t> map for bookkeeping</a:t>
            </a:r>
          </a:p>
          <a:p>
            <a:pPr lvl="1">
              <a:spcBef>
                <a:spcPct val="0"/>
              </a:spcBef>
            </a:pPr>
            <a:r>
              <a:rPr lang="en-US" altLang="ko-KR" dirty="0">
                <a:sym typeface="Symbol" panose="05050102010706020507" pitchFamily="18" charset="2"/>
              </a:rPr>
              <a:t>Tells us in which physical page frame our virtual page is stored</a:t>
            </a:r>
          </a:p>
          <a:p>
            <a:pPr lvl="1">
              <a:spcBef>
                <a:spcPct val="0"/>
              </a:spcBef>
            </a:pPr>
            <a:r>
              <a:rPr lang="en-US" altLang="ko-KR" dirty="0">
                <a:sym typeface="Symbol" panose="05050102010706020507" pitchFamily="18" charset="2"/>
              </a:rPr>
              <a:t>Virtual page number is index into table</a:t>
            </a:r>
          </a:p>
          <a:p>
            <a:pPr lvl="1">
              <a:spcBef>
                <a:spcPct val="0"/>
              </a:spcBef>
            </a:pPr>
            <a:r>
              <a:rPr lang="en-US" altLang="ko-KR" dirty="0">
                <a:sym typeface="Symbol" panose="05050102010706020507" pitchFamily="18" charset="2"/>
              </a:rPr>
              <a:t>Table itself resides in physical memory</a:t>
            </a:r>
          </a:p>
          <a:p>
            <a:pPr lvl="1">
              <a:spcBef>
                <a:spcPct val="0"/>
              </a:spcBef>
            </a:pPr>
            <a:r>
              <a:rPr lang="en-US" altLang="ko-KR" dirty="0">
                <a:sym typeface="Symbol" panose="05050102010706020507" pitchFamily="18" charset="2"/>
              </a:rPr>
              <a:t>Trigger </a:t>
            </a:r>
            <a:r>
              <a:rPr lang="en-US" altLang="ko-KR" b="1" dirty="0">
                <a:sym typeface="Symbol" panose="05050102010706020507" pitchFamily="18" charset="2"/>
              </a:rPr>
              <a:t>fault</a:t>
            </a:r>
            <a:r>
              <a:rPr lang="en-US" altLang="ko-KR" dirty="0">
                <a:sym typeface="Symbol" panose="05050102010706020507" pitchFamily="18" charset="2"/>
              </a:rPr>
              <a:t> if page access is not permitted</a:t>
            </a:r>
          </a:p>
        </p:txBody>
      </p:sp>
      <p:sp>
        <p:nvSpPr>
          <p:cNvPr id="700486" name="Freeform 70"/>
          <p:cNvSpPr>
            <a:spLocks/>
          </p:cNvSpPr>
          <p:nvPr/>
        </p:nvSpPr>
        <p:spPr bwMode="auto">
          <a:xfrm>
            <a:off x="3017338" y="1821539"/>
            <a:ext cx="846137" cy="684213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409075" y="1440539"/>
            <a:ext cx="4768850" cy="396875"/>
            <a:chOff x="160" y="559"/>
            <a:chExt cx="3004" cy="250"/>
          </a:xfrm>
        </p:grpSpPr>
        <p:grpSp>
          <p:nvGrpSpPr>
            <p:cNvPr id="52265" name="Group 11"/>
            <p:cNvGrpSpPr>
              <a:grpSpLocks/>
            </p:cNvGrpSpPr>
            <p:nvPr/>
          </p:nvGrpSpPr>
          <p:grpSpPr bwMode="auto">
            <a:xfrm>
              <a:off x="1548" y="566"/>
              <a:ext cx="1616" cy="238"/>
              <a:chOff x="480" y="624"/>
              <a:chExt cx="1968" cy="336"/>
            </a:xfrm>
          </p:grpSpPr>
          <p:sp>
            <p:nvSpPr>
              <p:cNvPr id="52267" name="Rectangle 5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268" name="Rectangle 6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solidFill>
                      <a:schemeClr val="bg1"/>
                    </a:solidFill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solidFill>
                      <a:schemeClr val="bg1"/>
                    </a:solidFill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2266" name="Text Box 80"/>
            <p:cNvSpPr txBox="1">
              <a:spLocks noChangeArrowheads="1"/>
            </p:cNvSpPr>
            <p:nvPr/>
          </p:nvSpPr>
          <p:spPr bwMode="auto">
            <a:xfrm>
              <a:off x="160" y="559"/>
              <a:ext cx="11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Address:</a:t>
              </a: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713875" y="2505752"/>
            <a:ext cx="3276601" cy="1290637"/>
            <a:chOff x="352" y="1375"/>
            <a:chExt cx="2064" cy="813"/>
          </a:xfrm>
        </p:grpSpPr>
        <p:sp>
          <p:nvSpPr>
            <p:cNvPr id="52259" name="Text Box 82"/>
            <p:cNvSpPr txBox="1">
              <a:spLocks noChangeArrowheads="1"/>
            </p:cNvSpPr>
            <p:nvPr/>
          </p:nvSpPr>
          <p:spPr bwMode="auto">
            <a:xfrm>
              <a:off x="1389" y="1938"/>
              <a:ext cx="10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 Error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0" name="Oval 71"/>
            <p:cNvSpPr>
              <a:spLocks noChangeArrowheads="1"/>
            </p:cNvSpPr>
            <p:nvPr/>
          </p:nvSpPr>
          <p:spPr bwMode="auto">
            <a:xfrm>
              <a:off x="1760" y="1544"/>
              <a:ext cx="317" cy="269"/>
            </a:xfrm>
            <a:prstGeom prst="ellipse">
              <a:avLst/>
            </a:prstGeom>
            <a:solidFill>
              <a:srgbClr val="03920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>
                  <a:latin typeface="Gill Sans" charset="0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52261" name="Line 88"/>
            <p:cNvSpPr>
              <a:spLocks noChangeShapeType="1"/>
            </p:cNvSpPr>
            <p:nvPr/>
          </p:nvSpPr>
          <p:spPr bwMode="auto">
            <a:xfrm>
              <a:off x="1936" y="1375"/>
              <a:ext cx="0" cy="17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2" name="Line 90"/>
            <p:cNvSpPr>
              <a:spLocks noChangeShapeType="1"/>
            </p:cNvSpPr>
            <p:nvPr/>
          </p:nvSpPr>
          <p:spPr bwMode="auto">
            <a:xfrm>
              <a:off x="1936" y="1832"/>
              <a:ext cx="0" cy="1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3" name="Rectangle 92"/>
            <p:cNvSpPr>
              <a:spLocks noChangeArrowheads="1"/>
            </p:cNvSpPr>
            <p:nvPr/>
          </p:nvSpPr>
          <p:spPr bwMode="auto">
            <a:xfrm>
              <a:off x="352" y="1586"/>
              <a:ext cx="1196" cy="222"/>
            </a:xfrm>
            <a:prstGeom prst="rect">
              <a:avLst/>
            </a:prstGeom>
            <a:solidFill>
              <a:srgbClr val="03920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 err="1">
                  <a:latin typeface="Gill Sans" charset="0"/>
                  <a:ea typeface="Gill Sans" charset="0"/>
                  <a:cs typeface="Gill Sans" charset="0"/>
                </a:rPr>
                <a:t>PageTableSize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4" name="Line 95"/>
            <p:cNvSpPr>
              <a:spLocks noChangeShapeType="1"/>
            </p:cNvSpPr>
            <p:nvPr/>
          </p:nvSpPr>
          <p:spPr bwMode="auto">
            <a:xfrm>
              <a:off x="1548" y="1677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" name="Group 148"/>
          <p:cNvGrpSpPr>
            <a:grpSpLocks/>
          </p:cNvGrpSpPr>
          <p:nvPr/>
        </p:nvGrpSpPr>
        <p:grpSpPr bwMode="auto">
          <a:xfrm>
            <a:off x="713875" y="2023152"/>
            <a:ext cx="5008563" cy="1838325"/>
            <a:chOff x="480" y="847"/>
            <a:chExt cx="3155" cy="1158"/>
          </a:xfrm>
        </p:grpSpPr>
        <p:sp>
          <p:nvSpPr>
            <p:cNvPr id="52243" name="Rectangle 93"/>
            <p:cNvSpPr>
              <a:spLocks noChangeArrowheads="1"/>
            </p:cNvSpPr>
            <p:nvPr/>
          </p:nvSpPr>
          <p:spPr bwMode="auto">
            <a:xfrm>
              <a:off x="480" y="847"/>
              <a:ext cx="1196" cy="209"/>
            </a:xfrm>
            <a:prstGeom prst="rect">
              <a:avLst/>
            </a:prstGeom>
            <a:solidFill>
              <a:srgbClr val="03920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 err="1">
                  <a:latin typeface="Gill Sans" charset="0"/>
                  <a:ea typeface="Gill Sans" charset="0"/>
                  <a:cs typeface="Gill Sans" charset="0"/>
                </a:rPr>
                <a:t>PageTablePtr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44" name="Line 94"/>
            <p:cNvSpPr>
              <a:spLocks noChangeShapeType="1"/>
            </p:cNvSpPr>
            <p:nvPr/>
          </p:nvSpPr>
          <p:spPr bwMode="auto">
            <a:xfrm>
              <a:off x="1676" y="946"/>
              <a:ext cx="788" cy="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2245" name="Group 147"/>
            <p:cNvGrpSpPr>
              <a:grpSpLocks/>
            </p:cNvGrpSpPr>
            <p:nvPr/>
          </p:nvGrpSpPr>
          <p:grpSpPr bwMode="auto">
            <a:xfrm>
              <a:off x="2464" y="876"/>
              <a:ext cx="1171" cy="1129"/>
              <a:chOff x="2464" y="876"/>
              <a:chExt cx="1171" cy="1129"/>
            </a:xfrm>
          </p:grpSpPr>
          <p:sp>
            <p:nvSpPr>
              <p:cNvPr id="52246" name="Rectangle 14"/>
              <p:cNvSpPr>
                <a:spLocks noChangeArrowheads="1"/>
              </p:cNvSpPr>
              <p:nvPr/>
            </p:nvSpPr>
            <p:spPr bwMode="auto">
              <a:xfrm>
                <a:off x="2464" y="876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2247" name="Rectangle 16"/>
              <p:cNvSpPr>
                <a:spLocks noChangeArrowheads="1"/>
              </p:cNvSpPr>
              <p:nvPr/>
            </p:nvSpPr>
            <p:spPr bwMode="auto">
              <a:xfrm>
                <a:off x="2464" y="1252"/>
                <a:ext cx="753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52248" name="Rectangle 17"/>
              <p:cNvSpPr>
                <a:spLocks noChangeArrowheads="1"/>
              </p:cNvSpPr>
              <p:nvPr/>
            </p:nvSpPr>
            <p:spPr bwMode="auto">
              <a:xfrm>
                <a:off x="2464" y="1441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2249" name="Rectangle 18"/>
              <p:cNvSpPr>
                <a:spLocks noChangeArrowheads="1"/>
              </p:cNvSpPr>
              <p:nvPr/>
            </p:nvSpPr>
            <p:spPr bwMode="auto">
              <a:xfrm>
                <a:off x="2464" y="1629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52250" name="Rectangle 19"/>
              <p:cNvSpPr>
                <a:spLocks noChangeArrowheads="1"/>
              </p:cNvSpPr>
              <p:nvPr/>
            </p:nvSpPr>
            <p:spPr bwMode="auto">
              <a:xfrm>
                <a:off x="2464" y="181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 dirty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2251" name="Rectangle 102"/>
              <p:cNvSpPr>
                <a:spLocks noChangeArrowheads="1"/>
              </p:cNvSpPr>
              <p:nvPr/>
            </p:nvSpPr>
            <p:spPr bwMode="auto">
              <a:xfrm>
                <a:off x="3215" y="876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52252" name="Group 143"/>
              <p:cNvGrpSpPr>
                <a:grpSpLocks/>
              </p:cNvGrpSpPr>
              <p:nvPr/>
            </p:nvGrpSpPr>
            <p:grpSpPr bwMode="auto">
              <a:xfrm>
                <a:off x="2464" y="1064"/>
                <a:ext cx="1171" cy="188"/>
                <a:chOff x="2464" y="1064"/>
                <a:chExt cx="1171" cy="188"/>
              </a:xfrm>
            </p:grpSpPr>
            <p:sp>
              <p:nvSpPr>
                <p:cNvPr id="52257" name="Rectangle 15"/>
                <p:cNvSpPr>
                  <a:spLocks noChangeArrowheads="1"/>
                </p:cNvSpPr>
                <p:nvPr/>
              </p:nvSpPr>
              <p:spPr bwMode="auto">
                <a:xfrm>
                  <a:off x="2464" y="1064"/>
                  <a:ext cx="753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#1</a:t>
                  </a:r>
                </a:p>
              </p:txBody>
            </p:sp>
            <p:sp>
              <p:nvSpPr>
                <p:cNvPr id="52258" name="Rectangle 103"/>
                <p:cNvSpPr>
                  <a:spLocks noChangeArrowheads="1"/>
                </p:cNvSpPr>
                <p:nvPr/>
              </p:nvSpPr>
              <p:spPr bwMode="auto">
                <a:xfrm>
                  <a:off x="3215" y="1064"/>
                  <a:ext cx="420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52253" name="Rectangle 104"/>
              <p:cNvSpPr>
                <a:spLocks noChangeArrowheads="1"/>
              </p:cNvSpPr>
              <p:nvPr/>
            </p:nvSpPr>
            <p:spPr bwMode="auto">
              <a:xfrm>
                <a:off x="3215" y="1252"/>
                <a:ext cx="420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2254" name="Rectangle 105"/>
              <p:cNvSpPr>
                <a:spLocks noChangeArrowheads="1"/>
              </p:cNvSpPr>
              <p:nvPr/>
            </p:nvSpPr>
            <p:spPr bwMode="auto">
              <a:xfrm>
                <a:off x="3215" y="1441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2255" name="Rectangle 106"/>
              <p:cNvSpPr>
                <a:spLocks noChangeArrowheads="1"/>
              </p:cNvSpPr>
              <p:nvPr/>
            </p:nvSpPr>
            <p:spPr bwMode="auto">
              <a:xfrm>
                <a:off x="3215" y="1629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2256" name="Rectangle 107"/>
              <p:cNvSpPr>
                <a:spLocks noChangeArrowheads="1"/>
              </p:cNvSpPr>
              <p:nvPr/>
            </p:nvSpPr>
            <p:spPr bwMode="auto">
              <a:xfrm>
                <a:off x="3215" y="181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10" name="Group 144"/>
          <p:cNvGrpSpPr>
            <a:grpSpLocks/>
          </p:cNvGrpSpPr>
          <p:nvPr/>
        </p:nvGrpSpPr>
        <p:grpSpPr bwMode="auto">
          <a:xfrm>
            <a:off x="3863475" y="2364464"/>
            <a:ext cx="1858963" cy="298450"/>
            <a:chOff x="2464" y="1064"/>
            <a:chExt cx="1171" cy="188"/>
          </a:xfrm>
        </p:grpSpPr>
        <p:sp>
          <p:nvSpPr>
            <p:cNvPr id="52241" name="Rectangle 145"/>
            <p:cNvSpPr>
              <a:spLocks noChangeArrowheads="1"/>
            </p:cNvSpPr>
            <p:nvPr/>
          </p:nvSpPr>
          <p:spPr bwMode="auto">
            <a:xfrm>
              <a:off x="2464" y="1064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page #1</a:t>
              </a:r>
            </a:p>
          </p:txBody>
        </p:sp>
        <p:sp>
          <p:nvSpPr>
            <p:cNvPr id="52242" name="Rectangle 146"/>
            <p:cNvSpPr>
              <a:spLocks noChangeArrowheads="1"/>
            </p:cNvSpPr>
            <p:nvPr/>
          </p:nvSpPr>
          <p:spPr bwMode="auto">
            <a:xfrm>
              <a:off x="3215" y="1064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5743075" y="2581952"/>
            <a:ext cx="2286000" cy="1652587"/>
            <a:chOff x="3648" y="1104"/>
            <a:chExt cx="1440" cy="1041"/>
          </a:xfrm>
        </p:grpSpPr>
        <p:sp>
          <p:nvSpPr>
            <p:cNvPr id="5223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03920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Check Perm</a:t>
              </a:r>
            </a:p>
          </p:txBody>
        </p:sp>
        <p:sp>
          <p:nvSpPr>
            <p:cNvPr id="52238" name="Line 113"/>
            <p:cNvSpPr>
              <a:spLocks noChangeShapeType="1"/>
            </p:cNvSpPr>
            <p:nvPr/>
          </p:nvSpPr>
          <p:spPr bwMode="auto">
            <a:xfrm>
              <a:off x="3648" y="1104"/>
              <a:ext cx="482" cy="335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3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5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5224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2" name="Group 142"/>
          <p:cNvGrpSpPr>
            <a:grpSpLocks/>
          </p:cNvGrpSpPr>
          <p:nvPr/>
        </p:nvGrpSpPr>
        <p:grpSpPr bwMode="auto">
          <a:xfrm>
            <a:off x="4981075" y="2139039"/>
            <a:ext cx="2362200" cy="377825"/>
            <a:chOff x="3168" y="920"/>
            <a:chExt cx="1488" cy="238"/>
          </a:xfrm>
        </p:grpSpPr>
        <p:sp>
          <p:nvSpPr>
            <p:cNvPr id="52235" name="Rectangle 85"/>
            <p:cNvSpPr>
              <a:spLocks noChangeArrowheads="1"/>
            </p:cNvSpPr>
            <p:nvPr/>
          </p:nvSpPr>
          <p:spPr bwMode="auto">
            <a:xfrm>
              <a:off x="4026" y="920"/>
              <a:ext cx="630" cy="238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en-US" altLang="en-US" sz="16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>
                <a:lnSpc>
                  <a:spcPct val="75000"/>
                </a:lnSpc>
              </a:pPr>
              <a:r>
                <a:rPr lang="en-US" altLang="en-US" sz="16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Frame #</a:t>
              </a:r>
            </a:p>
          </p:txBody>
        </p:sp>
        <p:sp>
          <p:nvSpPr>
            <p:cNvPr id="52236" name="Line 75"/>
            <p:cNvSpPr>
              <a:spLocks noChangeShapeType="1"/>
            </p:cNvSpPr>
            <p:nvPr/>
          </p:nvSpPr>
          <p:spPr bwMode="auto">
            <a:xfrm flipV="1">
              <a:off x="3168" y="1052"/>
              <a:ext cx="827" cy="9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92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8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5177925" y="1592939"/>
            <a:ext cx="3689350" cy="1336675"/>
            <a:chOff x="3292" y="576"/>
            <a:chExt cx="2324" cy="842"/>
          </a:xfrm>
        </p:grpSpPr>
        <p:sp>
          <p:nvSpPr>
            <p:cNvPr id="52269" name="Freeform 86"/>
            <p:cNvSpPr>
              <a:spLocks/>
            </p:cNvSpPr>
            <p:nvPr/>
          </p:nvSpPr>
          <p:spPr bwMode="auto">
            <a:xfrm>
              <a:off x="3292" y="576"/>
              <a:ext cx="1829" cy="315"/>
            </a:xfrm>
            <a:custGeom>
              <a:avLst/>
              <a:gdLst>
                <a:gd name="T0" fmla="*/ 0 w 1824"/>
                <a:gd name="T1" fmla="*/ 0 h 288"/>
                <a:gd name="T2" fmla="*/ 1964 w 1824"/>
                <a:gd name="T3" fmla="*/ 0 h 288"/>
                <a:gd name="T4" fmla="*/ 1964 w 1824"/>
                <a:gd name="T5" fmla="*/ 3536 h 288"/>
                <a:gd name="T6" fmla="*/ 0 60000 65536"/>
                <a:gd name="T7" fmla="*/ 0 60000 65536"/>
                <a:gd name="T8" fmla="*/ 0 60000 65536"/>
                <a:gd name="T9" fmla="*/ 0 w 1824"/>
                <a:gd name="T10" fmla="*/ 0 h 288"/>
                <a:gd name="T11" fmla="*/ 1824 w 182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70" name="Text Box 87"/>
            <p:cNvSpPr txBox="1">
              <a:spLocks noChangeArrowheads="1"/>
            </p:cNvSpPr>
            <p:nvPr/>
          </p:nvSpPr>
          <p:spPr bwMode="auto">
            <a:xfrm>
              <a:off x="4112" y="1168"/>
              <a:ext cx="11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 Address</a:t>
              </a:r>
            </a:p>
          </p:txBody>
        </p:sp>
        <p:grpSp>
          <p:nvGrpSpPr>
            <p:cNvPr id="52271" name="Group 140"/>
            <p:cNvGrpSpPr>
              <a:grpSpLocks/>
            </p:cNvGrpSpPr>
            <p:nvPr/>
          </p:nvGrpSpPr>
          <p:grpSpPr bwMode="auto">
            <a:xfrm>
              <a:off x="4026" y="920"/>
              <a:ext cx="1590" cy="238"/>
              <a:chOff x="4026" y="920"/>
              <a:chExt cx="1590" cy="238"/>
            </a:xfrm>
          </p:grpSpPr>
          <p:sp>
            <p:nvSpPr>
              <p:cNvPr id="52272" name="Rectangle 84"/>
              <p:cNvSpPr>
                <a:spLocks noChangeArrowheads="1"/>
              </p:cNvSpPr>
              <p:nvPr/>
            </p:nvSpPr>
            <p:spPr bwMode="auto">
              <a:xfrm>
                <a:off x="4631" y="920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273" name="Rectangle 137"/>
              <p:cNvSpPr>
                <a:spLocks noChangeArrowheads="1"/>
              </p:cNvSpPr>
              <p:nvPr/>
            </p:nvSpPr>
            <p:spPr bwMode="auto">
              <a:xfrm>
                <a:off x="4026" y="920"/>
                <a:ext cx="630" cy="23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48474"/>
            <a:ext cx="7540362" cy="826259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Paging: Address Mapping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562" y="4494889"/>
            <a:ext cx="8915400" cy="193167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400" dirty="0">
                <a:sym typeface="Symbol" panose="05050102010706020507" pitchFamily="18" charset="2"/>
              </a:rPr>
              <a:t>Offset: copied from virtual </a:t>
            </a:r>
            <a:r>
              <a:rPr lang="en-US" altLang="ko-KR" sz="2400" dirty="0" err="1">
                <a:sym typeface="Symbol" panose="05050102010706020507" pitchFamily="18" charset="2"/>
              </a:rPr>
              <a:t>addr</a:t>
            </a:r>
            <a:r>
              <a:rPr lang="en-US" altLang="ko-KR" sz="2400" dirty="0">
                <a:sym typeface="Symbol" panose="05050102010706020507" pitchFamily="18" charset="2"/>
              </a:rPr>
              <a:t> to physical </a:t>
            </a:r>
            <a:r>
              <a:rPr lang="en-US" altLang="ko-KR" sz="2400" dirty="0" err="1">
                <a:sym typeface="Symbol" panose="05050102010706020507" pitchFamily="18" charset="2"/>
              </a:rPr>
              <a:t>addr</a:t>
            </a:r>
            <a:endParaRPr lang="en-US" altLang="ko-KR" sz="2400" dirty="0">
              <a:sym typeface="Symbol" panose="05050102010706020507" pitchFamily="18" charset="2"/>
            </a:endParaRPr>
          </a:p>
          <a:p>
            <a:pPr lvl="1">
              <a:spcBef>
                <a:spcPct val="0"/>
              </a:spcBef>
            </a:pPr>
            <a:r>
              <a:rPr lang="en-US" altLang="ko-KR" sz="2000" dirty="0">
                <a:sym typeface="Symbol" panose="05050102010706020507" pitchFamily="18" charset="2"/>
              </a:rPr>
              <a:t>Example: 4K pages require a 12-bit offset</a:t>
            </a:r>
          </a:p>
          <a:p>
            <a:pPr>
              <a:spcBef>
                <a:spcPct val="0"/>
              </a:spcBef>
            </a:pPr>
            <a:r>
              <a:rPr lang="en-US" altLang="ko-KR" sz="2400" dirty="0">
                <a:sym typeface="Symbol" panose="05050102010706020507" pitchFamily="18" charset="2"/>
              </a:rPr>
              <a:t>Virtual page # is all remaining bits</a:t>
            </a:r>
          </a:p>
          <a:p>
            <a:pPr lvl="1">
              <a:spcBef>
                <a:spcPct val="0"/>
              </a:spcBef>
            </a:pPr>
            <a:r>
              <a:rPr lang="en-US" altLang="ko-KR" sz="2000" dirty="0">
                <a:sym typeface="Symbol" panose="05050102010706020507" pitchFamily="18" charset="2"/>
              </a:rPr>
              <a:t>32-bit address space with 4K Pages: 2</a:t>
            </a:r>
            <a:r>
              <a:rPr lang="en-US" altLang="ko-KR" sz="2000" baseline="30000" dirty="0">
                <a:sym typeface="Symbol" panose="05050102010706020507" pitchFamily="18" charset="2"/>
              </a:rPr>
              <a:t>20</a:t>
            </a:r>
            <a:r>
              <a:rPr lang="en-US" altLang="ko-KR" sz="2000" dirty="0">
                <a:sym typeface="Symbol" panose="05050102010706020507" pitchFamily="18" charset="2"/>
              </a:rPr>
              <a:t> = 1 Million pages</a:t>
            </a:r>
          </a:p>
          <a:p>
            <a:pPr>
              <a:spcBef>
                <a:spcPct val="0"/>
              </a:spcBef>
            </a:pPr>
            <a:r>
              <a:rPr lang="en-US" altLang="ko-KR" sz="2400" dirty="0">
                <a:sym typeface="Symbol" panose="05050102010706020507" pitchFamily="18" charset="2"/>
              </a:rPr>
              <a:t>Physical page # </a:t>
            </a:r>
            <a:r>
              <a:rPr lang="en-US" altLang="ko-KR" sz="2400" b="1" dirty="0">
                <a:sym typeface="Symbol" panose="05050102010706020507" pitchFamily="18" charset="2"/>
              </a:rPr>
              <a:t>replaces</a:t>
            </a:r>
            <a:r>
              <a:rPr lang="en-US" altLang="ko-KR" sz="2400" dirty="0">
                <a:sym typeface="Symbol" panose="05050102010706020507" pitchFamily="18" charset="2"/>
              </a:rPr>
              <a:t> virtual page # to form physical </a:t>
            </a:r>
            <a:r>
              <a:rPr lang="en-US" altLang="ko-KR" sz="2400" dirty="0" err="1">
                <a:sym typeface="Symbol" panose="05050102010706020507" pitchFamily="18" charset="2"/>
              </a:rPr>
              <a:t>addr</a:t>
            </a:r>
            <a:endParaRPr lang="en-US" altLang="ko-KR" sz="2400" dirty="0">
              <a:sym typeface="Symbol" panose="05050102010706020507" pitchFamily="18" charset="2"/>
            </a:endParaRPr>
          </a:p>
          <a:p>
            <a:pPr lvl="1">
              <a:spcBef>
                <a:spcPct val="0"/>
              </a:spcBef>
            </a:pPr>
            <a:r>
              <a:rPr lang="en-US" altLang="ko-KR" sz="2000" dirty="0">
                <a:sym typeface="Symbol" panose="05050102010706020507" pitchFamily="18" charset="2"/>
              </a:rPr>
              <a:t>May be different length (fewer physical frames than virtual pages)</a:t>
            </a:r>
          </a:p>
        </p:txBody>
      </p:sp>
      <p:sp>
        <p:nvSpPr>
          <p:cNvPr id="700486" name="Freeform 70"/>
          <p:cNvSpPr>
            <a:spLocks/>
          </p:cNvSpPr>
          <p:nvPr/>
        </p:nvSpPr>
        <p:spPr bwMode="auto">
          <a:xfrm>
            <a:off x="3017338" y="1821539"/>
            <a:ext cx="846137" cy="684213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409075" y="1440539"/>
            <a:ext cx="4768850" cy="396875"/>
            <a:chOff x="160" y="559"/>
            <a:chExt cx="3004" cy="250"/>
          </a:xfrm>
        </p:grpSpPr>
        <p:grpSp>
          <p:nvGrpSpPr>
            <p:cNvPr id="52265" name="Group 11"/>
            <p:cNvGrpSpPr>
              <a:grpSpLocks/>
            </p:cNvGrpSpPr>
            <p:nvPr/>
          </p:nvGrpSpPr>
          <p:grpSpPr bwMode="auto">
            <a:xfrm>
              <a:off x="1548" y="566"/>
              <a:ext cx="1616" cy="238"/>
              <a:chOff x="480" y="624"/>
              <a:chExt cx="1968" cy="336"/>
            </a:xfrm>
          </p:grpSpPr>
          <p:sp>
            <p:nvSpPr>
              <p:cNvPr id="52267" name="Rectangle 5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268" name="Rectangle 6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solidFill>
                      <a:schemeClr val="bg1"/>
                    </a:solidFill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solidFill>
                      <a:schemeClr val="bg1"/>
                    </a:solidFill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2266" name="Text Box 80"/>
            <p:cNvSpPr txBox="1">
              <a:spLocks noChangeArrowheads="1"/>
            </p:cNvSpPr>
            <p:nvPr/>
          </p:nvSpPr>
          <p:spPr bwMode="auto">
            <a:xfrm>
              <a:off x="160" y="559"/>
              <a:ext cx="11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Address:</a:t>
              </a: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713875" y="2505752"/>
            <a:ext cx="3276601" cy="1290637"/>
            <a:chOff x="352" y="1375"/>
            <a:chExt cx="2064" cy="813"/>
          </a:xfrm>
        </p:grpSpPr>
        <p:sp>
          <p:nvSpPr>
            <p:cNvPr id="52259" name="Text Box 82"/>
            <p:cNvSpPr txBox="1">
              <a:spLocks noChangeArrowheads="1"/>
            </p:cNvSpPr>
            <p:nvPr/>
          </p:nvSpPr>
          <p:spPr bwMode="auto">
            <a:xfrm>
              <a:off x="1389" y="1938"/>
              <a:ext cx="10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 Error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0" name="Oval 71"/>
            <p:cNvSpPr>
              <a:spLocks noChangeArrowheads="1"/>
            </p:cNvSpPr>
            <p:nvPr/>
          </p:nvSpPr>
          <p:spPr bwMode="auto">
            <a:xfrm>
              <a:off x="1760" y="1544"/>
              <a:ext cx="317" cy="269"/>
            </a:xfrm>
            <a:prstGeom prst="ellipse">
              <a:avLst/>
            </a:prstGeom>
            <a:solidFill>
              <a:srgbClr val="03920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>
                  <a:latin typeface="Gill Sans" charset="0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52261" name="Line 88"/>
            <p:cNvSpPr>
              <a:spLocks noChangeShapeType="1"/>
            </p:cNvSpPr>
            <p:nvPr/>
          </p:nvSpPr>
          <p:spPr bwMode="auto">
            <a:xfrm>
              <a:off x="1936" y="1375"/>
              <a:ext cx="0" cy="17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2" name="Line 90"/>
            <p:cNvSpPr>
              <a:spLocks noChangeShapeType="1"/>
            </p:cNvSpPr>
            <p:nvPr/>
          </p:nvSpPr>
          <p:spPr bwMode="auto">
            <a:xfrm>
              <a:off x="1936" y="1832"/>
              <a:ext cx="0" cy="1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3" name="Rectangle 92"/>
            <p:cNvSpPr>
              <a:spLocks noChangeArrowheads="1"/>
            </p:cNvSpPr>
            <p:nvPr/>
          </p:nvSpPr>
          <p:spPr bwMode="auto">
            <a:xfrm>
              <a:off x="352" y="1586"/>
              <a:ext cx="1196" cy="222"/>
            </a:xfrm>
            <a:prstGeom prst="rect">
              <a:avLst/>
            </a:prstGeom>
            <a:solidFill>
              <a:srgbClr val="03920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 err="1">
                  <a:latin typeface="Gill Sans" charset="0"/>
                  <a:ea typeface="Gill Sans" charset="0"/>
                  <a:cs typeface="Gill Sans" charset="0"/>
                </a:rPr>
                <a:t>PageTableSize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4" name="Line 95"/>
            <p:cNvSpPr>
              <a:spLocks noChangeShapeType="1"/>
            </p:cNvSpPr>
            <p:nvPr/>
          </p:nvSpPr>
          <p:spPr bwMode="auto">
            <a:xfrm>
              <a:off x="1548" y="1677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" name="Group 148"/>
          <p:cNvGrpSpPr>
            <a:grpSpLocks/>
          </p:cNvGrpSpPr>
          <p:nvPr/>
        </p:nvGrpSpPr>
        <p:grpSpPr bwMode="auto">
          <a:xfrm>
            <a:off x="713875" y="2023152"/>
            <a:ext cx="5008563" cy="1838325"/>
            <a:chOff x="480" y="847"/>
            <a:chExt cx="3155" cy="1158"/>
          </a:xfrm>
        </p:grpSpPr>
        <p:sp>
          <p:nvSpPr>
            <p:cNvPr id="52243" name="Rectangle 93"/>
            <p:cNvSpPr>
              <a:spLocks noChangeArrowheads="1"/>
            </p:cNvSpPr>
            <p:nvPr/>
          </p:nvSpPr>
          <p:spPr bwMode="auto">
            <a:xfrm>
              <a:off x="480" y="847"/>
              <a:ext cx="1196" cy="209"/>
            </a:xfrm>
            <a:prstGeom prst="rect">
              <a:avLst/>
            </a:prstGeom>
            <a:solidFill>
              <a:srgbClr val="03920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 err="1">
                  <a:latin typeface="Gill Sans" charset="0"/>
                  <a:ea typeface="Gill Sans" charset="0"/>
                  <a:cs typeface="Gill Sans" charset="0"/>
                </a:rPr>
                <a:t>PageTablePtr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44" name="Line 94"/>
            <p:cNvSpPr>
              <a:spLocks noChangeShapeType="1"/>
            </p:cNvSpPr>
            <p:nvPr/>
          </p:nvSpPr>
          <p:spPr bwMode="auto">
            <a:xfrm>
              <a:off x="1676" y="946"/>
              <a:ext cx="788" cy="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2245" name="Group 147"/>
            <p:cNvGrpSpPr>
              <a:grpSpLocks/>
            </p:cNvGrpSpPr>
            <p:nvPr/>
          </p:nvGrpSpPr>
          <p:grpSpPr bwMode="auto">
            <a:xfrm>
              <a:off x="2464" y="876"/>
              <a:ext cx="1171" cy="1129"/>
              <a:chOff x="2464" y="876"/>
              <a:chExt cx="1171" cy="1129"/>
            </a:xfrm>
          </p:grpSpPr>
          <p:sp>
            <p:nvSpPr>
              <p:cNvPr id="52246" name="Rectangle 14"/>
              <p:cNvSpPr>
                <a:spLocks noChangeArrowheads="1"/>
              </p:cNvSpPr>
              <p:nvPr/>
            </p:nvSpPr>
            <p:spPr bwMode="auto">
              <a:xfrm>
                <a:off x="2464" y="876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2247" name="Rectangle 16"/>
              <p:cNvSpPr>
                <a:spLocks noChangeArrowheads="1"/>
              </p:cNvSpPr>
              <p:nvPr/>
            </p:nvSpPr>
            <p:spPr bwMode="auto">
              <a:xfrm>
                <a:off x="2464" y="1252"/>
                <a:ext cx="753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52248" name="Rectangle 17"/>
              <p:cNvSpPr>
                <a:spLocks noChangeArrowheads="1"/>
              </p:cNvSpPr>
              <p:nvPr/>
            </p:nvSpPr>
            <p:spPr bwMode="auto">
              <a:xfrm>
                <a:off x="2464" y="1441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2249" name="Rectangle 18"/>
              <p:cNvSpPr>
                <a:spLocks noChangeArrowheads="1"/>
              </p:cNvSpPr>
              <p:nvPr/>
            </p:nvSpPr>
            <p:spPr bwMode="auto">
              <a:xfrm>
                <a:off x="2464" y="1629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52250" name="Rectangle 19"/>
              <p:cNvSpPr>
                <a:spLocks noChangeArrowheads="1"/>
              </p:cNvSpPr>
              <p:nvPr/>
            </p:nvSpPr>
            <p:spPr bwMode="auto">
              <a:xfrm>
                <a:off x="2464" y="181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 dirty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2251" name="Rectangle 102"/>
              <p:cNvSpPr>
                <a:spLocks noChangeArrowheads="1"/>
              </p:cNvSpPr>
              <p:nvPr/>
            </p:nvSpPr>
            <p:spPr bwMode="auto">
              <a:xfrm>
                <a:off x="3215" y="876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52252" name="Group 143"/>
              <p:cNvGrpSpPr>
                <a:grpSpLocks/>
              </p:cNvGrpSpPr>
              <p:nvPr/>
            </p:nvGrpSpPr>
            <p:grpSpPr bwMode="auto">
              <a:xfrm>
                <a:off x="2464" y="1064"/>
                <a:ext cx="1171" cy="188"/>
                <a:chOff x="2464" y="1064"/>
                <a:chExt cx="1171" cy="188"/>
              </a:xfrm>
            </p:grpSpPr>
            <p:sp>
              <p:nvSpPr>
                <p:cNvPr id="52257" name="Rectangle 15"/>
                <p:cNvSpPr>
                  <a:spLocks noChangeArrowheads="1"/>
                </p:cNvSpPr>
                <p:nvPr/>
              </p:nvSpPr>
              <p:spPr bwMode="auto">
                <a:xfrm>
                  <a:off x="2464" y="1064"/>
                  <a:ext cx="753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#1</a:t>
                  </a:r>
                </a:p>
              </p:txBody>
            </p:sp>
            <p:sp>
              <p:nvSpPr>
                <p:cNvPr id="52258" name="Rectangle 103"/>
                <p:cNvSpPr>
                  <a:spLocks noChangeArrowheads="1"/>
                </p:cNvSpPr>
                <p:nvPr/>
              </p:nvSpPr>
              <p:spPr bwMode="auto">
                <a:xfrm>
                  <a:off x="3215" y="1064"/>
                  <a:ext cx="420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52253" name="Rectangle 104"/>
              <p:cNvSpPr>
                <a:spLocks noChangeArrowheads="1"/>
              </p:cNvSpPr>
              <p:nvPr/>
            </p:nvSpPr>
            <p:spPr bwMode="auto">
              <a:xfrm>
                <a:off x="3215" y="1252"/>
                <a:ext cx="420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2254" name="Rectangle 105"/>
              <p:cNvSpPr>
                <a:spLocks noChangeArrowheads="1"/>
              </p:cNvSpPr>
              <p:nvPr/>
            </p:nvSpPr>
            <p:spPr bwMode="auto">
              <a:xfrm>
                <a:off x="3215" y="1441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2255" name="Rectangle 106"/>
              <p:cNvSpPr>
                <a:spLocks noChangeArrowheads="1"/>
              </p:cNvSpPr>
              <p:nvPr/>
            </p:nvSpPr>
            <p:spPr bwMode="auto">
              <a:xfrm>
                <a:off x="3215" y="1629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2256" name="Rectangle 107"/>
              <p:cNvSpPr>
                <a:spLocks noChangeArrowheads="1"/>
              </p:cNvSpPr>
              <p:nvPr/>
            </p:nvSpPr>
            <p:spPr bwMode="auto">
              <a:xfrm>
                <a:off x="3215" y="181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10" name="Group 144"/>
          <p:cNvGrpSpPr>
            <a:grpSpLocks/>
          </p:cNvGrpSpPr>
          <p:nvPr/>
        </p:nvGrpSpPr>
        <p:grpSpPr bwMode="auto">
          <a:xfrm>
            <a:off x="3863475" y="2364464"/>
            <a:ext cx="1858963" cy="298450"/>
            <a:chOff x="2464" y="1064"/>
            <a:chExt cx="1171" cy="188"/>
          </a:xfrm>
        </p:grpSpPr>
        <p:sp>
          <p:nvSpPr>
            <p:cNvPr id="52241" name="Rectangle 145"/>
            <p:cNvSpPr>
              <a:spLocks noChangeArrowheads="1"/>
            </p:cNvSpPr>
            <p:nvPr/>
          </p:nvSpPr>
          <p:spPr bwMode="auto">
            <a:xfrm>
              <a:off x="2464" y="1064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page #1</a:t>
              </a:r>
            </a:p>
          </p:txBody>
        </p:sp>
        <p:sp>
          <p:nvSpPr>
            <p:cNvPr id="52242" name="Rectangle 146"/>
            <p:cNvSpPr>
              <a:spLocks noChangeArrowheads="1"/>
            </p:cNvSpPr>
            <p:nvPr/>
          </p:nvSpPr>
          <p:spPr bwMode="auto">
            <a:xfrm>
              <a:off x="3215" y="1064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5743075" y="2581952"/>
            <a:ext cx="2286000" cy="1652587"/>
            <a:chOff x="3648" y="1104"/>
            <a:chExt cx="1440" cy="1041"/>
          </a:xfrm>
        </p:grpSpPr>
        <p:sp>
          <p:nvSpPr>
            <p:cNvPr id="5223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03920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Check Perm</a:t>
              </a:r>
            </a:p>
          </p:txBody>
        </p:sp>
        <p:sp>
          <p:nvSpPr>
            <p:cNvPr id="52238" name="Line 113"/>
            <p:cNvSpPr>
              <a:spLocks noChangeShapeType="1"/>
            </p:cNvSpPr>
            <p:nvPr/>
          </p:nvSpPr>
          <p:spPr bwMode="auto">
            <a:xfrm>
              <a:off x="3648" y="1104"/>
              <a:ext cx="482" cy="335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3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5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5224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2" name="Group 142"/>
          <p:cNvGrpSpPr>
            <a:grpSpLocks/>
          </p:cNvGrpSpPr>
          <p:nvPr/>
        </p:nvGrpSpPr>
        <p:grpSpPr bwMode="auto">
          <a:xfrm>
            <a:off x="4981075" y="2139039"/>
            <a:ext cx="2362200" cy="377825"/>
            <a:chOff x="3168" y="920"/>
            <a:chExt cx="1488" cy="238"/>
          </a:xfrm>
        </p:grpSpPr>
        <p:sp>
          <p:nvSpPr>
            <p:cNvPr id="52235" name="Rectangle 85"/>
            <p:cNvSpPr>
              <a:spLocks noChangeArrowheads="1"/>
            </p:cNvSpPr>
            <p:nvPr/>
          </p:nvSpPr>
          <p:spPr bwMode="auto">
            <a:xfrm>
              <a:off x="4026" y="920"/>
              <a:ext cx="630" cy="238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en-US" altLang="en-US" sz="16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>
                <a:lnSpc>
                  <a:spcPct val="75000"/>
                </a:lnSpc>
              </a:pPr>
              <a:r>
                <a:rPr lang="en-US" altLang="en-US" sz="16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Frame #</a:t>
              </a:r>
            </a:p>
          </p:txBody>
        </p:sp>
        <p:sp>
          <p:nvSpPr>
            <p:cNvPr id="52236" name="Line 75"/>
            <p:cNvSpPr>
              <a:spLocks noChangeShapeType="1"/>
            </p:cNvSpPr>
            <p:nvPr/>
          </p:nvSpPr>
          <p:spPr bwMode="auto">
            <a:xfrm flipV="1">
              <a:off x="3168" y="1052"/>
              <a:ext cx="827" cy="9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5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6CFF-971E-E749-83B6-22C1D0BF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74DFB-6188-C042-88F4-10D875EF1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 as an </a:t>
            </a:r>
            <a:r>
              <a:rPr lang="en-US" i="1" dirty="0"/>
              <a:t>atomic sequence</a:t>
            </a:r>
            <a:r>
              <a:rPr lang="en-US" dirty="0"/>
              <a:t> of reads/writes</a:t>
            </a:r>
          </a:p>
          <a:p>
            <a:endParaRPr lang="en-US" dirty="0"/>
          </a:p>
          <a:p>
            <a:r>
              <a:rPr lang="en-US" dirty="0"/>
              <a:t>Takes system from one consistent state to another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C70F28-81DA-9E40-9AB3-A5F89F16D927}"/>
              </a:ext>
            </a:extLst>
          </p:cNvPr>
          <p:cNvGrpSpPr/>
          <p:nvPr/>
        </p:nvGrpSpPr>
        <p:grpSpPr>
          <a:xfrm>
            <a:off x="628650" y="4001294"/>
            <a:ext cx="7848600" cy="1066800"/>
            <a:chOff x="609600" y="3471387"/>
            <a:chExt cx="7848600" cy="1066800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562566A0-AA6E-7B47-912B-A8B15C6DB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F5979B97-CA45-2946-B718-7D630ACFF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733800"/>
              <a:ext cx="25795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consistent state 1</a:t>
              </a:r>
              <a:endParaRPr lang="en-US" b="0" dirty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DC8C7C6F-2968-E745-AC18-D87A6475B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9CFA4953-C546-D248-A157-13BBDF0E1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4227" y="3733800"/>
              <a:ext cx="25795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consistent state 2</a:t>
              </a:r>
              <a:endParaRPr lang="en-US" b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19D3E787-998D-3048-BAFF-F90184A90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0" y="4004787"/>
              <a:ext cx="22098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4B97B2B9-237E-434E-9A4D-EDA797114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3492025"/>
              <a:ext cx="16914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transaction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0276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BB40D-6C40-48F3-83A3-CF5B85EE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Translation: 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607C5-136B-46E1-9B81-B29486DB8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3933"/>
          </a:xfrm>
        </p:spPr>
        <p:txBody>
          <a:bodyPr/>
          <a:lstStyle/>
          <a:p>
            <a:r>
              <a:rPr lang="en-US" dirty="0"/>
              <a:t>Base and Bound: Two Registers</a:t>
            </a:r>
          </a:p>
          <a:p>
            <a:r>
              <a:rPr lang="en-US" dirty="0"/>
              <a:t>Segmentation: Segment Table</a:t>
            </a:r>
          </a:p>
          <a:p>
            <a:pPr lvl="1"/>
            <a:r>
              <a:rPr lang="en-US" dirty="0"/>
              <a:t>One table entry per segment</a:t>
            </a:r>
          </a:p>
          <a:p>
            <a:pPr lvl="1"/>
            <a:r>
              <a:rPr lang="en-US" dirty="0"/>
              <a:t>Few segments, so typically small</a:t>
            </a:r>
          </a:p>
          <a:p>
            <a:pPr lvl="1"/>
            <a:r>
              <a:rPr lang="en-US" dirty="0"/>
              <a:t>Potentially store in registers</a:t>
            </a:r>
          </a:p>
          <a:p>
            <a:pPr lvl="1"/>
            <a:endParaRPr lang="en-US" dirty="0"/>
          </a:p>
          <a:p>
            <a:r>
              <a:rPr lang="en-US" dirty="0"/>
              <a:t>Paging: Page Table</a:t>
            </a:r>
          </a:p>
          <a:p>
            <a:pPr lvl="1"/>
            <a:r>
              <a:rPr lang="en-US" dirty="0"/>
              <a:t>Allocate physical memory to store table</a:t>
            </a:r>
          </a:p>
          <a:p>
            <a:pPr lvl="1"/>
            <a:r>
              <a:rPr lang="en-US" b="1" dirty="0"/>
              <a:t>Extra memory access</a:t>
            </a:r>
            <a:r>
              <a:rPr lang="en-US" dirty="0"/>
              <a:t> per operation</a:t>
            </a:r>
          </a:p>
          <a:p>
            <a:pPr lvl="2"/>
            <a:r>
              <a:rPr lang="en-US" dirty="0"/>
              <a:t>Once to translate address, second to do actual work</a:t>
            </a:r>
          </a:p>
          <a:p>
            <a:pPr lvl="1"/>
            <a:r>
              <a:rPr lang="en-US" dirty="0"/>
              <a:t>Tables can get large (1 million entries on 32-bit machine)</a:t>
            </a:r>
          </a:p>
        </p:txBody>
      </p:sp>
    </p:spTree>
    <p:extLst>
      <p:ext uri="{BB962C8B-B14F-4D97-AF65-F5344CB8AC3E}">
        <p14:creationId xmlns:p14="http://schemas.microsoft.com/office/powerpoint/2010/main" val="24834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78223" y="173038"/>
            <a:ext cx="7162800" cy="5334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Simple Page Table Example</a:t>
            </a:r>
          </a:p>
        </p:txBody>
      </p:sp>
      <p:grpSp>
        <p:nvGrpSpPr>
          <p:cNvPr id="56322" name="Group 56"/>
          <p:cNvGrpSpPr>
            <a:grpSpLocks/>
          </p:cNvGrpSpPr>
          <p:nvPr/>
        </p:nvGrpSpPr>
        <p:grpSpPr bwMode="auto">
          <a:xfrm>
            <a:off x="255588" y="1277938"/>
            <a:ext cx="1566812" cy="3712012"/>
            <a:chOff x="2712" y="480"/>
            <a:chExt cx="1095" cy="2572"/>
          </a:xfrm>
        </p:grpSpPr>
        <p:grpSp>
          <p:nvGrpSpPr>
            <p:cNvPr id="56382" name="Group 50"/>
            <p:cNvGrpSpPr>
              <a:grpSpLocks/>
            </p:cNvGrpSpPr>
            <p:nvPr/>
          </p:nvGrpSpPr>
          <p:grpSpPr bwMode="auto">
            <a:xfrm>
              <a:off x="2712" y="480"/>
              <a:ext cx="840" cy="1968"/>
              <a:chOff x="3240" y="480"/>
              <a:chExt cx="840" cy="1968"/>
            </a:xfrm>
          </p:grpSpPr>
          <p:grpSp>
            <p:nvGrpSpPr>
              <p:cNvPr id="56384" name="Group 16"/>
              <p:cNvGrpSpPr>
                <a:grpSpLocks/>
              </p:cNvGrpSpPr>
              <p:nvPr/>
            </p:nvGrpSpPr>
            <p:grpSpPr bwMode="auto">
              <a:xfrm>
                <a:off x="3744" y="528"/>
                <a:ext cx="336" cy="1920"/>
                <a:chOff x="1392" y="528"/>
                <a:chExt cx="336" cy="2160"/>
              </a:xfrm>
            </p:grpSpPr>
            <p:sp>
              <p:nvSpPr>
                <p:cNvPr id="56388" name="Rectangle 6"/>
                <p:cNvSpPr>
                  <a:spLocks noChangeArrowheads="1"/>
                </p:cNvSpPr>
                <p:nvPr/>
              </p:nvSpPr>
              <p:spPr bwMode="auto">
                <a:xfrm>
                  <a:off x="1392" y="528"/>
                  <a:ext cx="336" cy="720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a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b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c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d</a:t>
                  </a:r>
                </a:p>
              </p:txBody>
            </p:sp>
            <p:sp>
              <p:nvSpPr>
                <p:cNvPr id="56389" name="Rectangle 7"/>
                <p:cNvSpPr>
                  <a:spLocks noChangeArrowheads="1"/>
                </p:cNvSpPr>
                <p:nvPr/>
              </p:nvSpPr>
              <p:spPr bwMode="auto">
                <a:xfrm>
                  <a:off x="1392" y="1248"/>
                  <a:ext cx="336" cy="720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e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f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g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h</a:t>
                  </a:r>
                </a:p>
              </p:txBody>
            </p:sp>
            <p:sp>
              <p:nvSpPr>
                <p:cNvPr id="56390" name="Rectangle 8"/>
                <p:cNvSpPr>
                  <a:spLocks noChangeArrowheads="1"/>
                </p:cNvSpPr>
                <p:nvPr/>
              </p:nvSpPr>
              <p:spPr bwMode="auto">
                <a:xfrm>
                  <a:off x="1392" y="1968"/>
                  <a:ext cx="336" cy="720"/>
                </a:xfrm>
                <a:prstGeom prst="rect">
                  <a:avLst/>
                </a:prstGeom>
                <a:solidFill>
                  <a:srgbClr val="53FB25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i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j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k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l</a:t>
                  </a:r>
                </a:p>
              </p:txBody>
            </p:sp>
          </p:grpSp>
          <p:sp>
            <p:nvSpPr>
              <p:cNvPr id="56385" name="Text Box 47"/>
              <p:cNvSpPr txBox="1">
                <a:spLocks noChangeArrowheads="1"/>
              </p:cNvSpPr>
              <p:nvPr/>
            </p:nvSpPr>
            <p:spPr bwMode="auto">
              <a:xfrm>
                <a:off x="3240" y="480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</a:t>
                </a:r>
              </a:p>
            </p:txBody>
          </p:sp>
          <p:sp>
            <p:nvSpPr>
              <p:cNvPr id="56386" name="Text Box 48"/>
              <p:cNvSpPr txBox="1">
                <a:spLocks noChangeArrowheads="1"/>
              </p:cNvSpPr>
              <p:nvPr/>
            </p:nvSpPr>
            <p:spPr bwMode="auto">
              <a:xfrm>
                <a:off x="3240" y="1056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0x04</a:t>
                </a:r>
              </a:p>
            </p:txBody>
          </p:sp>
          <p:sp>
            <p:nvSpPr>
              <p:cNvPr id="56387" name="Text Box 49"/>
              <p:cNvSpPr txBox="1">
                <a:spLocks noChangeArrowheads="1"/>
              </p:cNvSpPr>
              <p:nvPr/>
            </p:nvSpPr>
            <p:spPr bwMode="auto">
              <a:xfrm>
                <a:off x="3240" y="1679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0x08</a:t>
                </a:r>
              </a:p>
            </p:txBody>
          </p:sp>
        </p:grpSp>
        <p:sp>
          <p:nvSpPr>
            <p:cNvPr id="56383" name="Text Box 51"/>
            <p:cNvSpPr txBox="1">
              <a:spLocks noChangeArrowheads="1"/>
            </p:cNvSpPr>
            <p:nvPr/>
          </p:nvSpPr>
          <p:spPr bwMode="auto">
            <a:xfrm>
              <a:off x="2938" y="2478"/>
              <a:ext cx="869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</p:grpSp>
      <p:sp>
        <p:nvSpPr>
          <p:cNvPr id="56323" name="Text Box 27"/>
          <p:cNvSpPr txBox="1">
            <a:spLocks noChangeArrowheads="1"/>
          </p:cNvSpPr>
          <p:nvPr/>
        </p:nvSpPr>
        <p:spPr bwMode="auto">
          <a:xfrm>
            <a:off x="5838825" y="1219200"/>
            <a:ext cx="638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0x00</a:t>
            </a:r>
          </a:p>
        </p:txBody>
      </p:sp>
      <p:grpSp>
        <p:nvGrpSpPr>
          <p:cNvPr id="26671" name="Group 26670"/>
          <p:cNvGrpSpPr>
            <a:grpSpLocks/>
          </p:cNvGrpSpPr>
          <p:nvPr/>
        </p:nvGrpSpPr>
        <p:grpSpPr bwMode="auto">
          <a:xfrm>
            <a:off x="5838825" y="1719263"/>
            <a:ext cx="1171575" cy="1238250"/>
            <a:chOff x="5838218" y="1719848"/>
            <a:chExt cx="1172182" cy="1237636"/>
          </a:xfrm>
        </p:grpSpPr>
        <p:sp>
          <p:nvSpPr>
            <p:cNvPr id="56379" name="Rectangle 20"/>
            <p:cNvSpPr>
              <a:spLocks noChangeArrowheads="1"/>
            </p:cNvSpPr>
            <p:nvPr/>
          </p:nvSpPr>
          <p:spPr bwMode="auto">
            <a:xfrm>
              <a:off x="6529165" y="1841156"/>
              <a:ext cx="481235" cy="924255"/>
            </a:xfrm>
            <a:prstGeom prst="rect">
              <a:avLst/>
            </a:pr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i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j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k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l</a:t>
              </a:r>
            </a:p>
          </p:txBody>
        </p:sp>
        <p:sp>
          <p:nvSpPr>
            <p:cNvPr id="56380" name="Text Box 28"/>
            <p:cNvSpPr txBox="1">
              <a:spLocks noChangeArrowheads="1"/>
            </p:cNvSpPr>
            <p:nvPr/>
          </p:nvSpPr>
          <p:spPr bwMode="auto">
            <a:xfrm>
              <a:off x="5838218" y="1719848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0x04</a:t>
              </a:r>
            </a:p>
          </p:txBody>
        </p:sp>
        <p:sp>
          <p:nvSpPr>
            <p:cNvPr id="56381" name="Text Box 29"/>
            <p:cNvSpPr txBox="1">
              <a:spLocks noChangeArrowheads="1"/>
            </p:cNvSpPr>
            <p:nvPr/>
          </p:nvSpPr>
          <p:spPr bwMode="auto">
            <a:xfrm>
              <a:off x="5838218" y="2620997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0x08</a:t>
              </a:r>
            </a:p>
          </p:txBody>
        </p:sp>
      </p:grpSp>
      <p:grpSp>
        <p:nvGrpSpPr>
          <p:cNvPr id="26663" name="Group 26662"/>
          <p:cNvGrpSpPr>
            <a:grpSpLocks/>
          </p:cNvGrpSpPr>
          <p:nvPr/>
        </p:nvGrpSpPr>
        <p:grpSpPr bwMode="auto">
          <a:xfrm>
            <a:off x="5803900" y="3106738"/>
            <a:ext cx="1206500" cy="1044575"/>
            <a:chOff x="5803844" y="3106231"/>
            <a:chExt cx="1206556" cy="1045563"/>
          </a:xfrm>
        </p:grpSpPr>
        <p:sp>
          <p:nvSpPr>
            <p:cNvPr id="56377" name="Rectangle 19"/>
            <p:cNvSpPr>
              <a:spLocks noChangeArrowheads="1"/>
            </p:cNvSpPr>
            <p:nvPr/>
          </p:nvSpPr>
          <p:spPr bwMode="auto">
            <a:xfrm>
              <a:off x="6529165" y="3227539"/>
              <a:ext cx="481235" cy="924255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e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f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g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h</a:t>
              </a:r>
            </a:p>
          </p:txBody>
        </p:sp>
        <p:sp>
          <p:nvSpPr>
            <p:cNvPr id="56378" name="Text Box 30"/>
            <p:cNvSpPr txBox="1">
              <a:spLocks noChangeArrowheads="1"/>
            </p:cNvSpPr>
            <p:nvPr/>
          </p:nvSpPr>
          <p:spPr bwMode="auto">
            <a:xfrm>
              <a:off x="5803844" y="3106231"/>
              <a:ext cx="673156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0x0C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838825" y="4006850"/>
            <a:ext cx="1171575" cy="1082675"/>
            <a:chOff x="5838218" y="4007380"/>
            <a:chExt cx="1172182" cy="1081667"/>
          </a:xfrm>
        </p:grpSpPr>
        <p:sp>
          <p:nvSpPr>
            <p:cNvPr id="56375" name="Rectangle 18"/>
            <p:cNvSpPr>
              <a:spLocks noChangeArrowheads="1"/>
            </p:cNvSpPr>
            <p:nvPr/>
          </p:nvSpPr>
          <p:spPr bwMode="auto">
            <a:xfrm>
              <a:off x="6529165" y="4164792"/>
              <a:ext cx="481235" cy="924255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a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b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c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d</a:t>
              </a:r>
            </a:p>
          </p:txBody>
        </p:sp>
        <p:sp>
          <p:nvSpPr>
            <p:cNvPr id="56376" name="Text Box 31"/>
            <p:cNvSpPr txBox="1">
              <a:spLocks noChangeArrowheads="1"/>
            </p:cNvSpPr>
            <p:nvPr/>
          </p:nvSpPr>
          <p:spPr bwMode="auto">
            <a:xfrm>
              <a:off x="5838218" y="4007380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0x10</a:t>
              </a:r>
            </a:p>
          </p:txBody>
        </p:sp>
      </p:grpSp>
      <p:sp>
        <p:nvSpPr>
          <p:cNvPr id="56327" name="Text Box 52"/>
          <p:cNvSpPr txBox="1">
            <a:spLocks noChangeArrowheads="1"/>
          </p:cNvSpPr>
          <p:nvPr/>
        </p:nvSpPr>
        <p:spPr bwMode="auto">
          <a:xfrm>
            <a:off x="6169025" y="5029200"/>
            <a:ext cx="1243206" cy="82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56328" name="Rectangle 57"/>
          <p:cNvSpPr>
            <a:spLocks noChangeArrowheads="1"/>
          </p:cNvSpPr>
          <p:nvPr/>
        </p:nvSpPr>
        <p:spPr bwMode="auto">
          <a:xfrm>
            <a:off x="152400" y="1143000"/>
            <a:ext cx="8153400" cy="4648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>
              <a:latin typeface="Helvetica" panose="020B0604020202020204" pitchFamily="34" charset="0"/>
            </a:endParaRPr>
          </a:p>
        </p:txBody>
      </p:sp>
      <p:sp>
        <p:nvSpPr>
          <p:cNvPr id="56329" name="Text Box 59"/>
          <p:cNvSpPr txBox="1">
            <a:spLocks noChangeArrowheads="1"/>
          </p:cNvSpPr>
          <p:nvPr/>
        </p:nvSpPr>
        <p:spPr bwMode="auto">
          <a:xfrm>
            <a:off x="160338" y="685800"/>
            <a:ext cx="3093520" cy="45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Example (4-byte pages)</a:t>
            </a:r>
          </a:p>
        </p:txBody>
      </p:sp>
      <p:grpSp>
        <p:nvGrpSpPr>
          <p:cNvPr id="56330" name="Group 19"/>
          <p:cNvGrpSpPr>
            <a:grpSpLocks/>
          </p:cNvGrpSpPr>
          <p:nvPr/>
        </p:nvGrpSpPr>
        <p:grpSpPr bwMode="auto">
          <a:xfrm>
            <a:off x="3181350" y="1797050"/>
            <a:ext cx="927722" cy="2040525"/>
            <a:chOff x="3181349" y="1797621"/>
            <a:chExt cx="927723" cy="2039917"/>
          </a:xfrm>
        </p:grpSpPr>
        <p:grpSp>
          <p:nvGrpSpPr>
            <p:cNvPr id="56366" name="Group 54"/>
            <p:cNvGrpSpPr>
              <a:grpSpLocks/>
            </p:cNvGrpSpPr>
            <p:nvPr/>
          </p:nvGrpSpPr>
          <p:grpSpPr bwMode="auto">
            <a:xfrm>
              <a:off x="3278189" y="1901825"/>
              <a:ext cx="830883" cy="1935713"/>
              <a:chOff x="3752" y="864"/>
              <a:chExt cx="580" cy="1340"/>
            </a:xfrm>
          </p:grpSpPr>
          <p:grpSp>
            <p:nvGrpSpPr>
              <p:cNvPr id="56370" name="Group 26"/>
              <p:cNvGrpSpPr>
                <a:grpSpLocks/>
              </p:cNvGrpSpPr>
              <p:nvPr/>
            </p:nvGrpSpPr>
            <p:grpSpPr bwMode="auto">
              <a:xfrm>
                <a:off x="3888" y="864"/>
                <a:ext cx="336" cy="720"/>
                <a:chOff x="2976" y="1248"/>
                <a:chExt cx="336" cy="720"/>
              </a:xfrm>
            </p:grpSpPr>
            <p:sp>
              <p:nvSpPr>
                <p:cNvPr id="56372" name="Rectangle 9"/>
                <p:cNvSpPr>
                  <a:spLocks noChangeArrowheads="1"/>
                </p:cNvSpPr>
                <p:nvPr/>
              </p:nvSpPr>
              <p:spPr bwMode="auto">
                <a:xfrm>
                  <a:off x="2976" y="1248"/>
                  <a:ext cx="336" cy="240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56373" name="Rectangle 10"/>
                <p:cNvSpPr>
                  <a:spLocks noChangeArrowheads="1"/>
                </p:cNvSpPr>
                <p:nvPr/>
              </p:nvSpPr>
              <p:spPr bwMode="auto">
                <a:xfrm>
                  <a:off x="2976" y="1488"/>
                  <a:ext cx="336" cy="240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56374" name="Rectangle 11"/>
                <p:cNvSpPr>
                  <a:spLocks noChangeArrowheads="1"/>
                </p:cNvSpPr>
                <p:nvPr/>
              </p:nvSpPr>
              <p:spPr bwMode="auto">
                <a:xfrm>
                  <a:off x="2976" y="1728"/>
                  <a:ext cx="336" cy="240"/>
                </a:xfrm>
                <a:prstGeom prst="rect">
                  <a:avLst/>
                </a:prstGeom>
                <a:solidFill>
                  <a:srgbClr val="53FB25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56371" name="Text Box 53"/>
              <p:cNvSpPr txBox="1">
                <a:spLocks noChangeArrowheads="1"/>
              </p:cNvSpPr>
              <p:nvPr/>
            </p:nvSpPr>
            <p:spPr bwMode="auto">
              <a:xfrm>
                <a:off x="3752" y="1631"/>
                <a:ext cx="580" cy="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Page</a:t>
                </a:r>
              </a:p>
              <a:p>
                <a:pPr eaLnBrk="1" hangingPunct="1"/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Table</a:t>
                </a:r>
              </a:p>
            </p:txBody>
          </p:sp>
        </p:grpSp>
        <p:sp>
          <p:nvSpPr>
            <p:cNvPr id="56367" name="Text Box 47"/>
            <p:cNvSpPr txBox="1">
              <a:spLocks noChangeArrowheads="1"/>
            </p:cNvSpPr>
            <p:nvPr/>
          </p:nvSpPr>
          <p:spPr bwMode="auto">
            <a:xfrm>
              <a:off x="3181349" y="1797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56368" name="Text Box 47"/>
            <p:cNvSpPr txBox="1">
              <a:spLocks noChangeArrowheads="1"/>
            </p:cNvSpPr>
            <p:nvPr/>
          </p:nvSpPr>
          <p:spPr bwMode="auto">
            <a:xfrm>
              <a:off x="3181349" y="2178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56369" name="Text Box 47"/>
            <p:cNvSpPr txBox="1">
              <a:spLocks noChangeArrowheads="1"/>
            </p:cNvSpPr>
            <p:nvPr/>
          </p:nvSpPr>
          <p:spPr bwMode="auto">
            <a:xfrm>
              <a:off x="3181349" y="2559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447800" y="1143000"/>
            <a:ext cx="1733550" cy="822324"/>
            <a:chOff x="1447800" y="1143000"/>
            <a:chExt cx="1733549" cy="822610"/>
          </a:xfrm>
        </p:grpSpPr>
        <p:cxnSp>
          <p:nvCxnSpPr>
            <p:cNvPr id="56364" name="Elbow Connector 3"/>
            <p:cNvCxnSpPr>
              <a:cxnSpLocks noChangeShapeType="1"/>
              <a:endCxn id="56367" idx="1"/>
            </p:cNvCxnSpPr>
            <p:nvPr/>
          </p:nvCxnSpPr>
          <p:spPr bwMode="auto">
            <a:xfrm>
              <a:off x="1447800" y="1447799"/>
              <a:ext cx="1733549" cy="517811"/>
            </a:xfrm>
            <a:prstGeom prst="bentConnector3">
              <a:avLst>
                <a:gd name="adj1" fmla="val 68116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5" name="TextBox 4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098925" y="1643063"/>
            <a:ext cx="1739901" cy="2532061"/>
            <a:chOff x="4098508" y="1642646"/>
            <a:chExt cx="1739711" cy="2532977"/>
          </a:xfrm>
        </p:grpSpPr>
        <p:cxnSp>
          <p:nvCxnSpPr>
            <p:cNvPr id="56361" name="Elbow Connector 48"/>
            <p:cNvCxnSpPr>
              <a:cxnSpLocks noChangeShapeType="1"/>
              <a:endCxn id="56376" idx="1"/>
            </p:cNvCxnSpPr>
            <p:nvPr/>
          </p:nvCxnSpPr>
          <p:spPr bwMode="auto">
            <a:xfrm rot="16200000" flipH="1">
              <a:off x="4488898" y="2826302"/>
              <a:ext cx="2194424" cy="50421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62" name="Straight Connector 17"/>
            <p:cNvCxnSpPr>
              <a:cxnSpLocks noChangeShapeType="1"/>
            </p:cNvCxnSpPr>
            <p:nvPr/>
          </p:nvCxnSpPr>
          <p:spPr bwMode="auto">
            <a:xfrm>
              <a:off x="4114800" y="1981200"/>
              <a:ext cx="1219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3" name="TextBox 58"/>
            <p:cNvSpPr txBox="1">
              <a:spLocks noChangeArrowheads="1"/>
            </p:cNvSpPr>
            <p:nvPr/>
          </p:nvSpPr>
          <p:spPr bwMode="auto">
            <a:xfrm>
              <a:off x="4098508" y="1642646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0001 00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sp>
        <p:nvSpPr>
          <p:cNvPr id="56334" name="Rectangle 21"/>
          <p:cNvSpPr>
            <a:spLocks noChangeArrowheads="1"/>
          </p:cNvSpPr>
          <p:nvPr/>
        </p:nvSpPr>
        <p:spPr bwMode="auto">
          <a:xfrm>
            <a:off x="6529388" y="1343025"/>
            <a:ext cx="481012" cy="3762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1447800" y="2057400"/>
            <a:ext cx="1733550" cy="338138"/>
            <a:chOff x="1447800" y="1143000"/>
            <a:chExt cx="1733549" cy="338554"/>
          </a:xfrm>
        </p:grpSpPr>
        <p:cxnSp>
          <p:nvCxnSpPr>
            <p:cNvPr id="56359" name="Elbow Connector 67"/>
            <p:cNvCxnSpPr>
              <a:cxnSpLocks noChangeShapeType="1"/>
              <a:endCxn id="56368" idx="1"/>
            </p:cNvCxnSpPr>
            <p:nvPr/>
          </p:nvCxnSpPr>
          <p:spPr bwMode="auto">
            <a:xfrm flipV="1">
              <a:off x="1447800" y="1432158"/>
              <a:ext cx="1733549" cy="1564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0" name="TextBox 68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4114800" y="2100263"/>
            <a:ext cx="1689102" cy="1174750"/>
            <a:chOff x="4085618" y="1627270"/>
            <a:chExt cx="1689047" cy="1174628"/>
          </a:xfrm>
        </p:grpSpPr>
        <p:cxnSp>
          <p:nvCxnSpPr>
            <p:cNvPr id="56356" name="Elbow Connector 76"/>
            <p:cNvCxnSpPr>
              <a:cxnSpLocks noChangeShapeType="1"/>
              <a:endCxn id="56378" idx="1"/>
            </p:cNvCxnSpPr>
            <p:nvPr/>
          </p:nvCxnSpPr>
          <p:spPr bwMode="auto">
            <a:xfrm rot="16200000" flipH="1">
              <a:off x="5083607" y="2110841"/>
              <a:ext cx="836073" cy="54604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57" name="Straight Connector 77"/>
            <p:cNvCxnSpPr>
              <a:cxnSpLocks noChangeShapeType="1"/>
            </p:cNvCxnSpPr>
            <p:nvPr/>
          </p:nvCxnSpPr>
          <p:spPr bwMode="auto">
            <a:xfrm>
              <a:off x="4085618" y="1965824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8" name="TextBox 78"/>
            <p:cNvSpPr txBox="1">
              <a:spLocks noChangeArrowheads="1"/>
            </p:cNvSpPr>
            <p:nvPr/>
          </p:nvSpPr>
          <p:spPr bwMode="auto">
            <a:xfrm>
              <a:off x="4098508" y="1627270"/>
              <a:ext cx="11433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0000 11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1447800" y="2819400"/>
            <a:ext cx="1752600" cy="506413"/>
            <a:chOff x="1447800" y="975011"/>
            <a:chExt cx="1752600" cy="506543"/>
          </a:xfrm>
        </p:grpSpPr>
        <p:cxnSp>
          <p:nvCxnSpPr>
            <p:cNvPr id="56354" name="Elbow Connector 85"/>
            <p:cNvCxnSpPr>
              <a:cxnSpLocks noChangeShapeType="1"/>
            </p:cNvCxnSpPr>
            <p:nvPr/>
          </p:nvCxnSpPr>
          <p:spPr bwMode="auto">
            <a:xfrm flipV="1">
              <a:off x="1447800" y="975011"/>
              <a:ext cx="1752600" cy="472789"/>
            </a:xfrm>
            <a:prstGeom prst="bentConnector3">
              <a:avLst>
                <a:gd name="adj1" fmla="val 67921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5" name="TextBox 86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0000 10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4114800" y="1887538"/>
            <a:ext cx="1724023" cy="965200"/>
            <a:chOff x="4085618" y="1108590"/>
            <a:chExt cx="1723416" cy="965062"/>
          </a:xfrm>
        </p:grpSpPr>
        <p:cxnSp>
          <p:nvCxnSpPr>
            <p:cNvPr id="56351" name="Elbow Connector 92"/>
            <p:cNvCxnSpPr>
              <a:cxnSpLocks noChangeShapeType="1"/>
              <a:endCxn id="56380" idx="1"/>
            </p:cNvCxnSpPr>
            <p:nvPr/>
          </p:nvCxnSpPr>
          <p:spPr bwMode="auto">
            <a:xfrm rot="5400000" flipH="1" flipV="1">
              <a:off x="5015071" y="1245935"/>
              <a:ext cx="931308" cy="65661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52" name="Straight Connector 93"/>
            <p:cNvCxnSpPr>
              <a:cxnSpLocks noChangeShapeType="1"/>
            </p:cNvCxnSpPr>
            <p:nvPr/>
          </p:nvCxnSpPr>
          <p:spPr bwMode="auto">
            <a:xfrm flipV="1">
              <a:off x="4085618" y="2037772"/>
              <a:ext cx="1066800" cy="2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3" name="TextBox 94"/>
            <p:cNvSpPr txBox="1">
              <a:spLocks noChangeArrowheads="1"/>
            </p:cNvSpPr>
            <p:nvPr/>
          </p:nvSpPr>
          <p:spPr bwMode="auto">
            <a:xfrm>
              <a:off x="4098508" y="1735098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228600" y="271145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0x06?</a:t>
            </a: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2133600" y="4191000"/>
            <a:ext cx="114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0000 01</a:t>
            </a:r>
            <a:r>
              <a:rPr lang="en-US" altLang="en-US" sz="1600">
                <a:latin typeface="Helvetica" panose="020B0604020202020204" pitchFamily="34" charset="0"/>
              </a:rPr>
              <a:t>10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352800" y="4191000"/>
            <a:ext cx="1817688" cy="336550"/>
            <a:chOff x="3352800" y="4191000"/>
            <a:chExt cx="1817579" cy="335979"/>
          </a:xfrm>
        </p:grpSpPr>
        <p:cxnSp>
          <p:nvCxnSpPr>
            <p:cNvPr id="56349" name="Elbow Connector 67"/>
            <p:cNvCxnSpPr>
              <a:cxnSpLocks noChangeShapeType="1"/>
              <a:endCxn id="56350" idx="1"/>
            </p:cNvCxnSpPr>
            <p:nvPr/>
          </p:nvCxnSpPr>
          <p:spPr bwMode="auto">
            <a:xfrm>
              <a:off x="3352800" y="4358970"/>
              <a:ext cx="687381" cy="2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0" name="Text Box 48"/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130198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u="sng">
                  <a:solidFill>
                    <a:srgbClr val="FF0000"/>
                  </a:solidFill>
                  <a:latin typeface="Helvetica" panose="020B0604020202020204" pitchFamily="34" charset="0"/>
                </a:rPr>
                <a:t>0000 11</a:t>
              </a:r>
              <a:r>
                <a:rPr lang="en-US" altLang="en-US" sz="1600" u="sng">
                  <a:latin typeface="Helvetica" panose="020B0604020202020204" pitchFamily="34" charset="0"/>
                </a:rPr>
                <a:t>10</a:t>
              </a:r>
            </a:p>
          </p:txBody>
        </p:sp>
      </p:grpSp>
      <p:sp>
        <p:nvSpPr>
          <p:cNvPr id="66" name="Text Box 48"/>
          <p:cNvSpPr txBox="1">
            <a:spLocks noChangeArrowheads="1"/>
          </p:cNvSpPr>
          <p:nvPr/>
        </p:nvSpPr>
        <p:spPr bwMode="auto">
          <a:xfrm>
            <a:off x="7162800" y="3657600"/>
            <a:ext cx="730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0x0E!</a:t>
            </a:r>
          </a:p>
        </p:txBody>
      </p:sp>
      <p:sp>
        <p:nvSpPr>
          <p:cNvPr id="68" name="Text Box 48"/>
          <p:cNvSpPr txBox="1">
            <a:spLocks noChangeArrowheads="1"/>
          </p:cNvSpPr>
          <p:nvPr/>
        </p:nvSpPr>
        <p:spPr bwMode="auto">
          <a:xfrm>
            <a:off x="228600" y="339725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0x09?</a:t>
            </a:r>
          </a:p>
        </p:txBody>
      </p: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2133600" y="4616450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0000 10</a:t>
            </a:r>
            <a:r>
              <a:rPr lang="en-US" altLang="en-US" sz="1600">
                <a:latin typeface="Helvetica" panose="020B0604020202020204" pitchFamily="34" charset="0"/>
              </a:rPr>
              <a:t>01</a:t>
            </a: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3352800" y="4616450"/>
            <a:ext cx="1839913" cy="336550"/>
            <a:chOff x="3352800" y="4191000"/>
            <a:chExt cx="1840021" cy="335979"/>
          </a:xfrm>
        </p:grpSpPr>
        <p:cxnSp>
          <p:nvCxnSpPr>
            <p:cNvPr id="56347" name="Elbow Connector 67"/>
            <p:cNvCxnSpPr>
              <a:cxnSpLocks noChangeShapeType="1"/>
              <a:endCxn id="56348" idx="1"/>
            </p:cNvCxnSpPr>
            <p:nvPr/>
          </p:nvCxnSpPr>
          <p:spPr bwMode="auto">
            <a:xfrm>
              <a:off x="3352800" y="4358970"/>
              <a:ext cx="687381" cy="2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48" name="Text Box 48"/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152640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u="sng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 u="sng">
                  <a:latin typeface="Helvetica" panose="020B0604020202020204" pitchFamily="34" charset="0"/>
                </a:rPr>
                <a:t>01</a:t>
              </a:r>
            </a:p>
          </p:txBody>
        </p:sp>
      </p:grpSp>
      <p:sp>
        <p:nvSpPr>
          <p:cNvPr id="73" name="Text Box 48"/>
          <p:cNvSpPr txBox="1">
            <a:spLocks noChangeArrowheads="1"/>
          </p:cNvSpPr>
          <p:nvPr/>
        </p:nvSpPr>
        <p:spPr bwMode="auto">
          <a:xfrm>
            <a:off x="7162800" y="205740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0x05!</a:t>
            </a:r>
          </a:p>
        </p:txBody>
      </p:sp>
    </p:spTree>
    <p:extLst>
      <p:ext uri="{BB962C8B-B14F-4D97-AF65-F5344CB8AC3E}">
        <p14:creationId xmlns:p14="http://schemas.microsoft.com/office/powerpoint/2010/main" val="36969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457200" y="4080662"/>
            <a:ext cx="5106988" cy="1838325"/>
            <a:chOff x="288" y="2276"/>
            <a:chExt cx="3217" cy="1158"/>
          </a:xfrm>
        </p:grpSpPr>
        <p:sp>
          <p:nvSpPr>
            <p:cNvPr id="54316" name="Rectangle 56"/>
            <p:cNvSpPr>
              <a:spLocks noChangeArrowheads="1"/>
            </p:cNvSpPr>
            <p:nvPr/>
          </p:nvSpPr>
          <p:spPr bwMode="auto">
            <a:xfrm>
              <a:off x="288" y="2276"/>
              <a:ext cx="1258" cy="220"/>
            </a:xfrm>
            <a:prstGeom prst="rect">
              <a:avLst/>
            </a:prstGeom>
            <a:solidFill>
              <a:srgbClr val="03920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 err="1">
                  <a:latin typeface="+mj-lt"/>
                  <a:ea typeface="Gill Sans" charset="0"/>
                  <a:cs typeface="Gill Sans" charset="0"/>
                </a:rPr>
                <a:t>PageTablePtrB</a:t>
              </a:r>
              <a:endParaRPr lang="en-US" altLang="en-US" sz="2000" b="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54317" name="Line 57"/>
            <p:cNvSpPr>
              <a:spLocks noChangeShapeType="1"/>
            </p:cNvSpPr>
            <p:nvPr/>
          </p:nvSpPr>
          <p:spPr bwMode="auto">
            <a:xfrm flipV="1">
              <a:off x="1546" y="2290"/>
              <a:ext cx="772" cy="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+mj-lt"/>
                <a:ea typeface="Gill Sans" charset="0"/>
                <a:cs typeface="Gill Sans" charset="0"/>
              </a:endParaRPr>
            </a:p>
          </p:txBody>
        </p:sp>
        <p:grpSp>
          <p:nvGrpSpPr>
            <p:cNvPr id="54318" name="Group 98"/>
            <p:cNvGrpSpPr>
              <a:grpSpLocks/>
            </p:cNvGrpSpPr>
            <p:nvPr/>
          </p:nvGrpSpPr>
          <p:grpSpPr bwMode="auto">
            <a:xfrm>
              <a:off x="2334" y="2305"/>
              <a:ext cx="1171" cy="1129"/>
              <a:chOff x="2334" y="2305"/>
              <a:chExt cx="1171" cy="1129"/>
            </a:xfrm>
          </p:grpSpPr>
          <p:sp>
            <p:nvSpPr>
              <p:cNvPr id="54319" name="Rectangle 59"/>
              <p:cNvSpPr>
                <a:spLocks noChangeArrowheads="1"/>
              </p:cNvSpPr>
              <p:nvPr/>
            </p:nvSpPr>
            <p:spPr bwMode="auto">
              <a:xfrm>
                <a:off x="2334" y="2305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+mj-lt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4320" name="Rectangle 60"/>
              <p:cNvSpPr>
                <a:spLocks noChangeArrowheads="1"/>
              </p:cNvSpPr>
              <p:nvPr/>
            </p:nvSpPr>
            <p:spPr bwMode="auto">
              <a:xfrm>
                <a:off x="2334" y="2493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+mj-lt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54321" name="Rectangle 61"/>
              <p:cNvSpPr>
                <a:spLocks noChangeArrowheads="1"/>
              </p:cNvSpPr>
              <p:nvPr/>
            </p:nvSpPr>
            <p:spPr bwMode="auto">
              <a:xfrm>
                <a:off x="2334" y="2681"/>
                <a:ext cx="753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+mj-lt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54322" name="Rectangle 62"/>
              <p:cNvSpPr>
                <a:spLocks noChangeArrowheads="1"/>
              </p:cNvSpPr>
              <p:nvPr/>
            </p:nvSpPr>
            <p:spPr bwMode="auto">
              <a:xfrm>
                <a:off x="2334" y="2870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+mj-lt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4323" name="Rectangle 64"/>
              <p:cNvSpPr>
                <a:spLocks noChangeArrowheads="1"/>
              </p:cNvSpPr>
              <p:nvPr/>
            </p:nvSpPr>
            <p:spPr bwMode="auto">
              <a:xfrm>
                <a:off x="2334" y="3246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+mj-lt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4324" name="Rectangle 66"/>
              <p:cNvSpPr>
                <a:spLocks noChangeArrowheads="1"/>
              </p:cNvSpPr>
              <p:nvPr/>
            </p:nvSpPr>
            <p:spPr bwMode="auto">
              <a:xfrm>
                <a:off x="3085" y="2305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j-lt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54325" name="Rectangle 67"/>
              <p:cNvSpPr>
                <a:spLocks noChangeArrowheads="1"/>
              </p:cNvSpPr>
              <p:nvPr/>
            </p:nvSpPr>
            <p:spPr bwMode="auto">
              <a:xfrm>
                <a:off x="3085" y="2493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j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4326" name="Rectangle 68"/>
              <p:cNvSpPr>
                <a:spLocks noChangeArrowheads="1"/>
              </p:cNvSpPr>
              <p:nvPr/>
            </p:nvSpPr>
            <p:spPr bwMode="auto">
              <a:xfrm>
                <a:off x="3085" y="2681"/>
                <a:ext cx="420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j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4327" name="Rectangle 69"/>
              <p:cNvSpPr>
                <a:spLocks noChangeArrowheads="1"/>
              </p:cNvSpPr>
              <p:nvPr/>
            </p:nvSpPr>
            <p:spPr bwMode="auto">
              <a:xfrm>
                <a:off x="3085" y="2870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j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54328" name="Group 94"/>
              <p:cNvGrpSpPr>
                <a:grpSpLocks/>
              </p:cNvGrpSpPr>
              <p:nvPr/>
            </p:nvGrpSpPr>
            <p:grpSpPr bwMode="auto">
              <a:xfrm>
                <a:off x="2334" y="3058"/>
                <a:ext cx="1171" cy="188"/>
                <a:chOff x="2334" y="3058"/>
                <a:chExt cx="1171" cy="188"/>
              </a:xfrm>
            </p:grpSpPr>
            <p:sp>
              <p:nvSpPr>
                <p:cNvPr id="54330" name="Rectangle 63"/>
                <p:cNvSpPr>
                  <a:spLocks noChangeArrowheads="1"/>
                </p:cNvSpPr>
                <p:nvPr/>
              </p:nvSpPr>
              <p:spPr bwMode="auto">
                <a:xfrm>
                  <a:off x="2334" y="3058"/>
                  <a:ext cx="753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+mj-lt"/>
                      <a:ea typeface="Gill Sans" charset="0"/>
                      <a:cs typeface="Gill Sans" charset="0"/>
                    </a:rPr>
                    <a:t>page #4</a:t>
                  </a:r>
                </a:p>
              </p:txBody>
            </p:sp>
            <p:sp>
              <p:nvSpPr>
                <p:cNvPr id="54331" name="Rectangle 70"/>
                <p:cNvSpPr>
                  <a:spLocks noChangeArrowheads="1"/>
                </p:cNvSpPr>
                <p:nvPr/>
              </p:nvSpPr>
              <p:spPr bwMode="auto">
                <a:xfrm>
                  <a:off x="3085" y="3058"/>
                  <a:ext cx="420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j-lt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54329" name="Rectangle 71"/>
              <p:cNvSpPr>
                <a:spLocks noChangeArrowheads="1"/>
              </p:cNvSpPr>
              <p:nvPr/>
            </p:nvSpPr>
            <p:spPr bwMode="auto">
              <a:xfrm>
                <a:off x="3085" y="3246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j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3703638" y="5320500"/>
            <a:ext cx="1858962" cy="298450"/>
            <a:chOff x="2334" y="3058"/>
            <a:chExt cx="1171" cy="188"/>
          </a:xfrm>
        </p:grpSpPr>
        <p:sp>
          <p:nvSpPr>
            <p:cNvPr id="54314" name="Rectangle 96"/>
            <p:cNvSpPr>
              <a:spLocks noChangeArrowheads="1"/>
            </p:cNvSpPr>
            <p:nvPr/>
          </p:nvSpPr>
          <p:spPr bwMode="auto">
            <a:xfrm>
              <a:off x="2334" y="3058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j-lt"/>
                  <a:ea typeface="Gill Sans" charset="0"/>
                  <a:cs typeface="Gill Sans" charset="0"/>
                </a:rPr>
                <a:t>page #4</a:t>
              </a:r>
            </a:p>
          </p:txBody>
        </p:sp>
        <p:sp>
          <p:nvSpPr>
            <p:cNvPr id="54315" name="Rectangle 97"/>
            <p:cNvSpPr>
              <a:spLocks noChangeArrowheads="1"/>
            </p:cNvSpPr>
            <p:nvPr/>
          </p:nvSpPr>
          <p:spPr bwMode="auto">
            <a:xfrm>
              <a:off x="3085" y="3058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+mj-lt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sp>
        <p:nvSpPr>
          <p:cNvPr id="54275" name="Rectangle 8"/>
          <p:cNvSpPr>
            <a:spLocks noGrp="1" noChangeArrowheads="1"/>
          </p:cNvSpPr>
          <p:nvPr>
            <p:ph type="title"/>
          </p:nvPr>
        </p:nvSpPr>
        <p:spPr>
          <a:xfrm>
            <a:off x="51134" y="206572"/>
            <a:ext cx="7886700" cy="1325563"/>
          </a:xfrm>
        </p:spPr>
        <p:txBody>
          <a:bodyPr/>
          <a:lstStyle/>
          <a:p>
            <a:r>
              <a:rPr lang="en-US" altLang="ko-KR" dirty="0"/>
              <a:t>What about Sharing?</a:t>
            </a: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590549" y="1153312"/>
            <a:ext cx="4506913" cy="704850"/>
            <a:chOff x="453" y="296"/>
            <a:chExt cx="2839" cy="444"/>
          </a:xfrm>
        </p:grpSpPr>
        <p:grpSp>
          <p:nvGrpSpPr>
            <p:cNvPr id="54310" name="Group 12"/>
            <p:cNvGrpSpPr>
              <a:grpSpLocks/>
            </p:cNvGrpSpPr>
            <p:nvPr/>
          </p:nvGrpSpPr>
          <p:grpSpPr bwMode="auto">
            <a:xfrm>
              <a:off x="1676" y="447"/>
              <a:ext cx="1616" cy="238"/>
              <a:chOff x="480" y="624"/>
              <a:chExt cx="1968" cy="336"/>
            </a:xfrm>
          </p:grpSpPr>
          <p:sp>
            <p:nvSpPr>
              <p:cNvPr id="54312" name="Rectangle 13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+mj-lt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4313" name="Rectangle 14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solidFill>
                      <a:schemeClr val="bg1"/>
                    </a:solidFill>
                    <a:latin typeface="+mj-lt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solidFill>
                      <a:schemeClr val="bg1"/>
                    </a:solidFill>
                    <a:latin typeface="+mj-lt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4311" name="Text Box 15"/>
            <p:cNvSpPr txBox="1">
              <a:spLocks noChangeArrowheads="1"/>
            </p:cNvSpPr>
            <p:nvPr/>
          </p:nvSpPr>
          <p:spPr bwMode="auto">
            <a:xfrm>
              <a:off x="453" y="296"/>
              <a:ext cx="111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000" b="0" dirty="0">
                  <a:latin typeface="+mj-lt"/>
                  <a:ea typeface="Gill Sans" charset="0"/>
                  <a:cs typeface="Gill Sans" charset="0"/>
                </a:rPr>
                <a:t>Virtual Address</a:t>
              </a:r>
            </a:p>
            <a:p>
              <a:pPr algn="r" eaLnBrk="1" hangingPunct="1"/>
              <a:r>
                <a:rPr lang="en-US" altLang="en-US" sz="2000" b="0" dirty="0">
                  <a:latin typeface="+mj-lt"/>
                  <a:ea typeface="Gill Sans" charset="0"/>
                  <a:cs typeface="Gill Sans" charset="0"/>
                </a:rPr>
                <a:t>(Process A):</a:t>
              </a:r>
            </a:p>
          </p:txBody>
        </p: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533400" y="2099462"/>
            <a:ext cx="5030788" cy="1838325"/>
            <a:chOff x="336" y="1028"/>
            <a:chExt cx="3169" cy="1158"/>
          </a:xfrm>
        </p:grpSpPr>
        <p:sp>
          <p:nvSpPr>
            <p:cNvPr id="54294" name="Rectangle 24"/>
            <p:cNvSpPr>
              <a:spLocks noChangeArrowheads="1"/>
            </p:cNvSpPr>
            <p:nvPr/>
          </p:nvSpPr>
          <p:spPr bwMode="auto">
            <a:xfrm>
              <a:off x="336" y="1028"/>
              <a:ext cx="1210" cy="220"/>
            </a:xfrm>
            <a:prstGeom prst="rect">
              <a:avLst/>
            </a:prstGeom>
            <a:solidFill>
              <a:srgbClr val="03920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 err="1">
                  <a:latin typeface="+mj-lt"/>
                  <a:ea typeface="Gill Sans" charset="0"/>
                  <a:cs typeface="Gill Sans" charset="0"/>
                </a:rPr>
                <a:t>PageTablePtrA</a:t>
              </a:r>
              <a:endParaRPr lang="en-US" altLang="en-US" sz="2000" b="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54295" name="Line 25"/>
            <p:cNvSpPr>
              <a:spLocks noChangeShapeType="1"/>
            </p:cNvSpPr>
            <p:nvPr/>
          </p:nvSpPr>
          <p:spPr bwMode="auto">
            <a:xfrm flipV="1">
              <a:off x="1546" y="1076"/>
              <a:ext cx="772" cy="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+mj-lt"/>
                <a:ea typeface="Gill Sans" charset="0"/>
                <a:cs typeface="Gill Sans" charset="0"/>
              </a:endParaRPr>
            </a:p>
          </p:txBody>
        </p:sp>
        <p:grpSp>
          <p:nvGrpSpPr>
            <p:cNvPr id="54296" name="Group 92"/>
            <p:cNvGrpSpPr>
              <a:grpSpLocks/>
            </p:cNvGrpSpPr>
            <p:nvPr/>
          </p:nvGrpSpPr>
          <p:grpSpPr bwMode="auto">
            <a:xfrm>
              <a:off x="2334" y="1057"/>
              <a:ext cx="1171" cy="1129"/>
              <a:chOff x="2334" y="1057"/>
              <a:chExt cx="1171" cy="1129"/>
            </a:xfrm>
          </p:grpSpPr>
          <p:sp>
            <p:nvSpPr>
              <p:cNvPr id="54297" name="Rectangle 27"/>
              <p:cNvSpPr>
                <a:spLocks noChangeArrowheads="1"/>
              </p:cNvSpPr>
              <p:nvPr/>
            </p:nvSpPr>
            <p:spPr bwMode="auto">
              <a:xfrm>
                <a:off x="2334" y="105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+mj-lt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4298" name="Rectangle 28"/>
              <p:cNvSpPr>
                <a:spLocks noChangeArrowheads="1"/>
              </p:cNvSpPr>
              <p:nvPr/>
            </p:nvSpPr>
            <p:spPr bwMode="auto">
              <a:xfrm>
                <a:off x="2334" y="1245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+mj-lt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54299" name="Rectangle 30"/>
              <p:cNvSpPr>
                <a:spLocks noChangeArrowheads="1"/>
              </p:cNvSpPr>
              <p:nvPr/>
            </p:nvSpPr>
            <p:spPr bwMode="auto">
              <a:xfrm>
                <a:off x="2334" y="1622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+mj-lt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4300" name="Rectangle 31"/>
              <p:cNvSpPr>
                <a:spLocks noChangeArrowheads="1"/>
              </p:cNvSpPr>
              <p:nvPr/>
            </p:nvSpPr>
            <p:spPr bwMode="auto">
              <a:xfrm>
                <a:off x="2334" y="1810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+mj-lt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54301" name="Rectangle 32"/>
              <p:cNvSpPr>
                <a:spLocks noChangeArrowheads="1"/>
              </p:cNvSpPr>
              <p:nvPr/>
            </p:nvSpPr>
            <p:spPr bwMode="auto">
              <a:xfrm>
                <a:off x="2334" y="1998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+mj-lt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4302" name="Rectangle 34"/>
              <p:cNvSpPr>
                <a:spLocks noChangeArrowheads="1"/>
              </p:cNvSpPr>
              <p:nvPr/>
            </p:nvSpPr>
            <p:spPr bwMode="auto">
              <a:xfrm>
                <a:off x="3085" y="105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j-lt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54303" name="Rectangle 35"/>
              <p:cNvSpPr>
                <a:spLocks noChangeArrowheads="1"/>
              </p:cNvSpPr>
              <p:nvPr/>
            </p:nvSpPr>
            <p:spPr bwMode="auto">
              <a:xfrm>
                <a:off x="3085" y="1245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j-lt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54304" name="Group 88"/>
              <p:cNvGrpSpPr>
                <a:grpSpLocks/>
              </p:cNvGrpSpPr>
              <p:nvPr/>
            </p:nvGrpSpPr>
            <p:grpSpPr bwMode="auto">
              <a:xfrm>
                <a:off x="2334" y="1433"/>
                <a:ext cx="1171" cy="189"/>
                <a:chOff x="2334" y="1433"/>
                <a:chExt cx="1171" cy="189"/>
              </a:xfrm>
            </p:grpSpPr>
            <p:sp>
              <p:nvSpPr>
                <p:cNvPr id="54308" name="Rectangle 29"/>
                <p:cNvSpPr>
                  <a:spLocks noChangeArrowheads="1"/>
                </p:cNvSpPr>
                <p:nvPr/>
              </p:nvSpPr>
              <p:spPr bwMode="auto">
                <a:xfrm>
                  <a:off x="2334" y="1433"/>
                  <a:ext cx="753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+mj-lt"/>
                      <a:ea typeface="Gill Sans" charset="0"/>
                      <a:cs typeface="Gill Sans" charset="0"/>
                    </a:rPr>
                    <a:t>page #2</a:t>
                  </a:r>
                </a:p>
              </p:txBody>
            </p:sp>
            <p:sp>
              <p:nvSpPr>
                <p:cNvPr id="54309" name="Rectangle 36"/>
                <p:cNvSpPr>
                  <a:spLocks noChangeArrowheads="1"/>
                </p:cNvSpPr>
                <p:nvPr/>
              </p:nvSpPr>
              <p:spPr bwMode="auto">
                <a:xfrm>
                  <a:off x="3085" y="1433"/>
                  <a:ext cx="420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j-lt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</p:grpSp>
          <p:sp>
            <p:nvSpPr>
              <p:cNvPr id="54305" name="Rectangle 37"/>
              <p:cNvSpPr>
                <a:spLocks noChangeArrowheads="1"/>
              </p:cNvSpPr>
              <p:nvPr/>
            </p:nvSpPr>
            <p:spPr bwMode="auto">
              <a:xfrm>
                <a:off x="3085" y="1622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j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4306" name="Rectangle 38"/>
              <p:cNvSpPr>
                <a:spLocks noChangeArrowheads="1"/>
              </p:cNvSpPr>
              <p:nvPr/>
            </p:nvSpPr>
            <p:spPr bwMode="auto">
              <a:xfrm>
                <a:off x="3085" y="1810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j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4307" name="Rectangle 39"/>
              <p:cNvSpPr>
                <a:spLocks noChangeArrowheads="1"/>
              </p:cNvSpPr>
              <p:nvPr/>
            </p:nvSpPr>
            <p:spPr bwMode="auto">
              <a:xfrm>
                <a:off x="3085" y="1998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j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588962" y="6030112"/>
            <a:ext cx="4508500" cy="704850"/>
            <a:chOff x="644" y="3436"/>
            <a:chExt cx="2840" cy="444"/>
          </a:xfrm>
        </p:grpSpPr>
        <p:grpSp>
          <p:nvGrpSpPr>
            <p:cNvPr id="54290" name="Group 51"/>
            <p:cNvGrpSpPr>
              <a:grpSpLocks/>
            </p:cNvGrpSpPr>
            <p:nvPr/>
          </p:nvGrpSpPr>
          <p:grpSpPr bwMode="auto">
            <a:xfrm>
              <a:off x="1868" y="3567"/>
              <a:ext cx="1616" cy="238"/>
              <a:chOff x="480" y="624"/>
              <a:chExt cx="1968" cy="336"/>
            </a:xfrm>
          </p:grpSpPr>
          <p:sp>
            <p:nvSpPr>
              <p:cNvPr id="54292" name="Rectangle 52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+mj-lt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4293" name="Rectangle 53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solidFill>
                      <a:schemeClr val="bg1"/>
                    </a:solidFill>
                    <a:latin typeface="+mj-lt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solidFill>
                      <a:schemeClr val="bg1"/>
                    </a:solidFill>
                    <a:latin typeface="+mj-lt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4291" name="Text Box 54"/>
            <p:cNvSpPr txBox="1">
              <a:spLocks noChangeArrowheads="1"/>
            </p:cNvSpPr>
            <p:nvPr/>
          </p:nvSpPr>
          <p:spPr bwMode="auto">
            <a:xfrm>
              <a:off x="644" y="3436"/>
              <a:ext cx="111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000" b="0" dirty="0">
                  <a:latin typeface="+mj-lt"/>
                  <a:ea typeface="Gill Sans" charset="0"/>
                  <a:cs typeface="Gill Sans" charset="0"/>
                </a:rPr>
                <a:t>Virtual Address</a:t>
              </a:r>
            </a:p>
            <a:p>
              <a:pPr algn="r" eaLnBrk="1" hangingPunct="1"/>
              <a:r>
                <a:rPr lang="en-US" altLang="en-US" sz="2000" b="0" dirty="0">
                  <a:latin typeface="+mj-lt"/>
                  <a:ea typeface="Gill Sans" charset="0"/>
                  <a:cs typeface="Gill Sans" charset="0"/>
                </a:rPr>
                <a:t>(Process B):</a:t>
              </a:r>
            </a:p>
          </p:txBody>
        </p:sp>
      </p:grpSp>
      <p:sp>
        <p:nvSpPr>
          <p:cNvPr id="710735" name="Freeform 79"/>
          <p:cNvSpPr>
            <a:spLocks/>
          </p:cNvSpPr>
          <p:nvPr/>
        </p:nvSpPr>
        <p:spPr bwMode="auto">
          <a:xfrm>
            <a:off x="2917825" y="1794662"/>
            <a:ext cx="762000" cy="1066800"/>
          </a:xfrm>
          <a:custGeom>
            <a:avLst/>
            <a:gdLst>
              <a:gd name="T0" fmla="*/ 0 w 480"/>
              <a:gd name="T1" fmla="*/ 0 h 720"/>
              <a:gd name="T2" fmla="*/ 0 w 480"/>
              <a:gd name="T3" fmla="*/ 2147483647 h 720"/>
              <a:gd name="T4" fmla="*/ 2147483647 w 480"/>
              <a:gd name="T5" fmla="*/ 2147483647 h 720"/>
              <a:gd name="T6" fmla="*/ 0 60000 65536"/>
              <a:gd name="T7" fmla="*/ 0 60000 65536"/>
              <a:gd name="T8" fmla="*/ 0 60000 65536"/>
              <a:gd name="T9" fmla="*/ 0 w 480"/>
              <a:gd name="T10" fmla="*/ 0 h 720"/>
              <a:gd name="T11" fmla="*/ 480 w 48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720">
                <a:moveTo>
                  <a:pt x="0" y="0"/>
                </a:moveTo>
                <a:lnTo>
                  <a:pt x="0" y="720"/>
                </a:lnTo>
                <a:lnTo>
                  <a:pt x="480" y="72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10736" name="Freeform 80"/>
          <p:cNvSpPr>
            <a:spLocks/>
          </p:cNvSpPr>
          <p:nvPr/>
        </p:nvSpPr>
        <p:spPr bwMode="auto">
          <a:xfrm>
            <a:off x="2917825" y="5452262"/>
            <a:ext cx="762000" cy="762000"/>
          </a:xfrm>
          <a:custGeom>
            <a:avLst/>
            <a:gdLst>
              <a:gd name="T0" fmla="*/ 0 w 480"/>
              <a:gd name="T1" fmla="*/ 2147483647 h 480"/>
              <a:gd name="T2" fmla="*/ 0 w 480"/>
              <a:gd name="T3" fmla="*/ 0 h 480"/>
              <a:gd name="T4" fmla="*/ 2147483647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+mj-lt"/>
              <a:ea typeface="Gill Sans" charset="0"/>
              <a:cs typeface="Gill Sans" charset="0"/>
            </a:endParaRPr>
          </a:p>
        </p:txBody>
      </p:sp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6804023" y="2480462"/>
            <a:ext cx="1371600" cy="1905000"/>
            <a:chOff x="4286" y="1268"/>
            <a:chExt cx="864" cy="1200"/>
          </a:xfrm>
        </p:grpSpPr>
        <p:sp>
          <p:nvSpPr>
            <p:cNvPr id="54288" name="Rectangle 74"/>
            <p:cNvSpPr>
              <a:spLocks noChangeArrowheads="1"/>
            </p:cNvSpPr>
            <p:nvPr/>
          </p:nvSpPr>
          <p:spPr bwMode="auto">
            <a:xfrm>
              <a:off x="4286" y="1268"/>
              <a:ext cx="864" cy="1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54289" name="Text Box 75"/>
            <p:cNvSpPr txBox="1">
              <a:spLocks noChangeArrowheads="1"/>
            </p:cNvSpPr>
            <p:nvPr/>
          </p:nvSpPr>
          <p:spPr bwMode="auto">
            <a:xfrm>
              <a:off x="4385" y="1667"/>
              <a:ext cx="64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solidFill>
                    <a:schemeClr val="bg1"/>
                  </a:solidFill>
                  <a:latin typeface="+mj-lt"/>
                  <a:ea typeface="Gill Sans" charset="0"/>
                  <a:cs typeface="Gill Sans" charset="0"/>
                </a:rPr>
                <a:t>Shared</a:t>
              </a:r>
            </a:p>
            <a:p>
              <a:pPr eaLnBrk="1" hangingPunct="1"/>
              <a:r>
                <a:rPr lang="en-US" altLang="en-US" b="0" dirty="0">
                  <a:solidFill>
                    <a:schemeClr val="bg1"/>
                  </a:solidFill>
                  <a:latin typeface="+mj-lt"/>
                  <a:ea typeface="Gill Sans" charset="0"/>
                  <a:cs typeface="Gill Sans" charset="0"/>
                </a:rPr>
                <a:t>Page</a:t>
              </a:r>
            </a:p>
          </p:txBody>
        </p:sp>
      </p:grpSp>
      <p:sp>
        <p:nvSpPr>
          <p:cNvPr id="710737" name="Text Box 81"/>
          <p:cNvSpPr txBox="1">
            <a:spLocks noChangeArrowheads="1"/>
          </p:cNvSpPr>
          <p:nvPr/>
        </p:nvSpPr>
        <p:spPr bwMode="auto">
          <a:xfrm>
            <a:off x="5867560" y="4375158"/>
            <a:ext cx="3174248" cy="119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 dirty="0">
                <a:latin typeface="+mj-lt"/>
                <a:ea typeface="Gill Sans" charset="0"/>
                <a:cs typeface="Gill Sans" charset="0"/>
              </a:rPr>
              <a:t>This physical page</a:t>
            </a:r>
          </a:p>
          <a:p>
            <a:pPr algn="ctr" eaLnBrk="1" hangingPunct="1"/>
            <a:r>
              <a:rPr lang="en-US" altLang="en-US" b="0" dirty="0">
                <a:latin typeface="+mj-lt"/>
                <a:ea typeface="Gill Sans" charset="0"/>
                <a:cs typeface="Gill Sans" charset="0"/>
              </a:rPr>
              <a:t>appears in address</a:t>
            </a:r>
          </a:p>
          <a:p>
            <a:pPr algn="ctr" eaLnBrk="1" hangingPunct="1"/>
            <a:r>
              <a:rPr lang="en-US" altLang="en-US" b="0" dirty="0">
                <a:latin typeface="+mj-lt"/>
                <a:ea typeface="Gill Sans" charset="0"/>
                <a:cs typeface="Gill Sans" charset="0"/>
              </a:rPr>
              <a:t>space of both processes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3705225" y="2743987"/>
            <a:ext cx="1858963" cy="300038"/>
            <a:chOff x="2334" y="1433"/>
            <a:chExt cx="1171" cy="189"/>
          </a:xfrm>
        </p:grpSpPr>
        <p:sp>
          <p:nvSpPr>
            <p:cNvPr id="54286" name="Rectangle 90"/>
            <p:cNvSpPr>
              <a:spLocks noChangeArrowheads="1"/>
            </p:cNvSpPr>
            <p:nvPr/>
          </p:nvSpPr>
          <p:spPr bwMode="auto">
            <a:xfrm>
              <a:off x="2334" y="1433"/>
              <a:ext cx="753" cy="1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solidFill>
                    <a:schemeClr val="bg1"/>
                  </a:solidFill>
                  <a:latin typeface="+mj-lt"/>
                  <a:ea typeface="Gill Sans" charset="0"/>
                  <a:cs typeface="Gill Sans" charset="0"/>
                </a:rPr>
                <a:t>page #2</a:t>
              </a:r>
            </a:p>
          </p:txBody>
        </p:sp>
        <p:sp>
          <p:nvSpPr>
            <p:cNvPr id="54287" name="Rectangle 91"/>
            <p:cNvSpPr>
              <a:spLocks noChangeArrowheads="1"/>
            </p:cNvSpPr>
            <p:nvPr/>
          </p:nvSpPr>
          <p:spPr bwMode="auto">
            <a:xfrm>
              <a:off x="3085" y="1433"/>
              <a:ext cx="420" cy="1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solidFill>
                    <a:schemeClr val="bg1"/>
                  </a:solidFill>
                  <a:latin typeface="+mj-lt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sp>
        <p:nvSpPr>
          <p:cNvPr id="710733" name="Line 77"/>
          <p:cNvSpPr>
            <a:spLocks noChangeShapeType="1"/>
          </p:cNvSpPr>
          <p:nvPr/>
        </p:nvSpPr>
        <p:spPr bwMode="auto">
          <a:xfrm flipV="1">
            <a:off x="4746625" y="2480462"/>
            <a:ext cx="20574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10734" name="Line 78"/>
          <p:cNvSpPr>
            <a:spLocks noChangeShapeType="1"/>
          </p:cNvSpPr>
          <p:nvPr/>
        </p:nvSpPr>
        <p:spPr bwMode="auto">
          <a:xfrm flipV="1">
            <a:off x="4746625" y="2556662"/>
            <a:ext cx="1981200" cy="2895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+mj-lt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5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35" grpId="0" animBg="1"/>
      <p:bldP spid="710736" grpId="0" animBg="1"/>
      <p:bldP spid="710737" grpId="0"/>
      <p:bldP spid="710733" grpId="0" animBg="1"/>
      <p:bldP spid="7107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6"/>
          <p:cNvSpPr>
            <a:spLocks noChangeArrowheads="1"/>
          </p:cNvSpPr>
          <p:nvPr/>
        </p:nvSpPr>
        <p:spPr bwMode="auto">
          <a:xfrm>
            <a:off x="2819400" y="63246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588963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1111 1111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676400" y="1100137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676400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1676400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7656" name="Up Arrow 10"/>
          <p:cNvSpPr>
            <a:spLocks noChangeArrowheads="1"/>
          </p:cNvSpPr>
          <p:nvPr/>
        </p:nvSpPr>
        <p:spPr bwMode="auto">
          <a:xfrm flipH="1">
            <a:off x="2209800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7" name="Up Arrow 11"/>
          <p:cNvSpPr>
            <a:spLocks noChangeArrowheads="1"/>
          </p:cNvSpPr>
          <p:nvPr/>
        </p:nvSpPr>
        <p:spPr bwMode="auto">
          <a:xfrm flipH="1" flipV="1">
            <a:off x="2209800" y="1633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1676400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1166813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1676400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1" name="Rectangle 15"/>
          <p:cNvSpPr>
            <a:spLocks noChangeArrowheads="1"/>
          </p:cNvSpPr>
          <p:nvPr/>
        </p:nvSpPr>
        <p:spPr bwMode="auto">
          <a:xfrm>
            <a:off x="1676400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2" name="Rectangle 16"/>
          <p:cNvSpPr>
            <a:spLocks noChangeArrowheads="1"/>
          </p:cNvSpPr>
          <p:nvPr/>
        </p:nvSpPr>
        <p:spPr bwMode="auto">
          <a:xfrm>
            <a:off x="1676400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3" name="TextBox 17"/>
          <p:cNvSpPr txBox="1">
            <a:spLocks noChangeArrowheads="1"/>
          </p:cNvSpPr>
          <p:nvPr/>
        </p:nvSpPr>
        <p:spPr bwMode="auto">
          <a:xfrm>
            <a:off x="533400" y="5715000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4" name="TextBox 18"/>
          <p:cNvSpPr txBox="1">
            <a:spLocks noChangeArrowheads="1"/>
          </p:cNvSpPr>
          <p:nvPr/>
        </p:nvSpPr>
        <p:spPr bwMode="auto">
          <a:xfrm>
            <a:off x="533400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5" name="TextBox 19"/>
          <p:cNvSpPr txBox="1">
            <a:spLocks noChangeArrowheads="1"/>
          </p:cNvSpPr>
          <p:nvPr/>
        </p:nvSpPr>
        <p:spPr bwMode="auto">
          <a:xfrm>
            <a:off x="533400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6" name="TextBox 20"/>
          <p:cNvSpPr txBox="1">
            <a:spLocks noChangeArrowheads="1"/>
          </p:cNvSpPr>
          <p:nvPr/>
        </p:nvSpPr>
        <p:spPr bwMode="auto">
          <a:xfrm>
            <a:off x="544513" y="2057400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7" name="Left Brace 22"/>
          <p:cNvSpPr>
            <a:spLocks/>
          </p:cNvSpPr>
          <p:nvPr/>
        </p:nvSpPr>
        <p:spPr bwMode="auto">
          <a:xfrm rot="5400000" flipH="1">
            <a:off x="818356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68" name="TextBox 23"/>
          <p:cNvSpPr txBox="1">
            <a:spLocks noChangeArrowheads="1"/>
          </p:cNvSpPr>
          <p:nvPr/>
        </p:nvSpPr>
        <p:spPr bwMode="auto">
          <a:xfrm>
            <a:off x="482600" y="6096000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7669" name="TextBox 24"/>
          <p:cNvSpPr txBox="1">
            <a:spLocks noChangeArrowheads="1"/>
          </p:cNvSpPr>
          <p:nvPr/>
        </p:nvSpPr>
        <p:spPr bwMode="auto">
          <a:xfrm>
            <a:off x="1162050" y="6096000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7670" name="Left Brace 25"/>
          <p:cNvSpPr>
            <a:spLocks/>
          </p:cNvSpPr>
          <p:nvPr/>
        </p:nvSpPr>
        <p:spPr bwMode="auto">
          <a:xfrm rot="5400000" flipH="1">
            <a:off x="1346993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71" name="TextBox 27"/>
          <p:cNvSpPr txBox="1">
            <a:spLocks noChangeArrowheads="1"/>
          </p:cNvSpPr>
          <p:nvPr/>
        </p:nvSpPr>
        <p:spPr bwMode="auto">
          <a:xfrm>
            <a:off x="5943600" y="762000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7672" name="Rectangle 28"/>
          <p:cNvSpPr>
            <a:spLocks noChangeArrowheads="1"/>
          </p:cNvSpPr>
          <p:nvPr/>
        </p:nvSpPr>
        <p:spPr bwMode="auto">
          <a:xfrm>
            <a:off x="6492875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73" name="Rectangle 29"/>
          <p:cNvSpPr>
            <a:spLocks noChangeArrowheads="1"/>
          </p:cNvSpPr>
          <p:nvPr/>
        </p:nvSpPr>
        <p:spPr bwMode="auto">
          <a:xfrm>
            <a:off x="6492875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492875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492875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492875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492875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78" name="Rectangle 35"/>
          <p:cNvSpPr>
            <a:spLocks noChangeArrowheads="1"/>
          </p:cNvSpPr>
          <p:nvPr/>
        </p:nvSpPr>
        <p:spPr bwMode="auto">
          <a:xfrm>
            <a:off x="6492875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492875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80" name="Rectangle 39"/>
          <p:cNvSpPr>
            <a:spLocks noChangeArrowheads="1"/>
          </p:cNvSpPr>
          <p:nvPr/>
        </p:nvSpPr>
        <p:spPr bwMode="auto">
          <a:xfrm>
            <a:off x="6492875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492875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82" name="TextBox 42"/>
          <p:cNvSpPr txBox="1">
            <a:spLocks noChangeArrowheads="1"/>
          </p:cNvSpPr>
          <p:nvPr/>
        </p:nvSpPr>
        <p:spPr bwMode="auto">
          <a:xfrm>
            <a:off x="7761288" y="5715000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7683" name="TextBox 43"/>
          <p:cNvSpPr txBox="1">
            <a:spLocks noChangeArrowheads="1"/>
          </p:cNvSpPr>
          <p:nvPr/>
        </p:nvSpPr>
        <p:spPr bwMode="auto">
          <a:xfrm>
            <a:off x="7761288" y="5410200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7684" name="TextBox 44"/>
          <p:cNvSpPr txBox="1">
            <a:spLocks noChangeArrowheads="1"/>
          </p:cNvSpPr>
          <p:nvPr/>
        </p:nvSpPr>
        <p:spPr bwMode="auto">
          <a:xfrm>
            <a:off x="7772400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7685" name="TextBox 45"/>
          <p:cNvSpPr txBox="1">
            <a:spLocks noChangeArrowheads="1"/>
          </p:cNvSpPr>
          <p:nvPr/>
        </p:nvSpPr>
        <p:spPr bwMode="auto">
          <a:xfrm>
            <a:off x="7794625" y="3581400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7686" name="TextBox 46"/>
          <p:cNvSpPr txBox="1">
            <a:spLocks noChangeArrowheads="1"/>
          </p:cNvSpPr>
          <p:nvPr/>
        </p:nvSpPr>
        <p:spPr bwMode="auto">
          <a:xfrm>
            <a:off x="7696200" y="1447800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676400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676400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76400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76400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676400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676400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676400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676400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676400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676400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76400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76400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676400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676400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676400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676400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676400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676400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676400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676400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676400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676400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676400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676400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676400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676400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676400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676400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676400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76400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676400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492875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92875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492875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492875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492875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492875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492875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492875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492875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492875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492875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492875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492875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492875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492875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492875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492875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492875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92875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492875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492875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492875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492875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492875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492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492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492875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492875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492875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492875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492875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492875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7751" name="Group 134"/>
          <p:cNvGrpSpPr>
            <a:grpSpLocks/>
          </p:cNvGrpSpPr>
          <p:nvPr/>
        </p:nvGrpSpPr>
        <p:grpSpPr bwMode="auto">
          <a:xfrm>
            <a:off x="4187825" y="871537"/>
            <a:ext cx="1168400" cy="6002338"/>
            <a:chOff x="4188007" y="838200"/>
            <a:chExt cx="1168785" cy="6001641"/>
          </a:xfrm>
        </p:grpSpPr>
        <p:sp>
          <p:nvSpPr>
            <p:cNvPr id="27781" name="TextBox 136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168785" cy="600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11101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11100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 null   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7782" name="Rectangle 138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cxnSp>
        <p:nvCxnSpPr>
          <p:cNvPr id="27752" name="Straight Arrow Connector 142"/>
          <p:cNvCxnSpPr>
            <a:cxnSpLocks noChangeShapeType="1"/>
            <a:stCxn id="48" idx="3"/>
          </p:cNvCxnSpPr>
          <p:nvPr/>
        </p:nvCxnSpPr>
        <p:spPr bwMode="auto">
          <a:xfrm>
            <a:off x="2971800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3" name="Straight Arrow Connector 143"/>
          <p:cNvCxnSpPr>
            <a:cxnSpLocks noChangeShapeType="1"/>
          </p:cNvCxnSpPr>
          <p:nvPr/>
        </p:nvCxnSpPr>
        <p:spPr bwMode="auto">
          <a:xfrm>
            <a:off x="2971800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4" name="Straight Arrow Connector 144"/>
          <p:cNvCxnSpPr>
            <a:cxnSpLocks noChangeShapeType="1"/>
          </p:cNvCxnSpPr>
          <p:nvPr/>
        </p:nvCxnSpPr>
        <p:spPr bwMode="auto">
          <a:xfrm>
            <a:off x="2971800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5" name="Straight Arrow Connector 145"/>
          <p:cNvCxnSpPr>
            <a:cxnSpLocks noChangeShapeType="1"/>
          </p:cNvCxnSpPr>
          <p:nvPr/>
        </p:nvCxnSpPr>
        <p:spPr bwMode="auto">
          <a:xfrm>
            <a:off x="2971800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6" name="Straight Arrow Connector 146"/>
          <p:cNvCxnSpPr>
            <a:cxnSpLocks noChangeShapeType="1"/>
          </p:cNvCxnSpPr>
          <p:nvPr/>
        </p:nvCxnSpPr>
        <p:spPr bwMode="auto">
          <a:xfrm flipV="1">
            <a:off x="5334000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7" name="Straight Arrow Connector 149"/>
          <p:cNvCxnSpPr>
            <a:cxnSpLocks noChangeShapeType="1"/>
          </p:cNvCxnSpPr>
          <p:nvPr/>
        </p:nvCxnSpPr>
        <p:spPr bwMode="auto">
          <a:xfrm flipV="1">
            <a:off x="5334000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8" name="Straight Arrow Connector 150"/>
          <p:cNvCxnSpPr>
            <a:cxnSpLocks noChangeShapeType="1"/>
          </p:cNvCxnSpPr>
          <p:nvPr/>
        </p:nvCxnSpPr>
        <p:spPr bwMode="auto">
          <a:xfrm flipV="1">
            <a:off x="5334000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9" name="Straight Arrow Connector 151"/>
          <p:cNvCxnSpPr>
            <a:cxnSpLocks noChangeShapeType="1"/>
          </p:cNvCxnSpPr>
          <p:nvPr/>
        </p:nvCxnSpPr>
        <p:spPr bwMode="auto">
          <a:xfrm flipV="1">
            <a:off x="5334000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7" name="Straight Arrow Connector 174"/>
          <p:cNvCxnSpPr>
            <a:cxnSpLocks noChangeShapeType="1"/>
          </p:cNvCxnSpPr>
          <p:nvPr/>
        </p:nvCxnSpPr>
        <p:spPr bwMode="auto">
          <a:xfrm flipV="1">
            <a:off x="2971800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8" name="Straight Arrow Connector 176"/>
          <p:cNvCxnSpPr>
            <a:cxnSpLocks noChangeShapeType="1"/>
          </p:cNvCxnSpPr>
          <p:nvPr/>
        </p:nvCxnSpPr>
        <p:spPr bwMode="auto">
          <a:xfrm flipV="1">
            <a:off x="2971800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6" name="Straight Arrow Connector 187"/>
          <p:cNvCxnSpPr>
            <a:cxnSpLocks noChangeShapeType="1"/>
            <a:endCxn id="121" idx="1"/>
          </p:cNvCxnSpPr>
          <p:nvPr/>
        </p:nvCxnSpPr>
        <p:spPr bwMode="auto">
          <a:xfrm>
            <a:off x="5334000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7" name="Straight Arrow Connector 189"/>
          <p:cNvCxnSpPr>
            <a:cxnSpLocks noChangeShapeType="1"/>
          </p:cNvCxnSpPr>
          <p:nvPr/>
        </p:nvCxnSpPr>
        <p:spPr bwMode="auto">
          <a:xfrm>
            <a:off x="5334000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778" name="TextBox 191"/>
          <p:cNvSpPr txBox="1">
            <a:spLocks noChangeArrowheads="1"/>
          </p:cNvSpPr>
          <p:nvPr/>
        </p:nvSpPr>
        <p:spPr bwMode="auto">
          <a:xfrm>
            <a:off x="4157663" y="609600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</p:txBody>
      </p:sp>
      <p:sp>
        <p:nvSpPr>
          <p:cNvPr id="27779" name="TextBox 135"/>
          <p:cNvSpPr txBox="1">
            <a:spLocks noChangeArrowheads="1"/>
          </p:cNvSpPr>
          <p:nvPr/>
        </p:nvSpPr>
        <p:spPr bwMode="auto">
          <a:xfrm>
            <a:off x="544513" y="1524000"/>
            <a:ext cx="1131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140" name="Rounded Rectangular Callout 139"/>
          <p:cNvSpPr>
            <a:spLocks noChangeArrowheads="1"/>
          </p:cNvSpPr>
          <p:nvPr/>
        </p:nvSpPr>
        <p:spPr bwMode="auto">
          <a:xfrm>
            <a:off x="304800" y="2090737"/>
            <a:ext cx="2286000" cy="1143000"/>
          </a:xfrm>
          <a:prstGeom prst="wedgeRoundRectCallout">
            <a:avLst>
              <a:gd name="adj1" fmla="val 21153"/>
              <a:gd name="adj2" fmla="val -86569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Helvetica" panose="020B0604020202020204" pitchFamily="34" charset="0"/>
              </a:rPr>
              <a:t>What happens if stack grows to 1110 0000?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1939"/>
            <a:ext cx="7886700" cy="1325563"/>
          </a:xfrm>
        </p:spPr>
        <p:txBody>
          <a:bodyPr/>
          <a:lstStyle/>
          <a:p>
            <a:r>
              <a:rPr lang="en-US" altLang="en-US" dirty="0"/>
              <a:t>Paging: Allocation</a:t>
            </a:r>
            <a:endParaRPr lang="en-US" dirty="0"/>
          </a:p>
        </p:txBody>
      </p:sp>
      <p:cxnSp>
        <p:nvCxnSpPr>
          <p:cNvPr id="137" name="Straight Arrow Connector 167"/>
          <p:cNvCxnSpPr>
            <a:cxnSpLocks noChangeShapeType="1"/>
          </p:cNvCxnSpPr>
          <p:nvPr/>
        </p:nvCxnSpPr>
        <p:spPr bwMode="auto">
          <a:xfrm>
            <a:off x="2971800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" name="Straight Arrow Connector 172"/>
          <p:cNvCxnSpPr>
            <a:cxnSpLocks noChangeShapeType="1"/>
          </p:cNvCxnSpPr>
          <p:nvPr/>
        </p:nvCxnSpPr>
        <p:spPr bwMode="auto">
          <a:xfrm>
            <a:off x="2971800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9" name="Straight Arrow Connector 173"/>
          <p:cNvCxnSpPr>
            <a:cxnSpLocks noChangeShapeType="1"/>
          </p:cNvCxnSpPr>
          <p:nvPr/>
        </p:nvCxnSpPr>
        <p:spPr bwMode="auto">
          <a:xfrm>
            <a:off x="2971800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1" name="Straight Arrow Connector 182"/>
          <p:cNvCxnSpPr>
            <a:cxnSpLocks noChangeShapeType="1"/>
          </p:cNvCxnSpPr>
          <p:nvPr/>
        </p:nvCxnSpPr>
        <p:spPr bwMode="auto">
          <a:xfrm>
            <a:off x="5339790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" name="Straight Arrow Connector 185"/>
          <p:cNvCxnSpPr>
            <a:cxnSpLocks noChangeShapeType="1"/>
          </p:cNvCxnSpPr>
          <p:nvPr/>
        </p:nvCxnSpPr>
        <p:spPr bwMode="auto">
          <a:xfrm>
            <a:off x="5334000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" name="Straight Arrow Connector 186"/>
          <p:cNvCxnSpPr>
            <a:cxnSpLocks noChangeShapeType="1"/>
          </p:cNvCxnSpPr>
          <p:nvPr/>
        </p:nvCxnSpPr>
        <p:spPr bwMode="auto">
          <a:xfrm>
            <a:off x="5356225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" name="Straight Arrow Connector 162"/>
          <p:cNvCxnSpPr>
            <a:cxnSpLocks noChangeShapeType="1"/>
          </p:cNvCxnSpPr>
          <p:nvPr/>
        </p:nvCxnSpPr>
        <p:spPr bwMode="auto">
          <a:xfrm>
            <a:off x="2971800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5" name="Straight Arrow Connector 164"/>
          <p:cNvCxnSpPr>
            <a:cxnSpLocks noChangeShapeType="1"/>
          </p:cNvCxnSpPr>
          <p:nvPr/>
        </p:nvCxnSpPr>
        <p:spPr bwMode="auto">
          <a:xfrm>
            <a:off x="2971800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6" name="Straight Arrow Connector 165"/>
          <p:cNvCxnSpPr>
            <a:cxnSpLocks noChangeShapeType="1"/>
          </p:cNvCxnSpPr>
          <p:nvPr/>
        </p:nvCxnSpPr>
        <p:spPr bwMode="auto">
          <a:xfrm>
            <a:off x="2971800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7" name="Straight Arrow Connector 166"/>
          <p:cNvCxnSpPr>
            <a:cxnSpLocks noChangeShapeType="1"/>
          </p:cNvCxnSpPr>
          <p:nvPr/>
        </p:nvCxnSpPr>
        <p:spPr bwMode="auto">
          <a:xfrm>
            <a:off x="2971800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8" name="Straight Arrow Connector 177"/>
          <p:cNvCxnSpPr>
            <a:cxnSpLocks noChangeShapeType="1"/>
          </p:cNvCxnSpPr>
          <p:nvPr/>
        </p:nvCxnSpPr>
        <p:spPr bwMode="auto">
          <a:xfrm flipV="1">
            <a:off x="5334000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9" name="Straight Arrow Connector 179"/>
          <p:cNvCxnSpPr>
            <a:cxnSpLocks noChangeShapeType="1"/>
          </p:cNvCxnSpPr>
          <p:nvPr/>
        </p:nvCxnSpPr>
        <p:spPr bwMode="auto">
          <a:xfrm flipV="1">
            <a:off x="5354515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0" name="Straight Arrow Connector 180"/>
          <p:cNvCxnSpPr>
            <a:cxnSpLocks noChangeShapeType="1"/>
          </p:cNvCxnSpPr>
          <p:nvPr/>
        </p:nvCxnSpPr>
        <p:spPr bwMode="auto">
          <a:xfrm flipV="1">
            <a:off x="5333440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1" name="Straight Arrow Connector 181"/>
          <p:cNvCxnSpPr>
            <a:cxnSpLocks noChangeShapeType="1"/>
          </p:cNvCxnSpPr>
          <p:nvPr/>
        </p:nvCxnSpPr>
        <p:spPr bwMode="auto">
          <a:xfrm flipV="1">
            <a:off x="5339790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7770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6"/>
          <p:cNvSpPr>
            <a:spLocks noChangeArrowheads="1"/>
          </p:cNvSpPr>
          <p:nvPr/>
        </p:nvSpPr>
        <p:spPr bwMode="auto">
          <a:xfrm>
            <a:off x="2819400" y="63246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Helvetica" panose="020B0604020202020204" pitchFamily="34" charset="0"/>
              </a:rPr>
              <a:t>Summary: Paging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588963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1111 1111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1676400" y="1100137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676400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1676400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8681" name="Up Arrow 10"/>
          <p:cNvSpPr>
            <a:spLocks noChangeArrowheads="1"/>
          </p:cNvSpPr>
          <p:nvPr/>
        </p:nvSpPr>
        <p:spPr bwMode="auto">
          <a:xfrm flipH="1">
            <a:off x="2209800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2" name="Up Arrow 11"/>
          <p:cNvSpPr>
            <a:spLocks noChangeArrowheads="1"/>
          </p:cNvSpPr>
          <p:nvPr/>
        </p:nvSpPr>
        <p:spPr bwMode="auto">
          <a:xfrm flipH="1" flipV="1">
            <a:off x="2209800" y="17097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1676400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1166813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1676400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1676400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1676400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8" name="TextBox 17"/>
          <p:cNvSpPr txBox="1">
            <a:spLocks noChangeArrowheads="1"/>
          </p:cNvSpPr>
          <p:nvPr/>
        </p:nvSpPr>
        <p:spPr bwMode="auto">
          <a:xfrm>
            <a:off x="533400" y="5715000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89" name="TextBox 18"/>
          <p:cNvSpPr txBox="1">
            <a:spLocks noChangeArrowheads="1"/>
          </p:cNvSpPr>
          <p:nvPr/>
        </p:nvSpPr>
        <p:spPr bwMode="auto">
          <a:xfrm>
            <a:off x="533400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0" name="TextBox 19"/>
          <p:cNvSpPr txBox="1">
            <a:spLocks noChangeArrowheads="1"/>
          </p:cNvSpPr>
          <p:nvPr/>
        </p:nvSpPr>
        <p:spPr bwMode="auto">
          <a:xfrm>
            <a:off x="533400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1" name="TextBox 20"/>
          <p:cNvSpPr txBox="1">
            <a:spLocks noChangeArrowheads="1"/>
          </p:cNvSpPr>
          <p:nvPr/>
        </p:nvSpPr>
        <p:spPr bwMode="auto">
          <a:xfrm>
            <a:off x="544513" y="2057400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2" name="Left Brace 22"/>
          <p:cNvSpPr>
            <a:spLocks/>
          </p:cNvSpPr>
          <p:nvPr/>
        </p:nvSpPr>
        <p:spPr bwMode="auto">
          <a:xfrm rot="5400000" flipH="1">
            <a:off x="818356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693" name="TextBox 23"/>
          <p:cNvSpPr txBox="1">
            <a:spLocks noChangeArrowheads="1"/>
          </p:cNvSpPr>
          <p:nvPr/>
        </p:nvSpPr>
        <p:spPr bwMode="auto">
          <a:xfrm>
            <a:off x="482600" y="6096000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8694" name="TextBox 24"/>
          <p:cNvSpPr txBox="1">
            <a:spLocks noChangeArrowheads="1"/>
          </p:cNvSpPr>
          <p:nvPr/>
        </p:nvSpPr>
        <p:spPr bwMode="auto">
          <a:xfrm>
            <a:off x="1162050" y="6096000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8695" name="Left Brace 25"/>
          <p:cNvSpPr>
            <a:spLocks/>
          </p:cNvSpPr>
          <p:nvPr/>
        </p:nvSpPr>
        <p:spPr bwMode="auto">
          <a:xfrm rot="5400000" flipH="1">
            <a:off x="1346993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8" name="Rectangle 47"/>
          <p:cNvSpPr/>
          <p:nvPr/>
        </p:nvSpPr>
        <p:spPr bwMode="auto">
          <a:xfrm>
            <a:off x="1676400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676400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76400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76400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676400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676400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676400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676400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676400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676400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76400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76400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676400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676400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676400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676400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676400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676400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676400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676400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676400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676400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676400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676400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676400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676400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676400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676400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676400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76400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676400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8739" name="Group 141"/>
          <p:cNvGrpSpPr>
            <a:grpSpLocks/>
          </p:cNvGrpSpPr>
          <p:nvPr/>
        </p:nvGrpSpPr>
        <p:grpSpPr bwMode="auto">
          <a:xfrm>
            <a:off x="4187825" y="871537"/>
            <a:ext cx="1198918" cy="6001643"/>
            <a:chOff x="4188007" y="838200"/>
            <a:chExt cx="1199313" cy="6000946"/>
          </a:xfrm>
        </p:grpSpPr>
        <p:sp>
          <p:nvSpPr>
            <p:cNvPr id="28811" name="TextBox 4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199313" cy="600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 dirty="0">
                  <a:solidFill>
                    <a:srgbClr val="FF6600"/>
                  </a:solidFill>
                  <a:latin typeface="Helvetica" panose="020B0604020202020204" pitchFamily="34" charset="0"/>
                </a:rPr>
                <a:t>11101   10111</a:t>
              </a:r>
            </a:p>
            <a:p>
              <a:pPr eaLnBrk="1" hangingPunct="1"/>
              <a:r>
                <a:rPr lang="en-US" altLang="en-US" sz="1200" dirty="0">
                  <a:solidFill>
                    <a:srgbClr val="FF6600"/>
                  </a:solidFill>
                  <a:latin typeface="Helvetica" panose="020B0604020202020204" pitchFamily="34" charset="0"/>
                </a:rPr>
                <a:t>11100   10110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8812" name="Rectangle 85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sp>
        <p:nvSpPr>
          <p:cNvPr id="28772" name="TextBox 140"/>
          <p:cNvSpPr txBox="1">
            <a:spLocks noChangeArrowheads="1"/>
          </p:cNvSpPr>
          <p:nvPr/>
        </p:nvSpPr>
        <p:spPr bwMode="auto">
          <a:xfrm>
            <a:off x="4157663" y="609600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Page Table</a:t>
            </a:r>
          </a:p>
        </p:txBody>
      </p:sp>
      <p:cxnSp>
        <p:nvCxnSpPr>
          <p:cNvPr id="28773" name="Straight Arrow Connector 142"/>
          <p:cNvCxnSpPr>
            <a:cxnSpLocks noChangeShapeType="1"/>
          </p:cNvCxnSpPr>
          <p:nvPr/>
        </p:nvCxnSpPr>
        <p:spPr bwMode="auto">
          <a:xfrm>
            <a:off x="2971800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4" name="Straight Arrow Connector 143"/>
          <p:cNvCxnSpPr>
            <a:cxnSpLocks noChangeShapeType="1"/>
          </p:cNvCxnSpPr>
          <p:nvPr/>
        </p:nvCxnSpPr>
        <p:spPr bwMode="auto">
          <a:xfrm>
            <a:off x="2971800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5" name="Straight Arrow Connector 144"/>
          <p:cNvCxnSpPr>
            <a:cxnSpLocks noChangeShapeType="1"/>
          </p:cNvCxnSpPr>
          <p:nvPr/>
        </p:nvCxnSpPr>
        <p:spPr bwMode="auto">
          <a:xfrm>
            <a:off x="2971800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6" name="Straight Arrow Connector 145"/>
          <p:cNvCxnSpPr>
            <a:cxnSpLocks noChangeShapeType="1"/>
          </p:cNvCxnSpPr>
          <p:nvPr/>
        </p:nvCxnSpPr>
        <p:spPr bwMode="auto">
          <a:xfrm>
            <a:off x="2971800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4" name="Straight Arrow Connector 153"/>
          <p:cNvCxnSpPr>
            <a:cxnSpLocks noChangeShapeType="1"/>
          </p:cNvCxnSpPr>
          <p:nvPr/>
        </p:nvCxnSpPr>
        <p:spPr bwMode="auto">
          <a:xfrm flipV="1">
            <a:off x="2971800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5" name="Straight Arrow Connector 154"/>
          <p:cNvCxnSpPr>
            <a:cxnSpLocks noChangeShapeType="1"/>
          </p:cNvCxnSpPr>
          <p:nvPr/>
        </p:nvCxnSpPr>
        <p:spPr bwMode="auto">
          <a:xfrm flipV="1">
            <a:off x="2971800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6" name="Straight Arrow Connector 155"/>
          <p:cNvCxnSpPr>
            <a:cxnSpLocks noChangeShapeType="1"/>
          </p:cNvCxnSpPr>
          <p:nvPr/>
        </p:nvCxnSpPr>
        <p:spPr bwMode="auto">
          <a:xfrm flipV="1">
            <a:off x="5334000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7" name="Straight Arrow Connector 156"/>
          <p:cNvCxnSpPr>
            <a:cxnSpLocks noChangeShapeType="1"/>
          </p:cNvCxnSpPr>
          <p:nvPr/>
        </p:nvCxnSpPr>
        <p:spPr bwMode="auto">
          <a:xfrm flipV="1">
            <a:off x="5334000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8" name="Straight Arrow Connector 157"/>
          <p:cNvCxnSpPr>
            <a:cxnSpLocks noChangeShapeType="1"/>
          </p:cNvCxnSpPr>
          <p:nvPr/>
        </p:nvCxnSpPr>
        <p:spPr bwMode="auto">
          <a:xfrm flipV="1">
            <a:off x="5334000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9" name="Straight Arrow Connector 158"/>
          <p:cNvCxnSpPr>
            <a:cxnSpLocks noChangeShapeType="1"/>
          </p:cNvCxnSpPr>
          <p:nvPr/>
        </p:nvCxnSpPr>
        <p:spPr bwMode="auto">
          <a:xfrm flipV="1">
            <a:off x="5334000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7" name="Straight Arrow Connector 166"/>
          <p:cNvCxnSpPr>
            <a:cxnSpLocks noChangeShapeType="1"/>
          </p:cNvCxnSpPr>
          <p:nvPr/>
        </p:nvCxnSpPr>
        <p:spPr bwMode="auto">
          <a:xfrm>
            <a:off x="5334000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8" name="Straight Arrow Connector 167"/>
          <p:cNvCxnSpPr>
            <a:cxnSpLocks noChangeShapeType="1"/>
          </p:cNvCxnSpPr>
          <p:nvPr/>
        </p:nvCxnSpPr>
        <p:spPr bwMode="auto">
          <a:xfrm>
            <a:off x="5334000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799" name="TextBox 168"/>
          <p:cNvSpPr txBox="1">
            <a:spLocks noChangeArrowheads="1"/>
          </p:cNvSpPr>
          <p:nvPr/>
        </p:nvSpPr>
        <p:spPr bwMode="auto">
          <a:xfrm>
            <a:off x="7761288" y="5715000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8800" name="TextBox 169"/>
          <p:cNvSpPr txBox="1">
            <a:spLocks noChangeArrowheads="1"/>
          </p:cNvSpPr>
          <p:nvPr/>
        </p:nvSpPr>
        <p:spPr bwMode="auto">
          <a:xfrm>
            <a:off x="7761288" y="5410200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8801" name="TextBox 170"/>
          <p:cNvSpPr txBox="1">
            <a:spLocks noChangeArrowheads="1"/>
          </p:cNvSpPr>
          <p:nvPr/>
        </p:nvSpPr>
        <p:spPr bwMode="auto">
          <a:xfrm>
            <a:off x="7772400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8802" name="TextBox 171"/>
          <p:cNvSpPr txBox="1">
            <a:spLocks noChangeArrowheads="1"/>
          </p:cNvSpPr>
          <p:nvPr/>
        </p:nvSpPr>
        <p:spPr bwMode="auto">
          <a:xfrm>
            <a:off x="7794625" y="3581400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8803" name="TextBox 172"/>
          <p:cNvSpPr txBox="1">
            <a:spLocks noChangeArrowheads="1"/>
          </p:cNvSpPr>
          <p:nvPr/>
        </p:nvSpPr>
        <p:spPr bwMode="auto">
          <a:xfrm>
            <a:off x="7696200" y="1447800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cxnSp>
        <p:nvCxnSpPr>
          <p:cNvPr id="28805" name="Straight Arrow Connector 173"/>
          <p:cNvCxnSpPr>
            <a:cxnSpLocks noChangeShapeType="1"/>
          </p:cNvCxnSpPr>
          <p:nvPr/>
        </p:nvCxnSpPr>
        <p:spPr bwMode="auto">
          <a:xfrm flipV="1">
            <a:off x="2971800" y="1328737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6" name="Straight Arrow Connector 174"/>
          <p:cNvCxnSpPr>
            <a:cxnSpLocks noChangeShapeType="1"/>
          </p:cNvCxnSpPr>
          <p:nvPr/>
        </p:nvCxnSpPr>
        <p:spPr bwMode="auto">
          <a:xfrm flipV="1">
            <a:off x="2971800" y="1557337"/>
            <a:ext cx="1282811" cy="762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7" name="Straight Arrow Connector 175"/>
          <p:cNvCxnSpPr>
            <a:cxnSpLocks noChangeShapeType="1"/>
          </p:cNvCxnSpPr>
          <p:nvPr/>
        </p:nvCxnSpPr>
        <p:spPr bwMode="auto">
          <a:xfrm>
            <a:off x="5334000" y="1404937"/>
            <a:ext cx="1143000" cy="9906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8" name="Straight Arrow Connector 177"/>
          <p:cNvCxnSpPr>
            <a:cxnSpLocks noChangeShapeType="1"/>
          </p:cNvCxnSpPr>
          <p:nvPr/>
        </p:nvCxnSpPr>
        <p:spPr bwMode="auto">
          <a:xfrm>
            <a:off x="5344868" y="1574006"/>
            <a:ext cx="1143000" cy="9906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810" name="TextBox 179"/>
          <p:cNvSpPr txBox="1">
            <a:spLocks noChangeArrowheads="1"/>
          </p:cNvSpPr>
          <p:nvPr/>
        </p:nvSpPr>
        <p:spPr bwMode="auto">
          <a:xfrm>
            <a:off x="544513" y="1524000"/>
            <a:ext cx="1131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142" name="TextBox 27"/>
          <p:cNvSpPr txBox="1">
            <a:spLocks noChangeArrowheads="1"/>
          </p:cNvSpPr>
          <p:nvPr/>
        </p:nvSpPr>
        <p:spPr bwMode="auto">
          <a:xfrm>
            <a:off x="5943600" y="762000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143" name="Rectangle 28"/>
          <p:cNvSpPr>
            <a:spLocks noChangeArrowheads="1"/>
          </p:cNvSpPr>
          <p:nvPr/>
        </p:nvSpPr>
        <p:spPr bwMode="auto">
          <a:xfrm>
            <a:off x="6492875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144" name="Rectangle 29"/>
          <p:cNvSpPr>
            <a:spLocks noChangeArrowheads="1"/>
          </p:cNvSpPr>
          <p:nvPr/>
        </p:nvSpPr>
        <p:spPr bwMode="auto">
          <a:xfrm>
            <a:off x="6492875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6492875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6492875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492875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6492875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9" name="Rectangle 35"/>
          <p:cNvSpPr>
            <a:spLocks noChangeArrowheads="1"/>
          </p:cNvSpPr>
          <p:nvPr/>
        </p:nvSpPr>
        <p:spPr bwMode="auto">
          <a:xfrm>
            <a:off x="6492875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6492875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1" name="Rectangle 39"/>
          <p:cNvSpPr>
            <a:spLocks noChangeArrowheads="1"/>
          </p:cNvSpPr>
          <p:nvPr/>
        </p:nvSpPr>
        <p:spPr bwMode="auto">
          <a:xfrm>
            <a:off x="6492875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6492875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492875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492875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92875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492875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6492875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492875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6492875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6492875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6492875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6492875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6492875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6492875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6492875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492875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6492875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6492875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492875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492875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492875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6492875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6492875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6492875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6492875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6492875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6492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6492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6492875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6492875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6492875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6492875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6492875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6492875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6" name="Rectangle 135"/>
          <p:cNvSpPr>
            <a:spLocks noChangeArrowheads="1"/>
          </p:cNvSpPr>
          <p:nvPr/>
        </p:nvSpPr>
        <p:spPr bwMode="auto">
          <a:xfrm>
            <a:off x="6492875" y="23193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6492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6492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8804" name="Rounded Rectangular Callout 137"/>
          <p:cNvSpPr>
            <a:spLocks noChangeArrowheads="1"/>
          </p:cNvSpPr>
          <p:nvPr/>
        </p:nvSpPr>
        <p:spPr bwMode="auto">
          <a:xfrm>
            <a:off x="7010400" y="2928937"/>
            <a:ext cx="1828800" cy="914400"/>
          </a:xfrm>
          <a:prstGeom prst="wedgeRoundRectCallout">
            <a:avLst>
              <a:gd name="adj1" fmla="val -21194"/>
              <a:gd name="adj2" fmla="val -91648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Helvetica" panose="020B0604020202020204" pitchFamily="34" charset="0"/>
              </a:rPr>
              <a:t>Allocate new pages where room!</a:t>
            </a:r>
          </a:p>
        </p:txBody>
      </p:sp>
      <p:cxnSp>
        <p:nvCxnSpPr>
          <p:cNvPr id="189" name="Straight Arrow Connector 167"/>
          <p:cNvCxnSpPr>
            <a:cxnSpLocks noChangeShapeType="1"/>
          </p:cNvCxnSpPr>
          <p:nvPr/>
        </p:nvCxnSpPr>
        <p:spPr bwMode="auto">
          <a:xfrm>
            <a:off x="2971800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0" name="Straight Arrow Connector 172"/>
          <p:cNvCxnSpPr>
            <a:cxnSpLocks noChangeShapeType="1"/>
          </p:cNvCxnSpPr>
          <p:nvPr/>
        </p:nvCxnSpPr>
        <p:spPr bwMode="auto">
          <a:xfrm>
            <a:off x="2971800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1" name="Straight Arrow Connector 173"/>
          <p:cNvCxnSpPr>
            <a:cxnSpLocks noChangeShapeType="1"/>
          </p:cNvCxnSpPr>
          <p:nvPr/>
        </p:nvCxnSpPr>
        <p:spPr bwMode="auto">
          <a:xfrm>
            <a:off x="2971800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2" name="Straight Arrow Connector 182"/>
          <p:cNvCxnSpPr>
            <a:cxnSpLocks noChangeShapeType="1"/>
          </p:cNvCxnSpPr>
          <p:nvPr/>
        </p:nvCxnSpPr>
        <p:spPr bwMode="auto">
          <a:xfrm>
            <a:off x="5339790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3" name="Straight Arrow Connector 185"/>
          <p:cNvCxnSpPr>
            <a:cxnSpLocks noChangeShapeType="1"/>
          </p:cNvCxnSpPr>
          <p:nvPr/>
        </p:nvCxnSpPr>
        <p:spPr bwMode="auto">
          <a:xfrm>
            <a:off x="5334000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" name="Straight Arrow Connector 186"/>
          <p:cNvCxnSpPr>
            <a:cxnSpLocks noChangeShapeType="1"/>
          </p:cNvCxnSpPr>
          <p:nvPr/>
        </p:nvCxnSpPr>
        <p:spPr bwMode="auto">
          <a:xfrm>
            <a:off x="5356225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" name="Straight Arrow Connector 162"/>
          <p:cNvCxnSpPr>
            <a:cxnSpLocks noChangeShapeType="1"/>
          </p:cNvCxnSpPr>
          <p:nvPr/>
        </p:nvCxnSpPr>
        <p:spPr bwMode="auto">
          <a:xfrm>
            <a:off x="2971800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6" name="Straight Arrow Connector 164"/>
          <p:cNvCxnSpPr>
            <a:cxnSpLocks noChangeShapeType="1"/>
          </p:cNvCxnSpPr>
          <p:nvPr/>
        </p:nvCxnSpPr>
        <p:spPr bwMode="auto">
          <a:xfrm>
            <a:off x="2971800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7" name="Straight Arrow Connector 165"/>
          <p:cNvCxnSpPr>
            <a:cxnSpLocks noChangeShapeType="1"/>
          </p:cNvCxnSpPr>
          <p:nvPr/>
        </p:nvCxnSpPr>
        <p:spPr bwMode="auto">
          <a:xfrm>
            <a:off x="2971800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8" name="Straight Arrow Connector 166"/>
          <p:cNvCxnSpPr>
            <a:cxnSpLocks noChangeShapeType="1"/>
          </p:cNvCxnSpPr>
          <p:nvPr/>
        </p:nvCxnSpPr>
        <p:spPr bwMode="auto">
          <a:xfrm>
            <a:off x="2971800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9" name="Straight Arrow Connector 177"/>
          <p:cNvCxnSpPr>
            <a:cxnSpLocks noChangeShapeType="1"/>
          </p:cNvCxnSpPr>
          <p:nvPr/>
        </p:nvCxnSpPr>
        <p:spPr bwMode="auto">
          <a:xfrm flipV="1">
            <a:off x="5334000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0" name="Straight Arrow Connector 179"/>
          <p:cNvCxnSpPr>
            <a:cxnSpLocks noChangeShapeType="1"/>
          </p:cNvCxnSpPr>
          <p:nvPr/>
        </p:nvCxnSpPr>
        <p:spPr bwMode="auto">
          <a:xfrm flipV="1">
            <a:off x="5354515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1" name="Straight Arrow Connector 180"/>
          <p:cNvCxnSpPr>
            <a:cxnSpLocks noChangeShapeType="1"/>
          </p:cNvCxnSpPr>
          <p:nvPr/>
        </p:nvCxnSpPr>
        <p:spPr bwMode="auto">
          <a:xfrm flipV="1">
            <a:off x="5333440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2" name="Straight Arrow Connector 181"/>
          <p:cNvCxnSpPr>
            <a:cxnSpLocks noChangeShapeType="1"/>
          </p:cNvCxnSpPr>
          <p:nvPr/>
        </p:nvCxnSpPr>
        <p:spPr bwMode="auto">
          <a:xfrm flipV="1">
            <a:off x="5339790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49107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B9E3-C7F2-40B8-A1E7-15BC391D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Paging: Hardware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5D499-C757-4048-8BF4-3E2A774D9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Register to store </a:t>
            </a:r>
            <a:r>
              <a:rPr lang="en-US" i="1" dirty="0"/>
              <a:t>page table pointer</a:t>
            </a:r>
            <a:endParaRPr lang="en-US" dirty="0"/>
          </a:p>
          <a:p>
            <a:pPr lvl="1"/>
            <a:r>
              <a:rPr lang="en-US" dirty="0"/>
              <a:t>Like base and bound, modified in </a:t>
            </a:r>
            <a:r>
              <a:rPr lang="en-US" b="1" dirty="0"/>
              <a:t>kernel mode only</a:t>
            </a:r>
            <a:endParaRPr lang="en-US" dirty="0"/>
          </a:p>
          <a:p>
            <a:pPr lvl="1"/>
            <a:r>
              <a:rPr lang="en-US" dirty="0"/>
              <a:t>Change register values on </a:t>
            </a:r>
            <a:r>
              <a:rPr lang="en-US" b="1" dirty="0"/>
              <a:t>context switch</a:t>
            </a:r>
            <a:endParaRPr lang="en-US" dirty="0"/>
          </a:p>
          <a:p>
            <a:pPr lvl="1"/>
            <a:endParaRPr lang="en-US" b="1" dirty="0"/>
          </a:p>
          <a:p>
            <a:r>
              <a:rPr lang="en-US" dirty="0"/>
              <a:t>Page Table Lookup</a:t>
            </a:r>
          </a:p>
          <a:p>
            <a:pPr lvl="1"/>
            <a:r>
              <a:rPr lang="en-US" b="1" dirty="0"/>
              <a:t>Two physical memory</a:t>
            </a:r>
            <a:r>
              <a:rPr lang="en-US" dirty="0"/>
              <a:t> accesses per virtual access</a:t>
            </a:r>
          </a:p>
          <a:p>
            <a:pPr lvl="1"/>
            <a:r>
              <a:rPr lang="en-US" dirty="0"/>
              <a:t>Later: making this faster</a:t>
            </a:r>
          </a:p>
          <a:p>
            <a:pPr lvl="1"/>
            <a:r>
              <a:rPr lang="en-US" dirty="0"/>
              <a:t>Modern systems do all of this in hardware</a:t>
            </a:r>
          </a:p>
        </p:txBody>
      </p:sp>
    </p:spTree>
    <p:extLst>
      <p:ext uri="{BB962C8B-B14F-4D97-AF65-F5344CB8AC3E}">
        <p14:creationId xmlns:p14="http://schemas.microsoft.com/office/powerpoint/2010/main" val="1190251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700E-5522-434F-AE46-967A4D36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15A69-549F-4209-A9B3-29689914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if address space is mostly unused?</a:t>
            </a:r>
          </a:p>
          <a:p>
            <a:r>
              <a:rPr lang="en-US" sz="2400" dirty="0"/>
              <a:t>Say we have 4K pages and 2GB of virtual address space</a:t>
            </a:r>
          </a:p>
          <a:p>
            <a:pPr lvl="1"/>
            <a:r>
              <a:rPr lang="en-US" sz="2000" dirty="0"/>
              <a:t>512K page table entries</a:t>
            </a:r>
          </a:p>
          <a:p>
            <a:pPr lvl="1"/>
            <a:r>
              <a:rPr lang="en-US" sz="2000" b="1" dirty="0"/>
              <a:t>Megabytes</a:t>
            </a:r>
            <a:r>
              <a:rPr lang="en-US" sz="2000" dirty="0"/>
              <a:t> of space for table itself</a:t>
            </a:r>
          </a:p>
          <a:p>
            <a:pPr lvl="1"/>
            <a:endParaRPr lang="en-US" sz="2000" b="1" dirty="0"/>
          </a:p>
          <a:p>
            <a:r>
              <a:rPr lang="en-US" sz="2400" dirty="0"/>
              <a:t>How about 64-bit x86 machine? ~256 TB of </a:t>
            </a:r>
            <a:r>
              <a:rPr lang="en-US" sz="2400" dirty="0" err="1"/>
              <a:t>virt</a:t>
            </a:r>
            <a:r>
              <a:rPr lang="en-US" sz="2400" dirty="0"/>
              <a:t> </a:t>
            </a:r>
            <a:r>
              <a:rPr lang="en-US" sz="2400" dirty="0" err="1"/>
              <a:t>addr</a:t>
            </a:r>
            <a:r>
              <a:rPr lang="en-US" sz="2400" dirty="0"/>
              <a:t> space</a:t>
            </a:r>
          </a:p>
          <a:p>
            <a:pPr lvl="1"/>
            <a:r>
              <a:rPr lang="en-US" sz="2000" dirty="0"/>
              <a:t>64 billion page table entries</a:t>
            </a:r>
          </a:p>
          <a:p>
            <a:pPr lvl="1"/>
            <a:r>
              <a:rPr lang="en-US" sz="2000" b="1" dirty="0"/>
              <a:t>Gigabytes</a:t>
            </a:r>
            <a:r>
              <a:rPr lang="en-US" sz="2000" dirty="0"/>
              <a:t> of space for table itself</a:t>
            </a:r>
          </a:p>
          <a:p>
            <a:pPr lvl="1"/>
            <a:endParaRPr lang="en-US" sz="2000" b="1" dirty="0"/>
          </a:p>
          <a:p>
            <a:r>
              <a:rPr lang="en-US" sz="2400" b="1" dirty="0"/>
              <a:t>Even though most of this address space is unused by the process in its lifetime</a:t>
            </a:r>
          </a:p>
        </p:txBody>
      </p:sp>
    </p:spTree>
    <p:extLst>
      <p:ext uri="{BB962C8B-B14F-4D97-AF65-F5344CB8AC3E}">
        <p14:creationId xmlns:p14="http://schemas.microsoft.com/office/powerpoint/2010/main" val="1400949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9DDF-7F55-4312-A037-155690261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7FDBD-5107-492E-8768-CBFC01C94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03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19A0AD-240E-4C52-B025-96819101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Digression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5343F7-F01E-48AF-8A6D-17060B639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95" y="1945547"/>
            <a:ext cx="3695843" cy="4351338"/>
          </a:xfrm>
        </p:spPr>
        <p:txBody>
          <a:bodyPr/>
          <a:lstStyle/>
          <a:p>
            <a:r>
              <a:rPr lang="en-US" dirty="0"/>
              <a:t>We just passed the 50</a:t>
            </a:r>
            <a:r>
              <a:rPr lang="en-US" baseline="30000" dirty="0"/>
              <a:t>th</a:t>
            </a:r>
            <a:r>
              <a:rPr lang="en-US" dirty="0"/>
              <a:t> anniversary of an important scientific/technological event!</a:t>
            </a:r>
          </a:p>
          <a:p>
            <a:r>
              <a:rPr lang="en-US" sz="3200" b="1" dirty="0"/>
              <a:t>July 20</a:t>
            </a:r>
            <a:r>
              <a:rPr lang="en-US" sz="3200" b="1" baseline="30000" dirty="0"/>
              <a:t>th</a:t>
            </a:r>
            <a:r>
              <a:rPr lang="en-US" sz="3200" b="1" dirty="0"/>
              <a:t>, 1969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10D5B-9C93-4975-A290-714562659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90689"/>
            <a:ext cx="3793437" cy="38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72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26F6-4C33-4532-8787-232A2C69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have to do with computers?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6F81B-23C3-4FCC-ADFF-51187AB7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5011"/>
            <a:ext cx="7886700" cy="3200137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critical</a:t>
            </a:r>
            <a:r>
              <a:rPr lang="en-US" dirty="0"/>
              <a:t> part of why this effort was successful</a:t>
            </a:r>
          </a:p>
          <a:p>
            <a:endParaRPr lang="en-US" dirty="0"/>
          </a:p>
          <a:p>
            <a:r>
              <a:rPr lang="en-US" dirty="0"/>
              <a:t>Many important roles:</a:t>
            </a:r>
          </a:p>
          <a:p>
            <a:pPr lvl="1"/>
            <a:r>
              <a:rPr lang="en-US" dirty="0"/>
              <a:t>Recording sensor data</a:t>
            </a:r>
          </a:p>
          <a:p>
            <a:pPr lvl="1"/>
            <a:r>
              <a:rPr lang="en-US" dirty="0"/>
              <a:t>Monitoring fuel oxygen, battery levels</a:t>
            </a:r>
          </a:p>
          <a:p>
            <a:pPr lvl="1"/>
            <a:r>
              <a:rPr lang="en-US" dirty="0"/>
              <a:t>Carefully managing these limited resources</a:t>
            </a:r>
          </a:p>
        </p:txBody>
      </p:sp>
    </p:spTree>
    <p:extLst>
      <p:ext uri="{BB962C8B-B14F-4D97-AF65-F5344CB8AC3E}">
        <p14:creationId xmlns:p14="http://schemas.microsoft.com/office/powerpoint/2010/main" val="96579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65" y="230521"/>
            <a:ext cx="7886700" cy="1325563"/>
          </a:xfrm>
        </p:spPr>
        <p:txBody>
          <a:bodyPr/>
          <a:lstStyle/>
          <a:p>
            <a:r>
              <a:rPr lang="en-US" dirty="0"/>
              <a:t>Recall: Journaling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3579"/>
            <a:ext cx="8839200" cy="5064722"/>
          </a:xfrm>
        </p:spPr>
        <p:txBody>
          <a:bodyPr>
            <a:noAutofit/>
          </a:bodyPr>
          <a:lstStyle/>
          <a:p>
            <a:r>
              <a:rPr lang="en-US" sz="3200" dirty="0"/>
              <a:t>Don't modify data structures on disk directly</a:t>
            </a:r>
          </a:p>
          <a:p>
            <a:r>
              <a:rPr lang="en-US" sz="3200" dirty="0"/>
              <a:t>Write each update as transaction recorded in a log</a:t>
            </a:r>
          </a:p>
          <a:p>
            <a:pPr lvl="1"/>
            <a:r>
              <a:rPr lang="en-US" sz="2800" dirty="0"/>
              <a:t>Also maintained on disk (allocate blocks for it when formatting)</a:t>
            </a:r>
          </a:p>
          <a:p>
            <a:r>
              <a:rPr lang="en-US" sz="3200" dirty="0"/>
              <a:t>Once changes are in the log, they can be safely applied to “real” on-disk data structures</a:t>
            </a:r>
          </a:p>
          <a:p>
            <a:r>
              <a:rPr lang="en-US" sz="3200" dirty="0"/>
              <a:t>In background, scan for complete log entries, apply their actions, and remove from log</a:t>
            </a:r>
          </a:p>
        </p:txBody>
      </p:sp>
    </p:spTree>
    <p:extLst>
      <p:ext uri="{BB962C8B-B14F-4D97-AF65-F5344CB8AC3E}">
        <p14:creationId xmlns:p14="http://schemas.microsoft.com/office/powerpoint/2010/main" val="7731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AECA-8ADD-4835-8E1F-0DD9F521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in Space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5A7AB4-231B-4AF2-BF6B-5C4B1AAD8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868"/>
          <a:stretch/>
        </p:blipFill>
        <p:spPr>
          <a:xfrm>
            <a:off x="628650" y="1533167"/>
            <a:ext cx="7886700" cy="306684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CC56BB-282D-4BF5-86EB-0B3542C1BF13}"/>
              </a:ext>
            </a:extLst>
          </p:cNvPr>
          <p:cNvSpPr txBox="1">
            <a:spLocks/>
          </p:cNvSpPr>
          <p:nvPr/>
        </p:nvSpPr>
        <p:spPr>
          <a:xfrm>
            <a:off x="628650" y="4798881"/>
            <a:ext cx="7886700" cy="15812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Computer-controlled rockets</a:t>
            </a:r>
          </a:p>
          <a:p>
            <a:pPr lvl="1"/>
            <a:r>
              <a:rPr lang="en-US" dirty="0"/>
              <a:t>Burn just the right amount of fuel</a:t>
            </a:r>
          </a:p>
          <a:p>
            <a:pPr lvl="1"/>
            <a:r>
              <a:rPr lang="en-US" dirty="0"/>
              <a:t>For precisely the right amount of time</a:t>
            </a:r>
          </a:p>
          <a:p>
            <a:pPr lvl="1"/>
            <a:r>
              <a:rPr lang="en-US" dirty="0"/>
              <a:t>To apply the perfect amount of acceleration</a:t>
            </a:r>
          </a:p>
        </p:txBody>
      </p:sp>
    </p:spTree>
    <p:extLst>
      <p:ext uri="{BB962C8B-B14F-4D97-AF65-F5344CB8AC3E}">
        <p14:creationId xmlns:p14="http://schemas.microsoft.com/office/powerpoint/2010/main" val="2718772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4AEA-931C-43EE-A624-4B9A5632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and lots of code…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17DC03-CB41-47B6-A344-9AC222021E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21926" y="1825625"/>
            <a:ext cx="3423641" cy="43513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26849-DFB0-476F-9F5D-802238722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547" y="1825625"/>
            <a:ext cx="3886200" cy="4351338"/>
          </a:xfrm>
        </p:spPr>
        <p:txBody>
          <a:bodyPr/>
          <a:lstStyle/>
          <a:p>
            <a:r>
              <a:rPr lang="en-US" dirty="0"/>
              <a:t>All assembly</a:t>
            </a:r>
          </a:p>
          <a:p>
            <a:pPr lvl="1"/>
            <a:r>
              <a:rPr lang="en-US" dirty="0"/>
              <a:t>C didn’t appear until 1972!</a:t>
            </a:r>
          </a:p>
          <a:p>
            <a:r>
              <a:rPr lang="en-US" dirty="0"/>
              <a:t>You can go read it if you want:</a:t>
            </a:r>
          </a:p>
          <a:p>
            <a:pPr lvl="1"/>
            <a:r>
              <a:rPr lang="en-US" dirty="0">
                <a:hlinkClick r:id="rId3"/>
              </a:rPr>
              <a:t>https://github.com/chrislgarry/Apollo-11/</a:t>
            </a:r>
            <a:endParaRPr lang="en-US" dirty="0"/>
          </a:p>
          <a:p>
            <a:r>
              <a:rPr lang="en-US" dirty="0"/>
              <a:t>Think of the complexity and danger of bugs</a:t>
            </a:r>
          </a:p>
        </p:txBody>
      </p:sp>
    </p:spTree>
    <p:extLst>
      <p:ext uri="{BB962C8B-B14F-4D97-AF65-F5344CB8AC3E}">
        <p14:creationId xmlns:p14="http://schemas.microsoft.com/office/powerpoint/2010/main" val="898340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A7602-56B4-427E-B4C7-FD4B35E6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Landing on the Moon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67CA-0582-41BF-8C06-D2844FA3E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616426"/>
          </a:xfrm>
        </p:spPr>
        <p:txBody>
          <a:bodyPr>
            <a:normAutofit/>
          </a:bodyPr>
          <a:lstStyle/>
          <a:p>
            <a:r>
              <a:rPr lang="en-US" dirty="0"/>
              <a:t>No atmosphere</a:t>
            </a:r>
          </a:p>
          <a:p>
            <a:r>
              <a:rPr lang="en-US" dirty="0"/>
              <a:t>Parachutes useless</a:t>
            </a:r>
          </a:p>
          <a:p>
            <a:r>
              <a:rPr lang="en-US" i="1" dirty="0"/>
              <a:t>Powered Descent</a:t>
            </a:r>
            <a:endParaRPr lang="en-US" dirty="0"/>
          </a:p>
          <a:p>
            <a:pPr lvl="1"/>
            <a:r>
              <a:rPr lang="en-US" dirty="0"/>
              <a:t>Burn rockets to slow down falling spacecraft</a:t>
            </a:r>
          </a:p>
          <a:p>
            <a:r>
              <a:rPr lang="en-US" dirty="0"/>
              <a:t>Requires computer assistance if not full automation</a:t>
            </a:r>
          </a:p>
          <a:p>
            <a:r>
              <a:rPr lang="en-US" dirty="0"/>
              <a:t>Bad time for things to go wrong…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749EB4-EB6F-4BFE-AC32-A91590E22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382" y="1516241"/>
            <a:ext cx="3775210" cy="461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64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9741-C480-4D70-A1AA-A43B2FC9A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have to do with Operating Systems?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4D8CE-27B8-4C99-9115-A1759D789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Apollo guidance computer ran a very primitive OS</a:t>
            </a:r>
          </a:p>
          <a:p>
            <a:pPr lvl="1"/>
            <a:r>
              <a:rPr lang="en-US" dirty="0"/>
              <a:t>Called “Executive System”</a:t>
            </a:r>
          </a:p>
          <a:p>
            <a:pPr lvl="1"/>
            <a:r>
              <a:rPr lang="en-US" dirty="0"/>
              <a:t>Only running special purpose code, no peripherals or IO</a:t>
            </a:r>
          </a:p>
          <a:p>
            <a:pPr lvl="1"/>
            <a:r>
              <a:rPr lang="en-US" dirty="0"/>
              <a:t>But still need protection!</a:t>
            </a:r>
          </a:p>
          <a:p>
            <a:r>
              <a:rPr lang="en-US" dirty="0"/>
              <a:t>Important Element: Real-Time Scheduling</a:t>
            </a:r>
          </a:p>
          <a:p>
            <a:pPr lvl="1"/>
            <a:r>
              <a:rPr lang="en-US" dirty="0"/>
              <a:t>Like we have discussed in class</a:t>
            </a:r>
          </a:p>
          <a:p>
            <a:r>
              <a:rPr lang="en-US" i="1" dirty="0"/>
              <a:t>“A priority-scheduled multiprogramming operating system”</a:t>
            </a:r>
          </a:p>
        </p:txBody>
      </p:sp>
    </p:spTree>
    <p:extLst>
      <p:ext uri="{BB962C8B-B14F-4D97-AF65-F5344CB8AC3E}">
        <p14:creationId xmlns:p14="http://schemas.microsoft.com/office/powerpoint/2010/main" val="1698860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DAC0-BBC8-4285-8667-33B18461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Things Did Go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A3D7A-93AF-4309-B24B-00735A866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Right in the middle of the lunar descent</a:t>
            </a:r>
          </a:p>
          <a:p>
            <a:r>
              <a:rPr lang="en-US" dirty="0"/>
              <a:t>But would have been much worse without careful OS design!</a:t>
            </a:r>
          </a:p>
          <a:p>
            <a:r>
              <a:rPr lang="en-US" i="1" dirty="0"/>
              <a:t>“The design of the Executive almost certainly saved Apollo 11”</a:t>
            </a:r>
            <a:r>
              <a:rPr lang="en-US" dirty="0"/>
              <a:t> – great </a:t>
            </a:r>
            <a:r>
              <a:rPr lang="en-US" dirty="0">
                <a:hlinkClick r:id="rId2"/>
              </a:rPr>
              <a:t>article</a:t>
            </a:r>
            <a:r>
              <a:rPr lang="en-US" dirty="0"/>
              <a:t> on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24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DF73-465E-4DE7-8956-F3919F94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Apollo Executive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EA919-52B0-4428-B803-2B7C44A90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Cycle through prioritized list of tasks to run</a:t>
            </a:r>
          </a:p>
          <a:p>
            <a:r>
              <a:rPr lang="en-US" dirty="0"/>
              <a:t>Check for interrupts once every 960 msec.</a:t>
            </a:r>
          </a:p>
          <a:p>
            <a:r>
              <a:rPr lang="en-US" dirty="0"/>
              <a:t>Unfortunate combination of events during landing:</a:t>
            </a:r>
          </a:p>
          <a:p>
            <a:pPr lvl="1"/>
            <a:r>
              <a:rPr lang="en-US" dirty="0"/>
              <a:t>Antenna sensors reading garbage data</a:t>
            </a:r>
          </a:p>
          <a:p>
            <a:pPr lvl="1"/>
            <a:r>
              <a:rPr lang="en-US" dirty="0"/>
              <a:t>12,800 interrupts to Executive per second</a:t>
            </a:r>
          </a:p>
          <a:p>
            <a:r>
              <a:rPr lang="en-US" dirty="0"/>
              <a:t>Could no longer meet deadlines for tasks</a:t>
            </a:r>
          </a:p>
          <a:p>
            <a:pPr lvl="1"/>
            <a:r>
              <a:rPr lang="en-US" dirty="0"/>
              <a:t>Storage capacity exceeded</a:t>
            </a:r>
          </a:p>
          <a:p>
            <a:r>
              <a:rPr lang="en-US" dirty="0"/>
              <a:t>What do you do now?</a:t>
            </a:r>
          </a:p>
          <a:p>
            <a:pPr lvl="1"/>
            <a:r>
              <a:rPr lang="en-US" dirty="0"/>
              <a:t>Reboot the computer?</a:t>
            </a:r>
          </a:p>
        </p:txBody>
      </p:sp>
    </p:spTree>
    <p:extLst>
      <p:ext uri="{BB962C8B-B14F-4D97-AF65-F5344CB8AC3E}">
        <p14:creationId xmlns:p14="http://schemas.microsoft.com/office/powerpoint/2010/main" val="23465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6917C-02FE-4F07-81AC-BB5C29FE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Apollo Executive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BCE55F-0EB1-4928-957A-691B8031E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was never supposed to happen – memory intentionally overprovisioned for expected set of tasks</a:t>
            </a:r>
          </a:p>
          <a:p>
            <a:r>
              <a:rPr lang="en-US" i="1" dirty="0"/>
              <a:t>But</a:t>
            </a:r>
            <a:r>
              <a:rPr lang="en-US" dirty="0"/>
              <a:t> the OS was still ready to deal with this</a:t>
            </a:r>
          </a:p>
          <a:p>
            <a:r>
              <a:rPr lang="en-US" i="1" dirty="0"/>
              <a:t>Very </a:t>
            </a:r>
            <a:r>
              <a:rPr lang="en-US" dirty="0"/>
              <a:t>careful restart sequence:</a:t>
            </a:r>
          </a:p>
          <a:p>
            <a:pPr lvl="1"/>
            <a:r>
              <a:rPr lang="en-US" dirty="0"/>
              <a:t>Drop tasks and flush memory</a:t>
            </a:r>
          </a:p>
          <a:p>
            <a:pPr lvl="1"/>
            <a:r>
              <a:rPr lang="en-US" i="1" dirty="0"/>
              <a:t>Except</a:t>
            </a:r>
            <a:r>
              <a:rPr lang="en-US" dirty="0"/>
              <a:t> keep current velocity and trajectory around</a:t>
            </a:r>
          </a:p>
          <a:p>
            <a:pPr lvl="1"/>
            <a:r>
              <a:rPr lang="en-US" dirty="0"/>
              <a:t>Restart tasks in order of priority</a:t>
            </a:r>
          </a:p>
          <a:p>
            <a:pPr lvl="1"/>
            <a:r>
              <a:rPr lang="en-US" dirty="0"/>
              <a:t>Resume navigation</a:t>
            </a:r>
          </a:p>
        </p:txBody>
      </p:sp>
    </p:spTree>
    <p:extLst>
      <p:ext uri="{BB962C8B-B14F-4D97-AF65-F5344CB8AC3E}">
        <p14:creationId xmlns:p14="http://schemas.microsoft.com/office/powerpoint/2010/main" val="31046346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F294-3785-4CFB-A8CE-FAC2AF50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Debugging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888E96-E6FD-44F7-9564-97D426E381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Keep in mind, mission controllers had to realize this wasn’t a fatal problem </a:t>
            </a:r>
            <a:r>
              <a:rPr lang="en-US" i="1" dirty="0"/>
              <a:t>while the landing was ongoing</a:t>
            </a:r>
            <a:endParaRPr lang="en-US" dirty="0"/>
          </a:p>
          <a:p>
            <a:r>
              <a:rPr lang="en-US" dirty="0"/>
              <a:t>1202 Alarm – no need to abort landing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E89BFA-53A1-4EE9-A65A-ABDE89119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2" y="1144588"/>
            <a:ext cx="382951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00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91D3-917E-43CE-A956-EB0781E6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Apollo’s Technological Legacy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7C20F-CBFA-42AC-AB2B-70F832178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Some estimates say Apollo advanced Computing by 10 years all on its own</a:t>
            </a:r>
          </a:p>
          <a:p>
            <a:r>
              <a:rPr lang="en-US" dirty="0"/>
              <a:t>Integrated Circuits were a huge part of this</a:t>
            </a:r>
          </a:p>
          <a:p>
            <a:pPr lvl="1"/>
            <a:r>
              <a:rPr lang="en-US" dirty="0"/>
              <a:t>Motivated to have small and light computers</a:t>
            </a:r>
          </a:p>
          <a:p>
            <a:pPr lvl="1"/>
            <a:r>
              <a:rPr lang="en-US" dirty="0"/>
              <a:t>Getting something into orbit costs $10K per pound</a:t>
            </a:r>
          </a:p>
          <a:p>
            <a:r>
              <a:rPr lang="en-US" dirty="0"/>
              <a:t>Many more contributions…</a:t>
            </a:r>
          </a:p>
        </p:txBody>
      </p:sp>
    </p:spTree>
    <p:extLst>
      <p:ext uri="{BB962C8B-B14F-4D97-AF65-F5344CB8AC3E}">
        <p14:creationId xmlns:p14="http://schemas.microsoft.com/office/powerpoint/2010/main" val="455345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E12B-570A-4450-94F6-4F10DB93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World’s Best Software Engineers?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61814-1493-4E0E-ADDC-8DC654F7A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In terms of bugs per lines of code</a:t>
            </a:r>
          </a:p>
          <a:p>
            <a:r>
              <a:rPr lang="en-US" dirty="0"/>
              <a:t>Probably: Space Shuttle software team at Lockheed Martin </a:t>
            </a:r>
            <a:r>
              <a:rPr lang="en-US" dirty="0">
                <a:hlinkClick r:id="rId2"/>
              </a:rPr>
              <a:t>(“They Write the Right Stuff”)</a:t>
            </a:r>
            <a:endParaRPr lang="en-US" dirty="0"/>
          </a:p>
          <a:p>
            <a:r>
              <a:rPr lang="en-US" i="1" dirty="0"/>
              <a:t>“The last three versions of the program – each 420,000 lines long – had just one error each.”</a:t>
            </a:r>
          </a:p>
          <a:p>
            <a:r>
              <a:rPr lang="en-US" dirty="0"/>
              <a:t>Compare that to the Toyota developers we discussed earlier!</a:t>
            </a:r>
          </a:p>
        </p:txBody>
      </p:sp>
    </p:spTree>
    <p:extLst>
      <p:ext uri="{BB962C8B-B14F-4D97-AF65-F5344CB8AC3E}">
        <p14:creationId xmlns:p14="http://schemas.microsoft.com/office/powerpoint/2010/main" val="189642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088" y="15414"/>
            <a:ext cx="7886700" cy="1325563"/>
          </a:xfrm>
        </p:spPr>
        <p:txBody>
          <a:bodyPr/>
          <a:lstStyle/>
          <a:p>
            <a:r>
              <a:rPr lang="en-US" dirty="0"/>
              <a:t>Ex: Creating a file (as transaction)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088" y="926430"/>
            <a:ext cx="5289112" cy="5642294"/>
          </a:xfrm>
        </p:spPr>
        <p:txBody>
          <a:bodyPr>
            <a:normAutofit/>
          </a:bodyPr>
          <a:lstStyle/>
          <a:p>
            <a:r>
              <a:rPr lang="en-US" dirty="0"/>
              <a:t>Find free data block(s)</a:t>
            </a:r>
          </a:p>
          <a:p>
            <a:endParaRPr lang="en-US" sz="1000" dirty="0"/>
          </a:p>
          <a:p>
            <a:r>
              <a:rPr lang="en-US" dirty="0"/>
              <a:t>Find free </a:t>
            </a:r>
            <a:r>
              <a:rPr lang="en-US" dirty="0" err="1"/>
              <a:t>inode</a:t>
            </a:r>
            <a:r>
              <a:rPr lang="en-US" dirty="0"/>
              <a:t> entry</a:t>
            </a:r>
          </a:p>
          <a:p>
            <a:endParaRPr lang="en-US" sz="1000" dirty="0"/>
          </a:p>
          <a:p>
            <a:r>
              <a:rPr lang="en-US" dirty="0"/>
              <a:t>Find </a:t>
            </a:r>
            <a:r>
              <a:rPr lang="en-US" dirty="0" err="1"/>
              <a:t>dirent</a:t>
            </a:r>
            <a:r>
              <a:rPr lang="en-US" dirty="0"/>
              <a:t> insertion point</a:t>
            </a:r>
          </a:p>
          <a:p>
            <a:pPr marL="0" indent="0">
              <a:buNone/>
            </a:pPr>
            <a:r>
              <a:rPr lang="en-US" sz="2000" dirty="0"/>
              <a:t>---------------------------------------------------------</a:t>
            </a:r>
          </a:p>
          <a:p>
            <a:r>
              <a:rPr lang="en-US" dirty="0"/>
              <a:t>[log] Write map (used)</a:t>
            </a:r>
            <a:endParaRPr lang="en-US" sz="1000" dirty="0"/>
          </a:p>
          <a:p>
            <a:r>
              <a:rPr lang="en-US" dirty="0"/>
              <a:t>[log] Write </a:t>
            </a:r>
            <a:r>
              <a:rPr lang="en-US" dirty="0" err="1"/>
              <a:t>inode</a:t>
            </a:r>
            <a:r>
              <a:rPr lang="en-US" dirty="0"/>
              <a:t> entry to point to block(s)</a:t>
            </a:r>
            <a:endParaRPr lang="en-US" sz="1000" dirty="0"/>
          </a:p>
          <a:p>
            <a:r>
              <a:rPr lang="en-US" dirty="0"/>
              <a:t>[log] Write </a:t>
            </a:r>
            <a:r>
              <a:rPr lang="en-US" dirty="0" err="1"/>
              <a:t>dirent</a:t>
            </a:r>
            <a:r>
              <a:rPr lang="en-US" dirty="0"/>
              <a:t> to point to </a:t>
            </a:r>
            <a:r>
              <a:rPr lang="en-US" dirty="0" err="1"/>
              <a:t>inode</a:t>
            </a:r>
            <a:endParaRPr lang="en-US" dirty="0"/>
          </a:p>
          <a:p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5609996" y="186292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308427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50854" y="236438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26910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54904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54904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54904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54904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58312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58312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58312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58240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58240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52533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table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94896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422334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59283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39558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57720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469920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Log: in non-volatile storage (Flash or on Disk)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1128" y="4910927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4693417" y="5280259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9109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tail</a:t>
            </a: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28025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58691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58691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026450" y="559040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done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707450" y="5280258"/>
            <a:ext cx="393295" cy="920420"/>
            <a:chOff x="4707450" y="5039628"/>
            <a:chExt cx="393295" cy="920420"/>
          </a:xfrm>
        </p:grpSpPr>
        <p:sp>
          <p:nvSpPr>
            <p:cNvPr id="12" name="TextBox 11"/>
            <p:cNvSpPr txBox="1"/>
            <p:nvPr/>
          </p:nvSpPr>
          <p:spPr>
            <a:xfrm rot="16200000">
              <a:off x="4581774" y="5465041"/>
              <a:ext cx="620683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start</a:t>
              </a: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H="1">
              <a:off x="5088380" y="503962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76782" y="2670444"/>
            <a:ext cx="816103" cy="3530235"/>
            <a:chOff x="5076782" y="2429814"/>
            <a:chExt cx="816103" cy="3530235"/>
          </a:xfrm>
        </p:grpSpPr>
        <p:grpSp>
          <p:nvGrpSpPr>
            <p:cNvPr id="16" name="Group 15"/>
            <p:cNvGrpSpPr/>
            <p:nvPr/>
          </p:nvGrpSpPr>
          <p:grpSpPr>
            <a:xfrm>
              <a:off x="5076782" y="2429814"/>
              <a:ext cx="816103" cy="3530235"/>
              <a:chOff x="5076782" y="2429814"/>
              <a:chExt cx="816103" cy="353023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135148" y="5628477"/>
                <a:ext cx="640069" cy="131108"/>
                <a:chOff x="5252815" y="1247958"/>
                <a:chExt cx="640069" cy="131108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5252815" y="1247958"/>
                  <a:ext cx="640069" cy="121398"/>
                  <a:chOff x="2607047" y="2031999"/>
                  <a:chExt cx="1270137" cy="364957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 rot="16200000">
                    <a:off x="2585160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 rot="16200000">
                    <a:off x="2906344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 rot="16200000">
                    <a:off x="3212929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 rot="16200000">
                    <a:off x="3534113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97" name="Rectangle 96"/>
                <p:cNvSpPr/>
                <p:nvPr/>
              </p:nvSpPr>
              <p:spPr>
                <a:xfrm rot="16200000">
                  <a:off x="5282734" y="1237439"/>
                  <a:ext cx="121398" cy="16185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5076782" y="5349778"/>
                <a:ext cx="698435" cy="610271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5248206" y="2429814"/>
                <a:ext cx="644679" cy="3009496"/>
              </a:xfrm>
              <a:custGeom>
                <a:avLst/>
                <a:gdLst>
                  <a:gd name="connsiteX0" fmla="*/ 14270 w 314088"/>
                  <a:gd name="connsiteY0" fmla="*/ 485144 h 485144"/>
                  <a:gd name="connsiteX1" fmla="*/ 28541 w 314088"/>
                  <a:gd name="connsiteY1" fmla="*/ 242572 h 485144"/>
                  <a:gd name="connsiteX2" fmla="*/ 271144 w 314088"/>
                  <a:gd name="connsiteY2" fmla="*/ 214034 h 485144"/>
                  <a:gd name="connsiteX3" fmla="*/ 313956 w 314088"/>
                  <a:gd name="connsiteY3" fmla="*/ 0 h 485144"/>
                  <a:gd name="connsiteX4" fmla="*/ 313956 w 314088"/>
                  <a:gd name="connsiteY4" fmla="*/ 0 h 48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088" h="485144">
                    <a:moveTo>
                      <a:pt x="14270" y="485144"/>
                    </a:moveTo>
                    <a:cubicBezTo>
                      <a:pt x="-1" y="386450"/>
                      <a:pt x="-14271" y="287757"/>
                      <a:pt x="28541" y="242572"/>
                    </a:cubicBezTo>
                    <a:cubicBezTo>
                      <a:pt x="71353" y="197387"/>
                      <a:pt x="223575" y="254463"/>
                      <a:pt x="271144" y="214034"/>
                    </a:cubicBezTo>
                    <a:cubicBezTo>
                      <a:pt x="318713" y="173605"/>
                      <a:pt x="313956" y="0"/>
                      <a:pt x="313956" y="0"/>
                    </a:cubicBezTo>
                    <a:lnTo>
                      <a:pt x="313956" y="0"/>
                    </a:lnTo>
                  </a:path>
                </a:pathLst>
              </a:custGeom>
              <a:ln>
                <a:solidFill>
                  <a:srgbClr val="000090"/>
                </a:solidFill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>
            <a:xfrm flipH="1">
              <a:off x="5765683" y="5060102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786022" y="3894664"/>
            <a:ext cx="818671" cy="2301654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H="1">
              <a:off x="6592328" y="5052831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500681" y="4710412"/>
            <a:ext cx="929690" cy="1480844"/>
            <a:chOff x="6500681" y="4469782"/>
            <a:chExt cx="929690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H="1">
              <a:off x="7418006" y="505674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448914" y="5321999"/>
            <a:ext cx="386686" cy="1030294"/>
            <a:chOff x="7448914" y="5081369"/>
            <a:chExt cx="386686" cy="1030294"/>
          </a:xfrm>
        </p:grpSpPr>
        <p:sp>
          <p:nvSpPr>
            <p:cNvPr id="111" name="TextBox 110"/>
            <p:cNvSpPr txBox="1"/>
            <p:nvPr/>
          </p:nvSpPr>
          <p:spPr>
            <a:xfrm rot="16200000">
              <a:off x="7182036" y="5475454"/>
              <a:ext cx="903087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commit</a:t>
              </a: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H="1">
              <a:off x="7823235" y="5081369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 rot="16200000">
            <a:off x="5867402" y="2526631"/>
            <a:ext cx="152400" cy="152397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9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6" grpId="0" animBg="1"/>
      <p:bldP spid="88" grpId="0" animBg="1"/>
      <p:bldP spid="10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72371D-2BA4-4408-B567-AF42F6CA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Your Typical CS Team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68505A-6345-47F2-AF1C-75939439C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little if any overtime hours worked</a:t>
            </a:r>
          </a:p>
          <a:p>
            <a:r>
              <a:rPr lang="en-US" dirty="0"/>
              <a:t>Not located in Silicon Valley</a:t>
            </a:r>
          </a:p>
          <a:p>
            <a:r>
              <a:rPr lang="en-US" dirty="0"/>
              <a:t>Members from different backgrounds</a:t>
            </a:r>
          </a:p>
          <a:p>
            <a:r>
              <a:rPr lang="en-US" i="1" dirty="0"/>
              <a:t>Very strict</a:t>
            </a:r>
            <a:r>
              <a:rPr lang="en-US" dirty="0"/>
              <a:t> on process (documentation, specs, etc.)</a:t>
            </a:r>
          </a:p>
          <a:p>
            <a:r>
              <a:rPr lang="en-US" dirty="0"/>
              <a:t>Very expensive: costs thousands per line of code</a:t>
            </a:r>
          </a:p>
        </p:txBody>
      </p:sp>
    </p:spTree>
    <p:extLst>
      <p:ext uri="{BB962C8B-B14F-4D97-AF65-F5344CB8AC3E}">
        <p14:creationId xmlns:p14="http://schemas.microsoft.com/office/powerpoint/2010/main" val="14535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from a System Crash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45" y="1348946"/>
            <a:ext cx="4734732" cy="3828731"/>
          </a:xfrm>
        </p:spPr>
        <p:txBody>
          <a:bodyPr>
            <a:noAutofit/>
          </a:bodyPr>
          <a:lstStyle/>
          <a:p>
            <a:r>
              <a:rPr lang="en-US" dirty="0"/>
              <a:t>S</a:t>
            </a:r>
            <a:r>
              <a:rPr lang="en-US" sz="2800" dirty="0"/>
              <a:t>can the log</a:t>
            </a:r>
          </a:p>
          <a:p>
            <a:pPr lvl="1"/>
            <a:endParaRPr lang="en-US" sz="2000" dirty="0"/>
          </a:p>
          <a:p>
            <a:r>
              <a:rPr lang="en-US" sz="2800" dirty="0"/>
              <a:t>Detect transaction start with no commit</a:t>
            </a:r>
          </a:p>
          <a:p>
            <a:pPr lvl="1"/>
            <a:endParaRPr lang="en-US" sz="2000" dirty="0"/>
          </a:p>
          <a:p>
            <a:r>
              <a:rPr lang="en-US" sz="2800" dirty="0"/>
              <a:t>Discard log entries</a:t>
            </a:r>
          </a:p>
          <a:p>
            <a:pPr lvl="1"/>
            <a:endParaRPr lang="en-US" sz="2000" dirty="0"/>
          </a:p>
          <a:p>
            <a:r>
              <a:rPr lang="en-US" sz="2800" dirty="0"/>
              <a:t>Disk remains unchanged</a:t>
            </a:r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86292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308427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50854" y="236438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26910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54904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54904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54904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54904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58312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58312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58312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58240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58240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52533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table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94896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422334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59283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39558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57720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469920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Log: in non-volatile storage (Flash or on Disk)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1128" y="4910927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4693417" y="5280259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9109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tail</a:t>
            </a: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28025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58691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58691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026450" y="559040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done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70567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start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flipH="1">
            <a:off x="5088380" y="5280258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076782" y="2670444"/>
            <a:ext cx="816103" cy="3530235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 flipH="1">
            <a:off x="5765683" y="5300732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786022" y="5586047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6648335" y="5300732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874034" y="3894664"/>
            <a:ext cx="730659" cy="2187613"/>
            <a:chOff x="5874034" y="3654034"/>
            <a:chExt cx="730659" cy="2187613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675429" y="5300733"/>
            <a:ext cx="283215" cy="1175415"/>
            <a:chOff x="6749201" y="5060103"/>
            <a:chExt cx="283215" cy="1175415"/>
          </a:xfrm>
        </p:grpSpPr>
        <p:cxnSp>
          <p:nvCxnSpPr>
            <p:cNvPr id="51" name="Straight Connector 50"/>
            <p:cNvCxnSpPr/>
            <p:nvPr/>
          </p:nvCxnSpPr>
          <p:spPr>
            <a:xfrm flipH="1" flipV="1">
              <a:off x="6749201" y="5060103"/>
              <a:ext cx="283215" cy="1175415"/>
            </a:xfrm>
            <a:prstGeom prst="line">
              <a:avLst/>
            </a:prstGeom>
            <a:ln>
              <a:solidFill>
                <a:srgbClr val="FC230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6764076" y="5060103"/>
              <a:ext cx="268340" cy="11754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85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0017"/>
          </a:xfrm>
        </p:spPr>
        <p:txBody>
          <a:bodyPr/>
          <a:lstStyle/>
          <a:p>
            <a:r>
              <a:rPr lang="en-US" dirty="0"/>
              <a:t>Recovering from a System Crash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61699"/>
            <a:ext cx="4350995" cy="3632020"/>
          </a:xfrm>
        </p:spPr>
        <p:txBody>
          <a:bodyPr>
            <a:normAutofit/>
          </a:bodyPr>
          <a:lstStyle/>
          <a:p>
            <a:r>
              <a:rPr lang="en-US" dirty="0"/>
              <a:t>If a log entry has matching commit, apply transaction</a:t>
            </a:r>
            <a:endParaRPr lang="en-US" sz="2800" dirty="0"/>
          </a:p>
          <a:p>
            <a:pPr lvl="1"/>
            <a:endParaRPr lang="en-US" sz="2600" dirty="0"/>
          </a:p>
          <a:p>
            <a:r>
              <a:rPr lang="en-US" sz="2800" dirty="0"/>
              <a:t>Redo it as usual</a:t>
            </a:r>
          </a:p>
        </p:txBody>
      </p:sp>
      <p:sp>
        <p:nvSpPr>
          <p:cNvPr id="10" name="Can 9"/>
          <p:cNvSpPr/>
          <p:nvPr/>
        </p:nvSpPr>
        <p:spPr>
          <a:xfrm>
            <a:off x="5609996" y="1878969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310031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50854" y="2380422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285145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565088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565088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565088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565088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599165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599165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599165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598450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598450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541374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table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965011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4239391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608875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411622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593247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485962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Log: in non-volatile storage (Flash or on Disk)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77156" y="4885722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8489445" y="5255054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9269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tail</a:t>
            </a: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296301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602958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60295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026450" y="5606450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done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721713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start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076782" y="2686486"/>
            <a:ext cx="816103" cy="3530235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86022" y="3910706"/>
            <a:ext cx="818671" cy="2301654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00681" y="4726454"/>
            <a:ext cx="927883" cy="1480844"/>
            <a:chOff x="6500681" y="4469782"/>
            <a:chExt cx="927883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 rot="16200000">
            <a:off x="7182036" y="5732126"/>
            <a:ext cx="9030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commit</a:t>
            </a:r>
          </a:p>
        </p:txBody>
      </p:sp>
    </p:spTree>
    <p:extLst>
      <p:ext uri="{BB962C8B-B14F-4D97-AF65-F5344CB8AC3E}">
        <p14:creationId xmlns:p14="http://schemas.microsoft.com/office/powerpoint/2010/main" val="8128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F8D1-6474-B644-89EF-998D1229A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Copy-on-Write (</a:t>
            </a:r>
            <a:r>
              <a:rPr lang="en-US" dirty="0" err="1"/>
              <a:t>CoW</a:t>
            </a:r>
            <a:r>
              <a:rPr lang="en-US" dirty="0"/>
              <a:t>) File Sys.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75FBD-C4C1-1241-8C35-46AE41758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change a file:</a:t>
            </a:r>
          </a:p>
          <a:p>
            <a:r>
              <a:rPr lang="en-US" dirty="0"/>
              <a:t>Write new version of data block</a:t>
            </a:r>
          </a:p>
          <a:p>
            <a:r>
              <a:rPr lang="en-US" dirty="0"/>
              <a:t>Propagate changes "upwards" through FS tree structure</a:t>
            </a:r>
          </a:p>
          <a:p>
            <a:pPr lvl="1"/>
            <a:r>
              <a:rPr lang="en-US" dirty="0"/>
              <a:t>Write new copy of indirect blocks (if necessary)</a:t>
            </a:r>
          </a:p>
          <a:p>
            <a:pPr lvl="1"/>
            <a:r>
              <a:rPr lang="en-US" dirty="0"/>
              <a:t>Write new copy of </a:t>
            </a:r>
            <a:r>
              <a:rPr lang="en-US" dirty="0" err="1"/>
              <a:t>inode</a:t>
            </a:r>
            <a:endParaRPr lang="en-US" dirty="0"/>
          </a:p>
          <a:p>
            <a:pPr lvl="1"/>
            <a:r>
              <a:rPr lang="en-US" dirty="0"/>
              <a:t>Write new copy of directory entry pointing to new </a:t>
            </a:r>
            <a:r>
              <a:rPr lang="en-US" dirty="0" err="1"/>
              <a:t>inode</a:t>
            </a:r>
            <a:r>
              <a:rPr lang="en-US" dirty="0"/>
              <a:t> copy</a:t>
            </a:r>
          </a:p>
          <a:p>
            <a:r>
              <a:rPr lang="en-US" dirty="0"/>
              <a:t>Change does not take effect unless we finish last step – provides atomicity and durability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CoW</a:t>
            </a:r>
            <a:r>
              <a:rPr lang="en-US" dirty="0"/>
              <a:t> with Smaller-Radix Blocks</a:t>
            </a:r>
          </a:p>
        </p:txBody>
      </p:sp>
      <p:sp>
        <p:nvSpPr>
          <p:cNvPr id="7" name="Rectangle 6"/>
          <p:cNvSpPr/>
          <p:nvPr/>
        </p:nvSpPr>
        <p:spPr>
          <a:xfrm>
            <a:off x="831513" y="4776615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966" y="4776615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4419" y="4776615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5872" y="4776615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486434" y="2406393"/>
            <a:ext cx="286084" cy="374315"/>
            <a:chOff x="3550649" y="1236578"/>
            <a:chExt cx="286084" cy="374315"/>
          </a:xfrm>
        </p:grpSpPr>
        <p:sp>
          <p:nvSpPr>
            <p:cNvPr id="11" name="Rectangle 10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5077325" y="4776615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38778" y="4776615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93305" y="4781967"/>
            <a:ext cx="454526" cy="37431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780954" y="5260553"/>
            <a:ext cx="1049662" cy="565515"/>
            <a:chOff x="5780954" y="4090737"/>
            <a:chExt cx="1049662" cy="565515"/>
          </a:xfrm>
        </p:grpSpPr>
        <p:sp>
          <p:nvSpPr>
            <p:cNvPr id="41" name="Up Arrow 40"/>
            <p:cNvSpPr/>
            <p:nvPr/>
          </p:nvSpPr>
          <p:spPr>
            <a:xfrm>
              <a:off x="6553201" y="4090737"/>
              <a:ext cx="277415" cy="454526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80954" y="4256142"/>
              <a:ext cx="8883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Write 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454814" y="4408983"/>
            <a:ext cx="909053" cy="379667"/>
            <a:chOff x="6761747" y="3130881"/>
            <a:chExt cx="909053" cy="379667"/>
          </a:xfrm>
        </p:grpSpPr>
        <p:sp>
          <p:nvSpPr>
            <p:cNvPr id="64" name="Rectangle 63"/>
            <p:cNvSpPr/>
            <p:nvPr/>
          </p:nvSpPr>
          <p:spPr>
            <a:xfrm>
              <a:off x="6761747" y="3130881"/>
              <a:ext cx="909053" cy="374315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216274" y="3136233"/>
              <a:ext cx="454526" cy="374315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7909341" y="4408983"/>
            <a:ext cx="178487" cy="37431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71801" y="3120268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124200" y="3120268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353560" y="3120268"/>
            <a:ext cx="286084" cy="374315"/>
            <a:chOff x="4260517" y="1950452"/>
            <a:chExt cx="286084" cy="374315"/>
          </a:xfrm>
        </p:grpSpPr>
        <p:sp>
          <p:nvSpPr>
            <p:cNvPr id="59" name="Rectangle 58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40566" y="3954459"/>
            <a:ext cx="286084" cy="374315"/>
            <a:chOff x="2482514" y="2624220"/>
            <a:chExt cx="286084" cy="374315"/>
          </a:xfrm>
        </p:grpSpPr>
        <p:sp>
          <p:nvSpPr>
            <p:cNvPr id="61" name="Rectangle 60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751919" y="3954459"/>
            <a:ext cx="286084" cy="374315"/>
            <a:chOff x="2482514" y="2624220"/>
            <a:chExt cx="286084" cy="374315"/>
          </a:xfrm>
        </p:grpSpPr>
        <p:sp>
          <p:nvSpPr>
            <p:cNvPr id="73" name="Rectangle 72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5833979" y="3954459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5986378" y="3954459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168315" y="2593551"/>
            <a:ext cx="1371591" cy="52671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1816768" y="3272668"/>
            <a:ext cx="1228550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3" idx="0"/>
          </p:cNvCxnSpPr>
          <p:nvPr/>
        </p:nvCxnSpPr>
        <p:spPr>
          <a:xfrm>
            <a:off x="3197718" y="3272668"/>
            <a:ext cx="697243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9" idx="0"/>
          </p:cNvCxnSpPr>
          <p:nvPr/>
        </p:nvCxnSpPr>
        <p:spPr>
          <a:xfrm>
            <a:off x="4728703" y="2590877"/>
            <a:ext cx="1767899" cy="5293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5" idx="0"/>
          </p:cNvCxnSpPr>
          <p:nvPr/>
        </p:nvCxnSpPr>
        <p:spPr>
          <a:xfrm flipH="1">
            <a:off x="5977021" y="3272668"/>
            <a:ext cx="418208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831513" y="4106859"/>
            <a:ext cx="985256" cy="66975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1892966" y="4106859"/>
            <a:ext cx="76202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2971801" y="4163002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971163" y="4163002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5075992" y="4175037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075354" y="4175037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224586" y="3120268"/>
            <a:ext cx="286084" cy="374315"/>
            <a:chOff x="4260517" y="1950452"/>
            <a:chExt cx="286084" cy="374315"/>
          </a:xfrm>
        </p:grpSpPr>
        <p:sp>
          <p:nvSpPr>
            <p:cNvPr id="92" name="Rectangle 91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6705005" y="3954459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5" name="Straight Arrow Connector 94"/>
          <p:cNvCxnSpPr>
            <a:endCxn id="94" idx="0"/>
          </p:cNvCxnSpPr>
          <p:nvPr/>
        </p:nvCxnSpPr>
        <p:spPr>
          <a:xfrm flipH="1">
            <a:off x="6848047" y="3272668"/>
            <a:ext cx="418208" cy="6817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5253789" y="4175037"/>
            <a:ext cx="1540193" cy="601578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946380" y="4175037"/>
            <a:ext cx="564290" cy="233946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5932312" y="2386338"/>
            <a:ext cx="286084" cy="374315"/>
            <a:chOff x="3550649" y="1236578"/>
            <a:chExt cx="286084" cy="374315"/>
          </a:xfrm>
        </p:grpSpPr>
        <p:sp>
          <p:nvSpPr>
            <p:cNvPr id="103" name="Rectangle 102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4F62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ln>
              <a:solidFill>
                <a:srgbClr val="4F622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Arrow Connector 104"/>
          <p:cNvCxnSpPr/>
          <p:nvPr/>
        </p:nvCxnSpPr>
        <p:spPr>
          <a:xfrm flipH="1">
            <a:off x="3382211" y="2593551"/>
            <a:ext cx="2604168" cy="52671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140715" y="2590877"/>
            <a:ext cx="1083871" cy="5293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860650" y="3959811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580063" y="1537067"/>
            <a:ext cx="1340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old version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4367241" y="1906399"/>
            <a:ext cx="140591" cy="50380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029723" y="1539921"/>
            <a:ext cx="1443665" cy="873140"/>
            <a:chOff x="5029723" y="811249"/>
            <a:chExt cx="1443665" cy="873140"/>
          </a:xfrm>
        </p:grpSpPr>
        <p:sp>
          <p:nvSpPr>
            <p:cNvPr id="112" name="TextBox 111"/>
            <p:cNvSpPr txBox="1"/>
            <p:nvPr/>
          </p:nvSpPr>
          <p:spPr>
            <a:xfrm>
              <a:off x="5029723" y="811249"/>
              <a:ext cx="1443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new version</a:t>
              </a: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5816901" y="1180581"/>
              <a:ext cx="140591" cy="503808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77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9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11387</TotalTime>
  <Words>2784</Words>
  <Application>Microsoft Office PowerPoint</Application>
  <PresentationFormat>On-screen Show (4:3)</PresentationFormat>
  <Paragraphs>815</Paragraphs>
  <Slides>50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Comic Sans MS</vt:lpstr>
      <vt:lpstr>Consolas</vt:lpstr>
      <vt:lpstr>Gill Sans</vt:lpstr>
      <vt:lpstr>Gill Sans Light</vt:lpstr>
      <vt:lpstr>Gill Sans MT</vt:lpstr>
      <vt:lpstr>Helvetica</vt:lpstr>
      <vt:lpstr>Office Theme</vt:lpstr>
      <vt:lpstr>CS 162: Operating Systems and Systems Programming</vt:lpstr>
      <vt:lpstr>Logistics</vt:lpstr>
      <vt:lpstr>Recall: Transaction</vt:lpstr>
      <vt:lpstr>Recall: Journaling File Systems</vt:lpstr>
      <vt:lpstr>Ex: Creating a file (as transaction)</vt:lpstr>
      <vt:lpstr>Recovering from a System Crash</vt:lpstr>
      <vt:lpstr>Recovering from a System Crash</vt:lpstr>
      <vt:lpstr>Copy-on-Write (CoW) File Sys.</vt:lpstr>
      <vt:lpstr>CoW with Smaller-Radix Blocks</vt:lpstr>
      <vt:lpstr>CoW with Smaller-Radix Blocks</vt:lpstr>
      <vt:lpstr>Memory Multiplexing Goals</vt:lpstr>
      <vt:lpstr>General Address Translation</vt:lpstr>
      <vt:lpstr>Base and Bound w/ Translation</vt:lpstr>
      <vt:lpstr>Problems with Base and Bound</vt:lpstr>
      <vt:lpstr>Problems with Base and Bound</vt:lpstr>
      <vt:lpstr>Base and Bound: Sharing</vt:lpstr>
      <vt:lpstr>Segmentation</vt:lpstr>
      <vt:lpstr>Segmentation Implementation</vt:lpstr>
      <vt:lpstr>Segmentation Implementation</vt:lpstr>
      <vt:lpstr>Example: Four Segments (16-bit Addresses)</vt:lpstr>
      <vt:lpstr>Segmentation vs. Base &amp; Bound</vt:lpstr>
      <vt:lpstr>Segmentation vs. Base &amp; Bound</vt:lpstr>
      <vt:lpstr>Segmentation vs. Base &amp; Bound</vt:lpstr>
      <vt:lpstr>Swapping</vt:lpstr>
      <vt:lpstr>Swapping</vt:lpstr>
      <vt:lpstr>How can we do better?</vt:lpstr>
      <vt:lpstr>What’s the catch?</vt:lpstr>
      <vt:lpstr>Implementing Paging</vt:lpstr>
      <vt:lpstr>Paging: Address Mapping</vt:lpstr>
      <vt:lpstr>Address Translation: Overhead</vt:lpstr>
      <vt:lpstr>Simple Page Table Example</vt:lpstr>
      <vt:lpstr>What about Sharing?</vt:lpstr>
      <vt:lpstr>Paging: Allocation</vt:lpstr>
      <vt:lpstr>Summary: Paging</vt:lpstr>
      <vt:lpstr>Paging: Hardware Support</vt:lpstr>
      <vt:lpstr>Page Table Issues</vt:lpstr>
      <vt:lpstr>Break</vt:lpstr>
      <vt:lpstr>Historical Digression</vt:lpstr>
      <vt:lpstr>What does this have to do with computers?</vt:lpstr>
      <vt:lpstr>Navigating in Space</vt:lpstr>
      <vt:lpstr>Lots and lots of code…</vt:lpstr>
      <vt:lpstr>Landing on the Moon is Hard</vt:lpstr>
      <vt:lpstr>What does this have to do with Operating Systems?</vt:lpstr>
      <vt:lpstr>And Things Did Go Wrong</vt:lpstr>
      <vt:lpstr>Apollo Executive</vt:lpstr>
      <vt:lpstr>Apollo Executive</vt:lpstr>
      <vt:lpstr>Quick Debugging</vt:lpstr>
      <vt:lpstr>Apollo’s Technological Legacy</vt:lpstr>
      <vt:lpstr>World’s Best Software Engineers?</vt:lpstr>
      <vt:lpstr>Not Your Typical CS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162: Operating Systems and Systems Programming</dc:title>
  <dc:creator>JACK KOLB</dc:creator>
  <cp:lastModifiedBy>Customer</cp:lastModifiedBy>
  <cp:revision>1176</cp:revision>
  <cp:lastPrinted>2019-07-11T04:38:05Z</cp:lastPrinted>
  <dcterms:created xsi:type="dcterms:W3CDTF">2019-06-14T18:29:35Z</dcterms:created>
  <dcterms:modified xsi:type="dcterms:W3CDTF">2019-07-25T22:33:16Z</dcterms:modified>
</cp:coreProperties>
</file>