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sldIdLst>
    <p:sldId id="256" r:id="rId2"/>
    <p:sldId id="824" r:id="rId3"/>
    <p:sldId id="2048" r:id="rId4"/>
    <p:sldId id="2049" r:id="rId5"/>
    <p:sldId id="2050" r:id="rId6"/>
    <p:sldId id="2060" r:id="rId7"/>
    <p:sldId id="1026" r:id="rId8"/>
    <p:sldId id="1025" r:id="rId9"/>
    <p:sldId id="1028" r:id="rId10"/>
    <p:sldId id="1032" r:id="rId11"/>
    <p:sldId id="2069" r:id="rId12"/>
    <p:sldId id="2070" r:id="rId13"/>
    <p:sldId id="2071" r:id="rId14"/>
    <p:sldId id="2072" r:id="rId15"/>
    <p:sldId id="2073" r:id="rId16"/>
    <p:sldId id="2074" r:id="rId17"/>
    <p:sldId id="2075" r:id="rId18"/>
    <p:sldId id="2076" r:id="rId19"/>
    <p:sldId id="2077" r:id="rId20"/>
    <p:sldId id="2078" r:id="rId21"/>
    <p:sldId id="2079" r:id="rId22"/>
    <p:sldId id="2080" r:id="rId23"/>
    <p:sldId id="1154" r:id="rId24"/>
    <p:sldId id="2098" r:id="rId25"/>
    <p:sldId id="1155" r:id="rId26"/>
    <p:sldId id="1156" r:id="rId27"/>
    <p:sldId id="1157" r:id="rId28"/>
    <p:sldId id="2081" r:id="rId29"/>
    <p:sldId id="2082" r:id="rId30"/>
    <p:sldId id="2083" r:id="rId31"/>
    <p:sldId id="2092" r:id="rId32"/>
    <p:sldId id="2093" r:id="rId33"/>
    <p:sldId id="2094" r:id="rId34"/>
    <p:sldId id="2095" r:id="rId35"/>
    <p:sldId id="2096" r:id="rId36"/>
    <p:sldId id="1168" r:id="rId37"/>
    <p:sldId id="1222" r:id="rId38"/>
    <p:sldId id="2084" r:id="rId39"/>
    <p:sldId id="2045" r:id="rId40"/>
    <p:sldId id="1165" r:id="rId41"/>
    <p:sldId id="1166" r:id="rId42"/>
    <p:sldId id="1167" r:id="rId43"/>
    <p:sldId id="2085" r:id="rId44"/>
    <p:sldId id="2088" r:id="rId45"/>
    <p:sldId id="2086" r:id="rId46"/>
    <p:sldId id="2087" r:id="rId47"/>
    <p:sldId id="2089" r:id="rId48"/>
    <p:sldId id="2090" r:id="rId49"/>
    <p:sldId id="2091" r:id="rId50"/>
    <p:sldId id="2097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FFBC"/>
    <a:srgbClr val="FFFFFF"/>
    <a:srgbClr val="01FFFF"/>
    <a:srgbClr val="00AE00"/>
    <a:srgbClr val="039202"/>
    <a:srgbClr val="D9D9D9"/>
    <a:srgbClr val="4472C4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80"/>
    <p:restoredTop sz="85703"/>
  </p:normalViewPr>
  <p:slideViewPr>
    <p:cSldViewPr snapToGrid="0" snapToObjects="1">
      <p:cViewPr varScale="1">
        <p:scale>
          <a:sx n="89" d="100"/>
          <a:sy n="89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uller:Classes:cs162:fa14:Lectures:zip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 access(rank) = 1/rank</a:t>
            </a:r>
          </a:p>
        </c:rich>
      </c:tx>
      <c:layout>
        <c:manualLayout>
          <c:xMode val="edge"/>
          <c:yMode val="edge"/>
          <c:x val="0.30818042813455659"/>
          <c:y val="6.56286149029148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pop a=1</c:v>
                </c:pt>
              </c:strCache>
            </c:strRef>
          </c:tx>
          <c:spPr>
            <a:ln w="19050"/>
          </c:spPr>
          <c:marker>
            <c:symbol val="none"/>
          </c:marker>
          <c:val>
            <c:numRef>
              <c:f>Sheet1!$C$5:$C$54</c:f>
              <c:numCache>
                <c:formatCode>0%</c:formatCode>
                <c:ptCount val="50"/>
                <c:pt idx="0">
                  <c:v>0.19277563597396</c:v>
                </c:pt>
                <c:pt idx="1">
                  <c:v>9.6387817986979998E-2</c:v>
                </c:pt>
                <c:pt idx="2">
                  <c:v>6.4258545324653304E-2</c:v>
                </c:pt>
                <c:pt idx="3">
                  <c:v>4.8193908993489999E-2</c:v>
                </c:pt>
                <c:pt idx="4">
                  <c:v>3.8555127194791997E-2</c:v>
                </c:pt>
                <c:pt idx="5">
                  <c:v>3.2129272662326701E-2</c:v>
                </c:pt>
                <c:pt idx="6">
                  <c:v>2.75393765677086E-2</c:v>
                </c:pt>
                <c:pt idx="7">
                  <c:v>2.4096954496745E-2</c:v>
                </c:pt>
                <c:pt idx="8">
                  <c:v>2.1419515108217799E-2</c:v>
                </c:pt>
                <c:pt idx="9">
                  <c:v>1.9277563597395998E-2</c:v>
                </c:pt>
                <c:pt idx="10">
                  <c:v>1.7525057815814499E-2</c:v>
                </c:pt>
                <c:pt idx="11">
                  <c:v>1.6064636331163298E-2</c:v>
                </c:pt>
                <c:pt idx="12">
                  <c:v>1.4828895074920001E-2</c:v>
                </c:pt>
                <c:pt idx="13">
                  <c:v>1.37696882838543E-2</c:v>
                </c:pt>
                <c:pt idx="14">
                  <c:v>1.2851709064930701E-2</c:v>
                </c:pt>
                <c:pt idx="15">
                  <c:v>1.20484772483725E-2</c:v>
                </c:pt>
                <c:pt idx="16">
                  <c:v>1.1339743292585899E-2</c:v>
                </c:pt>
                <c:pt idx="17">
                  <c:v>1.07097575541089E-2</c:v>
                </c:pt>
                <c:pt idx="18">
                  <c:v>1.01460861038926E-2</c:v>
                </c:pt>
                <c:pt idx="19">
                  <c:v>9.6387817986979991E-3</c:v>
                </c:pt>
                <c:pt idx="20">
                  <c:v>9.1797921892361901E-3</c:v>
                </c:pt>
                <c:pt idx="21">
                  <c:v>8.7625289079072705E-3</c:v>
                </c:pt>
                <c:pt idx="22">
                  <c:v>8.3815493901721692E-3</c:v>
                </c:pt>
                <c:pt idx="23">
                  <c:v>8.03231816558167E-3</c:v>
                </c:pt>
                <c:pt idx="24">
                  <c:v>7.7110254389583998E-3</c:v>
                </c:pt>
                <c:pt idx="25">
                  <c:v>7.4144475374600003E-3</c:v>
                </c:pt>
                <c:pt idx="26">
                  <c:v>7.1398383694059198E-3</c:v>
                </c:pt>
                <c:pt idx="27">
                  <c:v>6.8848441419271404E-3</c:v>
                </c:pt>
                <c:pt idx="28">
                  <c:v>6.6474357232400002E-3</c:v>
                </c:pt>
                <c:pt idx="29">
                  <c:v>6.4258545324653296E-3</c:v>
                </c:pt>
                <c:pt idx="30">
                  <c:v>6.21856890238581E-3</c:v>
                </c:pt>
                <c:pt idx="31">
                  <c:v>6.0242386241862499E-3</c:v>
                </c:pt>
                <c:pt idx="32">
                  <c:v>5.8416859386048502E-3</c:v>
                </c:pt>
                <c:pt idx="33">
                  <c:v>5.6698716462929401E-3</c:v>
                </c:pt>
                <c:pt idx="34">
                  <c:v>5.5078753135417097E-3</c:v>
                </c:pt>
                <c:pt idx="35">
                  <c:v>5.3548787770544403E-3</c:v>
                </c:pt>
                <c:pt idx="36">
                  <c:v>5.2101523236205401E-3</c:v>
                </c:pt>
                <c:pt idx="37">
                  <c:v>5.0730430519463198E-3</c:v>
                </c:pt>
                <c:pt idx="38">
                  <c:v>4.9429650249733304E-3</c:v>
                </c:pt>
                <c:pt idx="39">
                  <c:v>4.8193908993489996E-3</c:v>
                </c:pt>
                <c:pt idx="40">
                  <c:v>4.70184477985268E-3</c:v>
                </c:pt>
                <c:pt idx="41">
                  <c:v>4.5898960946180898E-3</c:v>
                </c:pt>
                <c:pt idx="42">
                  <c:v>4.4831543249758098E-3</c:v>
                </c:pt>
                <c:pt idx="43">
                  <c:v>4.3812644539536396E-3</c:v>
                </c:pt>
                <c:pt idx="44">
                  <c:v>4.2839030216435597E-3</c:v>
                </c:pt>
                <c:pt idx="45">
                  <c:v>4.1907746950860898E-3</c:v>
                </c:pt>
                <c:pt idx="46">
                  <c:v>4.1016092760416999E-3</c:v>
                </c:pt>
                <c:pt idx="47">
                  <c:v>4.0161590827908298E-3</c:v>
                </c:pt>
                <c:pt idx="48">
                  <c:v>3.9341966525298002E-3</c:v>
                </c:pt>
                <c:pt idx="49">
                  <c:v>3.8555127194791999E-3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29-4B19-9F08-E25575F81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14588208"/>
        <c:axId val="-1214562512"/>
      </c:lineChart>
      <c:lineChart>
        <c:grouping val="standard"/>
        <c:varyColors val="0"/>
        <c:ser>
          <c:idx val="1"/>
          <c:order val="1"/>
          <c:tx>
            <c:strRef>
              <c:f>Sheet1!$D$4</c:f>
              <c:strCache>
                <c:ptCount val="1"/>
                <c:pt idx="0">
                  <c:v>Hit Rate(cache)</c:v>
                </c:pt>
              </c:strCache>
            </c:strRef>
          </c:tx>
          <c:spPr>
            <a:ln w="25400"/>
          </c:spPr>
          <c:marker>
            <c:symbol val="none"/>
          </c:marker>
          <c:val>
            <c:numRef>
              <c:f>Sheet1!$D$5:$D$54</c:f>
              <c:numCache>
                <c:formatCode>General</c:formatCode>
                <c:ptCount val="50"/>
                <c:pt idx="0">
                  <c:v>0.19277563597396</c:v>
                </c:pt>
                <c:pt idx="1">
                  <c:v>0.28916345396094001</c:v>
                </c:pt>
                <c:pt idx="2">
                  <c:v>0.35342199928559298</c:v>
                </c:pt>
                <c:pt idx="3">
                  <c:v>0.401615908279083</c:v>
                </c:pt>
                <c:pt idx="4">
                  <c:v>0.44017103547387498</c:v>
                </c:pt>
                <c:pt idx="5">
                  <c:v>0.472300308136202</c:v>
                </c:pt>
                <c:pt idx="6">
                  <c:v>0.49983968470391099</c:v>
                </c:pt>
                <c:pt idx="7">
                  <c:v>0.52393663920065603</c:v>
                </c:pt>
                <c:pt idx="8">
                  <c:v>0.54535615430887396</c:v>
                </c:pt>
                <c:pt idx="9">
                  <c:v>0.56463371790626904</c:v>
                </c:pt>
                <c:pt idx="10">
                  <c:v>0.58215877572208397</c:v>
                </c:pt>
                <c:pt idx="11">
                  <c:v>0.59822341205324703</c:v>
                </c:pt>
                <c:pt idx="12">
                  <c:v>0.61305230712816705</c:v>
                </c:pt>
                <c:pt idx="13">
                  <c:v>0.62682199541202199</c:v>
                </c:pt>
                <c:pt idx="14">
                  <c:v>0.63967370447695204</c:v>
                </c:pt>
                <c:pt idx="15">
                  <c:v>0.65172218172532503</c:v>
                </c:pt>
                <c:pt idx="16">
                  <c:v>0.66306192501791095</c:v>
                </c:pt>
                <c:pt idx="17">
                  <c:v>0.67377168257202003</c:v>
                </c:pt>
                <c:pt idx="18">
                  <c:v>0.68391776867591203</c:v>
                </c:pt>
                <c:pt idx="19">
                  <c:v>0.69355655047460996</c:v>
                </c:pt>
                <c:pt idx="20">
                  <c:v>0.70273634266384599</c:v>
                </c:pt>
                <c:pt idx="21">
                  <c:v>0.71149887157175395</c:v>
                </c:pt>
                <c:pt idx="22">
                  <c:v>0.71988042096192595</c:v>
                </c:pt>
                <c:pt idx="23">
                  <c:v>0.72791273912750798</c:v>
                </c:pt>
                <c:pt idx="24">
                  <c:v>0.73562376456646605</c:v>
                </c:pt>
                <c:pt idx="25">
                  <c:v>0.74303821210392595</c:v>
                </c:pt>
                <c:pt idx="26">
                  <c:v>0.75017805047333197</c:v>
                </c:pt>
                <c:pt idx="27">
                  <c:v>0.757062894615259</c:v>
                </c:pt>
                <c:pt idx="28">
                  <c:v>0.763710330338499</c:v>
                </c:pt>
                <c:pt idx="29">
                  <c:v>0.77013618487096502</c:v>
                </c:pt>
                <c:pt idx="30">
                  <c:v>0.77635475377334995</c:v>
                </c:pt>
                <c:pt idx="31">
                  <c:v>0.78237899239753705</c:v>
                </c:pt>
                <c:pt idx="32">
                  <c:v>0.78822067833614096</c:v>
                </c:pt>
                <c:pt idx="33">
                  <c:v>0.79389054998243402</c:v>
                </c:pt>
                <c:pt idx="34">
                  <c:v>0.79939842529597605</c:v>
                </c:pt>
                <c:pt idx="35">
                  <c:v>0.80475330407303103</c:v>
                </c:pt>
                <c:pt idx="36">
                  <c:v>0.80996345639665102</c:v>
                </c:pt>
                <c:pt idx="37">
                  <c:v>0.81503649944859702</c:v>
                </c:pt>
                <c:pt idx="38">
                  <c:v>0.81997946447357095</c:v>
                </c:pt>
                <c:pt idx="39">
                  <c:v>0.82479885537291997</c:v>
                </c:pt>
                <c:pt idx="40">
                  <c:v>0.829500700152773</c:v>
                </c:pt>
                <c:pt idx="41">
                  <c:v>0.83409059624739101</c:v>
                </c:pt>
                <c:pt idx="42">
                  <c:v>0.83857375057236605</c:v>
                </c:pt>
                <c:pt idx="43">
                  <c:v>0.84295501502631998</c:v>
                </c:pt>
                <c:pt idx="44">
                  <c:v>0.84723891804796403</c:v>
                </c:pt>
                <c:pt idx="45">
                  <c:v>0.85142969274305003</c:v>
                </c:pt>
                <c:pt idx="46">
                  <c:v>0.855531302019091</c:v>
                </c:pt>
                <c:pt idx="47">
                  <c:v>0.85954746110188196</c:v>
                </c:pt>
                <c:pt idx="48">
                  <c:v>0.86348165775441199</c:v>
                </c:pt>
                <c:pt idx="49">
                  <c:v>0.86733717047389103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29-4B19-9F08-E25575F81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14571984"/>
        <c:axId val="-1214583104"/>
      </c:lineChart>
      <c:catAx>
        <c:axId val="-1214588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Rank</a:t>
                </a:r>
              </a:p>
            </c:rich>
          </c:tx>
          <c:overlay val="0"/>
        </c:title>
        <c:majorTickMark val="out"/>
        <c:minorTickMark val="none"/>
        <c:tickLblPos val="nextTo"/>
        <c:crossAx val="-1214562512"/>
        <c:crosses val="autoZero"/>
        <c:auto val="1"/>
        <c:lblAlgn val="ctr"/>
        <c:lblOffset val="100"/>
        <c:noMultiLvlLbl val="0"/>
      </c:catAx>
      <c:valAx>
        <c:axId val="-1214562512"/>
        <c:scaling>
          <c:orientation val="minMax"/>
          <c:max val="0.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Popularity (% accesses)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-1214588208"/>
        <c:crosses val="autoZero"/>
        <c:crossBetween val="between"/>
      </c:valAx>
      <c:valAx>
        <c:axId val="-121458310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Estimated Hit Rate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214571984"/>
        <c:crosses val="max"/>
        <c:crossBetween val="between"/>
      </c:valAx>
      <c:catAx>
        <c:axId val="-1214571984"/>
        <c:scaling>
          <c:orientation val="minMax"/>
        </c:scaling>
        <c:delete val="1"/>
        <c:axPos val="b"/>
        <c:majorTickMark val="out"/>
        <c:minorTickMark val="none"/>
        <c:tickLblPos val="nextTo"/>
        <c:crossAx val="-12145831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49878917465380501"/>
          <c:y val="0.460352694377617"/>
          <c:w val="0.30508308160177999"/>
          <c:h val="0.25861394949128802"/>
        </c:manualLayout>
      </c:layout>
      <c:overlay val="1"/>
      <c:spPr>
        <a:solidFill>
          <a:schemeClr val="tx2">
            <a:lumMod val="20000"/>
            <a:lumOff val="80000"/>
            <a:alpha val="60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2000" b="0" i="0">
          <a:latin typeface="Gill Sans" charset="0"/>
          <a:ea typeface="Gill Sans" charset="0"/>
          <a:cs typeface="Gill Sans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1170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</p:spPr>
        <p:txBody>
          <a:bodyPr lIns="95652" tIns="46986" rIns="95652" bIns="46986"/>
          <a:lstStyle/>
          <a:p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79787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3392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9098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8951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7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2655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9869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7/31/19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164842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21: TLB, Buffer Cache, Demand Paging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July 31,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9903" y="1119804"/>
            <a:ext cx="8534400" cy="379413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altLang="ko-KR" dirty="0">
                <a:ea typeface="굴림" panose="020B0600000101010101" pitchFamily="34" charset="-127"/>
              </a:rPr>
              <a:t>Example: Block 12 placed in 8 block cache</a:t>
            </a:r>
          </a:p>
        </p:txBody>
      </p:sp>
      <p:grpSp>
        <p:nvGrpSpPr>
          <p:cNvPr id="743513" name="Group 89"/>
          <p:cNvGrpSpPr>
            <a:grpSpLocks/>
          </p:cNvGrpSpPr>
          <p:nvPr/>
        </p:nvGrpSpPr>
        <p:grpSpPr bwMode="auto">
          <a:xfrm>
            <a:off x="567841" y="3786804"/>
            <a:ext cx="2382837" cy="2427288"/>
            <a:chOff x="245" y="2160"/>
            <a:chExt cx="1501" cy="1529"/>
          </a:xfrm>
        </p:grpSpPr>
        <p:grpSp>
          <p:nvGrpSpPr>
            <p:cNvPr id="29767" name="Group 83"/>
            <p:cNvGrpSpPr>
              <a:grpSpLocks/>
            </p:cNvGrpSpPr>
            <p:nvPr/>
          </p:nvGrpSpPr>
          <p:grpSpPr bwMode="auto">
            <a:xfrm>
              <a:off x="245" y="2880"/>
              <a:ext cx="1291" cy="809"/>
              <a:chOff x="240" y="2832"/>
              <a:chExt cx="1291" cy="809"/>
            </a:xfrm>
          </p:grpSpPr>
          <p:sp>
            <p:nvSpPr>
              <p:cNvPr id="29769" name="Text Box 14"/>
              <p:cNvSpPr txBox="1">
                <a:spLocks noChangeArrowheads="1"/>
              </p:cNvSpPr>
              <p:nvPr/>
            </p:nvSpPr>
            <p:spPr bwMode="auto">
              <a:xfrm>
                <a:off x="702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grpSp>
            <p:nvGrpSpPr>
              <p:cNvPr id="29770" name="Group 15"/>
              <p:cNvGrpSpPr>
                <a:grpSpLocks/>
              </p:cNvGrpSpPr>
              <p:nvPr/>
            </p:nvGrpSpPr>
            <p:grpSpPr bwMode="auto">
              <a:xfrm>
                <a:off x="715" y="3017"/>
                <a:ext cx="768" cy="624"/>
                <a:chOff x="2653" y="2441"/>
                <a:chExt cx="768" cy="624"/>
              </a:xfrm>
            </p:grpSpPr>
            <p:sp>
              <p:nvSpPr>
                <p:cNvPr id="29772" name="Rectangle 16"/>
                <p:cNvSpPr>
                  <a:spLocks noChangeArrowheads="1"/>
                </p:cNvSpPr>
                <p:nvPr/>
              </p:nvSpPr>
              <p:spPr bwMode="auto">
                <a:xfrm>
                  <a:off x="265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3" name="Rectangle 17"/>
                <p:cNvSpPr>
                  <a:spLocks noChangeArrowheads="1"/>
                </p:cNvSpPr>
                <p:nvPr/>
              </p:nvSpPr>
              <p:spPr bwMode="auto">
                <a:xfrm>
                  <a:off x="274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84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941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6" name="Rectangle 20"/>
                <p:cNvSpPr>
                  <a:spLocks noChangeArrowheads="1"/>
                </p:cNvSpPr>
                <p:nvPr/>
              </p:nvSpPr>
              <p:spPr bwMode="auto">
                <a:xfrm>
                  <a:off x="3037" y="2441"/>
                  <a:ext cx="96" cy="624"/>
                </a:xfrm>
                <a:prstGeom prst="rect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33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8" name="Rectangle 22"/>
                <p:cNvSpPr>
                  <a:spLocks noChangeArrowheads="1"/>
                </p:cNvSpPr>
                <p:nvPr/>
              </p:nvSpPr>
              <p:spPr bwMode="auto">
                <a:xfrm>
                  <a:off x="3229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9779" name="Rectangle 23"/>
                <p:cNvSpPr>
                  <a:spLocks noChangeArrowheads="1"/>
                </p:cNvSpPr>
                <p:nvPr/>
              </p:nvSpPr>
              <p:spPr bwMode="auto">
                <a:xfrm>
                  <a:off x="3325" y="2441"/>
                  <a:ext cx="96" cy="624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29771" name="Text Box 24"/>
              <p:cNvSpPr txBox="1">
                <a:spLocks noChangeArrowheads="1"/>
              </p:cNvSpPr>
              <p:nvPr/>
            </p:nvSpPr>
            <p:spPr bwMode="auto">
              <a:xfrm>
                <a:off x="240" y="283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</p:grpSp>
        <p:sp>
          <p:nvSpPr>
            <p:cNvPr id="29768" name="Text Box 25"/>
            <p:cNvSpPr txBox="1">
              <a:spLocks noChangeArrowheads="1"/>
            </p:cNvSpPr>
            <p:nvPr/>
          </p:nvSpPr>
          <p:spPr bwMode="auto">
            <a:xfrm>
              <a:off x="576" y="2160"/>
              <a:ext cx="1170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Direct mapped: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only into block 4 (12 mod 8)</a:t>
              </a:r>
            </a:p>
          </p:txBody>
        </p:sp>
      </p:grpSp>
      <p:grpSp>
        <p:nvGrpSpPr>
          <p:cNvPr id="743512" name="Group 88"/>
          <p:cNvGrpSpPr>
            <a:grpSpLocks/>
          </p:cNvGrpSpPr>
          <p:nvPr/>
        </p:nvGrpSpPr>
        <p:grpSpPr bwMode="auto">
          <a:xfrm>
            <a:off x="3150703" y="3786804"/>
            <a:ext cx="2543175" cy="3032125"/>
            <a:chOff x="1872" y="2160"/>
            <a:chExt cx="1602" cy="1910"/>
          </a:xfrm>
        </p:grpSpPr>
        <p:sp>
          <p:nvSpPr>
            <p:cNvPr id="29751" name="Text Box 37"/>
            <p:cNvSpPr txBox="1">
              <a:spLocks noChangeArrowheads="1"/>
            </p:cNvSpPr>
            <p:nvPr/>
          </p:nvSpPr>
          <p:spPr bwMode="auto">
            <a:xfrm>
              <a:off x="2208" y="2160"/>
              <a:ext cx="1266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Set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 in set 0 (12 mod 4)</a:t>
              </a:r>
            </a:p>
          </p:txBody>
        </p:sp>
        <p:grpSp>
          <p:nvGrpSpPr>
            <p:cNvPr id="29752" name="Group 84"/>
            <p:cNvGrpSpPr>
              <a:grpSpLocks/>
            </p:cNvGrpSpPr>
            <p:nvPr/>
          </p:nvGrpSpPr>
          <p:grpSpPr bwMode="auto">
            <a:xfrm>
              <a:off x="1872" y="2880"/>
              <a:ext cx="1291" cy="1190"/>
              <a:chOff x="1824" y="2832"/>
              <a:chExt cx="1291" cy="1190"/>
            </a:xfrm>
          </p:grpSpPr>
          <p:sp>
            <p:nvSpPr>
              <p:cNvPr id="29753" name="Text Box 27"/>
              <p:cNvSpPr txBox="1">
                <a:spLocks noChangeArrowheads="1"/>
              </p:cNvSpPr>
              <p:nvPr/>
            </p:nvSpPr>
            <p:spPr bwMode="auto">
              <a:xfrm>
                <a:off x="2286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54" name="Rectangle 28"/>
              <p:cNvSpPr>
                <a:spLocks noChangeArrowheads="1"/>
              </p:cNvSpPr>
              <p:nvPr/>
            </p:nvSpPr>
            <p:spPr bwMode="auto">
              <a:xfrm>
                <a:off x="229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5" name="Rectangle 29"/>
              <p:cNvSpPr>
                <a:spLocks noChangeArrowheads="1"/>
              </p:cNvSpPr>
              <p:nvPr/>
            </p:nvSpPr>
            <p:spPr bwMode="auto">
              <a:xfrm>
                <a:off x="239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6" name="Rectangle 30"/>
              <p:cNvSpPr>
                <a:spLocks noChangeArrowheads="1"/>
              </p:cNvSpPr>
              <p:nvPr/>
            </p:nvSpPr>
            <p:spPr bwMode="auto">
              <a:xfrm>
                <a:off x="249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7" name="Rectangle 31"/>
              <p:cNvSpPr>
                <a:spLocks noChangeArrowheads="1"/>
              </p:cNvSpPr>
              <p:nvPr/>
            </p:nvSpPr>
            <p:spPr bwMode="auto">
              <a:xfrm>
                <a:off x="2587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8" name="Rectangle 32"/>
              <p:cNvSpPr>
                <a:spLocks noChangeArrowheads="1"/>
              </p:cNvSpPr>
              <p:nvPr/>
            </p:nvSpPr>
            <p:spPr bwMode="auto">
              <a:xfrm>
                <a:off x="2683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59" name="Rectangle 33"/>
              <p:cNvSpPr>
                <a:spLocks noChangeArrowheads="1"/>
              </p:cNvSpPr>
              <p:nvPr/>
            </p:nvSpPr>
            <p:spPr bwMode="auto">
              <a:xfrm>
                <a:off x="2779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0" name="Rectangle 34"/>
              <p:cNvSpPr>
                <a:spLocks noChangeArrowheads="1"/>
              </p:cNvSpPr>
              <p:nvPr/>
            </p:nvSpPr>
            <p:spPr bwMode="auto">
              <a:xfrm>
                <a:off x="2875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1" name="Rectangle 35"/>
              <p:cNvSpPr>
                <a:spLocks noChangeArrowheads="1"/>
              </p:cNvSpPr>
              <p:nvPr/>
            </p:nvSpPr>
            <p:spPr bwMode="auto">
              <a:xfrm>
                <a:off x="2971" y="3017"/>
                <a:ext cx="96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62" name="Text Box 36"/>
              <p:cNvSpPr txBox="1">
                <a:spLocks noChangeArrowheads="1"/>
              </p:cNvSpPr>
              <p:nvPr/>
            </p:nvSpPr>
            <p:spPr bwMode="auto">
              <a:xfrm>
                <a:off x="1824" y="284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63" name="Text Box 38"/>
              <p:cNvSpPr txBox="1">
                <a:spLocks noChangeArrowheads="1"/>
              </p:cNvSpPr>
              <p:nvPr/>
            </p:nvSpPr>
            <p:spPr bwMode="auto">
              <a:xfrm>
                <a:off x="2235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4" name="Text Box 39"/>
              <p:cNvSpPr txBox="1">
                <a:spLocks noChangeArrowheads="1"/>
              </p:cNvSpPr>
              <p:nvPr/>
            </p:nvSpPr>
            <p:spPr bwMode="auto">
              <a:xfrm>
                <a:off x="2427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1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5" name="Text Box 40"/>
              <p:cNvSpPr txBox="1">
                <a:spLocks noChangeArrowheads="1"/>
              </p:cNvSpPr>
              <p:nvPr/>
            </p:nvSpPr>
            <p:spPr bwMode="auto">
              <a:xfrm>
                <a:off x="2619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2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66" name="Text Box 41"/>
              <p:cNvSpPr txBox="1">
                <a:spLocks noChangeArrowheads="1"/>
              </p:cNvSpPr>
              <p:nvPr/>
            </p:nvSpPr>
            <p:spPr bwMode="auto">
              <a:xfrm>
                <a:off x="2811" y="3696"/>
                <a:ext cx="29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Set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3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</p:grpSp>
      </p:grpSp>
      <p:grpSp>
        <p:nvGrpSpPr>
          <p:cNvPr id="743514" name="Group 90"/>
          <p:cNvGrpSpPr>
            <a:grpSpLocks/>
          </p:cNvGrpSpPr>
          <p:nvPr/>
        </p:nvGrpSpPr>
        <p:grpSpPr bwMode="auto">
          <a:xfrm>
            <a:off x="5901841" y="3786804"/>
            <a:ext cx="2582862" cy="2427288"/>
            <a:chOff x="3605" y="2160"/>
            <a:chExt cx="1627" cy="1529"/>
          </a:xfrm>
        </p:grpSpPr>
        <p:sp>
          <p:nvSpPr>
            <p:cNvPr id="29739" name="Text Box 12"/>
            <p:cNvSpPr txBox="1">
              <a:spLocks noChangeArrowheads="1"/>
            </p:cNvSpPr>
            <p:nvPr/>
          </p:nvSpPr>
          <p:spPr bwMode="auto">
            <a:xfrm>
              <a:off x="3840" y="2160"/>
              <a:ext cx="1392" cy="5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Fully associative: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dirty="0">
                  <a:latin typeface="Arial" panose="020B0604020202020204" pitchFamily="34" charset="0"/>
                  <a:ea typeface="굴림" panose="020B0600000101010101" pitchFamily="34" charset="-127"/>
                </a:rPr>
                <a:t>block 12 can go anywhere</a:t>
              </a:r>
            </a:p>
          </p:txBody>
        </p:sp>
        <p:grpSp>
          <p:nvGrpSpPr>
            <p:cNvPr id="29740" name="Group 85"/>
            <p:cNvGrpSpPr>
              <a:grpSpLocks/>
            </p:cNvGrpSpPr>
            <p:nvPr/>
          </p:nvGrpSpPr>
          <p:grpSpPr bwMode="auto">
            <a:xfrm>
              <a:off x="3605" y="2880"/>
              <a:ext cx="1291" cy="809"/>
              <a:chOff x="3504" y="2832"/>
              <a:chExt cx="1291" cy="809"/>
            </a:xfrm>
          </p:grpSpPr>
          <p:sp>
            <p:nvSpPr>
              <p:cNvPr id="29741" name="Text Box 3"/>
              <p:cNvSpPr txBox="1">
                <a:spLocks noChangeArrowheads="1"/>
              </p:cNvSpPr>
              <p:nvPr/>
            </p:nvSpPr>
            <p:spPr bwMode="auto">
              <a:xfrm>
                <a:off x="3966" y="2832"/>
                <a:ext cx="82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l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0 1 2 3 4 5 6 7</a:t>
                </a:r>
                <a:endParaRPr lang="en-US" altLang="ko-KR" sz="1800">
                  <a:latin typeface="Arial" panose="020B0604020202020204" pitchFamily="34" charset="0"/>
                  <a:ea typeface="굴림" panose="020B0600000101010101" pitchFamily="34" charset="-127"/>
                </a:endParaRPr>
              </a:p>
            </p:txBody>
          </p:sp>
          <p:sp>
            <p:nvSpPr>
              <p:cNvPr id="29742" name="Rectangle 4"/>
              <p:cNvSpPr>
                <a:spLocks noChangeArrowheads="1"/>
              </p:cNvSpPr>
              <p:nvPr/>
            </p:nvSpPr>
            <p:spPr bwMode="auto">
              <a:xfrm>
                <a:off x="397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3" name="Rectangle 5"/>
              <p:cNvSpPr>
                <a:spLocks noChangeArrowheads="1"/>
              </p:cNvSpPr>
              <p:nvPr/>
            </p:nvSpPr>
            <p:spPr bwMode="auto">
              <a:xfrm>
                <a:off x="407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4" name="Rectangle 6"/>
              <p:cNvSpPr>
                <a:spLocks noChangeArrowheads="1"/>
              </p:cNvSpPr>
              <p:nvPr/>
            </p:nvSpPr>
            <p:spPr bwMode="auto">
              <a:xfrm>
                <a:off x="417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5" name="Rectangle 7"/>
              <p:cNvSpPr>
                <a:spLocks noChangeArrowheads="1"/>
              </p:cNvSpPr>
              <p:nvPr/>
            </p:nvSpPr>
            <p:spPr bwMode="auto">
              <a:xfrm>
                <a:off x="4267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6" name="Rectangle 8"/>
              <p:cNvSpPr>
                <a:spLocks noChangeArrowheads="1"/>
              </p:cNvSpPr>
              <p:nvPr/>
            </p:nvSpPr>
            <p:spPr bwMode="auto">
              <a:xfrm>
                <a:off x="4363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7" name="Rectangle 9"/>
              <p:cNvSpPr>
                <a:spLocks noChangeArrowheads="1"/>
              </p:cNvSpPr>
              <p:nvPr/>
            </p:nvSpPr>
            <p:spPr bwMode="auto">
              <a:xfrm>
                <a:off x="4459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8" name="Rectangle 10"/>
              <p:cNvSpPr>
                <a:spLocks noChangeArrowheads="1"/>
              </p:cNvSpPr>
              <p:nvPr/>
            </p:nvSpPr>
            <p:spPr bwMode="auto">
              <a:xfrm>
                <a:off x="4555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9749" name="Text Box 11"/>
              <p:cNvSpPr txBox="1">
                <a:spLocks noChangeArrowheads="1"/>
              </p:cNvSpPr>
              <p:nvPr/>
            </p:nvSpPr>
            <p:spPr bwMode="auto">
              <a:xfrm>
                <a:off x="3504" y="2842"/>
                <a:ext cx="420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Block</a:t>
                </a:r>
              </a:p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400">
                    <a:latin typeface="Arial" panose="020B0604020202020204" pitchFamily="34" charset="0"/>
                    <a:ea typeface="굴림" panose="020B0600000101010101" pitchFamily="34" charset="-127"/>
                  </a:rPr>
                  <a:t>no.</a:t>
                </a:r>
              </a:p>
            </p:txBody>
          </p:sp>
          <p:sp>
            <p:nvSpPr>
              <p:cNvPr id="29750" name="Rectangle 42"/>
              <p:cNvSpPr>
                <a:spLocks noChangeArrowheads="1"/>
              </p:cNvSpPr>
              <p:nvPr/>
            </p:nvSpPr>
            <p:spPr bwMode="auto">
              <a:xfrm>
                <a:off x="4651" y="3017"/>
                <a:ext cx="96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grpSp>
        <p:nvGrpSpPr>
          <p:cNvPr id="743510" name="Group 86"/>
          <p:cNvGrpSpPr>
            <a:grpSpLocks/>
          </p:cNvGrpSpPr>
          <p:nvPr/>
        </p:nvGrpSpPr>
        <p:grpSpPr bwMode="auto">
          <a:xfrm>
            <a:off x="1550503" y="1550017"/>
            <a:ext cx="5592763" cy="2008187"/>
            <a:chOff x="864" y="703"/>
            <a:chExt cx="3523" cy="1265"/>
          </a:xfrm>
        </p:grpSpPr>
        <p:sp>
          <p:nvSpPr>
            <p:cNvPr id="29704" name="Rectangle 44"/>
            <p:cNvSpPr>
              <a:spLocks noChangeArrowheads="1"/>
            </p:cNvSpPr>
            <p:nvPr/>
          </p:nvSpPr>
          <p:spPr bwMode="auto">
            <a:xfrm>
              <a:off x="13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5" name="Rectangle 45"/>
            <p:cNvSpPr>
              <a:spLocks noChangeArrowheads="1"/>
            </p:cNvSpPr>
            <p:nvPr/>
          </p:nvSpPr>
          <p:spPr bwMode="auto">
            <a:xfrm>
              <a:off x="14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6" name="Rectangle 46"/>
            <p:cNvSpPr>
              <a:spLocks noChangeArrowheads="1"/>
            </p:cNvSpPr>
            <p:nvPr/>
          </p:nvSpPr>
          <p:spPr bwMode="auto">
            <a:xfrm>
              <a:off x="15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7" name="Rectangle 47"/>
            <p:cNvSpPr>
              <a:spLocks noChangeArrowheads="1"/>
            </p:cNvSpPr>
            <p:nvPr/>
          </p:nvSpPr>
          <p:spPr bwMode="auto">
            <a:xfrm>
              <a:off x="16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ko-KR" altLang="en-US">
                <a:ea typeface="굴림" panose="020B0600000101010101" pitchFamily="34" charset="-127"/>
              </a:endParaRPr>
            </a:p>
          </p:txBody>
        </p:sp>
        <p:sp>
          <p:nvSpPr>
            <p:cNvPr id="29708" name="Rectangle 48"/>
            <p:cNvSpPr>
              <a:spLocks noChangeArrowheads="1"/>
            </p:cNvSpPr>
            <p:nvPr/>
          </p:nvSpPr>
          <p:spPr bwMode="auto">
            <a:xfrm>
              <a:off x="17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9" name="Rectangle 49"/>
            <p:cNvSpPr>
              <a:spLocks noChangeArrowheads="1"/>
            </p:cNvSpPr>
            <p:nvPr/>
          </p:nvSpPr>
          <p:spPr bwMode="auto">
            <a:xfrm>
              <a:off x="18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0" name="Rectangle 50"/>
            <p:cNvSpPr>
              <a:spLocks noChangeArrowheads="1"/>
            </p:cNvSpPr>
            <p:nvPr/>
          </p:nvSpPr>
          <p:spPr bwMode="auto">
            <a:xfrm>
              <a:off x="190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1" name="Rectangle 51"/>
            <p:cNvSpPr>
              <a:spLocks noChangeArrowheads="1"/>
            </p:cNvSpPr>
            <p:nvPr/>
          </p:nvSpPr>
          <p:spPr bwMode="auto">
            <a:xfrm>
              <a:off x="199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2" name="Rectangle 52"/>
            <p:cNvSpPr>
              <a:spLocks noChangeArrowheads="1"/>
            </p:cNvSpPr>
            <p:nvPr/>
          </p:nvSpPr>
          <p:spPr bwMode="auto">
            <a:xfrm>
              <a:off x="209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3" name="Rectangle 53"/>
            <p:cNvSpPr>
              <a:spLocks noChangeArrowheads="1"/>
            </p:cNvSpPr>
            <p:nvPr/>
          </p:nvSpPr>
          <p:spPr bwMode="auto">
            <a:xfrm>
              <a:off x="219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4" name="Rectangle 54"/>
            <p:cNvSpPr>
              <a:spLocks noChangeArrowheads="1"/>
            </p:cNvSpPr>
            <p:nvPr/>
          </p:nvSpPr>
          <p:spPr bwMode="auto">
            <a:xfrm>
              <a:off x="228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5" name="Rectangle 55"/>
            <p:cNvSpPr>
              <a:spLocks noChangeArrowheads="1"/>
            </p:cNvSpPr>
            <p:nvPr/>
          </p:nvSpPr>
          <p:spPr bwMode="auto">
            <a:xfrm>
              <a:off x="238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6" name="Rectangle 56"/>
            <p:cNvSpPr>
              <a:spLocks noChangeArrowheads="1"/>
            </p:cNvSpPr>
            <p:nvPr/>
          </p:nvSpPr>
          <p:spPr bwMode="auto">
            <a:xfrm>
              <a:off x="2478" y="960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7" name="Rectangle 57"/>
            <p:cNvSpPr>
              <a:spLocks noChangeArrowheads="1"/>
            </p:cNvSpPr>
            <p:nvPr/>
          </p:nvSpPr>
          <p:spPr bwMode="auto">
            <a:xfrm>
              <a:off x="257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8" name="Rectangle 58"/>
            <p:cNvSpPr>
              <a:spLocks noChangeArrowheads="1"/>
            </p:cNvSpPr>
            <p:nvPr/>
          </p:nvSpPr>
          <p:spPr bwMode="auto">
            <a:xfrm>
              <a:off x="267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19" name="Rectangle 59"/>
            <p:cNvSpPr>
              <a:spLocks noChangeArrowheads="1"/>
            </p:cNvSpPr>
            <p:nvPr/>
          </p:nvSpPr>
          <p:spPr bwMode="auto">
            <a:xfrm>
              <a:off x="276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0" name="Rectangle 60"/>
            <p:cNvSpPr>
              <a:spLocks noChangeArrowheads="1"/>
            </p:cNvSpPr>
            <p:nvPr/>
          </p:nvSpPr>
          <p:spPr bwMode="auto">
            <a:xfrm>
              <a:off x="286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1" name="Rectangle 61"/>
            <p:cNvSpPr>
              <a:spLocks noChangeArrowheads="1"/>
            </p:cNvSpPr>
            <p:nvPr/>
          </p:nvSpPr>
          <p:spPr bwMode="auto">
            <a:xfrm>
              <a:off x="295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2" name="Rectangle 62"/>
            <p:cNvSpPr>
              <a:spLocks noChangeArrowheads="1"/>
            </p:cNvSpPr>
            <p:nvPr/>
          </p:nvSpPr>
          <p:spPr bwMode="auto">
            <a:xfrm>
              <a:off x="305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3" name="Rectangle 63"/>
            <p:cNvSpPr>
              <a:spLocks noChangeArrowheads="1"/>
            </p:cNvSpPr>
            <p:nvPr/>
          </p:nvSpPr>
          <p:spPr bwMode="auto">
            <a:xfrm>
              <a:off x="315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4" name="Rectangle 64"/>
            <p:cNvSpPr>
              <a:spLocks noChangeArrowheads="1"/>
            </p:cNvSpPr>
            <p:nvPr/>
          </p:nvSpPr>
          <p:spPr bwMode="auto">
            <a:xfrm>
              <a:off x="324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5" name="Rectangle 65"/>
            <p:cNvSpPr>
              <a:spLocks noChangeArrowheads="1"/>
            </p:cNvSpPr>
            <p:nvPr/>
          </p:nvSpPr>
          <p:spPr bwMode="auto">
            <a:xfrm>
              <a:off x="334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6" name="Rectangle 66"/>
            <p:cNvSpPr>
              <a:spLocks noChangeArrowheads="1"/>
            </p:cNvSpPr>
            <p:nvPr/>
          </p:nvSpPr>
          <p:spPr bwMode="auto">
            <a:xfrm>
              <a:off x="343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7" name="Rectangle 67"/>
            <p:cNvSpPr>
              <a:spLocks noChangeArrowheads="1"/>
            </p:cNvSpPr>
            <p:nvPr/>
          </p:nvSpPr>
          <p:spPr bwMode="auto">
            <a:xfrm>
              <a:off x="353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8" name="Rectangle 68"/>
            <p:cNvSpPr>
              <a:spLocks noChangeArrowheads="1"/>
            </p:cNvSpPr>
            <p:nvPr/>
          </p:nvSpPr>
          <p:spPr bwMode="auto">
            <a:xfrm>
              <a:off x="363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29" name="Rectangle 69"/>
            <p:cNvSpPr>
              <a:spLocks noChangeArrowheads="1"/>
            </p:cNvSpPr>
            <p:nvPr/>
          </p:nvSpPr>
          <p:spPr bwMode="auto">
            <a:xfrm>
              <a:off x="372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0" name="Rectangle 70"/>
            <p:cNvSpPr>
              <a:spLocks noChangeArrowheads="1"/>
            </p:cNvSpPr>
            <p:nvPr/>
          </p:nvSpPr>
          <p:spPr bwMode="auto">
            <a:xfrm>
              <a:off x="3822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1" name="Rectangle 71"/>
            <p:cNvSpPr>
              <a:spLocks noChangeArrowheads="1"/>
            </p:cNvSpPr>
            <p:nvPr/>
          </p:nvSpPr>
          <p:spPr bwMode="auto">
            <a:xfrm>
              <a:off x="3918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2" name="Rectangle 72"/>
            <p:cNvSpPr>
              <a:spLocks noChangeArrowheads="1"/>
            </p:cNvSpPr>
            <p:nvPr/>
          </p:nvSpPr>
          <p:spPr bwMode="auto">
            <a:xfrm>
              <a:off x="4014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3" name="Rectangle 73"/>
            <p:cNvSpPr>
              <a:spLocks noChangeArrowheads="1"/>
            </p:cNvSpPr>
            <p:nvPr/>
          </p:nvSpPr>
          <p:spPr bwMode="auto">
            <a:xfrm>
              <a:off x="4110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4" name="Rectangle 74"/>
            <p:cNvSpPr>
              <a:spLocks noChangeArrowheads="1"/>
            </p:cNvSpPr>
            <p:nvPr/>
          </p:nvSpPr>
          <p:spPr bwMode="auto">
            <a:xfrm>
              <a:off x="4206" y="960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35" name="Text Box 75"/>
            <p:cNvSpPr txBox="1">
              <a:spLocks noChangeArrowheads="1"/>
            </p:cNvSpPr>
            <p:nvPr/>
          </p:nvSpPr>
          <p:spPr bwMode="auto">
            <a:xfrm>
              <a:off x="1326" y="1776"/>
              <a:ext cx="30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0 1 2 3 4 5 6 7 8 9 0 1 2 3 4 5 6 7 8 9 0 1 2 3 4 5 6 7 8 9 0 1</a:t>
              </a:r>
            </a:p>
          </p:txBody>
        </p:sp>
        <p:sp>
          <p:nvSpPr>
            <p:cNvPr id="29736" name="Text Box 76"/>
            <p:cNvSpPr txBox="1">
              <a:spLocks noChangeArrowheads="1"/>
            </p:cNvSpPr>
            <p:nvPr/>
          </p:nvSpPr>
          <p:spPr bwMode="auto">
            <a:xfrm>
              <a:off x="1278" y="703"/>
              <a:ext cx="16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>
                  <a:latin typeface="Arial" panose="020B0604020202020204" pitchFamily="34" charset="0"/>
                  <a:ea typeface="굴림" panose="020B0600000101010101" pitchFamily="34" charset="-127"/>
                </a:rPr>
                <a:t>32-Block Address Space:</a:t>
              </a:r>
            </a:p>
          </p:txBody>
        </p:sp>
        <p:sp>
          <p:nvSpPr>
            <p:cNvPr id="29737" name="Text Box 77"/>
            <p:cNvSpPr txBox="1">
              <a:spLocks noChangeArrowheads="1"/>
            </p:cNvSpPr>
            <p:nvPr/>
          </p:nvSpPr>
          <p:spPr bwMode="auto">
            <a:xfrm>
              <a:off x="2238" y="1632"/>
              <a:ext cx="21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1 1 1 1 1 1 1 1 1 1 2 2 2 2 2 2 2 2 2 2 3 3</a:t>
              </a:r>
              <a:endParaRPr lang="en-US" altLang="ko-KR" sz="18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29738" name="Text Box 78"/>
            <p:cNvSpPr txBox="1">
              <a:spLocks noChangeArrowheads="1"/>
            </p:cNvSpPr>
            <p:nvPr/>
          </p:nvSpPr>
          <p:spPr bwMode="auto">
            <a:xfrm>
              <a:off x="864" y="1632"/>
              <a:ext cx="4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Block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>
                  <a:latin typeface="Arial" panose="020B0604020202020204" pitchFamily="34" charset="0"/>
                  <a:ea typeface="굴림" panose="020B0600000101010101" pitchFamily="34" charset="-127"/>
                </a:rPr>
                <a:t>no.</a:t>
              </a:r>
              <a:endParaRPr lang="en-US" altLang="ko-KR" sz="1800">
                <a:latin typeface="Arial" panose="020B060402020202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29703" name="Rectangle 79"/>
          <p:cNvSpPr>
            <a:spLocks noGrp="1" noChangeArrowheads="1"/>
          </p:cNvSpPr>
          <p:nvPr>
            <p:ph type="title"/>
          </p:nvPr>
        </p:nvSpPr>
        <p:spPr>
          <a:xfrm>
            <a:off x="110641" y="170269"/>
            <a:ext cx="8915400" cy="819149"/>
          </a:xfrm>
        </p:spPr>
        <p:txBody>
          <a:bodyPr>
            <a:normAutofit/>
          </a:bodyPr>
          <a:lstStyle/>
          <a:p>
            <a:pPr>
              <a:tabLst>
                <a:tab pos="61722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Recall: Where Can a Block Go?</a:t>
            </a:r>
          </a:p>
        </p:txBody>
      </p:sp>
    </p:spTree>
    <p:extLst>
      <p:ext uri="{BB962C8B-B14F-4D97-AF65-F5344CB8AC3E}">
        <p14:creationId xmlns:p14="http://schemas.microsoft.com/office/powerpoint/2010/main" val="370798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54BF-6443-0048-BC2E-823CD2D2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Applied to Address Translation</a:t>
            </a:r>
          </a:p>
        </p:txBody>
      </p:sp>
      <p:grpSp>
        <p:nvGrpSpPr>
          <p:cNvPr id="4" name="Group 36">
            <a:extLst>
              <a:ext uri="{FF2B5EF4-FFF2-40B4-BE49-F238E27FC236}">
                <a16:creationId xmlns:a16="http://schemas.microsoft.com/office/drawing/2014/main" id="{B74C25FE-0AE0-4544-B2E8-86314C4DD826}"/>
              </a:ext>
            </a:extLst>
          </p:cNvPr>
          <p:cNvGrpSpPr>
            <a:grpSpLocks/>
          </p:cNvGrpSpPr>
          <p:nvPr/>
        </p:nvGrpSpPr>
        <p:grpSpPr bwMode="auto">
          <a:xfrm>
            <a:off x="1962150" y="3429000"/>
            <a:ext cx="5029200" cy="2305050"/>
            <a:chOff x="1104" y="1230"/>
            <a:chExt cx="3168" cy="1452"/>
          </a:xfrm>
        </p:grpSpPr>
        <p:sp>
          <p:nvSpPr>
            <p:cNvPr id="5" name="Text Box 20">
              <a:extLst>
                <a:ext uri="{FF2B5EF4-FFF2-40B4-BE49-F238E27FC236}">
                  <a16:creationId xmlns:a16="http://schemas.microsoft.com/office/drawing/2014/main" id="{CAE3EB66-4D47-5C45-BA69-5EE1D29738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2238"/>
              <a:ext cx="1419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Data Read or Write</a:t>
              </a:r>
            </a:p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</a:t>
              </a:r>
              <a:r>
                <a:rPr lang="en-US" altLang="ko-KR" b="0" dirty="0" err="1">
                  <a:latin typeface="Gill Sans" charset="0"/>
                  <a:ea typeface="Gill Sans" charset="0"/>
                  <a:cs typeface="Gill Sans" charset="0"/>
                </a:rPr>
                <a:t>untranslated</a:t>
              </a: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)</a:t>
              </a:r>
            </a:p>
          </p:txBody>
        </p:sp>
        <p:sp>
          <p:nvSpPr>
            <p:cNvPr id="6" name="Line 21">
              <a:extLst>
                <a:ext uri="{FF2B5EF4-FFF2-40B4-BE49-F238E27FC236}">
                  <a16:creationId xmlns:a16="http://schemas.microsoft.com/office/drawing/2014/main" id="{DAAD69D3-57CA-9A46-9450-1F5B61CF65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230"/>
              <a:ext cx="672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Line 22">
              <a:extLst>
                <a:ext uri="{FF2B5EF4-FFF2-40B4-BE49-F238E27FC236}">
                  <a16:creationId xmlns:a16="http://schemas.microsoft.com/office/drawing/2014/main" id="{9F7FE2BF-673C-9240-ABFF-D5AD118AD3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68" y="1326"/>
              <a:ext cx="1104" cy="9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" name="Oval 9">
            <a:extLst>
              <a:ext uri="{FF2B5EF4-FFF2-40B4-BE49-F238E27FC236}">
                <a16:creationId xmlns:a16="http://schemas.microsoft.com/office/drawing/2014/main" id="{9F0CE1D0-5645-764D-B581-942AE36AE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2286000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6709C6E8-C2BA-2545-B65A-62FFCCA40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209800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8F6555D3-BF65-164A-95EC-562A86E4CF55}"/>
              </a:ext>
            </a:extLst>
          </p:cNvPr>
          <p:cNvSpPr>
            <a:spLocks/>
          </p:cNvSpPr>
          <p:nvPr/>
        </p:nvSpPr>
        <p:spPr bwMode="auto">
          <a:xfrm>
            <a:off x="2952750" y="1981200"/>
            <a:ext cx="2971800" cy="31242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7E4B555-8230-B246-86A3-E143202F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2133600"/>
            <a:ext cx="692478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B8D252CA-D8AA-6D4C-AF9B-3FA72418D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4114800"/>
            <a:ext cx="1117274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13" name="Group 34">
            <a:extLst>
              <a:ext uri="{FF2B5EF4-FFF2-40B4-BE49-F238E27FC236}">
                <a16:creationId xmlns:a16="http://schemas.microsoft.com/office/drawing/2014/main" id="{3EBF7135-0974-244B-B6E9-6A42656BC84F}"/>
              </a:ext>
            </a:extLst>
          </p:cNvPr>
          <p:cNvGrpSpPr>
            <a:grpSpLocks/>
          </p:cNvGrpSpPr>
          <p:nvPr/>
        </p:nvGrpSpPr>
        <p:grpSpPr bwMode="auto">
          <a:xfrm>
            <a:off x="3714753" y="3124200"/>
            <a:ext cx="519113" cy="914400"/>
            <a:chOff x="2208" y="1038"/>
            <a:chExt cx="327" cy="576"/>
          </a:xfrm>
        </p:grpSpPr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7DC64FCA-5449-9249-A503-7E6125224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D35EA0C7-95B0-294D-BAD0-DEE5738B9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6" name="Group 30">
            <a:extLst>
              <a:ext uri="{FF2B5EF4-FFF2-40B4-BE49-F238E27FC236}">
                <a16:creationId xmlns:a16="http://schemas.microsoft.com/office/drawing/2014/main" id="{AC9E86DB-8F44-FA43-BF47-F11CD59DAD33}"/>
              </a:ext>
            </a:extLst>
          </p:cNvPr>
          <p:cNvGrpSpPr>
            <a:grpSpLocks/>
          </p:cNvGrpSpPr>
          <p:nvPr/>
        </p:nvGrpSpPr>
        <p:grpSpPr bwMode="auto">
          <a:xfrm>
            <a:off x="2114550" y="2209800"/>
            <a:ext cx="1752600" cy="762000"/>
            <a:chOff x="1200" y="462"/>
            <a:chExt cx="1104" cy="480"/>
          </a:xfrm>
        </p:grpSpPr>
        <p:sp>
          <p:nvSpPr>
            <p:cNvPr id="17" name="Line 10">
              <a:extLst>
                <a:ext uri="{FF2B5EF4-FFF2-40B4-BE49-F238E27FC236}">
                  <a16:creationId xmlns:a16="http://schemas.microsoft.com/office/drawing/2014/main" id="{02726AA6-6600-1544-B128-8586B16144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0B5CF8E3-EA57-CD4F-A9B1-A5B690B2C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462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19" name="Group 31">
            <a:extLst>
              <a:ext uri="{FF2B5EF4-FFF2-40B4-BE49-F238E27FC236}">
                <a16:creationId xmlns:a16="http://schemas.microsoft.com/office/drawing/2014/main" id="{57F5E4BF-3B65-F74E-B11C-AD8FD89DDAEF}"/>
              </a:ext>
            </a:extLst>
          </p:cNvPr>
          <p:cNvGrpSpPr>
            <a:grpSpLocks/>
          </p:cNvGrpSpPr>
          <p:nvPr/>
        </p:nvGrpSpPr>
        <p:grpSpPr bwMode="auto">
          <a:xfrm>
            <a:off x="5543550" y="2333625"/>
            <a:ext cx="1524000" cy="714375"/>
            <a:chOff x="3360" y="540"/>
            <a:chExt cx="960" cy="450"/>
          </a:xfrm>
        </p:grpSpPr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C38C3441-8DEE-AC4B-8788-D4025A57A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" name="Text Box 25">
              <a:extLst>
                <a:ext uri="{FF2B5EF4-FFF2-40B4-BE49-F238E27FC236}">
                  <a16:creationId xmlns:a16="http://schemas.microsoft.com/office/drawing/2014/main" id="{72D55873-44B5-784F-981F-C8E468CDC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9" y="540"/>
              <a:ext cx="651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22" name="Group 33">
            <a:extLst>
              <a:ext uri="{FF2B5EF4-FFF2-40B4-BE49-F238E27FC236}">
                <a16:creationId xmlns:a16="http://schemas.microsoft.com/office/drawing/2014/main" id="{D041B354-C8E2-C047-8F6E-E053AA7176BB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2819400"/>
            <a:ext cx="1524000" cy="396875"/>
            <a:chOff x="2304" y="846"/>
            <a:chExt cx="960" cy="250"/>
          </a:xfrm>
        </p:grpSpPr>
        <p:sp>
          <p:nvSpPr>
            <p:cNvPr id="23" name="Line 11">
              <a:extLst>
                <a:ext uri="{FF2B5EF4-FFF2-40B4-BE49-F238E27FC236}">
                  <a16:creationId xmlns:a16="http://schemas.microsoft.com/office/drawing/2014/main" id="{0019D4CB-9BBD-4D40-BA58-F02936AEE8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id="{D2C365A9-334E-A843-8449-5CB4478176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846"/>
              <a:ext cx="3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25" name="Text Box 26">
            <a:extLst>
              <a:ext uri="{FF2B5EF4-FFF2-40B4-BE49-F238E27FC236}">
                <a16:creationId xmlns:a16="http://schemas.microsoft.com/office/drawing/2014/main" id="{77E92B9B-CE7B-8546-8948-6CA5F8232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213" y="2590800"/>
            <a:ext cx="1053154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26" name="Group 35">
            <a:extLst>
              <a:ext uri="{FF2B5EF4-FFF2-40B4-BE49-F238E27FC236}">
                <a16:creationId xmlns:a16="http://schemas.microsoft.com/office/drawing/2014/main" id="{12F98953-C0CD-B44B-999B-0D5D3CA9126D}"/>
              </a:ext>
            </a:extLst>
          </p:cNvPr>
          <p:cNvGrpSpPr>
            <a:grpSpLocks/>
          </p:cNvGrpSpPr>
          <p:nvPr/>
        </p:nvGrpSpPr>
        <p:grpSpPr bwMode="auto">
          <a:xfrm>
            <a:off x="4171952" y="3048000"/>
            <a:ext cx="1258888" cy="1054100"/>
            <a:chOff x="2496" y="990"/>
            <a:chExt cx="793" cy="664"/>
          </a:xfrm>
        </p:grpSpPr>
        <p:sp>
          <p:nvSpPr>
            <p:cNvPr id="27" name="Line 15">
              <a:extLst>
                <a:ext uri="{FF2B5EF4-FFF2-40B4-BE49-F238E27FC236}">
                  <a16:creationId xmlns:a16="http://schemas.microsoft.com/office/drawing/2014/main" id="{8E8FE039-3DEF-8340-97F1-EFACEE4CD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8" name="Text Box 27">
              <a:extLst>
                <a:ext uri="{FF2B5EF4-FFF2-40B4-BE49-F238E27FC236}">
                  <a16:creationId xmlns:a16="http://schemas.microsoft.com/office/drawing/2014/main" id="{DDA8EBAF-CAD5-0347-BFC6-4C4AF07B1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101394">
              <a:off x="2766" y="1190"/>
              <a:ext cx="52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49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28C-2BC3-F945-8ABD-2E0D31EA4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Address Translations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7A64-30AF-8E43-89A2-CF4AE7DF8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Locality in page accesses?</a:t>
            </a:r>
          </a:p>
          <a:p>
            <a:endParaRPr lang="en-US" sz="3600" dirty="0"/>
          </a:p>
          <a:p>
            <a:r>
              <a:rPr lang="en-US" sz="3600" b="1" dirty="0"/>
              <a:t>Yes:</a:t>
            </a:r>
            <a:r>
              <a:rPr lang="en-US" sz="3600" dirty="0"/>
              <a:t> Spatial locality, just like CPU cache</a:t>
            </a:r>
          </a:p>
          <a:p>
            <a:endParaRPr lang="en-US" sz="3600" dirty="0"/>
          </a:p>
          <a:p>
            <a:r>
              <a:rPr lang="en-US" sz="3600" dirty="0"/>
              <a:t>TLB: </a:t>
            </a:r>
            <a:r>
              <a:rPr lang="en-US" sz="3600" b="1" dirty="0"/>
              <a:t>Cache of page table entries</a:t>
            </a:r>
          </a:p>
        </p:txBody>
      </p:sp>
    </p:spTree>
    <p:extLst>
      <p:ext uri="{BB962C8B-B14F-4D97-AF65-F5344CB8AC3E}">
        <p14:creationId xmlns:p14="http://schemas.microsoft.com/office/powerpoint/2010/main" val="62278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21D03-2F04-534D-AB20-B3CAFEBC6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Context Switches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A3A6F-9BAE-D444-9A72-A7C45907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nothing upon context switch?</a:t>
            </a:r>
          </a:p>
          <a:p>
            <a:pPr lvl="1"/>
            <a:r>
              <a:rPr lang="en-US" dirty="0"/>
              <a:t>New process could use old process's address space!</a:t>
            </a:r>
          </a:p>
          <a:p>
            <a:pPr lvl="1"/>
            <a:endParaRPr lang="en-US" dirty="0"/>
          </a:p>
          <a:p>
            <a:r>
              <a:rPr lang="en-US" dirty="0"/>
              <a:t>Option 1: Invalidate ("flush") entire TLB</a:t>
            </a:r>
          </a:p>
          <a:p>
            <a:pPr lvl="1"/>
            <a:r>
              <a:rPr lang="en-US" dirty="0"/>
              <a:t>Simple, but very poor performance</a:t>
            </a:r>
          </a:p>
          <a:p>
            <a:pPr lvl="1"/>
            <a:endParaRPr lang="en-US" dirty="0"/>
          </a:p>
          <a:p>
            <a:r>
              <a:rPr lang="en-US" dirty="0"/>
              <a:t>Option 2: TLB entries store a process ID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tagged TLB</a:t>
            </a:r>
            <a:endParaRPr lang="en-US" dirty="0"/>
          </a:p>
          <a:p>
            <a:pPr lvl="1"/>
            <a:r>
              <a:rPr lang="en-US" dirty="0"/>
              <a:t>Requires additional hardware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16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</a:t>
            </a:r>
          </a:p>
          <a:p>
            <a:r>
              <a:rPr lang="en-US" dirty="0"/>
              <a:t>Restarts instruction.</a:t>
            </a:r>
          </a:p>
        </p:txBody>
      </p:sp>
    </p:spTree>
    <p:extLst>
      <p:ext uri="{BB962C8B-B14F-4D97-AF65-F5344CB8AC3E}">
        <p14:creationId xmlns:p14="http://schemas.microsoft.com/office/powerpoint/2010/main" val="177746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30500"/>
            <a:ext cx="7886700" cy="3575050"/>
          </a:xfrm>
        </p:spPr>
        <p:txBody>
          <a:bodyPr/>
          <a:lstStyle/>
          <a:p>
            <a:r>
              <a:rPr lang="en-US" dirty="0"/>
              <a:t>OS marks all pages in address space as </a:t>
            </a:r>
            <a:r>
              <a:rPr lang="en-US" dirty="0">
                <a:solidFill>
                  <a:srgbClr val="FF0000"/>
                </a:solidFill>
              </a:rPr>
              <a:t>read-only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>
                <a:solidFill>
                  <a:srgbClr val="FF0000"/>
                </a:solidFill>
              </a:rPr>
              <a:t>Triggers a protection fault. </a:t>
            </a:r>
            <a:r>
              <a:rPr lang="en-US" dirty="0"/>
              <a:t>OS makes a copy of the stack page, updates page table.</a:t>
            </a:r>
          </a:p>
          <a:p>
            <a:r>
              <a:rPr lang="en-US" dirty="0">
                <a:solidFill>
                  <a:srgbClr val="FF0000"/>
                </a:solidFill>
              </a:rPr>
              <a:t>Restarts instruction.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1DAB7-FF94-A64D-9950-6454C1160784}"/>
              </a:ext>
            </a:extLst>
          </p:cNvPr>
          <p:cNvSpPr txBox="1"/>
          <p:nvPr/>
        </p:nvSpPr>
        <p:spPr>
          <a:xfrm>
            <a:off x="628650" y="1528763"/>
            <a:ext cx="7729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 if TLB had cached the old read/write page table entry for the stack page?</a:t>
            </a:r>
          </a:p>
        </p:txBody>
      </p:sp>
    </p:spTree>
    <p:extLst>
      <p:ext uri="{BB962C8B-B14F-4D97-AF65-F5344CB8AC3E}">
        <p14:creationId xmlns:p14="http://schemas.microsoft.com/office/powerpoint/2010/main" val="14912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84AA-FBC8-A649-AA94-17AAB750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282268" cy="1325563"/>
          </a:xfrm>
        </p:spPr>
        <p:txBody>
          <a:bodyPr/>
          <a:lstStyle/>
          <a:p>
            <a:r>
              <a:rPr lang="en-US" dirty="0"/>
              <a:t>How do we invalidate TLB entries?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2838C-6C29-524C-A809-0B3EDDFE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8138832" cy="5094379"/>
          </a:xfrm>
        </p:spPr>
        <p:txBody>
          <a:bodyPr>
            <a:normAutofit/>
          </a:bodyPr>
          <a:lstStyle/>
          <a:p>
            <a:r>
              <a:rPr lang="en-US" sz="3200" dirty="0"/>
              <a:t>Hardware could keep track of where page table for each entry is and monitor that memory for updates…</a:t>
            </a:r>
          </a:p>
          <a:p>
            <a:r>
              <a:rPr lang="en-US" sz="3200" dirty="0"/>
              <a:t>Very complicated!</a:t>
            </a:r>
          </a:p>
          <a:p>
            <a:r>
              <a:rPr lang="en-US" sz="3200" dirty="0"/>
              <a:t>Especially for multi-level page tables and tagged TLBs</a:t>
            </a:r>
          </a:p>
          <a:p>
            <a:endParaRPr lang="en-US" sz="3200" dirty="0"/>
          </a:p>
          <a:p>
            <a:r>
              <a:rPr lang="en-US" sz="3200" dirty="0"/>
              <a:t>Instead: The OS must invalidate TLB entries</a:t>
            </a:r>
          </a:p>
          <a:p>
            <a:r>
              <a:rPr lang="en-US" sz="3200" dirty="0"/>
              <a:t>So TLB is not entirely </a:t>
            </a:r>
            <a:r>
              <a:rPr lang="en-US" sz="3200" i="1" dirty="0"/>
              <a:t>transparent</a:t>
            </a:r>
            <a:r>
              <a:rPr lang="en-US" sz="3200" dirty="0"/>
              <a:t> to OS</a:t>
            </a:r>
          </a:p>
        </p:txBody>
      </p:sp>
    </p:spTree>
    <p:extLst>
      <p:ext uri="{BB962C8B-B14F-4D97-AF65-F5344CB8AC3E}">
        <p14:creationId xmlns:p14="http://schemas.microsoft.com/office/powerpoint/2010/main" val="72522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C63AD-B55D-A240-AD74-0556175DF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and Page Table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3FFF5-298D-A548-A14F-50287675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what happens we we use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</a:p>
          <a:p>
            <a:r>
              <a:rPr lang="en-US" dirty="0"/>
              <a:t>OS marks all pages in address space as read-only and </a:t>
            </a:r>
            <a:r>
              <a:rPr lang="en-US" dirty="0">
                <a:solidFill>
                  <a:srgbClr val="FF0000"/>
                </a:solidFill>
              </a:rPr>
              <a:t>tells MMU to clear those TLB entries.</a:t>
            </a:r>
          </a:p>
          <a:p>
            <a:r>
              <a:rPr lang="en-US" dirty="0"/>
              <a:t>After parent returns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, it tries to write to its stack</a:t>
            </a:r>
          </a:p>
          <a:p>
            <a:r>
              <a:rPr lang="en-US" dirty="0"/>
              <a:t>Triggers a protection fault. OS makes a copy of the stack page, updates page table.  </a:t>
            </a:r>
            <a:r>
              <a:rPr lang="en-US" dirty="0">
                <a:solidFill>
                  <a:srgbClr val="FF0000"/>
                </a:solidFill>
              </a:rPr>
              <a:t>Also tells MMU to clear that TLB entry.</a:t>
            </a:r>
          </a:p>
          <a:p>
            <a:r>
              <a:rPr lang="en-US" dirty="0"/>
              <a:t>Restarts instruction.</a:t>
            </a:r>
          </a:p>
        </p:txBody>
      </p:sp>
    </p:spTree>
    <p:extLst>
      <p:ext uri="{BB962C8B-B14F-4D97-AF65-F5344CB8AC3E}">
        <p14:creationId xmlns:p14="http://schemas.microsoft.com/office/powerpoint/2010/main" val="2034894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1B76-1E47-4874-8B1F-C7F69C32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B191-BB0A-4D0B-BFC8-8D3FF4735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807780"/>
            <a:ext cx="7886700" cy="3698846"/>
          </a:xfrm>
        </p:spPr>
        <p:txBody>
          <a:bodyPr>
            <a:normAutofit/>
          </a:bodyPr>
          <a:lstStyle/>
          <a:p>
            <a:r>
              <a:rPr lang="en-US" dirty="0"/>
              <a:t>Critical path of </a:t>
            </a:r>
            <a:r>
              <a:rPr lang="en-US" b="1" dirty="0"/>
              <a:t>every </a:t>
            </a:r>
            <a:r>
              <a:rPr lang="en-US" dirty="0"/>
              <a:t>memory access</a:t>
            </a:r>
          </a:p>
          <a:p>
            <a:pPr lvl="1"/>
            <a:r>
              <a:rPr lang="en-US" dirty="0"/>
              <a:t>Caches use physical addresses (Why?)</a:t>
            </a:r>
          </a:p>
          <a:p>
            <a:pPr lvl="1"/>
            <a:r>
              <a:rPr lang="en-US" b="1" dirty="0"/>
              <a:t>Very</a:t>
            </a:r>
            <a:r>
              <a:rPr lang="en-US" dirty="0"/>
              <a:t> high miss penalty</a:t>
            </a:r>
          </a:p>
          <a:p>
            <a:r>
              <a:rPr lang="en-US" dirty="0"/>
              <a:t>Needs to be fast. Low Associativity?</a:t>
            </a:r>
          </a:p>
          <a:p>
            <a:pPr lvl="1"/>
            <a:r>
              <a:rPr lang="en-US" dirty="0"/>
              <a:t>Problem: </a:t>
            </a:r>
            <a:r>
              <a:rPr lang="en-US" b="1" dirty="0"/>
              <a:t>Conflict Misses</a:t>
            </a:r>
          </a:p>
          <a:p>
            <a:pPr lvl="1"/>
            <a:r>
              <a:rPr lang="en-US" dirty="0"/>
              <a:t>Index bits could easily coincide</a:t>
            </a:r>
          </a:p>
          <a:p>
            <a:pPr lvl="2"/>
            <a:r>
              <a:rPr lang="en-US" dirty="0"/>
              <a:t>Code:	</a:t>
            </a:r>
            <a:r>
              <a:rPr lang="en-US" b="1" dirty="0">
                <a:latin typeface="Consolas" panose="020B0609020204030204" pitchFamily="49" charset="0"/>
              </a:rPr>
              <a:t>0x0040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</a:rPr>
              <a:t>000</a:t>
            </a:r>
          </a:p>
          <a:p>
            <a:pPr lvl="2"/>
            <a:r>
              <a:rPr lang="en-US" dirty="0"/>
              <a:t>Data:	</a:t>
            </a:r>
            <a:r>
              <a:rPr lang="en-US" b="1" dirty="0">
                <a:latin typeface="Consolas" panose="020B0609020204030204" pitchFamily="49" charset="0"/>
              </a:rPr>
              <a:t>0x1000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</a:rPr>
              <a:t>000</a:t>
            </a:r>
          </a:p>
          <a:p>
            <a:pPr lvl="2"/>
            <a:r>
              <a:rPr lang="en-US" dirty="0"/>
              <a:t>Stack:	</a:t>
            </a:r>
            <a:r>
              <a:rPr lang="en-US" b="1" dirty="0">
                <a:latin typeface="Consolas" panose="020B0609020204030204" pitchFamily="49" charset="0"/>
              </a:rPr>
              <a:t>0x7FFF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0</a:t>
            </a:r>
            <a:r>
              <a:rPr lang="en-US" b="1" dirty="0">
                <a:latin typeface="Consolas" panose="020B0609020204030204" pitchFamily="49" charset="0"/>
              </a:rPr>
              <a:t>FFC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4FE880A7-E577-4874-BBD2-648196A1AC14}"/>
              </a:ext>
            </a:extLst>
          </p:cNvPr>
          <p:cNvGrpSpPr>
            <a:grpSpLocks/>
          </p:cNvGrpSpPr>
          <p:nvPr/>
        </p:nvGrpSpPr>
        <p:grpSpPr bwMode="auto">
          <a:xfrm>
            <a:off x="960808" y="1510823"/>
            <a:ext cx="5715000" cy="928688"/>
            <a:chOff x="576" y="528"/>
            <a:chExt cx="4656" cy="76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A214406-152B-495C-9F3A-8E73380A3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552"/>
              <a:ext cx="816" cy="720"/>
            </a:xfrm>
            <a:prstGeom prst="ellipse">
              <a:avLst/>
            </a:prstGeom>
            <a:solidFill>
              <a:srgbClr val="2A40E2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809D1DB-F34A-40AB-AAF0-E771706A2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528"/>
              <a:ext cx="672" cy="76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2F29B8-91B9-4584-BA3C-D190C3E3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528"/>
              <a:ext cx="960" cy="768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1D3F657-6401-4576-B6BA-7C18E42D9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528"/>
              <a:ext cx="912" cy="76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314F2747-1E07-44C2-AA54-341E9D2EF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28023FE8-339A-4678-B0C7-8CEFA8389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C4EDB706-ACB9-4A4B-B210-D64DF89EFB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1235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1B76-1E47-4874-8B1F-C7F69C32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TLB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B191-BB0A-4D0B-BFC8-8D3FF4735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213416"/>
            <a:ext cx="7886700" cy="3194253"/>
          </a:xfrm>
        </p:spPr>
        <p:txBody>
          <a:bodyPr>
            <a:normAutofit/>
          </a:bodyPr>
          <a:lstStyle/>
          <a:p>
            <a:r>
              <a:rPr lang="en-US" dirty="0"/>
              <a:t>Critical path of </a:t>
            </a:r>
            <a:r>
              <a:rPr lang="en-US" b="1" dirty="0"/>
              <a:t>every </a:t>
            </a:r>
            <a:r>
              <a:rPr lang="en-US" dirty="0"/>
              <a:t>memory access</a:t>
            </a:r>
          </a:p>
          <a:p>
            <a:pPr lvl="1"/>
            <a:r>
              <a:rPr lang="en-US" dirty="0"/>
              <a:t>Caches use physical addresses (Why?)</a:t>
            </a:r>
          </a:p>
          <a:p>
            <a:pPr lvl="1"/>
            <a:r>
              <a:rPr lang="en-US" b="1" dirty="0"/>
              <a:t>Very</a:t>
            </a:r>
            <a:r>
              <a:rPr lang="en-US" dirty="0"/>
              <a:t> high miss penalty</a:t>
            </a:r>
          </a:p>
          <a:p>
            <a:r>
              <a:rPr lang="en-US" dirty="0"/>
              <a:t>Needs to be fast. Low Associativity?</a:t>
            </a:r>
            <a:endParaRPr lang="en-US" b="1" dirty="0"/>
          </a:p>
          <a:p>
            <a:pPr lvl="1"/>
            <a:r>
              <a:rPr lang="en-US" dirty="0"/>
              <a:t>More associativity: we pay a cost for each cache lookup</a:t>
            </a:r>
          </a:p>
          <a:p>
            <a:pPr lvl="1"/>
            <a:r>
              <a:rPr lang="en-US" b="1" dirty="0"/>
              <a:t>But this is worth it because misses are so slow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4FE880A7-E577-4874-BBD2-648196A1AC14}"/>
              </a:ext>
            </a:extLst>
          </p:cNvPr>
          <p:cNvGrpSpPr>
            <a:grpSpLocks/>
          </p:cNvGrpSpPr>
          <p:nvPr/>
        </p:nvGrpSpPr>
        <p:grpSpPr bwMode="auto">
          <a:xfrm>
            <a:off x="960808" y="1510823"/>
            <a:ext cx="5715000" cy="928688"/>
            <a:chOff x="576" y="528"/>
            <a:chExt cx="4656" cy="76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A214406-152B-495C-9F3A-8E73380A3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552"/>
              <a:ext cx="816" cy="720"/>
            </a:xfrm>
            <a:prstGeom prst="ellipse">
              <a:avLst/>
            </a:prstGeom>
            <a:solidFill>
              <a:srgbClr val="2A40E2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809D1DB-F34A-40AB-AAF0-E771706A2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528"/>
              <a:ext cx="672" cy="76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E2F29B8-91B9-4584-BA3C-D190C3E38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528"/>
              <a:ext cx="960" cy="768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1D3F657-6401-4576-B6BA-7C18E42D9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528"/>
              <a:ext cx="912" cy="768"/>
            </a:xfrm>
            <a:prstGeom prst="rect">
              <a:avLst/>
            </a:prstGeom>
            <a:solidFill>
              <a:srgbClr val="99FF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314F2747-1E07-44C2-AA54-341E9D2EF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28023FE8-339A-4678-B0C7-8CEFA83894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C4EDB706-ACB9-4A4B-B210-D64DF89EFB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912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974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/>
              <a:t>Proj</a:t>
            </a:r>
            <a:r>
              <a:rPr lang="en-US" sz="3200" dirty="0"/>
              <a:t> 3 Due on August 12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Design Doc Due Thursday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HW3 Due on August 13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Last Tuesday of the class</a:t>
            </a:r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88E73-21E2-4893-B8C0-7D8AED4CB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TLB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5CC89-9A87-446E-A295-4C58A61E4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en-US" dirty="0"/>
              <a:t>128-1024 Entries</a:t>
            </a:r>
          </a:p>
          <a:p>
            <a:pPr lvl="1"/>
            <a:r>
              <a:rPr lang="en-US" dirty="0"/>
              <a:t>Modern CPUs: Multi-level TLBs, just like caches</a:t>
            </a:r>
          </a:p>
          <a:p>
            <a:pPr lvl="1"/>
            <a:r>
              <a:rPr lang="en-US" dirty="0"/>
              <a:t>Maybe128, then 1024 entries in L1, L2 TLBs</a:t>
            </a:r>
          </a:p>
          <a:p>
            <a:pPr lvl="1"/>
            <a:r>
              <a:rPr lang="en-US" dirty="0"/>
              <a:t>2048 entries in brand new Intel CPUs</a:t>
            </a:r>
          </a:p>
          <a:p>
            <a:endParaRPr lang="en-US" dirty="0"/>
          </a:p>
          <a:p>
            <a:r>
              <a:rPr lang="en-US" dirty="0"/>
              <a:t>Often Highly Associative</a:t>
            </a:r>
          </a:p>
          <a:p>
            <a:endParaRPr lang="en-US" dirty="0"/>
          </a:p>
          <a:p>
            <a:r>
              <a:rPr lang="en-US" dirty="0"/>
              <a:t>Contains: Virtual to Physical Address Mapping</a:t>
            </a:r>
          </a:p>
          <a:p>
            <a:pPr lvl="1"/>
            <a:r>
              <a:rPr lang="en-US" dirty="0"/>
              <a:t>Other Info: Tagged TLB – Process ID</a:t>
            </a:r>
          </a:p>
          <a:p>
            <a:pPr lvl="1"/>
            <a:r>
              <a:rPr lang="en-US" dirty="0"/>
              <a:t>Aspects of page table entry: permission bits, etc.</a:t>
            </a:r>
          </a:p>
        </p:txBody>
      </p:sp>
    </p:spTree>
    <p:extLst>
      <p:ext uri="{BB962C8B-B14F-4D97-AF65-F5344CB8AC3E}">
        <p14:creationId xmlns:p14="http://schemas.microsoft.com/office/powerpoint/2010/main" val="792171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F018C-DB30-4D47-83D5-1AEE71CDC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MIPS R3000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9D0146F4-501E-4D29-A3F1-D68B16E22F20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483322"/>
            <a:ext cx="7543800" cy="1498600"/>
            <a:chOff x="480" y="704"/>
            <a:chExt cx="4752" cy="944"/>
          </a:xfrm>
        </p:grpSpPr>
        <p:sp>
          <p:nvSpPr>
            <p:cNvPr id="5" name="Text Box 15">
              <a:extLst>
                <a:ext uri="{FF2B5EF4-FFF2-40B4-BE49-F238E27FC236}">
                  <a16:creationId xmlns:a16="http://schemas.microsoft.com/office/drawing/2014/main" id="{923A35E5-DFDB-4C91-B25D-C484755A9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960"/>
              <a:ext cx="4656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tabLst>
                  <a:tab pos="804863" algn="ctr"/>
                  <a:tab pos="2743200" algn="ctr"/>
                  <a:tab pos="4122738" algn="ctr"/>
                  <a:tab pos="4795838" algn="ctr"/>
                  <a:tab pos="5435600" algn="ctr"/>
                  <a:tab pos="6224588" algn="ctr"/>
                  <a:tab pos="6980238" algn="ctr"/>
                </a:tabLst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50000"/>
                </a:spcBef>
                <a:buSzTx/>
              </a:pPr>
              <a:r>
                <a:rPr lang="ko-KR" altLang="en-US" sz="1800" b="0" dirty="0">
                  <a:solidFill>
                    <a:schemeClr val="accent2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	</a:t>
              </a: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0xFA00	0x0003	Y	N	Y	R/W	34</a:t>
              </a:r>
              <a:b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</a:b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	0x0040	0x0010	N	Y	Y	R	0</a:t>
              </a:r>
              <a:b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</a:br>
              <a:r>
                <a:rPr lang="en-US" altLang="ko-KR" sz="1800" dirty="0">
                  <a:solidFill>
                    <a:srgbClr val="FF0000"/>
                  </a:solidFill>
                  <a:latin typeface="Arial" panose="020B0604020202020204" pitchFamily="34" charset="0"/>
                  <a:ea typeface="굴림" panose="020B0600000101010101" pitchFamily="34" charset="-127"/>
                </a:rPr>
                <a:t>	0x0041	0x0011	N	Y	Y	R	0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F56DE984-8476-4DF8-B91E-2B944AFCA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04"/>
              <a:ext cx="4704" cy="9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123AEDB7-C075-49DB-AAD0-1563D8EE9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20"/>
              <a:ext cx="4752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dirty="0">
                  <a:latin typeface="Arial" panose="020B0604020202020204" pitchFamily="34" charset="0"/>
                  <a:ea typeface="굴림" panose="020B0600000101010101" pitchFamily="34" charset="-127"/>
                </a:rPr>
                <a:t>Virtual Address   Physical Address   Dirty   Ref   Valid   Access ASID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901627B6-7BB4-4237-9D3C-BCE83E3BD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6" y="704"/>
              <a:ext cx="0" cy="9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1F3CDBB2-6FBF-4F6B-951B-F32CF85A58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4" y="736"/>
              <a:ext cx="0" cy="8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A2409122-DE2D-487F-9883-9AA4016804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4" y="704"/>
              <a:ext cx="0" cy="9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6D73DD3F-6E6F-4930-BA2C-FF67D71108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4" y="704"/>
              <a:ext cx="0" cy="9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87088BB6-BB08-4E62-A7C5-9B5151BA3B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" y="704"/>
              <a:ext cx="0" cy="9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1">
              <a:extLst>
                <a:ext uri="{FF2B5EF4-FFF2-40B4-BE49-F238E27FC236}">
                  <a16:creationId xmlns:a16="http://schemas.microsoft.com/office/drawing/2014/main" id="{4A37FCE8-2C9A-4FC0-86BD-5D38A466D7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8" y="864"/>
              <a:ext cx="4696" cy="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4D4D0526-3D67-40A5-899D-FC9F3B5FE0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720"/>
              <a:ext cx="0" cy="8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F220FF16-49D8-4792-AB9A-D650131659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720"/>
              <a:ext cx="0" cy="9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6" name="Rectangle 28">
            <a:extLst>
              <a:ext uri="{FF2B5EF4-FFF2-40B4-BE49-F238E27FC236}">
                <a16:creationId xmlns:a16="http://schemas.microsoft.com/office/drawing/2014/main" id="{E913EFC3-D54C-4E4C-BE5B-6F4A38D67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32" y="4349750"/>
            <a:ext cx="6191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ASID</a:t>
            </a:r>
          </a:p>
        </p:txBody>
      </p:sp>
      <p:sp>
        <p:nvSpPr>
          <p:cNvPr id="17" name="Rectangle 29">
            <a:extLst>
              <a:ext uri="{FF2B5EF4-FFF2-40B4-BE49-F238E27FC236}">
                <a16:creationId xmlns:a16="http://schemas.microsoft.com/office/drawing/2014/main" id="{C6ADD1E8-F105-4A25-AF7D-2421D6F08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119" y="4338637"/>
            <a:ext cx="596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8" name="Rectangle 30">
            <a:extLst>
              <a:ext uri="{FF2B5EF4-FFF2-40B4-BE49-F238E27FC236}">
                <a16:creationId xmlns:a16="http://schemas.microsoft.com/office/drawing/2014/main" id="{C25D8E3C-EB48-474C-960C-3E80AB6B8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919" y="4338637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Rectangle 31">
            <a:extLst>
              <a:ext uri="{FF2B5EF4-FFF2-40B4-BE49-F238E27FC236}">
                <a16:creationId xmlns:a16="http://schemas.microsoft.com/office/drawing/2014/main" id="{2BC36972-C1E4-4222-B591-FECE29358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319" y="4338637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0" name="Rectangle 32">
            <a:extLst>
              <a:ext uri="{FF2B5EF4-FFF2-40B4-BE49-F238E27FC236}">
                <a16:creationId xmlns:a16="http://schemas.microsoft.com/office/drawing/2014/main" id="{E888E474-77E2-474B-A5F9-33C994A73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719" y="4338637"/>
            <a:ext cx="139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1" name="Rectangle 33">
            <a:extLst>
              <a:ext uri="{FF2B5EF4-FFF2-40B4-BE49-F238E27FC236}">
                <a16:creationId xmlns:a16="http://schemas.microsoft.com/office/drawing/2014/main" id="{436056F8-E312-4302-A408-373C7C580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919" y="4338637"/>
            <a:ext cx="2120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2" name="Rectangle 34">
            <a:extLst>
              <a:ext uri="{FF2B5EF4-FFF2-40B4-BE49-F238E27FC236}">
                <a16:creationId xmlns:a16="http://schemas.microsoft.com/office/drawing/2014/main" id="{A09EE1BD-AA10-4129-B83E-33A6393A4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3519" y="4338637"/>
            <a:ext cx="1282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3" name="Rectangle 35">
            <a:extLst>
              <a:ext uri="{FF2B5EF4-FFF2-40B4-BE49-F238E27FC236}">
                <a16:creationId xmlns:a16="http://schemas.microsoft.com/office/drawing/2014/main" id="{91E5DCB6-73AA-4BE4-8D21-9A7444759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332" y="4349750"/>
            <a:ext cx="15557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V. Page Number</a:t>
            </a:r>
          </a:p>
        </p:txBody>
      </p:sp>
      <p:sp>
        <p:nvSpPr>
          <p:cNvPr id="24" name="Rectangle 36">
            <a:extLst>
              <a:ext uri="{FF2B5EF4-FFF2-40B4-BE49-F238E27FC236}">
                <a16:creationId xmlns:a16="http://schemas.microsoft.com/office/drawing/2014/main" id="{F2646C38-1C0F-4E88-B0B6-040D62E80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932" y="4349750"/>
            <a:ext cx="70485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Offset</a:t>
            </a:r>
          </a:p>
        </p:txBody>
      </p:sp>
      <p:sp>
        <p:nvSpPr>
          <p:cNvPr id="25" name="Rectangle 37">
            <a:extLst>
              <a:ext uri="{FF2B5EF4-FFF2-40B4-BE49-F238E27FC236}">
                <a16:creationId xmlns:a16="http://schemas.microsoft.com/office/drawing/2014/main" id="{2A4DA55B-2842-4896-B0F9-CF16E5124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7532" y="4578350"/>
            <a:ext cx="390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12</a:t>
            </a:r>
          </a:p>
        </p:txBody>
      </p:sp>
      <p:sp>
        <p:nvSpPr>
          <p:cNvPr id="26" name="Rectangle 38">
            <a:extLst>
              <a:ext uri="{FF2B5EF4-FFF2-40B4-BE49-F238E27FC236}">
                <a16:creationId xmlns:a16="http://schemas.microsoft.com/office/drawing/2014/main" id="{337B9472-DB07-44A2-AF26-38274255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932" y="4654550"/>
            <a:ext cx="39052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20</a:t>
            </a:r>
          </a:p>
        </p:txBody>
      </p:sp>
      <p:sp>
        <p:nvSpPr>
          <p:cNvPr id="27" name="Rectangle 39">
            <a:extLst>
              <a:ext uri="{FF2B5EF4-FFF2-40B4-BE49-F238E27FC236}">
                <a16:creationId xmlns:a16="http://schemas.microsoft.com/office/drawing/2014/main" id="{BDEB6816-D902-4BB6-BC92-7ECB5F8B3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532" y="4578350"/>
            <a:ext cx="2921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>
                <a:latin typeface="Arial" panose="020B0604020202020204" pitchFamily="34" charset="0"/>
                <a:ea typeface="굴림" panose="020B0600000101010101" pitchFamily="34" charset="-127"/>
              </a:rPr>
              <a:t>6</a:t>
            </a:r>
          </a:p>
        </p:txBody>
      </p:sp>
      <p:sp>
        <p:nvSpPr>
          <p:cNvPr id="28" name="Line 40">
            <a:extLst>
              <a:ext uri="{FF2B5EF4-FFF2-40B4-BE49-F238E27FC236}">
                <a16:creationId xmlns:a16="http://schemas.microsoft.com/office/drawing/2014/main" id="{0A7E97CE-3990-4BF2-8D35-1F35427F34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3569" y="4719637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41">
            <a:extLst>
              <a:ext uri="{FF2B5EF4-FFF2-40B4-BE49-F238E27FC236}">
                <a16:creationId xmlns:a16="http://schemas.microsoft.com/office/drawing/2014/main" id="{B9820189-04ED-4F30-A691-3A3A6E0964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919" y="4789487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42">
            <a:extLst>
              <a:ext uri="{FF2B5EF4-FFF2-40B4-BE49-F238E27FC236}">
                <a16:creationId xmlns:a16="http://schemas.microsoft.com/office/drawing/2014/main" id="{03C6902D-4EC4-4C31-8970-943F81EEA4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40769" y="4706937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3">
            <a:extLst>
              <a:ext uri="{FF2B5EF4-FFF2-40B4-BE49-F238E27FC236}">
                <a16:creationId xmlns:a16="http://schemas.microsoft.com/office/drawing/2014/main" id="{F34568EE-BF50-4319-B152-38B81A269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2169" y="4795837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44">
            <a:extLst>
              <a:ext uri="{FF2B5EF4-FFF2-40B4-BE49-F238E27FC236}">
                <a16:creationId xmlns:a16="http://schemas.microsoft.com/office/drawing/2014/main" id="{57A96CE1-4516-43CE-859F-D58899ED2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8132" y="5187950"/>
            <a:ext cx="4511675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0xx User segment (caching based on PT/TLB entry)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100 Kernel physical space, cached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101 Kernel physical space, </a:t>
            </a:r>
            <a:r>
              <a:rPr lang="en-US" altLang="ko-KR" sz="1400" dirty="0" err="1">
                <a:latin typeface="Arial" panose="020B0604020202020204" pitchFamily="34" charset="0"/>
                <a:ea typeface="굴림" panose="020B0600000101010101" pitchFamily="34" charset="-127"/>
              </a:rPr>
              <a:t>uncached</a:t>
            </a:r>
            <a:endParaRPr lang="en-US" altLang="ko-KR" sz="1400" dirty="0">
              <a:latin typeface="Arial" panose="020B0604020202020204" pitchFamily="34" charset="0"/>
              <a:ea typeface="굴림" panose="020B0600000101010101" pitchFamily="34" charset="-127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11x Kernel virtual space</a:t>
            </a:r>
          </a:p>
        </p:txBody>
      </p:sp>
      <p:sp>
        <p:nvSpPr>
          <p:cNvPr id="33" name="Line 45">
            <a:extLst>
              <a:ext uri="{FF2B5EF4-FFF2-40B4-BE49-F238E27FC236}">
                <a16:creationId xmlns:a16="http://schemas.microsoft.com/office/drawing/2014/main" id="{83621B9E-3D61-4EB7-ACCE-66439F96D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4119" y="4941887"/>
            <a:ext cx="59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46">
            <a:extLst>
              <a:ext uri="{FF2B5EF4-FFF2-40B4-BE49-F238E27FC236}">
                <a16:creationId xmlns:a16="http://schemas.microsoft.com/office/drawing/2014/main" id="{42CF9304-5C9D-4D5F-9BBF-02AB1867AC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7369" y="4859337"/>
            <a:ext cx="0" cy="8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7">
            <a:extLst>
              <a:ext uri="{FF2B5EF4-FFF2-40B4-BE49-F238E27FC236}">
                <a16:creationId xmlns:a16="http://schemas.microsoft.com/office/drawing/2014/main" id="{BC20CBA2-3E95-4A62-8765-EFD41A34ED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2569" y="4948237"/>
            <a:ext cx="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8">
            <a:extLst>
              <a:ext uri="{FF2B5EF4-FFF2-40B4-BE49-F238E27FC236}">
                <a16:creationId xmlns:a16="http://schemas.microsoft.com/office/drawing/2014/main" id="{01881BB1-B5B1-487B-8409-158F01775F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7769" y="4872037"/>
            <a:ext cx="0" cy="63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9">
            <a:extLst>
              <a:ext uri="{FF2B5EF4-FFF2-40B4-BE49-F238E27FC236}">
                <a16:creationId xmlns:a16="http://schemas.microsoft.com/office/drawing/2014/main" id="{2D256605-60C8-4751-B971-7F98514AD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532" y="6330950"/>
            <a:ext cx="328295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Allows context switching among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400" dirty="0">
                <a:latin typeface="Arial" panose="020B0604020202020204" pitchFamily="34" charset="0"/>
                <a:ea typeface="굴림" panose="020B0600000101010101" pitchFamily="34" charset="-127"/>
              </a:rPr>
              <a:t>64 user processes without TLB flush</a:t>
            </a:r>
          </a:p>
        </p:txBody>
      </p:sp>
      <p:sp>
        <p:nvSpPr>
          <p:cNvPr id="38" name="Rectangle 50">
            <a:extLst>
              <a:ext uri="{FF2B5EF4-FFF2-40B4-BE49-F238E27FC236}">
                <a16:creationId xmlns:a16="http://schemas.microsoft.com/office/drawing/2014/main" id="{AC0F60AB-4D11-460E-AC4A-1415D7C74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32" y="3716337"/>
            <a:ext cx="23495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Virtual Address Space</a:t>
            </a:r>
          </a:p>
        </p:txBody>
      </p:sp>
      <p:sp>
        <p:nvSpPr>
          <p:cNvPr id="39" name="Rectangle 51">
            <a:extLst>
              <a:ext uri="{FF2B5EF4-FFF2-40B4-BE49-F238E27FC236}">
                <a16:creationId xmlns:a16="http://schemas.microsoft.com/office/drawing/2014/main" id="{D7ED9569-1D39-4A97-901E-7C4DDFA2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332" y="2954337"/>
            <a:ext cx="6700837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TLB</a:t>
            </a:r>
          </a:p>
          <a:p>
            <a:pPr lvl="1" algn="l"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ko-KR" sz="1600">
                <a:latin typeface="Arial" panose="020B0604020202020204" pitchFamily="34" charset="0"/>
                <a:ea typeface="굴림" panose="020B0600000101010101" pitchFamily="34" charset="-127"/>
              </a:rPr>
              <a:t>64 entry, on-chip,  fully associative, software TLB fault handler</a:t>
            </a:r>
          </a:p>
        </p:txBody>
      </p:sp>
    </p:spTree>
    <p:extLst>
      <p:ext uri="{BB962C8B-B14F-4D97-AF65-F5344CB8AC3E}">
        <p14:creationId xmlns:p14="http://schemas.microsoft.com/office/powerpoint/2010/main" val="3335856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28B87-F976-4629-9366-447FD80B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TLB &amp; Cache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991B-0B49-4992-BD99-1F2413873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Cache access shouldn’t need physical page number immediately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Cache access starts off with index + byte</a:t>
            </a:r>
          </a:p>
          <a:p>
            <a:r>
              <a:rPr lang="en-US" dirty="0"/>
              <a:t>In parallel, check TLB for physical page number</a:t>
            </a:r>
          </a:p>
          <a:p>
            <a:r>
              <a:rPr lang="en-US" dirty="0"/>
              <a:t>Then we can check tag bits last</a:t>
            </a:r>
          </a:p>
        </p:txBody>
      </p:sp>
      <p:grpSp>
        <p:nvGrpSpPr>
          <p:cNvPr id="4" name="Group 11">
            <a:extLst>
              <a:ext uri="{FF2B5EF4-FFF2-40B4-BE49-F238E27FC236}">
                <a16:creationId xmlns:a16="http://schemas.microsoft.com/office/drawing/2014/main" id="{37C791EC-3F02-40B6-8679-52A5648B2180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830883"/>
            <a:ext cx="3505200" cy="304800"/>
            <a:chOff x="-279" y="624"/>
            <a:chExt cx="1645" cy="336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97B6701B-B74D-463C-9C2E-DEA0ACED2E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" y="624"/>
              <a:ext cx="876" cy="336"/>
            </a:xfrm>
            <a:prstGeom prst="rect">
              <a:avLst/>
            </a:prstGeom>
            <a:solidFill>
              <a:srgbClr val="618FF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+mj-lt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BFDE7F2E-53C4-41CC-905C-E4D35617A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79" y="624"/>
              <a:ext cx="768" cy="33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2000" b="0">
                  <a:latin typeface="+mj-lt"/>
                  <a:ea typeface="Gill Sans" charset="0"/>
                  <a:cs typeface="Gill Sans" charset="0"/>
                </a:rPr>
                <a:t>Virtual Page #</a:t>
              </a:r>
            </a:p>
          </p:txBody>
        </p:sp>
      </p:grpSp>
      <p:grpSp>
        <p:nvGrpSpPr>
          <p:cNvPr id="7" name="Group 11">
            <a:extLst>
              <a:ext uri="{FF2B5EF4-FFF2-40B4-BE49-F238E27FC236}">
                <a16:creationId xmlns:a16="http://schemas.microsoft.com/office/drawing/2014/main" id="{D80220C1-0350-43D0-A330-2E370F1A0E8D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3592883"/>
            <a:ext cx="2514600" cy="304800"/>
            <a:chOff x="-279" y="624"/>
            <a:chExt cx="1180" cy="336"/>
          </a:xfrm>
        </p:grpSpPr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FB3047B7-B4FB-4395-B5CC-ABEE870CF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" y="624"/>
              <a:ext cx="429" cy="336"/>
            </a:xfrm>
            <a:prstGeom prst="rect">
              <a:avLst/>
            </a:prstGeom>
            <a:solidFill>
              <a:srgbClr val="618FFD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 b="0">
                  <a:latin typeface="+mj-lt"/>
                  <a:ea typeface="Gill Sans" charset="0"/>
                  <a:cs typeface="Gill Sans" charset="0"/>
                </a:rPr>
                <a:t>index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0260608C-1CC3-41A1-8314-C680122CC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79" y="624"/>
              <a:ext cx="751" cy="3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75000"/>
                </a:lnSpc>
              </a:pPr>
              <a:r>
                <a:rPr lang="en-US" altLang="en-US" sz="2000" b="0">
                  <a:latin typeface="+mj-lt"/>
                  <a:ea typeface="Gill Sans" charset="0"/>
                  <a:cs typeface="Gill Sans" charset="0"/>
                </a:rPr>
                <a:t>tag / page #</a:t>
              </a:r>
            </a:p>
          </p:txBody>
        </p:sp>
      </p:grpSp>
      <p:sp>
        <p:nvSpPr>
          <p:cNvPr id="10" name="Rectangle 5">
            <a:extLst>
              <a:ext uri="{FF2B5EF4-FFF2-40B4-BE49-F238E27FC236}">
                <a16:creationId xmlns:a16="http://schemas.microsoft.com/office/drawing/2014/main" id="{AB79E5D2-D528-43ED-B0FA-AF7BF2A7D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592883"/>
            <a:ext cx="990600" cy="304800"/>
          </a:xfrm>
          <a:prstGeom prst="rect">
            <a:avLst/>
          </a:prstGeom>
          <a:solidFill>
            <a:srgbClr val="618FFD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+mj-lt"/>
                <a:ea typeface="Gill Sans" charset="0"/>
                <a:cs typeface="Gill Sans" charset="0"/>
              </a:rPr>
              <a:t>byte</a:t>
            </a:r>
          </a:p>
        </p:txBody>
      </p:sp>
      <p:cxnSp>
        <p:nvCxnSpPr>
          <p:cNvPr id="11" name="Straight Connector 16">
            <a:extLst>
              <a:ext uri="{FF2B5EF4-FFF2-40B4-BE49-F238E27FC236}">
                <a16:creationId xmlns:a16="http://schemas.microsoft.com/office/drawing/2014/main" id="{8D1F8E61-59F4-4791-8B89-827BA3498A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562600" y="313568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" name="Straight Connector 17">
            <a:extLst>
              <a:ext uri="{FF2B5EF4-FFF2-40B4-BE49-F238E27FC236}">
                <a16:creationId xmlns:a16="http://schemas.microsoft.com/office/drawing/2014/main" id="{77E38DAA-32E6-4A07-97BD-0F0F884005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7600" y="313568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" name="TextBox 18">
            <a:extLst>
              <a:ext uri="{FF2B5EF4-FFF2-40B4-BE49-F238E27FC236}">
                <a16:creationId xmlns:a16="http://schemas.microsoft.com/office/drawing/2014/main" id="{4F7982BD-DFF8-48F8-9F75-98EC7FE9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775" y="2754683"/>
            <a:ext cx="2082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b="0" dirty="0">
                <a:latin typeface="+mj-lt"/>
                <a:cs typeface="Gill Sans Light"/>
              </a:rPr>
              <a:t>virtual address 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D9009E67-ADD5-49B2-A04F-8D72CF357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97633"/>
            <a:ext cx="2660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b="0" dirty="0">
                <a:latin typeface="+mj-lt"/>
                <a:cs typeface="Gill Sans Light"/>
              </a:rPr>
              <a:t>physical address </a:t>
            </a:r>
          </a:p>
        </p:txBody>
      </p:sp>
    </p:spTree>
    <p:extLst>
      <p:ext uri="{BB962C8B-B14F-4D97-AF65-F5344CB8AC3E}">
        <p14:creationId xmlns:p14="http://schemas.microsoft.com/office/powerpoint/2010/main" val="356175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4733" name="Group 45"/>
          <p:cNvGrpSpPr>
            <a:grpSpLocks/>
          </p:cNvGrpSpPr>
          <p:nvPr/>
        </p:nvGrpSpPr>
        <p:grpSpPr bwMode="auto">
          <a:xfrm>
            <a:off x="685800" y="1589887"/>
            <a:ext cx="7783097" cy="3068638"/>
            <a:chOff x="363" y="1104"/>
            <a:chExt cx="5194" cy="2048"/>
          </a:xfrm>
        </p:grpSpPr>
        <p:sp>
          <p:nvSpPr>
            <p:cNvPr id="39941" name="Rectangle 2"/>
            <p:cNvSpPr>
              <a:spLocks noChangeArrowheads="1"/>
            </p:cNvSpPr>
            <p:nvPr/>
          </p:nvSpPr>
          <p:spPr bwMode="auto">
            <a:xfrm>
              <a:off x="699" y="1136"/>
              <a:ext cx="1000" cy="992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TLB</a:t>
              </a:r>
            </a:p>
          </p:txBody>
        </p:sp>
        <p:sp>
          <p:nvSpPr>
            <p:cNvPr id="39942" name="Rectangle 3"/>
            <p:cNvSpPr>
              <a:spLocks noChangeArrowheads="1"/>
            </p:cNvSpPr>
            <p:nvPr/>
          </p:nvSpPr>
          <p:spPr bwMode="auto">
            <a:xfrm>
              <a:off x="3947" y="1112"/>
              <a:ext cx="1288" cy="1048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4K Cache</a:t>
              </a:r>
            </a:p>
          </p:txBody>
        </p:sp>
        <p:sp>
          <p:nvSpPr>
            <p:cNvPr id="39943" name="Rectangle 4"/>
            <p:cNvSpPr>
              <a:spLocks noChangeArrowheads="1"/>
            </p:cNvSpPr>
            <p:nvPr/>
          </p:nvSpPr>
          <p:spPr bwMode="auto">
            <a:xfrm>
              <a:off x="2035" y="2144"/>
              <a:ext cx="1640" cy="2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4" name="Line 5"/>
            <p:cNvSpPr>
              <a:spLocks noChangeShapeType="1"/>
            </p:cNvSpPr>
            <p:nvPr/>
          </p:nvSpPr>
          <p:spPr bwMode="auto">
            <a:xfrm>
              <a:off x="3471" y="2144"/>
              <a:ext cx="0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5" name="Line 6"/>
            <p:cNvSpPr>
              <a:spLocks noChangeShapeType="1"/>
            </p:cNvSpPr>
            <p:nvPr/>
          </p:nvSpPr>
          <p:spPr bwMode="auto">
            <a:xfrm>
              <a:off x="2967" y="2144"/>
              <a:ext cx="0" cy="2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46" name="Rectangle 7"/>
            <p:cNvSpPr>
              <a:spLocks noChangeArrowheads="1"/>
            </p:cNvSpPr>
            <p:nvPr/>
          </p:nvSpPr>
          <p:spPr bwMode="auto">
            <a:xfrm>
              <a:off x="3107" y="1967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</a:t>
              </a:r>
            </a:p>
          </p:txBody>
        </p:sp>
        <p:sp>
          <p:nvSpPr>
            <p:cNvPr id="39947" name="Rectangle 8"/>
            <p:cNvSpPr>
              <a:spLocks noChangeArrowheads="1"/>
            </p:cNvSpPr>
            <p:nvPr/>
          </p:nvSpPr>
          <p:spPr bwMode="auto">
            <a:xfrm>
              <a:off x="3499" y="1967"/>
              <a:ext cx="163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2</a:t>
              </a:r>
            </a:p>
          </p:txBody>
        </p:sp>
        <p:sp>
          <p:nvSpPr>
            <p:cNvPr id="39948" name="Rectangle 9"/>
            <p:cNvSpPr>
              <a:spLocks noChangeArrowheads="1"/>
            </p:cNvSpPr>
            <p:nvPr/>
          </p:nvSpPr>
          <p:spPr bwMode="auto">
            <a:xfrm>
              <a:off x="3451" y="2192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00</a:t>
              </a:r>
            </a:p>
          </p:txBody>
        </p:sp>
        <p:sp>
          <p:nvSpPr>
            <p:cNvPr id="39949" name="Rectangle 10"/>
            <p:cNvSpPr>
              <a:spLocks noChangeArrowheads="1"/>
            </p:cNvSpPr>
            <p:nvPr/>
          </p:nvSpPr>
          <p:spPr bwMode="auto">
            <a:xfrm>
              <a:off x="4307" y="1984"/>
              <a:ext cx="532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4 bytes</a:t>
              </a:r>
            </a:p>
          </p:txBody>
        </p:sp>
        <p:sp>
          <p:nvSpPr>
            <p:cNvPr id="39950" name="Line 11"/>
            <p:cNvSpPr>
              <a:spLocks noChangeShapeType="1"/>
            </p:cNvSpPr>
            <p:nvPr/>
          </p:nvSpPr>
          <p:spPr bwMode="auto">
            <a:xfrm>
              <a:off x="4867" y="2060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1" name="Line 12"/>
            <p:cNvSpPr>
              <a:spLocks noChangeShapeType="1"/>
            </p:cNvSpPr>
            <p:nvPr/>
          </p:nvSpPr>
          <p:spPr bwMode="auto">
            <a:xfrm flipH="1">
              <a:off x="3939" y="2060"/>
              <a:ext cx="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2" name="Line 13"/>
            <p:cNvSpPr>
              <a:spLocks noChangeShapeType="1"/>
            </p:cNvSpPr>
            <p:nvPr/>
          </p:nvSpPr>
          <p:spPr bwMode="auto">
            <a:xfrm>
              <a:off x="3235" y="1612"/>
              <a:ext cx="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3" name="Rectangle 14"/>
            <p:cNvSpPr>
              <a:spLocks noChangeArrowheads="1"/>
            </p:cNvSpPr>
            <p:nvPr/>
          </p:nvSpPr>
          <p:spPr bwMode="auto">
            <a:xfrm>
              <a:off x="3315" y="1448"/>
              <a:ext cx="42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index</a:t>
              </a:r>
            </a:p>
          </p:txBody>
        </p:sp>
        <p:sp>
          <p:nvSpPr>
            <p:cNvPr id="39954" name="Rectangle 15"/>
            <p:cNvSpPr>
              <a:spLocks noChangeArrowheads="1"/>
            </p:cNvSpPr>
            <p:nvPr/>
          </p:nvSpPr>
          <p:spPr bwMode="auto">
            <a:xfrm>
              <a:off x="5251" y="1528"/>
              <a:ext cx="30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 K</a:t>
              </a:r>
            </a:p>
          </p:txBody>
        </p:sp>
        <p:sp>
          <p:nvSpPr>
            <p:cNvPr id="39955" name="Line 16"/>
            <p:cNvSpPr>
              <a:spLocks noChangeShapeType="1"/>
            </p:cNvSpPr>
            <p:nvPr/>
          </p:nvSpPr>
          <p:spPr bwMode="auto">
            <a:xfrm flipV="1">
              <a:off x="5391" y="1104"/>
              <a:ext cx="0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6" name="Line 17"/>
            <p:cNvSpPr>
              <a:spLocks noChangeShapeType="1"/>
            </p:cNvSpPr>
            <p:nvPr/>
          </p:nvSpPr>
          <p:spPr bwMode="auto">
            <a:xfrm>
              <a:off x="5391" y="1688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57" name="Rectangle 18"/>
            <p:cNvSpPr>
              <a:spLocks noChangeArrowheads="1"/>
            </p:cNvSpPr>
            <p:nvPr/>
          </p:nvSpPr>
          <p:spPr bwMode="auto">
            <a:xfrm>
              <a:off x="2059" y="2152"/>
              <a:ext cx="93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virtual page #</a:t>
              </a:r>
            </a:p>
          </p:txBody>
        </p:sp>
        <p:sp>
          <p:nvSpPr>
            <p:cNvPr id="39958" name="Rectangle 19"/>
            <p:cNvSpPr>
              <a:spLocks noChangeArrowheads="1"/>
            </p:cNvSpPr>
            <p:nvPr/>
          </p:nvSpPr>
          <p:spPr bwMode="auto">
            <a:xfrm>
              <a:off x="3035" y="2152"/>
              <a:ext cx="334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disp</a:t>
              </a:r>
            </a:p>
          </p:txBody>
        </p:sp>
        <p:sp>
          <p:nvSpPr>
            <p:cNvPr id="39959" name="Rectangle 20"/>
            <p:cNvSpPr>
              <a:spLocks noChangeArrowheads="1"/>
            </p:cNvSpPr>
            <p:nvPr/>
          </p:nvSpPr>
          <p:spPr bwMode="auto">
            <a:xfrm>
              <a:off x="2347" y="1976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20</a:t>
              </a:r>
            </a:p>
          </p:txBody>
        </p:sp>
        <p:sp>
          <p:nvSpPr>
            <p:cNvPr id="39960" name="Line 21"/>
            <p:cNvSpPr>
              <a:spLocks noChangeShapeType="1"/>
            </p:cNvSpPr>
            <p:nvPr/>
          </p:nvSpPr>
          <p:spPr bwMode="auto">
            <a:xfrm flipH="1">
              <a:off x="1699" y="1604"/>
              <a:ext cx="6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1" name="Rectangle 22"/>
            <p:cNvSpPr>
              <a:spLocks noChangeArrowheads="1"/>
            </p:cNvSpPr>
            <p:nvPr/>
          </p:nvSpPr>
          <p:spPr bwMode="auto">
            <a:xfrm>
              <a:off x="1939" y="1168"/>
              <a:ext cx="51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assoc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lookup</a:t>
              </a:r>
            </a:p>
          </p:txBody>
        </p:sp>
        <p:sp>
          <p:nvSpPr>
            <p:cNvPr id="39962" name="Rectangle 23"/>
            <p:cNvSpPr>
              <a:spLocks noChangeArrowheads="1"/>
            </p:cNvSpPr>
            <p:nvPr/>
          </p:nvSpPr>
          <p:spPr bwMode="auto">
            <a:xfrm>
              <a:off x="363" y="1536"/>
              <a:ext cx="24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32</a:t>
              </a:r>
            </a:p>
          </p:txBody>
        </p:sp>
        <p:sp>
          <p:nvSpPr>
            <p:cNvPr id="39963" name="Line 24"/>
            <p:cNvSpPr>
              <a:spLocks noChangeShapeType="1"/>
            </p:cNvSpPr>
            <p:nvPr/>
          </p:nvSpPr>
          <p:spPr bwMode="auto">
            <a:xfrm flipV="1">
              <a:off x="503" y="1112"/>
              <a:ext cx="0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4" name="Line 25"/>
            <p:cNvSpPr>
              <a:spLocks noChangeShapeType="1"/>
            </p:cNvSpPr>
            <p:nvPr/>
          </p:nvSpPr>
          <p:spPr bwMode="auto">
            <a:xfrm>
              <a:off x="503" y="1696"/>
              <a:ext cx="0" cy="4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5" name="Line 26"/>
            <p:cNvSpPr>
              <a:spLocks noChangeShapeType="1"/>
            </p:cNvSpPr>
            <p:nvPr/>
          </p:nvSpPr>
          <p:spPr bwMode="auto">
            <a:xfrm>
              <a:off x="839" y="2136"/>
              <a:ext cx="0" cy="1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6" name="Rectangle 27"/>
            <p:cNvSpPr>
              <a:spLocks noChangeArrowheads="1"/>
            </p:cNvSpPr>
            <p:nvPr/>
          </p:nvSpPr>
          <p:spPr bwMode="auto">
            <a:xfrm>
              <a:off x="411" y="2384"/>
              <a:ext cx="35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Hit/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Miss</a:t>
              </a:r>
            </a:p>
          </p:txBody>
        </p:sp>
        <p:sp>
          <p:nvSpPr>
            <p:cNvPr id="39967" name="Line 28"/>
            <p:cNvSpPr>
              <a:spLocks noChangeShapeType="1"/>
            </p:cNvSpPr>
            <p:nvPr/>
          </p:nvSpPr>
          <p:spPr bwMode="auto">
            <a:xfrm>
              <a:off x="5079" y="2168"/>
              <a:ext cx="0" cy="9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68" name="Rectangle 29"/>
            <p:cNvSpPr>
              <a:spLocks noChangeArrowheads="1"/>
            </p:cNvSpPr>
            <p:nvPr/>
          </p:nvSpPr>
          <p:spPr bwMode="auto">
            <a:xfrm>
              <a:off x="3987" y="2792"/>
              <a:ext cx="29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Tag</a:t>
              </a:r>
            </a:p>
          </p:txBody>
        </p:sp>
        <p:sp>
          <p:nvSpPr>
            <p:cNvPr id="39969" name="Rectangle 30"/>
            <p:cNvSpPr>
              <a:spLocks noChangeArrowheads="1"/>
            </p:cNvSpPr>
            <p:nvPr/>
          </p:nvSpPr>
          <p:spPr bwMode="auto">
            <a:xfrm>
              <a:off x="4323" y="2784"/>
              <a:ext cx="385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</p:txBody>
        </p:sp>
        <p:sp>
          <p:nvSpPr>
            <p:cNvPr id="39970" name="Rectangle 31"/>
            <p:cNvSpPr>
              <a:spLocks noChangeArrowheads="1"/>
            </p:cNvSpPr>
            <p:nvPr/>
          </p:nvSpPr>
          <p:spPr bwMode="auto">
            <a:xfrm>
              <a:off x="5123" y="2792"/>
              <a:ext cx="357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Hit/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Miss</a:t>
              </a:r>
            </a:p>
          </p:txBody>
        </p:sp>
        <p:sp>
          <p:nvSpPr>
            <p:cNvPr id="39971" name="Oval 32"/>
            <p:cNvSpPr>
              <a:spLocks noChangeArrowheads="1"/>
            </p:cNvSpPr>
            <p:nvPr/>
          </p:nvSpPr>
          <p:spPr bwMode="auto">
            <a:xfrm>
              <a:off x="2899" y="2784"/>
              <a:ext cx="224" cy="2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=</a:t>
              </a:r>
            </a:p>
          </p:txBody>
        </p:sp>
        <p:sp>
          <p:nvSpPr>
            <p:cNvPr id="39972" name="Line 33"/>
            <p:cNvSpPr>
              <a:spLocks noChangeShapeType="1"/>
            </p:cNvSpPr>
            <p:nvPr/>
          </p:nvSpPr>
          <p:spPr bwMode="auto">
            <a:xfrm flipH="1">
              <a:off x="3107" y="2488"/>
              <a:ext cx="1032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3" name="Line 34"/>
            <p:cNvSpPr>
              <a:spLocks noChangeShapeType="1"/>
            </p:cNvSpPr>
            <p:nvPr/>
          </p:nvSpPr>
          <p:spPr bwMode="auto">
            <a:xfrm>
              <a:off x="1531" y="2472"/>
              <a:ext cx="1336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4" name="Line 35"/>
            <p:cNvSpPr>
              <a:spLocks noChangeShapeType="1"/>
            </p:cNvSpPr>
            <p:nvPr/>
          </p:nvSpPr>
          <p:spPr bwMode="auto">
            <a:xfrm>
              <a:off x="3015" y="2992"/>
              <a:ext cx="0" cy="1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5" name="Line 36"/>
            <p:cNvSpPr>
              <a:spLocks noChangeShapeType="1"/>
            </p:cNvSpPr>
            <p:nvPr/>
          </p:nvSpPr>
          <p:spPr bwMode="auto">
            <a:xfrm>
              <a:off x="2343" y="1608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6" name="Rectangle 37"/>
            <p:cNvSpPr>
              <a:spLocks noChangeArrowheads="1"/>
            </p:cNvSpPr>
            <p:nvPr/>
          </p:nvSpPr>
          <p:spPr bwMode="auto">
            <a:xfrm>
              <a:off x="1278" y="2744"/>
              <a:ext cx="500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39977" name="Line 38"/>
            <p:cNvSpPr>
              <a:spLocks noChangeShapeType="1"/>
            </p:cNvSpPr>
            <p:nvPr/>
          </p:nvSpPr>
          <p:spPr bwMode="auto">
            <a:xfrm>
              <a:off x="1527" y="2136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8" name="Line 39"/>
            <p:cNvSpPr>
              <a:spLocks noChangeShapeType="1"/>
            </p:cNvSpPr>
            <p:nvPr/>
          </p:nvSpPr>
          <p:spPr bwMode="auto">
            <a:xfrm>
              <a:off x="4119" y="2184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79" name="Line 40"/>
            <p:cNvSpPr>
              <a:spLocks noChangeShapeType="1"/>
            </p:cNvSpPr>
            <p:nvPr/>
          </p:nvSpPr>
          <p:spPr bwMode="auto">
            <a:xfrm>
              <a:off x="3255" y="1608"/>
              <a:ext cx="0" cy="3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980" name="Line 41"/>
            <p:cNvSpPr>
              <a:spLocks noChangeShapeType="1"/>
            </p:cNvSpPr>
            <p:nvPr/>
          </p:nvSpPr>
          <p:spPr bwMode="auto">
            <a:xfrm>
              <a:off x="4503" y="2184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9940" name="Rectangle 4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Overlapping TLB &amp; Cache Access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E244C-C8A8-4E5A-85A3-61C7FE75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868295"/>
            <a:ext cx="7886700" cy="1804528"/>
          </a:xfrm>
        </p:spPr>
        <p:txBody>
          <a:bodyPr/>
          <a:lstStyle/>
          <a:p>
            <a:r>
              <a:rPr lang="en-US" dirty="0"/>
              <a:t>What if cache is larger?</a:t>
            </a:r>
          </a:p>
          <a:p>
            <a:pPr lvl="1"/>
            <a:r>
              <a:rPr lang="en-US" dirty="0"/>
              <a:t>Need something more sophisticated (CS 152)</a:t>
            </a:r>
          </a:p>
          <a:p>
            <a:r>
              <a:rPr lang="en-US" dirty="0"/>
              <a:t>Alternative: Just use virtual addresses in caches</a:t>
            </a:r>
          </a:p>
        </p:txBody>
      </p:sp>
    </p:spTree>
    <p:extLst>
      <p:ext uri="{BB962C8B-B14F-4D97-AF65-F5344CB8AC3E}">
        <p14:creationId xmlns:p14="http://schemas.microsoft.com/office/powerpoint/2010/main" val="386152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D8BC-B8B7-5843-A679-75C74BBE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9C5B6-1E1D-0447-B5FE-BC4FB5B48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have a machine with 4KB pages and want to overlap the cache and TLB lookups</a:t>
            </a:r>
          </a:p>
          <a:p>
            <a:r>
              <a:rPr lang="en-US" dirty="0"/>
              <a:t>What is the maximum amount of data we can store in a direct-mapped cache?</a:t>
            </a:r>
          </a:p>
          <a:p>
            <a:endParaRPr lang="en-US" dirty="0"/>
          </a:p>
          <a:p>
            <a:r>
              <a:rPr lang="en-US" dirty="0"/>
              <a:t>What about a 2-way set associative cache?</a:t>
            </a:r>
          </a:p>
          <a:p>
            <a:r>
              <a:rPr lang="en-US" dirty="0"/>
              <a:t>4-way set associative cache?</a:t>
            </a:r>
          </a:p>
        </p:txBody>
      </p:sp>
    </p:spTree>
    <p:extLst>
      <p:ext uri="{BB962C8B-B14F-4D97-AF65-F5344CB8AC3E}">
        <p14:creationId xmlns:p14="http://schemas.microsoft.com/office/powerpoint/2010/main" val="535238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316258" y="300900"/>
            <a:ext cx="8511483" cy="1327150"/>
          </a:xfrm>
        </p:spPr>
        <p:txBody>
          <a:bodyPr>
            <a:normAutofit/>
          </a:bodyPr>
          <a:lstStyle/>
          <a:p>
            <a:r>
              <a:rPr lang="en-US" altLang="en-US" dirty="0"/>
              <a:t>Putting Everything Together: Address Translation</a:t>
            </a:r>
          </a:p>
        </p:txBody>
      </p:sp>
      <p:sp>
        <p:nvSpPr>
          <p:cNvPr id="74754" name="Text Box 100"/>
          <p:cNvSpPr txBox="1">
            <a:spLocks noChangeArrowheads="1"/>
          </p:cNvSpPr>
          <p:nvPr/>
        </p:nvSpPr>
        <p:spPr bwMode="auto">
          <a:xfrm>
            <a:off x="4038600" y="3763373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Address:</a:t>
            </a:r>
          </a:p>
        </p:txBody>
      </p:sp>
      <p:sp>
        <p:nvSpPr>
          <p:cNvPr id="19" name="Rectangle 98"/>
          <p:cNvSpPr>
            <a:spLocks noChangeArrowheads="1"/>
          </p:cNvSpPr>
          <p:nvPr/>
        </p:nvSpPr>
        <p:spPr bwMode="auto">
          <a:xfrm>
            <a:off x="5257800" y="4138023"/>
            <a:ext cx="1447800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20" name="Rectangle 102"/>
          <p:cNvSpPr>
            <a:spLocks noChangeArrowheads="1"/>
          </p:cNvSpPr>
          <p:nvPr/>
        </p:nvSpPr>
        <p:spPr bwMode="auto">
          <a:xfrm>
            <a:off x="4267200" y="4138023"/>
            <a:ext cx="1000125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Page #</a:t>
            </a:r>
          </a:p>
        </p:txBody>
      </p:sp>
      <p:sp>
        <p:nvSpPr>
          <p:cNvPr id="74757" name="Text Box 66"/>
          <p:cNvSpPr txBox="1">
            <a:spLocks noChangeArrowheads="1"/>
          </p:cNvSpPr>
          <p:nvPr/>
        </p:nvSpPr>
        <p:spPr bwMode="auto">
          <a:xfrm>
            <a:off x="152400" y="2010773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Virtual Address:</a:t>
            </a:r>
          </a:p>
        </p:txBody>
      </p:sp>
      <p:sp>
        <p:nvSpPr>
          <p:cNvPr id="74758" name="Rectangle 68"/>
          <p:cNvSpPr>
            <a:spLocks noChangeArrowheads="1"/>
          </p:cNvSpPr>
          <p:nvPr/>
        </p:nvSpPr>
        <p:spPr bwMode="auto">
          <a:xfrm>
            <a:off x="2093913" y="2353673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74759" name="Rectangle 69"/>
          <p:cNvSpPr>
            <a:spLocks noChangeArrowheads="1"/>
          </p:cNvSpPr>
          <p:nvPr/>
        </p:nvSpPr>
        <p:spPr bwMode="auto">
          <a:xfrm>
            <a:off x="1092200" y="2353673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P2 index</a:t>
            </a:r>
          </a:p>
        </p:txBody>
      </p:sp>
      <p:sp>
        <p:nvSpPr>
          <p:cNvPr id="74760" name="Rectangle 70"/>
          <p:cNvSpPr>
            <a:spLocks noChangeArrowheads="1"/>
          </p:cNvSpPr>
          <p:nvPr/>
        </p:nvSpPr>
        <p:spPr bwMode="auto">
          <a:xfrm>
            <a:off x="90488" y="2353673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P1 index</a:t>
            </a:r>
          </a:p>
        </p:txBody>
      </p:sp>
      <p:sp>
        <p:nvSpPr>
          <p:cNvPr id="46" name="Freeform 93"/>
          <p:cNvSpPr>
            <a:spLocks/>
          </p:cNvSpPr>
          <p:nvPr/>
        </p:nvSpPr>
        <p:spPr bwMode="auto">
          <a:xfrm>
            <a:off x="990600" y="2731498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67" name="Freeform 120"/>
          <p:cNvSpPr>
            <a:spLocks/>
          </p:cNvSpPr>
          <p:nvPr/>
        </p:nvSpPr>
        <p:spPr bwMode="auto">
          <a:xfrm>
            <a:off x="1905000" y="2731498"/>
            <a:ext cx="1524000" cy="7937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83" name="Line 20"/>
          <p:cNvSpPr>
            <a:spLocks noChangeShapeType="1"/>
          </p:cNvSpPr>
          <p:nvPr/>
        </p:nvSpPr>
        <p:spPr bwMode="auto">
          <a:xfrm>
            <a:off x="4114800" y="3449048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84" name="Freeform 83"/>
          <p:cNvSpPr>
            <a:spLocks noChangeArrowheads="1"/>
          </p:cNvSpPr>
          <p:nvPr/>
        </p:nvSpPr>
        <p:spPr bwMode="auto">
          <a:xfrm>
            <a:off x="3368675" y="2560048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0" y="3753848"/>
            <a:ext cx="3276600" cy="1854200"/>
            <a:chOff x="0" y="2438400"/>
            <a:chExt cx="3276600" cy="1854166"/>
          </a:xfrm>
        </p:grpSpPr>
        <p:sp>
          <p:nvSpPr>
            <p:cNvPr id="74782" name="Rectangle 4"/>
            <p:cNvSpPr>
              <a:spLocks noChangeArrowheads="1"/>
            </p:cNvSpPr>
            <p:nvPr/>
          </p:nvSpPr>
          <p:spPr bwMode="auto">
            <a:xfrm>
              <a:off x="2438400" y="2457450"/>
              <a:ext cx="669925" cy="11239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83" name="Rectangle 5" descr="80%"/>
            <p:cNvSpPr>
              <a:spLocks noChangeArrowheads="1"/>
            </p:cNvSpPr>
            <p:nvPr/>
          </p:nvSpPr>
          <p:spPr bwMode="auto">
            <a:xfrm>
              <a:off x="2438400" y="2667000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84" name="Rectangle 7" descr="75%"/>
            <p:cNvSpPr>
              <a:spLocks noChangeArrowheads="1"/>
            </p:cNvSpPr>
            <p:nvPr/>
          </p:nvSpPr>
          <p:spPr bwMode="auto">
            <a:xfrm>
              <a:off x="2438400" y="3048000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85" name="Rectangle 76"/>
            <p:cNvSpPr>
              <a:spLocks noChangeArrowheads="1"/>
            </p:cNvSpPr>
            <p:nvPr/>
          </p:nvSpPr>
          <p:spPr bwMode="auto">
            <a:xfrm>
              <a:off x="0" y="2438400"/>
              <a:ext cx="1600200" cy="304800"/>
            </a:xfrm>
            <a:prstGeom prst="rect">
              <a:avLst/>
            </a:prstGeom>
            <a:solidFill>
              <a:srgbClr val="FF96DA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PageTablePtr</a:t>
              </a:r>
            </a:p>
          </p:txBody>
        </p:sp>
        <p:sp>
          <p:nvSpPr>
            <p:cNvPr id="74786" name="Line 92"/>
            <p:cNvSpPr>
              <a:spLocks noChangeShapeType="1"/>
            </p:cNvSpPr>
            <p:nvPr/>
          </p:nvSpPr>
          <p:spPr bwMode="auto">
            <a:xfrm flipV="1">
              <a:off x="1600200" y="2482850"/>
              <a:ext cx="838200" cy="107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  <a:cs typeface="Gill Sans Light"/>
              </a:endParaRPr>
            </a:p>
          </p:txBody>
        </p:sp>
        <p:sp>
          <p:nvSpPr>
            <p:cNvPr id="74787" name="Text Box 66"/>
            <p:cNvSpPr txBox="1">
              <a:spLocks noChangeArrowheads="1"/>
            </p:cNvSpPr>
            <p:nvPr/>
          </p:nvSpPr>
          <p:spPr bwMode="auto">
            <a:xfrm>
              <a:off x="1828800" y="3648810"/>
              <a:ext cx="1447800" cy="64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Page Table </a:t>
              </a:r>
            </a:p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(1</a:t>
              </a:r>
              <a:r>
                <a:rPr lang="en-US" altLang="en-US" sz="1800" b="0" baseline="30000">
                  <a:latin typeface="+mj-lt"/>
                  <a:cs typeface="Gill Sans Light"/>
                </a:rPr>
                <a:t>st</a:t>
              </a:r>
              <a:r>
                <a:rPr lang="en-US" altLang="en-US" sz="1800" b="0">
                  <a:latin typeface="+mj-lt"/>
                  <a:cs typeface="Gill Sans Light"/>
                </a:rPr>
                <a:t> level)</a:t>
              </a: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2971800" y="2839448"/>
            <a:ext cx="1447800" cy="3463925"/>
            <a:chOff x="2971800" y="1524000"/>
            <a:chExt cx="1447800" cy="3463015"/>
          </a:xfrm>
        </p:grpSpPr>
        <p:sp>
          <p:nvSpPr>
            <p:cNvPr id="74773" name="Line 20"/>
            <p:cNvSpPr>
              <a:spLocks noChangeShapeType="1"/>
            </p:cNvSpPr>
            <p:nvPr/>
          </p:nvSpPr>
          <p:spPr bwMode="auto">
            <a:xfrm flipV="1">
              <a:off x="3124200" y="1524000"/>
              <a:ext cx="304800" cy="118745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  <a:cs typeface="Gill Sans Light"/>
              </a:endParaRPr>
            </a:p>
          </p:txBody>
        </p:sp>
        <p:sp>
          <p:nvSpPr>
            <p:cNvPr id="74774" name="Line 22"/>
            <p:cNvSpPr>
              <a:spLocks noChangeShapeType="1"/>
            </p:cNvSpPr>
            <p:nvPr/>
          </p:nvSpPr>
          <p:spPr bwMode="auto">
            <a:xfrm>
              <a:off x="3109913" y="3100387"/>
              <a:ext cx="319087" cy="3286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  <a:cs typeface="Gill Sans Light"/>
              </a:endParaRPr>
            </a:p>
          </p:txBody>
        </p:sp>
        <p:sp>
          <p:nvSpPr>
            <p:cNvPr id="74775" name="Rectangle 8"/>
            <p:cNvSpPr>
              <a:spLocks noChangeArrowheads="1"/>
            </p:cNvSpPr>
            <p:nvPr/>
          </p:nvSpPr>
          <p:spPr bwMode="auto">
            <a:xfrm>
              <a:off x="3429000" y="1524000"/>
              <a:ext cx="668338" cy="9588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76" name="Rectangle 10" descr="50%"/>
            <p:cNvSpPr>
              <a:spLocks noChangeArrowheads="1"/>
            </p:cNvSpPr>
            <p:nvPr/>
          </p:nvSpPr>
          <p:spPr bwMode="auto">
            <a:xfrm>
              <a:off x="3429000" y="1792288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77" name="Rectangle 11" descr="70%"/>
            <p:cNvSpPr>
              <a:spLocks noChangeArrowheads="1"/>
            </p:cNvSpPr>
            <p:nvPr/>
          </p:nvSpPr>
          <p:spPr bwMode="auto">
            <a:xfrm>
              <a:off x="3429000" y="2105025"/>
              <a:ext cx="668338" cy="144463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78" name="Rectangle 8"/>
            <p:cNvSpPr>
              <a:spLocks noChangeArrowheads="1"/>
            </p:cNvSpPr>
            <p:nvPr/>
          </p:nvSpPr>
          <p:spPr bwMode="auto">
            <a:xfrm>
              <a:off x="3429000" y="3384550"/>
              <a:ext cx="668338" cy="9588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79" name="Rectangle 10" descr="50%"/>
            <p:cNvSpPr>
              <a:spLocks noChangeArrowheads="1"/>
            </p:cNvSpPr>
            <p:nvPr/>
          </p:nvSpPr>
          <p:spPr bwMode="auto">
            <a:xfrm>
              <a:off x="3429000" y="3652838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80" name="Rectangle 10" descr="50%"/>
            <p:cNvSpPr>
              <a:spLocks noChangeArrowheads="1"/>
            </p:cNvSpPr>
            <p:nvPr/>
          </p:nvSpPr>
          <p:spPr bwMode="auto">
            <a:xfrm>
              <a:off x="3429000" y="3962400"/>
              <a:ext cx="668338" cy="141288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4781" name="Text Box 66"/>
            <p:cNvSpPr txBox="1">
              <a:spLocks noChangeArrowheads="1"/>
            </p:cNvSpPr>
            <p:nvPr/>
          </p:nvSpPr>
          <p:spPr bwMode="auto">
            <a:xfrm>
              <a:off x="2971800" y="4343400"/>
              <a:ext cx="1447800" cy="6436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Page Table </a:t>
              </a:r>
            </a:p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(2</a:t>
              </a:r>
              <a:r>
                <a:rPr lang="en-US" altLang="en-US" sz="1800" b="0" baseline="30000">
                  <a:latin typeface="+mj-lt"/>
                  <a:cs typeface="Gill Sans Light"/>
                </a:rPr>
                <a:t>nd</a:t>
              </a:r>
              <a:r>
                <a:rPr lang="en-US" altLang="en-US" sz="1800" b="0">
                  <a:latin typeface="+mj-lt"/>
                  <a:cs typeface="Gill Sans Light"/>
                </a:rPr>
                <a:t> level)</a:t>
              </a:r>
            </a:p>
          </p:txBody>
        </p:sp>
      </p:grpSp>
      <p:sp>
        <p:nvSpPr>
          <p:cNvPr id="74767" name="Rectangle 8"/>
          <p:cNvSpPr>
            <a:spLocks noChangeArrowheads="1"/>
          </p:cNvSpPr>
          <p:nvPr/>
        </p:nvSpPr>
        <p:spPr bwMode="auto">
          <a:xfrm>
            <a:off x="7696200" y="2382248"/>
            <a:ext cx="1295400" cy="4191000"/>
          </a:xfrm>
          <a:prstGeom prst="rect">
            <a:avLst/>
          </a:prstGeom>
          <a:solidFill>
            <a:srgbClr val="BCFFB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2915648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3296648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92" name="Line 20"/>
          <p:cNvSpPr>
            <a:spLocks noChangeShapeType="1"/>
          </p:cNvSpPr>
          <p:nvPr/>
        </p:nvSpPr>
        <p:spPr bwMode="auto">
          <a:xfrm flipV="1">
            <a:off x="4724400" y="2915648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93" name="Line 20"/>
          <p:cNvSpPr>
            <a:spLocks noChangeShapeType="1"/>
          </p:cNvSpPr>
          <p:nvPr/>
        </p:nvSpPr>
        <p:spPr bwMode="auto">
          <a:xfrm flipV="1">
            <a:off x="6096000" y="3296648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4772" name="Text Box 100"/>
          <p:cNvSpPr txBox="1">
            <a:spLocks noChangeArrowheads="1"/>
          </p:cNvSpPr>
          <p:nvPr/>
        </p:nvSpPr>
        <p:spPr bwMode="auto">
          <a:xfrm>
            <a:off x="7620000" y="1737723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Memory:</a:t>
            </a:r>
          </a:p>
        </p:txBody>
      </p:sp>
    </p:spTree>
    <p:extLst>
      <p:ext uri="{BB962C8B-B14F-4D97-AF65-F5344CB8AC3E}">
        <p14:creationId xmlns:p14="http://schemas.microsoft.com/office/powerpoint/2010/main" val="184751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46" grpId="0" animBg="1"/>
      <p:bldP spid="67" grpId="0" animBg="1"/>
      <p:bldP spid="83" grpId="0" animBg="1"/>
      <p:bldP spid="84" grpId="0" animBg="1"/>
      <p:bldP spid="88" grpId="0" animBg="1"/>
      <p:bldP spid="90" grpId="0" animBg="1"/>
      <p:bldP spid="92" grpId="0" animBg="1"/>
      <p:bldP spid="9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Line 20"/>
          <p:cNvSpPr>
            <a:spLocks noChangeShapeType="1"/>
          </p:cNvSpPr>
          <p:nvPr/>
        </p:nvSpPr>
        <p:spPr bwMode="auto">
          <a:xfrm flipV="1">
            <a:off x="3124200" y="1828800"/>
            <a:ext cx="304800" cy="1187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78" name="Line 22"/>
          <p:cNvSpPr>
            <a:spLocks noChangeShapeType="1"/>
          </p:cNvSpPr>
          <p:nvPr/>
        </p:nvSpPr>
        <p:spPr bwMode="auto">
          <a:xfrm>
            <a:off x="3109913" y="3405188"/>
            <a:ext cx="3190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79" name="Rectangle 8"/>
          <p:cNvSpPr>
            <a:spLocks noChangeArrowheads="1"/>
          </p:cNvSpPr>
          <p:nvPr/>
        </p:nvSpPr>
        <p:spPr bwMode="auto">
          <a:xfrm>
            <a:off x="3429000" y="368935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0" name="Rectangle 10" descr="50%"/>
          <p:cNvSpPr>
            <a:spLocks noChangeArrowheads="1"/>
          </p:cNvSpPr>
          <p:nvPr/>
        </p:nvSpPr>
        <p:spPr bwMode="auto">
          <a:xfrm>
            <a:off x="3429000" y="395763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1" name="Rectangle 10" descr="50%"/>
          <p:cNvSpPr>
            <a:spLocks noChangeArrowheads="1"/>
          </p:cNvSpPr>
          <p:nvPr/>
        </p:nvSpPr>
        <p:spPr bwMode="auto">
          <a:xfrm>
            <a:off x="3429000" y="4267200"/>
            <a:ext cx="668338" cy="1412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2" name="Text Box 66"/>
          <p:cNvSpPr txBox="1">
            <a:spLocks noChangeArrowheads="1"/>
          </p:cNvSpPr>
          <p:nvPr/>
        </p:nvSpPr>
        <p:spPr bwMode="auto">
          <a:xfrm>
            <a:off x="2971800" y="4648200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(2</a:t>
            </a:r>
            <a:r>
              <a:rPr lang="en-US" altLang="en-US" sz="1800" b="0" baseline="30000">
                <a:latin typeface="+mj-lt"/>
                <a:cs typeface="Gill Sans Light"/>
              </a:rPr>
              <a:t>nd</a:t>
            </a:r>
            <a:r>
              <a:rPr lang="en-US" altLang="en-US" sz="1800" b="0">
                <a:latin typeface="+mj-lt"/>
                <a:cs typeface="Gill Sans Light"/>
              </a:rPr>
              <a:t> level)</a:t>
            </a:r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3429000" y="182880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4" name="Rectangle 10" descr="50%"/>
          <p:cNvSpPr>
            <a:spLocks noChangeArrowheads="1"/>
          </p:cNvSpPr>
          <p:nvPr/>
        </p:nvSpPr>
        <p:spPr bwMode="auto">
          <a:xfrm>
            <a:off x="3429000" y="209708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5" name="Rectangle 11" descr="70%"/>
          <p:cNvSpPr>
            <a:spLocks noChangeArrowheads="1"/>
          </p:cNvSpPr>
          <p:nvPr/>
        </p:nvSpPr>
        <p:spPr bwMode="auto">
          <a:xfrm>
            <a:off x="3429000" y="2409825"/>
            <a:ext cx="668338" cy="144463"/>
          </a:xfrm>
          <a:prstGeom prst="rect">
            <a:avLst/>
          </a:prstGeom>
          <a:pattFill prst="pct7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6" name="Line 20"/>
          <p:cNvSpPr>
            <a:spLocks noChangeShapeType="1"/>
          </p:cNvSpPr>
          <p:nvPr/>
        </p:nvSpPr>
        <p:spPr bwMode="auto">
          <a:xfrm>
            <a:off x="4114800" y="2438400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87" name="Rectangle 4"/>
          <p:cNvSpPr>
            <a:spLocks noChangeArrowheads="1"/>
          </p:cNvSpPr>
          <p:nvPr/>
        </p:nvSpPr>
        <p:spPr bwMode="auto">
          <a:xfrm>
            <a:off x="2438400" y="2762250"/>
            <a:ext cx="669925" cy="112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8" name="Rectangle 5" descr="80%"/>
          <p:cNvSpPr>
            <a:spLocks noChangeArrowheads="1"/>
          </p:cNvSpPr>
          <p:nvPr/>
        </p:nvSpPr>
        <p:spPr bwMode="auto">
          <a:xfrm>
            <a:off x="2438400" y="29718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89" name="Rectangle 7" descr="75%"/>
          <p:cNvSpPr>
            <a:spLocks noChangeArrowheads="1"/>
          </p:cNvSpPr>
          <p:nvPr/>
        </p:nvSpPr>
        <p:spPr bwMode="auto">
          <a:xfrm>
            <a:off x="2438400" y="3352800"/>
            <a:ext cx="669925" cy="142875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5790" name="Line 92"/>
          <p:cNvSpPr>
            <a:spLocks noChangeShapeType="1"/>
          </p:cNvSpPr>
          <p:nvPr/>
        </p:nvSpPr>
        <p:spPr bwMode="auto">
          <a:xfrm flipV="1">
            <a:off x="1600200" y="2787650"/>
            <a:ext cx="83820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91" name="Rectangle 76"/>
          <p:cNvSpPr>
            <a:spLocks noChangeArrowheads="1"/>
          </p:cNvSpPr>
          <p:nvPr/>
        </p:nvSpPr>
        <p:spPr bwMode="auto">
          <a:xfrm>
            <a:off x="0" y="2743200"/>
            <a:ext cx="1600200" cy="304800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PageTablePtr</a:t>
            </a:r>
          </a:p>
        </p:txBody>
      </p:sp>
      <p:sp>
        <p:nvSpPr>
          <p:cNvPr id="75792" name="Freeform 93"/>
          <p:cNvSpPr>
            <a:spLocks/>
          </p:cNvSpPr>
          <p:nvPr/>
        </p:nvSpPr>
        <p:spPr bwMode="auto">
          <a:xfrm>
            <a:off x="990600" y="17208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93" name="Freeform 120"/>
          <p:cNvSpPr>
            <a:spLocks/>
          </p:cNvSpPr>
          <p:nvPr/>
        </p:nvSpPr>
        <p:spPr bwMode="auto">
          <a:xfrm>
            <a:off x="1905000" y="1720850"/>
            <a:ext cx="1524000" cy="8699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794" name="Text Box 66"/>
          <p:cNvSpPr txBox="1">
            <a:spLocks noChangeArrowheads="1"/>
          </p:cNvSpPr>
          <p:nvPr/>
        </p:nvSpPr>
        <p:spPr bwMode="auto">
          <a:xfrm>
            <a:off x="1905000" y="3952875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(1</a:t>
            </a:r>
            <a:r>
              <a:rPr lang="en-US" altLang="en-US" sz="1800" b="0" baseline="30000">
                <a:latin typeface="+mj-lt"/>
                <a:cs typeface="Gill Sans Light"/>
              </a:rPr>
              <a:t>st</a:t>
            </a:r>
            <a:r>
              <a:rPr lang="en-US" altLang="en-US" sz="1800" b="0">
                <a:latin typeface="+mj-lt"/>
                <a:cs typeface="Gill Sans Light"/>
              </a:rPr>
              <a:t> level)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0" y="727075"/>
            <a:ext cx="7696200" cy="4911725"/>
          </a:xfrm>
          <a:prstGeom prst="rect">
            <a:avLst/>
          </a:prstGeom>
          <a:solidFill>
            <a:schemeClr val="bg2">
              <a:lumMod val="40000"/>
              <a:lumOff val="60000"/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5796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Putting Everything Together: TLB</a:t>
            </a:r>
          </a:p>
        </p:txBody>
      </p:sp>
      <p:sp>
        <p:nvSpPr>
          <p:cNvPr id="75797" name="Rectangle 98"/>
          <p:cNvSpPr>
            <a:spLocks noChangeArrowheads="1"/>
          </p:cNvSpPr>
          <p:nvPr/>
        </p:nvSpPr>
        <p:spPr bwMode="auto">
          <a:xfrm>
            <a:off x="5257799" y="3127375"/>
            <a:ext cx="1447801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75798" name="Rectangle 102"/>
          <p:cNvSpPr>
            <a:spLocks noChangeArrowheads="1"/>
          </p:cNvSpPr>
          <p:nvPr/>
        </p:nvSpPr>
        <p:spPr bwMode="auto">
          <a:xfrm>
            <a:off x="4267200" y="3127375"/>
            <a:ext cx="1000125" cy="377825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+mj-l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+mj-lt"/>
                <a:cs typeface="Gill Sans Light"/>
              </a:rPr>
              <a:t>Page #</a:t>
            </a:r>
          </a:p>
        </p:txBody>
      </p:sp>
      <p:sp>
        <p:nvSpPr>
          <p:cNvPr id="75799" name="Text Box 66"/>
          <p:cNvSpPr txBox="1">
            <a:spLocks noChangeArrowheads="1"/>
          </p:cNvSpPr>
          <p:nvPr/>
        </p:nvSpPr>
        <p:spPr bwMode="auto">
          <a:xfrm>
            <a:off x="152400" y="1000125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Virtual Address:</a:t>
            </a:r>
          </a:p>
        </p:txBody>
      </p:sp>
      <p:sp>
        <p:nvSpPr>
          <p:cNvPr id="75800" name="Rectangle 68"/>
          <p:cNvSpPr>
            <a:spLocks noChangeArrowheads="1"/>
          </p:cNvSpPr>
          <p:nvPr/>
        </p:nvSpPr>
        <p:spPr bwMode="auto">
          <a:xfrm>
            <a:off x="2093913" y="1343025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75801" name="Rectangle 69"/>
          <p:cNvSpPr>
            <a:spLocks noChangeArrowheads="1"/>
          </p:cNvSpPr>
          <p:nvPr/>
        </p:nvSpPr>
        <p:spPr bwMode="auto">
          <a:xfrm>
            <a:off x="1092200" y="1343025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P2 index</a:t>
            </a:r>
          </a:p>
        </p:txBody>
      </p:sp>
      <p:sp>
        <p:nvSpPr>
          <p:cNvPr id="75802" name="Rectangle 70"/>
          <p:cNvSpPr>
            <a:spLocks noChangeArrowheads="1"/>
          </p:cNvSpPr>
          <p:nvPr/>
        </p:nvSpPr>
        <p:spPr bwMode="auto">
          <a:xfrm>
            <a:off x="90488" y="1343025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P1 index</a:t>
            </a:r>
          </a:p>
        </p:txBody>
      </p:sp>
      <p:sp>
        <p:nvSpPr>
          <p:cNvPr id="75803" name="Rectangle 8"/>
          <p:cNvSpPr>
            <a:spLocks noChangeArrowheads="1"/>
          </p:cNvSpPr>
          <p:nvPr/>
        </p:nvSpPr>
        <p:spPr bwMode="auto">
          <a:xfrm>
            <a:off x="7696200" y="1371600"/>
            <a:ext cx="1295400" cy="4191000"/>
          </a:xfrm>
          <a:prstGeom prst="rect">
            <a:avLst/>
          </a:prstGeom>
          <a:solidFill>
            <a:srgbClr val="BCFFB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1905000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22860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5806" name="Text Box 100"/>
          <p:cNvSpPr txBox="1">
            <a:spLocks noChangeArrowheads="1"/>
          </p:cNvSpPr>
          <p:nvPr/>
        </p:nvSpPr>
        <p:spPr bwMode="auto">
          <a:xfrm>
            <a:off x="7620000" y="727075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Memory:</a:t>
            </a:r>
          </a:p>
        </p:txBody>
      </p:sp>
      <p:sp>
        <p:nvSpPr>
          <p:cNvPr id="75807" name="Freeform 83"/>
          <p:cNvSpPr>
            <a:spLocks noChangeArrowheads="1"/>
          </p:cNvSpPr>
          <p:nvPr/>
        </p:nvSpPr>
        <p:spPr bwMode="auto">
          <a:xfrm>
            <a:off x="3368675" y="1549400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808" name="Text Box 100"/>
          <p:cNvSpPr txBox="1">
            <a:spLocks noChangeArrowheads="1"/>
          </p:cNvSpPr>
          <p:nvPr/>
        </p:nvSpPr>
        <p:spPr bwMode="auto">
          <a:xfrm>
            <a:off x="4038600" y="275272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Address:</a:t>
            </a:r>
          </a:p>
        </p:txBody>
      </p:sp>
      <p:sp>
        <p:nvSpPr>
          <p:cNvPr id="75809" name="Right Brace 47"/>
          <p:cNvSpPr>
            <a:spLocks/>
          </p:cNvSpPr>
          <p:nvPr/>
        </p:nvSpPr>
        <p:spPr bwMode="auto">
          <a:xfrm rot="5400000">
            <a:off x="971550" y="895350"/>
            <a:ext cx="228600" cy="1943100"/>
          </a:xfrm>
          <a:prstGeom prst="rightBrace">
            <a:avLst>
              <a:gd name="adj1" fmla="val 834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1062038" y="1981200"/>
            <a:ext cx="830262" cy="4014788"/>
          </a:xfrm>
          <a:custGeom>
            <a:avLst/>
            <a:gdLst>
              <a:gd name="T0" fmla="*/ 39561 w 829359"/>
              <a:gd name="T1" fmla="*/ 0 h 3939220"/>
              <a:gd name="T2" fmla="*/ 0 w 829359"/>
              <a:gd name="T3" fmla="*/ 5424228 h 3939220"/>
              <a:gd name="T4" fmla="*/ 843927 w 829359"/>
              <a:gd name="T5" fmla="*/ 5442131 h 3939220"/>
              <a:gd name="T6" fmla="*/ 0 60000 65536"/>
              <a:gd name="T7" fmla="*/ 0 60000 65536"/>
              <a:gd name="T8" fmla="*/ 0 60000 65536"/>
              <a:gd name="T9" fmla="*/ 0 w 829359"/>
              <a:gd name="T10" fmla="*/ 0 h 3939220"/>
              <a:gd name="T11" fmla="*/ 829359 w 829359"/>
              <a:gd name="T12" fmla="*/ 3939220 h 3939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9359" h="3939220">
                <a:moveTo>
                  <a:pt x="38877" y="0"/>
                </a:moveTo>
                <a:lnTo>
                  <a:pt x="0" y="3926262"/>
                </a:lnTo>
                <a:lnTo>
                  <a:pt x="829359" y="393922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4354513" y="3492500"/>
            <a:ext cx="361950" cy="2487613"/>
          </a:xfrm>
          <a:custGeom>
            <a:avLst/>
            <a:gdLst>
              <a:gd name="T0" fmla="*/ 0 w 362845"/>
              <a:gd name="T1" fmla="*/ 2482891 h 2487928"/>
              <a:gd name="T2" fmla="*/ 348787 w 362845"/>
              <a:gd name="T3" fmla="*/ 2482891 h 2487928"/>
              <a:gd name="T4" fmla="*/ 348787 w 362845"/>
              <a:gd name="T5" fmla="*/ 0 h 2487928"/>
              <a:gd name="T6" fmla="*/ 0 60000 65536"/>
              <a:gd name="T7" fmla="*/ 0 60000 65536"/>
              <a:gd name="T8" fmla="*/ 0 60000 65536"/>
              <a:gd name="T9" fmla="*/ 0 w 362845"/>
              <a:gd name="T10" fmla="*/ 0 h 2487928"/>
              <a:gd name="T11" fmla="*/ 362845 w 362845"/>
              <a:gd name="T12" fmla="*/ 2487928 h 2487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845" h="2487928">
                <a:moveTo>
                  <a:pt x="0" y="2487928"/>
                </a:moveTo>
                <a:lnTo>
                  <a:pt x="362845" y="2487928"/>
                </a:lnTo>
                <a:lnTo>
                  <a:pt x="36284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1752600" y="5318125"/>
            <a:ext cx="2590800" cy="1235075"/>
            <a:chOff x="1752600" y="5013410"/>
            <a:chExt cx="2590800" cy="123499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905000" y="5791231"/>
              <a:ext cx="24384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905000" y="5334063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17" name="Rectangle 39"/>
            <p:cNvSpPr>
              <a:spLocks noChangeArrowheads="1"/>
            </p:cNvSpPr>
            <p:nvPr/>
          </p:nvSpPr>
          <p:spPr bwMode="auto">
            <a:xfrm>
              <a:off x="1905000" y="5562600"/>
              <a:ext cx="1219200" cy="2286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905000" y="6019816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3124200" y="5334063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20" name="Rectangle 44"/>
            <p:cNvSpPr>
              <a:spLocks noChangeArrowheads="1"/>
            </p:cNvSpPr>
            <p:nvPr/>
          </p:nvSpPr>
          <p:spPr bwMode="auto">
            <a:xfrm>
              <a:off x="3124200" y="5562600"/>
              <a:ext cx="1219200" cy="228600"/>
            </a:xfrm>
            <a:prstGeom prst="rect">
              <a:avLst/>
            </a:prstGeom>
            <a:solidFill>
              <a:srgbClr val="FFFFAA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124200" y="6019816"/>
              <a:ext cx="1219200" cy="228584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5822" name="TextBox 48"/>
            <p:cNvSpPr txBox="1">
              <a:spLocks noChangeArrowheads="1"/>
            </p:cNvSpPr>
            <p:nvPr/>
          </p:nvSpPr>
          <p:spPr bwMode="auto">
            <a:xfrm>
              <a:off x="2971800" y="5645339"/>
              <a:ext cx="492443" cy="461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+mj-lt"/>
                  <a:cs typeface="Gill Sans Light"/>
                </a:rPr>
                <a:t>…</a:t>
              </a:r>
            </a:p>
          </p:txBody>
        </p:sp>
        <p:sp>
          <p:nvSpPr>
            <p:cNvPr id="75823" name="Text Box 66"/>
            <p:cNvSpPr txBox="1">
              <a:spLocks noChangeArrowheads="1"/>
            </p:cNvSpPr>
            <p:nvPr/>
          </p:nvSpPr>
          <p:spPr bwMode="auto">
            <a:xfrm>
              <a:off x="1752600" y="5013410"/>
              <a:ext cx="838200" cy="366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TLB:</a:t>
              </a:r>
            </a:p>
          </p:txBody>
        </p:sp>
      </p:grpSp>
      <p:sp>
        <p:nvSpPr>
          <p:cNvPr id="75813" name="Line 20"/>
          <p:cNvSpPr>
            <a:spLocks noChangeShapeType="1"/>
          </p:cNvSpPr>
          <p:nvPr/>
        </p:nvSpPr>
        <p:spPr bwMode="auto">
          <a:xfrm flipV="1">
            <a:off x="4724400" y="1905000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5814" name="Line 20"/>
          <p:cNvSpPr>
            <a:spLocks noChangeShapeType="1"/>
          </p:cNvSpPr>
          <p:nvPr/>
        </p:nvSpPr>
        <p:spPr bwMode="auto">
          <a:xfrm flipV="1">
            <a:off x="6096000" y="2286000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15233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Line 20"/>
          <p:cNvSpPr>
            <a:spLocks noChangeShapeType="1"/>
          </p:cNvSpPr>
          <p:nvPr/>
        </p:nvSpPr>
        <p:spPr bwMode="auto">
          <a:xfrm>
            <a:off x="4114800" y="2438400"/>
            <a:ext cx="457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1905000" y="6096000"/>
            <a:ext cx="24384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03" name="Line 20"/>
          <p:cNvSpPr>
            <a:spLocks noChangeShapeType="1"/>
          </p:cNvSpPr>
          <p:nvPr/>
        </p:nvSpPr>
        <p:spPr bwMode="auto">
          <a:xfrm flipV="1">
            <a:off x="3124200" y="1828800"/>
            <a:ext cx="304800" cy="1187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04" name="Line 22"/>
          <p:cNvSpPr>
            <a:spLocks noChangeShapeType="1"/>
          </p:cNvSpPr>
          <p:nvPr/>
        </p:nvSpPr>
        <p:spPr bwMode="auto">
          <a:xfrm>
            <a:off x="3109913" y="3405188"/>
            <a:ext cx="319087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05" name="Rectangle 8"/>
          <p:cNvSpPr>
            <a:spLocks noChangeArrowheads="1"/>
          </p:cNvSpPr>
          <p:nvPr/>
        </p:nvSpPr>
        <p:spPr bwMode="auto">
          <a:xfrm>
            <a:off x="3429000" y="368935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06" name="Rectangle 10" descr="50%"/>
          <p:cNvSpPr>
            <a:spLocks noChangeArrowheads="1"/>
          </p:cNvSpPr>
          <p:nvPr/>
        </p:nvSpPr>
        <p:spPr bwMode="auto">
          <a:xfrm>
            <a:off x="3429000" y="395763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07" name="Rectangle 10" descr="50%"/>
          <p:cNvSpPr>
            <a:spLocks noChangeArrowheads="1"/>
          </p:cNvSpPr>
          <p:nvPr/>
        </p:nvSpPr>
        <p:spPr bwMode="auto">
          <a:xfrm>
            <a:off x="3429000" y="4267200"/>
            <a:ext cx="668338" cy="141288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08" name="Text Box 66"/>
          <p:cNvSpPr txBox="1">
            <a:spLocks noChangeArrowheads="1"/>
          </p:cNvSpPr>
          <p:nvPr/>
        </p:nvSpPr>
        <p:spPr bwMode="auto">
          <a:xfrm>
            <a:off x="2971800" y="4648200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(2</a:t>
            </a:r>
            <a:r>
              <a:rPr lang="en-US" altLang="en-US" sz="1800" b="0" baseline="30000">
                <a:latin typeface="+mj-lt"/>
                <a:cs typeface="Gill Sans Light"/>
              </a:rPr>
              <a:t>nd</a:t>
            </a:r>
            <a:r>
              <a:rPr lang="en-US" altLang="en-US" sz="1800" b="0">
                <a:latin typeface="+mj-lt"/>
                <a:cs typeface="Gill Sans Light"/>
              </a:rPr>
              <a:t> level)</a:t>
            </a:r>
          </a:p>
        </p:txBody>
      </p:sp>
      <p:sp>
        <p:nvSpPr>
          <p:cNvPr id="76809" name="Rectangle 8"/>
          <p:cNvSpPr>
            <a:spLocks noChangeArrowheads="1"/>
          </p:cNvSpPr>
          <p:nvPr/>
        </p:nvSpPr>
        <p:spPr bwMode="auto">
          <a:xfrm>
            <a:off x="3429000" y="1828800"/>
            <a:ext cx="668338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0" name="Rectangle 10" descr="50%"/>
          <p:cNvSpPr>
            <a:spLocks noChangeArrowheads="1"/>
          </p:cNvSpPr>
          <p:nvPr/>
        </p:nvSpPr>
        <p:spPr bwMode="auto">
          <a:xfrm>
            <a:off x="3429000" y="2097088"/>
            <a:ext cx="668338" cy="141287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1" name="Rectangle 11" descr="70%"/>
          <p:cNvSpPr>
            <a:spLocks noChangeArrowheads="1"/>
          </p:cNvSpPr>
          <p:nvPr/>
        </p:nvSpPr>
        <p:spPr bwMode="auto">
          <a:xfrm>
            <a:off x="3429000" y="2409825"/>
            <a:ext cx="668338" cy="144463"/>
          </a:xfrm>
          <a:prstGeom prst="rect">
            <a:avLst/>
          </a:prstGeom>
          <a:pattFill prst="pct7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2" name="Rectangle 4"/>
          <p:cNvSpPr>
            <a:spLocks noChangeArrowheads="1"/>
          </p:cNvSpPr>
          <p:nvPr/>
        </p:nvSpPr>
        <p:spPr bwMode="auto">
          <a:xfrm>
            <a:off x="2438400" y="2762250"/>
            <a:ext cx="669925" cy="112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3" name="Rectangle 5" descr="80%"/>
          <p:cNvSpPr>
            <a:spLocks noChangeArrowheads="1"/>
          </p:cNvSpPr>
          <p:nvPr/>
        </p:nvSpPr>
        <p:spPr bwMode="auto">
          <a:xfrm>
            <a:off x="2438400" y="29718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4" name="Rectangle 7" descr="75%"/>
          <p:cNvSpPr>
            <a:spLocks noChangeArrowheads="1"/>
          </p:cNvSpPr>
          <p:nvPr/>
        </p:nvSpPr>
        <p:spPr bwMode="auto">
          <a:xfrm>
            <a:off x="2438400" y="3352800"/>
            <a:ext cx="669925" cy="142875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15" name="Line 92"/>
          <p:cNvSpPr>
            <a:spLocks noChangeShapeType="1"/>
          </p:cNvSpPr>
          <p:nvPr/>
        </p:nvSpPr>
        <p:spPr bwMode="auto">
          <a:xfrm flipV="1">
            <a:off x="1600200" y="2787650"/>
            <a:ext cx="838200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16" name="Rectangle 76"/>
          <p:cNvSpPr>
            <a:spLocks noChangeArrowheads="1"/>
          </p:cNvSpPr>
          <p:nvPr/>
        </p:nvSpPr>
        <p:spPr bwMode="auto">
          <a:xfrm>
            <a:off x="27500" y="2743200"/>
            <a:ext cx="1600200" cy="304800"/>
          </a:xfrm>
          <a:prstGeom prst="rect">
            <a:avLst/>
          </a:prstGeom>
          <a:solidFill>
            <a:srgbClr val="FF96D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PageTablePtr</a:t>
            </a:r>
          </a:p>
        </p:txBody>
      </p:sp>
      <p:sp>
        <p:nvSpPr>
          <p:cNvPr id="76817" name="Freeform 93"/>
          <p:cNvSpPr>
            <a:spLocks/>
          </p:cNvSpPr>
          <p:nvPr/>
        </p:nvSpPr>
        <p:spPr bwMode="auto">
          <a:xfrm>
            <a:off x="990600" y="1720850"/>
            <a:ext cx="1447800" cy="12954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18" name="Freeform 120"/>
          <p:cNvSpPr>
            <a:spLocks/>
          </p:cNvSpPr>
          <p:nvPr/>
        </p:nvSpPr>
        <p:spPr bwMode="auto">
          <a:xfrm>
            <a:off x="1905000" y="1720850"/>
            <a:ext cx="1524000" cy="869950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19" name="Text Box 66"/>
          <p:cNvSpPr txBox="1">
            <a:spLocks noChangeArrowheads="1"/>
          </p:cNvSpPr>
          <p:nvPr/>
        </p:nvSpPr>
        <p:spPr bwMode="auto">
          <a:xfrm>
            <a:off x="1905000" y="3952875"/>
            <a:ext cx="14478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Page Table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(1</a:t>
            </a:r>
            <a:r>
              <a:rPr lang="en-US" altLang="en-US" sz="1800" b="0" baseline="30000">
                <a:latin typeface="+mj-lt"/>
                <a:cs typeface="Gill Sans Light"/>
              </a:rPr>
              <a:t>st</a:t>
            </a:r>
            <a:r>
              <a:rPr lang="en-US" altLang="en-US" sz="1800" b="0">
                <a:latin typeface="+mj-lt"/>
                <a:cs typeface="Gill Sans Light"/>
              </a:rPr>
              <a:t> level)</a:t>
            </a:r>
          </a:p>
        </p:txBody>
      </p:sp>
      <p:sp>
        <p:nvSpPr>
          <p:cNvPr id="76820" name="Text Box 66"/>
          <p:cNvSpPr txBox="1">
            <a:spLocks noChangeArrowheads="1"/>
          </p:cNvSpPr>
          <p:nvPr/>
        </p:nvSpPr>
        <p:spPr bwMode="auto">
          <a:xfrm>
            <a:off x="152400" y="1000125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Virtual Address:</a:t>
            </a:r>
          </a:p>
        </p:txBody>
      </p:sp>
      <p:sp>
        <p:nvSpPr>
          <p:cNvPr id="76821" name="Rectangle 68"/>
          <p:cNvSpPr>
            <a:spLocks noChangeArrowheads="1"/>
          </p:cNvSpPr>
          <p:nvPr/>
        </p:nvSpPr>
        <p:spPr bwMode="auto">
          <a:xfrm>
            <a:off x="2093913" y="1343025"/>
            <a:ext cx="1258887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76822" name="Rectangle 69"/>
          <p:cNvSpPr>
            <a:spLocks noChangeArrowheads="1"/>
          </p:cNvSpPr>
          <p:nvPr/>
        </p:nvSpPr>
        <p:spPr bwMode="auto">
          <a:xfrm>
            <a:off x="1092200" y="1343025"/>
            <a:ext cx="1001713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P2 index</a:t>
            </a:r>
          </a:p>
        </p:txBody>
      </p:sp>
      <p:sp>
        <p:nvSpPr>
          <p:cNvPr id="76823" name="Rectangle 70"/>
          <p:cNvSpPr>
            <a:spLocks noChangeArrowheads="1"/>
          </p:cNvSpPr>
          <p:nvPr/>
        </p:nvSpPr>
        <p:spPr bwMode="auto">
          <a:xfrm>
            <a:off x="90488" y="1343025"/>
            <a:ext cx="1001712" cy="37782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 dirty="0">
                <a:solidFill>
                  <a:schemeClr val="bg1"/>
                </a:solidFill>
                <a:latin typeface="+mj-lt"/>
                <a:cs typeface="Gill Sans Light"/>
              </a:rPr>
              <a:t>P1 index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905000" y="56388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25" name="Rectangle 39"/>
          <p:cNvSpPr>
            <a:spLocks noChangeArrowheads="1"/>
          </p:cNvSpPr>
          <p:nvPr/>
        </p:nvSpPr>
        <p:spPr bwMode="auto">
          <a:xfrm>
            <a:off x="1905000" y="5867400"/>
            <a:ext cx="1219200" cy="2286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905000" y="63246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124200" y="56388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28" name="Rectangle 44"/>
          <p:cNvSpPr>
            <a:spLocks noChangeArrowheads="1"/>
          </p:cNvSpPr>
          <p:nvPr/>
        </p:nvSpPr>
        <p:spPr bwMode="auto">
          <a:xfrm>
            <a:off x="3124200" y="5867400"/>
            <a:ext cx="1219200" cy="228600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124200" y="6324600"/>
            <a:ext cx="1219200" cy="2286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30" name="Right Brace 47"/>
          <p:cNvSpPr>
            <a:spLocks/>
          </p:cNvSpPr>
          <p:nvPr/>
        </p:nvSpPr>
        <p:spPr bwMode="auto">
          <a:xfrm rot="5400000">
            <a:off x="971550" y="895350"/>
            <a:ext cx="228600" cy="1943100"/>
          </a:xfrm>
          <a:prstGeom prst="rightBrace">
            <a:avLst>
              <a:gd name="adj1" fmla="val 834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>
            <a:lvl1pPr marL="6858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76831" name="TextBox 48"/>
          <p:cNvSpPr txBox="1">
            <a:spLocks noChangeArrowheads="1"/>
          </p:cNvSpPr>
          <p:nvPr/>
        </p:nvSpPr>
        <p:spPr bwMode="auto">
          <a:xfrm>
            <a:off x="2971800" y="594995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+mj-lt"/>
                <a:cs typeface="Gill Sans Light"/>
              </a:rPr>
              <a:t>…</a:t>
            </a:r>
          </a:p>
        </p:txBody>
      </p:sp>
      <p:sp>
        <p:nvSpPr>
          <p:cNvPr id="76832" name="Freeform 49"/>
          <p:cNvSpPr>
            <a:spLocks noChangeArrowheads="1"/>
          </p:cNvSpPr>
          <p:nvPr/>
        </p:nvSpPr>
        <p:spPr bwMode="auto">
          <a:xfrm>
            <a:off x="1062038" y="2057400"/>
            <a:ext cx="830262" cy="3938588"/>
          </a:xfrm>
          <a:custGeom>
            <a:avLst/>
            <a:gdLst>
              <a:gd name="T0" fmla="*/ 39561 w 829359"/>
              <a:gd name="T1" fmla="*/ 0 h 3939220"/>
              <a:gd name="T2" fmla="*/ 0 w 829359"/>
              <a:gd name="T3" fmla="*/ 3916194 h 3939220"/>
              <a:gd name="T4" fmla="*/ 843927 w 829359"/>
              <a:gd name="T5" fmla="*/ 3929120 h 3939220"/>
              <a:gd name="T6" fmla="*/ 0 60000 65536"/>
              <a:gd name="T7" fmla="*/ 0 60000 65536"/>
              <a:gd name="T8" fmla="*/ 0 60000 65536"/>
              <a:gd name="T9" fmla="*/ 0 w 829359"/>
              <a:gd name="T10" fmla="*/ 0 h 3939220"/>
              <a:gd name="T11" fmla="*/ 829359 w 829359"/>
              <a:gd name="T12" fmla="*/ 3939220 h 39392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9359" h="3939220">
                <a:moveTo>
                  <a:pt x="38877" y="0"/>
                </a:moveTo>
                <a:lnTo>
                  <a:pt x="0" y="3926262"/>
                </a:lnTo>
                <a:lnTo>
                  <a:pt x="829359" y="393922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33" name="Freeform 50"/>
          <p:cNvSpPr>
            <a:spLocks noChangeArrowheads="1"/>
          </p:cNvSpPr>
          <p:nvPr/>
        </p:nvSpPr>
        <p:spPr bwMode="auto">
          <a:xfrm>
            <a:off x="4354513" y="3492500"/>
            <a:ext cx="361950" cy="2487613"/>
          </a:xfrm>
          <a:custGeom>
            <a:avLst/>
            <a:gdLst>
              <a:gd name="T0" fmla="*/ 0 w 362845"/>
              <a:gd name="T1" fmla="*/ 2482891 h 2487928"/>
              <a:gd name="T2" fmla="*/ 348787 w 362845"/>
              <a:gd name="T3" fmla="*/ 2482891 h 2487928"/>
              <a:gd name="T4" fmla="*/ 348787 w 362845"/>
              <a:gd name="T5" fmla="*/ 0 h 2487928"/>
              <a:gd name="T6" fmla="*/ 0 60000 65536"/>
              <a:gd name="T7" fmla="*/ 0 60000 65536"/>
              <a:gd name="T8" fmla="*/ 0 60000 65536"/>
              <a:gd name="T9" fmla="*/ 0 w 362845"/>
              <a:gd name="T10" fmla="*/ 0 h 2487928"/>
              <a:gd name="T11" fmla="*/ 362845 w 362845"/>
              <a:gd name="T12" fmla="*/ 2487928 h 24879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2845" h="2487928">
                <a:moveTo>
                  <a:pt x="0" y="2487928"/>
                </a:moveTo>
                <a:lnTo>
                  <a:pt x="362845" y="2487928"/>
                </a:lnTo>
                <a:lnTo>
                  <a:pt x="362845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34" name="Text Box 66"/>
          <p:cNvSpPr txBox="1">
            <a:spLocks noChangeArrowheads="1"/>
          </p:cNvSpPr>
          <p:nvPr/>
        </p:nvSpPr>
        <p:spPr bwMode="auto">
          <a:xfrm>
            <a:off x="1752600" y="5318125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TLB: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0" y="857840"/>
            <a:ext cx="7696200" cy="5751919"/>
          </a:xfrm>
          <a:prstGeom prst="rect">
            <a:avLst/>
          </a:prstGeom>
          <a:solidFill>
            <a:schemeClr val="bg2">
              <a:lumMod val="40000"/>
              <a:lumOff val="60000"/>
              <a:alpha val="7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90478" tIns="44445" rIns="90478" bIns="44445" anchor="ctr"/>
          <a:lstStyle/>
          <a:p>
            <a:pPr marL="685800" indent="-228600"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36" name="Title 1"/>
          <p:cNvSpPr>
            <a:spLocks noGrp="1"/>
          </p:cNvSpPr>
          <p:nvPr>
            <p:ph type="title"/>
          </p:nvPr>
        </p:nvSpPr>
        <p:spPr>
          <a:xfrm>
            <a:off x="457200" y="246654"/>
            <a:ext cx="76962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Putting Everything Together: Cache</a:t>
            </a:r>
          </a:p>
        </p:txBody>
      </p:sp>
      <p:sp>
        <p:nvSpPr>
          <p:cNvPr id="76837" name="Rectangle 98"/>
          <p:cNvSpPr>
            <a:spLocks noChangeArrowheads="1"/>
          </p:cNvSpPr>
          <p:nvPr/>
        </p:nvSpPr>
        <p:spPr bwMode="auto">
          <a:xfrm>
            <a:off x="5257800" y="3127375"/>
            <a:ext cx="1447800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Offset</a:t>
            </a:r>
          </a:p>
        </p:txBody>
      </p:sp>
      <p:sp>
        <p:nvSpPr>
          <p:cNvPr id="76838" name="Rectangle 8"/>
          <p:cNvSpPr>
            <a:spLocks noChangeArrowheads="1"/>
          </p:cNvSpPr>
          <p:nvPr/>
        </p:nvSpPr>
        <p:spPr bwMode="auto">
          <a:xfrm>
            <a:off x="7696200" y="1371600"/>
            <a:ext cx="1295400" cy="4191000"/>
          </a:xfrm>
          <a:prstGeom prst="rect">
            <a:avLst/>
          </a:prstGeom>
          <a:solidFill>
            <a:srgbClr val="BCFFB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b="0">
              <a:latin typeface="+mj-lt"/>
              <a:cs typeface="Gill Sans Light"/>
            </a:endParaRPr>
          </a:p>
        </p:txBody>
      </p:sp>
      <p:sp>
        <p:nvSpPr>
          <p:cNvPr id="88" name="Rectangle 10" descr="50%"/>
          <p:cNvSpPr>
            <a:spLocks noChangeArrowheads="1"/>
          </p:cNvSpPr>
          <p:nvPr/>
        </p:nvSpPr>
        <p:spPr bwMode="auto">
          <a:xfrm>
            <a:off x="7696200" y="1905000"/>
            <a:ext cx="12954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90" name="Rectangle 10" descr="50%"/>
          <p:cNvSpPr>
            <a:spLocks noChangeArrowheads="1"/>
          </p:cNvSpPr>
          <p:nvPr/>
        </p:nvSpPr>
        <p:spPr bwMode="auto">
          <a:xfrm>
            <a:off x="7696200" y="2286000"/>
            <a:ext cx="12954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>
              <a:latin typeface="+mj-lt"/>
              <a:ea typeface="ＭＳ Ｐゴシック" charset="-128"/>
              <a:cs typeface="Gill Sans Light"/>
            </a:endParaRPr>
          </a:p>
        </p:txBody>
      </p:sp>
      <p:sp>
        <p:nvSpPr>
          <p:cNvPr id="76841" name="Text Box 100"/>
          <p:cNvSpPr txBox="1">
            <a:spLocks noChangeArrowheads="1"/>
          </p:cNvSpPr>
          <p:nvPr/>
        </p:nvSpPr>
        <p:spPr bwMode="auto">
          <a:xfrm>
            <a:off x="7620000" y="727075"/>
            <a:ext cx="13716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</a:t>
            </a:r>
          </a:p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Memory:</a:t>
            </a:r>
          </a:p>
        </p:txBody>
      </p:sp>
      <p:sp>
        <p:nvSpPr>
          <p:cNvPr id="76842" name="Freeform 83"/>
          <p:cNvSpPr>
            <a:spLocks noChangeArrowheads="1"/>
          </p:cNvSpPr>
          <p:nvPr/>
        </p:nvSpPr>
        <p:spPr bwMode="auto">
          <a:xfrm>
            <a:off x="3368675" y="1549400"/>
            <a:ext cx="2436813" cy="1541463"/>
          </a:xfrm>
          <a:custGeom>
            <a:avLst/>
            <a:gdLst>
              <a:gd name="T0" fmla="*/ 0 w 2436241"/>
              <a:gd name="T1" fmla="*/ 0 h 1541997"/>
              <a:gd name="T2" fmla="*/ 2016162 w 2436241"/>
              <a:gd name="T3" fmla="*/ 373702 h 1541997"/>
              <a:gd name="T4" fmla="*/ 2445409 w 2436241"/>
              <a:gd name="T5" fmla="*/ 1533475 h 1541997"/>
              <a:gd name="T6" fmla="*/ 0 60000 65536"/>
              <a:gd name="T7" fmla="*/ 0 60000 65536"/>
              <a:gd name="T8" fmla="*/ 0 60000 65536"/>
              <a:gd name="T9" fmla="*/ 0 w 2436241"/>
              <a:gd name="T10" fmla="*/ 0 h 1541997"/>
              <a:gd name="T11" fmla="*/ 2436241 w 2436241"/>
              <a:gd name="T12" fmla="*/ 1541997 h 1541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36241" h="1541997">
                <a:moveTo>
                  <a:pt x="0" y="0"/>
                </a:moveTo>
                <a:lnTo>
                  <a:pt x="2008603" y="375781"/>
                </a:lnTo>
                <a:lnTo>
                  <a:pt x="2436241" y="1541997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43" name="Text Box 100"/>
          <p:cNvSpPr txBox="1">
            <a:spLocks noChangeArrowheads="1"/>
          </p:cNvSpPr>
          <p:nvPr/>
        </p:nvSpPr>
        <p:spPr bwMode="auto">
          <a:xfrm>
            <a:off x="4038600" y="2752725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Physical Address:</a:t>
            </a:r>
          </a:p>
        </p:txBody>
      </p:sp>
      <p:sp>
        <p:nvSpPr>
          <p:cNvPr id="76844" name="Line 20"/>
          <p:cNvSpPr>
            <a:spLocks noChangeShapeType="1"/>
          </p:cNvSpPr>
          <p:nvPr/>
        </p:nvSpPr>
        <p:spPr bwMode="auto">
          <a:xfrm flipV="1">
            <a:off x="4724400" y="1905000"/>
            <a:ext cx="29718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45" name="Line 20"/>
          <p:cNvSpPr>
            <a:spLocks noChangeShapeType="1"/>
          </p:cNvSpPr>
          <p:nvPr/>
        </p:nvSpPr>
        <p:spPr bwMode="auto">
          <a:xfrm flipV="1">
            <a:off x="6096000" y="2286000"/>
            <a:ext cx="1600200" cy="914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  <a:cs typeface="Gill Sans Light"/>
            </a:endParaRPr>
          </a:p>
        </p:txBody>
      </p:sp>
      <p:sp>
        <p:nvSpPr>
          <p:cNvPr id="76846" name="Rectangle 102"/>
          <p:cNvSpPr>
            <a:spLocks noChangeArrowheads="1"/>
          </p:cNvSpPr>
          <p:nvPr/>
        </p:nvSpPr>
        <p:spPr bwMode="auto">
          <a:xfrm>
            <a:off x="4267200" y="3127375"/>
            <a:ext cx="1000125" cy="377825"/>
          </a:xfrm>
          <a:prstGeom prst="rect">
            <a:avLst/>
          </a:prstGeom>
          <a:solidFill>
            <a:srgbClr val="FFFFAA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+mj-lt"/>
                <a:cs typeface="Gill Sans Light"/>
              </a:rPr>
              <a:t>Physical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800" b="0">
                <a:latin typeface="+mj-lt"/>
                <a:cs typeface="Gill Sans Light"/>
              </a:rPr>
              <a:t>Page #</a:t>
            </a:r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4953000" y="4572000"/>
            <a:ext cx="2667000" cy="2209800"/>
            <a:chOff x="4953000" y="4267200"/>
            <a:chExt cx="2667000" cy="2209800"/>
          </a:xfrm>
        </p:grpSpPr>
        <p:sp>
          <p:nvSpPr>
            <p:cNvPr id="76857" name="Rectangle 138"/>
            <p:cNvSpPr>
              <a:spLocks noChangeArrowheads="1"/>
            </p:cNvSpPr>
            <p:nvPr/>
          </p:nvSpPr>
          <p:spPr bwMode="auto">
            <a:xfrm>
              <a:off x="4953000" y="4267200"/>
              <a:ext cx="26670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181600" y="48006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19800" y="48006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60" name="TextBox 63"/>
            <p:cNvSpPr txBox="1">
              <a:spLocks noChangeArrowheads="1"/>
            </p:cNvSpPr>
            <p:nvPr/>
          </p:nvSpPr>
          <p:spPr bwMode="auto">
            <a:xfrm>
              <a:off x="6248400" y="5562600"/>
              <a:ext cx="381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0">
                  <a:latin typeface="+mj-lt"/>
                  <a:cs typeface="Gill Sans Light"/>
                </a:rPr>
                <a:t>…</a:t>
              </a:r>
            </a:p>
          </p:txBody>
        </p:sp>
        <p:sp>
          <p:nvSpPr>
            <p:cNvPr id="76861" name="Rectangle 69"/>
            <p:cNvSpPr>
              <a:spLocks noChangeArrowheads="1"/>
            </p:cNvSpPr>
            <p:nvPr/>
          </p:nvSpPr>
          <p:spPr bwMode="auto">
            <a:xfrm>
              <a:off x="6019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62" name="Rectangle 70"/>
            <p:cNvSpPr>
              <a:spLocks noChangeArrowheads="1"/>
            </p:cNvSpPr>
            <p:nvPr/>
          </p:nvSpPr>
          <p:spPr bwMode="auto">
            <a:xfrm>
              <a:off x="6400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63" name="Rectangle 71"/>
            <p:cNvSpPr>
              <a:spLocks noChangeArrowheads="1"/>
            </p:cNvSpPr>
            <p:nvPr/>
          </p:nvSpPr>
          <p:spPr bwMode="auto">
            <a:xfrm>
              <a:off x="6781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64" name="Rectangle 72"/>
            <p:cNvSpPr>
              <a:spLocks noChangeArrowheads="1"/>
            </p:cNvSpPr>
            <p:nvPr/>
          </p:nvSpPr>
          <p:spPr bwMode="auto">
            <a:xfrm>
              <a:off x="7162800" y="4800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181600" y="45720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6019800" y="45720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67" name="Rectangle 80"/>
            <p:cNvSpPr>
              <a:spLocks noChangeArrowheads="1"/>
            </p:cNvSpPr>
            <p:nvPr/>
          </p:nvSpPr>
          <p:spPr bwMode="auto">
            <a:xfrm>
              <a:off x="6019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68" name="Rectangle 88"/>
            <p:cNvSpPr>
              <a:spLocks noChangeArrowheads="1"/>
            </p:cNvSpPr>
            <p:nvPr/>
          </p:nvSpPr>
          <p:spPr bwMode="auto">
            <a:xfrm>
              <a:off x="6400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69" name="Rectangle 90"/>
            <p:cNvSpPr>
              <a:spLocks noChangeArrowheads="1"/>
            </p:cNvSpPr>
            <p:nvPr/>
          </p:nvSpPr>
          <p:spPr bwMode="auto">
            <a:xfrm>
              <a:off x="6781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70" name="Rectangle 94"/>
            <p:cNvSpPr>
              <a:spLocks noChangeArrowheads="1"/>
            </p:cNvSpPr>
            <p:nvPr/>
          </p:nvSpPr>
          <p:spPr bwMode="auto">
            <a:xfrm>
              <a:off x="7162800" y="45720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5181600" y="54102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6019800" y="54102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73" name="Rectangle 97"/>
            <p:cNvSpPr>
              <a:spLocks noChangeArrowheads="1"/>
            </p:cNvSpPr>
            <p:nvPr/>
          </p:nvSpPr>
          <p:spPr bwMode="auto">
            <a:xfrm>
              <a:off x="6019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74" name="Rectangle 98"/>
            <p:cNvSpPr>
              <a:spLocks noChangeArrowheads="1"/>
            </p:cNvSpPr>
            <p:nvPr/>
          </p:nvSpPr>
          <p:spPr bwMode="auto">
            <a:xfrm>
              <a:off x="6400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75" name="Rectangle 99"/>
            <p:cNvSpPr>
              <a:spLocks noChangeArrowheads="1"/>
            </p:cNvSpPr>
            <p:nvPr/>
          </p:nvSpPr>
          <p:spPr bwMode="auto">
            <a:xfrm>
              <a:off x="6781800" y="54102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76" name="Rectangle 100"/>
            <p:cNvSpPr>
              <a:spLocks noChangeArrowheads="1"/>
            </p:cNvSpPr>
            <p:nvPr/>
          </p:nvSpPr>
          <p:spPr bwMode="auto">
            <a:xfrm>
              <a:off x="7162800" y="5410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5181600" y="5181600"/>
              <a:ext cx="8382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6019800" y="5181600"/>
              <a:ext cx="1524000" cy="228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79" name="Rectangle 103"/>
            <p:cNvSpPr>
              <a:spLocks noChangeArrowheads="1"/>
            </p:cNvSpPr>
            <p:nvPr/>
          </p:nvSpPr>
          <p:spPr bwMode="auto">
            <a:xfrm>
              <a:off x="6019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80" name="Rectangle 104"/>
            <p:cNvSpPr>
              <a:spLocks noChangeArrowheads="1"/>
            </p:cNvSpPr>
            <p:nvPr/>
          </p:nvSpPr>
          <p:spPr bwMode="auto">
            <a:xfrm>
              <a:off x="6400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6781800" y="5181600"/>
              <a:ext cx="381000" cy="228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82" name="Rectangle 106"/>
            <p:cNvSpPr>
              <a:spLocks noChangeArrowheads="1"/>
            </p:cNvSpPr>
            <p:nvPr/>
          </p:nvSpPr>
          <p:spPr bwMode="auto">
            <a:xfrm>
              <a:off x="7162800" y="5181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5181600" y="59436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115" name="Rectangle 114"/>
            <p:cNvSpPr/>
            <p:nvPr/>
          </p:nvSpPr>
          <p:spPr bwMode="auto">
            <a:xfrm>
              <a:off x="6019800" y="59436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85" name="Rectangle 115"/>
            <p:cNvSpPr>
              <a:spLocks noChangeArrowheads="1"/>
            </p:cNvSpPr>
            <p:nvPr/>
          </p:nvSpPr>
          <p:spPr bwMode="auto">
            <a:xfrm>
              <a:off x="6019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86" name="Rectangle 116"/>
            <p:cNvSpPr>
              <a:spLocks noChangeArrowheads="1"/>
            </p:cNvSpPr>
            <p:nvPr/>
          </p:nvSpPr>
          <p:spPr bwMode="auto">
            <a:xfrm>
              <a:off x="6400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87" name="Rectangle 117"/>
            <p:cNvSpPr>
              <a:spLocks noChangeArrowheads="1"/>
            </p:cNvSpPr>
            <p:nvPr/>
          </p:nvSpPr>
          <p:spPr bwMode="auto">
            <a:xfrm>
              <a:off x="6781800" y="59436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88" name="Rectangle 118"/>
            <p:cNvSpPr>
              <a:spLocks noChangeArrowheads="1"/>
            </p:cNvSpPr>
            <p:nvPr/>
          </p:nvSpPr>
          <p:spPr bwMode="auto">
            <a:xfrm>
              <a:off x="7162800" y="59436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89" name="Text Box 66"/>
            <p:cNvSpPr txBox="1">
              <a:spLocks noChangeArrowheads="1"/>
            </p:cNvSpPr>
            <p:nvPr/>
          </p:nvSpPr>
          <p:spPr bwMode="auto">
            <a:xfrm>
              <a:off x="5181600" y="4267200"/>
              <a:ext cx="838200" cy="36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tag:</a:t>
              </a:r>
            </a:p>
          </p:txBody>
        </p:sp>
        <p:sp>
          <p:nvSpPr>
            <p:cNvPr id="76890" name="Text Box 66"/>
            <p:cNvSpPr txBox="1">
              <a:spLocks noChangeArrowheads="1"/>
            </p:cNvSpPr>
            <p:nvPr/>
          </p:nvSpPr>
          <p:spPr bwMode="auto">
            <a:xfrm>
              <a:off x="6324600" y="4267200"/>
              <a:ext cx="838200" cy="366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block: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5181600" y="6172200"/>
              <a:ext cx="8382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6019800" y="6172200"/>
              <a:ext cx="1524000" cy="228600"/>
            </a:xfrm>
            <a:prstGeom prst="rect">
              <a:avLst/>
            </a:prstGeom>
            <a:solidFill>
              <a:schemeClr val="accent3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  <p:sp>
          <p:nvSpPr>
            <p:cNvPr id="76893" name="Rectangle 109"/>
            <p:cNvSpPr>
              <a:spLocks noChangeArrowheads="1"/>
            </p:cNvSpPr>
            <p:nvPr/>
          </p:nvSpPr>
          <p:spPr bwMode="auto">
            <a:xfrm>
              <a:off x="6019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94" name="Rectangle 110"/>
            <p:cNvSpPr>
              <a:spLocks noChangeArrowheads="1"/>
            </p:cNvSpPr>
            <p:nvPr/>
          </p:nvSpPr>
          <p:spPr bwMode="auto">
            <a:xfrm>
              <a:off x="6400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95" name="Rectangle 111"/>
            <p:cNvSpPr>
              <a:spLocks noChangeArrowheads="1"/>
            </p:cNvSpPr>
            <p:nvPr/>
          </p:nvSpPr>
          <p:spPr bwMode="auto">
            <a:xfrm>
              <a:off x="6781800" y="6172200"/>
              <a:ext cx="381000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  <p:sp>
          <p:nvSpPr>
            <p:cNvPr id="76896" name="Rectangle 112"/>
            <p:cNvSpPr>
              <a:spLocks noChangeArrowheads="1"/>
            </p:cNvSpPr>
            <p:nvPr/>
          </p:nvSpPr>
          <p:spPr bwMode="auto">
            <a:xfrm>
              <a:off x="7162800" y="6172200"/>
              <a:ext cx="381000" cy="228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marL="6858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 b="0">
                <a:latin typeface="+mj-lt"/>
                <a:cs typeface="Gill Sans Light"/>
              </a:endParaRPr>
            </a:p>
          </p:txBody>
        </p:sp>
      </p:grpSp>
      <p:sp>
        <p:nvSpPr>
          <p:cNvPr id="76848" name="Text Box 66"/>
          <p:cNvSpPr txBox="1">
            <a:spLocks noChangeArrowheads="1"/>
          </p:cNvSpPr>
          <p:nvPr/>
        </p:nvSpPr>
        <p:spPr bwMode="auto">
          <a:xfrm>
            <a:off x="5257800" y="4267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0">
                <a:latin typeface="+mj-lt"/>
                <a:cs typeface="Gill Sans Light"/>
              </a:rPr>
              <a:t>cache:</a:t>
            </a:r>
          </a:p>
        </p:txBody>
      </p:sp>
      <p:sp>
        <p:nvSpPr>
          <p:cNvPr id="135" name="Freeform 134"/>
          <p:cNvSpPr>
            <a:spLocks noChangeArrowheads="1"/>
          </p:cNvSpPr>
          <p:nvPr/>
        </p:nvSpPr>
        <p:spPr bwMode="auto">
          <a:xfrm>
            <a:off x="4410075" y="4200526"/>
            <a:ext cx="946150" cy="1446984"/>
          </a:xfrm>
          <a:custGeom>
            <a:avLst/>
            <a:gdLst>
              <a:gd name="T0" fmla="*/ 948595 w 945987"/>
              <a:gd name="T1" fmla="*/ 0 h 1438333"/>
              <a:gd name="T2" fmla="*/ 948595 w 945987"/>
              <a:gd name="T3" fmla="*/ 246041 h 1438333"/>
              <a:gd name="T4" fmla="*/ 0 w 945987"/>
              <a:gd name="T5" fmla="*/ 233099 h 1438333"/>
              <a:gd name="T6" fmla="*/ 0 w 945987"/>
              <a:gd name="T7" fmla="*/ 1424463 h 1438333"/>
              <a:gd name="T8" fmla="*/ 688708 w 945987"/>
              <a:gd name="T9" fmla="*/ 1437405 h 14383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45987"/>
              <a:gd name="T16" fmla="*/ 0 h 1438333"/>
              <a:gd name="T17" fmla="*/ 945987 w 945987"/>
              <a:gd name="T18" fmla="*/ 1438333 h 1438333"/>
              <a:gd name="connsiteX0" fmla="*/ 945987 w 945987"/>
              <a:gd name="connsiteY0" fmla="*/ 0 h 1447042"/>
              <a:gd name="connsiteX1" fmla="*/ 945987 w 945987"/>
              <a:gd name="connsiteY1" fmla="*/ 246201 h 1447042"/>
              <a:gd name="connsiteX2" fmla="*/ 0 w 945987"/>
              <a:gd name="connsiteY2" fmla="*/ 233243 h 1447042"/>
              <a:gd name="connsiteX3" fmla="*/ 0 w 945987"/>
              <a:gd name="connsiteY3" fmla="*/ 1425375 h 1447042"/>
              <a:gd name="connsiteX4" fmla="*/ 765175 w 945987"/>
              <a:gd name="connsiteY4" fmla="*/ 1447042 h 1447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5987" h="1447042">
                <a:moveTo>
                  <a:pt x="945987" y="0"/>
                </a:moveTo>
                <a:lnTo>
                  <a:pt x="945987" y="246201"/>
                </a:lnTo>
                <a:lnTo>
                  <a:pt x="0" y="233243"/>
                </a:lnTo>
                <a:lnTo>
                  <a:pt x="0" y="1425375"/>
                </a:lnTo>
                <a:lnTo>
                  <a:pt x="765175" y="1447042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grpSp>
        <p:nvGrpSpPr>
          <p:cNvPr id="3" name="Group 140"/>
          <p:cNvGrpSpPr>
            <a:grpSpLocks/>
          </p:cNvGrpSpPr>
          <p:nvPr/>
        </p:nvGrpSpPr>
        <p:grpSpPr bwMode="auto">
          <a:xfrm>
            <a:off x="4267200" y="3581400"/>
            <a:ext cx="2438400" cy="682625"/>
            <a:chOff x="4267200" y="3276600"/>
            <a:chExt cx="2438400" cy="682625"/>
          </a:xfrm>
        </p:grpSpPr>
        <p:sp>
          <p:nvSpPr>
            <p:cNvPr id="76853" name="Rectangle 98"/>
            <p:cNvSpPr>
              <a:spLocks noChangeArrowheads="1"/>
            </p:cNvSpPr>
            <p:nvPr/>
          </p:nvSpPr>
          <p:spPr bwMode="auto">
            <a:xfrm>
              <a:off x="4953000" y="3581401"/>
              <a:ext cx="914400" cy="37782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index</a:t>
              </a:r>
            </a:p>
          </p:txBody>
        </p:sp>
        <p:sp>
          <p:nvSpPr>
            <p:cNvPr id="76854" name="Rectangle 98"/>
            <p:cNvSpPr>
              <a:spLocks noChangeArrowheads="1"/>
            </p:cNvSpPr>
            <p:nvPr/>
          </p:nvSpPr>
          <p:spPr bwMode="auto">
            <a:xfrm>
              <a:off x="5867400" y="3581400"/>
              <a:ext cx="838200" cy="37782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byte</a:t>
              </a:r>
            </a:p>
          </p:txBody>
        </p:sp>
        <p:sp>
          <p:nvSpPr>
            <p:cNvPr id="76855" name="Rectangle 98"/>
            <p:cNvSpPr>
              <a:spLocks noChangeArrowheads="1"/>
            </p:cNvSpPr>
            <p:nvPr/>
          </p:nvSpPr>
          <p:spPr bwMode="auto">
            <a:xfrm>
              <a:off x="4267200" y="3581400"/>
              <a:ext cx="685800" cy="37782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+mj-lt"/>
                  <a:cs typeface="Gill Sans Light"/>
                </a:rPr>
                <a:t>tag</a:t>
              </a:r>
            </a:p>
          </p:txBody>
        </p:sp>
        <p:sp>
          <p:nvSpPr>
            <p:cNvPr id="76" name="Down Arrow 75"/>
            <p:cNvSpPr/>
            <p:nvPr/>
          </p:nvSpPr>
          <p:spPr bwMode="auto">
            <a:xfrm>
              <a:off x="5257800" y="3276600"/>
              <a:ext cx="228600" cy="304800"/>
            </a:xfrm>
            <a:prstGeom prst="downArrow">
              <a:avLst/>
            </a:prstGeom>
            <a:solidFill>
              <a:schemeClr val="accent3">
                <a:lumMod val="85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478" tIns="44445" rIns="90478" bIns="44445" anchor="ctr"/>
            <a:lstStyle/>
            <a:p>
              <a:pPr marL="685800" indent="-228600">
                <a:defRPr/>
              </a:pPr>
              <a:endParaRPr lang="en-US" b="0">
                <a:latin typeface="+mj-lt"/>
                <a:ea typeface="ＭＳ Ｐゴシック" charset="-128"/>
                <a:cs typeface="Gill Sans Light"/>
              </a:endParaRPr>
            </a:p>
          </p:txBody>
        </p:sp>
      </p:grpSp>
      <p:sp>
        <p:nvSpPr>
          <p:cNvPr id="136" name="Freeform 135"/>
          <p:cNvSpPr>
            <a:spLocks noChangeArrowheads="1"/>
          </p:cNvSpPr>
          <p:nvPr/>
        </p:nvSpPr>
        <p:spPr bwMode="auto">
          <a:xfrm>
            <a:off x="4600575" y="4295775"/>
            <a:ext cx="733425" cy="1266825"/>
          </a:xfrm>
          <a:custGeom>
            <a:avLst/>
            <a:gdLst>
              <a:gd name="T0" fmla="*/ 5277 w 790482"/>
              <a:gd name="T1" fmla="*/ 0 h 1256923"/>
              <a:gd name="T2" fmla="*/ 0 w 790482"/>
              <a:gd name="T3" fmla="*/ 1368436 h 1256923"/>
              <a:gd name="T4" fmla="*/ 321854 w 790482"/>
              <a:gd name="T5" fmla="*/ 1382691 h 1256923"/>
              <a:gd name="T6" fmla="*/ 0 60000 65536"/>
              <a:gd name="T7" fmla="*/ 0 60000 65536"/>
              <a:gd name="T8" fmla="*/ 0 60000 65536"/>
              <a:gd name="T9" fmla="*/ 0 w 790482"/>
              <a:gd name="T10" fmla="*/ 0 h 1256923"/>
              <a:gd name="T11" fmla="*/ 790482 w 790482"/>
              <a:gd name="T12" fmla="*/ 1256923 h 1256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0482" h="1256923">
                <a:moveTo>
                  <a:pt x="12959" y="0"/>
                </a:moveTo>
                <a:lnTo>
                  <a:pt x="0" y="1243965"/>
                </a:lnTo>
                <a:lnTo>
                  <a:pt x="790482" y="1256923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j-lt"/>
              <a:cs typeface="Gill Sans Light"/>
            </a:endParaRPr>
          </a:p>
        </p:txBody>
      </p:sp>
      <p:cxnSp>
        <p:nvCxnSpPr>
          <p:cNvPr id="138" name="Straight Arrow Connector 137"/>
          <p:cNvCxnSpPr>
            <a:cxnSpLocks noChangeShapeType="1"/>
            <a:stCxn id="76854" idx="2"/>
            <a:endCxn id="106" idx="0"/>
          </p:cNvCxnSpPr>
          <p:nvPr/>
        </p:nvCxnSpPr>
        <p:spPr bwMode="auto">
          <a:xfrm rot="16200000" flipH="1">
            <a:off x="6018212" y="4532313"/>
            <a:ext cx="1222375" cy="685800"/>
          </a:xfrm>
          <a:prstGeom prst="straightConnector1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655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  <p:bldP spid="1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E7445-46C8-4BBE-85A6-D90DFA41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Caching 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8DDD5-E5F6-4F6C-967C-10CFD7D0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Paged Virtual Memory (memory as cache for disk)</a:t>
            </a:r>
          </a:p>
          <a:p>
            <a:endParaRPr lang="en-US" dirty="0"/>
          </a:p>
          <a:p>
            <a:r>
              <a:rPr lang="en-US" dirty="0"/>
              <a:t>File Systems (Buffer Cache)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22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C9E28-57A1-4CE6-AB09-2BC67978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Caches on 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6964-483B-4CC8-ADD9-E08424C8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deal with consequences of having a cache</a:t>
            </a:r>
          </a:p>
          <a:p>
            <a:pPr lvl="1"/>
            <a:r>
              <a:rPr lang="en-US" dirty="0"/>
              <a:t>Maintaining correctness (e.g., clear entries from TLB if the underlying page table changes)</a:t>
            </a:r>
          </a:p>
          <a:p>
            <a:pPr lvl="1"/>
            <a:endParaRPr lang="en-US" dirty="0"/>
          </a:p>
          <a:p>
            <a:r>
              <a:rPr lang="en-US" dirty="0"/>
              <a:t>Process and Thread Scheduling</a:t>
            </a:r>
          </a:p>
          <a:p>
            <a:pPr lvl="1"/>
            <a:r>
              <a:rPr lang="en-US" dirty="0"/>
              <a:t>Rapid interleaving may degrade cache performance</a:t>
            </a:r>
          </a:p>
          <a:p>
            <a:pPr lvl="1"/>
            <a:endParaRPr lang="en-US" dirty="0"/>
          </a:p>
          <a:p>
            <a:r>
              <a:rPr lang="en-US" dirty="0"/>
              <a:t>Designing operating system data structures to account for caching (want good performance)</a:t>
            </a:r>
          </a:p>
        </p:txBody>
      </p:sp>
    </p:spTree>
    <p:extLst>
      <p:ext uri="{BB962C8B-B14F-4D97-AF65-F5344CB8AC3E}">
        <p14:creationId xmlns:p14="http://schemas.microsoft.com/office/powerpoint/2010/main" val="1634214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256A5-8EA7-4546-A043-97421B72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Paging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A67B-1DEF-7644-9D51-5B705BF4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Demand Paging: Swapping for pages</a:t>
            </a:r>
          </a:p>
          <a:p>
            <a:pPr lvl="1"/>
            <a:r>
              <a:rPr lang="en-US" dirty="0"/>
              <a:t>Keep only active pages in memory</a:t>
            </a:r>
          </a:p>
          <a:p>
            <a:pPr lvl="1"/>
            <a:r>
              <a:rPr lang="en-US" dirty="0"/>
              <a:t>Remember: not common on modern systems, except perhaps when first loading program</a:t>
            </a:r>
          </a:p>
          <a:p>
            <a:pPr lvl="1"/>
            <a:r>
              <a:rPr lang="en-US" dirty="0"/>
              <a:t>Response: Load in page from disk, retry operation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Copy on Write (remember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fork</a:t>
            </a:r>
            <a:r>
              <a:rPr lang="en-US" dirty="0"/>
              <a:t>?)</a:t>
            </a:r>
          </a:p>
          <a:p>
            <a:pPr lvl="1"/>
            <a:r>
              <a:rPr lang="en-US" dirty="0"/>
              <a:t>Temporarily mark pages as read-only</a:t>
            </a:r>
          </a:p>
          <a:p>
            <a:pPr lvl="1"/>
            <a:r>
              <a:rPr lang="en-US" dirty="0"/>
              <a:t>Allocate new pages when OS receives protection fault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Zero-Fill on Demand</a:t>
            </a:r>
          </a:p>
          <a:p>
            <a:pPr lvl="1"/>
            <a:r>
              <a:rPr lang="en-US" dirty="0"/>
              <a:t>Slow to overwrite new pages with all zeros</a:t>
            </a:r>
          </a:p>
          <a:p>
            <a:pPr lvl="1"/>
            <a:r>
              <a:rPr lang="en-US" dirty="0"/>
              <a:t>Page starts as invalid, zero it out when it's actually used</a:t>
            </a:r>
          </a:p>
        </p:txBody>
      </p:sp>
    </p:spTree>
    <p:extLst>
      <p:ext uri="{BB962C8B-B14F-4D97-AF65-F5344CB8AC3E}">
        <p14:creationId xmlns:p14="http://schemas.microsoft.com/office/powerpoint/2010/main" val="2549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AE25C0-9CD2-421B-A1C3-5144CDA8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151297-CAD4-4923-8D00-1606B6A3A3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6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162A57-9874-2443-A4FF-E319677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C94243B-3C5E-D84F-80A1-5E8ACB9E4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Copies of disk blocks cached in main memory for the kernel's use</a:t>
            </a:r>
          </a:p>
          <a:p>
            <a:endParaRPr lang="en-US" sz="3200" dirty="0"/>
          </a:p>
          <a:p>
            <a:r>
              <a:rPr lang="en-US" sz="3200" dirty="0"/>
              <a:t>Could be data blocks or contain </a:t>
            </a:r>
            <a:r>
              <a:rPr lang="en-US" sz="3200" dirty="0" err="1"/>
              <a:t>inodes</a:t>
            </a:r>
            <a:r>
              <a:rPr lang="en-US" sz="3200" dirty="0"/>
              <a:t>, directory contents, etc.</a:t>
            </a:r>
          </a:p>
          <a:p>
            <a:endParaRPr lang="en-US" sz="3200" dirty="0"/>
          </a:p>
          <a:p>
            <a:r>
              <a:rPr lang="en-US" sz="3200" dirty="0"/>
              <a:t>Possibly dirty (modified and not written back)</a:t>
            </a:r>
          </a:p>
        </p:txBody>
      </p:sp>
    </p:spTree>
    <p:extLst>
      <p:ext uri="{BB962C8B-B14F-4D97-AF65-F5344CB8AC3E}">
        <p14:creationId xmlns:p14="http://schemas.microsoft.com/office/powerpoint/2010/main" val="1511874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08C3E-0739-2C4B-8D2D-F5DD56712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Cache Replacement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4DAFD-3492-2C4E-A918-FC12AE73B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Replacement Policy: Least Recently Used</a:t>
            </a:r>
          </a:p>
          <a:p>
            <a:pPr lvl="1"/>
            <a:r>
              <a:rPr lang="en-US" dirty="0"/>
              <a:t>Can afford to record and maintain timestamp for each disk block (already going through a read/write op)</a:t>
            </a:r>
          </a:p>
          <a:p>
            <a:pPr lvl="1"/>
            <a:r>
              <a:rPr lang="en-US" dirty="0"/>
              <a:t>Keep in kernel memory</a:t>
            </a:r>
          </a:p>
          <a:p>
            <a:pPr lvl="1"/>
            <a:r>
              <a:rPr lang="en-US" dirty="0"/>
              <a:t>This is in </a:t>
            </a:r>
            <a:r>
              <a:rPr lang="en-US" i="1" dirty="0"/>
              <a:t>contrast</a:t>
            </a:r>
            <a:r>
              <a:rPr lang="en-US" dirty="0"/>
              <a:t> to demand paging</a:t>
            </a:r>
          </a:p>
          <a:p>
            <a:r>
              <a:rPr lang="en-US" dirty="0"/>
              <a:t>LRU Weakness: Scan through filesystem, e.g. to search for file by name – no block reuse</a:t>
            </a:r>
          </a:p>
          <a:p>
            <a:r>
              <a:rPr lang="en-US" dirty="0"/>
              <a:t>Alternative option: application gives a hint, "this file is only used once"</a:t>
            </a:r>
          </a:p>
        </p:txBody>
      </p:sp>
    </p:spTree>
    <p:extLst>
      <p:ext uri="{BB962C8B-B14F-4D97-AF65-F5344CB8AC3E}">
        <p14:creationId xmlns:p14="http://schemas.microsoft.com/office/powerpoint/2010/main" val="144913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3BAC-4ABE-B541-A3E7-D5BDD5B14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Prefetching/Read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E837-9B62-6C4A-858A-1AF7C0EA9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Avoid </a:t>
            </a:r>
            <a:r>
              <a:rPr lang="en-US" i="1" dirty="0"/>
              <a:t>compulsory misses </a:t>
            </a:r>
            <a:r>
              <a:rPr lang="en-US" dirty="0"/>
              <a:t>in buffer cache</a:t>
            </a:r>
          </a:p>
          <a:p>
            <a:r>
              <a:rPr lang="en-US" dirty="0"/>
              <a:t>Think of spatial locality in traditional mem cache</a:t>
            </a:r>
          </a:p>
          <a:p>
            <a:endParaRPr lang="en-US" dirty="0"/>
          </a:p>
          <a:p>
            <a:r>
              <a:rPr lang="en-US" b="1" dirty="0"/>
              <a:t>Idea: </a:t>
            </a:r>
            <a:r>
              <a:rPr lang="en-US" dirty="0"/>
              <a:t>Guess that files/directories read together</a:t>
            </a:r>
          </a:p>
          <a:p>
            <a:r>
              <a:rPr lang="en-US" dirty="0"/>
              <a:t>If process reads part of a file, fetch and cache the rest of its blocks </a:t>
            </a:r>
            <a:r>
              <a:rPr lang="en-US" i="1" dirty="0"/>
              <a:t>before the process asks for them</a:t>
            </a:r>
          </a:p>
          <a:p>
            <a:endParaRPr lang="en-US" dirty="0"/>
          </a:p>
          <a:p>
            <a:r>
              <a:rPr lang="en-US" dirty="0"/>
              <a:t>"Almost" Free: Sequential Read</a:t>
            </a:r>
          </a:p>
        </p:txBody>
      </p:sp>
    </p:spTree>
    <p:extLst>
      <p:ext uri="{BB962C8B-B14F-4D97-AF65-F5344CB8AC3E}">
        <p14:creationId xmlns:p14="http://schemas.microsoft.com/office/powerpoint/2010/main" val="1831275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9EA4-EF38-7548-AAB0-FA511BBE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D844-8C46-3F4A-B96E-0B2A2D538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r>
              <a:rPr lang="en-US" dirty="0"/>
              <a:t>Writes not immediately sent to disk</a:t>
            </a:r>
          </a:p>
          <a:p>
            <a:pPr lvl="1"/>
            <a:r>
              <a:rPr lang="en-US" dirty="0"/>
              <a:t>So buffer cache is a write back cache</a:t>
            </a:r>
          </a:p>
          <a:p>
            <a:pPr lvl="1"/>
            <a:endParaRPr lang="en-US" dirty="0"/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/>
              <a:t> copies data from user space to kernel buffer</a:t>
            </a:r>
          </a:p>
          <a:p>
            <a:pPr lvl="1"/>
            <a:r>
              <a:rPr lang="en-US" dirty="0"/>
              <a:t>Other apps </a:t>
            </a:r>
            <a:r>
              <a:rPr lang="en-US" b="1" dirty="0"/>
              <a:t>read data from cache</a:t>
            </a:r>
            <a:r>
              <a:rPr lang="en-US" dirty="0"/>
              <a:t> instead of disk</a:t>
            </a:r>
          </a:p>
          <a:p>
            <a:pPr lvl="1"/>
            <a:r>
              <a:rPr lang="en-US" dirty="0"/>
              <a:t>Cache is </a:t>
            </a:r>
            <a:r>
              <a:rPr lang="en-US" i="1" dirty="0"/>
              <a:t>transparent</a:t>
            </a:r>
            <a:r>
              <a:rPr lang="en-US" dirty="0"/>
              <a:t> to user programs</a:t>
            </a:r>
          </a:p>
          <a:p>
            <a:pPr lvl="1"/>
            <a:endParaRPr lang="en-US" dirty="0"/>
          </a:p>
          <a:p>
            <a:r>
              <a:rPr lang="en-US" dirty="0"/>
              <a:t>Flushed to disk periodically</a:t>
            </a:r>
          </a:p>
          <a:p>
            <a:r>
              <a:rPr lang="en-US" dirty="0"/>
              <a:t>In Linux: kernel threads flush buffer cache very 30 sec. in default setup</a:t>
            </a:r>
          </a:p>
        </p:txBody>
      </p:sp>
    </p:spTree>
    <p:extLst>
      <p:ext uri="{BB962C8B-B14F-4D97-AF65-F5344CB8AC3E}">
        <p14:creationId xmlns:p14="http://schemas.microsoft.com/office/powerpoint/2010/main" val="11697938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BF96-8F73-D047-A981-8990DB795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Writes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5BCF2-EB57-7A40-AB77-50FE3A40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795" y="1467037"/>
            <a:ext cx="8246409" cy="4862046"/>
          </a:xfrm>
        </p:spPr>
        <p:txBody>
          <a:bodyPr>
            <a:normAutofit/>
          </a:bodyPr>
          <a:lstStyle/>
          <a:p>
            <a:r>
              <a:rPr lang="en-US" dirty="0"/>
              <a:t>Delay block allocation: May be able to allocate multiple blocks at same time for file, keep them contiguous</a:t>
            </a:r>
          </a:p>
          <a:p>
            <a:r>
              <a:rPr lang="en-US" dirty="0"/>
              <a:t>Some files never actually make it all the way to disk</a:t>
            </a:r>
          </a:p>
          <a:p>
            <a:pPr lvl="1"/>
            <a:r>
              <a:rPr lang="en-US" dirty="0"/>
              <a:t>Remember all those short-lived files we discussed when studying real file system usage patterns?</a:t>
            </a:r>
          </a:p>
          <a:p>
            <a:r>
              <a:rPr lang="en-US" dirty="0"/>
              <a:t>But what if system crashes before buffer cache block is flushed to disk?</a:t>
            </a:r>
          </a:p>
          <a:p>
            <a:r>
              <a:rPr lang="en-US" dirty="0"/>
              <a:t>And what if this was for a directory file?</a:t>
            </a:r>
          </a:p>
          <a:p>
            <a:pPr lvl="1"/>
            <a:r>
              <a:rPr lang="en-US" dirty="0"/>
              <a:t>Lose pointer to </a:t>
            </a:r>
            <a:r>
              <a:rPr lang="en-US" dirty="0" err="1"/>
              <a:t>inode</a:t>
            </a:r>
            <a:endParaRPr lang="en-US" dirty="0"/>
          </a:p>
          <a:p>
            <a:r>
              <a:rPr lang="en-US" dirty="0"/>
              <a:t>As we've seen: file systems have recovery mechanisms</a:t>
            </a:r>
          </a:p>
        </p:txBody>
      </p:sp>
    </p:spTree>
    <p:extLst>
      <p:ext uri="{BB962C8B-B14F-4D97-AF65-F5344CB8AC3E}">
        <p14:creationId xmlns:p14="http://schemas.microsoft.com/office/powerpoint/2010/main" val="18451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6" y="85725"/>
            <a:ext cx="7886700" cy="1325563"/>
          </a:xfrm>
        </p:spPr>
        <p:txBody>
          <a:bodyPr/>
          <a:lstStyle/>
          <a:p>
            <a:r>
              <a:rPr lang="en-US" altLang="ko-KR" sz="3600" dirty="0">
                <a:ea typeface="굴림" panose="020B0600000101010101" pitchFamily="34" charset="-127"/>
              </a:rPr>
              <a:t>Demand Paging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4" y="1292535"/>
            <a:ext cx="8610600" cy="20780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Main memory as a cache for SSD/Disks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Idea: Present </a:t>
            </a:r>
            <a:r>
              <a:rPr lang="en-US" altLang="ko-KR" i="1" dirty="0">
                <a:ea typeface="굴림" panose="020B0600000101010101" pitchFamily="34" charset="-127"/>
              </a:rPr>
              <a:t>illusion</a:t>
            </a:r>
            <a:r>
              <a:rPr lang="en-US" altLang="ko-KR" dirty="0">
                <a:ea typeface="굴림" panose="020B0600000101010101" pitchFamily="34" charset="-127"/>
              </a:rPr>
              <a:t> we have the speed of RAM and the capacity of disk at program’s disposal</a:t>
            </a: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5000"/>
              </a:spcBef>
            </a:pPr>
            <a:endParaRPr lang="en-US" altLang="ko-KR" sz="2800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ko-KR" altLang="en-US" sz="2400" dirty="0">
              <a:ea typeface="굴림" panose="020B0600000101010101" pitchFamily="34" charset="-127"/>
            </a:endParaRPr>
          </a:p>
        </p:txBody>
      </p:sp>
      <p:grpSp>
        <p:nvGrpSpPr>
          <p:cNvPr id="763945" name="Group 41"/>
          <p:cNvGrpSpPr>
            <a:grpSpLocks/>
          </p:cNvGrpSpPr>
          <p:nvPr/>
        </p:nvGrpSpPr>
        <p:grpSpPr bwMode="auto">
          <a:xfrm>
            <a:off x="1405730" y="3998912"/>
            <a:ext cx="6332540" cy="2666999"/>
            <a:chOff x="960" y="2448"/>
            <a:chExt cx="3989" cy="1680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1823" y="3448"/>
              <a:ext cx="327" cy="49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 rot="5400000">
              <a:off x="1688" y="3503"/>
              <a:ext cx="577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1036" y="2948"/>
              <a:ext cx="1007" cy="3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10"/>
            <p:cNvSpPr>
              <a:spLocks noChangeArrowheads="1"/>
            </p:cNvSpPr>
            <p:nvPr/>
          </p:nvSpPr>
          <p:spPr bwMode="auto">
            <a:xfrm>
              <a:off x="1376" y="3063"/>
              <a:ext cx="5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2537" name="Rectangle 11"/>
            <p:cNvSpPr>
              <a:spLocks noChangeArrowheads="1"/>
            </p:cNvSpPr>
            <p:nvPr/>
          </p:nvSpPr>
          <p:spPr bwMode="auto">
            <a:xfrm>
              <a:off x="1036" y="3504"/>
              <a:ext cx="64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8" name="Rectangle 12"/>
            <p:cNvSpPr>
              <a:spLocks noChangeArrowheads="1"/>
            </p:cNvSpPr>
            <p:nvPr/>
          </p:nvSpPr>
          <p:spPr bwMode="auto">
            <a:xfrm>
              <a:off x="1060" y="3572"/>
              <a:ext cx="6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Datapath</a:t>
              </a:r>
            </a:p>
          </p:txBody>
        </p:sp>
        <p:sp>
          <p:nvSpPr>
            <p:cNvPr id="22539" name="Rectangle 13"/>
            <p:cNvSpPr>
              <a:spLocks noChangeArrowheads="1"/>
            </p:cNvSpPr>
            <p:nvPr/>
          </p:nvSpPr>
          <p:spPr bwMode="auto">
            <a:xfrm>
              <a:off x="3575" y="2759"/>
              <a:ext cx="706" cy="130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0" name="Rectangle 14"/>
            <p:cNvSpPr>
              <a:spLocks noChangeArrowheads="1"/>
            </p:cNvSpPr>
            <p:nvPr/>
          </p:nvSpPr>
          <p:spPr bwMode="auto">
            <a:xfrm>
              <a:off x="3544" y="3274"/>
              <a:ext cx="728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(Disk)</a:t>
              </a:r>
            </a:p>
          </p:txBody>
        </p:sp>
        <p:sp>
          <p:nvSpPr>
            <p:cNvPr id="22541" name="Rectangle 15"/>
            <p:cNvSpPr>
              <a:spLocks noChangeArrowheads="1"/>
            </p:cNvSpPr>
            <p:nvPr/>
          </p:nvSpPr>
          <p:spPr bwMode="auto">
            <a:xfrm>
              <a:off x="960" y="2759"/>
              <a:ext cx="1272" cy="130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2" name="Rectangle 16"/>
            <p:cNvSpPr>
              <a:spLocks noChangeArrowheads="1"/>
            </p:cNvSpPr>
            <p:nvPr/>
          </p:nvSpPr>
          <p:spPr bwMode="auto">
            <a:xfrm>
              <a:off x="1438" y="2753"/>
              <a:ext cx="7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2543" name="Line 17"/>
            <p:cNvSpPr>
              <a:spLocks noChangeShapeType="1"/>
            </p:cNvSpPr>
            <p:nvPr/>
          </p:nvSpPr>
          <p:spPr bwMode="auto">
            <a:xfrm flipV="1">
              <a:off x="1697" y="2448"/>
              <a:ext cx="2671" cy="10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Line 18"/>
            <p:cNvSpPr>
              <a:spLocks noChangeShapeType="1"/>
            </p:cNvSpPr>
            <p:nvPr/>
          </p:nvSpPr>
          <p:spPr bwMode="auto">
            <a:xfrm>
              <a:off x="1697" y="3939"/>
              <a:ext cx="2671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5" name="Rectangle 19"/>
            <p:cNvSpPr>
              <a:spLocks noChangeArrowheads="1"/>
            </p:cNvSpPr>
            <p:nvPr/>
          </p:nvSpPr>
          <p:spPr bwMode="auto">
            <a:xfrm>
              <a:off x="2414" y="3203"/>
              <a:ext cx="441" cy="786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20"/>
            <p:cNvSpPr>
              <a:spLocks noChangeArrowheads="1"/>
            </p:cNvSpPr>
            <p:nvPr/>
          </p:nvSpPr>
          <p:spPr bwMode="auto">
            <a:xfrm>
              <a:off x="2924" y="3014"/>
              <a:ext cx="516" cy="1000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>
              <a:off x="2891" y="3264"/>
              <a:ext cx="61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>
              <a:off x="2353" y="3264"/>
              <a:ext cx="576" cy="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grpSp>
          <p:nvGrpSpPr>
            <p:cNvPr id="22549" name="Group 33"/>
            <p:cNvGrpSpPr>
              <a:grpSpLocks/>
            </p:cNvGrpSpPr>
            <p:nvPr/>
          </p:nvGrpSpPr>
          <p:grpSpPr bwMode="auto">
            <a:xfrm>
              <a:off x="4369" y="2448"/>
              <a:ext cx="580" cy="1680"/>
              <a:chOff x="4761" y="1264"/>
              <a:chExt cx="736" cy="2081"/>
            </a:xfrm>
          </p:grpSpPr>
          <p:sp>
            <p:nvSpPr>
              <p:cNvPr id="22551" name="Rectangle 34"/>
              <p:cNvSpPr>
                <a:spLocks noChangeArrowheads="1"/>
              </p:cNvSpPr>
              <p:nvPr/>
            </p:nvSpPr>
            <p:spPr bwMode="auto">
              <a:xfrm>
                <a:off x="4764" y="1264"/>
                <a:ext cx="704" cy="2081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4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2552" name="Rectangle 35"/>
              <p:cNvSpPr>
                <a:spLocks noChangeArrowheads="1"/>
              </p:cNvSpPr>
              <p:nvPr/>
            </p:nvSpPr>
            <p:spPr bwMode="auto">
              <a:xfrm>
                <a:off x="4761" y="2097"/>
                <a:ext cx="736" cy="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sz="1800" b="0" dirty="0">
                    <a:latin typeface="Gill Sans" charset="0"/>
                    <a:ea typeface="Gill Sans" charset="0"/>
                    <a:cs typeface="Gill Sans" charset="0"/>
                  </a:rPr>
                  <a:t>(Tape)</a:t>
                </a:r>
              </a:p>
            </p:txBody>
          </p:sp>
        </p:grpSp>
        <p:sp>
          <p:nvSpPr>
            <p:cNvPr id="22550" name="AutoShape 40"/>
            <p:cNvSpPr>
              <a:spLocks noChangeArrowheads="1"/>
            </p:cNvSpPr>
            <p:nvPr/>
          </p:nvSpPr>
          <p:spPr bwMode="auto">
            <a:xfrm>
              <a:off x="3168" y="3024"/>
              <a:ext cx="768" cy="336"/>
            </a:xfrm>
            <a:prstGeom prst="leftArrow">
              <a:avLst>
                <a:gd name="adj1" fmla="val 50000"/>
                <a:gd name="adj2" fmla="val 57143"/>
              </a:avLst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Caching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60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39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5178" name="Group 250"/>
          <p:cNvGrpSpPr>
            <a:grpSpLocks/>
          </p:cNvGrpSpPr>
          <p:nvPr/>
        </p:nvGrpSpPr>
        <p:grpSpPr bwMode="auto">
          <a:xfrm>
            <a:off x="2184401" y="1460339"/>
            <a:ext cx="1690688" cy="2511425"/>
            <a:chOff x="1264" y="48"/>
            <a:chExt cx="1065" cy="1582"/>
          </a:xfrm>
        </p:grpSpPr>
        <p:sp>
          <p:nvSpPr>
            <p:cNvPr id="23760" name="Freeform 247"/>
            <p:cNvSpPr>
              <a:spLocks/>
            </p:cNvSpPr>
            <p:nvPr/>
          </p:nvSpPr>
          <p:spPr bwMode="auto">
            <a:xfrm>
              <a:off x="1264" y="48"/>
              <a:ext cx="613" cy="1576"/>
            </a:xfrm>
            <a:custGeom>
              <a:avLst/>
              <a:gdLst>
                <a:gd name="T0" fmla="*/ 0 w 672"/>
                <a:gd name="T1" fmla="*/ 0 h 1728"/>
                <a:gd name="T2" fmla="*/ 613 w 672"/>
                <a:gd name="T3" fmla="*/ 525 h 1728"/>
                <a:gd name="T4" fmla="*/ 613 w 672"/>
                <a:gd name="T5" fmla="*/ 1138 h 1728"/>
                <a:gd name="T6" fmla="*/ 0 w 672"/>
                <a:gd name="T7" fmla="*/ 1576 h 1728"/>
                <a:gd name="T8" fmla="*/ 0 w 672"/>
                <a:gd name="T9" fmla="*/ 0 h 17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2" h="1728">
                  <a:moveTo>
                    <a:pt x="0" y="0"/>
                  </a:moveTo>
                  <a:lnTo>
                    <a:pt x="672" y="576"/>
                  </a:lnTo>
                  <a:lnTo>
                    <a:pt x="672" y="1248"/>
                  </a:lnTo>
                  <a:lnTo>
                    <a:pt x="0" y="17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CC">
                <a:alpha val="36078"/>
              </a:srgbClr>
            </a:solidFill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3761" name="Rectangle 6"/>
            <p:cNvSpPr>
              <a:spLocks noChangeArrowheads="1"/>
            </p:cNvSpPr>
            <p:nvPr/>
          </p:nvSpPr>
          <p:spPr bwMode="auto">
            <a:xfrm>
              <a:off x="1877" y="573"/>
              <a:ext cx="438" cy="613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762" name="Text Box 204"/>
            <p:cNvSpPr txBox="1">
              <a:spLocks noChangeArrowheads="1"/>
            </p:cNvSpPr>
            <p:nvPr/>
          </p:nvSpPr>
          <p:spPr bwMode="auto">
            <a:xfrm>
              <a:off x="1810" y="1186"/>
              <a:ext cx="519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panose="020B0600000101010101" pitchFamily="34" charset="-127"/>
                </a:rPr>
                <a:t>Page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panose="020B0600000101010101" pitchFamily="34" charset="-127"/>
                </a:rPr>
                <a:t>Table</a:t>
              </a:r>
            </a:p>
          </p:txBody>
        </p:sp>
        <p:sp>
          <p:nvSpPr>
            <p:cNvPr id="23763" name="Rectangle 245"/>
            <p:cNvSpPr>
              <a:spLocks noChangeArrowheads="1"/>
            </p:cNvSpPr>
            <p:nvPr/>
          </p:nvSpPr>
          <p:spPr bwMode="auto">
            <a:xfrm>
              <a:off x="1658" y="661"/>
              <a:ext cx="175" cy="43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+mj-lt"/>
                  <a:ea typeface="굴림" panose="020B0600000101010101" pitchFamily="34" charset="-127"/>
                </a:rPr>
                <a:t>TLB</a:t>
              </a:r>
            </a:p>
          </p:txBody>
        </p:sp>
      </p:grp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Illusion of Infinite Memory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18279E-9DA3-44A5-9984-15FC74BC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54966"/>
            <a:ext cx="8274718" cy="1890078"/>
          </a:xfrm>
        </p:spPr>
        <p:txBody>
          <a:bodyPr/>
          <a:lstStyle/>
          <a:p>
            <a:r>
              <a:rPr lang="en-US" dirty="0"/>
              <a:t>How? Layer of indirection: Page table &amp; fault handlers</a:t>
            </a:r>
          </a:p>
          <a:p>
            <a:r>
              <a:rPr lang="en-US" dirty="0"/>
              <a:t>Transparent?</a:t>
            </a:r>
          </a:p>
          <a:p>
            <a:pPr lvl="1"/>
            <a:r>
              <a:rPr lang="en-US" dirty="0"/>
              <a:t>Performance: No, disk is </a:t>
            </a:r>
            <a:r>
              <a:rPr lang="en-US" b="1" dirty="0"/>
              <a:t>much</a:t>
            </a:r>
            <a:r>
              <a:rPr lang="en-US" dirty="0"/>
              <a:t> slower</a:t>
            </a:r>
          </a:p>
          <a:p>
            <a:pPr lvl="1"/>
            <a:r>
              <a:rPr lang="en-US" dirty="0"/>
              <a:t>Correctness: Yes</a:t>
            </a:r>
          </a:p>
        </p:txBody>
      </p:sp>
      <p:grpSp>
        <p:nvGrpSpPr>
          <p:cNvPr id="765179" name="Group 251"/>
          <p:cNvGrpSpPr>
            <a:grpSpLocks/>
          </p:cNvGrpSpPr>
          <p:nvPr/>
        </p:nvGrpSpPr>
        <p:grpSpPr bwMode="auto">
          <a:xfrm>
            <a:off x="4219577" y="2155664"/>
            <a:ext cx="1203326" cy="2303463"/>
            <a:chOff x="2546" y="486"/>
            <a:chExt cx="758" cy="1451"/>
          </a:xfrm>
        </p:grpSpPr>
        <p:grpSp>
          <p:nvGrpSpPr>
            <p:cNvPr id="23746" name="Group 241"/>
            <p:cNvGrpSpPr>
              <a:grpSpLocks/>
            </p:cNvGrpSpPr>
            <p:nvPr/>
          </p:nvGrpSpPr>
          <p:grpSpPr bwMode="auto">
            <a:xfrm>
              <a:off x="2578" y="486"/>
              <a:ext cx="657" cy="963"/>
              <a:chOff x="2736" y="816"/>
              <a:chExt cx="720" cy="1056"/>
            </a:xfrm>
          </p:grpSpPr>
          <p:sp>
            <p:nvSpPr>
              <p:cNvPr id="23748" name="Rectangle 5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1056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49" name="Rectangle 210"/>
              <p:cNvSpPr>
                <a:spLocks noChangeArrowheads="1"/>
              </p:cNvSpPr>
              <p:nvPr/>
            </p:nvSpPr>
            <p:spPr bwMode="auto">
              <a:xfrm>
                <a:off x="2736" y="177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0" name="Rectangle 211"/>
              <p:cNvSpPr>
                <a:spLocks noChangeArrowheads="1"/>
              </p:cNvSpPr>
              <p:nvPr/>
            </p:nvSpPr>
            <p:spPr bwMode="auto">
              <a:xfrm>
                <a:off x="2736" y="168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1" name="Rectangle 212"/>
              <p:cNvSpPr>
                <a:spLocks noChangeArrowheads="1"/>
              </p:cNvSpPr>
              <p:nvPr/>
            </p:nvSpPr>
            <p:spPr bwMode="auto">
              <a:xfrm>
                <a:off x="2736" y="158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2" name="Rectangle 213"/>
              <p:cNvSpPr>
                <a:spLocks noChangeArrowheads="1"/>
              </p:cNvSpPr>
              <p:nvPr/>
            </p:nvSpPr>
            <p:spPr bwMode="auto">
              <a:xfrm>
                <a:off x="2736" y="148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3" name="Rectangle 214"/>
              <p:cNvSpPr>
                <a:spLocks noChangeArrowheads="1"/>
              </p:cNvSpPr>
              <p:nvPr/>
            </p:nvSpPr>
            <p:spPr bwMode="auto">
              <a:xfrm>
                <a:off x="2736" y="139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4" name="Rectangle 215"/>
              <p:cNvSpPr>
                <a:spLocks noChangeArrowheads="1"/>
              </p:cNvSpPr>
              <p:nvPr/>
            </p:nvSpPr>
            <p:spPr bwMode="auto">
              <a:xfrm>
                <a:off x="2736" y="129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5" name="Rectangle 216"/>
              <p:cNvSpPr>
                <a:spLocks noChangeArrowheads="1"/>
              </p:cNvSpPr>
              <p:nvPr/>
            </p:nvSpPr>
            <p:spPr bwMode="auto">
              <a:xfrm>
                <a:off x="2736" y="1200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6" name="Rectangle 217"/>
              <p:cNvSpPr>
                <a:spLocks noChangeArrowheads="1"/>
              </p:cNvSpPr>
              <p:nvPr/>
            </p:nvSpPr>
            <p:spPr bwMode="auto">
              <a:xfrm>
                <a:off x="2736" y="1104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7" name="Rectangle 218"/>
              <p:cNvSpPr>
                <a:spLocks noChangeArrowheads="1"/>
              </p:cNvSpPr>
              <p:nvPr/>
            </p:nvSpPr>
            <p:spPr bwMode="auto">
              <a:xfrm>
                <a:off x="2736" y="1008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8" name="Rectangle 219"/>
              <p:cNvSpPr>
                <a:spLocks noChangeArrowheads="1"/>
              </p:cNvSpPr>
              <p:nvPr/>
            </p:nvSpPr>
            <p:spPr bwMode="auto">
              <a:xfrm>
                <a:off x="2736" y="912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  <p:sp>
            <p:nvSpPr>
              <p:cNvPr id="23759" name="Rectangle 220"/>
              <p:cNvSpPr>
                <a:spLocks noChangeArrowheads="1"/>
              </p:cNvSpPr>
              <p:nvPr/>
            </p:nvSpPr>
            <p:spPr bwMode="auto">
              <a:xfrm>
                <a:off x="2736" y="816"/>
                <a:ext cx="720" cy="96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>
                  <a:latin typeface="+mj-lt"/>
                </a:endParaRPr>
              </a:p>
            </p:txBody>
          </p:sp>
        </p:grpSp>
        <p:sp>
          <p:nvSpPr>
            <p:cNvPr id="23747" name="Text Box 203"/>
            <p:cNvSpPr txBox="1">
              <a:spLocks noChangeArrowheads="1"/>
            </p:cNvSpPr>
            <p:nvPr/>
          </p:nvSpPr>
          <p:spPr bwMode="auto">
            <a:xfrm>
              <a:off x="2546" y="1493"/>
              <a:ext cx="75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panose="020B0600000101010101" pitchFamily="34" charset="-127"/>
                </a:rPr>
                <a:t>Physical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panose="020B0600000101010101" pitchFamily="34" charset="-127"/>
                </a:rPr>
                <a:t>Memory</a:t>
              </a:r>
            </a:p>
          </p:txBody>
        </p:sp>
      </p:grpSp>
      <p:grpSp>
        <p:nvGrpSpPr>
          <p:cNvPr id="765181" name="Group 253"/>
          <p:cNvGrpSpPr>
            <a:grpSpLocks/>
          </p:cNvGrpSpPr>
          <p:nvPr/>
        </p:nvGrpSpPr>
        <p:grpSpPr bwMode="auto">
          <a:xfrm>
            <a:off x="3435351" y="2008252"/>
            <a:ext cx="4413250" cy="2065338"/>
            <a:chOff x="2052" y="398"/>
            <a:chExt cx="2780" cy="1301"/>
          </a:xfrm>
        </p:grpSpPr>
        <p:grpSp>
          <p:nvGrpSpPr>
            <p:cNvPr id="23578" name="Group 252"/>
            <p:cNvGrpSpPr>
              <a:grpSpLocks/>
            </p:cNvGrpSpPr>
            <p:nvPr/>
          </p:nvGrpSpPr>
          <p:grpSpPr bwMode="auto">
            <a:xfrm>
              <a:off x="2052" y="398"/>
              <a:ext cx="2780" cy="1015"/>
              <a:chOff x="2052" y="398"/>
              <a:chExt cx="2780" cy="1015"/>
            </a:xfrm>
          </p:grpSpPr>
          <p:grpSp>
            <p:nvGrpSpPr>
              <p:cNvPr id="23580" name="Group 187"/>
              <p:cNvGrpSpPr>
                <a:grpSpLocks/>
              </p:cNvGrpSpPr>
              <p:nvPr/>
            </p:nvGrpSpPr>
            <p:grpSpPr bwMode="auto">
              <a:xfrm>
                <a:off x="3585" y="398"/>
                <a:ext cx="1247" cy="1015"/>
                <a:chOff x="4128" y="912"/>
                <a:chExt cx="1367" cy="1113"/>
              </a:xfrm>
            </p:grpSpPr>
            <p:sp>
              <p:nvSpPr>
                <p:cNvPr id="2358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4128" y="912"/>
                  <a:ext cx="1367" cy="1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2" name="Freeform 17"/>
                <p:cNvSpPr>
                  <a:spLocks/>
                </p:cNvSpPr>
                <p:nvPr/>
              </p:nvSpPr>
              <p:spPr bwMode="auto">
                <a:xfrm>
                  <a:off x="5160" y="1075"/>
                  <a:ext cx="90" cy="21"/>
                </a:xfrm>
                <a:custGeom>
                  <a:avLst/>
                  <a:gdLst>
                    <a:gd name="T0" fmla="*/ 0 w 90"/>
                    <a:gd name="T1" fmla="*/ 21 h 21"/>
                    <a:gd name="T2" fmla="*/ 0 w 90"/>
                    <a:gd name="T3" fmla="*/ 0 h 21"/>
                    <a:gd name="T4" fmla="*/ 90 w 90"/>
                    <a:gd name="T5" fmla="*/ 0 h 21"/>
                    <a:gd name="T6" fmla="*/ 90 w 90"/>
                    <a:gd name="T7" fmla="*/ 9 h 21"/>
                    <a:gd name="T8" fmla="*/ 90 w 90"/>
                    <a:gd name="T9" fmla="*/ 21 h 21"/>
                    <a:gd name="T10" fmla="*/ 0 w 90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90" h="21">
                      <a:moveTo>
                        <a:pt x="0" y="21"/>
                      </a:moveTo>
                      <a:lnTo>
                        <a:pt x="0" y="0"/>
                      </a:lnTo>
                      <a:lnTo>
                        <a:pt x="90" y="0"/>
                      </a:lnTo>
                      <a:lnTo>
                        <a:pt x="90" y="9"/>
                      </a:lnTo>
                      <a:lnTo>
                        <a:pt x="90" y="21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3" name="Freeform 18"/>
                <p:cNvSpPr>
                  <a:spLocks/>
                </p:cNvSpPr>
                <p:nvPr/>
              </p:nvSpPr>
              <p:spPr bwMode="auto">
                <a:xfrm>
                  <a:off x="5264" y="1164"/>
                  <a:ext cx="17" cy="10"/>
                </a:xfrm>
                <a:custGeom>
                  <a:avLst/>
                  <a:gdLst>
                    <a:gd name="T0" fmla="*/ 12 w 17"/>
                    <a:gd name="T1" fmla="*/ 7 h 10"/>
                    <a:gd name="T2" fmla="*/ 12 w 17"/>
                    <a:gd name="T3" fmla="*/ 7 h 10"/>
                    <a:gd name="T4" fmla="*/ 9 w 17"/>
                    <a:gd name="T5" fmla="*/ 10 h 10"/>
                    <a:gd name="T6" fmla="*/ 9 w 17"/>
                    <a:gd name="T7" fmla="*/ 10 h 10"/>
                    <a:gd name="T8" fmla="*/ 9 w 17"/>
                    <a:gd name="T9" fmla="*/ 10 h 10"/>
                    <a:gd name="T10" fmla="*/ 9 w 17"/>
                    <a:gd name="T11" fmla="*/ 10 h 10"/>
                    <a:gd name="T12" fmla="*/ 9 w 17"/>
                    <a:gd name="T13" fmla="*/ 10 h 10"/>
                    <a:gd name="T14" fmla="*/ 9 w 17"/>
                    <a:gd name="T15" fmla="*/ 10 h 10"/>
                    <a:gd name="T16" fmla="*/ 9 w 17"/>
                    <a:gd name="T17" fmla="*/ 10 h 10"/>
                    <a:gd name="T18" fmla="*/ 9 w 17"/>
                    <a:gd name="T19" fmla="*/ 10 h 10"/>
                    <a:gd name="T20" fmla="*/ 0 w 17"/>
                    <a:gd name="T21" fmla="*/ 7 h 10"/>
                    <a:gd name="T22" fmla="*/ 2 w 17"/>
                    <a:gd name="T23" fmla="*/ 0 h 10"/>
                    <a:gd name="T24" fmla="*/ 17 w 17"/>
                    <a:gd name="T25" fmla="*/ 0 h 10"/>
                    <a:gd name="T26" fmla="*/ 14 w 17"/>
                    <a:gd name="T27" fmla="*/ 7 h 10"/>
                    <a:gd name="T28" fmla="*/ 14 w 17"/>
                    <a:gd name="T29" fmla="*/ 7 h 10"/>
                    <a:gd name="T30" fmla="*/ 12 w 17"/>
                    <a:gd name="T31" fmla="*/ 7 h 10"/>
                    <a:gd name="T32" fmla="*/ 12 w 17"/>
                    <a:gd name="T33" fmla="*/ 7 h 10"/>
                    <a:gd name="T34" fmla="*/ 12 w 17"/>
                    <a:gd name="T35" fmla="*/ 7 h 10"/>
                    <a:gd name="T36" fmla="*/ 12 w 17"/>
                    <a:gd name="T37" fmla="*/ 7 h 10"/>
                    <a:gd name="T38" fmla="*/ 12 w 17"/>
                    <a:gd name="T39" fmla="*/ 7 h 10"/>
                    <a:gd name="T40" fmla="*/ 12 w 17"/>
                    <a:gd name="T41" fmla="*/ 7 h 1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17" h="10">
                      <a:moveTo>
                        <a:pt x="12" y="7"/>
                      </a:moveTo>
                      <a:lnTo>
                        <a:pt x="12" y="7"/>
                      </a:lnTo>
                      <a:lnTo>
                        <a:pt x="9" y="10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17" y="0"/>
                      </a:lnTo>
                      <a:lnTo>
                        <a:pt x="14" y="7"/>
                      </a:lnTo>
                      <a:lnTo>
                        <a:pt x="12" y="7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4" name="Freeform 19"/>
                <p:cNvSpPr>
                  <a:spLocks/>
                </p:cNvSpPr>
                <p:nvPr/>
              </p:nvSpPr>
              <p:spPr bwMode="auto">
                <a:xfrm>
                  <a:off x="5269" y="1188"/>
                  <a:ext cx="12" cy="16"/>
                </a:xfrm>
                <a:custGeom>
                  <a:avLst/>
                  <a:gdLst>
                    <a:gd name="T0" fmla="*/ 4 w 12"/>
                    <a:gd name="T1" fmla="*/ 0 h 16"/>
                    <a:gd name="T2" fmla="*/ 4 w 12"/>
                    <a:gd name="T3" fmla="*/ 0 h 16"/>
                    <a:gd name="T4" fmla="*/ 9 w 12"/>
                    <a:gd name="T5" fmla="*/ 5 h 16"/>
                    <a:gd name="T6" fmla="*/ 12 w 12"/>
                    <a:gd name="T7" fmla="*/ 9 h 16"/>
                    <a:gd name="T8" fmla="*/ 12 w 12"/>
                    <a:gd name="T9" fmla="*/ 9 h 16"/>
                    <a:gd name="T10" fmla="*/ 9 w 12"/>
                    <a:gd name="T11" fmla="*/ 14 h 16"/>
                    <a:gd name="T12" fmla="*/ 4 w 12"/>
                    <a:gd name="T13" fmla="*/ 16 h 16"/>
                    <a:gd name="T14" fmla="*/ 4 w 12"/>
                    <a:gd name="T15" fmla="*/ 16 h 16"/>
                    <a:gd name="T16" fmla="*/ 2 w 12"/>
                    <a:gd name="T17" fmla="*/ 12 h 16"/>
                    <a:gd name="T18" fmla="*/ 0 w 12"/>
                    <a:gd name="T19" fmla="*/ 7 h 16"/>
                    <a:gd name="T20" fmla="*/ 0 w 12"/>
                    <a:gd name="T21" fmla="*/ 7 h 16"/>
                    <a:gd name="T22" fmla="*/ 2 w 12"/>
                    <a:gd name="T23" fmla="*/ 2 h 16"/>
                    <a:gd name="T24" fmla="*/ 4 w 12"/>
                    <a:gd name="T25" fmla="*/ 0 h 16"/>
                    <a:gd name="T26" fmla="*/ 4 w 12"/>
                    <a:gd name="T27" fmla="*/ 0 h 1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6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5"/>
                      </a:lnTo>
                      <a:lnTo>
                        <a:pt x="12" y="9"/>
                      </a:lnTo>
                      <a:lnTo>
                        <a:pt x="9" y="14"/>
                      </a:lnTo>
                      <a:lnTo>
                        <a:pt x="4" y="16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5" name="Freeform 20"/>
                <p:cNvSpPr>
                  <a:spLocks/>
                </p:cNvSpPr>
                <p:nvPr/>
              </p:nvSpPr>
              <p:spPr bwMode="auto">
                <a:xfrm>
                  <a:off x="5269" y="1211"/>
                  <a:ext cx="12" cy="15"/>
                </a:xfrm>
                <a:custGeom>
                  <a:avLst/>
                  <a:gdLst>
                    <a:gd name="T0" fmla="*/ 4 w 12"/>
                    <a:gd name="T1" fmla="*/ 0 h 15"/>
                    <a:gd name="T2" fmla="*/ 4 w 12"/>
                    <a:gd name="T3" fmla="*/ 0 h 15"/>
                    <a:gd name="T4" fmla="*/ 9 w 12"/>
                    <a:gd name="T5" fmla="*/ 3 h 15"/>
                    <a:gd name="T6" fmla="*/ 12 w 12"/>
                    <a:gd name="T7" fmla="*/ 8 h 15"/>
                    <a:gd name="T8" fmla="*/ 12 w 12"/>
                    <a:gd name="T9" fmla="*/ 8 h 15"/>
                    <a:gd name="T10" fmla="*/ 9 w 12"/>
                    <a:gd name="T11" fmla="*/ 12 h 15"/>
                    <a:gd name="T12" fmla="*/ 4 w 12"/>
                    <a:gd name="T13" fmla="*/ 15 h 15"/>
                    <a:gd name="T14" fmla="*/ 4 w 12"/>
                    <a:gd name="T15" fmla="*/ 15 h 15"/>
                    <a:gd name="T16" fmla="*/ 2 w 12"/>
                    <a:gd name="T17" fmla="*/ 12 h 15"/>
                    <a:gd name="T18" fmla="*/ 0 w 12"/>
                    <a:gd name="T19" fmla="*/ 8 h 15"/>
                    <a:gd name="T20" fmla="*/ 0 w 12"/>
                    <a:gd name="T21" fmla="*/ 8 h 15"/>
                    <a:gd name="T22" fmla="*/ 2 w 12"/>
                    <a:gd name="T23" fmla="*/ 3 h 15"/>
                    <a:gd name="T24" fmla="*/ 4 w 12"/>
                    <a:gd name="T25" fmla="*/ 0 h 15"/>
                    <a:gd name="T26" fmla="*/ 4 w 12"/>
                    <a:gd name="T27" fmla="*/ 0 h 15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5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3"/>
                      </a:lnTo>
                      <a:lnTo>
                        <a:pt x="12" y="8"/>
                      </a:lnTo>
                      <a:lnTo>
                        <a:pt x="9" y="12"/>
                      </a:lnTo>
                      <a:lnTo>
                        <a:pt x="4" y="15"/>
                      </a:lnTo>
                      <a:lnTo>
                        <a:pt x="2" y="12"/>
                      </a:lnTo>
                      <a:lnTo>
                        <a:pt x="0" y="8"/>
                      </a:lnTo>
                      <a:lnTo>
                        <a:pt x="2" y="3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6" name="Freeform 21"/>
                <p:cNvSpPr>
                  <a:spLocks/>
                </p:cNvSpPr>
                <p:nvPr/>
              </p:nvSpPr>
              <p:spPr bwMode="auto">
                <a:xfrm>
                  <a:off x="5269" y="1233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1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1 h 14"/>
                    <a:gd name="T18" fmla="*/ 0 w 12"/>
                    <a:gd name="T19" fmla="*/ 4 h 14"/>
                    <a:gd name="T20" fmla="*/ 0 w 12"/>
                    <a:gd name="T21" fmla="*/ 4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1"/>
                      </a:lnTo>
                      <a:lnTo>
                        <a:pt x="4" y="14"/>
                      </a:lnTo>
                      <a:lnTo>
                        <a:pt x="2" y="11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7" name="Freeform 22"/>
                <p:cNvSpPr>
                  <a:spLocks/>
                </p:cNvSpPr>
                <p:nvPr/>
              </p:nvSpPr>
              <p:spPr bwMode="auto">
                <a:xfrm>
                  <a:off x="5269" y="1254"/>
                  <a:ext cx="12" cy="14"/>
                </a:xfrm>
                <a:custGeom>
                  <a:avLst/>
                  <a:gdLst>
                    <a:gd name="T0" fmla="*/ 4 w 12"/>
                    <a:gd name="T1" fmla="*/ 0 h 14"/>
                    <a:gd name="T2" fmla="*/ 4 w 12"/>
                    <a:gd name="T3" fmla="*/ 0 h 14"/>
                    <a:gd name="T4" fmla="*/ 9 w 12"/>
                    <a:gd name="T5" fmla="*/ 2 h 14"/>
                    <a:gd name="T6" fmla="*/ 12 w 12"/>
                    <a:gd name="T7" fmla="*/ 7 h 14"/>
                    <a:gd name="T8" fmla="*/ 12 w 12"/>
                    <a:gd name="T9" fmla="*/ 7 h 14"/>
                    <a:gd name="T10" fmla="*/ 9 w 12"/>
                    <a:gd name="T11" fmla="*/ 12 h 14"/>
                    <a:gd name="T12" fmla="*/ 4 w 12"/>
                    <a:gd name="T13" fmla="*/ 14 h 14"/>
                    <a:gd name="T14" fmla="*/ 4 w 12"/>
                    <a:gd name="T15" fmla="*/ 14 h 14"/>
                    <a:gd name="T16" fmla="*/ 2 w 12"/>
                    <a:gd name="T17" fmla="*/ 12 h 14"/>
                    <a:gd name="T18" fmla="*/ 0 w 12"/>
                    <a:gd name="T19" fmla="*/ 7 h 14"/>
                    <a:gd name="T20" fmla="*/ 0 w 12"/>
                    <a:gd name="T21" fmla="*/ 7 h 14"/>
                    <a:gd name="T22" fmla="*/ 2 w 12"/>
                    <a:gd name="T23" fmla="*/ 0 h 14"/>
                    <a:gd name="T24" fmla="*/ 4 w 12"/>
                    <a:gd name="T25" fmla="*/ 0 h 14"/>
                    <a:gd name="T26" fmla="*/ 4 w 12"/>
                    <a:gd name="T27" fmla="*/ 0 h 1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" h="14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9" y="2"/>
                      </a:lnTo>
                      <a:lnTo>
                        <a:pt x="12" y="7"/>
                      </a:lnTo>
                      <a:lnTo>
                        <a:pt x="9" y="12"/>
                      </a:lnTo>
                      <a:lnTo>
                        <a:pt x="4" y="14"/>
                      </a:lnTo>
                      <a:lnTo>
                        <a:pt x="2" y="12"/>
                      </a:lnTo>
                      <a:lnTo>
                        <a:pt x="0" y="7"/>
                      </a:lnTo>
                      <a:lnTo>
                        <a:pt x="2" y="0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599" name="Freeform 24"/>
                <p:cNvSpPr>
                  <a:spLocks/>
                </p:cNvSpPr>
                <p:nvPr/>
              </p:nvSpPr>
              <p:spPr bwMode="auto">
                <a:xfrm>
                  <a:off x="5259" y="1046"/>
                  <a:ext cx="24" cy="10"/>
                </a:xfrm>
                <a:custGeom>
                  <a:avLst/>
                  <a:gdLst>
                    <a:gd name="T0" fmla="*/ 3 w 24"/>
                    <a:gd name="T1" fmla="*/ 0 h 10"/>
                    <a:gd name="T2" fmla="*/ 3 w 24"/>
                    <a:gd name="T3" fmla="*/ 0 h 10"/>
                    <a:gd name="T4" fmla="*/ 22 w 24"/>
                    <a:gd name="T5" fmla="*/ 0 h 10"/>
                    <a:gd name="T6" fmla="*/ 22 w 24"/>
                    <a:gd name="T7" fmla="*/ 0 h 10"/>
                    <a:gd name="T8" fmla="*/ 24 w 24"/>
                    <a:gd name="T9" fmla="*/ 3 h 10"/>
                    <a:gd name="T10" fmla="*/ 24 w 24"/>
                    <a:gd name="T11" fmla="*/ 5 h 10"/>
                    <a:gd name="T12" fmla="*/ 24 w 24"/>
                    <a:gd name="T13" fmla="*/ 5 h 10"/>
                    <a:gd name="T14" fmla="*/ 24 w 24"/>
                    <a:gd name="T15" fmla="*/ 5 h 10"/>
                    <a:gd name="T16" fmla="*/ 24 w 24"/>
                    <a:gd name="T17" fmla="*/ 7 h 10"/>
                    <a:gd name="T18" fmla="*/ 22 w 24"/>
                    <a:gd name="T19" fmla="*/ 10 h 10"/>
                    <a:gd name="T20" fmla="*/ 22 w 24"/>
                    <a:gd name="T21" fmla="*/ 10 h 10"/>
                    <a:gd name="T22" fmla="*/ 3 w 24"/>
                    <a:gd name="T23" fmla="*/ 7 h 10"/>
                    <a:gd name="T24" fmla="*/ 3 w 24"/>
                    <a:gd name="T25" fmla="*/ 7 h 10"/>
                    <a:gd name="T26" fmla="*/ 0 w 24"/>
                    <a:gd name="T27" fmla="*/ 7 h 10"/>
                    <a:gd name="T28" fmla="*/ 0 w 24"/>
                    <a:gd name="T29" fmla="*/ 5 h 10"/>
                    <a:gd name="T30" fmla="*/ 0 w 24"/>
                    <a:gd name="T31" fmla="*/ 5 h 10"/>
                    <a:gd name="T32" fmla="*/ 0 w 24"/>
                    <a:gd name="T33" fmla="*/ 5 h 10"/>
                    <a:gd name="T34" fmla="*/ 0 w 24"/>
                    <a:gd name="T35" fmla="*/ 3 h 10"/>
                    <a:gd name="T36" fmla="*/ 3 w 24"/>
                    <a:gd name="T37" fmla="*/ 0 h 10"/>
                    <a:gd name="T38" fmla="*/ 3 w 24"/>
                    <a:gd name="T39" fmla="*/ 0 h 10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10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3"/>
                      </a:lnTo>
                      <a:lnTo>
                        <a:pt x="24" y="5"/>
                      </a:lnTo>
                      <a:lnTo>
                        <a:pt x="24" y="7"/>
                      </a:lnTo>
                      <a:lnTo>
                        <a:pt x="22" y="10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0" name="Freeform 25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3 w 24"/>
                    <a:gd name="T1" fmla="*/ 0 h 4"/>
                    <a:gd name="T2" fmla="*/ 3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3 w 24"/>
                    <a:gd name="T23" fmla="*/ 4 h 4"/>
                    <a:gd name="T24" fmla="*/ 3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3 w 24"/>
                    <a:gd name="T37" fmla="*/ 0 h 4"/>
                    <a:gd name="T38" fmla="*/ 3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3" y="0"/>
                      </a:moveTo>
                      <a:lnTo>
                        <a:pt x="3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1" name="Freeform 26"/>
                <p:cNvSpPr>
                  <a:spLocks/>
                </p:cNvSpPr>
                <p:nvPr/>
              </p:nvSpPr>
              <p:spPr bwMode="auto">
                <a:xfrm>
                  <a:off x="5259" y="1049"/>
                  <a:ext cx="24" cy="4"/>
                </a:xfrm>
                <a:custGeom>
                  <a:avLst/>
                  <a:gdLst>
                    <a:gd name="T0" fmla="*/ 5 w 24"/>
                    <a:gd name="T1" fmla="*/ 0 h 4"/>
                    <a:gd name="T2" fmla="*/ 5 w 24"/>
                    <a:gd name="T3" fmla="*/ 0 h 4"/>
                    <a:gd name="T4" fmla="*/ 22 w 24"/>
                    <a:gd name="T5" fmla="*/ 0 h 4"/>
                    <a:gd name="T6" fmla="*/ 22 w 24"/>
                    <a:gd name="T7" fmla="*/ 0 h 4"/>
                    <a:gd name="T8" fmla="*/ 24 w 24"/>
                    <a:gd name="T9" fmla="*/ 0 h 4"/>
                    <a:gd name="T10" fmla="*/ 24 w 24"/>
                    <a:gd name="T11" fmla="*/ 2 h 4"/>
                    <a:gd name="T12" fmla="*/ 24 w 24"/>
                    <a:gd name="T13" fmla="*/ 2 h 4"/>
                    <a:gd name="T14" fmla="*/ 24 w 24"/>
                    <a:gd name="T15" fmla="*/ 2 h 4"/>
                    <a:gd name="T16" fmla="*/ 24 w 24"/>
                    <a:gd name="T17" fmla="*/ 4 h 4"/>
                    <a:gd name="T18" fmla="*/ 22 w 24"/>
                    <a:gd name="T19" fmla="*/ 4 h 4"/>
                    <a:gd name="T20" fmla="*/ 22 w 24"/>
                    <a:gd name="T21" fmla="*/ 4 h 4"/>
                    <a:gd name="T22" fmla="*/ 5 w 24"/>
                    <a:gd name="T23" fmla="*/ 4 h 4"/>
                    <a:gd name="T24" fmla="*/ 5 w 24"/>
                    <a:gd name="T25" fmla="*/ 4 h 4"/>
                    <a:gd name="T26" fmla="*/ 3 w 24"/>
                    <a:gd name="T27" fmla="*/ 4 h 4"/>
                    <a:gd name="T28" fmla="*/ 0 w 24"/>
                    <a:gd name="T29" fmla="*/ 2 h 4"/>
                    <a:gd name="T30" fmla="*/ 0 w 24"/>
                    <a:gd name="T31" fmla="*/ 2 h 4"/>
                    <a:gd name="T32" fmla="*/ 0 w 24"/>
                    <a:gd name="T33" fmla="*/ 2 h 4"/>
                    <a:gd name="T34" fmla="*/ 3 w 24"/>
                    <a:gd name="T35" fmla="*/ 0 h 4"/>
                    <a:gd name="T36" fmla="*/ 5 w 24"/>
                    <a:gd name="T37" fmla="*/ 0 h 4"/>
                    <a:gd name="T38" fmla="*/ 5 w 24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4" h="4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4" y="2"/>
                      </a:lnTo>
                      <a:lnTo>
                        <a:pt x="24" y="4"/>
                      </a:lnTo>
                      <a:lnTo>
                        <a:pt x="22" y="4"/>
                      </a:lnTo>
                      <a:lnTo>
                        <a:pt x="5" y="4"/>
                      </a:lnTo>
                      <a:lnTo>
                        <a:pt x="3" y="4"/>
                      </a:lnTo>
                      <a:lnTo>
                        <a:pt x="0" y="2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2" name="Freeform 27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4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3" name="Freeform 28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4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4 h 4"/>
                    <a:gd name="T24" fmla="*/ 2 w 21"/>
                    <a:gd name="T25" fmla="*/ 4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0 w 21"/>
                    <a:gd name="T35" fmla="*/ 0 h 4"/>
                    <a:gd name="T36" fmla="*/ 2 w 21"/>
                    <a:gd name="T37" fmla="*/ 0 h 4"/>
                    <a:gd name="T38" fmla="*/ 2 w 21"/>
                    <a:gd name="T39" fmla="*/ 0 h 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4"/>
                      </a:lnTo>
                      <a:lnTo>
                        <a:pt x="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4" name="Freeform 29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21" cy="4"/>
                </a:xfrm>
                <a:custGeom>
                  <a:avLst/>
                  <a:gdLst>
                    <a:gd name="T0" fmla="*/ 2 w 21"/>
                    <a:gd name="T1" fmla="*/ 0 h 4"/>
                    <a:gd name="T2" fmla="*/ 2 w 21"/>
                    <a:gd name="T3" fmla="*/ 0 h 4"/>
                    <a:gd name="T4" fmla="*/ 19 w 21"/>
                    <a:gd name="T5" fmla="*/ 0 h 4"/>
                    <a:gd name="T6" fmla="*/ 19 w 21"/>
                    <a:gd name="T7" fmla="*/ 0 h 4"/>
                    <a:gd name="T8" fmla="*/ 19 w 21"/>
                    <a:gd name="T9" fmla="*/ 0 h 4"/>
                    <a:gd name="T10" fmla="*/ 21 w 21"/>
                    <a:gd name="T11" fmla="*/ 2 h 4"/>
                    <a:gd name="T12" fmla="*/ 21 w 21"/>
                    <a:gd name="T13" fmla="*/ 2 h 4"/>
                    <a:gd name="T14" fmla="*/ 21 w 21"/>
                    <a:gd name="T15" fmla="*/ 2 h 4"/>
                    <a:gd name="T16" fmla="*/ 19 w 21"/>
                    <a:gd name="T17" fmla="*/ 2 h 4"/>
                    <a:gd name="T18" fmla="*/ 19 w 21"/>
                    <a:gd name="T19" fmla="*/ 4 h 4"/>
                    <a:gd name="T20" fmla="*/ 19 w 21"/>
                    <a:gd name="T21" fmla="*/ 4 h 4"/>
                    <a:gd name="T22" fmla="*/ 2 w 21"/>
                    <a:gd name="T23" fmla="*/ 2 h 4"/>
                    <a:gd name="T24" fmla="*/ 2 w 21"/>
                    <a:gd name="T25" fmla="*/ 2 h 4"/>
                    <a:gd name="T26" fmla="*/ 0 w 21"/>
                    <a:gd name="T27" fmla="*/ 2 h 4"/>
                    <a:gd name="T28" fmla="*/ 0 w 21"/>
                    <a:gd name="T29" fmla="*/ 2 h 4"/>
                    <a:gd name="T30" fmla="*/ 0 w 21"/>
                    <a:gd name="T31" fmla="*/ 2 h 4"/>
                    <a:gd name="T32" fmla="*/ 0 w 21"/>
                    <a:gd name="T33" fmla="*/ 2 h 4"/>
                    <a:gd name="T34" fmla="*/ 2 w 21"/>
                    <a:gd name="T35" fmla="*/ 0 h 4"/>
                    <a:gd name="T36" fmla="*/ 2 w 21"/>
                    <a:gd name="T37" fmla="*/ 0 h 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1" h="4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19" y="0"/>
                      </a:lnTo>
                      <a:lnTo>
                        <a:pt x="21" y="2"/>
                      </a:lnTo>
                      <a:lnTo>
                        <a:pt x="19" y="2"/>
                      </a:lnTo>
                      <a:lnTo>
                        <a:pt x="19" y="4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5" name="Freeform 30"/>
                <p:cNvSpPr>
                  <a:spLocks/>
                </p:cNvSpPr>
                <p:nvPr/>
              </p:nvSpPr>
              <p:spPr bwMode="auto">
                <a:xfrm>
                  <a:off x="5262" y="1049"/>
                  <a:ext cx="19" cy="2"/>
                </a:xfrm>
                <a:custGeom>
                  <a:avLst/>
                  <a:gdLst>
                    <a:gd name="T0" fmla="*/ 19 w 19"/>
                    <a:gd name="T1" fmla="*/ 0 h 2"/>
                    <a:gd name="T2" fmla="*/ 19 w 19"/>
                    <a:gd name="T3" fmla="*/ 0 h 2"/>
                    <a:gd name="T4" fmla="*/ 2 w 19"/>
                    <a:gd name="T5" fmla="*/ 0 h 2"/>
                    <a:gd name="T6" fmla="*/ 2 w 19"/>
                    <a:gd name="T7" fmla="*/ 0 h 2"/>
                    <a:gd name="T8" fmla="*/ 0 w 19"/>
                    <a:gd name="T9" fmla="*/ 0 h 2"/>
                    <a:gd name="T10" fmla="*/ 0 w 19"/>
                    <a:gd name="T11" fmla="*/ 0 h 2"/>
                    <a:gd name="T12" fmla="*/ 0 w 19"/>
                    <a:gd name="T13" fmla="*/ 0 h 2"/>
                    <a:gd name="T14" fmla="*/ 2 w 19"/>
                    <a:gd name="T15" fmla="*/ 2 h 2"/>
                    <a:gd name="T16" fmla="*/ 2 w 19"/>
                    <a:gd name="T17" fmla="*/ 2 h 2"/>
                    <a:gd name="T18" fmla="*/ 19 w 19"/>
                    <a:gd name="T19" fmla="*/ 2 h 2"/>
                    <a:gd name="T20" fmla="*/ 19 w 19"/>
                    <a:gd name="T21" fmla="*/ 2 h 2"/>
                    <a:gd name="T22" fmla="*/ 19 w 19"/>
                    <a:gd name="T23" fmla="*/ 0 h 2"/>
                    <a:gd name="T24" fmla="*/ 19 w 19"/>
                    <a:gd name="T25" fmla="*/ 0 h 2"/>
                    <a:gd name="T26" fmla="*/ 19 w 19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9" h="2">
                      <a:moveTo>
                        <a:pt x="19" y="0"/>
                      </a:moveTo>
                      <a:lnTo>
                        <a:pt x="19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9" y="2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6" name="Freeform 31"/>
                <p:cNvSpPr>
                  <a:spLocks/>
                </p:cNvSpPr>
                <p:nvPr/>
              </p:nvSpPr>
              <p:spPr bwMode="auto">
                <a:xfrm>
                  <a:off x="5271" y="1049"/>
                  <a:ext cx="1" cy="4"/>
                </a:xfrm>
                <a:custGeom>
                  <a:avLst/>
                  <a:gdLst>
                    <a:gd name="T0" fmla="*/ 0 w 1"/>
                    <a:gd name="T1" fmla="*/ 0 h 4"/>
                    <a:gd name="T2" fmla="*/ 0 w 1"/>
                    <a:gd name="T3" fmla="*/ 0 h 4"/>
                    <a:gd name="T4" fmla="*/ 0 w 1"/>
                    <a:gd name="T5" fmla="*/ 0 h 4"/>
                    <a:gd name="T6" fmla="*/ 0 w 1"/>
                    <a:gd name="T7" fmla="*/ 4 h 4"/>
                    <a:gd name="T8" fmla="*/ 0 w 1"/>
                    <a:gd name="T9" fmla="*/ 4 h 4"/>
                    <a:gd name="T10" fmla="*/ 0 w 1"/>
                    <a:gd name="T11" fmla="*/ 4 h 4"/>
                    <a:gd name="T12" fmla="*/ 0 w 1"/>
                    <a:gd name="T13" fmla="*/ 0 h 4"/>
                    <a:gd name="T14" fmla="*/ 0 w 1"/>
                    <a:gd name="T15" fmla="*/ 0 h 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7" name="Freeform 32"/>
                <p:cNvSpPr>
                  <a:spLocks/>
                </p:cNvSpPr>
                <p:nvPr/>
              </p:nvSpPr>
              <p:spPr bwMode="auto">
                <a:xfrm>
                  <a:off x="5163" y="1056"/>
                  <a:ext cx="125" cy="2"/>
                </a:xfrm>
                <a:custGeom>
                  <a:avLst/>
                  <a:gdLst>
                    <a:gd name="T0" fmla="*/ 0 w 125"/>
                    <a:gd name="T1" fmla="*/ 0 h 2"/>
                    <a:gd name="T2" fmla="*/ 0 w 125"/>
                    <a:gd name="T3" fmla="*/ 0 h 2"/>
                    <a:gd name="T4" fmla="*/ 66 w 125"/>
                    <a:gd name="T5" fmla="*/ 0 h 2"/>
                    <a:gd name="T6" fmla="*/ 66 w 125"/>
                    <a:gd name="T7" fmla="*/ 0 h 2"/>
                    <a:gd name="T8" fmla="*/ 125 w 125"/>
                    <a:gd name="T9" fmla="*/ 0 h 2"/>
                    <a:gd name="T10" fmla="*/ 125 w 125"/>
                    <a:gd name="T11" fmla="*/ 0 h 2"/>
                    <a:gd name="T12" fmla="*/ 125 w 125"/>
                    <a:gd name="T13" fmla="*/ 2 h 2"/>
                    <a:gd name="T14" fmla="*/ 125 w 125"/>
                    <a:gd name="T15" fmla="*/ 2 h 2"/>
                    <a:gd name="T16" fmla="*/ 66 w 125"/>
                    <a:gd name="T17" fmla="*/ 2 h 2"/>
                    <a:gd name="T18" fmla="*/ 66 w 125"/>
                    <a:gd name="T19" fmla="*/ 2 h 2"/>
                    <a:gd name="T20" fmla="*/ 0 w 125"/>
                    <a:gd name="T21" fmla="*/ 2 h 2"/>
                    <a:gd name="T22" fmla="*/ 0 w 125"/>
                    <a:gd name="T23" fmla="*/ 2 h 2"/>
                    <a:gd name="T24" fmla="*/ 0 w 125"/>
                    <a:gd name="T25" fmla="*/ 0 h 2"/>
                    <a:gd name="T26" fmla="*/ 0 w 125"/>
                    <a:gd name="T27" fmla="*/ 0 h 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66" y="0"/>
                      </a:lnTo>
                      <a:lnTo>
                        <a:pt x="125" y="0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8" name="Freeform 33"/>
                <p:cNvSpPr>
                  <a:spLocks/>
                </p:cNvSpPr>
                <p:nvPr/>
              </p:nvSpPr>
              <p:spPr bwMode="auto">
                <a:xfrm>
                  <a:off x="5163" y="1035"/>
                  <a:ext cx="125" cy="9"/>
                </a:xfrm>
                <a:custGeom>
                  <a:avLst/>
                  <a:gdLst>
                    <a:gd name="T0" fmla="*/ 0 w 125"/>
                    <a:gd name="T1" fmla="*/ 2 h 9"/>
                    <a:gd name="T2" fmla="*/ 0 w 125"/>
                    <a:gd name="T3" fmla="*/ 2 h 9"/>
                    <a:gd name="T4" fmla="*/ 42 w 125"/>
                    <a:gd name="T5" fmla="*/ 2 h 9"/>
                    <a:gd name="T6" fmla="*/ 42 w 125"/>
                    <a:gd name="T7" fmla="*/ 2 h 9"/>
                    <a:gd name="T8" fmla="*/ 49 w 125"/>
                    <a:gd name="T9" fmla="*/ 0 h 9"/>
                    <a:gd name="T10" fmla="*/ 66 w 125"/>
                    <a:gd name="T11" fmla="*/ 0 h 9"/>
                    <a:gd name="T12" fmla="*/ 66 w 125"/>
                    <a:gd name="T13" fmla="*/ 0 h 9"/>
                    <a:gd name="T14" fmla="*/ 80 w 125"/>
                    <a:gd name="T15" fmla="*/ 2 h 9"/>
                    <a:gd name="T16" fmla="*/ 87 w 125"/>
                    <a:gd name="T17" fmla="*/ 4 h 9"/>
                    <a:gd name="T18" fmla="*/ 87 w 125"/>
                    <a:gd name="T19" fmla="*/ 4 h 9"/>
                    <a:gd name="T20" fmla="*/ 125 w 125"/>
                    <a:gd name="T21" fmla="*/ 4 h 9"/>
                    <a:gd name="T22" fmla="*/ 125 w 125"/>
                    <a:gd name="T23" fmla="*/ 4 h 9"/>
                    <a:gd name="T24" fmla="*/ 125 w 125"/>
                    <a:gd name="T25" fmla="*/ 9 h 9"/>
                    <a:gd name="T26" fmla="*/ 125 w 125"/>
                    <a:gd name="T27" fmla="*/ 9 h 9"/>
                    <a:gd name="T28" fmla="*/ 66 w 125"/>
                    <a:gd name="T29" fmla="*/ 7 h 9"/>
                    <a:gd name="T30" fmla="*/ 66 w 125"/>
                    <a:gd name="T31" fmla="*/ 7 h 9"/>
                    <a:gd name="T32" fmla="*/ 0 w 125"/>
                    <a:gd name="T33" fmla="*/ 7 h 9"/>
                    <a:gd name="T34" fmla="*/ 0 w 125"/>
                    <a:gd name="T35" fmla="*/ 7 h 9"/>
                    <a:gd name="T36" fmla="*/ 0 w 125"/>
                    <a:gd name="T37" fmla="*/ 2 h 9"/>
                    <a:gd name="T38" fmla="*/ 0 w 125"/>
                    <a:gd name="T39" fmla="*/ 2 h 9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125" h="9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2" y="2"/>
                      </a:lnTo>
                      <a:lnTo>
                        <a:pt x="49" y="0"/>
                      </a:lnTo>
                      <a:lnTo>
                        <a:pt x="66" y="0"/>
                      </a:lnTo>
                      <a:lnTo>
                        <a:pt x="80" y="2"/>
                      </a:lnTo>
                      <a:lnTo>
                        <a:pt x="87" y="4"/>
                      </a:lnTo>
                      <a:lnTo>
                        <a:pt x="125" y="4"/>
                      </a:lnTo>
                      <a:lnTo>
                        <a:pt x="125" y="9"/>
                      </a:lnTo>
                      <a:lnTo>
                        <a:pt x="66" y="7"/>
                      </a:lnTo>
                      <a:lnTo>
                        <a:pt x="0" y="7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553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09" name="Freeform 34"/>
                <p:cNvSpPr>
                  <a:spLocks/>
                </p:cNvSpPr>
                <p:nvPr/>
              </p:nvSpPr>
              <p:spPr bwMode="auto">
                <a:xfrm>
                  <a:off x="5163" y="1042"/>
                  <a:ext cx="125" cy="4"/>
                </a:xfrm>
                <a:custGeom>
                  <a:avLst/>
                  <a:gdLst>
                    <a:gd name="T0" fmla="*/ 0 w 125"/>
                    <a:gd name="T1" fmla="*/ 2 h 4"/>
                    <a:gd name="T2" fmla="*/ 0 w 125"/>
                    <a:gd name="T3" fmla="*/ 2 h 4"/>
                    <a:gd name="T4" fmla="*/ 66 w 125"/>
                    <a:gd name="T5" fmla="*/ 2 h 4"/>
                    <a:gd name="T6" fmla="*/ 66 w 125"/>
                    <a:gd name="T7" fmla="*/ 2 h 4"/>
                    <a:gd name="T8" fmla="*/ 125 w 125"/>
                    <a:gd name="T9" fmla="*/ 4 h 4"/>
                    <a:gd name="T10" fmla="*/ 125 w 125"/>
                    <a:gd name="T11" fmla="*/ 4 h 4"/>
                    <a:gd name="T12" fmla="*/ 125 w 125"/>
                    <a:gd name="T13" fmla="*/ 2 h 4"/>
                    <a:gd name="T14" fmla="*/ 125 w 125"/>
                    <a:gd name="T15" fmla="*/ 2 h 4"/>
                    <a:gd name="T16" fmla="*/ 66 w 125"/>
                    <a:gd name="T17" fmla="*/ 2 h 4"/>
                    <a:gd name="T18" fmla="*/ 66 w 125"/>
                    <a:gd name="T19" fmla="*/ 2 h 4"/>
                    <a:gd name="T20" fmla="*/ 0 w 125"/>
                    <a:gd name="T21" fmla="*/ 0 h 4"/>
                    <a:gd name="T22" fmla="*/ 0 w 125"/>
                    <a:gd name="T23" fmla="*/ 0 h 4"/>
                    <a:gd name="T24" fmla="*/ 0 w 125"/>
                    <a:gd name="T25" fmla="*/ 2 h 4"/>
                    <a:gd name="T26" fmla="*/ 0 w 125"/>
                    <a:gd name="T27" fmla="*/ 2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125" h="4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66" y="2"/>
                      </a:lnTo>
                      <a:lnTo>
                        <a:pt x="125" y="4"/>
                      </a:lnTo>
                      <a:lnTo>
                        <a:pt x="125" y="2"/>
                      </a:lnTo>
                      <a:lnTo>
                        <a:pt x="66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0" name="Freeform 35"/>
                <p:cNvSpPr>
                  <a:spLocks/>
                </p:cNvSpPr>
                <p:nvPr/>
              </p:nvSpPr>
              <p:spPr bwMode="auto">
                <a:xfrm>
                  <a:off x="5207" y="1051"/>
                  <a:ext cx="8" cy="2"/>
                </a:xfrm>
                <a:custGeom>
                  <a:avLst/>
                  <a:gdLst>
                    <a:gd name="T0" fmla="*/ 5 w 8"/>
                    <a:gd name="T1" fmla="*/ 0 h 2"/>
                    <a:gd name="T2" fmla="*/ 5 w 8"/>
                    <a:gd name="T3" fmla="*/ 0 h 2"/>
                    <a:gd name="T4" fmla="*/ 8 w 8"/>
                    <a:gd name="T5" fmla="*/ 0 h 2"/>
                    <a:gd name="T6" fmla="*/ 8 w 8"/>
                    <a:gd name="T7" fmla="*/ 0 h 2"/>
                    <a:gd name="T8" fmla="*/ 8 w 8"/>
                    <a:gd name="T9" fmla="*/ 2 h 2"/>
                    <a:gd name="T10" fmla="*/ 5 w 8"/>
                    <a:gd name="T11" fmla="*/ 2 h 2"/>
                    <a:gd name="T12" fmla="*/ 5 w 8"/>
                    <a:gd name="T13" fmla="*/ 2 h 2"/>
                    <a:gd name="T14" fmla="*/ 3 w 8"/>
                    <a:gd name="T15" fmla="*/ 2 h 2"/>
                    <a:gd name="T16" fmla="*/ 0 w 8"/>
                    <a:gd name="T17" fmla="*/ 0 h 2"/>
                    <a:gd name="T18" fmla="*/ 0 w 8"/>
                    <a:gd name="T19" fmla="*/ 0 h 2"/>
                    <a:gd name="T20" fmla="*/ 5 w 8"/>
                    <a:gd name="T21" fmla="*/ 0 h 2"/>
                    <a:gd name="T22" fmla="*/ 5 w 8"/>
                    <a:gd name="T23" fmla="*/ 0 h 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8" h="2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0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1" name="Freeform 36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2" name="Freeform 37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2"/>
                </a:xfrm>
                <a:custGeom>
                  <a:avLst/>
                  <a:gdLst>
                    <a:gd name="T0" fmla="*/ 2 w 5"/>
                    <a:gd name="T1" fmla="*/ 0 h 2"/>
                    <a:gd name="T2" fmla="*/ 2 w 5"/>
                    <a:gd name="T3" fmla="*/ 0 h 2"/>
                    <a:gd name="T4" fmla="*/ 5 w 5"/>
                    <a:gd name="T5" fmla="*/ 0 h 2"/>
                    <a:gd name="T6" fmla="*/ 5 w 5"/>
                    <a:gd name="T7" fmla="*/ 0 h 2"/>
                    <a:gd name="T8" fmla="*/ 2 w 5"/>
                    <a:gd name="T9" fmla="*/ 2 h 2"/>
                    <a:gd name="T10" fmla="*/ 2 w 5"/>
                    <a:gd name="T11" fmla="*/ 2 h 2"/>
                    <a:gd name="T12" fmla="*/ 0 w 5"/>
                    <a:gd name="T13" fmla="*/ 0 h 2"/>
                    <a:gd name="T14" fmla="*/ 0 w 5"/>
                    <a:gd name="T15" fmla="*/ 0 h 2"/>
                    <a:gd name="T16" fmla="*/ 2 w 5"/>
                    <a:gd name="T17" fmla="*/ 0 h 2"/>
                    <a:gd name="T18" fmla="*/ 2 w 5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2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3" name="Freeform 38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5" cy="1"/>
                </a:xfrm>
                <a:custGeom>
                  <a:avLst/>
                  <a:gdLst>
                    <a:gd name="T0" fmla="*/ 2 w 5"/>
                    <a:gd name="T1" fmla="*/ 0 h 1"/>
                    <a:gd name="T2" fmla="*/ 2 w 5"/>
                    <a:gd name="T3" fmla="*/ 0 h 1"/>
                    <a:gd name="T4" fmla="*/ 5 w 5"/>
                    <a:gd name="T5" fmla="*/ 0 h 1"/>
                    <a:gd name="T6" fmla="*/ 5 w 5"/>
                    <a:gd name="T7" fmla="*/ 0 h 1"/>
                    <a:gd name="T8" fmla="*/ 2 w 5"/>
                    <a:gd name="T9" fmla="*/ 0 h 1"/>
                    <a:gd name="T10" fmla="*/ 2 w 5"/>
                    <a:gd name="T11" fmla="*/ 0 h 1"/>
                    <a:gd name="T12" fmla="*/ 0 w 5"/>
                    <a:gd name="T13" fmla="*/ 0 h 1"/>
                    <a:gd name="T14" fmla="*/ 0 w 5"/>
                    <a:gd name="T15" fmla="*/ 0 h 1"/>
                    <a:gd name="T16" fmla="*/ 2 w 5"/>
                    <a:gd name="T17" fmla="*/ 0 h 1"/>
                    <a:gd name="T18" fmla="*/ 2 w 5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5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5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4" name="Freeform 39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5" name="Freeform 40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6" name="Freeform 41"/>
                <p:cNvSpPr>
                  <a:spLocks/>
                </p:cNvSpPr>
                <p:nvPr/>
              </p:nvSpPr>
              <p:spPr bwMode="auto">
                <a:xfrm>
                  <a:off x="5210" y="1051"/>
                  <a:ext cx="2" cy="1"/>
                </a:xfrm>
                <a:custGeom>
                  <a:avLst/>
                  <a:gdLst>
                    <a:gd name="T0" fmla="*/ 2 w 2"/>
                    <a:gd name="T1" fmla="*/ 0 h 1"/>
                    <a:gd name="T2" fmla="*/ 2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2 w 2"/>
                    <a:gd name="T17" fmla="*/ 0 h 1"/>
                    <a:gd name="T18" fmla="*/ 2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7" name="Freeform 42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7"/>
                </a:xfrm>
                <a:custGeom>
                  <a:avLst/>
                  <a:gdLst>
                    <a:gd name="T0" fmla="*/ 5 w 12"/>
                    <a:gd name="T1" fmla="*/ 0 h 7"/>
                    <a:gd name="T2" fmla="*/ 5 w 12"/>
                    <a:gd name="T3" fmla="*/ 0 h 7"/>
                    <a:gd name="T4" fmla="*/ 10 w 12"/>
                    <a:gd name="T5" fmla="*/ 3 h 7"/>
                    <a:gd name="T6" fmla="*/ 12 w 12"/>
                    <a:gd name="T7" fmla="*/ 5 h 7"/>
                    <a:gd name="T8" fmla="*/ 12 w 12"/>
                    <a:gd name="T9" fmla="*/ 5 h 7"/>
                    <a:gd name="T10" fmla="*/ 10 w 12"/>
                    <a:gd name="T11" fmla="*/ 7 h 7"/>
                    <a:gd name="T12" fmla="*/ 7 w 12"/>
                    <a:gd name="T13" fmla="*/ 7 h 7"/>
                    <a:gd name="T14" fmla="*/ 3 w 12"/>
                    <a:gd name="T15" fmla="*/ 7 h 7"/>
                    <a:gd name="T16" fmla="*/ 0 w 12"/>
                    <a:gd name="T17" fmla="*/ 5 h 7"/>
                    <a:gd name="T18" fmla="*/ 0 w 12"/>
                    <a:gd name="T19" fmla="*/ 5 h 7"/>
                    <a:gd name="T20" fmla="*/ 3 w 12"/>
                    <a:gd name="T21" fmla="*/ 0 h 7"/>
                    <a:gd name="T22" fmla="*/ 5 w 12"/>
                    <a:gd name="T23" fmla="*/ 0 h 7"/>
                    <a:gd name="T24" fmla="*/ 5 w 12"/>
                    <a:gd name="T25" fmla="*/ 0 h 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2" h="7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10" y="7"/>
                      </a:lnTo>
                      <a:lnTo>
                        <a:pt x="7" y="7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3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8" name="Freeform 43"/>
                <p:cNvSpPr>
                  <a:spLocks/>
                </p:cNvSpPr>
                <p:nvPr/>
              </p:nvSpPr>
              <p:spPr bwMode="auto">
                <a:xfrm>
                  <a:off x="5179" y="1046"/>
                  <a:ext cx="12" cy="5"/>
                </a:xfrm>
                <a:custGeom>
                  <a:avLst/>
                  <a:gdLst>
                    <a:gd name="T0" fmla="*/ 5 w 12"/>
                    <a:gd name="T1" fmla="*/ 0 h 5"/>
                    <a:gd name="T2" fmla="*/ 5 w 12"/>
                    <a:gd name="T3" fmla="*/ 0 h 5"/>
                    <a:gd name="T4" fmla="*/ 10 w 12"/>
                    <a:gd name="T5" fmla="*/ 3 h 5"/>
                    <a:gd name="T6" fmla="*/ 12 w 12"/>
                    <a:gd name="T7" fmla="*/ 5 h 5"/>
                    <a:gd name="T8" fmla="*/ 12 w 12"/>
                    <a:gd name="T9" fmla="*/ 5 h 5"/>
                    <a:gd name="T10" fmla="*/ 5 w 12"/>
                    <a:gd name="T11" fmla="*/ 5 h 5"/>
                    <a:gd name="T12" fmla="*/ 0 w 12"/>
                    <a:gd name="T13" fmla="*/ 5 h 5"/>
                    <a:gd name="T14" fmla="*/ 0 w 12"/>
                    <a:gd name="T15" fmla="*/ 5 h 5"/>
                    <a:gd name="T16" fmla="*/ 0 w 12"/>
                    <a:gd name="T17" fmla="*/ 3 h 5"/>
                    <a:gd name="T18" fmla="*/ 5 w 12"/>
                    <a:gd name="T19" fmla="*/ 0 h 5"/>
                    <a:gd name="T20" fmla="*/ 5 w 12"/>
                    <a:gd name="T21" fmla="*/ 0 h 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2" h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10" y="3"/>
                      </a:lnTo>
                      <a:lnTo>
                        <a:pt x="12" y="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19" name="Freeform 44"/>
                <p:cNvSpPr>
                  <a:spLocks/>
                </p:cNvSpPr>
                <p:nvPr/>
              </p:nvSpPr>
              <p:spPr bwMode="auto">
                <a:xfrm>
                  <a:off x="5179" y="1049"/>
                  <a:ext cx="12" cy="4"/>
                </a:xfrm>
                <a:custGeom>
                  <a:avLst/>
                  <a:gdLst>
                    <a:gd name="T0" fmla="*/ 0 w 12"/>
                    <a:gd name="T1" fmla="*/ 0 h 4"/>
                    <a:gd name="T2" fmla="*/ 0 w 12"/>
                    <a:gd name="T3" fmla="*/ 0 h 4"/>
                    <a:gd name="T4" fmla="*/ 12 w 12"/>
                    <a:gd name="T5" fmla="*/ 0 h 4"/>
                    <a:gd name="T6" fmla="*/ 12 w 12"/>
                    <a:gd name="T7" fmla="*/ 0 h 4"/>
                    <a:gd name="T8" fmla="*/ 12 w 12"/>
                    <a:gd name="T9" fmla="*/ 4 h 4"/>
                    <a:gd name="T10" fmla="*/ 12 w 12"/>
                    <a:gd name="T11" fmla="*/ 4 h 4"/>
                    <a:gd name="T12" fmla="*/ 0 w 12"/>
                    <a:gd name="T13" fmla="*/ 2 h 4"/>
                    <a:gd name="T14" fmla="*/ 0 w 12"/>
                    <a:gd name="T15" fmla="*/ 2 h 4"/>
                    <a:gd name="T16" fmla="*/ 0 w 12"/>
                    <a:gd name="T17" fmla="*/ 0 h 4"/>
                    <a:gd name="T18" fmla="*/ 0 w 12"/>
                    <a:gd name="T19" fmla="*/ 0 h 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2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0"/>
                      </a:lnTo>
                      <a:lnTo>
                        <a:pt x="12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0" name="Freeform 45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1" name="Freeform 46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2" name="Freeform 47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3" name="Freeform 48"/>
                <p:cNvSpPr>
                  <a:spLocks/>
                </p:cNvSpPr>
                <p:nvPr/>
              </p:nvSpPr>
              <p:spPr bwMode="auto">
                <a:xfrm>
                  <a:off x="5182" y="1051"/>
                  <a:ext cx="7" cy="1"/>
                </a:xfrm>
                <a:custGeom>
                  <a:avLst/>
                  <a:gdLst>
                    <a:gd name="T0" fmla="*/ 0 w 7"/>
                    <a:gd name="T1" fmla="*/ 0 h 1"/>
                    <a:gd name="T2" fmla="*/ 0 w 7"/>
                    <a:gd name="T3" fmla="*/ 0 h 1"/>
                    <a:gd name="T4" fmla="*/ 7 w 7"/>
                    <a:gd name="T5" fmla="*/ 0 h 1"/>
                    <a:gd name="T6" fmla="*/ 7 w 7"/>
                    <a:gd name="T7" fmla="*/ 0 h 1"/>
                    <a:gd name="T8" fmla="*/ 7 w 7"/>
                    <a:gd name="T9" fmla="*/ 0 h 1"/>
                    <a:gd name="T10" fmla="*/ 7 w 7"/>
                    <a:gd name="T11" fmla="*/ 0 h 1"/>
                    <a:gd name="T12" fmla="*/ 0 w 7"/>
                    <a:gd name="T13" fmla="*/ 0 h 1"/>
                    <a:gd name="T14" fmla="*/ 0 w 7"/>
                    <a:gd name="T15" fmla="*/ 0 h 1"/>
                    <a:gd name="T16" fmla="*/ 0 w 7"/>
                    <a:gd name="T17" fmla="*/ 0 h 1"/>
                    <a:gd name="T18" fmla="*/ 0 w 7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4" name="Freeform 49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5" name="Freeform 50"/>
                <p:cNvSpPr>
                  <a:spLocks/>
                </p:cNvSpPr>
                <p:nvPr/>
              </p:nvSpPr>
              <p:spPr bwMode="auto">
                <a:xfrm>
                  <a:off x="5184" y="1051"/>
                  <a:ext cx="2" cy="1"/>
                </a:xfrm>
                <a:custGeom>
                  <a:avLst/>
                  <a:gdLst>
                    <a:gd name="T0" fmla="*/ 0 w 2"/>
                    <a:gd name="T1" fmla="*/ 0 h 1"/>
                    <a:gd name="T2" fmla="*/ 0 w 2"/>
                    <a:gd name="T3" fmla="*/ 0 h 1"/>
                    <a:gd name="T4" fmla="*/ 2 w 2"/>
                    <a:gd name="T5" fmla="*/ 0 h 1"/>
                    <a:gd name="T6" fmla="*/ 2 w 2"/>
                    <a:gd name="T7" fmla="*/ 0 h 1"/>
                    <a:gd name="T8" fmla="*/ 2 w 2"/>
                    <a:gd name="T9" fmla="*/ 0 h 1"/>
                    <a:gd name="T10" fmla="*/ 2 w 2"/>
                    <a:gd name="T11" fmla="*/ 0 h 1"/>
                    <a:gd name="T12" fmla="*/ 0 w 2"/>
                    <a:gd name="T13" fmla="*/ 0 h 1"/>
                    <a:gd name="T14" fmla="*/ 0 w 2"/>
                    <a:gd name="T15" fmla="*/ 0 h 1"/>
                    <a:gd name="T16" fmla="*/ 0 w 2"/>
                    <a:gd name="T17" fmla="*/ 0 h 1"/>
                    <a:gd name="T18" fmla="*/ 0 w 2"/>
                    <a:gd name="T19" fmla="*/ 0 h 1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6" name="Freeform 51"/>
                <p:cNvSpPr>
                  <a:spLocks/>
                </p:cNvSpPr>
                <p:nvPr/>
              </p:nvSpPr>
              <p:spPr bwMode="auto">
                <a:xfrm>
                  <a:off x="5167" y="1046"/>
                  <a:ext cx="5" cy="7"/>
                </a:xfrm>
                <a:custGeom>
                  <a:avLst/>
                  <a:gdLst>
                    <a:gd name="T0" fmla="*/ 0 w 5"/>
                    <a:gd name="T1" fmla="*/ 0 h 7"/>
                    <a:gd name="T2" fmla="*/ 0 w 5"/>
                    <a:gd name="T3" fmla="*/ 0 h 7"/>
                    <a:gd name="T4" fmla="*/ 3 w 5"/>
                    <a:gd name="T5" fmla="*/ 3 h 7"/>
                    <a:gd name="T6" fmla="*/ 5 w 5"/>
                    <a:gd name="T7" fmla="*/ 5 h 7"/>
                    <a:gd name="T8" fmla="*/ 5 w 5"/>
                    <a:gd name="T9" fmla="*/ 5 h 7"/>
                    <a:gd name="T10" fmla="*/ 3 w 5"/>
                    <a:gd name="T11" fmla="*/ 7 h 7"/>
                    <a:gd name="T12" fmla="*/ 0 w 5"/>
                    <a:gd name="T13" fmla="*/ 7 h 7"/>
                    <a:gd name="T14" fmla="*/ 0 w 5"/>
                    <a:gd name="T15" fmla="*/ 7 h 7"/>
                    <a:gd name="T16" fmla="*/ 0 w 5"/>
                    <a:gd name="T17" fmla="*/ 7 h 7"/>
                    <a:gd name="T18" fmla="*/ 0 w 5"/>
                    <a:gd name="T19" fmla="*/ 5 h 7"/>
                    <a:gd name="T20" fmla="*/ 0 w 5"/>
                    <a:gd name="T21" fmla="*/ 5 h 7"/>
                    <a:gd name="T22" fmla="*/ 0 w 5"/>
                    <a:gd name="T23" fmla="*/ 3 h 7"/>
                    <a:gd name="T24" fmla="*/ 0 w 5"/>
                    <a:gd name="T25" fmla="*/ 0 h 7"/>
                    <a:gd name="T26" fmla="*/ 0 w 5"/>
                    <a:gd name="T27" fmla="*/ 0 h 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7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5" y="5"/>
                      </a:lnTo>
                      <a:lnTo>
                        <a:pt x="3" y="7"/>
                      </a:lnTo>
                      <a:lnTo>
                        <a:pt x="0" y="7"/>
                      </a:lnTo>
                      <a:lnTo>
                        <a:pt x="0" y="5"/>
                      </a:lnTo>
                      <a:lnTo>
                        <a:pt x="0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7" name="Freeform 5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4 h 4"/>
                    <a:gd name="T18" fmla="*/ 0 w 5"/>
                    <a:gd name="T19" fmla="*/ 2 h 4"/>
                    <a:gd name="T20" fmla="*/ 0 w 5"/>
                    <a:gd name="T21" fmla="*/ 2 h 4"/>
                    <a:gd name="T22" fmla="*/ 0 w 5"/>
                    <a:gd name="T23" fmla="*/ 0 h 4"/>
                    <a:gd name="T24" fmla="*/ 0 w 5"/>
                    <a:gd name="T25" fmla="*/ 0 h 4"/>
                    <a:gd name="T26" fmla="*/ 0 w 5"/>
                    <a:gd name="T27" fmla="*/ 0 h 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8" name="Freeform 5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5" cy="4"/>
                </a:xfrm>
                <a:custGeom>
                  <a:avLst/>
                  <a:gdLst>
                    <a:gd name="T0" fmla="*/ 0 w 5"/>
                    <a:gd name="T1" fmla="*/ 0 h 4"/>
                    <a:gd name="T2" fmla="*/ 0 w 5"/>
                    <a:gd name="T3" fmla="*/ 0 h 4"/>
                    <a:gd name="T4" fmla="*/ 3 w 5"/>
                    <a:gd name="T5" fmla="*/ 0 h 4"/>
                    <a:gd name="T6" fmla="*/ 5 w 5"/>
                    <a:gd name="T7" fmla="*/ 2 h 4"/>
                    <a:gd name="T8" fmla="*/ 5 w 5"/>
                    <a:gd name="T9" fmla="*/ 2 h 4"/>
                    <a:gd name="T10" fmla="*/ 3 w 5"/>
                    <a:gd name="T11" fmla="*/ 4 h 4"/>
                    <a:gd name="T12" fmla="*/ 0 w 5"/>
                    <a:gd name="T13" fmla="*/ 4 h 4"/>
                    <a:gd name="T14" fmla="*/ 0 w 5"/>
                    <a:gd name="T15" fmla="*/ 4 h 4"/>
                    <a:gd name="T16" fmla="*/ 0 w 5"/>
                    <a:gd name="T17" fmla="*/ 2 h 4"/>
                    <a:gd name="T18" fmla="*/ 0 w 5"/>
                    <a:gd name="T19" fmla="*/ 2 h 4"/>
                    <a:gd name="T20" fmla="*/ 0 w 5"/>
                    <a:gd name="T21" fmla="*/ 0 h 4"/>
                    <a:gd name="T22" fmla="*/ 0 w 5"/>
                    <a:gd name="T23" fmla="*/ 0 h 4"/>
                    <a:gd name="T24" fmla="*/ 0 w 5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5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29" name="Freeform 5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0" name="Freeform 5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4"/>
                </a:xfrm>
                <a:custGeom>
                  <a:avLst/>
                  <a:gdLst>
                    <a:gd name="T0" fmla="*/ 0 w 3"/>
                    <a:gd name="T1" fmla="*/ 0 h 4"/>
                    <a:gd name="T2" fmla="*/ 0 w 3"/>
                    <a:gd name="T3" fmla="*/ 0 h 4"/>
                    <a:gd name="T4" fmla="*/ 3 w 3"/>
                    <a:gd name="T5" fmla="*/ 0 h 4"/>
                    <a:gd name="T6" fmla="*/ 3 w 3"/>
                    <a:gd name="T7" fmla="*/ 2 h 4"/>
                    <a:gd name="T8" fmla="*/ 3 w 3"/>
                    <a:gd name="T9" fmla="*/ 2 h 4"/>
                    <a:gd name="T10" fmla="*/ 3 w 3"/>
                    <a:gd name="T11" fmla="*/ 4 h 4"/>
                    <a:gd name="T12" fmla="*/ 0 w 3"/>
                    <a:gd name="T13" fmla="*/ 4 h 4"/>
                    <a:gd name="T14" fmla="*/ 0 w 3"/>
                    <a:gd name="T15" fmla="*/ 4 h 4"/>
                    <a:gd name="T16" fmla="*/ 0 w 3"/>
                    <a:gd name="T17" fmla="*/ 4 h 4"/>
                    <a:gd name="T18" fmla="*/ 0 w 3"/>
                    <a:gd name="T19" fmla="*/ 2 h 4"/>
                    <a:gd name="T20" fmla="*/ 0 w 3"/>
                    <a:gd name="T21" fmla="*/ 2 h 4"/>
                    <a:gd name="T22" fmla="*/ 0 w 3"/>
                    <a:gd name="T23" fmla="*/ 0 h 4"/>
                    <a:gd name="T24" fmla="*/ 0 w 3"/>
                    <a:gd name="T25" fmla="*/ 0 h 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" h="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" y="2"/>
                      </a:lnTo>
                      <a:lnTo>
                        <a:pt x="3" y="4"/>
                      </a:lnTo>
                      <a:lnTo>
                        <a:pt x="0" y="4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1" name="Freeform 56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2" name="Freeform 57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3" name="Freeform 58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4" name="Freeform 59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5" name="Freeform 60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6" name="Freeform 61"/>
                <p:cNvSpPr>
                  <a:spLocks/>
                </p:cNvSpPr>
                <p:nvPr/>
              </p:nvSpPr>
              <p:spPr bwMode="auto">
                <a:xfrm>
                  <a:off x="5170" y="1051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7" name="Freeform 62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8" name="Freeform 63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0 h 2"/>
                    <a:gd name="T10" fmla="*/ 0 w 1"/>
                    <a:gd name="T11" fmla="*/ 0 h 2"/>
                    <a:gd name="T12" fmla="*/ 0 w 1"/>
                    <a:gd name="T13" fmla="*/ 0 h 2"/>
                    <a:gd name="T14" fmla="*/ 0 w 1"/>
                    <a:gd name="T15" fmla="*/ 0 h 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39" name="Freeform 64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2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0 h 2"/>
                    <a:gd name="T4" fmla="*/ 0 w 1"/>
                    <a:gd name="T5" fmla="*/ 0 h 2"/>
                    <a:gd name="T6" fmla="*/ 0 w 1"/>
                    <a:gd name="T7" fmla="*/ 2 h 2"/>
                    <a:gd name="T8" fmla="*/ 0 w 1"/>
                    <a:gd name="T9" fmla="*/ 2 h 2"/>
                    <a:gd name="T10" fmla="*/ 0 w 1"/>
                    <a:gd name="T11" fmla="*/ 0 h 2"/>
                    <a:gd name="T12" fmla="*/ 0 w 1"/>
                    <a:gd name="T13" fmla="*/ 0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0" name="Freeform 65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1" name="Freeform 66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2" name="Freeform 67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1" cy="1"/>
                </a:xfrm>
                <a:custGeom>
                  <a:avLst/>
                  <a:gdLst>
                    <a:gd name="T0" fmla="*/ 0 w 1"/>
                    <a:gd name="T1" fmla="*/ 0 h 1"/>
                    <a:gd name="T2" fmla="*/ 0 w 1"/>
                    <a:gd name="T3" fmla="*/ 0 h 1"/>
                    <a:gd name="T4" fmla="*/ 0 w 1"/>
                    <a:gd name="T5" fmla="*/ 0 h 1"/>
                    <a:gd name="T6" fmla="*/ 0 w 1"/>
                    <a:gd name="T7" fmla="*/ 0 h 1"/>
                    <a:gd name="T8" fmla="*/ 0 w 1"/>
                    <a:gd name="T9" fmla="*/ 0 h 1"/>
                    <a:gd name="T10" fmla="*/ 0 w 1"/>
                    <a:gd name="T11" fmla="*/ 0 h 1"/>
                    <a:gd name="T12" fmla="*/ 0 w 1"/>
                    <a:gd name="T13" fmla="*/ 0 h 1"/>
                    <a:gd name="T14" fmla="*/ 0 w 1"/>
                    <a:gd name="T15" fmla="*/ 0 h 1"/>
                    <a:gd name="T16" fmla="*/ 0 w 1"/>
                    <a:gd name="T17" fmla="*/ 0 h 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" h="1">
                      <a:moveTo>
                        <a:pt x="0" y="0"/>
                      </a:move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3" name="Freeform 68"/>
                <p:cNvSpPr>
                  <a:spLocks/>
                </p:cNvSpPr>
                <p:nvPr/>
              </p:nvSpPr>
              <p:spPr bwMode="auto">
                <a:xfrm>
                  <a:off x="5167" y="1049"/>
                  <a:ext cx="3" cy="2"/>
                </a:xfrm>
                <a:custGeom>
                  <a:avLst/>
                  <a:gdLst>
                    <a:gd name="T0" fmla="*/ 0 w 3"/>
                    <a:gd name="T1" fmla="*/ 0 h 2"/>
                    <a:gd name="T2" fmla="*/ 0 w 3"/>
                    <a:gd name="T3" fmla="*/ 0 h 2"/>
                    <a:gd name="T4" fmla="*/ 3 w 3"/>
                    <a:gd name="T5" fmla="*/ 2 h 2"/>
                    <a:gd name="T6" fmla="*/ 3 w 3"/>
                    <a:gd name="T7" fmla="*/ 2 h 2"/>
                    <a:gd name="T8" fmla="*/ 0 w 3"/>
                    <a:gd name="T9" fmla="*/ 2 h 2"/>
                    <a:gd name="T10" fmla="*/ 0 w 3"/>
                    <a:gd name="T11" fmla="*/ 2 h 2"/>
                    <a:gd name="T12" fmla="*/ 0 w 3"/>
                    <a:gd name="T13" fmla="*/ 2 h 2"/>
                    <a:gd name="T14" fmla="*/ 0 w 3"/>
                    <a:gd name="T15" fmla="*/ 2 h 2"/>
                    <a:gd name="T16" fmla="*/ 0 w 3"/>
                    <a:gd name="T17" fmla="*/ 0 h 2"/>
                    <a:gd name="T18" fmla="*/ 0 w 3"/>
                    <a:gd name="T19" fmla="*/ 0 h 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"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4" name="Freeform 69"/>
                <p:cNvSpPr>
                  <a:spLocks/>
                </p:cNvSpPr>
                <p:nvPr/>
              </p:nvSpPr>
              <p:spPr bwMode="auto">
                <a:xfrm>
                  <a:off x="5217" y="1405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5 h 85"/>
                    <a:gd name="T12" fmla="*/ 5 w 231"/>
                    <a:gd name="T13" fmla="*/ 35 h 85"/>
                    <a:gd name="T14" fmla="*/ 0 w 231"/>
                    <a:gd name="T15" fmla="*/ 33 h 85"/>
                    <a:gd name="T16" fmla="*/ 0 w 231"/>
                    <a:gd name="T17" fmla="*/ 30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2 h 85"/>
                    <a:gd name="T24" fmla="*/ 115 w 231"/>
                    <a:gd name="T25" fmla="*/ 2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5"/>
                      </a:lnTo>
                      <a:lnTo>
                        <a:pt x="0" y="33"/>
                      </a:lnTo>
                      <a:lnTo>
                        <a:pt x="0" y="30"/>
                      </a:lnTo>
                      <a:lnTo>
                        <a:pt x="12" y="26"/>
                      </a:lnTo>
                      <a:lnTo>
                        <a:pt x="115" y="2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5" name="Freeform 70"/>
                <p:cNvSpPr>
                  <a:spLocks/>
                </p:cNvSpPr>
                <p:nvPr/>
              </p:nvSpPr>
              <p:spPr bwMode="auto">
                <a:xfrm>
                  <a:off x="5217" y="1400"/>
                  <a:ext cx="231" cy="85"/>
                </a:xfrm>
                <a:custGeom>
                  <a:avLst/>
                  <a:gdLst>
                    <a:gd name="T0" fmla="*/ 146 w 231"/>
                    <a:gd name="T1" fmla="*/ 0 h 85"/>
                    <a:gd name="T2" fmla="*/ 146 w 231"/>
                    <a:gd name="T3" fmla="*/ 0 h 85"/>
                    <a:gd name="T4" fmla="*/ 231 w 231"/>
                    <a:gd name="T5" fmla="*/ 12 h 85"/>
                    <a:gd name="T6" fmla="*/ 231 w 231"/>
                    <a:gd name="T7" fmla="*/ 85 h 85"/>
                    <a:gd name="T8" fmla="*/ 231 w 231"/>
                    <a:gd name="T9" fmla="*/ 85 h 85"/>
                    <a:gd name="T10" fmla="*/ 5 w 231"/>
                    <a:gd name="T11" fmla="*/ 33 h 85"/>
                    <a:gd name="T12" fmla="*/ 5 w 231"/>
                    <a:gd name="T13" fmla="*/ 33 h 85"/>
                    <a:gd name="T14" fmla="*/ 0 w 231"/>
                    <a:gd name="T15" fmla="*/ 33 h 85"/>
                    <a:gd name="T16" fmla="*/ 0 w 231"/>
                    <a:gd name="T17" fmla="*/ 31 h 85"/>
                    <a:gd name="T18" fmla="*/ 12 w 231"/>
                    <a:gd name="T19" fmla="*/ 26 h 85"/>
                    <a:gd name="T20" fmla="*/ 12 w 231"/>
                    <a:gd name="T21" fmla="*/ 26 h 85"/>
                    <a:gd name="T22" fmla="*/ 115 w 231"/>
                    <a:gd name="T23" fmla="*/ 0 h 85"/>
                    <a:gd name="T24" fmla="*/ 115 w 231"/>
                    <a:gd name="T25" fmla="*/ 0 h 85"/>
                    <a:gd name="T26" fmla="*/ 130 w 231"/>
                    <a:gd name="T27" fmla="*/ 0 h 85"/>
                    <a:gd name="T28" fmla="*/ 146 w 231"/>
                    <a:gd name="T29" fmla="*/ 0 h 85"/>
                    <a:gd name="T30" fmla="*/ 146 w 231"/>
                    <a:gd name="T31" fmla="*/ 0 h 85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31" h="85">
                      <a:moveTo>
                        <a:pt x="146" y="0"/>
                      </a:moveTo>
                      <a:lnTo>
                        <a:pt x="146" y="0"/>
                      </a:lnTo>
                      <a:lnTo>
                        <a:pt x="231" y="12"/>
                      </a:lnTo>
                      <a:lnTo>
                        <a:pt x="231" y="85"/>
                      </a:lnTo>
                      <a:lnTo>
                        <a:pt x="5" y="33"/>
                      </a:lnTo>
                      <a:lnTo>
                        <a:pt x="0" y="33"/>
                      </a:lnTo>
                      <a:lnTo>
                        <a:pt x="0" y="31"/>
                      </a:lnTo>
                      <a:lnTo>
                        <a:pt x="12" y="26"/>
                      </a:lnTo>
                      <a:lnTo>
                        <a:pt x="115" y="0"/>
                      </a:lnTo>
                      <a:lnTo>
                        <a:pt x="130" y="0"/>
                      </a:lnTo>
                      <a:lnTo>
                        <a:pt x="146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6" name="Freeform 71"/>
                <p:cNvSpPr>
                  <a:spLocks/>
                </p:cNvSpPr>
                <p:nvPr/>
              </p:nvSpPr>
              <p:spPr bwMode="auto">
                <a:xfrm>
                  <a:off x="4804" y="1353"/>
                  <a:ext cx="533" cy="68"/>
                </a:xfrm>
                <a:custGeom>
                  <a:avLst/>
                  <a:gdLst>
                    <a:gd name="T0" fmla="*/ 526 w 533"/>
                    <a:gd name="T1" fmla="*/ 66 h 68"/>
                    <a:gd name="T2" fmla="*/ 491 w 533"/>
                    <a:gd name="T3" fmla="*/ 68 h 68"/>
                    <a:gd name="T4" fmla="*/ 474 w 533"/>
                    <a:gd name="T5" fmla="*/ 64 h 68"/>
                    <a:gd name="T6" fmla="*/ 460 w 533"/>
                    <a:gd name="T7" fmla="*/ 54 h 68"/>
                    <a:gd name="T8" fmla="*/ 460 w 533"/>
                    <a:gd name="T9" fmla="*/ 47 h 68"/>
                    <a:gd name="T10" fmla="*/ 458 w 533"/>
                    <a:gd name="T11" fmla="*/ 40 h 68"/>
                    <a:gd name="T12" fmla="*/ 451 w 533"/>
                    <a:gd name="T13" fmla="*/ 38 h 68"/>
                    <a:gd name="T14" fmla="*/ 432 w 533"/>
                    <a:gd name="T15" fmla="*/ 40 h 68"/>
                    <a:gd name="T16" fmla="*/ 288 w 533"/>
                    <a:gd name="T17" fmla="*/ 57 h 68"/>
                    <a:gd name="T18" fmla="*/ 215 w 533"/>
                    <a:gd name="T19" fmla="*/ 57 h 68"/>
                    <a:gd name="T20" fmla="*/ 144 w 533"/>
                    <a:gd name="T21" fmla="*/ 47 h 68"/>
                    <a:gd name="T22" fmla="*/ 90 w 533"/>
                    <a:gd name="T23" fmla="*/ 35 h 68"/>
                    <a:gd name="T24" fmla="*/ 36 w 533"/>
                    <a:gd name="T25" fmla="*/ 21 h 68"/>
                    <a:gd name="T26" fmla="*/ 3 w 533"/>
                    <a:gd name="T27" fmla="*/ 7 h 68"/>
                    <a:gd name="T28" fmla="*/ 0 w 533"/>
                    <a:gd name="T29" fmla="*/ 0 h 68"/>
                    <a:gd name="T30" fmla="*/ 3 w 533"/>
                    <a:gd name="T31" fmla="*/ 0 h 68"/>
                    <a:gd name="T32" fmla="*/ 5 w 533"/>
                    <a:gd name="T33" fmla="*/ 5 h 68"/>
                    <a:gd name="T34" fmla="*/ 26 w 533"/>
                    <a:gd name="T35" fmla="*/ 16 h 68"/>
                    <a:gd name="T36" fmla="*/ 55 w 533"/>
                    <a:gd name="T37" fmla="*/ 24 h 68"/>
                    <a:gd name="T38" fmla="*/ 144 w 533"/>
                    <a:gd name="T39" fmla="*/ 45 h 68"/>
                    <a:gd name="T40" fmla="*/ 180 w 533"/>
                    <a:gd name="T41" fmla="*/ 49 h 68"/>
                    <a:gd name="T42" fmla="*/ 250 w 533"/>
                    <a:gd name="T43" fmla="*/ 54 h 68"/>
                    <a:gd name="T44" fmla="*/ 356 w 533"/>
                    <a:gd name="T45" fmla="*/ 47 h 68"/>
                    <a:gd name="T46" fmla="*/ 425 w 533"/>
                    <a:gd name="T47" fmla="*/ 38 h 68"/>
                    <a:gd name="T48" fmla="*/ 455 w 533"/>
                    <a:gd name="T49" fmla="*/ 35 h 68"/>
                    <a:gd name="T50" fmla="*/ 462 w 533"/>
                    <a:gd name="T51" fmla="*/ 40 h 68"/>
                    <a:gd name="T52" fmla="*/ 462 w 533"/>
                    <a:gd name="T53" fmla="*/ 47 h 68"/>
                    <a:gd name="T54" fmla="*/ 467 w 533"/>
                    <a:gd name="T55" fmla="*/ 54 h 68"/>
                    <a:gd name="T56" fmla="*/ 484 w 533"/>
                    <a:gd name="T57" fmla="*/ 64 h 68"/>
                    <a:gd name="T58" fmla="*/ 517 w 533"/>
                    <a:gd name="T59" fmla="*/ 66 h 68"/>
                    <a:gd name="T60" fmla="*/ 533 w 533"/>
                    <a:gd name="T61" fmla="*/ 64 h 68"/>
                    <a:gd name="T62" fmla="*/ 526 w 533"/>
                    <a:gd name="T63" fmla="*/ 66 h 68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533" h="68">
                      <a:moveTo>
                        <a:pt x="526" y="66"/>
                      </a:moveTo>
                      <a:lnTo>
                        <a:pt x="526" y="66"/>
                      </a:lnTo>
                      <a:lnTo>
                        <a:pt x="510" y="68"/>
                      </a:lnTo>
                      <a:lnTo>
                        <a:pt x="491" y="68"/>
                      </a:lnTo>
                      <a:lnTo>
                        <a:pt x="481" y="66"/>
                      </a:lnTo>
                      <a:lnTo>
                        <a:pt x="474" y="64"/>
                      </a:lnTo>
                      <a:lnTo>
                        <a:pt x="467" y="59"/>
                      </a:lnTo>
                      <a:lnTo>
                        <a:pt x="460" y="54"/>
                      </a:lnTo>
                      <a:lnTo>
                        <a:pt x="460" y="47"/>
                      </a:lnTo>
                      <a:lnTo>
                        <a:pt x="460" y="42"/>
                      </a:lnTo>
                      <a:lnTo>
                        <a:pt x="458" y="40"/>
                      </a:lnTo>
                      <a:lnTo>
                        <a:pt x="451" y="38"/>
                      </a:lnTo>
                      <a:lnTo>
                        <a:pt x="432" y="40"/>
                      </a:lnTo>
                      <a:lnTo>
                        <a:pt x="359" y="49"/>
                      </a:lnTo>
                      <a:lnTo>
                        <a:pt x="288" y="57"/>
                      </a:lnTo>
                      <a:lnTo>
                        <a:pt x="253" y="57"/>
                      </a:lnTo>
                      <a:lnTo>
                        <a:pt x="215" y="57"/>
                      </a:lnTo>
                      <a:lnTo>
                        <a:pt x="180" y="52"/>
                      </a:lnTo>
                      <a:lnTo>
                        <a:pt x="144" y="47"/>
                      </a:lnTo>
                      <a:lnTo>
                        <a:pt x="90" y="35"/>
                      </a:lnTo>
                      <a:lnTo>
                        <a:pt x="36" y="21"/>
                      </a:lnTo>
                      <a:lnTo>
                        <a:pt x="12" y="14"/>
                      </a:lnTo>
                      <a:lnTo>
                        <a:pt x="3" y="7"/>
                      </a:lnTo>
                      <a:lnTo>
                        <a:pt x="0" y="5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5" y="5"/>
                      </a:lnTo>
                      <a:lnTo>
                        <a:pt x="12" y="9"/>
                      </a:lnTo>
                      <a:lnTo>
                        <a:pt x="26" y="16"/>
                      </a:lnTo>
                      <a:lnTo>
                        <a:pt x="55" y="24"/>
                      </a:lnTo>
                      <a:lnTo>
                        <a:pt x="85" y="33"/>
                      </a:lnTo>
                      <a:lnTo>
                        <a:pt x="144" y="45"/>
                      </a:lnTo>
                      <a:lnTo>
                        <a:pt x="180" y="49"/>
                      </a:lnTo>
                      <a:lnTo>
                        <a:pt x="215" y="52"/>
                      </a:lnTo>
                      <a:lnTo>
                        <a:pt x="250" y="54"/>
                      </a:lnTo>
                      <a:lnTo>
                        <a:pt x="286" y="54"/>
                      </a:lnTo>
                      <a:lnTo>
                        <a:pt x="356" y="47"/>
                      </a:lnTo>
                      <a:lnTo>
                        <a:pt x="425" y="38"/>
                      </a:lnTo>
                      <a:lnTo>
                        <a:pt x="444" y="35"/>
                      </a:lnTo>
                      <a:lnTo>
                        <a:pt x="455" y="35"/>
                      </a:lnTo>
                      <a:lnTo>
                        <a:pt x="460" y="38"/>
                      </a:lnTo>
                      <a:lnTo>
                        <a:pt x="462" y="40"/>
                      </a:lnTo>
                      <a:lnTo>
                        <a:pt x="462" y="47"/>
                      </a:lnTo>
                      <a:lnTo>
                        <a:pt x="467" y="54"/>
                      </a:lnTo>
                      <a:lnTo>
                        <a:pt x="474" y="61"/>
                      </a:lnTo>
                      <a:lnTo>
                        <a:pt x="484" y="64"/>
                      </a:lnTo>
                      <a:lnTo>
                        <a:pt x="493" y="66"/>
                      </a:lnTo>
                      <a:lnTo>
                        <a:pt x="517" y="66"/>
                      </a:lnTo>
                      <a:lnTo>
                        <a:pt x="533" y="61"/>
                      </a:lnTo>
                      <a:lnTo>
                        <a:pt x="533" y="64"/>
                      </a:lnTo>
                      <a:lnTo>
                        <a:pt x="526" y="66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48" name="Freeform 73"/>
                <p:cNvSpPr>
                  <a:spLocks/>
                </p:cNvSpPr>
                <p:nvPr/>
              </p:nvSpPr>
              <p:spPr bwMode="auto">
                <a:xfrm>
                  <a:off x="5330" y="1398"/>
                  <a:ext cx="118" cy="71"/>
                </a:xfrm>
                <a:custGeom>
                  <a:avLst/>
                  <a:gdLst>
                    <a:gd name="T0" fmla="*/ 0 w 118"/>
                    <a:gd name="T1" fmla="*/ 23 h 71"/>
                    <a:gd name="T2" fmla="*/ 0 w 118"/>
                    <a:gd name="T3" fmla="*/ 23 h 71"/>
                    <a:gd name="T4" fmla="*/ 0 w 118"/>
                    <a:gd name="T5" fmla="*/ 23 h 71"/>
                    <a:gd name="T6" fmla="*/ 0 w 118"/>
                    <a:gd name="T7" fmla="*/ 21 h 71"/>
                    <a:gd name="T8" fmla="*/ 0 w 118"/>
                    <a:gd name="T9" fmla="*/ 21 h 71"/>
                    <a:gd name="T10" fmla="*/ 14 w 118"/>
                    <a:gd name="T11" fmla="*/ 9 h 71"/>
                    <a:gd name="T12" fmla="*/ 14 w 118"/>
                    <a:gd name="T13" fmla="*/ 9 h 71"/>
                    <a:gd name="T14" fmla="*/ 14 w 118"/>
                    <a:gd name="T15" fmla="*/ 9 h 71"/>
                    <a:gd name="T16" fmla="*/ 14 w 118"/>
                    <a:gd name="T17" fmla="*/ 9 h 71"/>
                    <a:gd name="T18" fmla="*/ 14 w 118"/>
                    <a:gd name="T19" fmla="*/ 9 h 71"/>
                    <a:gd name="T20" fmla="*/ 14 w 118"/>
                    <a:gd name="T21" fmla="*/ 9 h 71"/>
                    <a:gd name="T22" fmla="*/ 14 w 118"/>
                    <a:gd name="T23" fmla="*/ 9 h 71"/>
                    <a:gd name="T24" fmla="*/ 14 w 118"/>
                    <a:gd name="T25" fmla="*/ 9 h 71"/>
                    <a:gd name="T26" fmla="*/ 14 w 118"/>
                    <a:gd name="T27" fmla="*/ 9 h 71"/>
                    <a:gd name="T28" fmla="*/ 14 w 118"/>
                    <a:gd name="T29" fmla="*/ 9 h 71"/>
                    <a:gd name="T30" fmla="*/ 14 w 118"/>
                    <a:gd name="T31" fmla="*/ 9 h 71"/>
                    <a:gd name="T32" fmla="*/ 33 w 118"/>
                    <a:gd name="T33" fmla="*/ 2 h 71"/>
                    <a:gd name="T34" fmla="*/ 33 w 118"/>
                    <a:gd name="T35" fmla="*/ 2 h 71"/>
                    <a:gd name="T36" fmla="*/ 33 w 118"/>
                    <a:gd name="T37" fmla="*/ 2 h 71"/>
                    <a:gd name="T38" fmla="*/ 33 w 118"/>
                    <a:gd name="T39" fmla="*/ 2 h 71"/>
                    <a:gd name="T40" fmla="*/ 33 w 118"/>
                    <a:gd name="T41" fmla="*/ 2 h 71"/>
                    <a:gd name="T42" fmla="*/ 35 w 118"/>
                    <a:gd name="T43" fmla="*/ 2 h 71"/>
                    <a:gd name="T44" fmla="*/ 35 w 118"/>
                    <a:gd name="T45" fmla="*/ 2 h 71"/>
                    <a:gd name="T46" fmla="*/ 52 w 118"/>
                    <a:gd name="T47" fmla="*/ 0 h 71"/>
                    <a:gd name="T48" fmla="*/ 83 w 118"/>
                    <a:gd name="T49" fmla="*/ 2 h 71"/>
                    <a:gd name="T50" fmla="*/ 83 w 118"/>
                    <a:gd name="T51" fmla="*/ 2 h 71"/>
                    <a:gd name="T52" fmla="*/ 83 w 118"/>
                    <a:gd name="T53" fmla="*/ 2 h 71"/>
                    <a:gd name="T54" fmla="*/ 87 w 118"/>
                    <a:gd name="T55" fmla="*/ 4 h 71"/>
                    <a:gd name="T56" fmla="*/ 87 w 118"/>
                    <a:gd name="T57" fmla="*/ 4 h 71"/>
                    <a:gd name="T58" fmla="*/ 87 w 118"/>
                    <a:gd name="T59" fmla="*/ 4 h 71"/>
                    <a:gd name="T60" fmla="*/ 99 w 118"/>
                    <a:gd name="T61" fmla="*/ 7 h 71"/>
                    <a:gd name="T62" fmla="*/ 118 w 118"/>
                    <a:gd name="T63" fmla="*/ 14 h 71"/>
                    <a:gd name="T64" fmla="*/ 118 w 118"/>
                    <a:gd name="T65" fmla="*/ 71 h 71"/>
                    <a:gd name="T66" fmla="*/ 118 w 118"/>
                    <a:gd name="T67" fmla="*/ 71 h 71"/>
                    <a:gd name="T68" fmla="*/ 99 w 118"/>
                    <a:gd name="T69" fmla="*/ 71 h 71"/>
                    <a:gd name="T70" fmla="*/ 83 w 118"/>
                    <a:gd name="T71" fmla="*/ 68 h 71"/>
                    <a:gd name="T72" fmla="*/ 83 w 118"/>
                    <a:gd name="T73" fmla="*/ 68 h 71"/>
                    <a:gd name="T74" fmla="*/ 47 w 118"/>
                    <a:gd name="T75" fmla="*/ 59 h 71"/>
                    <a:gd name="T76" fmla="*/ 28 w 118"/>
                    <a:gd name="T77" fmla="*/ 52 h 71"/>
                    <a:gd name="T78" fmla="*/ 19 w 118"/>
                    <a:gd name="T79" fmla="*/ 45 h 71"/>
                    <a:gd name="T80" fmla="*/ 19 w 118"/>
                    <a:gd name="T81" fmla="*/ 45 h 71"/>
                    <a:gd name="T82" fmla="*/ 9 w 118"/>
                    <a:gd name="T83" fmla="*/ 40 h 71"/>
                    <a:gd name="T84" fmla="*/ 0 w 118"/>
                    <a:gd name="T85" fmla="*/ 30 h 71"/>
                    <a:gd name="T86" fmla="*/ 0 w 118"/>
                    <a:gd name="T87" fmla="*/ 30 h 71"/>
                    <a:gd name="T88" fmla="*/ 0 w 118"/>
                    <a:gd name="T89" fmla="*/ 28 h 71"/>
                    <a:gd name="T90" fmla="*/ 0 w 118"/>
                    <a:gd name="T91" fmla="*/ 23 h 71"/>
                    <a:gd name="T92" fmla="*/ 0 w 118"/>
                    <a:gd name="T93" fmla="*/ 23 h 71"/>
                    <a:gd name="T94" fmla="*/ 0 w 118"/>
                    <a:gd name="T95" fmla="*/ 23 h 71"/>
                    <a:gd name="T96" fmla="*/ 0 w 118"/>
                    <a:gd name="T97" fmla="*/ 23 h 71"/>
                    <a:gd name="T98" fmla="*/ 0 w 118"/>
                    <a:gd name="T99" fmla="*/ 23 h 71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18" h="71">
                      <a:moveTo>
                        <a:pt x="0" y="23"/>
                      </a:moveTo>
                      <a:lnTo>
                        <a:pt x="0" y="23"/>
                      </a:lnTo>
                      <a:lnTo>
                        <a:pt x="0" y="21"/>
                      </a:lnTo>
                      <a:lnTo>
                        <a:pt x="14" y="9"/>
                      </a:lnTo>
                      <a:lnTo>
                        <a:pt x="33" y="2"/>
                      </a:lnTo>
                      <a:lnTo>
                        <a:pt x="35" y="2"/>
                      </a:lnTo>
                      <a:lnTo>
                        <a:pt x="52" y="0"/>
                      </a:lnTo>
                      <a:lnTo>
                        <a:pt x="83" y="2"/>
                      </a:lnTo>
                      <a:lnTo>
                        <a:pt x="87" y="4"/>
                      </a:lnTo>
                      <a:lnTo>
                        <a:pt x="99" y="7"/>
                      </a:lnTo>
                      <a:lnTo>
                        <a:pt x="118" y="14"/>
                      </a:lnTo>
                      <a:lnTo>
                        <a:pt x="118" y="71"/>
                      </a:lnTo>
                      <a:lnTo>
                        <a:pt x="99" y="71"/>
                      </a:lnTo>
                      <a:lnTo>
                        <a:pt x="83" y="68"/>
                      </a:lnTo>
                      <a:lnTo>
                        <a:pt x="47" y="59"/>
                      </a:lnTo>
                      <a:lnTo>
                        <a:pt x="28" y="52"/>
                      </a:lnTo>
                      <a:lnTo>
                        <a:pt x="19" y="45"/>
                      </a:lnTo>
                      <a:lnTo>
                        <a:pt x="9" y="40"/>
                      </a:lnTo>
                      <a:lnTo>
                        <a:pt x="0" y="30"/>
                      </a:lnTo>
                      <a:lnTo>
                        <a:pt x="0" y="28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735AA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51" name="Freeform 76"/>
                <p:cNvSpPr>
                  <a:spLocks/>
                </p:cNvSpPr>
                <p:nvPr/>
              </p:nvSpPr>
              <p:spPr bwMode="auto">
                <a:xfrm>
                  <a:off x="4873" y="1551"/>
                  <a:ext cx="575" cy="224"/>
                </a:xfrm>
                <a:custGeom>
                  <a:avLst/>
                  <a:gdLst>
                    <a:gd name="T0" fmla="*/ 575 w 575"/>
                    <a:gd name="T1" fmla="*/ 0 h 224"/>
                    <a:gd name="T2" fmla="*/ 0 w 575"/>
                    <a:gd name="T3" fmla="*/ 224 h 224"/>
                    <a:gd name="T4" fmla="*/ 575 w 575"/>
                    <a:gd name="T5" fmla="*/ 33 h 224"/>
                    <a:gd name="T6" fmla="*/ 575 w 575"/>
                    <a:gd name="T7" fmla="*/ 0 h 224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5" h="224">
                      <a:moveTo>
                        <a:pt x="575" y="0"/>
                      </a:moveTo>
                      <a:lnTo>
                        <a:pt x="0" y="224"/>
                      </a:lnTo>
                      <a:lnTo>
                        <a:pt x="575" y="33"/>
                      </a:lnTo>
                      <a:lnTo>
                        <a:pt x="575" y="0"/>
                      </a:lnTo>
                      <a:close/>
                    </a:path>
                  </a:pathLst>
                </a:custGeom>
                <a:solidFill>
                  <a:srgbClr val="13007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0" name="Freeform 85"/>
                <p:cNvSpPr>
                  <a:spLocks/>
                </p:cNvSpPr>
                <p:nvPr/>
              </p:nvSpPr>
              <p:spPr bwMode="auto">
                <a:xfrm>
                  <a:off x="4359" y="962"/>
                  <a:ext cx="424" cy="247"/>
                </a:xfrm>
                <a:custGeom>
                  <a:avLst/>
                  <a:gdLst>
                    <a:gd name="T0" fmla="*/ 415 w 424"/>
                    <a:gd name="T1" fmla="*/ 0 h 247"/>
                    <a:gd name="T2" fmla="*/ 415 w 424"/>
                    <a:gd name="T3" fmla="*/ 0 h 247"/>
                    <a:gd name="T4" fmla="*/ 422 w 424"/>
                    <a:gd name="T5" fmla="*/ 40 h 247"/>
                    <a:gd name="T6" fmla="*/ 424 w 424"/>
                    <a:gd name="T7" fmla="*/ 80 h 247"/>
                    <a:gd name="T8" fmla="*/ 424 w 424"/>
                    <a:gd name="T9" fmla="*/ 80 h 247"/>
                    <a:gd name="T10" fmla="*/ 422 w 424"/>
                    <a:gd name="T11" fmla="*/ 101 h 247"/>
                    <a:gd name="T12" fmla="*/ 415 w 424"/>
                    <a:gd name="T13" fmla="*/ 120 h 247"/>
                    <a:gd name="T14" fmla="*/ 405 w 424"/>
                    <a:gd name="T15" fmla="*/ 139 h 247"/>
                    <a:gd name="T16" fmla="*/ 396 w 424"/>
                    <a:gd name="T17" fmla="*/ 158 h 247"/>
                    <a:gd name="T18" fmla="*/ 382 w 424"/>
                    <a:gd name="T19" fmla="*/ 176 h 247"/>
                    <a:gd name="T20" fmla="*/ 368 w 424"/>
                    <a:gd name="T21" fmla="*/ 193 h 247"/>
                    <a:gd name="T22" fmla="*/ 339 w 424"/>
                    <a:gd name="T23" fmla="*/ 221 h 247"/>
                    <a:gd name="T24" fmla="*/ 339 w 424"/>
                    <a:gd name="T25" fmla="*/ 221 h 247"/>
                    <a:gd name="T26" fmla="*/ 328 w 424"/>
                    <a:gd name="T27" fmla="*/ 231 h 247"/>
                    <a:gd name="T28" fmla="*/ 316 w 424"/>
                    <a:gd name="T29" fmla="*/ 238 h 247"/>
                    <a:gd name="T30" fmla="*/ 304 w 424"/>
                    <a:gd name="T31" fmla="*/ 242 h 247"/>
                    <a:gd name="T32" fmla="*/ 290 w 424"/>
                    <a:gd name="T33" fmla="*/ 245 h 247"/>
                    <a:gd name="T34" fmla="*/ 290 w 424"/>
                    <a:gd name="T35" fmla="*/ 245 h 247"/>
                    <a:gd name="T36" fmla="*/ 255 w 424"/>
                    <a:gd name="T37" fmla="*/ 247 h 247"/>
                    <a:gd name="T38" fmla="*/ 217 w 424"/>
                    <a:gd name="T39" fmla="*/ 245 h 247"/>
                    <a:gd name="T40" fmla="*/ 146 w 424"/>
                    <a:gd name="T41" fmla="*/ 240 h 247"/>
                    <a:gd name="T42" fmla="*/ 0 w 424"/>
                    <a:gd name="T43" fmla="*/ 23 h 247"/>
                    <a:gd name="T44" fmla="*/ 99 w 424"/>
                    <a:gd name="T45" fmla="*/ 0 h 247"/>
                    <a:gd name="T46" fmla="*/ 99 w 424"/>
                    <a:gd name="T47" fmla="*/ 0 h 247"/>
                    <a:gd name="T48" fmla="*/ 101 w 424"/>
                    <a:gd name="T49" fmla="*/ 0 h 247"/>
                    <a:gd name="T50" fmla="*/ 415 w 424"/>
                    <a:gd name="T51" fmla="*/ 0 h 24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424" h="247">
                      <a:moveTo>
                        <a:pt x="415" y="0"/>
                      </a:moveTo>
                      <a:lnTo>
                        <a:pt x="415" y="0"/>
                      </a:lnTo>
                      <a:lnTo>
                        <a:pt x="422" y="40"/>
                      </a:lnTo>
                      <a:lnTo>
                        <a:pt x="424" y="80"/>
                      </a:lnTo>
                      <a:lnTo>
                        <a:pt x="422" y="101"/>
                      </a:lnTo>
                      <a:lnTo>
                        <a:pt x="415" y="120"/>
                      </a:lnTo>
                      <a:lnTo>
                        <a:pt x="405" y="139"/>
                      </a:lnTo>
                      <a:lnTo>
                        <a:pt x="396" y="158"/>
                      </a:lnTo>
                      <a:lnTo>
                        <a:pt x="382" y="176"/>
                      </a:lnTo>
                      <a:lnTo>
                        <a:pt x="368" y="193"/>
                      </a:lnTo>
                      <a:lnTo>
                        <a:pt x="339" y="221"/>
                      </a:lnTo>
                      <a:lnTo>
                        <a:pt x="328" y="231"/>
                      </a:lnTo>
                      <a:lnTo>
                        <a:pt x="316" y="238"/>
                      </a:lnTo>
                      <a:lnTo>
                        <a:pt x="304" y="242"/>
                      </a:lnTo>
                      <a:lnTo>
                        <a:pt x="290" y="245"/>
                      </a:lnTo>
                      <a:lnTo>
                        <a:pt x="255" y="247"/>
                      </a:lnTo>
                      <a:lnTo>
                        <a:pt x="217" y="245"/>
                      </a:lnTo>
                      <a:lnTo>
                        <a:pt x="146" y="240"/>
                      </a:lnTo>
                      <a:lnTo>
                        <a:pt x="0" y="23"/>
                      </a:lnTo>
                      <a:lnTo>
                        <a:pt x="99" y="0"/>
                      </a:lnTo>
                      <a:lnTo>
                        <a:pt x="101" y="0"/>
                      </a:lnTo>
                      <a:lnTo>
                        <a:pt x="4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1" name="Freeform 86"/>
                <p:cNvSpPr>
                  <a:spLocks/>
                </p:cNvSpPr>
                <p:nvPr/>
              </p:nvSpPr>
              <p:spPr bwMode="auto">
                <a:xfrm>
                  <a:off x="4378" y="962"/>
                  <a:ext cx="396" cy="235"/>
                </a:xfrm>
                <a:custGeom>
                  <a:avLst/>
                  <a:gdLst>
                    <a:gd name="T0" fmla="*/ 386 w 396"/>
                    <a:gd name="T1" fmla="*/ 0 h 235"/>
                    <a:gd name="T2" fmla="*/ 386 w 396"/>
                    <a:gd name="T3" fmla="*/ 0 h 235"/>
                    <a:gd name="T4" fmla="*/ 391 w 396"/>
                    <a:gd name="T5" fmla="*/ 25 h 235"/>
                    <a:gd name="T6" fmla="*/ 393 w 396"/>
                    <a:gd name="T7" fmla="*/ 54 h 235"/>
                    <a:gd name="T8" fmla="*/ 396 w 396"/>
                    <a:gd name="T9" fmla="*/ 80 h 235"/>
                    <a:gd name="T10" fmla="*/ 391 w 396"/>
                    <a:gd name="T11" fmla="*/ 101 h 235"/>
                    <a:gd name="T12" fmla="*/ 391 w 396"/>
                    <a:gd name="T13" fmla="*/ 101 h 235"/>
                    <a:gd name="T14" fmla="*/ 386 w 396"/>
                    <a:gd name="T15" fmla="*/ 120 h 235"/>
                    <a:gd name="T16" fmla="*/ 377 w 396"/>
                    <a:gd name="T17" fmla="*/ 139 h 235"/>
                    <a:gd name="T18" fmla="*/ 363 w 396"/>
                    <a:gd name="T19" fmla="*/ 158 h 235"/>
                    <a:gd name="T20" fmla="*/ 349 w 396"/>
                    <a:gd name="T21" fmla="*/ 174 h 235"/>
                    <a:gd name="T22" fmla="*/ 320 w 396"/>
                    <a:gd name="T23" fmla="*/ 207 h 235"/>
                    <a:gd name="T24" fmla="*/ 294 w 396"/>
                    <a:gd name="T25" fmla="*/ 228 h 235"/>
                    <a:gd name="T26" fmla="*/ 294 w 396"/>
                    <a:gd name="T27" fmla="*/ 228 h 235"/>
                    <a:gd name="T28" fmla="*/ 287 w 396"/>
                    <a:gd name="T29" fmla="*/ 231 h 235"/>
                    <a:gd name="T30" fmla="*/ 278 w 396"/>
                    <a:gd name="T31" fmla="*/ 233 h 235"/>
                    <a:gd name="T32" fmla="*/ 257 w 396"/>
                    <a:gd name="T33" fmla="*/ 235 h 235"/>
                    <a:gd name="T34" fmla="*/ 231 w 396"/>
                    <a:gd name="T35" fmla="*/ 235 h 235"/>
                    <a:gd name="T36" fmla="*/ 203 w 396"/>
                    <a:gd name="T37" fmla="*/ 235 h 235"/>
                    <a:gd name="T38" fmla="*/ 155 w 396"/>
                    <a:gd name="T39" fmla="*/ 231 h 235"/>
                    <a:gd name="T40" fmla="*/ 134 w 396"/>
                    <a:gd name="T41" fmla="*/ 228 h 235"/>
                    <a:gd name="T42" fmla="*/ 0 w 396"/>
                    <a:gd name="T43" fmla="*/ 30 h 235"/>
                    <a:gd name="T44" fmla="*/ 82 w 396"/>
                    <a:gd name="T45" fmla="*/ 11 h 235"/>
                    <a:gd name="T46" fmla="*/ 82 w 396"/>
                    <a:gd name="T47" fmla="*/ 11 h 235"/>
                    <a:gd name="T48" fmla="*/ 99 w 396"/>
                    <a:gd name="T49" fmla="*/ 0 h 235"/>
                    <a:gd name="T50" fmla="*/ 386 w 396"/>
                    <a:gd name="T51" fmla="*/ 0 h 23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396" h="235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91" y="25"/>
                      </a:lnTo>
                      <a:lnTo>
                        <a:pt x="393" y="54"/>
                      </a:lnTo>
                      <a:lnTo>
                        <a:pt x="396" y="80"/>
                      </a:lnTo>
                      <a:lnTo>
                        <a:pt x="391" y="101"/>
                      </a:lnTo>
                      <a:lnTo>
                        <a:pt x="386" y="120"/>
                      </a:lnTo>
                      <a:lnTo>
                        <a:pt x="377" y="139"/>
                      </a:lnTo>
                      <a:lnTo>
                        <a:pt x="363" y="158"/>
                      </a:lnTo>
                      <a:lnTo>
                        <a:pt x="349" y="174"/>
                      </a:lnTo>
                      <a:lnTo>
                        <a:pt x="320" y="207"/>
                      </a:lnTo>
                      <a:lnTo>
                        <a:pt x="294" y="228"/>
                      </a:lnTo>
                      <a:lnTo>
                        <a:pt x="287" y="231"/>
                      </a:lnTo>
                      <a:lnTo>
                        <a:pt x="278" y="233"/>
                      </a:lnTo>
                      <a:lnTo>
                        <a:pt x="257" y="235"/>
                      </a:lnTo>
                      <a:lnTo>
                        <a:pt x="231" y="235"/>
                      </a:lnTo>
                      <a:lnTo>
                        <a:pt x="203" y="235"/>
                      </a:lnTo>
                      <a:lnTo>
                        <a:pt x="155" y="231"/>
                      </a:lnTo>
                      <a:lnTo>
                        <a:pt x="134" y="228"/>
                      </a:lnTo>
                      <a:lnTo>
                        <a:pt x="0" y="30"/>
                      </a:lnTo>
                      <a:lnTo>
                        <a:pt x="82" y="11"/>
                      </a:lnTo>
                      <a:lnTo>
                        <a:pt x="99" y="0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2" name="Freeform 87"/>
                <p:cNvSpPr>
                  <a:spLocks/>
                </p:cNvSpPr>
                <p:nvPr/>
              </p:nvSpPr>
              <p:spPr bwMode="auto">
                <a:xfrm>
                  <a:off x="4597" y="962"/>
                  <a:ext cx="170" cy="14"/>
                </a:xfrm>
                <a:custGeom>
                  <a:avLst/>
                  <a:gdLst>
                    <a:gd name="T0" fmla="*/ 170 w 170"/>
                    <a:gd name="T1" fmla="*/ 14 h 14"/>
                    <a:gd name="T2" fmla="*/ 170 w 170"/>
                    <a:gd name="T3" fmla="*/ 14 h 14"/>
                    <a:gd name="T4" fmla="*/ 0 w 170"/>
                    <a:gd name="T5" fmla="*/ 0 h 14"/>
                    <a:gd name="T6" fmla="*/ 0 w 170"/>
                    <a:gd name="T7" fmla="*/ 0 h 14"/>
                    <a:gd name="T8" fmla="*/ 47 w 170"/>
                    <a:gd name="T9" fmla="*/ 0 h 14"/>
                    <a:gd name="T10" fmla="*/ 167 w 170"/>
                    <a:gd name="T11" fmla="*/ 0 h 14"/>
                    <a:gd name="T12" fmla="*/ 167 w 170"/>
                    <a:gd name="T13" fmla="*/ 0 h 14"/>
                    <a:gd name="T14" fmla="*/ 170 w 170"/>
                    <a:gd name="T15" fmla="*/ 14 h 14"/>
                    <a:gd name="T16" fmla="*/ 170 w 170"/>
                    <a:gd name="T17" fmla="*/ 14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0" h="14">
                      <a:moveTo>
                        <a:pt x="170" y="14"/>
                      </a:moveTo>
                      <a:lnTo>
                        <a:pt x="170" y="14"/>
                      </a:lnTo>
                      <a:lnTo>
                        <a:pt x="0" y="0"/>
                      </a:lnTo>
                      <a:lnTo>
                        <a:pt x="47" y="0"/>
                      </a:lnTo>
                      <a:lnTo>
                        <a:pt x="167" y="0"/>
                      </a:lnTo>
                      <a:lnTo>
                        <a:pt x="170" y="14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3" name="Freeform 88"/>
                <p:cNvSpPr>
                  <a:spLocks/>
                </p:cNvSpPr>
                <p:nvPr/>
              </p:nvSpPr>
              <p:spPr bwMode="auto">
                <a:xfrm>
                  <a:off x="4597" y="976"/>
                  <a:ext cx="172" cy="21"/>
                </a:xfrm>
                <a:custGeom>
                  <a:avLst/>
                  <a:gdLst>
                    <a:gd name="T0" fmla="*/ 172 w 172"/>
                    <a:gd name="T1" fmla="*/ 21 h 21"/>
                    <a:gd name="T2" fmla="*/ 172 w 172"/>
                    <a:gd name="T3" fmla="*/ 21 h 21"/>
                    <a:gd name="T4" fmla="*/ 0 w 172"/>
                    <a:gd name="T5" fmla="*/ 7 h 21"/>
                    <a:gd name="T6" fmla="*/ 0 w 172"/>
                    <a:gd name="T7" fmla="*/ 7 h 21"/>
                    <a:gd name="T8" fmla="*/ 170 w 172"/>
                    <a:gd name="T9" fmla="*/ 0 h 21"/>
                    <a:gd name="T10" fmla="*/ 170 w 172"/>
                    <a:gd name="T11" fmla="*/ 0 h 21"/>
                    <a:gd name="T12" fmla="*/ 172 w 172"/>
                    <a:gd name="T13" fmla="*/ 21 h 21"/>
                    <a:gd name="T14" fmla="*/ 172 w 17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72" h="21">
                      <a:moveTo>
                        <a:pt x="172" y="21"/>
                      </a:moveTo>
                      <a:lnTo>
                        <a:pt x="172" y="21"/>
                      </a:lnTo>
                      <a:lnTo>
                        <a:pt x="0" y="7"/>
                      </a:lnTo>
                      <a:lnTo>
                        <a:pt x="170" y="0"/>
                      </a:lnTo>
                      <a:lnTo>
                        <a:pt x="172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4" name="Freeform 89"/>
                <p:cNvSpPr>
                  <a:spLocks/>
                </p:cNvSpPr>
                <p:nvPr/>
              </p:nvSpPr>
              <p:spPr bwMode="auto">
                <a:xfrm>
                  <a:off x="4597" y="995"/>
                  <a:ext cx="174" cy="21"/>
                </a:xfrm>
                <a:custGeom>
                  <a:avLst/>
                  <a:gdLst>
                    <a:gd name="T0" fmla="*/ 174 w 174"/>
                    <a:gd name="T1" fmla="*/ 21 h 21"/>
                    <a:gd name="T2" fmla="*/ 0 w 174"/>
                    <a:gd name="T3" fmla="*/ 7 h 21"/>
                    <a:gd name="T4" fmla="*/ 172 w 174"/>
                    <a:gd name="T5" fmla="*/ 0 h 21"/>
                    <a:gd name="T6" fmla="*/ 172 w 174"/>
                    <a:gd name="T7" fmla="*/ 0 h 21"/>
                    <a:gd name="T8" fmla="*/ 174 w 174"/>
                    <a:gd name="T9" fmla="*/ 21 h 21"/>
                    <a:gd name="T10" fmla="*/ 174 w 174"/>
                    <a:gd name="T11" fmla="*/ 21 h 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74" h="21">
                      <a:moveTo>
                        <a:pt x="174" y="21"/>
                      </a:moveTo>
                      <a:lnTo>
                        <a:pt x="0" y="7"/>
                      </a:lnTo>
                      <a:lnTo>
                        <a:pt x="172" y="0"/>
                      </a:lnTo>
                      <a:lnTo>
                        <a:pt x="174" y="21"/>
                      </a:lnTo>
                      <a:close/>
                    </a:path>
                  </a:pathLst>
                </a:custGeom>
                <a:solidFill>
                  <a:srgbClr val="6F5F4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6" name="Freeform 91"/>
                <p:cNvSpPr>
                  <a:spLocks/>
                </p:cNvSpPr>
                <p:nvPr/>
              </p:nvSpPr>
              <p:spPr bwMode="auto">
                <a:xfrm>
                  <a:off x="4371" y="962"/>
                  <a:ext cx="210" cy="150"/>
                </a:xfrm>
                <a:custGeom>
                  <a:avLst/>
                  <a:gdLst>
                    <a:gd name="T0" fmla="*/ 210 w 210"/>
                    <a:gd name="T1" fmla="*/ 0 h 150"/>
                    <a:gd name="T2" fmla="*/ 210 w 210"/>
                    <a:gd name="T3" fmla="*/ 0 h 150"/>
                    <a:gd name="T4" fmla="*/ 202 w 210"/>
                    <a:gd name="T5" fmla="*/ 16 h 150"/>
                    <a:gd name="T6" fmla="*/ 193 w 210"/>
                    <a:gd name="T7" fmla="*/ 33 h 150"/>
                    <a:gd name="T8" fmla="*/ 169 w 210"/>
                    <a:gd name="T9" fmla="*/ 63 h 150"/>
                    <a:gd name="T10" fmla="*/ 169 w 210"/>
                    <a:gd name="T11" fmla="*/ 63 h 150"/>
                    <a:gd name="T12" fmla="*/ 167 w 210"/>
                    <a:gd name="T13" fmla="*/ 68 h 150"/>
                    <a:gd name="T14" fmla="*/ 165 w 210"/>
                    <a:gd name="T15" fmla="*/ 77 h 150"/>
                    <a:gd name="T16" fmla="*/ 165 w 210"/>
                    <a:gd name="T17" fmla="*/ 77 h 150"/>
                    <a:gd name="T18" fmla="*/ 165 w 210"/>
                    <a:gd name="T19" fmla="*/ 84 h 150"/>
                    <a:gd name="T20" fmla="*/ 162 w 210"/>
                    <a:gd name="T21" fmla="*/ 89 h 150"/>
                    <a:gd name="T22" fmla="*/ 160 w 210"/>
                    <a:gd name="T23" fmla="*/ 96 h 150"/>
                    <a:gd name="T24" fmla="*/ 155 w 210"/>
                    <a:gd name="T25" fmla="*/ 99 h 150"/>
                    <a:gd name="T26" fmla="*/ 144 w 210"/>
                    <a:gd name="T27" fmla="*/ 106 h 150"/>
                    <a:gd name="T28" fmla="*/ 129 w 210"/>
                    <a:gd name="T29" fmla="*/ 108 h 150"/>
                    <a:gd name="T30" fmla="*/ 129 w 210"/>
                    <a:gd name="T31" fmla="*/ 108 h 150"/>
                    <a:gd name="T32" fmla="*/ 120 w 210"/>
                    <a:gd name="T33" fmla="*/ 120 h 150"/>
                    <a:gd name="T34" fmla="*/ 118 w 210"/>
                    <a:gd name="T35" fmla="*/ 124 h 150"/>
                    <a:gd name="T36" fmla="*/ 118 w 210"/>
                    <a:gd name="T37" fmla="*/ 132 h 150"/>
                    <a:gd name="T38" fmla="*/ 118 w 210"/>
                    <a:gd name="T39" fmla="*/ 132 h 150"/>
                    <a:gd name="T40" fmla="*/ 115 w 210"/>
                    <a:gd name="T41" fmla="*/ 141 h 150"/>
                    <a:gd name="T42" fmla="*/ 113 w 210"/>
                    <a:gd name="T43" fmla="*/ 146 h 150"/>
                    <a:gd name="T44" fmla="*/ 111 w 210"/>
                    <a:gd name="T45" fmla="*/ 150 h 150"/>
                    <a:gd name="T46" fmla="*/ 103 w 210"/>
                    <a:gd name="T47" fmla="*/ 150 h 150"/>
                    <a:gd name="T48" fmla="*/ 92 w 210"/>
                    <a:gd name="T49" fmla="*/ 150 h 150"/>
                    <a:gd name="T50" fmla="*/ 78 w 210"/>
                    <a:gd name="T51" fmla="*/ 148 h 150"/>
                    <a:gd name="T52" fmla="*/ 0 w 210"/>
                    <a:gd name="T53" fmla="*/ 30 h 150"/>
                    <a:gd name="T54" fmla="*/ 96 w 210"/>
                    <a:gd name="T55" fmla="*/ 7 h 150"/>
                    <a:gd name="T56" fmla="*/ 96 w 210"/>
                    <a:gd name="T57" fmla="*/ 7 h 150"/>
                    <a:gd name="T58" fmla="*/ 108 w 210"/>
                    <a:gd name="T59" fmla="*/ 0 h 150"/>
                    <a:gd name="T60" fmla="*/ 210 w 210"/>
                    <a:gd name="T61" fmla="*/ 0 h 150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0" t="0" r="r" b="b"/>
                  <a:pathLst>
                    <a:path w="210" h="150">
                      <a:moveTo>
                        <a:pt x="210" y="0"/>
                      </a:moveTo>
                      <a:lnTo>
                        <a:pt x="210" y="0"/>
                      </a:lnTo>
                      <a:lnTo>
                        <a:pt x="202" y="16"/>
                      </a:lnTo>
                      <a:lnTo>
                        <a:pt x="193" y="33"/>
                      </a:lnTo>
                      <a:lnTo>
                        <a:pt x="169" y="63"/>
                      </a:lnTo>
                      <a:lnTo>
                        <a:pt x="167" y="68"/>
                      </a:lnTo>
                      <a:lnTo>
                        <a:pt x="165" y="77"/>
                      </a:lnTo>
                      <a:lnTo>
                        <a:pt x="165" y="84"/>
                      </a:lnTo>
                      <a:lnTo>
                        <a:pt x="162" y="89"/>
                      </a:lnTo>
                      <a:lnTo>
                        <a:pt x="160" y="96"/>
                      </a:lnTo>
                      <a:lnTo>
                        <a:pt x="155" y="99"/>
                      </a:lnTo>
                      <a:lnTo>
                        <a:pt x="144" y="106"/>
                      </a:lnTo>
                      <a:lnTo>
                        <a:pt x="129" y="108"/>
                      </a:lnTo>
                      <a:lnTo>
                        <a:pt x="120" y="120"/>
                      </a:lnTo>
                      <a:lnTo>
                        <a:pt x="118" y="124"/>
                      </a:lnTo>
                      <a:lnTo>
                        <a:pt x="118" y="132"/>
                      </a:lnTo>
                      <a:lnTo>
                        <a:pt x="115" y="141"/>
                      </a:lnTo>
                      <a:lnTo>
                        <a:pt x="113" y="146"/>
                      </a:lnTo>
                      <a:lnTo>
                        <a:pt x="111" y="150"/>
                      </a:lnTo>
                      <a:lnTo>
                        <a:pt x="103" y="150"/>
                      </a:lnTo>
                      <a:lnTo>
                        <a:pt x="92" y="150"/>
                      </a:lnTo>
                      <a:lnTo>
                        <a:pt x="78" y="148"/>
                      </a:lnTo>
                      <a:lnTo>
                        <a:pt x="0" y="30"/>
                      </a:lnTo>
                      <a:lnTo>
                        <a:pt x="96" y="7"/>
                      </a:lnTo>
                      <a:lnTo>
                        <a:pt x="108" y="0"/>
                      </a:lnTo>
                      <a:lnTo>
                        <a:pt x="2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67" name="Freeform 92"/>
                <p:cNvSpPr>
                  <a:spLocks/>
                </p:cNvSpPr>
                <p:nvPr/>
              </p:nvSpPr>
              <p:spPr bwMode="auto">
                <a:xfrm>
                  <a:off x="4387" y="962"/>
                  <a:ext cx="182" cy="141"/>
                </a:xfrm>
                <a:custGeom>
                  <a:avLst/>
                  <a:gdLst>
                    <a:gd name="T0" fmla="*/ 182 w 182"/>
                    <a:gd name="T1" fmla="*/ 0 h 141"/>
                    <a:gd name="T2" fmla="*/ 182 w 182"/>
                    <a:gd name="T3" fmla="*/ 0 h 141"/>
                    <a:gd name="T4" fmla="*/ 177 w 182"/>
                    <a:gd name="T5" fmla="*/ 11 h 141"/>
                    <a:gd name="T6" fmla="*/ 170 w 182"/>
                    <a:gd name="T7" fmla="*/ 23 h 141"/>
                    <a:gd name="T8" fmla="*/ 170 w 182"/>
                    <a:gd name="T9" fmla="*/ 23 h 141"/>
                    <a:gd name="T10" fmla="*/ 156 w 182"/>
                    <a:gd name="T11" fmla="*/ 42 h 141"/>
                    <a:gd name="T12" fmla="*/ 146 w 182"/>
                    <a:gd name="T13" fmla="*/ 56 h 141"/>
                    <a:gd name="T14" fmla="*/ 139 w 182"/>
                    <a:gd name="T15" fmla="*/ 68 h 141"/>
                    <a:gd name="T16" fmla="*/ 139 w 182"/>
                    <a:gd name="T17" fmla="*/ 80 h 141"/>
                    <a:gd name="T18" fmla="*/ 139 w 182"/>
                    <a:gd name="T19" fmla="*/ 80 h 141"/>
                    <a:gd name="T20" fmla="*/ 137 w 182"/>
                    <a:gd name="T21" fmla="*/ 84 h 141"/>
                    <a:gd name="T22" fmla="*/ 135 w 182"/>
                    <a:gd name="T23" fmla="*/ 89 h 141"/>
                    <a:gd name="T24" fmla="*/ 130 w 182"/>
                    <a:gd name="T25" fmla="*/ 94 h 141"/>
                    <a:gd name="T26" fmla="*/ 125 w 182"/>
                    <a:gd name="T27" fmla="*/ 96 h 141"/>
                    <a:gd name="T28" fmla="*/ 116 w 182"/>
                    <a:gd name="T29" fmla="*/ 99 h 141"/>
                    <a:gd name="T30" fmla="*/ 111 w 182"/>
                    <a:gd name="T31" fmla="*/ 99 h 141"/>
                    <a:gd name="T32" fmla="*/ 111 w 182"/>
                    <a:gd name="T33" fmla="*/ 99 h 141"/>
                    <a:gd name="T34" fmla="*/ 106 w 182"/>
                    <a:gd name="T35" fmla="*/ 101 h 141"/>
                    <a:gd name="T36" fmla="*/ 99 w 182"/>
                    <a:gd name="T37" fmla="*/ 108 h 141"/>
                    <a:gd name="T38" fmla="*/ 92 w 182"/>
                    <a:gd name="T39" fmla="*/ 120 h 141"/>
                    <a:gd name="T40" fmla="*/ 90 w 182"/>
                    <a:gd name="T41" fmla="*/ 127 h 141"/>
                    <a:gd name="T42" fmla="*/ 90 w 182"/>
                    <a:gd name="T43" fmla="*/ 134 h 141"/>
                    <a:gd name="T44" fmla="*/ 90 w 182"/>
                    <a:gd name="T45" fmla="*/ 134 h 141"/>
                    <a:gd name="T46" fmla="*/ 90 w 182"/>
                    <a:gd name="T47" fmla="*/ 139 h 141"/>
                    <a:gd name="T48" fmla="*/ 85 w 182"/>
                    <a:gd name="T49" fmla="*/ 141 h 141"/>
                    <a:gd name="T50" fmla="*/ 78 w 182"/>
                    <a:gd name="T51" fmla="*/ 141 h 141"/>
                    <a:gd name="T52" fmla="*/ 69 w 182"/>
                    <a:gd name="T53" fmla="*/ 139 h 141"/>
                    <a:gd name="T54" fmla="*/ 0 w 182"/>
                    <a:gd name="T55" fmla="*/ 37 h 141"/>
                    <a:gd name="T56" fmla="*/ 85 w 182"/>
                    <a:gd name="T57" fmla="*/ 16 h 141"/>
                    <a:gd name="T58" fmla="*/ 85 w 182"/>
                    <a:gd name="T59" fmla="*/ 16 h 141"/>
                    <a:gd name="T60" fmla="*/ 92 w 182"/>
                    <a:gd name="T61" fmla="*/ 11 h 141"/>
                    <a:gd name="T62" fmla="*/ 109 w 182"/>
                    <a:gd name="T63" fmla="*/ 0 h 141"/>
                    <a:gd name="T64" fmla="*/ 182 w 182"/>
                    <a:gd name="T65" fmla="*/ 0 h 1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82" h="141">
                      <a:moveTo>
                        <a:pt x="182" y="0"/>
                      </a:moveTo>
                      <a:lnTo>
                        <a:pt x="182" y="0"/>
                      </a:lnTo>
                      <a:lnTo>
                        <a:pt x="177" y="11"/>
                      </a:lnTo>
                      <a:lnTo>
                        <a:pt x="170" y="23"/>
                      </a:lnTo>
                      <a:lnTo>
                        <a:pt x="156" y="42"/>
                      </a:lnTo>
                      <a:lnTo>
                        <a:pt x="146" y="56"/>
                      </a:lnTo>
                      <a:lnTo>
                        <a:pt x="139" y="68"/>
                      </a:lnTo>
                      <a:lnTo>
                        <a:pt x="139" y="80"/>
                      </a:lnTo>
                      <a:lnTo>
                        <a:pt x="137" y="84"/>
                      </a:lnTo>
                      <a:lnTo>
                        <a:pt x="135" y="89"/>
                      </a:lnTo>
                      <a:lnTo>
                        <a:pt x="130" y="94"/>
                      </a:lnTo>
                      <a:lnTo>
                        <a:pt x="125" y="96"/>
                      </a:lnTo>
                      <a:lnTo>
                        <a:pt x="116" y="99"/>
                      </a:lnTo>
                      <a:lnTo>
                        <a:pt x="111" y="99"/>
                      </a:lnTo>
                      <a:lnTo>
                        <a:pt x="106" y="101"/>
                      </a:lnTo>
                      <a:lnTo>
                        <a:pt x="99" y="108"/>
                      </a:lnTo>
                      <a:lnTo>
                        <a:pt x="92" y="120"/>
                      </a:lnTo>
                      <a:lnTo>
                        <a:pt x="90" y="127"/>
                      </a:lnTo>
                      <a:lnTo>
                        <a:pt x="90" y="134"/>
                      </a:lnTo>
                      <a:lnTo>
                        <a:pt x="90" y="139"/>
                      </a:lnTo>
                      <a:lnTo>
                        <a:pt x="85" y="141"/>
                      </a:lnTo>
                      <a:lnTo>
                        <a:pt x="78" y="141"/>
                      </a:lnTo>
                      <a:lnTo>
                        <a:pt x="69" y="139"/>
                      </a:lnTo>
                      <a:lnTo>
                        <a:pt x="0" y="37"/>
                      </a:lnTo>
                      <a:lnTo>
                        <a:pt x="85" y="16"/>
                      </a:lnTo>
                      <a:lnTo>
                        <a:pt x="92" y="11"/>
                      </a:lnTo>
                      <a:lnTo>
                        <a:pt x="109" y="0"/>
                      </a:lnTo>
                      <a:lnTo>
                        <a:pt x="182" y="0"/>
                      </a:ln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0" name="Freeform 95"/>
                <p:cNvSpPr>
                  <a:spLocks/>
                </p:cNvSpPr>
                <p:nvPr/>
              </p:nvSpPr>
              <p:spPr bwMode="auto">
                <a:xfrm>
                  <a:off x="4342" y="1209"/>
                  <a:ext cx="342" cy="21"/>
                </a:xfrm>
                <a:custGeom>
                  <a:avLst/>
                  <a:gdLst>
                    <a:gd name="T0" fmla="*/ 342 w 342"/>
                    <a:gd name="T1" fmla="*/ 21 h 21"/>
                    <a:gd name="T2" fmla="*/ 0 w 342"/>
                    <a:gd name="T3" fmla="*/ 2 h 21"/>
                    <a:gd name="T4" fmla="*/ 0 w 342"/>
                    <a:gd name="T5" fmla="*/ 2 h 21"/>
                    <a:gd name="T6" fmla="*/ 8 w 342"/>
                    <a:gd name="T7" fmla="*/ 0 h 21"/>
                    <a:gd name="T8" fmla="*/ 293 w 342"/>
                    <a:gd name="T9" fmla="*/ 2 h 21"/>
                    <a:gd name="T10" fmla="*/ 293 w 342"/>
                    <a:gd name="T11" fmla="*/ 2 h 21"/>
                    <a:gd name="T12" fmla="*/ 342 w 342"/>
                    <a:gd name="T13" fmla="*/ 21 h 21"/>
                    <a:gd name="T14" fmla="*/ 342 w 342"/>
                    <a:gd name="T15" fmla="*/ 21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42" h="21">
                      <a:moveTo>
                        <a:pt x="342" y="21"/>
                      </a:moveTo>
                      <a:lnTo>
                        <a:pt x="0" y="2"/>
                      </a:lnTo>
                      <a:lnTo>
                        <a:pt x="8" y="0"/>
                      </a:lnTo>
                      <a:lnTo>
                        <a:pt x="293" y="2"/>
                      </a:lnTo>
                      <a:lnTo>
                        <a:pt x="342" y="2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1" name="Freeform 96"/>
                <p:cNvSpPr>
                  <a:spLocks/>
                </p:cNvSpPr>
                <p:nvPr/>
              </p:nvSpPr>
              <p:spPr bwMode="auto">
                <a:xfrm>
                  <a:off x="4281" y="1240"/>
                  <a:ext cx="469" cy="26"/>
                </a:xfrm>
                <a:custGeom>
                  <a:avLst/>
                  <a:gdLst>
                    <a:gd name="T0" fmla="*/ 469 w 469"/>
                    <a:gd name="T1" fmla="*/ 26 h 26"/>
                    <a:gd name="T2" fmla="*/ 469 w 469"/>
                    <a:gd name="T3" fmla="*/ 26 h 26"/>
                    <a:gd name="T4" fmla="*/ 0 w 469"/>
                    <a:gd name="T5" fmla="*/ 0 h 26"/>
                    <a:gd name="T6" fmla="*/ 0 w 469"/>
                    <a:gd name="T7" fmla="*/ 0 h 26"/>
                    <a:gd name="T8" fmla="*/ 0 w 469"/>
                    <a:gd name="T9" fmla="*/ 0 h 26"/>
                    <a:gd name="T10" fmla="*/ 0 w 469"/>
                    <a:gd name="T11" fmla="*/ 0 h 26"/>
                    <a:gd name="T12" fmla="*/ 432 w 469"/>
                    <a:gd name="T13" fmla="*/ 4 h 26"/>
                    <a:gd name="T14" fmla="*/ 432 w 469"/>
                    <a:gd name="T15" fmla="*/ 4 h 26"/>
                    <a:gd name="T16" fmla="*/ 469 w 469"/>
                    <a:gd name="T17" fmla="*/ 26 h 26"/>
                    <a:gd name="T18" fmla="*/ 469 w 469"/>
                    <a:gd name="T19" fmla="*/ 26 h 2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469" h="26">
                      <a:moveTo>
                        <a:pt x="469" y="26"/>
                      </a:moveTo>
                      <a:lnTo>
                        <a:pt x="469" y="26"/>
                      </a:lnTo>
                      <a:lnTo>
                        <a:pt x="0" y="0"/>
                      </a:lnTo>
                      <a:lnTo>
                        <a:pt x="432" y="4"/>
                      </a:lnTo>
                      <a:lnTo>
                        <a:pt x="469" y="26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2" name="Freeform 97"/>
                <p:cNvSpPr>
                  <a:spLocks/>
                </p:cNvSpPr>
                <p:nvPr/>
              </p:nvSpPr>
              <p:spPr bwMode="auto">
                <a:xfrm>
                  <a:off x="4276" y="1270"/>
                  <a:ext cx="524" cy="29"/>
                </a:xfrm>
                <a:custGeom>
                  <a:avLst/>
                  <a:gdLst>
                    <a:gd name="T0" fmla="*/ 524 w 524"/>
                    <a:gd name="T1" fmla="*/ 29 h 29"/>
                    <a:gd name="T2" fmla="*/ 524 w 524"/>
                    <a:gd name="T3" fmla="*/ 29 h 29"/>
                    <a:gd name="T4" fmla="*/ 0 w 524"/>
                    <a:gd name="T5" fmla="*/ 0 h 29"/>
                    <a:gd name="T6" fmla="*/ 0 w 524"/>
                    <a:gd name="T7" fmla="*/ 0 h 29"/>
                    <a:gd name="T8" fmla="*/ 491 w 524"/>
                    <a:gd name="T9" fmla="*/ 5 h 29"/>
                    <a:gd name="T10" fmla="*/ 491 w 524"/>
                    <a:gd name="T11" fmla="*/ 5 h 29"/>
                    <a:gd name="T12" fmla="*/ 524 w 524"/>
                    <a:gd name="T13" fmla="*/ 29 h 29"/>
                    <a:gd name="T14" fmla="*/ 524 w 524"/>
                    <a:gd name="T15" fmla="*/ 29 h 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24" h="29">
                      <a:moveTo>
                        <a:pt x="524" y="29"/>
                      </a:moveTo>
                      <a:lnTo>
                        <a:pt x="524" y="29"/>
                      </a:lnTo>
                      <a:lnTo>
                        <a:pt x="0" y="0"/>
                      </a:lnTo>
                      <a:lnTo>
                        <a:pt x="491" y="5"/>
                      </a:lnTo>
                      <a:lnTo>
                        <a:pt x="524" y="29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3" name="Freeform 98"/>
                <p:cNvSpPr>
                  <a:spLocks/>
                </p:cNvSpPr>
                <p:nvPr/>
              </p:nvSpPr>
              <p:spPr bwMode="auto">
                <a:xfrm>
                  <a:off x="4276" y="1301"/>
                  <a:ext cx="561" cy="31"/>
                </a:xfrm>
                <a:custGeom>
                  <a:avLst/>
                  <a:gdLst>
                    <a:gd name="T0" fmla="*/ 561 w 561"/>
                    <a:gd name="T1" fmla="*/ 31 h 31"/>
                    <a:gd name="T2" fmla="*/ 561 w 561"/>
                    <a:gd name="T3" fmla="*/ 31 h 31"/>
                    <a:gd name="T4" fmla="*/ 0 w 561"/>
                    <a:gd name="T5" fmla="*/ 0 h 31"/>
                    <a:gd name="T6" fmla="*/ 0 w 561"/>
                    <a:gd name="T7" fmla="*/ 0 h 31"/>
                    <a:gd name="T8" fmla="*/ 533 w 561"/>
                    <a:gd name="T9" fmla="*/ 5 h 31"/>
                    <a:gd name="T10" fmla="*/ 533 w 561"/>
                    <a:gd name="T11" fmla="*/ 5 h 31"/>
                    <a:gd name="T12" fmla="*/ 561 w 561"/>
                    <a:gd name="T13" fmla="*/ 31 h 31"/>
                    <a:gd name="T14" fmla="*/ 561 w 561"/>
                    <a:gd name="T15" fmla="*/ 31 h 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61" h="31">
                      <a:moveTo>
                        <a:pt x="561" y="31"/>
                      </a:moveTo>
                      <a:lnTo>
                        <a:pt x="561" y="31"/>
                      </a:lnTo>
                      <a:lnTo>
                        <a:pt x="0" y="0"/>
                      </a:lnTo>
                      <a:lnTo>
                        <a:pt x="533" y="5"/>
                      </a:lnTo>
                      <a:lnTo>
                        <a:pt x="561" y="31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4" name="Freeform 99"/>
                <p:cNvSpPr>
                  <a:spLocks/>
                </p:cNvSpPr>
                <p:nvPr/>
              </p:nvSpPr>
              <p:spPr bwMode="auto">
                <a:xfrm>
                  <a:off x="4276" y="1332"/>
                  <a:ext cx="592" cy="33"/>
                </a:xfrm>
                <a:custGeom>
                  <a:avLst/>
                  <a:gdLst>
                    <a:gd name="T0" fmla="*/ 592 w 592"/>
                    <a:gd name="T1" fmla="*/ 33 h 33"/>
                    <a:gd name="T2" fmla="*/ 592 w 592"/>
                    <a:gd name="T3" fmla="*/ 33 h 33"/>
                    <a:gd name="T4" fmla="*/ 0 w 592"/>
                    <a:gd name="T5" fmla="*/ 0 h 33"/>
                    <a:gd name="T6" fmla="*/ 0 w 592"/>
                    <a:gd name="T7" fmla="*/ 0 h 33"/>
                    <a:gd name="T8" fmla="*/ 568 w 592"/>
                    <a:gd name="T9" fmla="*/ 7 h 33"/>
                    <a:gd name="T10" fmla="*/ 568 w 592"/>
                    <a:gd name="T11" fmla="*/ 7 h 33"/>
                    <a:gd name="T12" fmla="*/ 592 w 592"/>
                    <a:gd name="T13" fmla="*/ 33 h 33"/>
                    <a:gd name="T14" fmla="*/ 592 w 592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592" h="33">
                      <a:moveTo>
                        <a:pt x="592" y="33"/>
                      </a:moveTo>
                      <a:lnTo>
                        <a:pt x="592" y="33"/>
                      </a:lnTo>
                      <a:lnTo>
                        <a:pt x="0" y="0"/>
                      </a:lnTo>
                      <a:lnTo>
                        <a:pt x="568" y="7"/>
                      </a:lnTo>
                      <a:lnTo>
                        <a:pt x="592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5" name="Freeform 100"/>
                <p:cNvSpPr>
                  <a:spLocks/>
                </p:cNvSpPr>
                <p:nvPr/>
              </p:nvSpPr>
              <p:spPr bwMode="auto">
                <a:xfrm>
                  <a:off x="4276" y="1362"/>
                  <a:ext cx="618" cy="33"/>
                </a:xfrm>
                <a:custGeom>
                  <a:avLst/>
                  <a:gdLst>
                    <a:gd name="T0" fmla="*/ 618 w 618"/>
                    <a:gd name="T1" fmla="*/ 33 h 33"/>
                    <a:gd name="T2" fmla="*/ 618 w 618"/>
                    <a:gd name="T3" fmla="*/ 33 h 33"/>
                    <a:gd name="T4" fmla="*/ 0 w 618"/>
                    <a:gd name="T5" fmla="*/ 0 h 33"/>
                    <a:gd name="T6" fmla="*/ 0 w 618"/>
                    <a:gd name="T7" fmla="*/ 0 h 33"/>
                    <a:gd name="T8" fmla="*/ 597 w 618"/>
                    <a:gd name="T9" fmla="*/ 7 h 33"/>
                    <a:gd name="T10" fmla="*/ 597 w 618"/>
                    <a:gd name="T11" fmla="*/ 7 h 33"/>
                    <a:gd name="T12" fmla="*/ 618 w 618"/>
                    <a:gd name="T13" fmla="*/ 33 h 33"/>
                    <a:gd name="T14" fmla="*/ 618 w 618"/>
                    <a:gd name="T15" fmla="*/ 33 h 3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18" h="33">
                      <a:moveTo>
                        <a:pt x="618" y="33"/>
                      </a:moveTo>
                      <a:lnTo>
                        <a:pt x="618" y="33"/>
                      </a:lnTo>
                      <a:lnTo>
                        <a:pt x="0" y="0"/>
                      </a:lnTo>
                      <a:lnTo>
                        <a:pt x="597" y="7"/>
                      </a:lnTo>
                      <a:lnTo>
                        <a:pt x="618" y="33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6" name="Freeform 101"/>
                <p:cNvSpPr>
                  <a:spLocks/>
                </p:cNvSpPr>
                <p:nvPr/>
              </p:nvSpPr>
              <p:spPr bwMode="auto">
                <a:xfrm>
                  <a:off x="4276" y="1393"/>
                  <a:ext cx="639" cy="35"/>
                </a:xfrm>
                <a:custGeom>
                  <a:avLst/>
                  <a:gdLst>
                    <a:gd name="T0" fmla="*/ 639 w 639"/>
                    <a:gd name="T1" fmla="*/ 35 h 35"/>
                    <a:gd name="T2" fmla="*/ 639 w 639"/>
                    <a:gd name="T3" fmla="*/ 35 h 35"/>
                    <a:gd name="T4" fmla="*/ 0 w 639"/>
                    <a:gd name="T5" fmla="*/ 0 h 35"/>
                    <a:gd name="T6" fmla="*/ 0 w 639"/>
                    <a:gd name="T7" fmla="*/ 0 h 35"/>
                    <a:gd name="T8" fmla="*/ 620 w 639"/>
                    <a:gd name="T9" fmla="*/ 7 h 35"/>
                    <a:gd name="T10" fmla="*/ 620 w 639"/>
                    <a:gd name="T11" fmla="*/ 7 h 35"/>
                    <a:gd name="T12" fmla="*/ 639 w 639"/>
                    <a:gd name="T13" fmla="*/ 35 h 35"/>
                    <a:gd name="T14" fmla="*/ 639 w 639"/>
                    <a:gd name="T15" fmla="*/ 35 h 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39" h="35">
                      <a:moveTo>
                        <a:pt x="639" y="35"/>
                      </a:moveTo>
                      <a:lnTo>
                        <a:pt x="639" y="35"/>
                      </a:lnTo>
                      <a:lnTo>
                        <a:pt x="0" y="0"/>
                      </a:lnTo>
                      <a:lnTo>
                        <a:pt x="620" y="7"/>
                      </a:lnTo>
                      <a:lnTo>
                        <a:pt x="639" y="35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8" name="Freeform 103"/>
                <p:cNvSpPr>
                  <a:spLocks/>
                </p:cNvSpPr>
                <p:nvPr/>
              </p:nvSpPr>
              <p:spPr bwMode="auto">
                <a:xfrm>
                  <a:off x="4276" y="1454"/>
                  <a:ext cx="672" cy="38"/>
                </a:xfrm>
                <a:custGeom>
                  <a:avLst/>
                  <a:gdLst>
                    <a:gd name="T0" fmla="*/ 672 w 672"/>
                    <a:gd name="T1" fmla="*/ 38 h 38"/>
                    <a:gd name="T2" fmla="*/ 672 w 672"/>
                    <a:gd name="T3" fmla="*/ 38 h 38"/>
                    <a:gd name="T4" fmla="*/ 0 w 672"/>
                    <a:gd name="T5" fmla="*/ 0 h 38"/>
                    <a:gd name="T6" fmla="*/ 0 w 672"/>
                    <a:gd name="T7" fmla="*/ 0 h 38"/>
                    <a:gd name="T8" fmla="*/ 658 w 672"/>
                    <a:gd name="T9" fmla="*/ 7 h 38"/>
                    <a:gd name="T10" fmla="*/ 658 w 672"/>
                    <a:gd name="T11" fmla="*/ 7 h 38"/>
                    <a:gd name="T12" fmla="*/ 672 w 672"/>
                    <a:gd name="T13" fmla="*/ 38 h 38"/>
                    <a:gd name="T14" fmla="*/ 672 w 672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2" h="38">
                      <a:moveTo>
                        <a:pt x="672" y="38"/>
                      </a:moveTo>
                      <a:lnTo>
                        <a:pt x="672" y="38"/>
                      </a:lnTo>
                      <a:lnTo>
                        <a:pt x="0" y="0"/>
                      </a:lnTo>
                      <a:lnTo>
                        <a:pt x="658" y="7"/>
                      </a:lnTo>
                      <a:lnTo>
                        <a:pt x="672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79" name="Freeform 104"/>
                <p:cNvSpPr>
                  <a:spLocks/>
                </p:cNvSpPr>
                <p:nvPr/>
              </p:nvSpPr>
              <p:spPr bwMode="auto">
                <a:xfrm>
                  <a:off x="4276" y="1485"/>
                  <a:ext cx="684" cy="38"/>
                </a:xfrm>
                <a:custGeom>
                  <a:avLst/>
                  <a:gdLst>
                    <a:gd name="T0" fmla="*/ 684 w 684"/>
                    <a:gd name="T1" fmla="*/ 38 h 38"/>
                    <a:gd name="T2" fmla="*/ 684 w 684"/>
                    <a:gd name="T3" fmla="*/ 38 h 38"/>
                    <a:gd name="T4" fmla="*/ 0 w 684"/>
                    <a:gd name="T5" fmla="*/ 0 h 38"/>
                    <a:gd name="T6" fmla="*/ 0 w 684"/>
                    <a:gd name="T7" fmla="*/ 0 h 38"/>
                    <a:gd name="T8" fmla="*/ 672 w 684"/>
                    <a:gd name="T9" fmla="*/ 7 h 38"/>
                    <a:gd name="T10" fmla="*/ 672 w 684"/>
                    <a:gd name="T11" fmla="*/ 7 h 38"/>
                    <a:gd name="T12" fmla="*/ 684 w 684"/>
                    <a:gd name="T13" fmla="*/ 38 h 38"/>
                    <a:gd name="T14" fmla="*/ 684 w 684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4" h="38">
                      <a:moveTo>
                        <a:pt x="684" y="38"/>
                      </a:moveTo>
                      <a:lnTo>
                        <a:pt x="684" y="38"/>
                      </a:lnTo>
                      <a:lnTo>
                        <a:pt x="0" y="0"/>
                      </a:lnTo>
                      <a:lnTo>
                        <a:pt x="672" y="7"/>
                      </a:lnTo>
                      <a:lnTo>
                        <a:pt x="684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81" name="Freeform 106"/>
                <p:cNvSpPr>
                  <a:spLocks/>
                </p:cNvSpPr>
                <p:nvPr/>
              </p:nvSpPr>
              <p:spPr bwMode="auto">
                <a:xfrm>
                  <a:off x="4276" y="1546"/>
                  <a:ext cx="698" cy="38"/>
                </a:xfrm>
                <a:custGeom>
                  <a:avLst/>
                  <a:gdLst>
                    <a:gd name="T0" fmla="*/ 698 w 698"/>
                    <a:gd name="T1" fmla="*/ 38 h 38"/>
                    <a:gd name="T2" fmla="*/ 698 w 698"/>
                    <a:gd name="T3" fmla="*/ 38 h 38"/>
                    <a:gd name="T4" fmla="*/ 0 w 698"/>
                    <a:gd name="T5" fmla="*/ 0 h 38"/>
                    <a:gd name="T6" fmla="*/ 0 w 698"/>
                    <a:gd name="T7" fmla="*/ 0 h 38"/>
                    <a:gd name="T8" fmla="*/ 693 w 698"/>
                    <a:gd name="T9" fmla="*/ 7 h 38"/>
                    <a:gd name="T10" fmla="*/ 693 w 698"/>
                    <a:gd name="T11" fmla="*/ 7 h 38"/>
                    <a:gd name="T12" fmla="*/ 698 w 698"/>
                    <a:gd name="T13" fmla="*/ 38 h 38"/>
                    <a:gd name="T14" fmla="*/ 698 w 698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98" h="38">
                      <a:moveTo>
                        <a:pt x="698" y="38"/>
                      </a:moveTo>
                      <a:lnTo>
                        <a:pt x="698" y="38"/>
                      </a:lnTo>
                      <a:lnTo>
                        <a:pt x="0" y="0"/>
                      </a:lnTo>
                      <a:lnTo>
                        <a:pt x="693" y="7"/>
                      </a:lnTo>
                      <a:lnTo>
                        <a:pt x="698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85" name="Freeform 110"/>
                <p:cNvSpPr>
                  <a:spLocks/>
                </p:cNvSpPr>
                <p:nvPr/>
              </p:nvSpPr>
              <p:spPr bwMode="auto">
                <a:xfrm>
                  <a:off x="4276" y="1669"/>
                  <a:ext cx="700" cy="38"/>
                </a:xfrm>
                <a:custGeom>
                  <a:avLst/>
                  <a:gdLst>
                    <a:gd name="T0" fmla="*/ 696 w 700"/>
                    <a:gd name="T1" fmla="*/ 38 h 38"/>
                    <a:gd name="T2" fmla="*/ 696 w 700"/>
                    <a:gd name="T3" fmla="*/ 38 h 38"/>
                    <a:gd name="T4" fmla="*/ 0 w 700"/>
                    <a:gd name="T5" fmla="*/ 0 h 38"/>
                    <a:gd name="T6" fmla="*/ 0 w 700"/>
                    <a:gd name="T7" fmla="*/ 0 h 38"/>
                    <a:gd name="T8" fmla="*/ 700 w 700"/>
                    <a:gd name="T9" fmla="*/ 7 h 38"/>
                    <a:gd name="T10" fmla="*/ 700 w 700"/>
                    <a:gd name="T11" fmla="*/ 7 h 38"/>
                    <a:gd name="T12" fmla="*/ 696 w 700"/>
                    <a:gd name="T13" fmla="*/ 38 h 38"/>
                    <a:gd name="T14" fmla="*/ 696 w 700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0" h="38">
                      <a:moveTo>
                        <a:pt x="696" y="38"/>
                      </a:moveTo>
                      <a:lnTo>
                        <a:pt x="696" y="38"/>
                      </a:lnTo>
                      <a:lnTo>
                        <a:pt x="0" y="0"/>
                      </a:lnTo>
                      <a:lnTo>
                        <a:pt x="700" y="7"/>
                      </a:lnTo>
                      <a:lnTo>
                        <a:pt x="696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87" name="Freeform 112"/>
                <p:cNvSpPr>
                  <a:spLocks/>
                </p:cNvSpPr>
                <p:nvPr/>
              </p:nvSpPr>
              <p:spPr bwMode="auto">
                <a:xfrm>
                  <a:off x="4276" y="1730"/>
                  <a:ext cx="689" cy="38"/>
                </a:xfrm>
                <a:custGeom>
                  <a:avLst/>
                  <a:gdLst>
                    <a:gd name="T0" fmla="*/ 679 w 689"/>
                    <a:gd name="T1" fmla="*/ 38 h 38"/>
                    <a:gd name="T2" fmla="*/ 679 w 689"/>
                    <a:gd name="T3" fmla="*/ 38 h 38"/>
                    <a:gd name="T4" fmla="*/ 0 w 689"/>
                    <a:gd name="T5" fmla="*/ 0 h 38"/>
                    <a:gd name="T6" fmla="*/ 0 w 689"/>
                    <a:gd name="T7" fmla="*/ 0 h 38"/>
                    <a:gd name="T8" fmla="*/ 689 w 689"/>
                    <a:gd name="T9" fmla="*/ 7 h 38"/>
                    <a:gd name="T10" fmla="*/ 689 w 689"/>
                    <a:gd name="T11" fmla="*/ 7 h 38"/>
                    <a:gd name="T12" fmla="*/ 679 w 689"/>
                    <a:gd name="T13" fmla="*/ 38 h 38"/>
                    <a:gd name="T14" fmla="*/ 679 w 689"/>
                    <a:gd name="T15" fmla="*/ 38 h 3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89" h="38">
                      <a:moveTo>
                        <a:pt x="679" y="38"/>
                      </a:moveTo>
                      <a:lnTo>
                        <a:pt x="679" y="38"/>
                      </a:lnTo>
                      <a:lnTo>
                        <a:pt x="0" y="0"/>
                      </a:lnTo>
                      <a:lnTo>
                        <a:pt x="689" y="7"/>
                      </a:lnTo>
                      <a:lnTo>
                        <a:pt x="679" y="38"/>
                      </a:lnTo>
                      <a:close/>
                    </a:path>
                  </a:pathLst>
                </a:custGeom>
                <a:solidFill>
                  <a:srgbClr val="FDCF9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94" name="Freeform 119"/>
                <p:cNvSpPr>
                  <a:spLocks/>
                </p:cNvSpPr>
                <p:nvPr/>
              </p:nvSpPr>
              <p:spPr bwMode="auto">
                <a:xfrm>
                  <a:off x="4503" y="1490"/>
                  <a:ext cx="134" cy="122"/>
                </a:xfrm>
                <a:custGeom>
                  <a:avLst/>
                  <a:gdLst>
                    <a:gd name="T0" fmla="*/ 61 w 134"/>
                    <a:gd name="T1" fmla="*/ 0 h 122"/>
                    <a:gd name="T2" fmla="*/ 61 w 134"/>
                    <a:gd name="T3" fmla="*/ 0 h 122"/>
                    <a:gd name="T4" fmla="*/ 49 w 134"/>
                    <a:gd name="T5" fmla="*/ 0 h 122"/>
                    <a:gd name="T6" fmla="*/ 40 w 134"/>
                    <a:gd name="T7" fmla="*/ 2 h 122"/>
                    <a:gd name="T8" fmla="*/ 23 w 134"/>
                    <a:gd name="T9" fmla="*/ 12 h 122"/>
                    <a:gd name="T10" fmla="*/ 12 w 134"/>
                    <a:gd name="T11" fmla="*/ 21 h 122"/>
                    <a:gd name="T12" fmla="*/ 4 w 134"/>
                    <a:gd name="T13" fmla="*/ 35 h 122"/>
                    <a:gd name="T14" fmla="*/ 0 w 134"/>
                    <a:gd name="T15" fmla="*/ 52 h 122"/>
                    <a:gd name="T16" fmla="*/ 2 w 134"/>
                    <a:gd name="T17" fmla="*/ 68 h 122"/>
                    <a:gd name="T18" fmla="*/ 9 w 134"/>
                    <a:gd name="T19" fmla="*/ 87 h 122"/>
                    <a:gd name="T20" fmla="*/ 21 w 134"/>
                    <a:gd name="T21" fmla="*/ 101 h 122"/>
                    <a:gd name="T22" fmla="*/ 21 w 134"/>
                    <a:gd name="T23" fmla="*/ 101 h 122"/>
                    <a:gd name="T24" fmla="*/ 35 w 134"/>
                    <a:gd name="T25" fmla="*/ 113 h 122"/>
                    <a:gd name="T26" fmla="*/ 49 w 134"/>
                    <a:gd name="T27" fmla="*/ 120 h 122"/>
                    <a:gd name="T28" fmla="*/ 66 w 134"/>
                    <a:gd name="T29" fmla="*/ 122 h 122"/>
                    <a:gd name="T30" fmla="*/ 80 w 134"/>
                    <a:gd name="T31" fmla="*/ 122 h 122"/>
                    <a:gd name="T32" fmla="*/ 96 w 134"/>
                    <a:gd name="T33" fmla="*/ 120 h 122"/>
                    <a:gd name="T34" fmla="*/ 111 w 134"/>
                    <a:gd name="T35" fmla="*/ 113 h 122"/>
                    <a:gd name="T36" fmla="*/ 122 w 134"/>
                    <a:gd name="T37" fmla="*/ 103 h 122"/>
                    <a:gd name="T38" fmla="*/ 132 w 134"/>
                    <a:gd name="T39" fmla="*/ 87 h 122"/>
                    <a:gd name="T40" fmla="*/ 132 w 134"/>
                    <a:gd name="T41" fmla="*/ 87 h 122"/>
                    <a:gd name="T42" fmla="*/ 134 w 134"/>
                    <a:gd name="T43" fmla="*/ 70 h 122"/>
                    <a:gd name="T44" fmla="*/ 132 w 134"/>
                    <a:gd name="T45" fmla="*/ 54 h 122"/>
                    <a:gd name="T46" fmla="*/ 127 w 134"/>
                    <a:gd name="T47" fmla="*/ 40 h 122"/>
                    <a:gd name="T48" fmla="*/ 118 w 134"/>
                    <a:gd name="T49" fmla="*/ 26 h 122"/>
                    <a:gd name="T50" fmla="*/ 106 w 134"/>
                    <a:gd name="T51" fmla="*/ 16 h 122"/>
                    <a:gd name="T52" fmla="*/ 92 w 134"/>
                    <a:gd name="T53" fmla="*/ 7 h 122"/>
                    <a:gd name="T54" fmla="*/ 78 w 134"/>
                    <a:gd name="T55" fmla="*/ 2 h 122"/>
                    <a:gd name="T56" fmla="*/ 61 w 134"/>
                    <a:gd name="T57" fmla="*/ 0 h 122"/>
                    <a:gd name="T58" fmla="*/ 61 w 134"/>
                    <a:gd name="T59" fmla="*/ 0 h 12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134" h="122">
                      <a:moveTo>
                        <a:pt x="61" y="0"/>
                      </a:moveTo>
                      <a:lnTo>
                        <a:pt x="61" y="0"/>
                      </a:lnTo>
                      <a:lnTo>
                        <a:pt x="49" y="0"/>
                      </a:lnTo>
                      <a:lnTo>
                        <a:pt x="40" y="2"/>
                      </a:lnTo>
                      <a:lnTo>
                        <a:pt x="23" y="12"/>
                      </a:lnTo>
                      <a:lnTo>
                        <a:pt x="12" y="21"/>
                      </a:lnTo>
                      <a:lnTo>
                        <a:pt x="4" y="35"/>
                      </a:lnTo>
                      <a:lnTo>
                        <a:pt x="0" y="52"/>
                      </a:lnTo>
                      <a:lnTo>
                        <a:pt x="2" y="68"/>
                      </a:lnTo>
                      <a:lnTo>
                        <a:pt x="9" y="87"/>
                      </a:lnTo>
                      <a:lnTo>
                        <a:pt x="21" y="101"/>
                      </a:lnTo>
                      <a:lnTo>
                        <a:pt x="35" y="113"/>
                      </a:lnTo>
                      <a:lnTo>
                        <a:pt x="49" y="120"/>
                      </a:lnTo>
                      <a:lnTo>
                        <a:pt x="66" y="122"/>
                      </a:lnTo>
                      <a:lnTo>
                        <a:pt x="80" y="122"/>
                      </a:lnTo>
                      <a:lnTo>
                        <a:pt x="96" y="120"/>
                      </a:lnTo>
                      <a:lnTo>
                        <a:pt x="111" y="113"/>
                      </a:lnTo>
                      <a:lnTo>
                        <a:pt x="122" y="103"/>
                      </a:lnTo>
                      <a:lnTo>
                        <a:pt x="132" y="87"/>
                      </a:lnTo>
                      <a:lnTo>
                        <a:pt x="134" y="70"/>
                      </a:lnTo>
                      <a:lnTo>
                        <a:pt x="132" y="54"/>
                      </a:lnTo>
                      <a:lnTo>
                        <a:pt x="127" y="40"/>
                      </a:lnTo>
                      <a:lnTo>
                        <a:pt x="118" y="26"/>
                      </a:lnTo>
                      <a:lnTo>
                        <a:pt x="106" y="16"/>
                      </a:lnTo>
                      <a:lnTo>
                        <a:pt x="92" y="7"/>
                      </a:lnTo>
                      <a:lnTo>
                        <a:pt x="78" y="2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dirty="0">
                    <a:latin typeface="+mj-lt"/>
                  </a:endParaRPr>
                </a:p>
              </p:txBody>
            </p:sp>
            <p:sp>
              <p:nvSpPr>
                <p:cNvPr id="23695" name="Freeform 120"/>
                <p:cNvSpPr>
                  <a:spLocks/>
                </p:cNvSpPr>
                <p:nvPr/>
              </p:nvSpPr>
              <p:spPr bwMode="auto">
                <a:xfrm>
                  <a:off x="4515" y="1499"/>
                  <a:ext cx="113" cy="104"/>
                </a:xfrm>
                <a:custGeom>
                  <a:avLst/>
                  <a:gdLst>
                    <a:gd name="T0" fmla="*/ 49 w 113"/>
                    <a:gd name="T1" fmla="*/ 0 h 104"/>
                    <a:gd name="T2" fmla="*/ 49 w 113"/>
                    <a:gd name="T3" fmla="*/ 0 h 104"/>
                    <a:gd name="T4" fmla="*/ 37 w 113"/>
                    <a:gd name="T5" fmla="*/ 3 h 104"/>
                    <a:gd name="T6" fmla="*/ 28 w 113"/>
                    <a:gd name="T7" fmla="*/ 5 h 104"/>
                    <a:gd name="T8" fmla="*/ 18 w 113"/>
                    <a:gd name="T9" fmla="*/ 10 h 104"/>
                    <a:gd name="T10" fmla="*/ 11 w 113"/>
                    <a:gd name="T11" fmla="*/ 17 h 104"/>
                    <a:gd name="T12" fmla="*/ 4 w 113"/>
                    <a:gd name="T13" fmla="*/ 24 h 104"/>
                    <a:gd name="T14" fmla="*/ 0 w 113"/>
                    <a:gd name="T15" fmla="*/ 33 h 104"/>
                    <a:gd name="T16" fmla="*/ 0 w 113"/>
                    <a:gd name="T17" fmla="*/ 43 h 104"/>
                    <a:gd name="T18" fmla="*/ 0 w 113"/>
                    <a:gd name="T19" fmla="*/ 52 h 104"/>
                    <a:gd name="T20" fmla="*/ 0 w 113"/>
                    <a:gd name="T21" fmla="*/ 52 h 104"/>
                    <a:gd name="T22" fmla="*/ 2 w 113"/>
                    <a:gd name="T23" fmla="*/ 64 h 104"/>
                    <a:gd name="T24" fmla="*/ 7 w 113"/>
                    <a:gd name="T25" fmla="*/ 73 h 104"/>
                    <a:gd name="T26" fmla="*/ 11 w 113"/>
                    <a:gd name="T27" fmla="*/ 80 h 104"/>
                    <a:gd name="T28" fmla="*/ 21 w 113"/>
                    <a:gd name="T29" fmla="*/ 90 h 104"/>
                    <a:gd name="T30" fmla="*/ 30 w 113"/>
                    <a:gd name="T31" fmla="*/ 94 h 104"/>
                    <a:gd name="T32" fmla="*/ 40 w 113"/>
                    <a:gd name="T33" fmla="*/ 99 h 104"/>
                    <a:gd name="T34" fmla="*/ 51 w 113"/>
                    <a:gd name="T35" fmla="*/ 104 h 104"/>
                    <a:gd name="T36" fmla="*/ 63 w 113"/>
                    <a:gd name="T37" fmla="*/ 104 h 104"/>
                    <a:gd name="T38" fmla="*/ 63 w 113"/>
                    <a:gd name="T39" fmla="*/ 104 h 104"/>
                    <a:gd name="T40" fmla="*/ 73 w 113"/>
                    <a:gd name="T41" fmla="*/ 104 h 104"/>
                    <a:gd name="T42" fmla="*/ 84 w 113"/>
                    <a:gd name="T43" fmla="*/ 99 h 104"/>
                    <a:gd name="T44" fmla="*/ 91 w 113"/>
                    <a:gd name="T45" fmla="*/ 94 h 104"/>
                    <a:gd name="T46" fmla="*/ 101 w 113"/>
                    <a:gd name="T47" fmla="*/ 90 h 104"/>
                    <a:gd name="T48" fmla="*/ 106 w 113"/>
                    <a:gd name="T49" fmla="*/ 80 h 104"/>
                    <a:gd name="T50" fmla="*/ 110 w 113"/>
                    <a:gd name="T51" fmla="*/ 73 h 104"/>
                    <a:gd name="T52" fmla="*/ 113 w 113"/>
                    <a:gd name="T53" fmla="*/ 64 h 104"/>
                    <a:gd name="T54" fmla="*/ 110 w 113"/>
                    <a:gd name="T55" fmla="*/ 52 h 104"/>
                    <a:gd name="T56" fmla="*/ 110 w 113"/>
                    <a:gd name="T57" fmla="*/ 52 h 104"/>
                    <a:gd name="T58" fmla="*/ 108 w 113"/>
                    <a:gd name="T59" fmla="*/ 43 h 104"/>
                    <a:gd name="T60" fmla="*/ 103 w 113"/>
                    <a:gd name="T61" fmla="*/ 33 h 104"/>
                    <a:gd name="T62" fmla="*/ 99 w 113"/>
                    <a:gd name="T63" fmla="*/ 24 h 104"/>
                    <a:gd name="T64" fmla="*/ 89 w 113"/>
                    <a:gd name="T65" fmla="*/ 17 h 104"/>
                    <a:gd name="T66" fmla="*/ 80 w 113"/>
                    <a:gd name="T67" fmla="*/ 10 h 104"/>
                    <a:gd name="T68" fmla="*/ 70 w 113"/>
                    <a:gd name="T69" fmla="*/ 5 h 104"/>
                    <a:gd name="T70" fmla="*/ 58 w 113"/>
                    <a:gd name="T71" fmla="*/ 3 h 104"/>
                    <a:gd name="T72" fmla="*/ 49 w 113"/>
                    <a:gd name="T73" fmla="*/ 0 h 104"/>
                    <a:gd name="T74" fmla="*/ 49 w 113"/>
                    <a:gd name="T75" fmla="*/ 0 h 104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3" h="104">
                      <a:moveTo>
                        <a:pt x="49" y="0"/>
                      </a:moveTo>
                      <a:lnTo>
                        <a:pt x="49" y="0"/>
                      </a:lnTo>
                      <a:lnTo>
                        <a:pt x="37" y="3"/>
                      </a:lnTo>
                      <a:lnTo>
                        <a:pt x="28" y="5"/>
                      </a:lnTo>
                      <a:lnTo>
                        <a:pt x="18" y="10"/>
                      </a:lnTo>
                      <a:lnTo>
                        <a:pt x="11" y="17"/>
                      </a:lnTo>
                      <a:lnTo>
                        <a:pt x="4" y="24"/>
                      </a:lnTo>
                      <a:lnTo>
                        <a:pt x="0" y="33"/>
                      </a:lnTo>
                      <a:lnTo>
                        <a:pt x="0" y="43"/>
                      </a:lnTo>
                      <a:lnTo>
                        <a:pt x="0" y="52"/>
                      </a:lnTo>
                      <a:lnTo>
                        <a:pt x="2" y="64"/>
                      </a:lnTo>
                      <a:lnTo>
                        <a:pt x="7" y="73"/>
                      </a:lnTo>
                      <a:lnTo>
                        <a:pt x="11" y="80"/>
                      </a:lnTo>
                      <a:lnTo>
                        <a:pt x="21" y="90"/>
                      </a:lnTo>
                      <a:lnTo>
                        <a:pt x="30" y="94"/>
                      </a:lnTo>
                      <a:lnTo>
                        <a:pt x="40" y="99"/>
                      </a:lnTo>
                      <a:lnTo>
                        <a:pt x="51" y="104"/>
                      </a:lnTo>
                      <a:lnTo>
                        <a:pt x="63" y="104"/>
                      </a:lnTo>
                      <a:lnTo>
                        <a:pt x="73" y="104"/>
                      </a:lnTo>
                      <a:lnTo>
                        <a:pt x="84" y="99"/>
                      </a:lnTo>
                      <a:lnTo>
                        <a:pt x="91" y="94"/>
                      </a:lnTo>
                      <a:lnTo>
                        <a:pt x="101" y="90"/>
                      </a:lnTo>
                      <a:lnTo>
                        <a:pt x="106" y="80"/>
                      </a:lnTo>
                      <a:lnTo>
                        <a:pt x="110" y="73"/>
                      </a:lnTo>
                      <a:lnTo>
                        <a:pt x="113" y="64"/>
                      </a:lnTo>
                      <a:lnTo>
                        <a:pt x="110" y="52"/>
                      </a:lnTo>
                      <a:lnTo>
                        <a:pt x="108" y="43"/>
                      </a:lnTo>
                      <a:lnTo>
                        <a:pt x="103" y="33"/>
                      </a:lnTo>
                      <a:lnTo>
                        <a:pt x="99" y="24"/>
                      </a:lnTo>
                      <a:lnTo>
                        <a:pt x="89" y="17"/>
                      </a:lnTo>
                      <a:lnTo>
                        <a:pt x="80" y="10"/>
                      </a:lnTo>
                      <a:lnTo>
                        <a:pt x="70" y="5"/>
                      </a:lnTo>
                      <a:lnTo>
                        <a:pt x="58" y="3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96" name="Freeform 121"/>
                <p:cNvSpPr>
                  <a:spLocks/>
                </p:cNvSpPr>
                <p:nvPr/>
              </p:nvSpPr>
              <p:spPr bwMode="auto">
                <a:xfrm>
                  <a:off x="4545" y="1530"/>
                  <a:ext cx="50" cy="45"/>
                </a:xfrm>
                <a:custGeom>
                  <a:avLst/>
                  <a:gdLst>
                    <a:gd name="T0" fmla="*/ 21 w 50"/>
                    <a:gd name="T1" fmla="*/ 0 h 45"/>
                    <a:gd name="T2" fmla="*/ 21 w 50"/>
                    <a:gd name="T3" fmla="*/ 0 h 45"/>
                    <a:gd name="T4" fmla="*/ 12 w 50"/>
                    <a:gd name="T5" fmla="*/ 0 h 45"/>
                    <a:gd name="T6" fmla="*/ 5 w 50"/>
                    <a:gd name="T7" fmla="*/ 5 h 45"/>
                    <a:gd name="T8" fmla="*/ 0 w 50"/>
                    <a:gd name="T9" fmla="*/ 12 h 45"/>
                    <a:gd name="T10" fmla="*/ 0 w 50"/>
                    <a:gd name="T11" fmla="*/ 21 h 45"/>
                    <a:gd name="T12" fmla="*/ 0 w 50"/>
                    <a:gd name="T13" fmla="*/ 21 h 45"/>
                    <a:gd name="T14" fmla="*/ 5 w 50"/>
                    <a:gd name="T15" fmla="*/ 30 h 45"/>
                    <a:gd name="T16" fmla="*/ 10 w 50"/>
                    <a:gd name="T17" fmla="*/ 38 h 45"/>
                    <a:gd name="T18" fmla="*/ 19 w 50"/>
                    <a:gd name="T19" fmla="*/ 42 h 45"/>
                    <a:gd name="T20" fmla="*/ 28 w 50"/>
                    <a:gd name="T21" fmla="*/ 45 h 45"/>
                    <a:gd name="T22" fmla="*/ 28 w 50"/>
                    <a:gd name="T23" fmla="*/ 45 h 45"/>
                    <a:gd name="T24" fmla="*/ 38 w 50"/>
                    <a:gd name="T25" fmla="*/ 42 h 45"/>
                    <a:gd name="T26" fmla="*/ 45 w 50"/>
                    <a:gd name="T27" fmla="*/ 38 h 45"/>
                    <a:gd name="T28" fmla="*/ 50 w 50"/>
                    <a:gd name="T29" fmla="*/ 30 h 45"/>
                    <a:gd name="T30" fmla="*/ 50 w 50"/>
                    <a:gd name="T31" fmla="*/ 21 h 45"/>
                    <a:gd name="T32" fmla="*/ 50 w 50"/>
                    <a:gd name="T33" fmla="*/ 21 h 45"/>
                    <a:gd name="T34" fmla="*/ 47 w 50"/>
                    <a:gd name="T35" fmla="*/ 12 h 45"/>
                    <a:gd name="T36" fmla="*/ 40 w 50"/>
                    <a:gd name="T37" fmla="*/ 5 h 45"/>
                    <a:gd name="T38" fmla="*/ 31 w 50"/>
                    <a:gd name="T39" fmla="*/ 0 h 45"/>
                    <a:gd name="T40" fmla="*/ 21 w 50"/>
                    <a:gd name="T41" fmla="*/ 0 h 45"/>
                    <a:gd name="T42" fmla="*/ 21 w 50"/>
                    <a:gd name="T43" fmla="*/ 0 h 45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50" h="45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2" y="0"/>
                      </a:lnTo>
                      <a:lnTo>
                        <a:pt x="5" y="5"/>
                      </a:lnTo>
                      <a:lnTo>
                        <a:pt x="0" y="12"/>
                      </a:lnTo>
                      <a:lnTo>
                        <a:pt x="0" y="21"/>
                      </a:lnTo>
                      <a:lnTo>
                        <a:pt x="5" y="30"/>
                      </a:lnTo>
                      <a:lnTo>
                        <a:pt x="10" y="38"/>
                      </a:lnTo>
                      <a:lnTo>
                        <a:pt x="19" y="42"/>
                      </a:lnTo>
                      <a:lnTo>
                        <a:pt x="28" y="45"/>
                      </a:lnTo>
                      <a:lnTo>
                        <a:pt x="38" y="42"/>
                      </a:lnTo>
                      <a:lnTo>
                        <a:pt x="45" y="38"/>
                      </a:lnTo>
                      <a:lnTo>
                        <a:pt x="50" y="30"/>
                      </a:lnTo>
                      <a:lnTo>
                        <a:pt x="50" y="21"/>
                      </a:lnTo>
                      <a:lnTo>
                        <a:pt x="47" y="12"/>
                      </a:lnTo>
                      <a:lnTo>
                        <a:pt x="40" y="5"/>
                      </a:lnTo>
                      <a:lnTo>
                        <a:pt x="31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699" name="Freeform 124"/>
                <p:cNvSpPr>
                  <a:spLocks/>
                </p:cNvSpPr>
                <p:nvPr/>
              </p:nvSpPr>
              <p:spPr bwMode="auto">
                <a:xfrm>
                  <a:off x="4196" y="1865"/>
                  <a:ext cx="14" cy="21"/>
                </a:xfrm>
                <a:custGeom>
                  <a:avLst/>
                  <a:gdLst>
                    <a:gd name="T0" fmla="*/ 12 w 14"/>
                    <a:gd name="T1" fmla="*/ 21 h 21"/>
                    <a:gd name="T2" fmla="*/ 12 w 14"/>
                    <a:gd name="T3" fmla="*/ 21 h 21"/>
                    <a:gd name="T4" fmla="*/ 14 w 14"/>
                    <a:gd name="T5" fmla="*/ 16 h 21"/>
                    <a:gd name="T6" fmla="*/ 14 w 14"/>
                    <a:gd name="T7" fmla="*/ 11 h 21"/>
                    <a:gd name="T8" fmla="*/ 14 w 14"/>
                    <a:gd name="T9" fmla="*/ 11 h 21"/>
                    <a:gd name="T10" fmla="*/ 12 w 14"/>
                    <a:gd name="T11" fmla="*/ 7 h 21"/>
                    <a:gd name="T12" fmla="*/ 10 w 14"/>
                    <a:gd name="T13" fmla="*/ 2 h 21"/>
                    <a:gd name="T14" fmla="*/ 5 w 14"/>
                    <a:gd name="T15" fmla="*/ 0 h 21"/>
                    <a:gd name="T16" fmla="*/ 0 w 14"/>
                    <a:gd name="T17" fmla="*/ 0 h 21"/>
                    <a:gd name="T18" fmla="*/ 0 w 14"/>
                    <a:gd name="T19" fmla="*/ 0 h 21"/>
                    <a:gd name="T20" fmla="*/ 12 w 14"/>
                    <a:gd name="T21" fmla="*/ 21 h 21"/>
                    <a:gd name="T22" fmla="*/ 12 w 14"/>
                    <a:gd name="T23" fmla="*/ 21 h 2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4" h="21">
                      <a:moveTo>
                        <a:pt x="12" y="21"/>
                      </a:moveTo>
                      <a:lnTo>
                        <a:pt x="12" y="21"/>
                      </a:lnTo>
                      <a:lnTo>
                        <a:pt x="14" y="16"/>
                      </a:lnTo>
                      <a:lnTo>
                        <a:pt x="14" y="11"/>
                      </a:lnTo>
                      <a:lnTo>
                        <a:pt x="12" y="7"/>
                      </a:lnTo>
                      <a:lnTo>
                        <a:pt x="10" y="2"/>
                      </a:lnTo>
                      <a:lnTo>
                        <a:pt x="5" y="0"/>
                      </a:lnTo>
                      <a:lnTo>
                        <a:pt x="0" y="0"/>
                      </a:lnTo>
                      <a:lnTo>
                        <a:pt x="12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0" name="Freeform 125"/>
                <p:cNvSpPr>
                  <a:spLocks/>
                </p:cNvSpPr>
                <p:nvPr/>
              </p:nvSpPr>
              <p:spPr bwMode="auto">
                <a:xfrm>
                  <a:off x="4529" y="1457"/>
                  <a:ext cx="26" cy="21"/>
                </a:xfrm>
                <a:custGeom>
                  <a:avLst/>
                  <a:gdLst>
                    <a:gd name="T0" fmla="*/ 11 w 26"/>
                    <a:gd name="T1" fmla="*/ 0 h 21"/>
                    <a:gd name="T2" fmla="*/ 11 w 26"/>
                    <a:gd name="T3" fmla="*/ 0 h 21"/>
                    <a:gd name="T4" fmla="*/ 7 w 26"/>
                    <a:gd name="T5" fmla="*/ 0 h 21"/>
                    <a:gd name="T6" fmla="*/ 2 w 26"/>
                    <a:gd name="T7" fmla="*/ 2 h 21"/>
                    <a:gd name="T8" fmla="*/ 2 w 26"/>
                    <a:gd name="T9" fmla="*/ 7 h 21"/>
                    <a:gd name="T10" fmla="*/ 0 w 26"/>
                    <a:gd name="T11" fmla="*/ 12 h 21"/>
                    <a:gd name="T12" fmla="*/ 0 w 26"/>
                    <a:gd name="T13" fmla="*/ 12 h 21"/>
                    <a:gd name="T14" fmla="*/ 2 w 26"/>
                    <a:gd name="T15" fmla="*/ 14 h 21"/>
                    <a:gd name="T16" fmla="*/ 4 w 26"/>
                    <a:gd name="T17" fmla="*/ 19 h 21"/>
                    <a:gd name="T18" fmla="*/ 9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3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2 h 21"/>
                    <a:gd name="T32" fmla="*/ 26 w 26"/>
                    <a:gd name="T33" fmla="*/ 12 h 21"/>
                    <a:gd name="T34" fmla="*/ 23 w 26"/>
                    <a:gd name="T35" fmla="*/ 7 h 21"/>
                    <a:gd name="T36" fmla="*/ 21 w 26"/>
                    <a:gd name="T37" fmla="*/ 2 h 21"/>
                    <a:gd name="T38" fmla="*/ 16 w 26"/>
                    <a:gd name="T39" fmla="*/ 0 h 21"/>
                    <a:gd name="T40" fmla="*/ 11 w 26"/>
                    <a:gd name="T41" fmla="*/ 0 h 21"/>
                    <a:gd name="T42" fmla="*/ 11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6" y="14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2"/>
                      </a:lnTo>
                      <a:lnTo>
                        <a:pt x="16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1" name="Freeform 126"/>
                <p:cNvSpPr>
                  <a:spLocks/>
                </p:cNvSpPr>
                <p:nvPr/>
              </p:nvSpPr>
              <p:spPr bwMode="auto">
                <a:xfrm>
                  <a:off x="4472" y="1494"/>
                  <a:ext cx="24" cy="22"/>
                </a:xfrm>
                <a:custGeom>
                  <a:avLst/>
                  <a:gdLst>
                    <a:gd name="T0" fmla="*/ 10 w 24"/>
                    <a:gd name="T1" fmla="*/ 0 h 22"/>
                    <a:gd name="T2" fmla="*/ 10 w 24"/>
                    <a:gd name="T3" fmla="*/ 0 h 22"/>
                    <a:gd name="T4" fmla="*/ 5 w 24"/>
                    <a:gd name="T5" fmla="*/ 0 h 22"/>
                    <a:gd name="T6" fmla="*/ 2 w 24"/>
                    <a:gd name="T7" fmla="*/ 3 h 22"/>
                    <a:gd name="T8" fmla="*/ 0 w 24"/>
                    <a:gd name="T9" fmla="*/ 8 h 22"/>
                    <a:gd name="T10" fmla="*/ 0 w 24"/>
                    <a:gd name="T11" fmla="*/ 12 h 22"/>
                    <a:gd name="T12" fmla="*/ 0 w 24"/>
                    <a:gd name="T13" fmla="*/ 12 h 22"/>
                    <a:gd name="T14" fmla="*/ 0 w 24"/>
                    <a:gd name="T15" fmla="*/ 17 h 22"/>
                    <a:gd name="T16" fmla="*/ 5 w 24"/>
                    <a:gd name="T17" fmla="*/ 19 h 22"/>
                    <a:gd name="T18" fmla="*/ 7 w 24"/>
                    <a:gd name="T19" fmla="*/ 22 h 22"/>
                    <a:gd name="T20" fmla="*/ 12 w 24"/>
                    <a:gd name="T21" fmla="*/ 22 h 22"/>
                    <a:gd name="T22" fmla="*/ 12 w 24"/>
                    <a:gd name="T23" fmla="*/ 22 h 22"/>
                    <a:gd name="T24" fmla="*/ 17 w 24"/>
                    <a:gd name="T25" fmla="*/ 22 h 22"/>
                    <a:gd name="T26" fmla="*/ 21 w 24"/>
                    <a:gd name="T27" fmla="*/ 19 h 22"/>
                    <a:gd name="T28" fmla="*/ 24 w 24"/>
                    <a:gd name="T29" fmla="*/ 17 h 22"/>
                    <a:gd name="T30" fmla="*/ 24 w 24"/>
                    <a:gd name="T31" fmla="*/ 12 h 22"/>
                    <a:gd name="T32" fmla="*/ 24 w 24"/>
                    <a:gd name="T33" fmla="*/ 12 h 22"/>
                    <a:gd name="T34" fmla="*/ 21 w 24"/>
                    <a:gd name="T35" fmla="*/ 8 h 22"/>
                    <a:gd name="T36" fmla="*/ 19 w 24"/>
                    <a:gd name="T37" fmla="*/ 3 h 22"/>
                    <a:gd name="T38" fmla="*/ 14 w 24"/>
                    <a:gd name="T39" fmla="*/ 0 h 22"/>
                    <a:gd name="T40" fmla="*/ 10 w 24"/>
                    <a:gd name="T41" fmla="*/ 0 h 22"/>
                    <a:gd name="T42" fmla="*/ 10 w 24"/>
                    <a:gd name="T43" fmla="*/ 0 h 22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22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8"/>
                      </a:lnTo>
                      <a:lnTo>
                        <a:pt x="0" y="12"/>
                      </a:lnTo>
                      <a:lnTo>
                        <a:pt x="0" y="17"/>
                      </a:lnTo>
                      <a:lnTo>
                        <a:pt x="5" y="19"/>
                      </a:lnTo>
                      <a:lnTo>
                        <a:pt x="7" y="22"/>
                      </a:lnTo>
                      <a:lnTo>
                        <a:pt x="12" y="22"/>
                      </a:lnTo>
                      <a:lnTo>
                        <a:pt x="17" y="22"/>
                      </a:lnTo>
                      <a:lnTo>
                        <a:pt x="21" y="19"/>
                      </a:lnTo>
                      <a:lnTo>
                        <a:pt x="24" y="17"/>
                      </a:lnTo>
                      <a:lnTo>
                        <a:pt x="24" y="12"/>
                      </a:lnTo>
                      <a:lnTo>
                        <a:pt x="21" y="8"/>
                      </a:lnTo>
                      <a:lnTo>
                        <a:pt x="19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2" name="Freeform 127"/>
                <p:cNvSpPr>
                  <a:spLocks/>
                </p:cNvSpPr>
                <p:nvPr/>
              </p:nvSpPr>
              <p:spPr bwMode="auto">
                <a:xfrm>
                  <a:off x="4463" y="1556"/>
                  <a:ext cx="26" cy="23"/>
                </a:xfrm>
                <a:custGeom>
                  <a:avLst/>
                  <a:gdLst>
                    <a:gd name="T0" fmla="*/ 11 w 26"/>
                    <a:gd name="T1" fmla="*/ 0 h 23"/>
                    <a:gd name="T2" fmla="*/ 11 w 26"/>
                    <a:gd name="T3" fmla="*/ 0 h 23"/>
                    <a:gd name="T4" fmla="*/ 7 w 26"/>
                    <a:gd name="T5" fmla="*/ 2 h 23"/>
                    <a:gd name="T6" fmla="*/ 2 w 26"/>
                    <a:gd name="T7" fmla="*/ 4 h 23"/>
                    <a:gd name="T8" fmla="*/ 0 w 26"/>
                    <a:gd name="T9" fmla="*/ 7 h 23"/>
                    <a:gd name="T10" fmla="*/ 0 w 26"/>
                    <a:gd name="T11" fmla="*/ 12 h 23"/>
                    <a:gd name="T12" fmla="*/ 0 w 26"/>
                    <a:gd name="T13" fmla="*/ 12 h 23"/>
                    <a:gd name="T14" fmla="*/ 2 w 26"/>
                    <a:gd name="T15" fmla="*/ 16 h 23"/>
                    <a:gd name="T16" fmla="*/ 4 w 26"/>
                    <a:gd name="T17" fmla="*/ 19 h 23"/>
                    <a:gd name="T18" fmla="*/ 9 w 26"/>
                    <a:gd name="T19" fmla="*/ 23 h 23"/>
                    <a:gd name="T20" fmla="*/ 14 w 26"/>
                    <a:gd name="T21" fmla="*/ 23 h 23"/>
                    <a:gd name="T22" fmla="*/ 14 w 26"/>
                    <a:gd name="T23" fmla="*/ 23 h 23"/>
                    <a:gd name="T24" fmla="*/ 19 w 26"/>
                    <a:gd name="T25" fmla="*/ 23 h 23"/>
                    <a:gd name="T26" fmla="*/ 23 w 26"/>
                    <a:gd name="T27" fmla="*/ 19 h 23"/>
                    <a:gd name="T28" fmla="*/ 26 w 26"/>
                    <a:gd name="T29" fmla="*/ 16 h 23"/>
                    <a:gd name="T30" fmla="*/ 26 w 26"/>
                    <a:gd name="T31" fmla="*/ 12 h 23"/>
                    <a:gd name="T32" fmla="*/ 26 w 26"/>
                    <a:gd name="T33" fmla="*/ 12 h 23"/>
                    <a:gd name="T34" fmla="*/ 23 w 26"/>
                    <a:gd name="T35" fmla="*/ 7 h 23"/>
                    <a:gd name="T36" fmla="*/ 21 w 26"/>
                    <a:gd name="T37" fmla="*/ 4 h 23"/>
                    <a:gd name="T38" fmla="*/ 16 w 26"/>
                    <a:gd name="T39" fmla="*/ 2 h 23"/>
                    <a:gd name="T40" fmla="*/ 11 w 26"/>
                    <a:gd name="T41" fmla="*/ 0 h 23"/>
                    <a:gd name="T42" fmla="*/ 11 w 26"/>
                    <a:gd name="T43" fmla="*/ 0 h 2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3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2"/>
                      </a:lnTo>
                      <a:lnTo>
                        <a:pt x="2" y="4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3"/>
                      </a:lnTo>
                      <a:lnTo>
                        <a:pt x="14" y="23"/>
                      </a:lnTo>
                      <a:lnTo>
                        <a:pt x="19" y="23"/>
                      </a:lnTo>
                      <a:lnTo>
                        <a:pt x="23" y="19"/>
                      </a:lnTo>
                      <a:lnTo>
                        <a:pt x="26" y="16"/>
                      </a:lnTo>
                      <a:lnTo>
                        <a:pt x="26" y="12"/>
                      </a:lnTo>
                      <a:lnTo>
                        <a:pt x="23" y="7"/>
                      </a:lnTo>
                      <a:lnTo>
                        <a:pt x="21" y="4"/>
                      </a:lnTo>
                      <a:lnTo>
                        <a:pt x="16" y="2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3" name="Freeform 128"/>
                <p:cNvSpPr>
                  <a:spLocks/>
                </p:cNvSpPr>
                <p:nvPr/>
              </p:nvSpPr>
              <p:spPr bwMode="auto">
                <a:xfrm>
                  <a:off x="4500" y="161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3 w 26"/>
                    <a:gd name="T7" fmla="*/ 2 h 21"/>
                    <a:gd name="T8" fmla="*/ 3 w 26"/>
                    <a:gd name="T9" fmla="*/ 7 h 21"/>
                    <a:gd name="T10" fmla="*/ 0 w 26"/>
                    <a:gd name="T11" fmla="*/ 11 h 21"/>
                    <a:gd name="T12" fmla="*/ 0 w 26"/>
                    <a:gd name="T13" fmla="*/ 11 h 21"/>
                    <a:gd name="T14" fmla="*/ 3 w 26"/>
                    <a:gd name="T15" fmla="*/ 16 h 21"/>
                    <a:gd name="T16" fmla="*/ 7 w 26"/>
                    <a:gd name="T17" fmla="*/ 19 h 21"/>
                    <a:gd name="T18" fmla="*/ 10 w 26"/>
                    <a:gd name="T19" fmla="*/ 21 h 21"/>
                    <a:gd name="T20" fmla="*/ 15 w 26"/>
                    <a:gd name="T21" fmla="*/ 21 h 21"/>
                    <a:gd name="T22" fmla="*/ 15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6 h 21"/>
                    <a:gd name="T30" fmla="*/ 26 w 26"/>
                    <a:gd name="T31" fmla="*/ 11 h 21"/>
                    <a:gd name="T32" fmla="*/ 26 w 26"/>
                    <a:gd name="T33" fmla="*/ 11 h 21"/>
                    <a:gd name="T34" fmla="*/ 24 w 26"/>
                    <a:gd name="T35" fmla="*/ 7 h 21"/>
                    <a:gd name="T36" fmla="*/ 22 w 26"/>
                    <a:gd name="T37" fmla="*/ 2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3" y="7"/>
                      </a:lnTo>
                      <a:lnTo>
                        <a:pt x="0" y="11"/>
                      </a:lnTo>
                      <a:lnTo>
                        <a:pt x="3" y="16"/>
                      </a:lnTo>
                      <a:lnTo>
                        <a:pt x="7" y="19"/>
                      </a:lnTo>
                      <a:lnTo>
                        <a:pt x="10" y="21"/>
                      </a:lnTo>
                      <a:lnTo>
                        <a:pt x="15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6"/>
                      </a:lnTo>
                      <a:lnTo>
                        <a:pt x="26" y="11"/>
                      </a:lnTo>
                      <a:lnTo>
                        <a:pt x="24" y="7"/>
                      </a:lnTo>
                      <a:lnTo>
                        <a:pt x="22" y="2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4" name="Freeform 129"/>
                <p:cNvSpPr>
                  <a:spLocks/>
                </p:cNvSpPr>
                <p:nvPr/>
              </p:nvSpPr>
              <p:spPr bwMode="auto">
                <a:xfrm>
                  <a:off x="4581" y="1636"/>
                  <a:ext cx="23" cy="24"/>
                </a:xfrm>
                <a:custGeom>
                  <a:avLst/>
                  <a:gdLst>
                    <a:gd name="T0" fmla="*/ 9 w 23"/>
                    <a:gd name="T1" fmla="*/ 0 h 24"/>
                    <a:gd name="T2" fmla="*/ 9 w 23"/>
                    <a:gd name="T3" fmla="*/ 0 h 24"/>
                    <a:gd name="T4" fmla="*/ 4 w 23"/>
                    <a:gd name="T5" fmla="*/ 2 h 24"/>
                    <a:gd name="T6" fmla="*/ 2 w 23"/>
                    <a:gd name="T7" fmla="*/ 5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0 w 23"/>
                    <a:gd name="T15" fmla="*/ 16 h 24"/>
                    <a:gd name="T16" fmla="*/ 4 w 23"/>
                    <a:gd name="T17" fmla="*/ 19 h 24"/>
                    <a:gd name="T18" fmla="*/ 7 w 23"/>
                    <a:gd name="T19" fmla="*/ 24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8 w 23"/>
                    <a:gd name="T25" fmla="*/ 24 h 24"/>
                    <a:gd name="T26" fmla="*/ 21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1 w 23"/>
                    <a:gd name="T35" fmla="*/ 7 h 24"/>
                    <a:gd name="T36" fmla="*/ 18 w 23"/>
                    <a:gd name="T37" fmla="*/ 5 h 24"/>
                    <a:gd name="T38" fmla="*/ 14 w 23"/>
                    <a:gd name="T39" fmla="*/ 2 h 24"/>
                    <a:gd name="T40" fmla="*/ 9 w 23"/>
                    <a:gd name="T41" fmla="*/ 0 h 24"/>
                    <a:gd name="T42" fmla="*/ 9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2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4" y="19"/>
                      </a:lnTo>
                      <a:lnTo>
                        <a:pt x="7" y="24"/>
                      </a:lnTo>
                      <a:lnTo>
                        <a:pt x="14" y="24"/>
                      </a:lnTo>
                      <a:lnTo>
                        <a:pt x="18" y="24"/>
                      </a:lnTo>
                      <a:lnTo>
                        <a:pt x="21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1" y="7"/>
                      </a:lnTo>
                      <a:lnTo>
                        <a:pt x="18" y="5"/>
                      </a:lnTo>
                      <a:lnTo>
                        <a:pt x="14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5" name="Freeform 130"/>
                <p:cNvSpPr>
                  <a:spLocks/>
                </p:cNvSpPr>
                <p:nvPr/>
              </p:nvSpPr>
              <p:spPr bwMode="auto">
                <a:xfrm>
                  <a:off x="4637" y="1605"/>
                  <a:ext cx="26" cy="21"/>
                </a:xfrm>
                <a:custGeom>
                  <a:avLst/>
                  <a:gdLst>
                    <a:gd name="T0" fmla="*/ 12 w 26"/>
                    <a:gd name="T1" fmla="*/ 0 h 21"/>
                    <a:gd name="T2" fmla="*/ 12 w 26"/>
                    <a:gd name="T3" fmla="*/ 0 h 21"/>
                    <a:gd name="T4" fmla="*/ 7 w 26"/>
                    <a:gd name="T5" fmla="*/ 0 h 21"/>
                    <a:gd name="T6" fmla="*/ 2 w 26"/>
                    <a:gd name="T7" fmla="*/ 3 h 21"/>
                    <a:gd name="T8" fmla="*/ 0 w 26"/>
                    <a:gd name="T9" fmla="*/ 7 h 21"/>
                    <a:gd name="T10" fmla="*/ 0 w 26"/>
                    <a:gd name="T11" fmla="*/ 10 h 21"/>
                    <a:gd name="T12" fmla="*/ 0 w 26"/>
                    <a:gd name="T13" fmla="*/ 10 h 21"/>
                    <a:gd name="T14" fmla="*/ 2 w 26"/>
                    <a:gd name="T15" fmla="*/ 14 h 21"/>
                    <a:gd name="T16" fmla="*/ 5 w 26"/>
                    <a:gd name="T17" fmla="*/ 19 h 21"/>
                    <a:gd name="T18" fmla="*/ 10 w 26"/>
                    <a:gd name="T19" fmla="*/ 21 h 21"/>
                    <a:gd name="T20" fmla="*/ 14 w 26"/>
                    <a:gd name="T21" fmla="*/ 21 h 21"/>
                    <a:gd name="T22" fmla="*/ 14 w 26"/>
                    <a:gd name="T23" fmla="*/ 21 h 21"/>
                    <a:gd name="T24" fmla="*/ 19 w 26"/>
                    <a:gd name="T25" fmla="*/ 21 h 21"/>
                    <a:gd name="T26" fmla="*/ 24 w 26"/>
                    <a:gd name="T27" fmla="*/ 19 h 21"/>
                    <a:gd name="T28" fmla="*/ 26 w 26"/>
                    <a:gd name="T29" fmla="*/ 14 h 21"/>
                    <a:gd name="T30" fmla="*/ 26 w 26"/>
                    <a:gd name="T31" fmla="*/ 10 h 21"/>
                    <a:gd name="T32" fmla="*/ 26 w 26"/>
                    <a:gd name="T33" fmla="*/ 10 h 21"/>
                    <a:gd name="T34" fmla="*/ 24 w 26"/>
                    <a:gd name="T35" fmla="*/ 7 h 21"/>
                    <a:gd name="T36" fmla="*/ 21 w 26"/>
                    <a:gd name="T37" fmla="*/ 3 h 21"/>
                    <a:gd name="T38" fmla="*/ 17 w 26"/>
                    <a:gd name="T39" fmla="*/ 0 h 21"/>
                    <a:gd name="T40" fmla="*/ 12 w 26"/>
                    <a:gd name="T41" fmla="*/ 0 h 21"/>
                    <a:gd name="T42" fmla="*/ 12 w 26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6" h="21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3"/>
                      </a:lnTo>
                      <a:lnTo>
                        <a:pt x="0" y="7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9"/>
                      </a:lnTo>
                      <a:lnTo>
                        <a:pt x="10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4" y="19"/>
                      </a:lnTo>
                      <a:lnTo>
                        <a:pt x="26" y="14"/>
                      </a:lnTo>
                      <a:lnTo>
                        <a:pt x="26" y="10"/>
                      </a:lnTo>
                      <a:lnTo>
                        <a:pt x="24" y="7"/>
                      </a:lnTo>
                      <a:lnTo>
                        <a:pt x="21" y="3"/>
                      </a:lnTo>
                      <a:lnTo>
                        <a:pt x="17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6" name="Freeform 131"/>
                <p:cNvSpPr>
                  <a:spLocks/>
                </p:cNvSpPr>
                <p:nvPr/>
              </p:nvSpPr>
              <p:spPr bwMode="auto">
                <a:xfrm>
                  <a:off x="4649" y="1537"/>
                  <a:ext cx="23" cy="21"/>
                </a:xfrm>
                <a:custGeom>
                  <a:avLst/>
                  <a:gdLst>
                    <a:gd name="T0" fmla="*/ 9 w 23"/>
                    <a:gd name="T1" fmla="*/ 0 h 21"/>
                    <a:gd name="T2" fmla="*/ 9 w 23"/>
                    <a:gd name="T3" fmla="*/ 0 h 21"/>
                    <a:gd name="T4" fmla="*/ 5 w 23"/>
                    <a:gd name="T5" fmla="*/ 0 h 21"/>
                    <a:gd name="T6" fmla="*/ 2 w 23"/>
                    <a:gd name="T7" fmla="*/ 2 h 21"/>
                    <a:gd name="T8" fmla="*/ 0 w 23"/>
                    <a:gd name="T9" fmla="*/ 7 h 21"/>
                    <a:gd name="T10" fmla="*/ 0 w 23"/>
                    <a:gd name="T11" fmla="*/ 9 h 21"/>
                    <a:gd name="T12" fmla="*/ 0 w 23"/>
                    <a:gd name="T13" fmla="*/ 9 h 21"/>
                    <a:gd name="T14" fmla="*/ 0 w 23"/>
                    <a:gd name="T15" fmla="*/ 14 h 21"/>
                    <a:gd name="T16" fmla="*/ 5 w 23"/>
                    <a:gd name="T17" fmla="*/ 19 h 21"/>
                    <a:gd name="T18" fmla="*/ 9 w 23"/>
                    <a:gd name="T19" fmla="*/ 21 h 21"/>
                    <a:gd name="T20" fmla="*/ 14 w 23"/>
                    <a:gd name="T21" fmla="*/ 21 h 21"/>
                    <a:gd name="T22" fmla="*/ 14 w 23"/>
                    <a:gd name="T23" fmla="*/ 21 h 21"/>
                    <a:gd name="T24" fmla="*/ 19 w 23"/>
                    <a:gd name="T25" fmla="*/ 21 h 21"/>
                    <a:gd name="T26" fmla="*/ 21 w 23"/>
                    <a:gd name="T27" fmla="*/ 19 h 21"/>
                    <a:gd name="T28" fmla="*/ 23 w 23"/>
                    <a:gd name="T29" fmla="*/ 14 h 21"/>
                    <a:gd name="T30" fmla="*/ 23 w 23"/>
                    <a:gd name="T31" fmla="*/ 9 h 21"/>
                    <a:gd name="T32" fmla="*/ 23 w 23"/>
                    <a:gd name="T33" fmla="*/ 9 h 21"/>
                    <a:gd name="T34" fmla="*/ 21 w 23"/>
                    <a:gd name="T35" fmla="*/ 7 h 21"/>
                    <a:gd name="T36" fmla="*/ 19 w 23"/>
                    <a:gd name="T37" fmla="*/ 2 h 21"/>
                    <a:gd name="T38" fmla="*/ 14 w 23"/>
                    <a:gd name="T39" fmla="*/ 0 h 21"/>
                    <a:gd name="T40" fmla="*/ 9 w 23"/>
                    <a:gd name="T41" fmla="*/ 0 h 21"/>
                    <a:gd name="T42" fmla="*/ 9 w 23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0" y="14"/>
                      </a:lnTo>
                      <a:lnTo>
                        <a:pt x="5" y="19"/>
                      </a:lnTo>
                      <a:lnTo>
                        <a:pt x="9" y="21"/>
                      </a:lnTo>
                      <a:lnTo>
                        <a:pt x="14" y="21"/>
                      </a:lnTo>
                      <a:lnTo>
                        <a:pt x="19" y="21"/>
                      </a:lnTo>
                      <a:lnTo>
                        <a:pt x="21" y="19"/>
                      </a:lnTo>
                      <a:lnTo>
                        <a:pt x="23" y="14"/>
                      </a:lnTo>
                      <a:lnTo>
                        <a:pt x="23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07" name="Freeform 132"/>
                <p:cNvSpPr>
                  <a:spLocks/>
                </p:cNvSpPr>
                <p:nvPr/>
              </p:nvSpPr>
              <p:spPr bwMode="auto">
                <a:xfrm>
                  <a:off x="4602" y="1478"/>
                  <a:ext cx="23" cy="24"/>
                </a:xfrm>
                <a:custGeom>
                  <a:avLst/>
                  <a:gdLst>
                    <a:gd name="T0" fmla="*/ 12 w 23"/>
                    <a:gd name="T1" fmla="*/ 0 h 24"/>
                    <a:gd name="T2" fmla="*/ 12 w 23"/>
                    <a:gd name="T3" fmla="*/ 0 h 24"/>
                    <a:gd name="T4" fmla="*/ 7 w 23"/>
                    <a:gd name="T5" fmla="*/ 0 h 24"/>
                    <a:gd name="T6" fmla="*/ 2 w 23"/>
                    <a:gd name="T7" fmla="*/ 2 h 24"/>
                    <a:gd name="T8" fmla="*/ 0 w 23"/>
                    <a:gd name="T9" fmla="*/ 7 h 24"/>
                    <a:gd name="T10" fmla="*/ 0 w 23"/>
                    <a:gd name="T11" fmla="*/ 12 h 24"/>
                    <a:gd name="T12" fmla="*/ 0 w 23"/>
                    <a:gd name="T13" fmla="*/ 12 h 24"/>
                    <a:gd name="T14" fmla="*/ 2 w 23"/>
                    <a:gd name="T15" fmla="*/ 16 h 24"/>
                    <a:gd name="T16" fmla="*/ 4 w 23"/>
                    <a:gd name="T17" fmla="*/ 19 h 24"/>
                    <a:gd name="T18" fmla="*/ 9 w 23"/>
                    <a:gd name="T19" fmla="*/ 21 h 24"/>
                    <a:gd name="T20" fmla="*/ 14 w 23"/>
                    <a:gd name="T21" fmla="*/ 24 h 24"/>
                    <a:gd name="T22" fmla="*/ 14 w 23"/>
                    <a:gd name="T23" fmla="*/ 24 h 24"/>
                    <a:gd name="T24" fmla="*/ 19 w 23"/>
                    <a:gd name="T25" fmla="*/ 21 h 24"/>
                    <a:gd name="T26" fmla="*/ 23 w 23"/>
                    <a:gd name="T27" fmla="*/ 19 h 24"/>
                    <a:gd name="T28" fmla="*/ 23 w 23"/>
                    <a:gd name="T29" fmla="*/ 16 h 24"/>
                    <a:gd name="T30" fmla="*/ 23 w 23"/>
                    <a:gd name="T31" fmla="*/ 12 h 24"/>
                    <a:gd name="T32" fmla="*/ 23 w 23"/>
                    <a:gd name="T33" fmla="*/ 12 h 24"/>
                    <a:gd name="T34" fmla="*/ 23 w 23"/>
                    <a:gd name="T35" fmla="*/ 7 h 24"/>
                    <a:gd name="T36" fmla="*/ 19 w 23"/>
                    <a:gd name="T37" fmla="*/ 2 h 24"/>
                    <a:gd name="T38" fmla="*/ 16 w 23"/>
                    <a:gd name="T39" fmla="*/ 0 h 24"/>
                    <a:gd name="T40" fmla="*/ 12 w 23"/>
                    <a:gd name="T41" fmla="*/ 0 h 24"/>
                    <a:gd name="T42" fmla="*/ 12 w 23"/>
                    <a:gd name="T43" fmla="*/ 0 h 24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3" h="24">
                      <a:moveTo>
                        <a:pt x="12" y="0"/>
                      </a:moveTo>
                      <a:lnTo>
                        <a:pt x="12" y="0"/>
                      </a:ln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6"/>
                      </a:lnTo>
                      <a:lnTo>
                        <a:pt x="4" y="19"/>
                      </a:lnTo>
                      <a:lnTo>
                        <a:pt x="9" y="21"/>
                      </a:lnTo>
                      <a:lnTo>
                        <a:pt x="14" y="24"/>
                      </a:lnTo>
                      <a:lnTo>
                        <a:pt x="19" y="21"/>
                      </a:lnTo>
                      <a:lnTo>
                        <a:pt x="23" y="19"/>
                      </a:lnTo>
                      <a:lnTo>
                        <a:pt x="23" y="16"/>
                      </a:lnTo>
                      <a:lnTo>
                        <a:pt x="23" y="12"/>
                      </a:lnTo>
                      <a:lnTo>
                        <a:pt x="23" y="7"/>
                      </a:lnTo>
                      <a:lnTo>
                        <a:pt x="19" y="2"/>
                      </a:lnTo>
                      <a:lnTo>
                        <a:pt x="16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0" name="Freeform 135"/>
                <p:cNvSpPr>
                  <a:spLocks/>
                </p:cNvSpPr>
                <p:nvPr/>
              </p:nvSpPr>
              <p:spPr bwMode="auto">
                <a:xfrm>
                  <a:off x="4463" y="1181"/>
                  <a:ext cx="80" cy="92"/>
                </a:xfrm>
                <a:custGeom>
                  <a:avLst/>
                  <a:gdLst>
                    <a:gd name="T0" fmla="*/ 30 w 80"/>
                    <a:gd name="T1" fmla="*/ 0 h 92"/>
                    <a:gd name="T2" fmla="*/ 30 w 80"/>
                    <a:gd name="T3" fmla="*/ 0 h 92"/>
                    <a:gd name="T4" fmla="*/ 23 w 80"/>
                    <a:gd name="T5" fmla="*/ 0 h 92"/>
                    <a:gd name="T6" fmla="*/ 23 w 80"/>
                    <a:gd name="T7" fmla="*/ 0 h 92"/>
                    <a:gd name="T8" fmla="*/ 14 w 80"/>
                    <a:gd name="T9" fmla="*/ 2 h 92"/>
                    <a:gd name="T10" fmla="*/ 7 w 80"/>
                    <a:gd name="T11" fmla="*/ 7 h 92"/>
                    <a:gd name="T12" fmla="*/ 2 w 80"/>
                    <a:gd name="T13" fmla="*/ 12 h 92"/>
                    <a:gd name="T14" fmla="*/ 0 w 80"/>
                    <a:gd name="T15" fmla="*/ 21 h 92"/>
                    <a:gd name="T16" fmla="*/ 0 w 80"/>
                    <a:gd name="T17" fmla="*/ 38 h 92"/>
                    <a:gd name="T18" fmla="*/ 0 w 80"/>
                    <a:gd name="T19" fmla="*/ 56 h 92"/>
                    <a:gd name="T20" fmla="*/ 28 w 80"/>
                    <a:gd name="T21" fmla="*/ 85 h 92"/>
                    <a:gd name="T22" fmla="*/ 28 w 80"/>
                    <a:gd name="T23" fmla="*/ 85 h 92"/>
                    <a:gd name="T24" fmla="*/ 42 w 80"/>
                    <a:gd name="T25" fmla="*/ 89 h 92"/>
                    <a:gd name="T26" fmla="*/ 61 w 80"/>
                    <a:gd name="T27" fmla="*/ 92 h 92"/>
                    <a:gd name="T28" fmla="*/ 68 w 80"/>
                    <a:gd name="T29" fmla="*/ 92 h 92"/>
                    <a:gd name="T30" fmla="*/ 75 w 80"/>
                    <a:gd name="T31" fmla="*/ 89 h 92"/>
                    <a:gd name="T32" fmla="*/ 80 w 80"/>
                    <a:gd name="T33" fmla="*/ 82 h 92"/>
                    <a:gd name="T34" fmla="*/ 80 w 80"/>
                    <a:gd name="T35" fmla="*/ 75 h 92"/>
                    <a:gd name="T36" fmla="*/ 80 w 80"/>
                    <a:gd name="T37" fmla="*/ 75 h 92"/>
                    <a:gd name="T38" fmla="*/ 80 w 80"/>
                    <a:gd name="T39" fmla="*/ 66 h 92"/>
                    <a:gd name="T40" fmla="*/ 75 w 80"/>
                    <a:gd name="T41" fmla="*/ 56 h 92"/>
                    <a:gd name="T42" fmla="*/ 66 w 80"/>
                    <a:gd name="T43" fmla="*/ 40 h 92"/>
                    <a:gd name="T44" fmla="*/ 56 w 80"/>
                    <a:gd name="T45" fmla="*/ 26 h 92"/>
                    <a:gd name="T46" fmla="*/ 47 w 80"/>
                    <a:gd name="T47" fmla="*/ 9 h 92"/>
                    <a:gd name="T48" fmla="*/ 47 w 80"/>
                    <a:gd name="T49" fmla="*/ 9 h 92"/>
                    <a:gd name="T50" fmla="*/ 44 w 80"/>
                    <a:gd name="T51" fmla="*/ 5 h 92"/>
                    <a:gd name="T52" fmla="*/ 40 w 80"/>
                    <a:gd name="T53" fmla="*/ 0 h 92"/>
                    <a:gd name="T54" fmla="*/ 37 w 80"/>
                    <a:gd name="T55" fmla="*/ 0 h 92"/>
                    <a:gd name="T56" fmla="*/ 30 w 80"/>
                    <a:gd name="T57" fmla="*/ 0 h 92"/>
                    <a:gd name="T58" fmla="*/ 30 w 80"/>
                    <a:gd name="T59" fmla="*/ 0 h 9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0" h="92">
                      <a:moveTo>
                        <a:pt x="30" y="0"/>
                      </a:moveTo>
                      <a:lnTo>
                        <a:pt x="30" y="0"/>
                      </a:lnTo>
                      <a:lnTo>
                        <a:pt x="23" y="0"/>
                      </a:lnTo>
                      <a:lnTo>
                        <a:pt x="14" y="2"/>
                      </a:lnTo>
                      <a:lnTo>
                        <a:pt x="7" y="7"/>
                      </a:lnTo>
                      <a:lnTo>
                        <a:pt x="2" y="12"/>
                      </a:lnTo>
                      <a:lnTo>
                        <a:pt x="0" y="21"/>
                      </a:lnTo>
                      <a:lnTo>
                        <a:pt x="0" y="38"/>
                      </a:lnTo>
                      <a:lnTo>
                        <a:pt x="0" y="56"/>
                      </a:lnTo>
                      <a:lnTo>
                        <a:pt x="28" y="85"/>
                      </a:lnTo>
                      <a:lnTo>
                        <a:pt x="42" y="89"/>
                      </a:lnTo>
                      <a:lnTo>
                        <a:pt x="61" y="92"/>
                      </a:lnTo>
                      <a:lnTo>
                        <a:pt x="68" y="92"/>
                      </a:lnTo>
                      <a:lnTo>
                        <a:pt x="75" y="89"/>
                      </a:lnTo>
                      <a:lnTo>
                        <a:pt x="80" y="82"/>
                      </a:lnTo>
                      <a:lnTo>
                        <a:pt x="80" y="75"/>
                      </a:lnTo>
                      <a:lnTo>
                        <a:pt x="80" y="66"/>
                      </a:lnTo>
                      <a:lnTo>
                        <a:pt x="75" y="56"/>
                      </a:lnTo>
                      <a:lnTo>
                        <a:pt x="66" y="40"/>
                      </a:lnTo>
                      <a:lnTo>
                        <a:pt x="56" y="26"/>
                      </a:lnTo>
                      <a:lnTo>
                        <a:pt x="47" y="9"/>
                      </a:lnTo>
                      <a:lnTo>
                        <a:pt x="44" y="5"/>
                      </a:lnTo>
                      <a:lnTo>
                        <a:pt x="40" y="0"/>
                      </a:lnTo>
                      <a:lnTo>
                        <a:pt x="37" y="0"/>
                      </a:lnTo>
                      <a:lnTo>
                        <a:pt x="3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1" name="Freeform 136"/>
                <p:cNvSpPr>
                  <a:spLocks/>
                </p:cNvSpPr>
                <p:nvPr/>
              </p:nvSpPr>
              <p:spPr bwMode="auto">
                <a:xfrm>
                  <a:off x="4470" y="1188"/>
                  <a:ext cx="66" cy="78"/>
                </a:xfrm>
                <a:custGeom>
                  <a:avLst/>
                  <a:gdLst>
                    <a:gd name="T0" fmla="*/ 26 w 66"/>
                    <a:gd name="T1" fmla="*/ 0 h 78"/>
                    <a:gd name="T2" fmla="*/ 26 w 66"/>
                    <a:gd name="T3" fmla="*/ 0 h 78"/>
                    <a:gd name="T4" fmla="*/ 14 w 66"/>
                    <a:gd name="T5" fmla="*/ 0 h 78"/>
                    <a:gd name="T6" fmla="*/ 9 w 66"/>
                    <a:gd name="T7" fmla="*/ 0 h 78"/>
                    <a:gd name="T8" fmla="*/ 4 w 66"/>
                    <a:gd name="T9" fmla="*/ 7 h 78"/>
                    <a:gd name="T10" fmla="*/ 4 w 66"/>
                    <a:gd name="T11" fmla="*/ 7 h 78"/>
                    <a:gd name="T12" fmla="*/ 0 w 66"/>
                    <a:gd name="T13" fmla="*/ 16 h 78"/>
                    <a:gd name="T14" fmla="*/ 0 w 66"/>
                    <a:gd name="T15" fmla="*/ 31 h 78"/>
                    <a:gd name="T16" fmla="*/ 0 w 66"/>
                    <a:gd name="T17" fmla="*/ 45 h 78"/>
                    <a:gd name="T18" fmla="*/ 23 w 66"/>
                    <a:gd name="T19" fmla="*/ 73 h 78"/>
                    <a:gd name="T20" fmla="*/ 23 w 66"/>
                    <a:gd name="T21" fmla="*/ 73 h 78"/>
                    <a:gd name="T22" fmla="*/ 37 w 66"/>
                    <a:gd name="T23" fmla="*/ 78 h 78"/>
                    <a:gd name="T24" fmla="*/ 49 w 66"/>
                    <a:gd name="T25" fmla="*/ 78 h 78"/>
                    <a:gd name="T26" fmla="*/ 59 w 66"/>
                    <a:gd name="T27" fmla="*/ 78 h 78"/>
                    <a:gd name="T28" fmla="*/ 59 w 66"/>
                    <a:gd name="T29" fmla="*/ 78 h 78"/>
                    <a:gd name="T30" fmla="*/ 66 w 66"/>
                    <a:gd name="T31" fmla="*/ 73 h 78"/>
                    <a:gd name="T32" fmla="*/ 66 w 66"/>
                    <a:gd name="T33" fmla="*/ 68 h 78"/>
                    <a:gd name="T34" fmla="*/ 66 w 66"/>
                    <a:gd name="T35" fmla="*/ 64 h 78"/>
                    <a:gd name="T36" fmla="*/ 35 w 66"/>
                    <a:gd name="T37" fmla="*/ 7 h 78"/>
                    <a:gd name="T38" fmla="*/ 35 w 66"/>
                    <a:gd name="T39" fmla="*/ 7 h 78"/>
                    <a:gd name="T40" fmla="*/ 33 w 66"/>
                    <a:gd name="T41" fmla="*/ 2 h 78"/>
                    <a:gd name="T42" fmla="*/ 30 w 66"/>
                    <a:gd name="T43" fmla="*/ 0 h 78"/>
                    <a:gd name="T44" fmla="*/ 26 w 66"/>
                    <a:gd name="T45" fmla="*/ 0 h 78"/>
                    <a:gd name="T46" fmla="*/ 26 w 66"/>
                    <a:gd name="T47" fmla="*/ 0 h 7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66" h="78">
                      <a:moveTo>
                        <a:pt x="26" y="0"/>
                      </a:move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9" y="0"/>
                      </a:lnTo>
                      <a:lnTo>
                        <a:pt x="4" y="7"/>
                      </a:lnTo>
                      <a:lnTo>
                        <a:pt x="0" y="16"/>
                      </a:lnTo>
                      <a:lnTo>
                        <a:pt x="0" y="31"/>
                      </a:lnTo>
                      <a:lnTo>
                        <a:pt x="0" y="45"/>
                      </a:lnTo>
                      <a:lnTo>
                        <a:pt x="23" y="73"/>
                      </a:lnTo>
                      <a:lnTo>
                        <a:pt x="37" y="78"/>
                      </a:lnTo>
                      <a:lnTo>
                        <a:pt x="49" y="78"/>
                      </a:lnTo>
                      <a:lnTo>
                        <a:pt x="59" y="78"/>
                      </a:lnTo>
                      <a:lnTo>
                        <a:pt x="66" y="73"/>
                      </a:lnTo>
                      <a:lnTo>
                        <a:pt x="66" y="68"/>
                      </a:lnTo>
                      <a:lnTo>
                        <a:pt x="66" y="64"/>
                      </a:lnTo>
                      <a:lnTo>
                        <a:pt x="35" y="7"/>
                      </a:lnTo>
                      <a:lnTo>
                        <a:pt x="33" y="2"/>
                      </a:lnTo>
                      <a:lnTo>
                        <a:pt x="30" y="0"/>
                      </a:lnTo>
                      <a:lnTo>
                        <a:pt x="26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3" name="Freeform 138"/>
                <p:cNvSpPr>
                  <a:spLocks/>
                </p:cNvSpPr>
                <p:nvPr/>
              </p:nvSpPr>
              <p:spPr bwMode="auto">
                <a:xfrm>
                  <a:off x="4463" y="1148"/>
                  <a:ext cx="21" cy="21"/>
                </a:xfrm>
                <a:custGeom>
                  <a:avLst/>
                  <a:gdLst>
                    <a:gd name="T0" fmla="*/ 9 w 21"/>
                    <a:gd name="T1" fmla="*/ 0 h 21"/>
                    <a:gd name="T2" fmla="*/ 9 w 21"/>
                    <a:gd name="T3" fmla="*/ 0 h 21"/>
                    <a:gd name="T4" fmla="*/ 4 w 21"/>
                    <a:gd name="T5" fmla="*/ 0 h 21"/>
                    <a:gd name="T6" fmla="*/ 2 w 21"/>
                    <a:gd name="T7" fmla="*/ 2 h 21"/>
                    <a:gd name="T8" fmla="*/ 0 w 21"/>
                    <a:gd name="T9" fmla="*/ 7 h 21"/>
                    <a:gd name="T10" fmla="*/ 0 w 21"/>
                    <a:gd name="T11" fmla="*/ 9 h 21"/>
                    <a:gd name="T12" fmla="*/ 0 w 21"/>
                    <a:gd name="T13" fmla="*/ 9 h 21"/>
                    <a:gd name="T14" fmla="*/ 4 w 21"/>
                    <a:gd name="T15" fmla="*/ 16 h 21"/>
                    <a:gd name="T16" fmla="*/ 7 w 21"/>
                    <a:gd name="T17" fmla="*/ 19 h 21"/>
                    <a:gd name="T18" fmla="*/ 11 w 21"/>
                    <a:gd name="T19" fmla="*/ 21 h 21"/>
                    <a:gd name="T20" fmla="*/ 11 w 21"/>
                    <a:gd name="T21" fmla="*/ 21 h 21"/>
                    <a:gd name="T22" fmla="*/ 14 w 21"/>
                    <a:gd name="T23" fmla="*/ 19 h 21"/>
                    <a:gd name="T24" fmla="*/ 19 w 21"/>
                    <a:gd name="T25" fmla="*/ 16 h 21"/>
                    <a:gd name="T26" fmla="*/ 19 w 21"/>
                    <a:gd name="T27" fmla="*/ 14 h 21"/>
                    <a:gd name="T28" fmla="*/ 21 w 21"/>
                    <a:gd name="T29" fmla="*/ 9 h 21"/>
                    <a:gd name="T30" fmla="*/ 21 w 21"/>
                    <a:gd name="T31" fmla="*/ 9 h 21"/>
                    <a:gd name="T32" fmla="*/ 19 w 21"/>
                    <a:gd name="T33" fmla="*/ 7 h 21"/>
                    <a:gd name="T34" fmla="*/ 16 w 21"/>
                    <a:gd name="T35" fmla="*/ 2 h 21"/>
                    <a:gd name="T36" fmla="*/ 11 w 21"/>
                    <a:gd name="T37" fmla="*/ 0 h 21"/>
                    <a:gd name="T38" fmla="*/ 9 w 21"/>
                    <a:gd name="T39" fmla="*/ 0 h 21"/>
                    <a:gd name="T40" fmla="*/ 9 w 21"/>
                    <a:gd name="T41" fmla="*/ 0 h 2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21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4" y="16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4" y="19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7"/>
                      </a:lnTo>
                      <a:lnTo>
                        <a:pt x="16" y="2"/>
                      </a:lnTo>
                      <a:lnTo>
                        <a:pt x="11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4" name="Freeform 139"/>
                <p:cNvSpPr>
                  <a:spLocks/>
                </p:cNvSpPr>
                <p:nvPr/>
              </p:nvSpPr>
              <p:spPr bwMode="auto">
                <a:xfrm>
                  <a:off x="4484" y="102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3 h 19"/>
                    <a:gd name="T6" fmla="*/ 2 w 21"/>
                    <a:gd name="T7" fmla="*/ 5 h 19"/>
                    <a:gd name="T8" fmla="*/ 0 w 21"/>
                    <a:gd name="T9" fmla="*/ 7 h 19"/>
                    <a:gd name="T10" fmla="*/ 0 w 21"/>
                    <a:gd name="T11" fmla="*/ 12 h 19"/>
                    <a:gd name="T12" fmla="*/ 0 w 21"/>
                    <a:gd name="T13" fmla="*/ 12 h 19"/>
                    <a:gd name="T14" fmla="*/ 2 w 21"/>
                    <a:gd name="T15" fmla="*/ 17 h 19"/>
                    <a:gd name="T16" fmla="*/ 5 w 21"/>
                    <a:gd name="T17" fmla="*/ 19 h 19"/>
                    <a:gd name="T18" fmla="*/ 7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9 h 19"/>
                    <a:gd name="T26" fmla="*/ 19 w 21"/>
                    <a:gd name="T27" fmla="*/ 14 h 19"/>
                    <a:gd name="T28" fmla="*/ 21 w 21"/>
                    <a:gd name="T29" fmla="*/ 12 h 19"/>
                    <a:gd name="T30" fmla="*/ 21 w 21"/>
                    <a:gd name="T31" fmla="*/ 7 h 19"/>
                    <a:gd name="T32" fmla="*/ 21 w 21"/>
                    <a:gd name="T33" fmla="*/ 7 h 19"/>
                    <a:gd name="T34" fmla="*/ 16 w 21"/>
                    <a:gd name="T35" fmla="*/ 3 h 19"/>
                    <a:gd name="T36" fmla="*/ 14 w 21"/>
                    <a:gd name="T37" fmla="*/ 0 h 19"/>
                    <a:gd name="T38" fmla="*/ 9 w 21"/>
                    <a:gd name="T39" fmla="*/ 0 h 19"/>
                    <a:gd name="T40" fmla="*/ 9 w 21"/>
                    <a:gd name="T41" fmla="*/ 0 h 1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3"/>
                      </a:lnTo>
                      <a:lnTo>
                        <a:pt x="2" y="5"/>
                      </a:lnTo>
                      <a:lnTo>
                        <a:pt x="0" y="7"/>
                      </a:lnTo>
                      <a:lnTo>
                        <a:pt x="0" y="12"/>
                      </a:lnTo>
                      <a:lnTo>
                        <a:pt x="2" y="17"/>
                      </a:lnTo>
                      <a:lnTo>
                        <a:pt x="5" y="19"/>
                      </a:lnTo>
                      <a:lnTo>
                        <a:pt x="7" y="19"/>
                      </a:lnTo>
                      <a:lnTo>
                        <a:pt x="12" y="19"/>
                      </a:lnTo>
                      <a:lnTo>
                        <a:pt x="16" y="19"/>
                      </a:lnTo>
                      <a:lnTo>
                        <a:pt x="19" y="14"/>
                      </a:lnTo>
                      <a:lnTo>
                        <a:pt x="21" y="12"/>
                      </a:lnTo>
                      <a:lnTo>
                        <a:pt x="21" y="7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5" name="Freeform 140"/>
                <p:cNvSpPr>
                  <a:spLocks/>
                </p:cNvSpPr>
                <p:nvPr/>
              </p:nvSpPr>
              <p:spPr bwMode="auto">
                <a:xfrm>
                  <a:off x="4185" y="1124"/>
                  <a:ext cx="28" cy="21"/>
                </a:xfrm>
                <a:custGeom>
                  <a:avLst/>
                  <a:gdLst>
                    <a:gd name="T0" fmla="*/ 11 w 28"/>
                    <a:gd name="T1" fmla="*/ 0 h 21"/>
                    <a:gd name="T2" fmla="*/ 11 w 28"/>
                    <a:gd name="T3" fmla="*/ 0 h 21"/>
                    <a:gd name="T4" fmla="*/ 7 w 28"/>
                    <a:gd name="T5" fmla="*/ 0 h 21"/>
                    <a:gd name="T6" fmla="*/ 4 w 28"/>
                    <a:gd name="T7" fmla="*/ 3 h 21"/>
                    <a:gd name="T8" fmla="*/ 2 w 28"/>
                    <a:gd name="T9" fmla="*/ 7 h 21"/>
                    <a:gd name="T10" fmla="*/ 0 w 28"/>
                    <a:gd name="T11" fmla="*/ 12 h 21"/>
                    <a:gd name="T12" fmla="*/ 0 w 28"/>
                    <a:gd name="T13" fmla="*/ 12 h 21"/>
                    <a:gd name="T14" fmla="*/ 2 w 28"/>
                    <a:gd name="T15" fmla="*/ 14 h 21"/>
                    <a:gd name="T16" fmla="*/ 7 w 28"/>
                    <a:gd name="T17" fmla="*/ 19 h 21"/>
                    <a:gd name="T18" fmla="*/ 11 w 28"/>
                    <a:gd name="T19" fmla="*/ 21 h 21"/>
                    <a:gd name="T20" fmla="*/ 16 w 28"/>
                    <a:gd name="T21" fmla="*/ 21 h 21"/>
                    <a:gd name="T22" fmla="*/ 16 w 28"/>
                    <a:gd name="T23" fmla="*/ 21 h 21"/>
                    <a:gd name="T24" fmla="*/ 21 w 28"/>
                    <a:gd name="T25" fmla="*/ 21 h 21"/>
                    <a:gd name="T26" fmla="*/ 25 w 28"/>
                    <a:gd name="T27" fmla="*/ 19 h 21"/>
                    <a:gd name="T28" fmla="*/ 28 w 28"/>
                    <a:gd name="T29" fmla="*/ 14 h 21"/>
                    <a:gd name="T30" fmla="*/ 28 w 28"/>
                    <a:gd name="T31" fmla="*/ 12 h 21"/>
                    <a:gd name="T32" fmla="*/ 28 w 28"/>
                    <a:gd name="T33" fmla="*/ 12 h 21"/>
                    <a:gd name="T34" fmla="*/ 25 w 28"/>
                    <a:gd name="T35" fmla="*/ 7 h 21"/>
                    <a:gd name="T36" fmla="*/ 23 w 28"/>
                    <a:gd name="T37" fmla="*/ 3 h 21"/>
                    <a:gd name="T38" fmla="*/ 18 w 28"/>
                    <a:gd name="T39" fmla="*/ 0 h 21"/>
                    <a:gd name="T40" fmla="*/ 11 w 28"/>
                    <a:gd name="T41" fmla="*/ 0 h 21"/>
                    <a:gd name="T42" fmla="*/ 11 w 28"/>
                    <a:gd name="T43" fmla="*/ 0 h 2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8" h="21">
                      <a:moveTo>
                        <a:pt x="11" y="0"/>
                      </a:moveTo>
                      <a:lnTo>
                        <a:pt x="11" y="0"/>
                      </a:lnTo>
                      <a:lnTo>
                        <a:pt x="7" y="0"/>
                      </a:lnTo>
                      <a:lnTo>
                        <a:pt x="4" y="3"/>
                      </a:lnTo>
                      <a:lnTo>
                        <a:pt x="2" y="7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7" y="19"/>
                      </a:lnTo>
                      <a:lnTo>
                        <a:pt x="11" y="21"/>
                      </a:lnTo>
                      <a:lnTo>
                        <a:pt x="16" y="21"/>
                      </a:lnTo>
                      <a:lnTo>
                        <a:pt x="21" y="21"/>
                      </a:lnTo>
                      <a:lnTo>
                        <a:pt x="25" y="19"/>
                      </a:lnTo>
                      <a:lnTo>
                        <a:pt x="28" y="14"/>
                      </a:lnTo>
                      <a:lnTo>
                        <a:pt x="28" y="12"/>
                      </a:lnTo>
                      <a:lnTo>
                        <a:pt x="25" y="7"/>
                      </a:lnTo>
                      <a:lnTo>
                        <a:pt x="23" y="3"/>
                      </a:lnTo>
                      <a:lnTo>
                        <a:pt x="18" y="0"/>
                      </a:lnTo>
                      <a:lnTo>
                        <a:pt x="11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6" name="Freeform 141"/>
                <p:cNvSpPr>
                  <a:spLocks/>
                </p:cNvSpPr>
                <p:nvPr/>
              </p:nvSpPr>
              <p:spPr bwMode="auto">
                <a:xfrm>
                  <a:off x="4175" y="1223"/>
                  <a:ext cx="24" cy="29"/>
                </a:xfrm>
                <a:custGeom>
                  <a:avLst/>
                  <a:gdLst>
                    <a:gd name="T0" fmla="*/ 7 w 24"/>
                    <a:gd name="T1" fmla="*/ 0 h 29"/>
                    <a:gd name="T2" fmla="*/ 7 w 24"/>
                    <a:gd name="T3" fmla="*/ 0 h 29"/>
                    <a:gd name="T4" fmla="*/ 0 w 24"/>
                    <a:gd name="T5" fmla="*/ 3 h 29"/>
                    <a:gd name="T6" fmla="*/ 0 w 24"/>
                    <a:gd name="T7" fmla="*/ 24 h 29"/>
                    <a:gd name="T8" fmla="*/ 0 w 24"/>
                    <a:gd name="T9" fmla="*/ 24 h 29"/>
                    <a:gd name="T10" fmla="*/ 5 w 24"/>
                    <a:gd name="T11" fmla="*/ 26 h 29"/>
                    <a:gd name="T12" fmla="*/ 12 w 24"/>
                    <a:gd name="T13" fmla="*/ 29 h 29"/>
                    <a:gd name="T14" fmla="*/ 12 w 24"/>
                    <a:gd name="T15" fmla="*/ 29 h 29"/>
                    <a:gd name="T16" fmla="*/ 17 w 24"/>
                    <a:gd name="T17" fmla="*/ 26 h 29"/>
                    <a:gd name="T18" fmla="*/ 21 w 24"/>
                    <a:gd name="T19" fmla="*/ 24 h 29"/>
                    <a:gd name="T20" fmla="*/ 24 w 24"/>
                    <a:gd name="T21" fmla="*/ 19 h 29"/>
                    <a:gd name="T22" fmla="*/ 24 w 24"/>
                    <a:gd name="T23" fmla="*/ 14 h 29"/>
                    <a:gd name="T24" fmla="*/ 24 w 24"/>
                    <a:gd name="T25" fmla="*/ 14 h 29"/>
                    <a:gd name="T26" fmla="*/ 21 w 24"/>
                    <a:gd name="T27" fmla="*/ 10 h 29"/>
                    <a:gd name="T28" fmla="*/ 17 w 24"/>
                    <a:gd name="T29" fmla="*/ 5 h 29"/>
                    <a:gd name="T30" fmla="*/ 12 w 24"/>
                    <a:gd name="T31" fmla="*/ 3 h 29"/>
                    <a:gd name="T32" fmla="*/ 7 w 24"/>
                    <a:gd name="T33" fmla="*/ 0 h 29"/>
                    <a:gd name="T34" fmla="*/ 7 w 24"/>
                    <a:gd name="T35" fmla="*/ 0 h 2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4" h="29">
                      <a:moveTo>
                        <a:pt x="7" y="0"/>
                      </a:moveTo>
                      <a:lnTo>
                        <a:pt x="7" y="0"/>
                      </a:lnTo>
                      <a:lnTo>
                        <a:pt x="0" y="3"/>
                      </a:lnTo>
                      <a:lnTo>
                        <a:pt x="0" y="24"/>
                      </a:lnTo>
                      <a:lnTo>
                        <a:pt x="5" y="26"/>
                      </a:lnTo>
                      <a:lnTo>
                        <a:pt x="12" y="29"/>
                      </a:lnTo>
                      <a:lnTo>
                        <a:pt x="17" y="26"/>
                      </a:lnTo>
                      <a:lnTo>
                        <a:pt x="21" y="24"/>
                      </a:lnTo>
                      <a:lnTo>
                        <a:pt x="24" y="19"/>
                      </a:lnTo>
                      <a:lnTo>
                        <a:pt x="24" y="14"/>
                      </a:lnTo>
                      <a:lnTo>
                        <a:pt x="21" y="10"/>
                      </a:lnTo>
                      <a:lnTo>
                        <a:pt x="17" y="5"/>
                      </a:lnTo>
                      <a:lnTo>
                        <a:pt x="12" y="3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7" name="Freeform 142"/>
                <p:cNvSpPr>
                  <a:spLocks/>
                </p:cNvSpPr>
                <p:nvPr/>
              </p:nvSpPr>
              <p:spPr bwMode="auto">
                <a:xfrm>
                  <a:off x="4189" y="1127"/>
                  <a:ext cx="24" cy="18"/>
                </a:xfrm>
                <a:custGeom>
                  <a:avLst/>
                  <a:gdLst>
                    <a:gd name="T0" fmla="*/ 10 w 24"/>
                    <a:gd name="T1" fmla="*/ 0 h 18"/>
                    <a:gd name="T2" fmla="*/ 10 w 24"/>
                    <a:gd name="T3" fmla="*/ 0 h 18"/>
                    <a:gd name="T4" fmla="*/ 5 w 24"/>
                    <a:gd name="T5" fmla="*/ 0 h 18"/>
                    <a:gd name="T6" fmla="*/ 3 w 24"/>
                    <a:gd name="T7" fmla="*/ 2 h 18"/>
                    <a:gd name="T8" fmla="*/ 0 w 24"/>
                    <a:gd name="T9" fmla="*/ 7 h 18"/>
                    <a:gd name="T10" fmla="*/ 0 w 24"/>
                    <a:gd name="T11" fmla="*/ 9 h 18"/>
                    <a:gd name="T12" fmla="*/ 0 w 24"/>
                    <a:gd name="T13" fmla="*/ 9 h 18"/>
                    <a:gd name="T14" fmla="*/ 3 w 24"/>
                    <a:gd name="T15" fmla="*/ 14 h 18"/>
                    <a:gd name="T16" fmla="*/ 5 w 24"/>
                    <a:gd name="T17" fmla="*/ 16 h 18"/>
                    <a:gd name="T18" fmla="*/ 10 w 24"/>
                    <a:gd name="T19" fmla="*/ 18 h 18"/>
                    <a:gd name="T20" fmla="*/ 14 w 24"/>
                    <a:gd name="T21" fmla="*/ 18 h 18"/>
                    <a:gd name="T22" fmla="*/ 14 w 24"/>
                    <a:gd name="T23" fmla="*/ 18 h 18"/>
                    <a:gd name="T24" fmla="*/ 19 w 24"/>
                    <a:gd name="T25" fmla="*/ 18 h 18"/>
                    <a:gd name="T26" fmla="*/ 21 w 24"/>
                    <a:gd name="T27" fmla="*/ 16 h 18"/>
                    <a:gd name="T28" fmla="*/ 24 w 24"/>
                    <a:gd name="T29" fmla="*/ 14 h 18"/>
                    <a:gd name="T30" fmla="*/ 24 w 24"/>
                    <a:gd name="T31" fmla="*/ 9 h 18"/>
                    <a:gd name="T32" fmla="*/ 24 w 24"/>
                    <a:gd name="T33" fmla="*/ 9 h 18"/>
                    <a:gd name="T34" fmla="*/ 21 w 24"/>
                    <a:gd name="T35" fmla="*/ 7 h 18"/>
                    <a:gd name="T36" fmla="*/ 19 w 24"/>
                    <a:gd name="T37" fmla="*/ 2 h 18"/>
                    <a:gd name="T38" fmla="*/ 14 w 24"/>
                    <a:gd name="T39" fmla="*/ 0 h 18"/>
                    <a:gd name="T40" fmla="*/ 10 w 24"/>
                    <a:gd name="T41" fmla="*/ 0 h 18"/>
                    <a:gd name="T42" fmla="*/ 10 w 24"/>
                    <a:gd name="T43" fmla="*/ 0 h 18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4" h="18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3" y="2"/>
                      </a:lnTo>
                      <a:lnTo>
                        <a:pt x="0" y="7"/>
                      </a:lnTo>
                      <a:lnTo>
                        <a:pt x="0" y="9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10" y="18"/>
                      </a:lnTo>
                      <a:lnTo>
                        <a:pt x="14" y="18"/>
                      </a:lnTo>
                      <a:lnTo>
                        <a:pt x="19" y="18"/>
                      </a:lnTo>
                      <a:lnTo>
                        <a:pt x="21" y="16"/>
                      </a:lnTo>
                      <a:lnTo>
                        <a:pt x="24" y="14"/>
                      </a:lnTo>
                      <a:lnTo>
                        <a:pt x="24" y="9"/>
                      </a:lnTo>
                      <a:lnTo>
                        <a:pt x="21" y="7"/>
                      </a:lnTo>
                      <a:lnTo>
                        <a:pt x="19" y="2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8" name="Freeform 143"/>
                <p:cNvSpPr>
                  <a:spLocks/>
                </p:cNvSpPr>
                <p:nvPr/>
              </p:nvSpPr>
              <p:spPr bwMode="auto">
                <a:xfrm>
                  <a:off x="4175" y="1228"/>
                  <a:ext cx="24" cy="24"/>
                </a:xfrm>
                <a:custGeom>
                  <a:avLst/>
                  <a:gdLst>
                    <a:gd name="T0" fmla="*/ 10 w 24"/>
                    <a:gd name="T1" fmla="*/ 0 h 24"/>
                    <a:gd name="T2" fmla="*/ 10 w 24"/>
                    <a:gd name="T3" fmla="*/ 0 h 24"/>
                    <a:gd name="T4" fmla="*/ 5 w 24"/>
                    <a:gd name="T5" fmla="*/ 0 h 24"/>
                    <a:gd name="T6" fmla="*/ 0 w 24"/>
                    <a:gd name="T7" fmla="*/ 5 h 24"/>
                    <a:gd name="T8" fmla="*/ 0 w 24"/>
                    <a:gd name="T9" fmla="*/ 16 h 24"/>
                    <a:gd name="T10" fmla="*/ 0 w 24"/>
                    <a:gd name="T11" fmla="*/ 16 h 24"/>
                    <a:gd name="T12" fmla="*/ 7 w 24"/>
                    <a:gd name="T13" fmla="*/ 21 h 24"/>
                    <a:gd name="T14" fmla="*/ 12 w 24"/>
                    <a:gd name="T15" fmla="*/ 24 h 24"/>
                    <a:gd name="T16" fmla="*/ 12 w 24"/>
                    <a:gd name="T17" fmla="*/ 24 h 24"/>
                    <a:gd name="T18" fmla="*/ 17 w 24"/>
                    <a:gd name="T19" fmla="*/ 21 h 24"/>
                    <a:gd name="T20" fmla="*/ 21 w 24"/>
                    <a:gd name="T21" fmla="*/ 19 h 24"/>
                    <a:gd name="T22" fmla="*/ 24 w 24"/>
                    <a:gd name="T23" fmla="*/ 16 h 24"/>
                    <a:gd name="T24" fmla="*/ 24 w 24"/>
                    <a:gd name="T25" fmla="*/ 12 h 24"/>
                    <a:gd name="T26" fmla="*/ 24 w 24"/>
                    <a:gd name="T27" fmla="*/ 12 h 24"/>
                    <a:gd name="T28" fmla="*/ 21 w 24"/>
                    <a:gd name="T29" fmla="*/ 7 h 24"/>
                    <a:gd name="T30" fmla="*/ 19 w 24"/>
                    <a:gd name="T31" fmla="*/ 5 h 24"/>
                    <a:gd name="T32" fmla="*/ 14 w 24"/>
                    <a:gd name="T33" fmla="*/ 0 h 24"/>
                    <a:gd name="T34" fmla="*/ 10 w 24"/>
                    <a:gd name="T35" fmla="*/ 0 h 24"/>
                    <a:gd name="T36" fmla="*/ 10 w 24"/>
                    <a:gd name="T37" fmla="*/ 0 h 2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24" h="24">
                      <a:moveTo>
                        <a:pt x="10" y="0"/>
                      </a:move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0" y="5"/>
                      </a:lnTo>
                      <a:lnTo>
                        <a:pt x="0" y="16"/>
                      </a:lnTo>
                      <a:lnTo>
                        <a:pt x="7" y="21"/>
                      </a:lnTo>
                      <a:lnTo>
                        <a:pt x="12" y="24"/>
                      </a:lnTo>
                      <a:lnTo>
                        <a:pt x="17" y="21"/>
                      </a:lnTo>
                      <a:lnTo>
                        <a:pt x="21" y="19"/>
                      </a:lnTo>
                      <a:lnTo>
                        <a:pt x="24" y="16"/>
                      </a:lnTo>
                      <a:lnTo>
                        <a:pt x="24" y="12"/>
                      </a:lnTo>
                      <a:lnTo>
                        <a:pt x="21" y="7"/>
                      </a:lnTo>
                      <a:lnTo>
                        <a:pt x="19" y="5"/>
                      </a:lnTo>
                      <a:lnTo>
                        <a:pt x="14" y="0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19" name="Freeform 144"/>
                <p:cNvSpPr>
                  <a:spLocks/>
                </p:cNvSpPr>
                <p:nvPr/>
              </p:nvSpPr>
              <p:spPr bwMode="auto">
                <a:xfrm>
                  <a:off x="4531" y="127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2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2 w 21"/>
                    <a:gd name="T15" fmla="*/ 14 h 19"/>
                    <a:gd name="T16" fmla="*/ 5 w 21"/>
                    <a:gd name="T17" fmla="*/ 17 h 19"/>
                    <a:gd name="T18" fmla="*/ 9 w 21"/>
                    <a:gd name="T19" fmla="*/ 19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7 w 21"/>
                    <a:gd name="T25" fmla="*/ 19 h 19"/>
                    <a:gd name="T26" fmla="*/ 19 w 21"/>
                    <a:gd name="T27" fmla="*/ 17 h 19"/>
                    <a:gd name="T28" fmla="*/ 21 w 21"/>
                    <a:gd name="T29" fmla="*/ 14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7 w 21"/>
                    <a:gd name="T37" fmla="*/ 2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2" y="14"/>
                      </a:lnTo>
                      <a:lnTo>
                        <a:pt x="5" y="17"/>
                      </a:lnTo>
                      <a:lnTo>
                        <a:pt x="9" y="19"/>
                      </a:lnTo>
                      <a:lnTo>
                        <a:pt x="12" y="19"/>
                      </a:lnTo>
                      <a:lnTo>
                        <a:pt x="17" y="19"/>
                      </a:lnTo>
                      <a:lnTo>
                        <a:pt x="19" y="17"/>
                      </a:lnTo>
                      <a:lnTo>
                        <a:pt x="21" y="14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7" y="2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0" name="Freeform 145"/>
                <p:cNvSpPr>
                  <a:spLocks/>
                </p:cNvSpPr>
                <p:nvPr/>
              </p:nvSpPr>
              <p:spPr bwMode="auto">
                <a:xfrm>
                  <a:off x="4564" y="1318"/>
                  <a:ext cx="21" cy="18"/>
                </a:xfrm>
                <a:custGeom>
                  <a:avLst/>
                  <a:gdLst>
                    <a:gd name="T0" fmla="*/ 9 w 21"/>
                    <a:gd name="T1" fmla="*/ 0 h 18"/>
                    <a:gd name="T2" fmla="*/ 9 w 21"/>
                    <a:gd name="T3" fmla="*/ 0 h 18"/>
                    <a:gd name="T4" fmla="*/ 5 w 21"/>
                    <a:gd name="T5" fmla="*/ 0 h 18"/>
                    <a:gd name="T6" fmla="*/ 2 w 21"/>
                    <a:gd name="T7" fmla="*/ 2 h 18"/>
                    <a:gd name="T8" fmla="*/ 0 w 21"/>
                    <a:gd name="T9" fmla="*/ 4 h 18"/>
                    <a:gd name="T10" fmla="*/ 0 w 21"/>
                    <a:gd name="T11" fmla="*/ 9 h 18"/>
                    <a:gd name="T12" fmla="*/ 0 w 21"/>
                    <a:gd name="T13" fmla="*/ 9 h 18"/>
                    <a:gd name="T14" fmla="*/ 2 w 21"/>
                    <a:gd name="T15" fmla="*/ 14 h 18"/>
                    <a:gd name="T16" fmla="*/ 5 w 21"/>
                    <a:gd name="T17" fmla="*/ 16 h 18"/>
                    <a:gd name="T18" fmla="*/ 7 w 21"/>
                    <a:gd name="T19" fmla="*/ 18 h 18"/>
                    <a:gd name="T20" fmla="*/ 12 w 21"/>
                    <a:gd name="T21" fmla="*/ 18 h 18"/>
                    <a:gd name="T22" fmla="*/ 12 w 21"/>
                    <a:gd name="T23" fmla="*/ 18 h 18"/>
                    <a:gd name="T24" fmla="*/ 17 w 21"/>
                    <a:gd name="T25" fmla="*/ 18 h 18"/>
                    <a:gd name="T26" fmla="*/ 19 w 21"/>
                    <a:gd name="T27" fmla="*/ 16 h 18"/>
                    <a:gd name="T28" fmla="*/ 19 w 21"/>
                    <a:gd name="T29" fmla="*/ 14 h 18"/>
                    <a:gd name="T30" fmla="*/ 21 w 21"/>
                    <a:gd name="T31" fmla="*/ 9 h 18"/>
                    <a:gd name="T32" fmla="*/ 21 w 21"/>
                    <a:gd name="T33" fmla="*/ 9 h 18"/>
                    <a:gd name="T34" fmla="*/ 19 w 21"/>
                    <a:gd name="T35" fmla="*/ 4 h 18"/>
                    <a:gd name="T36" fmla="*/ 17 w 21"/>
                    <a:gd name="T37" fmla="*/ 2 h 18"/>
                    <a:gd name="T38" fmla="*/ 9 w 21"/>
                    <a:gd name="T39" fmla="*/ 0 h 18"/>
                    <a:gd name="T40" fmla="*/ 9 w 21"/>
                    <a:gd name="T41" fmla="*/ 0 h 18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21" h="18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9"/>
                      </a:lnTo>
                      <a:lnTo>
                        <a:pt x="2" y="14"/>
                      </a:lnTo>
                      <a:lnTo>
                        <a:pt x="5" y="16"/>
                      </a:lnTo>
                      <a:lnTo>
                        <a:pt x="7" y="18"/>
                      </a:lnTo>
                      <a:lnTo>
                        <a:pt x="12" y="18"/>
                      </a:lnTo>
                      <a:lnTo>
                        <a:pt x="17" y="18"/>
                      </a:lnTo>
                      <a:lnTo>
                        <a:pt x="19" y="16"/>
                      </a:lnTo>
                      <a:lnTo>
                        <a:pt x="19" y="14"/>
                      </a:lnTo>
                      <a:lnTo>
                        <a:pt x="21" y="9"/>
                      </a:lnTo>
                      <a:lnTo>
                        <a:pt x="19" y="4"/>
                      </a:lnTo>
                      <a:lnTo>
                        <a:pt x="17" y="2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1" name="Freeform 146"/>
                <p:cNvSpPr>
                  <a:spLocks/>
                </p:cNvSpPr>
                <p:nvPr/>
              </p:nvSpPr>
              <p:spPr bwMode="auto">
                <a:xfrm>
                  <a:off x="4340" y="1061"/>
                  <a:ext cx="125" cy="106"/>
                </a:xfrm>
                <a:custGeom>
                  <a:avLst/>
                  <a:gdLst>
                    <a:gd name="T0" fmla="*/ 54 w 125"/>
                    <a:gd name="T1" fmla="*/ 0 h 106"/>
                    <a:gd name="T2" fmla="*/ 54 w 125"/>
                    <a:gd name="T3" fmla="*/ 0 h 106"/>
                    <a:gd name="T4" fmla="*/ 38 w 125"/>
                    <a:gd name="T5" fmla="*/ 2 h 106"/>
                    <a:gd name="T6" fmla="*/ 24 w 125"/>
                    <a:gd name="T7" fmla="*/ 9 h 106"/>
                    <a:gd name="T8" fmla="*/ 14 w 125"/>
                    <a:gd name="T9" fmla="*/ 16 h 106"/>
                    <a:gd name="T10" fmla="*/ 5 w 125"/>
                    <a:gd name="T11" fmla="*/ 25 h 106"/>
                    <a:gd name="T12" fmla="*/ 0 w 125"/>
                    <a:gd name="T13" fmla="*/ 37 h 106"/>
                    <a:gd name="T14" fmla="*/ 0 w 125"/>
                    <a:gd name="T15" fmla="*/ 51 h 106"/>
                    <a:gd name="T16" fmla="*/ 5 w 125"/>
                    <a:gd name="T17" fmla="*/ 66 h 106"/>
                    <a:gd name="T18" fmla="*/ 12 w 125"/>
                    <a:gd name="T19" fmla="*/ 80 h 106"/>
                    <a:gd name="T20" fmla="*/ 12 w 125"/>
                    <a:gd name="T21" fmla="*/ 80 h 106"/>
                    <a:gd name="T22" fmla="*/ 24 w 125"/>
                    <a:gd name="T23" fmla="*/ 89 h 106"/>
                    <a:gd name="T24" fmla="*/ 38 w 125"/>
                    <a:gd name="T25" fmla="*/ 96 h 106"/>
                    <a:gd name="T26" fmla="*/ 52 w 125"/>
                    <a:gd name="T27" fmla="*/ 103 h 106"/>
                    <a:gd name="T28" fmla="*/ 68 w 125"/>
                    <a:gd name="T29" fmla="*/ 106 h 106"/>
                    <a:gd name="T30" fmla="*/ 83 w 125"/>
                    <a:gd name="T31" fmla="*/ 103 h 106"/>
                    <a:gd name="T32" fmla="*/ 97 w 125"/>
                    <a:gd name="T33" fmla="*/ 101 h 106"/>
                    <a:gd name="T34" fmla="*/ 109 w 125"/>
                    <a:gd name="T35" fmla="*/ 92 h 106"/>
                    <a:gd name="T36" fmla="*/ 120 w 125"/>
                    <a:gd name="T37" fmla="*/ 80 h 106"/>
                    <a:gd name="T38" fmla="*/ 120 w 125"/>
                    <a:gd name="T39" fmla="*/ 80 h 106"/>
                    <a:gd name="T40" fmla="*/ 125 w 125"/>
                    <a:gd name="T41" fmla="*/ 66 h 106"/>
                    <a:gd name="T42" fmla="*/ 125 w 125"/>
                    <a:gd name="T43" fmla="*/ 51 h 106"/>
                    <a:gd name="T44" fmla="*/ 120 w 125"/>
                    <a:gd name="T45" fmla="*/ 37 h 106"/>
                    <a:gd name="T46" fmla="*/ 111 w 125"/>
                    <a:gd name="T47" fmla="*/ 28 h 106"/>
                    <a:gd name="T48" fmla="*/ 101 w 125"/>
                    <a:gd name="T49" fmla="*/ 16 h 106"/>
                    <a:gd name="T50" fmla="*/ 87 w 125"/>
                    <a:gd name="T51" fmla="*/ 9 h 106"/>
                    <a:gd name="T52" fmla="*/ 73 w 125"/>
                    <a:gd name="T53" fmla="*/ 4 h 106"/>
                    <a:gd name="T54" fmla="*/ 59 w 125"/>
                    <a:gd name="T55" fmla="*/ 2 h 106"/>
                    <a:gd name="T56" fmla="*/ 54 w 125"/>
                    <a:gd name="T57" fmla="*/ 0 h 10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125" h="106">
                      <a:moveTo>
                        <a:pt x="54" y="0"/>
                      </a:moveTo>
                      <a:lnTo>
                        <a:pt x="54" y="0"/>
                      </a:lnTo>
                      <a:lnTo>
                        <a:pt x="38" y="2"/>
                      </a:lnTo>
                      <a:lnTo>
                        <a:pt x="24" y="9"/>
                      </a:lnTo>
                      <a:lnTo>
                        <a:pt x="14" y="16"/>
                      </a:lnTo>
                      <a:lnTo>
                        <a:pt x="5" y="25"/>
                      </a:lnTo>
                      <a:lnTo>
                        <a:pt x="0" y="37"/>
                      </a:lnTo>
                      <a:lnTo>
                        <a:pt x="0" y="51"/>
                      </a:lnTo>
                      <a:lnTo>
                        <a:pt x="5" y="66"/>
                      </a:lnTo>
                      <a:lnTo>
                        <a:pt x="12" y="80"/>
                      </a:lnTo>
                      <a:lnTo>
                        <a:pt x="24" y="89"/>
                      </a:lnTo>
                      <a:lnTo>
                        <a:pt x="38" y="96"/>
                      </a:lnTo>
                      <a:lnTo>
                        <a:pt x="52" y="103"/>
                      </a:lnTo>
                      <a:lnTo>
                        <a:pt x="68" y="106"/>
                      </a:lnTo>
                      <a:lnTo>
                        <a:pt x="83" y="103"/>
                      </a:lnTo>
                      <a:lnTo>
                        <a:pt x="97" y="101"/>
                      </a:lnTo>
                      <a:lnTo>
                        <a:pt x="109" y="92"/>
                      </a:lnTo>
                      <a:lnTo>
                        <a:pt x="120" y="80"/>
                      </a:lnTo>
                      <a:lnTo>
                        <a:pt x="125" y="66"/>
                      </a:lnTo>
                      <a:lnTo>
                        <a:pt x="125" y="51"/>
                      </a:lnTo>
                      <a:lnTo>
                        <a:pt x="120" y="37"/>
                      </a:lnTo>
                      <a:lnTo>
                        <a:pt x="111" y="28"/>
                      </a:lnTo>
                      <a:lnTo>
                        <a:pt x="101" y="16"/>
                      </a:lnTo>
                      <a:lnTo>
                        <a:pt x="87" y="9"/>
                      </a:lnTo>
                      <a:lnTo>
                        <a:pt x="73" y="4"/>
                      </a:lnTo>
                      <a:lnTo>
                        <a:pt x="59" y="2"/>
                      </a:lnTo>
                      <a:lnTo>
                        <a:pt x="5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2" name="Freeform 147"/>
                <p:cNvSpPr>
                  <a:spLocks/>
                </p:cNvSpPr>
                <p:nvPr/>
              </p:nvSpPr>
              <p:spPr bwMode="auto">
                <a:xfrm>
                  <a:off x="4347" y="1070"/>
                  <a:ext cx="111" cy="90"/>
                </a:xfrm>
                <a:custGeom>
                  <a:avLst/>
                  <a:gdLst>
                    <a:gd name="T0" fmla="*/ 47 w 111"/>
                    <a:gd name="T1" fmla="*/ 0 h 90"/>
                    <a:gd name="T2" fmla="*/ 47 w 111"/>
                    <a:gd name="T3" fmla="*/ 0 h 90"/>
                    <a:gd name="T4" fmla="*/ 36 w 111"/>
                    <a:gd name="T5" fmla="*/ 0 h 90"/>
                    <a:gd name="T6" fmla="*/ 26 w 111"/>
                    <a:gd name="T7" fmla="*/ 2 h 90"/>
                    <a:gd name="T8" fmla="*/ 19 w 111"/>
                    <a:gd name="T9" fmla="*/ 7 h 90"/>
                    <a:gd name="T10" fmla="*/ 12 w 111"/>
                    <a:gd name="T11" fmla="*/ 12 h 90"/>
                    <a:gd name="T12" fmla="*/ 5 w 111"/>
                    <a:gd name="T13" fmla="*/ 19 h 90"/>
                    <a:gd name="T14" fmla="*/ 3 w 111"/>
                    <a:gd name="T15" fmla="*/ 26 h 90"/>
                    <a:gd name="T16" fmla="*/ 0 w 111"/>
                    <a:gd name="T17" fmla="*/ 35 h 90"/>
                    <a:gd name="T18" fmla="*/ 0 w 111"/>
                    <a:gd name="T19" fmla="*/ 45 h 90"/>
                    <a:gd name="T20" fmla="*/ 0 w 111"/>
                    <a:gd name="T21" fmla="*/ 45 h 90"/>
                    <a:gd name="T22" fmla="*/ 3 w 111"/>
                    <a:gd name="T23" fmla="*/ 54 h 90"/>
                    <a:gd name="T24" fmla="*/ 7 w 111"/>
                    <a:gd name="T25" fmla="*/ 61 h 90"/>
                    <a:gd name="T26" fmla="*/ 14 w 111"/>
                    <a:gd name="T27" fmla="*/ 68 h 90"/>
                    <a:gd name="T28" fmla="*/ 21 w 111"/>
                    <a:gd name="T29" fmla="*/ 75 h 90"/>
                    <a:gd name="T30" fmla="*/ 31 w 111"/>
                    <a:gd name="T31" fmla="*/ 80 h 90"/>
                    <a:gd name="T32" fmla="*/ 43 w 111"/>
                    <a:gd name="T33" fmla="*/ 85 h 90"/>
                    <a:gd name="T34" fmla="*/ 52 w 111"/>
                    <a:gd name="T35" fmla="*/ 87 h 90"/>
                    <a:gd name="T36" fmla="*/ 64 w 111"/>
                    <a:gd name="T37" fmla="*/ 90 h 90"/>
                    <a:gd name="T38" fmla="*/ 64 w 111"/>
                    <a:gd name="T39" fmla="*/ 90 h 90"/>
                    <a:gd name="T40" fmla="*/ 73 w 111"/>
                    <a:gd name="T41" fmla="*/ 87 h 90"/>
                    <a:gd name="T42" fmla="*/ 85 w 111"/>
                    <a:gd name="T43" fmla="*/ 85 h 90"/>
                    <a:gd name="T44" fmla="*/ 92 w 111"/>
                    <a:gd name="T45" fmla="*/ 80 h 90"/>
                    <a:gd name="T46" fmla="*/ 99 w 111"/>
                    <a:gd name="T47" fmla="*/ 75 h 90"/>
                    <a:gd name="T48" fmla="*/ 106 w 111"/>
                    <a:gd name="T49" fmla="*/ 68 h 90"/>
                    <a:gd name="T50" fmla="*/ 109 w 111"/>
                    <a:gd name="T51" fmla="*/ 61 h 90"/>
                    <a:gd name="T52" fmla="*/ 111 w 111"/>
                    <a:gd name="T53" fmla="*/ 54 h 90"/>
                    <a:gd name="T54" fmla="*/ 111 w 111"/>
                    <a:gd name="T55" fmla="*/ 45 h 90"/>
                    <a:gd name="T56" fmla="*/ 111 w 111"/>
                    <a:gd name="T57" fmla="*/ 45 h 90"/>
                    <a:gd name="T58" fmla="*/ 106 w 111"/>
                    <a:gd name="T59" fmla="*/ 35 h 90"/>
                    <a:gd name="T60" fmla="*/ 102 w 111"/>
                    <a:gd name="T61" fmla="*/ 26 h 90"/>
                    <a:gd name="T62" fmla="*/ 97 w 111"/>
                    <a:gd name="T63" fmla="*/ 19 h 90"/>
                    <a:gd name="T64" fmla="*/ 87 w 111"/>
                    <a:gd name="T65" fmla="*/ 12 h 90"/>
                    <a:gd name="T66" fmla="*/ 80 w 111"/>
                    <a:gd name="T67" fmla="*/ 7 h 90"/>
                    <a:gd name="T68" fmla="*/ 69 w 111"/>
                    <a:gd name="T69" fmla="*/ 2 h 90"/>
                    <a:gd name="T70" fmla="*/ 59 w 111"/>
                    <a:gd name="T71" fmla="*/ 0 h 90"/>
                    <a:gd name="T72" fmla="*/ 47 w 111"/>
                    <a:gd name="T73" fmla="*/ 0 h 90"/>
                    <a:gd name="T74" fmla="*/ 47 w 111"/>
                    <a:gd name="T75" fmla="*/ 0 h 9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111" h="90">
                      <a:moveTo>
                        <a:pt x="47" y="0"/>
                      </a:moveTo>
                      <a:lnTo>
                        <a:pt x="47" y="0"/>
                      </a:lnTo>
                      <a:lnTo>
                        <a:pt x="36" y="0"/>
                      </a:lnTo>
                      <a:lnTo>
                        <a:pt x="26" y="2"/>
                      </a:lnTo>
                      <a:lnTo>
                        <a:pt x="19" y="7"/>
                      </a:lnTo>
                      <a:lnTo>
                        <a:pt x="12" y="12"/>
                      </a:lnTo>
                      <a:lnTo>
                        <a:pt x="5" y="19"/>
                      </a:lnTo>
                      <a:lnTo>
                        <a:pt x="3" y="26"/>
                      </a:lnTo>
                      <a:lnTo>
                        <a:pt x="0" y="35"/>
                      </a:lnTo>
                      <a:lnTo>
                        <a:pt x="0" y="45"/>
                      </a:lnTo>
                      <a:lnTo>
                        <a:pt x="3" y="54"/>
                      </a:lnTo>
                      <a:lnTo>
                        <a:pt x="7" y="61"/>
                      </a:lnTo>
                      <a:lnTo>
                        <a:pt x="14" y="68"/>
                      </a:lnTo>
                      <a:lnTo>
                        <a:pt x="21" y="75"/>
                      </a:lnTo>
                      <a:lnTo>
                        <a:pt x="31" y="80"/>
                      </a:lnTo>
                      <a:lnTo>
                        <a:pt x="43" y="85"/>
                      </a:lnTo>
                      <a:lnTo>
                        <a:pt x="52" y="87"/>
                      </a:lnTo>
                      <a:lnTo>
                        <a:pt x="64" y="90"/>
                      </a:lnTo>
                      <a:lnTo>
                        <a:pt x="73" y="87"/>
                      </a:lnTo>
                      <a:lnTo>
                        <a:pt x="85" y="85"/>
                      </a:lnTo>
                      <a:lnTo>
                        <a:pt x="92" y="80"/>
                      </a:lnTo>
                      <a:lnTo>
                        <a:pt x="99" y="75"/>
                      </a:lnTo>
                      <a:lnTo>
                        <a:pt x="106" y="68"/>
                      </a:lnTo>
                      <a:lnTo>
                        <a:pt x="109" y="61"/>
                      </a:lnTo>
                      <a:lnTo>
                        <a:pt x="111" y="54"/>
                      </a:lnTo>
                      <a:lnTo>
                        <a:pt x="111" y="45"/>
                      </a:lnTo>
                      <a:lnTo>
                        <a:pt x="106" y="35"/>
                      </a:lnTo>
                      <a:lnTo>
                        <a:pt x="102" y="26"/>
                      </a:lnTo>
                      <a:lnTo>
                        <a:pt x="97" y="19"/>
                      </a:lnTo>
                      <a:lnTo>
                        <a:pt x="87" y="12"/>
                      </a:lnTo>
                      <a:lnTo>
                        <a:pt x="80" y="7"/>
                      </a:lnTo>
                      <a:lnTo>
                        <a:pt x="69" y="2"/>
                      </a:lnTo>
                      <a:lnTo>
                        <a:pt x="59" y="0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3" name="Freeform 148"/>
                <p:cNvSpPr>
                  <a:spLocks/>
                </p:cNvSpPr>
                <p:nvPr/>
              </p:nvSpPr>
              <p:spPr bwMode="auto">
                <a:xfrm>
                  <a:off x="4359" y="1079"/>
                  <a:ext cx="85" cy="71"/>
                </a:xfrm>
                <a:custGeom>
                  <a:avLst/>
                  <a:gdLst>
                    <a:gd name="T0" fmla="*/ 38 w 85"/>
                    <a:gd name="T1" fmla="*/ 0 h 71"/>
                    <a:gd name="T2" fmla="*/ 38 w 85"/>
                    <a:gd name="T3" fmla="*/ 0 h 71"/>
                    <a:gd name="T4" fmla="*/ 26 w 85"/>
                    <a:gd name="T5" fmla="*/ 0 h 71"/>
                    <a:gd name="T6" fmla="*/ 16 w 85"/>
                    <a:gd name="T7" fmla="*/ 5 h 71"/>
                    <a:gd name="T8" fmla="*/ 9 w 85"/>
                    <a:gd name="T9" fmla="*/ 10 h 71"/>
                    <a:gd name="T10" fmla="*/ 5 w 85"/>
                    <a:gd name="T11" fmla="*/ 17 h 71"/>
                    <a:gd name="T12" fmla="*/ 2 w 85"/>
                    <a:gd name="T13" fmla="*/ 24 h 71"/>
                    <a:gd name="T14" fmla="*/ 0 w 85"/>
                    <a:gd name="T15" fmla="*/ 33 h 71"/>
                    <a:gd name="T16" fmla="*/ 2 w 85"/>
                    <a:gd name="T17" fmla="*/ 43 h 71"/>
                    <a:gd name="T18" fmla="*/ 9 w 85"/>
                    <a:gd name="T19" fmla="*/ 52 h 71"/>
                    <a:gd name="T20" fmla="*/ 9 w 85"/>
                    <a:gd name="T21" fmla="*/ 52 h 71"/>
                    <a:gd name="T22" fmla="*/ 16 w 85"/>
                    <a:gd name="T23" fmla="*/ 59 h 71"/>
                    <a:gd name="T24" fmla="*/ 26 w 85"/>
                    <a:gd name="T25" fmla="*/ 64 h 71"/>
                    <a:gd name="T26" fmla="*/ 35 w 85"/>
                    <a:gd name="T27" fmla="*/ 69 h 71"/>
                    <a:gd name="T28" fmla="*/ 47 w 85"/>
                    <a:gd name="T29" fmla="*/ 71 h 71"/>
                    <a:gd name="T30" fmla="*/ 57 w 85"/>
                    <a:gd name="T31" fmla="*/ 71 h 71"/>
                    <a:gd name="T32" fmla="*/ 66 w 85"/>
                    <a:gd name="T33" fmla="*/ 66 h 71"/>
                    <a:gd name="T34" fmla="*/ 75 w 85"/>
                    <a:gd name="T35" fmla="*/ 62 h 71"/>
                    <a:gd name="T36" fmla="*/ 82 w 85"/>
                    <a:gd name="T37" fmla="*/ 52 h 71"/>
                    <a:gd name="T38" fmla="*/ 82 w 85"/>
                    <a:gd name="T39" fmla="*/ 52 h 71"/>
                    <a:gd name="T40" fmla="*/ 85 w 85"/>
                    <a:gd name="T41" fmla="*/ 43 h 71"/>
                    <a:gd name="T42" fmla="*/ 85 w 85"/>
                    <a:gd name="T43" fmla="*/ 33 h 71"/>
                    <a:gd name="T44" fmla="*/ 82 w 85"/>
                    <a:gd name="T45" fmla="*/ 24 h 71"/>
                    <a:gd name="T46" fmla="*/ 78 w 85"/>
                    <a:gd name="T47" fmla="*/ 17 h 71"/>
                    <a:gd name="T48" fmla="*/ 71 w 85"/>
                    <a:gd name="T49" fmla="*/ 10 h 71"/>
                    <a:gd name="T50" fmla="*/ 61 w 85"/>
                    <a:gd name="T51" fmla="*/ 5 h 71"/>
                    <a:gd name="T52" fmla="*/ 52 w 85"/>
                    <a:gd name="T53" fmla="*/ 3 h 71"/>
                    <a:gd name="T54" fmla="*/ 42 w 85"/>
                    <a:gd name="T55" fmla="*/ 0 h 71"/>
                    <a:gd name="T56" fmla="*/ 38 w 85"/>
                    <a:gd name="T57" fmla="*/ 0 h 71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85" h="71">
                      <a:moveTo>
                        <a:pt x="38" y="0"/>
                      </a:moveTo>
                      <a:lnTo>
                        <a:pt x="38" y="0"/>
                      </a:lnTo>
                      <a:lnTo>
                        <a:pt x="26" y="0"/>
                      </a:lnTo>
                      <a:lnTo>
                        <a:pt x="16" y="5"/>
                      </a:lnTo>
                      <a:lnTo>
                        <a:pt x="9" y="10"/>
                      </a:lnTo>
                      <a:lnTo>
                        <a:pt x="5" y="17"/>
                      </a:lnTo>
                      <a:lnTo>
                        <a:pt x="2" y="24"/>
                      </a:lnTo>
                      <a:lnTo>
                        <a:pt x="0" y="33"/>
                      </a:lnTo>
                      <a:lnTo>
                        <a:pt x="2" y="43"/>
                      </a:lnTo>
                      <a:lnTo>
                        <a:pt x="9" y="52"/>
                      </a:lnTo>
                      <a:lnTo>
                        <a:pt x="16" y="59"/>
                      </a:lnTo>
                      <a:lnTo>
                        <a:pt x="26" y="64"/>
                      </a:lnTo>
                      <a:lnTo>
                        <a:pt x="35" y="69"/>
                      </a:lnTo>
                      <a:lnTo>
                        <a:pt x="47" y="71"/>
                      </a:lnTo>
                      <a:lnTo>
                        <a:pt x="57" y="71"/>
                      </a:lnTo>
                      <a:lnTo>
                        <a:pt x="66" y="66"/>
                      </a:lnTo>
                      <a:lnTo>
                        <a:pt x="75" y="62"/>
                      </a:lnTo>
                      <a:lnTo>
                        <a:pt x="82" y="52"/>
                      </a:lnTo>
                      <a:lnTo>
                        <a:pt x="85" y="43"/>
                      </a:lnTo>
                      <a:lnTo>
                        <a:pt x="85" y="33"/>
                      </a:lnTo>
                      <a:lnTo>
                        <a:pt x="82" y="24"/>
                      </a:lnTo>
                      <a:lnTo>
                        <a:pt x="78" y="17"/>
                      </a:lnTo>
                      <a:lnTo>
                        <a:pt x="71" y="10"/>
                      </a:lnTo>
                      <a:lnTo>
                        <a:pt x="61" y="5"/>
                      </a:lnTo>
                      <a:lnTo>
                        <a:pt x="52" y="3"/>
                      </a:lnTo>
                      <a:lnTo>
                        <a:pt x="42" y="0"/>
                      </a:lnTo>
                      <a:lnTo>
                        <a:pt x="3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4" name="Freeform 149"/>
                <p:cNvSpPr>
                  <a:spLocks/>
                </p:cNvSpPr>
                <p:nvPr/>
              </p:nvSpPr>
              <p:spPr bwMode="auto">
                <a:xfrm>
                  <a:off x="4364" y="1084"/>
                  <a:ext cx="75" cy="61"/>
                </a:xfrm>
                <a:custGeom>
                  <a:avLst/>
                  <a:gdLst>
                    <a:gd name="T0" fmla="*/ 33 w 75"/>
                    <a:gd name="T1" fmla="*/ 0 h 61"/>
                    <a:gd name="T2" fmla="*/ 33 w 75"/>
                    <a:gd name="T3" fmla="*/ 0 h 61"/>
                    <a:gd name="T4" fmla="*/ 19 w 75"/>
                    <a:gd name="T5" fmla="*/ 2 h 61"/>
                    <a:gd name="T6" fmla="*/ 9 w 75"/>
                    <a:gd name="T7" fmla="*/ 7 h 61"/>
                    <a:gd name="T8" fmla="*/ 2 w 75"/>
                    <a:gd name="T9" fmla="*/ 19 h 61"/>
                    <a:gd name="T10" fmla="*/ 0 w 75"/>
                    <a:gd name="T11" fmla="*/ 24 h 61"/>
                    <a:gd name="T12" fmla="*/ 0 w 75"/>
                    <a:gd name="T13" fmla="*/ 31 h 61"/>
                    <a:gd name="T14" fmla="*/ 0 w 75"/>
                    <a:gd name="T15" fmla="*/ 31 h 61"/>
                    <a:gd name="T16" fmla="*/ 7 w 75"/>
                    <a:gd name="T17" fmla="*/ 43 h 61"/>
                    <a:gd name="T18" fmla="*/ 16 w 75"/>
                    <a:gd name="T19" fmla="*/ 52 h 61"/>
                    <a:gd name="T20" fmla="*/ 28 w 75"/>
                    <a:gd name="T21" fmla="*/ 59 h 61"/>
                    <a:gd name="T22" fmla="*/ 44 w 75"/>
                    <a:gd name="T23" fmla="*/ 61 h 61"/>
                    <a:gd name="T24" fmla="*/ 44 w 75"/>
                    <a:gd name="T25" fmla="*/ 61 h 61"/>
                    <a:gd name="T26" fmla="*/ 59 w 75"/>
                    <a:gd name="T27" fmla="*/ 59 h 61"/>
                    <a:gd name="T28" fmla="*/ 68 w 75"/>
                    <a:gd name="T29" fmla="*/ 52 h 61"/>
                    <a:gd name="T30" fmla="*/ 73 w 75"/>
                    <a:gd name="T31" fmla="*/ 47 h 61"/>
                    <a:gd name="T32" fmla="*/ 75 w 75"/>
                    <a:gd name="T33" fmla="*/ 43 h 61"/>
                    <a:gd name="T34" fmla="*/ 75 w 75"/>
                    <a:gd name="T35" fmla="*/ 36 h 61"/>
                    <a:gd name="T36" fmla="*/ 75 w 75"/>
                    <a:gd name="T37" fmla="*/ 31 h 61"/>
                    <a:gd name="T38" fmla="*/ 75 w 75"/>
                    <a:gd name="T39" fmla="*/ 31 h 61"/>
                    <a:gd name="T40" fmla="*/ 73 w 75"/>
                    <a:gd name="T41" fmla="*/ 24 h 61"/>
                    <a:gd name="T42" fmla="*/ 70 w 75"/>
                    <a:gd name="T43" fmla="*/ 19 h 61"/>
                    <a:gd name="T44" fmla="*/ 61 w 75"/>
                    <a:gd name="T45" fmla="*/ 7 h 61"/>
                    <a:gd name="T46" fmla="*/ 47 w 75"/>
                    <a:gd name="T47" fmla="*/ 2 h 61"/>
                    <a:gd name="T48" fmla="*/ 33 w 75"/>
                    <a:gd name="T49" fmla="*/ 0 h 61"/>
                    <a:gd name="T50" fmla="*/ 33 w 75"/>
                    <a:gd name="T51" fmla="*/ 0 h 61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75" h="61">
                      <a:moveTo>
                        <a:pt x="33" y="0"/>
                      </a:moveTo>
                      <a:lnTo>
                        <a:pt x="33" y="0"/>
                      </a:lnTo>
                      <a:lnTo>
                        <a:pt x="19" y="2"/>
                      </a:lnTo>
                      <a:lnTo>
                        <a:pt x="9" y="7"/>
                      </a:lnTo>
                      <a:lnTo>
                        <a:pt x="2" y="19"/>
                      </a:lnTo>
                      <a:lnTo>
                        <a:pt x="0" y="24"/>
                      </a:lnTo>
                      <a:lnTo>
                        <a:pt x="0" y="31"/>
                      </a:lnTo>
                      <a:lnTo>
                        <a:pt x="7" y="43"/>
                      </a:lnTo>
                      <a:lnTo>
                        <a:pt x="16" y="52"/>
                      </a:lnTo>
                      <a:lnTo>
                        <a:pt x="28" y="59"/>
                      </a:lnTo>
                      <a:lnTo>
                        <a:pt x="44" y="61"/>
                      </a:lnTo>
                      <a:lnTo>
                        <a:pt x="59" y="59"/>
                      </a:lnTo>
                      <a:lnTo>
                        <a:pt x="68" y="52"/>
                      </a:lnTo>
                      <a:lnTo>
                        <a:pt x="73" y="47"/>
                      </a:lnTo>
                      <a:lnTo>
                        <a:pt x="75" y="43"/>
                      </a:lnTo>
                      <a:lnTo>
                        <a:pt x="75" y="36"/>
                      </a:lnTo>
                      <a:lnTo>
                        <a:pt x="75" y="31"/>
                      </a:lnTo>
                      <a:lnTo>
                        <a:pt x="73" y="24"/>
                      </a:lnTo>
                      <a:lnTo>
                        <a:pt x="70" y="19"/>
                      </a:lnTo>
                      <a:lnTo>
                        <a:pt x="61" y="7"/>
                      </a:lnTo>
                      <a:lnTo>
                        <a:pt x="47" y="2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5" name="Freeform 150"/>
                <p:cNvSpPr>
                  <a:spLocks/>
                </p:cNvSpPr>
                <p:nvPr/>
              </p:nvSpPr>
              <p:spPr bwMode="auto">
                <a:xfrm>
                  <a:off x="4378" y="1094"/>
                  <a:ext cx="49" cy="42"/>
                </a:xfrm>
                <a:custGeom>
                  <a:avLst/>
                  <a:gdLst>
                    <a:gd name="T0" fmla="*/ 21 w 49"/>
                    <a:gd name="T1" fmla="*/ 0 h 42"/>
                    <a:gd name="T2" fmla="*/ 21 w 49"/>
                    <a:gd name="T3" fmla="*/ 0 h 42"/>
                    <a:gd name="T4" fmla="*/ 14 w 49"/>
                    <a:gd name="T5" fmla="*/ 0 h 42"/>
                    <a:gd name="T6" fmla="*/ 9 w 49"/>
                    <a:gd name="T7" fmla="*/ 2 h 42"/>
                    <a:gd name="T8" fmla="*/ 5 w 49"/>
                    <a:gd name="T9" fmla="*/ 4 h 42"/>
                    <a:gd name="T10" fmla="*/ 2 w 49"/>
                    <a:gd name="T11" fmla="*/ 9 h 42"/>
                    <a:gd name="T12" fmla="*/ 0 w 49"/>
                    <a:gd name="T13" fmla="*/ 14 h 42"/>
                    <a:gd name="T14" fmla="*/ 0 w 49"/>
                    <a:gd name="T15" fmla="*/ 18 h 42"/>
                    <a:gd name="T16" fmla="*/ 0 w 49"/>
                    <a:gd name="T17" fmla="*/ 26 h 42"/>
                    <a:gd name="T18" fmla="*/ 5 w 49"/>
                    <a:gd name="T19" fmla="*/ 30 h 42"/>
                    <a:gd name="T20" fmla="*/ 5 w 49"/>
                    <a:gd name="T21" fmla="*/ 30 h 42"/>
                    <a:gd name="T22" fmla="*/ 14 w 49"/>
                    <a:gd name="T23" fmla="*/ 37 h 42"/>
                    <a:gd name="T24" fmla="*/ 26 w 49"/>
                    <a:gd name="T25" fmla="*/ 42 h 42"/>
                    <a:gd name="T26" fmla="*/ 33 w 49"/>
                    <a:gd name="T27" fmla="*/ 40 h 42"/>
                    <a:gd name="T28" fmla="*/ 38 w 49"/>
                    <a:gd name="T29" fmla="*/ 40 h 42"/>
                    <a:gd name="T30" fmla="*/ 42 w 49"/>
                    <a:gd name="T31" fmla="*/ 35 h 42"/>
                    <a:gd name="T32" fmla="*/ 47 w 49"/>
                    <a:gd name="T33" fmla="*/ 30 h 42"/>
                    <a:gd name="T34" fmla="*/ 47 w 49"/>
                    <a:gd name="T35" fmla="*/ 30 h 42"/>
                    <a:gd name="T36" fmla="*/ 49 w 49"/>
                    <a:gd name="T37" fmla="*/ 26 h 42"/>
                    <a:gd name="T38" fmla="*/ 49 w 49"/>
                    <a:gd name="T39" fmla="*/ 18 h 42"/>
                    <a:gd name="T40" fmla="*/ 47 w 49"/>
                    <a:gd name="T41" fmla="*/ 14 h 42"/>
                    <a:gd name="T42" fmla="*/ 45 w 49"/>
                    <a:gd name="T43" fmla="*/ 9 h 42"/>
                    <a:gd name="T44" fmla="*/ 35 w 49"/>
                    <a:gd name="T45" fmla="*/ 2 h 42"/>
                    <a:gd name="T46" fmla="*/ 23 w 49"/>
                    <a:gd name="T47" fmla="*/ 0 h 42"/>
                    <a:gd name="T48" fmla="*/ 21 w 49"/>
                    <a:gd name="T49" fmla="*/ 0 h 4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49" h="42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14" y="0"/>
                      </a:lnTo>
                      <a:lnTo>
                        <a:pt x="9" y="2"/>
                      </a:lnTo>
                      <a:lnTo>
                        <a:pt x="5" y="4"/>
                      </a:lnTo>
                      <a:lnTo>
                        <a:pt x="2" y="9"/>
                      </a:lnTo>
                      <a:lnTo>
                        <a:pt x="0" y="14"/>
                      </a:lnTo>
                      <a:lnTo>
                        <a:pt x="0" y="18"/>
                      </a:lnTo>
                      <a:lnTo>
                        <a:pt x="0" y="26"/>
                      </a:lnTo>
                      <a:lnTo>
                        <a:pt x="5" y="30"/>
                      </a:lnTo>
                      <a:lnTo>
                        <a:pt x="14" y="37"/>
                      </a:lnTo>
                      <a:lnTo>
                        <a:pt x="26" y="42"/>
                      </a:lnTo>
                      <a:lnTo>
                        <a:pt x="33" y="40"/>
                      </a:lnTo>
                      <a:lnTo>
                        <a:pt x="38" y="40"/>
                      </a:lnTo>
                      <a:lnTo>
                        <a:pt x="42" y="35"/>
                      </a:lnTo>
                      <a:lnTo>
                        <a:pt x="47" y="30"/>
                      </a:lnTo>
                      <a:lnTo>
                        <a:pt x="49" y="26"/>
                      </a:lnTo>
                      <a:lnTo>
                        <a:pt x="49" y="18"/>
                      </a:lnTo>
                      <a:lnTo>
                        <a:pt x="47" y="14"/>
                      </a:lnTo>
                      <a:lnTo>
                        <a:pt x="45" y="9"/>
                      </a:lnTo>
                      <a:lnTo>
                        <a:pt x="35" y="2"/>
                      </a:lnTo>
                      <a:lnTo>
                        <a:pt x="23" y="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6" name="Freeform 151"/>
                <p:cNvSpPr>
                  <a:spLocks/>
                </p:cNvSpPr>
                <p:nvPr/>
              </p:nvSpPr>
              <p:spPr bwMode="auto">
                <a:xfrm>
                  <a:off x="4383" y="1098"/>
                  <a:ext cx="40" cy="33"/>
                </a:xfrm>
                <a:custGeom>
                  <a:avLst/>
                  <a:gdLst>
                    <a:gd name="T0" fmla="*/ 16 w 40"/>
                    <a:gd name="T1" fmla="*/ 0 h 33"/>
                    <a:gd name="T2" fmla="*/ 16 w 40"/>
                    <a:gd name="T3" fmla="*/ 0 h 33"/>
                    <a:gd name="T4" fmla="*/ 9 w 40"/>
                    <a:gd name="T5" fmla="*/ 0 h 33"/>
                    <a:gd name="T6" fmla="*/ 4 w 40"/>
                    <a:gd name="T7" fmla="*/ 5 h 33"/>
                    <a:gd name="T8" fmla="*/ 0 w 40"/>
                    <a:gd name="T9" fmla="*/ 10 h 33"/>
                    <a:gd name="T10" fmla="*/ 0 w 40"/>
                    <a:gd name="T11" fmla="*/ 17 h 33"/>
                    <a:gd name="T12" fmla="*/ 0 w 40"/>
                    <a:gd name="T13" fmla="*/ 17 h 33"/>
                    <a:gd name="T14" fmla="*/ 2 w 40"/>
                    <a:gd name="T15" fmla="*/ 22 h 33"/>
                    <a:gd name="T16" fmla="*/ 7 w 40"/>
                    <a:gd name="T17" fmla="*/ 29 h 33"/>
                    <a:gd name="T18" fmla="*/ 14 w 40"/>
                    <a:gd name="T19" fmla="*/ 31 h 33"/>
                    <a:gd name="T20" fmla="*/ 23 w 40"/>
                    <a:gd name="T21" fmla="*/ 33 h 33"/>
                    <a:gd name="T22" fmla="*/ 23 w 40"/>
                    <a:gd name="T23" fmla="*/ 33 h 33"/>
                    <a:gd name="T24" fmla="*/ 30 w 40"/>
                    <a:gd name="T25" fmla="*/ 31 h 33"/>
                    <a:gd name="T26" fmla="*/ 35 w 40"/>
                    <a:gd name="T27" fmla="*/ 29 h 33"/>
                    <a:gd name="T28" fmla="*/ 40 w 40"/>
                    <a:gd name="T29" fmla="*/ 22 h 33"/>
                    <a:gd name="T30" fmla="*/ 40 w 40"/>
                    <a:gd name="T31" fmla="*/ 17 h 33"/>
                    <a:gd name="T32" fmla="*/ 40 w 40"/>
                    <a:gd name="T33" fmla="*/ 17 h 33"/>
                    <a:gd name="T34" fmla="*/ 37 w 40"/>
                    <a:gd name="T35" fmla="*/ 10 h 33"/>
                    <a:gd name="T36" fmla="*/ 30 w 40"/>
                    <a:gd name="T37" fmla="*/ 5 h 33"/>
                    <a:gd name="T38" fmla="*/ 25 w 40"/>
                    <a:gd name="T39" fmla="*/ 0 h 33"/>
                    <a:gd name="T40" fmla="*/ 16 w 40"/>
                    <a:gd name="T41" fmla="*/ 0 h 33"/>
                    <a:gd name="T42" fmla="*/ 16 w 40"/>
                    <a:gd name="T43" fmla="*/ 0 h 33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40" h="33">
                      <a:moveTo>
                        <a:pt x="16" y="0"/>
                      </a:moveTo>
                      <a:lnTo>
                        <a:pt x="16" y="0"/>
                      </a:lnTo>
                      <a:lnTo>
                        <a:pt x="9" y="0"/>
                      </a:lnTo>
                      <a:lnTo>
                        <a:pt x="4" y="5"/>
                      </a:lnTo>
                      <a:lnTo>
                        <a:pt x="0" y="10"/>
                      </a:lnTo>
                      <a:lnTo>
                        <a:pt x="0" y="17"/>
                      </a:lnTo>
                      <a:lnTo>
                        <a:pt x="2" y="22"/>
                      </a:lnTo>
                      <a:lnTo>
                        <a:pt x="7" y="29"/>
                      </a:lnTo>
                      <a:lnTo>
                        <a:pt x="14" y="31"/>
                      </a:lnTo>
                      <a:lnTo>
                        <a:pt x="23" y="33"/>
                      </a:lnTo>
                      <a:lnTo>
                        <a:pt x="30" y="31"/>
                      </a:lnTo>
                      <a:lnTo>
                        <a:pt x="35" y="29"/>
                      </a:lnTo>
                      <a:lnTo>
                        <a:pt x="40" y="22"/>
                      </a:lnTo>
                      <a:lnTo>
                        <a:pt x="40" y="17"/>
                      </a:lnTo>
                      <a:lnTo>
                        <a:pt x="37" y="10"/>
                      </a:lnTo>
                      <a:lnTo>
                        <a:pt x="30" y="5"/>
                      </a:lnTo>
                      <a:lnTo>
                        <a:pt x="25" y="0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8673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7" name="Freeform 152"/>
                <p:cNvSpPr>
                  <a:spLocks/>
                </p:cNvSpPr>
                <p:nvPr/>
              </p:nvSpPr>
              <p:spPr bwMode="auto">
                <a:xfrm>
                  <a:off x="4392" y="1105"/>
                  <a:ext cx="21" cy="19"/>
                </a:xfrm>
                <a:custGeom>
                  <a:avLst/>
                  <a:gdLst>
                    <a:gd name="T0" fmla="*/ 9 w 21"/>
                    <a:gd name="T1" fmla="*/ 0 h 19"/>
                    <a:gd name="T2" fmla="*/ 9 w 21"/>
                    <a:gd name="T3" fmla="*/ 0 h 19"/>
                    <a:gd name="T4" fmla="*/ 5 w 21"/>
                    <a:gd name="T5" fmla="*/ 0 h 19"/>
                    <a:gd name="T6" fmla="*/ 2 w 21"/>
                    <a:gd name="T7" fmla="*/ 3 h 19"/>
                    <a:gd name="T8" fmla="*/ 0 w 21"/>
                    <a:gd name="T9" fmla="*/ 5 h 19"/>
                    <a:gd name="T10" fmla="*/ 0 w 21"/>
                    <a:gd name="T11" fmla="*/ 10 h 19"/>
                    <a:gd name="T12" fmla="*/ 0 w 21"/>
                    <a:gd name="T13" fmla="*/ 10 h 19"/>
                    <a:gd name="T14" fmla="*/ 0 w 21"/>
                    <a:gd name="T15" fmla="*/ 12 h 19"/>
                    <a:gd name="T16" fmla="*/ 5 w 21"/>
                    <a:gd name="T17" fmla="*/ 15 h 19"/>
                    <a:gd name="T18" fmla="*/ 7 w 21"/>
                    <a:gd name="T19" fmla="*/ 17 h 19"/>
                    <a:gd name="T20" fmla="*/ 12 w 21"/>
                    <a:gd name="T21" fmla="*/ 19 h 19"/>
                    <a:gd name="T22" fmla="*/ 12 w 21"/>
                    <a:gd name="T23" fmla="*/ 19 h 19"/>
                    <a:gd name="T24" fmla="*/ 16 w 21"/>
                    <a:gd name="T25" fmla="*/ 17 h 19"/>
                    <a:gd name="T26" fmla="*/ 19 w 21"/>
                    <a:gd name="T27" fmla="*/ 15 h 19"/>
                    <a:gd name="T28" fmla="*/ 21 w 21"/>
                    <a:gd name="T29" fmla="*/ 12 h 19"/>
                    <a:gd name="T30" fmla="*/ 21 w 21"/>
                    <a:gd name="T31" fmla="*/ 10 h 19"/>
                    <a:gd name="T32" fmla="*/ 21 w 21"/>
                    <a:gd name="T33" fmla="*/ 10 h 19"/>
                    <a:gd name="T34" fmla="*/ 19 w 21"/>
                    <a:gd name="T35" fmla="*/ 5 h 19"/>
                    <a:gd name="T36" fmla="*/ 16 w 21"/>
                    <a:gd name="T37" fmla="*/ 3 h 19"/>
                    <a:gd name="T38" fmla="*/ 14 w 21"/>
                    <a:gd name="T39" fmla="*/ 0 h 19"/>
                    <a:gd name="T40" fmla="*/ 9 w 21"/>
                    <a:gd name="T41" fmla="*/ 0 h 19"/>
                    <a:gd name="T42" fmla="*/ 9 w 21"/>
                    <a:gd name="T43" fmla="*/ 0 h 1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1" h="19">
                      <a:moveTo>
                        <a:pt x="9" y="0"/>
                      </a:moveTo>
                      <a:lnTo>
                        <a:pt x="9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5"/>
                      </a:lnTo>
                      <a:lnTo>
                        <a:pt x="0" y="10"/>
                      </a:lnTo>
                      <a:lnTo>
                        <a:pt x="0" y="12"/>
                      </a:lnTo>
                      <a:lnTo>
                        <a:pt x="5" y="15"/>
                      </a:lnTo>
                      <a:lnTo>
                        <a:pt x="7" y="17"/>
                      </a:lnTo>
                      <a:lnTo>
                        <a:pt x="12" y="19"/>
                      </a:lnTo>
                      <a:lnTo>
                        <a:pt x="16" y="17"/>
                      </a:lnTo>
                      <a:lnTo>
                        <a:pt x="19" y="15"/>
                      </a:lnTo>
                      <a:lnTo>
                        <a:pt x="21" y="12"/>
                      </a:lnTo>
                      <a:lnTo>
                        <a:pt x="21" y="10"/>
                      </a:lnTo>
                      <a:lnTo>
                        <a:pt x="19" y="5"/>
                      </a:lnTo>
                      <a:lnTo>
                        <a:pt x="16" y="3"/>
                      </a:lnTo>
                      <a:lnTo>
                        <a:pt x="14" y="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8" name="Freeform 153"/>
                <p:cNvSpPr>
                  <a:spLocks/>
                </p:cNvSpPr>
                <p:nvPr/>
              </p:nvSpPr>
              <p:spPr bwMode="auto">
                <a:xfrm>
                  <a:off x="4210" y="971"/>
                  <a:ext cx="243" cy="200"/>
                </a:xfrm>
                <a:custGeom>
                  <a:avLst/>
                  <a:gdLst>
                    <a:gd name="T0" fmla="*/ 229 w 243"/>
                    <a:gd name="T1" fmla="*/ 75 h 200"/>
                    <a:gd name="T2" fmla="*/ 229 w 243"/>
                    <a:gd name="T3" fmla="*/ 75 h 200"/>
                    <a:gd name="T4" fmla="*/ 220 w 243"/>
                    <a:gd name="T5" fmla="*/ 80 h 200"/>
                    <a:gd name="T6" fmla="*/ 208 w 243"/>
                    <a:gd name="T7" fmla="*/ 80 h 200"/>
                    <a:gd name="T8" fmla="*/ 184 w 243"/>
                    <a:gd name="T9" fmla="*/ 78 h 200"/>
                    <a:gd name="T10" fmla="*/ 184 w 243"/>
                    <a:gd name="T11" fmla="*/ 78 h 200"/>
                    <a:gd name="T12" fmla="*/ 170 w 243"/>
                    <a:gd name="T13" fmla="*/ 78 h 200"/>
                    <a:gd name="T14" fmla="*/ 154 w 243"/>
                    <a:gd name="T15" fmla="*/ 80 h 200"/>
                    <a:gd name="T16" fmla="*/ 140 w 243"/>
                    <a:gd name="T17" fmla="*/ 85 h 200"/>
                    <a:gd name="T18" fmla="*/ 125 w 243"/>
                    <a:gd name="T19" fmla="*/ 90 h 200"/>
                    <a:gd name="T20" fmla="*/ 111 w 243"/>
                    <a:gd name="T21" fmla="*/ 99 h 200"/>
                    <a:gd name="T22" fmla="*/ 102 w 243"/>
                    <a:gd name="T23" fmla="*/ 108 h 200"/>
                    <a:gd name="T24" fmla="*/ 95 w 243"/>
                    <a:gd name="T25" fmla="*/ 123 h 200"/>
                    <a:gd name="T26" fmla="*/ 90 w 243"/>
                    <a:gd name="T27" fmla="*/ 139 h 200"/>
                    <a:gd name="T28" fmla="*/ 90 w 243"/>
                    <a:gd name="T29" fmla="*/ 139 h 200"/>
                    <a:gd name="T30" fmla="*/ 88 w 243"/>
                    <a:gd name="T31" fmla="*/ 149 h 200"/>
                    <a:gd name="T32" fmla="*/ 90 w 243"/>
                    <a:gd name="T33" fmla="*/ 160 h 200"/>
                    <a:gd name="T34" fmla="*/ 90 w 243"/>
                    <a:gd name="T35" fmla="*/ 160 h 200"/>
                    <a:gd name="T36" fmla="*/ 90 w 243"/>
                    <a:gd name="T37" fmla="*/ 172 h 200"/>
                    <a:gd name="T38" fmla="*/ 90 w 243"/>
                    <a:gd name="T39" fmla="*/ 182 h 200"/>
                    <a:gd name="T40" fmla="*/ 88 w 243"/>
                    <a:gd name="T41" fmla="*/ 191 h 200"/>
                    <a:gd name="T42" fmla="*/ 81 w 243"/>
                    <a:gd name="T43" fmla="*/ 200 h 200"/>
                    <a:gd name="T44" fmla="*/ 81 w 243"/>
                    <a:gd name="T45" fmla="*/ 200 h 200"/>
                    <a:gd name="T46" fmla="*/ 69 w 243"/>
                    <a:gd name="T47" fmla="*/ 193 h 200"/>
                    <a:gd name="T48" fmla="*/ 62 w 243"/>
                    <a:gd name="T49" fmla="*/ 182 h 200"/>
                    <a:gd name="T50" fmla="*/ 62 w 243"/>
                    <a:gd name="T51" fmla="*/ 182 h 200"/>
                    <a:gd name="T52" fmla="*/ 31 w 243"/>
                    <a:gd name="T53" fmla="*/ 130 h 200"/>
                    <a:gd name="T54" fmla="*/ 0 w 243"/>
                    <a:gd name="T55" fmla="*/ 78 h 200"/>
                    <a:gd name="T56" fmla="*/ 0 w 243"/>
                    <a:gd name="T57" fmla="*/ 78 h 200"/>
                    <a:gd name="T58" fmla="*/ 22 w 243"/>
                    <a:gd name="T59" fmla="*/ 52 h 200"/>
                    <a:gd name="T60" fmla="*/ 45 w 243"/>
                    <a:gd name="T61" fmla="*/ 31 h 200"/>
                    <a:gd name="T62" fmla="*/ 74 w 243"/>
                    <a:gd name="T63" fmla="*/ 12 h 200"/>
                    <a:gd name="T64" fmla="*/ 104 w 243"/>
                    <a:gd name="T65" fmla="*/ 0 h 200"/>
                    <a:gd name="T66" fmla="*/ 243 w 243"/>
                    <a:gd name="T67" fmla="*/ 31 h 200"/>
                    <a:gd name="T68" fmla="*/ 243 w 243"/>
                    <a:gd name="T69" fmla="*/ 31 h 200"/>
                    <a:gd name="T70" fmla="*/ 239 w 243"/>
                    <a:gd name="T71" fmla="*/ 54 h 200"/>
                    <a:gd name="T72" fmla="*/ 236 w 243"/>
                    <a:gd name="T73" fmla="*/ 66 h 200"/>
                    <a:gd name="T74" fmla="*/ 229 w 243"/>
                    <a:gd name="T75" fmla="*/ 75 h 200"/>
                    <a:gd name="T76" fmla="*/ 229 w 243"/>
                    <a:gd name="T77" fmla="*/ 75 h 200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0" t="0" r="r" b="b"/>
                  <a:pathLst>
                    <a:path w="243" h="200">
                      <a:moveTo>
                        <a:pt x="229" y="75"/>
                      </a:moveTo>
                      <a:lnTo>
                        <a:pt x="229" y="75"/>
                      </a:lnTo>
                      <a:lnTo>
                        <a:pt x="220" y="80"/>
                      </a:lnTo>
                      <a:lnTo>
                        <a:pt x="208" y="80"/>
                      </a:lnTo>
                      <a:lnTo>
                        <a:pt x="184" y="78"/>
                      </a:lnTo>
                      <a:lnTo>
                        <a:pt x="170" y="78"/>
                      </a:lnTo>
                      <a:lnTo>
                        <a:pt x="154" y="80"/>
                      </a:lnTo>
                      <a:lnTo>
                        <a:pt x="140" y="85"/>
                      </a:lnTo>
                      <a:lnTo>
                        <a:pt x="125" y="90"/>
                      </a:lnTo>
                      <a:lnTo>
                        <a:pt x="111" y="99"/>
                      </a:lnTo>
                      <a:lnTo>
                        <a:pt x="102" y="108"/>
                      </a:lnTo>
                      <a:lnTo>
                        <a:pt x="95" y="123"/>
                      </a:lnTo>
                      <a:lnTo>
                        <a:pt x="90" y="139"/>
                      </a:lnTo>
                      <a:lnTo>
                        <a:pt x="88" y="149"/>
                      </a:lnTo>
                      <a:lnTo>
                        <a:pt x="90" y="160"/>
                      </a:lnTo>
                      <a:lnTo>
                        <a:pt x="90" y="172"/>
                      </a:lnTo>
                      <a:lnTo>
                        <a:pt x="90" y="182"/>
                      </a:lnTo>
                      <a:lnTo>
                        <a:pt x="88" y="191"/>
                      </a:lnTo>
                      <a:lnTo>
                        <a:pt x="81" y="200"/>
                      </a:lnTo>
                      <a:lnTo>
                        <a:pt x="69" y="193"/>
                      </a:lnTo>
                      <a:lnTo>
                        <a:pt x="62" y="182"/>
                      </a:lnTo>
                      <a:lnTo>
                        <a:pt x="31" y="130"/>
                      </a:lnTo>
                      <a:lnTo>
                        <a:pt x="0" y="78"/>
                      </a:lnTo>
                      <a:lnTo>
                        <a:pt x="22" y="52"/>
                      </a:lnTo>
                      <a:lnTo>
                        <a:pt x="45" y="31"/>
                      </a:lnTo>
                      <a:lnTo>
                        <a:pt x="74" y="12"/>
                      </a:lnTo>
                      <a:lnTo>
                        <a:pt x="104" y="0"/>
                      </a:lnTo>
                      <a:lnTo>
                        <a:pt x="243" y="31"/>
                      </a:lnTo>
                      <a:lnTo>
                        <a:pt x="239" y="54"/>
                      </a:lnTo>
                      <a:lnTo>
                        <a:pt x="236" y="66"/>
                      </a:lnTo>
                      <a:lnTo>
                        <a:pt x="229" y="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29" name="Freeform 154"/>
                <p:cNvSpPr>
                  <a:spLocks/>
                </p:cNvSpPr>
                <p:nvPr/>
              </p:nvSpPr>
              <p:spPr bwMode="auto">
                <a:xfrm>
                  <a:off x="4220" y="978"/>
                  <a:ext cx="219" cy="182"/>
                </a:xfrm>
                <a:custGeom>
                  <a:avLst/>
                  <a:gdLst>
                    <a:gd name="T0" fmla="*/ 75 w 219"/>
                    <a:gd name="T1" fmla="*/ 0 h 182"/>
                    <a:gd name="T2" fmla="*/ 219 w 219"/>
                    <a:gd name="T3" fmla="*/ 31 h 182"/>
                    <a:gd name="T4" fmla="*/ 214 w 219"/>
                    <a:gd name="T5" fmla="*/ 57 h 182"/>
                    <a:gd name="T6" fmla="*/ 214 w 219"/>
                    <a:gd name="T7" fmla="*/ 57 h 182"/>
                    <a:gd name="T8" fmla="*/ 212 w 219"/>
                    <a:gd name="T9" fmla="*/ 59 h 182"/>
                    <a:gd name="T10" fmla="*/ 207 w 219"/>
                    <a:gd name="T11" fmla="*/ 61 h 182"/>
                    <a:gd name="T12" fmla="*/ 200 w 219"/>
                    <a:gd name="T13" fmla="*/ 64 h 182"/>
                    <a:gd name="T14" fmla="*/ 200 w 219"/>
                    <a:gd name="T15" fmla="*/ 64 h 182"/>
                    <a:gd name="T16" fmla="*/ 186 w 219"/>
                    <a:gd name="T17" fmla="*/ 61 h 182"/>
                    <a:gd name="T18" fmla="*/ 163 w 219"/>
                    <a:gd name="T19" fmla="*/ 59 h 182"/>
                    <a:gd name="T20" fmla="*/ 151 w 219"/>
                    <a:gd name="T21" fmla="*/ 61 h 182"/>
                    <a:gd name="T22" fmla="*/ 137 w 219"/>
                    <a:gd name="T23" fmla="*/ 64 h 182"/>
                    <a:gd name="T24" fmla="*/ 120 w 219"/>
                    <a:gd name="T25" fmla="*/ 68 h 182"/>
                    <a:gd name="T26" fmla="*/ 106 w 219"/>
                    <a:gd name="T27" fmla="*/ 75 h 182"/>
                    <a:gd name="T28" fmla="*/ 106 w 219"/>
                    <a:gd name="T29" fmla="*/ 75 h 182"/>
                    <a:gd name="T30" fmla="*/ 94 w 219"/>
                    <a:gd name="T31" fmla="*/ 85 h 182"/>
                    <a:gd name="T32" fmla="*/ 85 w 219"/>
                    <a:gd name="T33" fmla="*/ 94 h 182"/>
                    <a:gd name="T34" fmla="*/ 78 w 219"/>
                    <a:gd name="T35" fmla="*/ 106 h 182"/>
                    <a:gd name="T36" fmla="*/ 73 w 219"/>
                    <a:gd name="T37" fmla="*/ 116 h 182"/>
                    <a:gd name="T38" fmla="*/ 68 w 219"/>
                    <a:gd name="T39" fmla="*/ 130 h 182"/>
                    <a:gd name="T40" fmla="*/ 68 w 219"/>
                    <a:gd name="T41" fmla="*/ 134 h 182"/>
                    <a:gd name="T42" fmla="*/ 68 w 219"/>
                    <a:gd name="T43" fmla="*/ 134 h 182"/>
                    <a:gd name="T44" fmla="*/ 68 w 219"/>
                    <a:gd name="T45" fmla="*/ 156 h 182"/>
                    <a:gd name="T46" fmla="*/ 71 w 219"/>
                    <a:gd name="T47" fmla="*/ 170 h 182"/>
                    <a:gd name="T48" fmla="*/ 71 w 219"/>
                    <a:gd name="T49" fmla="*/ 182 h 182"/>
                    <a:gd name="T50" fmla="*/ 71 w 219"/>
                    <a:gd name="T51" fmla="*/ 182 h 182"/>
                    <a:gd name="T52" fmla="*/ 66 w 219"/>
                    <a:gd name="T53" fmla="*/ 177 h 182"/>
                    <a:gd name="T54" fmla="*/ 59 w 219"/>
                    <a:gd name="T55" fmla="*/ 165 h 182"/>
                    <a:gd name="T56" fmla="*/ 33 w 219"/>
                    <a:gd name="T57" fmla="*/ 125 h 182"/>
                    <a:gd name="T58" fmla="*/ 0 w 219"/>
                    <a:gd name="T59" fmla="*/ 64 h 182"/>
                    <a:gd name="T60" fmla="*/ 66 w 219"/>
                    <a:gd name="T61" fmla="*/ 5 h 182"/>
                    <a:gd name="T62" fmla="*/ 66 w 219"/>
                    <a:gd name="T63" fmla="*/ 5 h 182"/>
                    <a:gd name="T64" fmla="*/ 75 w 219"/>
                    <a:gd name="T65" fmla="*/ 0 h 182"/>
                    <a:gd name="T66" fmla="*/ 75 w 219"/>
                    <a:gd name="T67" fmla="*/ 0 h 182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219" h="182">
                      <a:moveTo>
                        <a:pt x="75" y="0"/>
                      </a:moveTo>
                      <a:lnTo>
                        <a:pt x="219" y="31"/>
                      </a:lnTo>
                      <a:lnTo>
                        <a:pt x="214" y="57"/>
                      </a:lnTo>
                      <a:lnTo>
                        <a:pt x="212" y="59"/>
                      </a:lnTo>
                      <a:lnTo>
                        <a:pt x="207" y="61"/>
                      </a:lnTo>
                      <a:lnTo>
                        <a:pt x="200" y="64"/>
                      </a:lnTo>
                      <a:lnTo>
                        <a:pt x="186" y="61"/>
                      </a:lnTo>
                      <a:lnTo>
                        <a:pt x="163" y="59"/>
                      </a:lnTo>
                      <a:lnTo>
                        <a:pt x="151" y="61"/>
                      </a:lnTo>
                      <a:lnTo>
                        <a:pt x="137" y="64"/>
                      </a:lnTo>
                      <a:lnTo>
                        <a:pt x="120" y="68"/>
                      </a:lnTo>
                      <a:lnTo>
                        <a:pt x="106" y="75"/>
                      </a:lnTo>
                      <a:lnTo>
                        <a:pt x="94" y="85"/>
                      </a:lnTo>
                      <a:lnTo>
                        <a:pt x="85" y="94"/>
                      </a:lnTo>
                      <a:lnTo>
                        <a:pt x="78" y="106"/>
                      </a:lnTo>
                      <a:lnTo>
                        <a:pt x="73" y="116"/>
                      </a:lnTo>
                      <a:lnTo>
                        <a:pt x="68" y="130"/>
                      </a:lnTo>
                      <a:lnTo>
                        <a:pt x="68" y="134"/>
                      </a:lnTo>
                      <a:lnTo>
                        <a:pt x="68" y="156"/>
                      </a:lnTo>
                      <a:lnTo>
                        <a:pt x="71" y="170"/>
                      </a:lnTo>
                      <a:lnTo>
                        <a:pt x="71" y="182"/>
                      </a:lnTo>
                      <a:lnTo>
                        <a:pt x="66" y="177"/>
                      </a:lnTo>
                      <a:lnTo>
                        <a:pt x="59" y="165"/>
                      </a:lnTo>
                      <a:lnTo>
                        <a:pt x="33" y="125"/>
                      </a:lnTo>
                      <a:lnTo>
                        <a:pt x="0" y="64"/>
                      </a:lnTo>
                      <a:lnTo>
                        <a:pt x="66" y="5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rgbClr val="30303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0" name="Freeform 155"/>
                <p:cNvSpPr>
                  <a:spLocks/>
                </p:cNvSpPr>
                <p:nvPr/>
              </p:nvSpPr>
              <p:spPr bwMode="auto">
                <a:xfrm>
                  <a:off x="4175" y="962"/>
                  <a:ext cx="276" cy="325"/>
                </a:xfrm>
                <a:custGeom>
                  <a:avLst/>
                  <a:gdLst>
                    <a:gd name="T0" fmla="*/ 259 w 276"/>
                    <a:gd name="T1" fmla="*/ 0 h 325"/>
                    <a:gd name="T2" fmla="*/ 259 w 276"/>
                    <a:gd name="T3" fmla="*/ 0 h 325"/>
                    <a:gd name="T4" fmla="*/ 274 w 276"/>
                    <a:gd name="T5" fmla="*/ 21 h 325"/>
                    <a:gd name="T6" fmla="*/ 276 w 276"/>
                    <a:gd name="T7" fmla="*/ 33 h 325"/>
                    <a:gd name="T8" fmla="*/ 276 w 276"/>
                    <a:gd name="T9" fmla="*/ 47 h 325"/>
                    <a:gd name="T10" fmla="*/ 276 w 276"/>
                    <a:gd name="T11" fmla="*/ 47 h 325"/>
                    <a:gd name="T12" fmla="*/ 274 w 276"/>
                    <a:gd name="T13" fmla="*/ 56 h 325"/>
                    <a:gd name="T14" fmla="*/ 269 w 276"/>
                    <a:gd name="T15" fmla="*/ 61 h 325"/>
                    <a:gd name="T16" fmla="*/ 264 w 276"/>
                    <a:gd name="T17" fmla="*/ 63 h 325"/>
                    <a:gd name="T18" fmla="*/ 257 w 276"/>
                    <a:gd name="T19" fmla="*/ 63 h 325"/>
                    <a:gd name="T20" fmla="*/ 243 w 276"/>
                    <a:gd name="T21" fmla="*/ 61 h 325"/>
                    <a:gd name="T22" fmla="*/ 229 w 276"/>
                    <a:gd name="T23" fmla="*/ 58 h 325"/>
                    <a:gd name="T24" fmla="*/ 229 w 276"/>
                    <a:gd name="T25" fmla="*/ 58 h 325"/>
                    <a:gd name="T26" fmla="*/ 208 w 276"/>
                    <a:gd name="T27" fmla="*/ 56 h 325"/>
                    <a:gd name="T28" fmla="*/ 184 w 276"/>
                    <a:gd name="T29" fmla="*/ 56 h 325"/>
                    <a:gd name="T30" fmla="*/ 184 w 276"/>
                    <a:gd name="T31" fmla="*/ 56 h 325"/>
                    <a:gd name="T32" fmla="*/ 170 w 276"/>
                    <a:gd name="T33" fmla="*/ 61 h 325"/>
                    <a:gd name="T34" fmla="*/ 153 w 276"/>
                    <a:gd name="T35" fmla="*/ 68 h 325"/>
                    <a:gd name="T36" fmla="*/ 142 w 276"/>
                    <a:gd name="T37" fmla="*/ 77 h 325"/>
                    <a:gd name="T38" fmla="*/ 130 w 276"/>
                    <a:gd name="T39" fmla="*/ 87 h 325"/>
                    <a:gd name="T40" fmla="*/ 120 w 276"/>
                    <a:gd name="T41" fmla="*/ 101 h 325"/>
                    <a:gd name="T42" fmla="*/ 116 w 276"/>
                    <a:gd name="T43" fmla="*/ 115 h 325"/>
                    <a:gd name="T44" fmla="*/ 111 w 276"/>
                    <a:gd name="T45" fmla="*/ 129 h 325"/>
                    <a:gd name="T46" fmla="*/ 113 w 276"/>
                    <a:gd name="T47" fmla="*/ 146 h 325"/>
                    <a:gd name="T48" fmla="*/ 113 w 276"/>
                    <a:gd name="T49" fmla="*/ 146 h 325"/>
                    <a:gd name="T50" fmla="*/ 118 w 276"/>
                    <a:gd name="T51" fmla="*/ 165 h 325"/>
                    <a:gd name="T52" fmla="*/ 118 w 276"/>
                    <a:gd name="T53" fmla="*/ 165 h 325"/>
                    <a:gd name="T54" fmla="*/ 123 w 276"/>
                    <a:gd name="T55" fmla="*/ 179 h 325"/>
                    <a:gd name="T56" fmla="*/ 123 w 276"/>
                    <a:gd name="T57" fmla="*/ 195 h 325"/>
                    <a:gd name="T58" fmla="*/ 123 w 276"/>
                    <a:gd name="T59" fmla="*/ 209 h 325"/>
                    <a:gd name="T60" fmla="*/ 118 w 276"/>
                    <a:gd name="T61" fmla="*/ 224 h 325"/>
                    <a:gd name="T62" fmla="*/ 118 w 276"/>
                    <a:gd name="T63" fmla="*/ 224 h 325"/>
                    <a:gd name="T64" fmla="*/ 111 w 276"/>
                    <a:gd name="T65" fmla="*/ 247 h 325"/>
                    <a:gd name="T66" fmla="*/ 104 w 276"/>
                    <a:gd name="T67" fmla="*/ 259 h 325"/>
                    <a:gd name="T68" fmla="*/ 97 w 276"/>
                    <a:gd name="T69" fmla="*/ 266 h 325"/>
                    <a:gd name="T70" fmla="*/ 97 w 276"/>
                    <a:gd name="T71" fmla="*/ 266 h 325"/>
                    <a:gd name="T72" fmla="*/ 66 w 276"/>
                    <a:gd name="T73" fmla="*/ 292 h 325"/>
                    <a:gd name="T74" fmla="*/ 35 w 276"/>
                    <a:gd name="T75" fmla="*/ 315 h 325"/>
                    <a:gd name="T76" fmla="*/ 35 w 276"/>
                    <a:gd name="T77" fmla="*/ 315 h 325"/>
                    <a:gd name="T78" fmla="*/ 19 w 276"/>
                    <a:gd name="T79" fmla="*/ 323 h 325"/>
                    <a:gd name="T80" fmla="*/ 0 w 276"/>
                    <a:gd name="T81" fmla="*/ 325 h 325"/>
                    <a:gd name="T82" fmla="*/ 0 w 276"/>
                    <a:gd name="T83" fmla="*/ 198 h 325"/>
                    <a:gd name="T84" fmla="*/ 0 w 276"/>
                    <a:gd name="T85" fmla="*/ 198 h 325"/>
                    <a:gd name="T86" fmla="*/ 2 w 276"/>
                    <a:gd name="T87" fmla="*/ 179 h 325"/>
                    <a:gd name="T88" fmla="*/ 5 w 276"/>
                    <a:gd name="T89" fmla="*/ 158 h 325"/>
                    <a:gd name="T90" fmla="*/ 10 w 276"/>
                    <a:gd name="T91" fmla="*/ 139 h 325"/>
                    <a:gd name="T92" fmla="*/ 17 w 276"/>
                    <a:gd name="T93" fmla="*/ 120 h 325"/>
                    <a:gd name="T94" fmla="*/ 26 w 276"/>
                    <a:gd name="T95" fmla="*/ 103 h 325"/>
                    <a:gd name="T96" fmla="*/ 35 w 276"/>
                    <a:gd name="T97" fmla="*/ 87 h 325"/>
                    <a:gd name="T98" fmla="*/ 47 w 276"/>
                    <a:gd name="T99" fmla="*/ 70 h 325"/>
                    <a:gd name="T100" fmla="*/ 59 w 276"/>
                    <a:gd name="T101" fmla="*/ 56 h 325"/>
                    <a:gd name="T102" fmla="*/ 73 w 276"/>
                    <a:gd name="T103" fmla="*/ 44 h 325"/>
                    <a:gd name="T104" fmla="*/ 90 w 276"/>
                    <a:gd name="T105" fmla="*/ 33 h 325"/>
                    <a:gd name="T106" fmla="*/ 106 w 276"/>
                    <a:gd name="T107" fmla="*/ 23 h 325"/>
                    <a:gd name="T108" fmla="*/ 123 w 276"/>
                    <a:gd name="T109" fmla="*/ 14 h 325"/>
                    <a:gd name="T110" fmla="*/ 142 w 276"/>
                    <a:gd name="T111" fmla="*/ 7 h 325"/>
                    <a:gd name="T112" fmla="*/ 160 w 276"/>
                    <a:gd name="T113" fmla="*/ 2 h 325"/>
                    <a:gd name="T114" fmla="*/ 179 w 276"/>
                    <a:gd name="T115" fmla="*/ 0 h 325"/>
                    <a:gd name="T116" fmla="*/ 200 w 276"/>
                    <a:gd name="T117" fmla="*/ 0 h 325"/>
                    <a:gd name="T118" fmla="*/ 259 w 276"/>
                    <a:gd name="T119" fmla="*/ 0 h 325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0" t="0" r="r" b="b"/>
                  <a:pathLst>
                    <a:path w="276" h="325">
                      <a:moveTo>
                        <a:pt x="259" y="0"/>
                      </a:moveTo>
                      <a:lnTo>
                        <a:pt x="259" y="0"/>
                      </a:lnTo>
                      <a:lnTo>
                        <a:pt x="274" y="21"/>
                      </a:lnTo>
                      <a:lnTo>
                        <a:pt x="276" y="33"/>
                      </a:lnTo>
                      <a:lnTo>
                        <a:pt x="276" y="47"/>
                      </a:lnTo>
                      <a:lnTo>
                        <a:pt x="274" y="56"/>
                      </a:lnTo>
                      <a:lnTo>
                        <a:pt x="269" y="61"/>
                      </a:lnTo>
                      <a:lnTo>
                        <a:pt x="264" y="63"/>
                      </a:lnTo>
                      <a:lnTo>
                        <a:pt x="257" y="63"/>
                      </a:lnTo>
                      <a:lnTo>
                        <a:pt x="243" y="61"/>
                      </a:lnTo>
                      <a:lnTo>
                        <a:pt x="229" y="58"/>
                      </a:lnTo>
                      <a:lnTo>
                        <a:pt x="208" y="56"/>
                      </a:lnTo>
                      <a:lnTo>
                        <a:pt x="184" y="56"/>
                      </a:lnTo>
                      <a:lnTo>
                        <a:pt x="170" y="61"/>
                      </a:lnTo>
                      <a:lnTo>
                        <a:pt x="153" y="68"/>
                      </a:lnTo>
                      <a:lnTo>
                        <a:pt x="142" y="77"/>
                      </a:lnTo>
                      <a:lnTo>
                        <a:pt x="130" y="87"/>
                      </a:lnTo>
                      <a:lnTo>
                        <a:pt x="120" y="101"/>
                      </a:lnTo>
                      <a:lnTo>
                        <a:pt x="116" y="115"/>
                      </a:lnTo>
                      <a:lnTo>
                        <a:pt x="111" y="129"/>
                      </a:lnTo>
                      <a:lnTo>
                        <a:pt x="113" y="146"/>
                      </a:lnTo>
                      <a:lnTo>
                        <a:pt x="118" y="165"/>
                      </a:lnTo>
                      <a:lnTo>
                        <a:pt x="123" y="179"/>
                      </a:lnTo>
                      <a:lnTo>
                        <a:pt x="123" y="195"/>
                      </a:lnTo>
                      <a:lnTo>
                        <a:pt x="123" y="209"/>
                      </a:lnTo>
                      <a:lnTo>
                        <a:pt x="118" y="224"/>
                      </a:lnTo>
                      <a:lnTo>
                        <a:pt x="111" y="247"/>
                      </a:lnTo>
                      <a:lnTo>
                        <a:pt x="104" y="259"/>
                      </a:lnTo>
                      <a:lnTo>
                        <a:pt x="97" y="266"/>
                      </a:lnTo>
                      <a:lnTo>
                        <a:pt x="66" y="292"/>
                      </a:lnTo>
                      <a:lnTo>
                        <a:pt x="35" y="315"/>
                      </a:lnTo>
                      <a:lnTo>
                        <a:pt x="19" y="323"/>
                      </a:lnTo>
                      <a:lnTo>
                        <a:pt x="0" y="325"/>
                      </a:lnTo>
                      <a:lnTo>
                        <a:pt x="0" y="198"/>
                      </a:lnTo>
                      <a:lnTo>
                        <a:pt x="2" y="179"/>
                      </a:lnTo>
                      <a:lnTo>
                        <a:pt x="5" y="158"/>
                      </a:lnTo>
                      <a:lnTo>
                        <a:pt x="10" y="139"/>
                      </a:lnTo>
                      <a:lnTo>
                        <a:pt x="17" y="120"/>
                      </a:lnTo>
                      <a:lnTo>
                        <a:pt x="26" y="103"/>
                      </a:lnTo>
                      <a:lnTo>
                        <a:pt x="35" y="87"/>
                      </a:lnTo>
                      <a:lnTo>
                        <a:pt x="47" y="70"/>
                      </a:lnTo>
                      <a:lnTo>
                        <a:pt x="59" y="56"/>
                      </a:lnTo>
                      <a:lnTo>
                        <a:pt x="73" y="44"/>
                      </a:lnTo>
                      <a:lnTo>
                        <a:pt x="90" y="33"/>
                      </a:lnTo>
                      <a:lnTo>
                        <a:pt x="106" y="23"/>
                      </a:lnTo>
                      <a:lnTo>
                        <a:pt x="123" y="14"/>
                      </a:lnTo>
                      <a:lnTo>
                        <a:pt x="142" y="7"/>
                      </a:lnTo>
                      <a:lnTo>
                        <a:pt x="160" y="2"/>
                      </a:lnTo>
                      <a:lnTo>
                        <a:pt x="179" y="0"/>
                      </a:lnTo>
                      <a:lnTo>
                        <a:pt x="200" y="0"/>
                      </a:lnTo>
                      <a:lnTo>
                        <a:pt x="25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2" name="Freeform 157"/>
                <p:cNvSpPr>
                  <a:spLocks/>
                </p:cNvSpPr>
                <p:nvPr/>
              </p:nvSpPr>
              <p:spPr bwMode="auto">
                <a:xfrm>
                  <a:off x="4312" y="962"/>
                  <a:ext cx="120" cy="14"/>
                </a:xfrm>
                <a:custGeom>
                  <a:avLst/>
                  <a:gdLst>
                    <a:gd name="T0" fmla="*/ 120 w 120"/>
                    <a:gd name="T1" fmla="*/ 14 h 14"/>
                    <a:gd name="T2" fmla="*/ 120 w 120"/>
                    <a:gd name="T3" fmla="*/ 14 h 14"/>
                    <a:gd name="T4" fmla="*/ 0 w 120"/>
                    <a:gd name="T5" fmla="*/ 9 h 14"/>
                    <a:gd name="T6" fmla="*/ 0 w 120"/>
                    <a:gd name="T7" fmla="*/ 9 h 14"/>
                    <a:gd name="T8" fmla="*/ 21 w 120"/>
                    <a:gd name="T9" fmla="*/ 4 h 14"/>
                    <a:gd name="T10" fmla="*/ 42 w 120"/>
                    <a:gd name="T11" fmla="*/ 0 h 14"/>
                    <a:gd name="T12" fmla="*/ 42 w 120"/>
                    <a:gd name="T13" fmla="*/ 0 h 14"/>
                    <a:gd name="T14" fmla="*/ 92 w 120"/>
                    <a:gd name="T15" fmla="*/ 0 h 14"/>
                    <a:gd name="T16" fmla="*/ 111 w 120"/>
                    <a:gd name="T17" fmla="*/ 0 h 14"/>
                    <a:gd name="T18" fmla="*/ 111 w 120"/>
                    <a:gd name="T19" fmla="*/ 0 h 14"/>
                    <a:gd name="T20" fmla="*/ 120 w 120"/>
                    <a:gd name="T21" fmla="*/ 14 h 14"/>
                    <a:gd name="T22" fmla="*/ 120 w 120"/>
                    <a:gd name="T23" fmla="*/ 14 h 1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20" h="14">
                      <a:moveTo>
                        <a:pt x="120" y="14"/>
                      </a:moveTo>
                      <a:lnTo>
                        <a:pt x="120" y="14"/>
                      </a:lnTo>
                      <a:lnTo>
                        <a:pt x="0" y="9"/>
                      </a:lnTo>
                      <a:lnTo>
                        <a:pt x="21" y="4"/>
                      </a:lnTo>
                      <a:lnTo>
                        <a:pt x="42" y="0"/>
                      </a:lnTo>
                      <a:lnTo>
                        <a:pt x="92" y="0"/>
                      </a:lnTo>
                      <a:lnTo>
                        <a:pt x="111" y="0"/>
                      </a:lnTo>
                      <a:lnTo>
                        <a:pt x="120" y="14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3" name="Freeform 158"/>
                <p:cNvSpPr>
                  <a:spLocks/>
                </p:cNvSpPr>
                <p:nvPr/>
              </p:nvSpPr>
              <p:spPr bwMode="auto">
                <a:xfrm>
                  <a:off x="4279" y="976"/>
                  <a:ext cx="160" cy="16"/>
                </a:xfrm>
                <a:custGeom>
                  <a:avLst/>
                  <a:gdLst>
                    <a:gd name="T0" fmla="*/ 160 w 160"/>
                    <a:gd name="T1" fmla="*/ 16 h 16"/>
                    <a:gd name="T2" fmla="*/ 160 w 160"/>
                    <a:gd name="T3" fmla="*/ 16 h 16"/>
                    <a:gd name="T4" fmla="*/ 0 w 160"/>
                    <a:gd name="T5" fmla="*/ 9 h 16"/>
                    <a:gd name="T6" fmla="*/ 0 w 160"/>
                    <a:gd name="T7" fmla="*/ 9 h 16"/>
                    <a:gd name="T8" fmla="*/ 12 w 160"/>
                    <a:gd name="T9" fmla="*/ 4 h 16"/>
                    <a:gd name="T10" fmla="*/ 12 w 160"/>
                    <a:gd name="T11" fmla="*/ 4 h 16"/>
                    <a:gd name="T12" fmla="*/ 153 w 160"/>
                    <a:gd name="T13" fmla="*/ 0 h 16"/>
                    <a:gd name="T14" fmla="*/ 153 w 160"/>
                    <a:gd name="T15" fmla="*/ 0 h 16"/>
                    <a:gd name="T16" fmla="*/ 160 w 160"/>
                    <a:gd name="T17" fmla="*/ 9 h 16"/>
                    <a:gd name="T18" fmla="*/ 160 w 160"/>
                    <a:gd name="T19" fmla="*/ 9 h 16"/>
                    <a:gd name="T20" fmla="*/ 160 w 160"/>
                    <a:gd name="T21" fmla="*/ 16 h 16"/>
                    <a:gd name="T22" fmla="*/ 160 w 160"/>
                    <a:gd name="T23" fmla="*/ 16 h 1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60" h="16">
                      <a:moveTo>
                        <a:pt x="160" y="16"/>
                      </a:moveTo>
                      <a:lnTo>
                        <a:pt x="160" y="16"/>
                      </a:lnTo>
                      <a:lnTo>
                        <a:pt x="0" y="9"/>
                      </a:lnTo>
                      <a:lnTo>
                        <a:pt x="12" y="4"/>
                      </a:lnTo>
                      <a:lnTo>
                        <a:pt x="153" y="0"/>
                      </a:lnTo>
                      <a:lnTo>
                        <a:pt x="160" y="9"/>
                      </a:lnTo>
                      <a:lnTo>
                        <a:pt x="160" y="16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4" name="Freeform 159"/>
                <p:cNvSpPr>
                  <a:spLocks/>
                </p:cNvSpPr>
                <p:nvPr/>
              </p:nvSpPr>
              <p:spPr bwMode="auto">
                <a:xfrm>
                  <a:off x="4255" y="992"/>
                  <a:ext cx="186" cy="17"/>
                </a:xfrm>
                <a:custGeom>
                  <a:avLst/>
                  <a:gdLst>
                    <a:gd name="T0" fmla="*/ 186 w 186"/>
                    <a:gd name="T1" fmla="*/ 17 h 17"/>
                    <a:gd name="T2" fmla="*/ 186 w 186"/>
                    <a:gd name="T3" fmla="*/ 17 h 17"/>
                    <a:gd name="T4" fmla="*/ 0 w 186"/>
                    <a:gd name="T5" fmla="*/ 10 h 17"/>
                    <a:gd name="T6" fmla="*/ 0 w 186"/>
                    <a:gd name="T7" fmla="*/ 10 h 17"/>
                    <a:gd name="T8" fmla="*/ 7 w 186"/>
                    <a:gd name="T9" fmla="*/ 5 h 17"/>
                    <a:gd name="T10" fmla="*/ 7 w 186"/>
                    <a:gd name="T11" fmla="*/ 5 h 17"/>
                    <a:gd name="T12" fmla="*/ 184 w 186"/>
                    <a:gd name="T13" fmla="*/ 0 h 17"/>
                    <a:gd name="T14" fmla="*/ 184 w 186"/>
                    <a:gd name="T15" fmla="*/ 0 h 17"/>
                    <a:gd name="T16" fmla="*/ 186 w 186"/>
                    <a:gd name="T17" fmla="*/ 7 h 17"/>
                    <a:gd name="T18" fmla="*/ 186 w 186"/>
                    <a:gd name="T19" fmla="*/ 17 h 17"/>
                    <a:gd name="T20" fmla="*/ 186 w 186"/>
                    <a:gd name="T21" fmla="*/ 17 h 1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86" h="17">
                      <a:moveTo>
                        <a:pt x="186" y="17"/>
                      </a:moveTo>
                      <a:lnTo>
                        <a:pt x="186" y="17"/>
                      </a:lnTo>
                      <a:lnTo>
                        <a:pt x="0" y="10"/>
                      </a:lnTo>
                      <a:lnTo>
                        <a:pt x="7" y="5"/>
                      </a:lnTo>
                      <a:lnTo>
                        <a:pt x="184" y="0"/>
                      </a:lnTo>
                      <a:lnTo>
                        <a:pt x="186" y="7"/>
                      </a:lnTo>
                      <a:lnTo>
                        <a:pt x="186" y="1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5" name="Freeform 160"/>
                <p:cNvSpPr>
                  <a:spLocks noEditPoints="1"/>
                </p:cNvSpPr>
                <p:nvPr/>
              </p:nvSpPr>
              <p:spPr bwMode="auto">
                <a:xfrm>
                  <a:off x="4236" y="1009"/>
                  <a:ext cx="205" cy="11"/>
                </a:xfrm>
                <a:custGeom>
                  <a:avLst/>
                  <a:gdLst>
                    <a:gd name="T0" fmla="*/ 88 w 205"/>
                    <a:gd name="T1" fmla="*/ 11 h 11"/>
                    <a:gd name="T2" fmla="*/ 88 w 205"/>
                    <a:gd name="T3" fmla="*/ 11 h 11"/>
                    <a:gd name="T4" fmla="*/ 0 w 205"/>
                    <a:gd name="T5" fmla="*/ 7 h 11"/>
                    <a:gd name="T6" fmla="*/ 0 w 205"/>
                    <a:gd name="T7" fmla="*/ 7 h 11"/>
                    <a:gd name="T8" fmla="*/ 5 w 205"/>
                    <a:gd name="T9" fmla="*/ 4 h 11"/>
                    <a:gd name="T10" fmla="*/ 5 w 205"/>
                    <a:gd name="T11" fmla="*/ 4 h 11"/>
                    <a:gd name="T12" fmla="*/ 111 w 205"/>
                    <a:gd name="T13" fmla="*/ 2 h 11"/>
                    <a:gd name="T14" fmla="*/ 111 w 205"/>
                    <a:gd name="T15" fmla="*/ 2 h 11"/>
                    <a:gd name="T16" fmla="*/ 99 w 205"/>
                    <a:gd name="T17" fmla="*/ 4 h 11"/>
                    <a:gd name="T18" fmla="*/ 88 w 205"/>
                    <a:gd name="T19" fmla="*/ 11 h 11"/>
                    <a:gd name="T20" fmla="*/ 88 w 205"/>
                    <a:gd name="T21" fmla="*/ 11 h 11"/>
                    <a:gd name="T22" fmla="*/ 168 w 205"/>
                    <a:gd name="T23" fmla="*/ 0 h 11"/>
                    <a:gd name="T24" fmla="*/ 168 w 205"/>
                    <a:gd name="T25" fmla="*/ 0 h 11"/>
                    <a:gd name="T26" fmla="*/ 205 w 205"/>
                    <a:gd name="T27" fmla="*/ 0 h 11"/>
                    <a:gd name="T28" fmla="*/ 205 w 205"/>
                    <a:gd name="T29" fmla="*/ 0 h 11"/>
                    <a:gd name="T30" fmla="*/ 201 w 205"/>
                    <a:gd name="T31" fmla="*/ 4 h 11"/>
                    <a:gd name="T32" fmla="*/ 201 w 205"/>
                    <a:gd name="T33" fmla="*/ 4 h 11"/>
                    <a:gd name="T34" fmla="*/ 196 w 205"/>
                    <a:gd name="T35" fmla="*/ 7 h 11"/>
                    <a:gd name="T36" fmla="*/ 191 w 205"/>
                    <a:gd name="T37" fmla="*/ 7 h 11"/>
                    <a:gd name="T38" fmla="*/ 182 w 205"/>
                    <a:gd name="T39" fmla="*/ 2 h 11"/>
                    <a:gd name="T40" fmla="*/ 168 w 205"/>
                    <a:gd name="T41" fmla="*/ 0 h 11"/>
                    <a:gd name="T42" fmla="*/ 168 w 205"/>
                    <a:gd name="T43" fmla="*/ 0 h 11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05" h="11">
                      <a:moveTo>
                        <a:pt x="88" y="11"/>
                      </a:moveTo>
                      <a:lnTo>
                        <a:pt x="88" y="11"/>
                      </a:lnTo>
                      <a:lnTo>
                        <a:pt x="0" y="7"/>
                      </a:lnTo>
                      <a:lnTo>
                        <a:pt x="5" y="4"/>
                      </a:lnTo>
                      <a:lnTo>
                        <a:pt x="111" y="2"/>
                      </a:lnTo>
                      <a:lnTo>
                        <a:pt x="99" y="4"/>
                      </a:lnTo>
                      <a:lnTo>
                        <a:pt x="88" y="11"/>
                      </a:lnTo>
                      <a:close/>
                      <a:moveTo>
                        <a:pt x="168" y="0"/>
                      </a:moveTo>
                      <a:lnTo>
                        <a:pt x="168" y="0"/>
                      </a:lnTo>
                      <a:lnTo>
                        <a:pt x="205" y="0"/>
                      </a:lnTo>
                      <a:lnTo>
                        <a:pt x="201" y="4"/>
                      </a:lnTo>
                      <a:lnTo>
                        <a:pt x="196" y="7"/>
                      </a:lnTo>
                      <a:lnTo>
                        <a:pt x="191" y="7"/>
                      </a:lnTo>
                      <a:lnTo>
                        <a:pt x="182" y="2"/>
                      </a:lnTo>
                      <a:lnTo>
                        <a:pt x="168" y="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6" name="Freeform 161"/>
                <p:cNvSpPr>
                  <a:spLocks/>
                </p:cNvSpPr>
                <p:nvPr/>
              </p:nvSpPr>
              <p:spPr bwMode="auto">
                <a:xfrm>
                  <a:off x="4222" y="1028"/>
                  <a:ext cx="92" cy="7"/>
                </a:xfrm>
                <a:custGeom>
                  <a:avLst/>
                  <a:gdLst>
                    <a:gd name="T0" fmla="*/ 83 w 92"/>
                    <a:gd name="T1" fmla="*/ 7 h 7"/>
                    <a:gd name="T2" fmla="*/ 83 w 92"/>
                    <a:gd name="T3" fmla="*/ 7 h 7"/>
                    <a:gd name="T4" fmla="*/ 0 w 92"/>
                    <a:gd name="T5" fmla="*/ 4 h 7"/>
                    <a:gd name="T6" fmla="*/ 0 w 92"/>
                    <a:gd name="T7" fmla="*/ 4 h 7"/>
                    <a:gd name="T8" fmla="*/ 3 w 92"/>
                    <a:gd name="T9" fmla="*/ 2 h 7"/>
                    <a:gd name="T10" fmla="*/ 3 w 92"/>
                    <a:gd name="T11" fmla="*/ 2 h 7"/>
                    <a:gd name="T12" fmla="*/ 92 w 92"/>
                    <a:gd name="T13" fmla="*/ 0 h 7"/>
                    <a:gd name="T14" fmla="*/ 92 w 92"/>
                    <a:gd name="T15" fmla="*/ 0 h 7"/>
                    <a:gd name="T16" fmla="*/ 83 w 92"/>
                    <a:gd name="T17" fmla="*/ 7 h 7"/>
                    <a:gd name="T18" fmla="*/ 83 w 92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92" h="7">
                      <a:moveTo>
                        <a:pt x="83" y="7"/>
                      </a:moveTo>
                      <a:lnTo>
                        <a:pt x="83" y="7"/>
                      </a:lnTo>
                      <a:lnTo>
                        <a:pt x="0" y="4"/>
                      </a:lnTo>
                      <a:lnTo>
                        <a:pt x="3" y="2"/>
                      </a:lnTo>
                      <a:lnTo>
                        <a:pt x="92" y="0"/>
                      </a:lnTo>
                      <a:lnTo>
                        <a:pt x="83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7" name="Freeform 162"/>
                <p:cNvSpPr>
                  <a:spLocks/>
                </p:cNvSpPr>
                <p:nvPr/>
              </p:nvSpPr>
              <p:spPr bwMode="auto">
                <a:xfrm>
                  <a:off x="4210" y="1044"/>
                  <a:ext cx="88" cy="7"/>
                </a:xfrm>
                <a:custGeom>
                  <a:avLst/>
                  <a:gdLst>
                    <a:gd name="T0" fmla="*/ 81 w 88"/>
                    <a:gd name="T1" fmla="*/ 7 h 7"/>
                    <a:gd name="T2" fmla="*/ 81 w 88"/>
                    <a:gd name="T3" fmla="*/ 7 h 7"/>
                    <a:gd name="T4" fmla="*/ 0 w 88"/>
                    <a:gd name="T5" fmla="*/ 5 h 7"/>
                    <a:gd name="T6" fmla="*/ 0 w 88"/>
                    <a:gd name="T7" fmla="*/ 5 h 7"/>
                    <a:gd name="T8" fmla="*/ 3 w 88"/>
                    <a:gd name="T9" fmla="*/ 2 h 7"/>
                    <a:gd name="T10" fmla="*/ 3 w 88"/>
                    <a:gd name="T11" fmla="*/ 2 h 7"/>
                    <a:gd name="T12" fmla="*/ 88 w 88"/>
                    <a:gd name="T13" fmla="*/ 0 h 7"/>
                    <a:gd name="T14" fmla="*/ 88 w 88"/>
                    <a:gd name="T15" fmla="*/ 0 h 7"/>
                    <a:gd name="T16" fmla="*/ 81 w 88"/>
                    <a:gd name="T17" fmla="*/ 7 h 7"/>
                    <a:gd name="T18" fmla="*/ 81 w 88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8" h="7">
                      <a:moveTo>
                        <a:pt x="81" y="7"/>
                      </a:moveTo>
                      <a:lnTo>
                        <a:pt x="81" y="7"/>
                      </a:lnTo>
                      <a:lnTo>
                        <a:pt x="0" y="5"/>
                      </a:lnTo>
                      <a:lnTo>
                        <a:pt x="3" y="2"/>
                      </a:lnTo>
                      <a:lnTo>
                        <a:pt x="88" y="0"/>
                      </a:lnTo>
                      <a:lnTo>
                        <a:pt x="81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8" name="Freeform 163"/>
                <p:cNvSpPr>
                  <a:spLocks/>
                </p:cNvSpPr>
                <p:nvPr/>
              </p:nvSpPr>
              <p:spPr bwMode="auto">
                <a:xfrm>
                  <a:off x="4201" y="1061"/>
                  <a:ext cx="85" cy="7"/>
                </a:xfrm>
                <a:custGeom>
                  <a:avLst/>
                  <a:gdLst>
                    <a:gd name="T0" fmla="*/ 80 w 85"/>
                    <a:gd name="T1" fmla="*/ 7 h 7"/>
                    <a:gd name="T2" fmla="*/ 80 w 85"/>
                    <a:gd name="T3" fmla="*/ 7 h 7"/>
                    <a:gd name="T4" fmla="*/ 0 w 85"/>
                    <a:gd name="T5" fmla="*/ 2 h 7"/>
                    <a:gd name="T6" fmla="*/ 0 w 85"/>
                    <a:gd name="T7" fmla="*/ 2 h 7"/>
                    <a:gd name="T8" fmla="*/ 0 w 85"/>
                    <a:gd name="T9" fmla="*/ 2 h 7"/>
                    <a:gd name="T10" fmla="*/ 0 w 85"/>
                    <a:gd name="T11" fmla="*/ 2 h 7"/>
                    <a:gd name="T12" fmla="*/ 85 w 85"/>
                    <a:gd name="T13" fmla="*/ 0 h 7"/>
                    <a:gd name="T14" fmla="*/ 85 w 85"/>
                    <a:gd name="T15" fmla="*/ 0 h 7"/>
                    <a:gd name="T16" fmla="*/ 80 w 85"/>
                    <a:gd name="T17" fmla="*/ 7 h 7"/>
                    <a:gd name="T18" fmla="*/ 80 w 85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7">
                      <a:moveTo>
                        <a:pt x="80" y="7"/>
                      </a:moveTo>
                      <a:lnTo>
                        <a:pt x="80" y="7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0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39" name="Freeform 164"/>
                <p:cNvSpPr>
                  <a:spLocks/>
                </p:cNvSpPr>
                <p:nvPr/>
              </p:nvSpPr>
              <p:spPr bwMode="auto">
                <a:xfrm>
                  <a:off x="4194" y="1077"/>
                  <a:ext cx="85" cy="5"/>
                </a:xfrm>
                <a:custGeom>
                  <a:avLst/>
                  <a:gdLst>
                    <a:gd name="T0" fmla="*/ 85 w 85"/>
                    <a:gd name="T1" fmla="*/ 5 h 5"/>
                    <a:gd name="T2" fmla="*/ 85 w 85"/>
                    <a:gd name="T3" fmla="*/ 5 h 5"/>
                    <a:gd name="T4" fmla="*/ 0 w 85"/>
                    <a:gd name="T5" fmla="*/ 2 h 5"/>
                    <a:gd name="T6" fmla="*/ 0 w 85"/>
                    <a:gd name="T7" fmla="*/ 2 h 5"/>
                    <a:gd name="T8" fmla="*/ 0 w 85"/>
                    <a:gd name="T9" fmla="*/ 2 h 5"/>
                    <a:gd name="T10" fmla="*/ 0 w 85"/>
                    <a:gd name="T11" fmla="*/ 2 h 5"/>
                    <a:gd name="T12" fmla="*/ 85 w 85"/>
                    <a:gd name="T13" fmla="*/ 0 h 5"/>
                    <a:gd name="T14" fmla="*/ 85 w 85"/>
                    <a:gd name="T15" fmla="*/ 0 h 5"/>
                    <a:gd name="T16" fmla="*/ 85 w 85"/>
                    <a:gd name="T17" fmla="*/ 5 h 5"/>
                    <a:gd name="T18" fmla="*/ 85 w 85"/>
                    <a:gd name="T19" fmla="*/ 5 h 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5" h="5">
                      <a:moveTo>
                        <a:pt x="85" y="5"/>
                      </a:moveTo>
                      <a:lnTo>
                        <a:pt x="85" y="5"/>
                      </a:lnTo>
                      <a:lnTo>
                        <a:pt x="0" y="2"/>
                      </a:lnTo>
                      <a:lnTo>
                        <a:pt x="85" y="0"/>
                      </a:lnTo>
                      <a:lnTo>
                        <a:pt x="85" y="5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40" name="Freeform 165"/>
                <p:cNvSpPr>
                  <a:spLocks/>
                </p:cNvSpPr>
                <p:nvPr/>
              </p:nvSpPr>
              <p:spPr bwMode="auto">
                <a:xfrm>
                  <a:off x="4187" y="1091"/>
                  <a:ext cx="89" cy="7"/>
                </a:xfrm>
                <a:custGeom>
                  <a:avLst/>
                  <a:gdLst>
                    <a:gd name="T0" fmla="*/ 89 w 89"/>
                    <a:gd name="T1" fmla="*/ 7 h 7"/>
                    <a:gd name="T2" fmla="*/ 89 w 89"/>
                    <a:gd name="T3" fmla="*/ 7 h 7"/>
                    <a:gd name="T4" fmla="*/ 0 w 89"/>
                    <a:gd name="T5" fmla="*/ 5 h 7"/>
                    <a:gd name="T6" fmla="*/ 0 w 89"/>
                    <a:gd name="T7" fmla="*/ 5 h 7"/>
                    <a:gd name="T8" fmla="*/ 0 w 89"/>
                    <a:gd name="T9" fmla="*/ 5 h 7"/>
                    <a:gd name="T10" fmla="*/ 0 w 89"/>
                    <a:gd name="T11" fmla="*/ 5 h 7"/>
                    <a:gd name="T12" fmla="*/ 89 w 89"/>
                    <a:gd name="T13" fmla="*/ 0 h 7"/>
                    <a:gd name="T14" fmla="*/ 89 w 89"/>
                    <a:gd name="T15" fmla="*/ 0 h 7"/>
                    <a:gd name="T16" fmla="*/ 89 w 89"/>
                    <a:gd name="T17" fmla="*/ 7 h 7"/>
                    <a:gd name="T18" fmla="*/ 89 w 89"/>
                    <a:gd name="T19" fmla="*/ 7 h 7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9" h="7">
                      <a:moveTo>
                        <a:pt x="89" y="7"/>
                      </a:moveTo>
                      <a:lnTo>
                        <a:pt x="89" y="7"/>
                      </a:lnTo>
                      <a:lnTo>
                        <a:pt x="0" y="5"/>
                      </a:lnTo>
                      <a:lnTo>
                        <a:pt x="89" y="0"/>
                      </a:lnTo>
                      <a:lnTo>
                        <a:pt x="89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42" name="Freeform 167"/>
                <p:cNvSpPr>
                  <a:spLocks/>
                </p:cNvSpPr>
                <p:nvPr/>
              </p:nvSpPr>
              <p:spPr bwMode="auto">
                <a:xfrm>
                  <a:off x="4180" y="1124"/>
                  <a:ext cx="104" cy="7"/>
                </a:xfrm>
                <a:custGeom>
                  <a:avLst/>
                  <a:gdLst>
                    <a:gd name="T0" fmla="*/ 104 w 104"/>
                    <a:gd name="T1" fmla="*/ 7 h 7"/>
                    <a:gd name="T2" fmla="*/ 0 w 104"/>
                    <a:gd name="T3" fmla="*/ 3 h 7"/>
                    <a:gd name="T4" fmla="*/ 0 w 104"/>
                    <a:gd name="T5" fmla="*/ 3 h 7"/>
                    <a:gd name="T6" fmla="*/ 0 w 104"/>
                    <a:gd name="T7" fmla="*/ 3 h 7"/>
                    <a:gd name="T8" fmla="*/ 101 w 104"/>
                    <a:gd name="T9" fmla="*/ 0 h 7"/>
                    <a:gd name="T10" fmla="*/ 101 w 104"/>
                    <a:gd name="T11" fmla="*/ 0 h 7"/>
                    <a:gd name="T12" fmla="*/ 104 w 104"/>
                    <a:gd name="T13" fmla="*/ 7 h 7"/>
                    <a:gd name="T14" fmla="*/ 104 w 104"/>
                    <a:gd name="T15" fmla="*/ 7 h 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4" h="7">
                      <a:moveTo>
                        <a:pt x="104" y="7"/>
                      </a:moveTo>
                      <a:lnTo>
                        <a:pt x="0" y="3"/>
                      </a:lnTo>
                      <a:lnTo>
                        <a:pt x="101" y="0"/>
                      </a:lnTo>
                      <a:lnTo>
                        <a:pt x="104" y="7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  <p:sp>
              <p:nvSpPr>
                <p:cNvPr id="23744" name="Freeform 169"/>
                <p:cNvSpPr>
                  <a:spLocks/>
                </p:cNvSpPr>
                <p:nvPr/>
              </p:nvSpPr>
              <p:spPr bwMode="auto">
                <a:xfrm>
                  <a:off x="4522" y="962"/>
                  <a:ext cx="37" cy="54"/>
                </a:xfrm>
                <a:custGeom>
                  <a:avLst/>
                  <a:gdLst>
                    <a:gd name="T0" fmla="*/ 37 w 37"/>
                    <a:gd name="T1" fmla="*/ 0 h 54"/>
                    <a:gd name="T2" fmla="*/ 37 w 37"/>
                    <a:gd name="T3" fmla="*/ 0 h 54"/>
                    <a:gd name="T4" fmla="*/ 26 w 37"/>
                    <a:gd name="T5" fmla="*/ 21 h 54"/>
                    <a:gd name="T6" fmla="*/ 26 w 37"/>
                    <a:gd name="T7" fmla="*/ 21 h 54"/>
                    <a:gd name="T8" fmla="*/ 4 w 37"/>
                    <a:gd name="T9" fmla="*/ 49 h 54"/>
                    <a:gd name="T10" fmla="*/ 0 w 37"/>
                    <a:gd name="T11" fmla="*/ 54 h 54"/>
                    <a:gd name="T12" fmla="*/ 0 w 37"/>
                    <a:gd name="T13" fmla="*/ 54 h 54"/>
                    <a:gd name="T14" fmla="*/ 11 w 37"/>
                    <a:gd name="T15" fmla="*/ 37 h 54"/>
                    <a:gd name="T16" fmla="*/ 21 w 37"/>
                    <a:gd name="T17" fmla="*/ 21 h 54"/>
                    <a:gd name="T18" fmla="*/ 30 w 37"/>
                    <a:gd name="T19" fmla="*/ 0 h 54"/>
                    <a:gd name="T20" fmla="*/ 37 w 37"/>
                    <a:gd name="T21" fmla="*/ 0 h 5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54">
                      <a:moveTo>
                        <a:pt x="37" y="0"/>
                      </a:moveTo>
                      <a:lnTo>
                        <a:pt x="37" y="0"/>
                      </a:lnTo>
                      <a:lnTo>
                        <a:pt x="26" y="21"/>
                      </a:lnTo>
                      <a:lnTo>
                        <a:pt x="4" y="49"/>
                      </a:lnTo>
                      <a:lnTo>
                        <a:pt x="0" y="54"/>
                      </a:lnTo>
                      <a:lnTo>
                        <a:pt x="11" y="37"/>
                      </a:lnTo>
                      <a:lnTo>
                        <a:pt x="21" y="21"/>
                      </a:lnTo>
                      <a:lnTo>
                        <a:pt x="30" y="0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>
                    <a:latin typeface="+mj-lt"/>
                  </a:endParaRPr>
                </a:p>
              </p:txBody>
            </p:sp>
          </p:grpSp>
          <p:sp>
            <p:nvSpPr>
              <p:cNvPr id="23581" name="Line 188"/>
              <p:cNvSpPr>
                <a:spLocks noChangeShapeType="1"/>
              </p:cNvSpPr>
              <p:nvPr/>
            </p:nvSpPr>
            <p:spPr bwMode="auto">
              <a:xfrm>
                <a:off x="2096" y="661"/>
                <a:ext cx="788" cy="56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583" name="Line 190"/>
              <p:cNvSpPr>
                <a:spLocks noChangeShapeType="1"/>
              </p:cNvSpPr>
              <p:nvPr/>
            </p:nvSpPr>
            <p:spPr bwMode="auto">
              <a:xfrm>
                <a:off x="2052" y="967"/>
                <a:ext cx="83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582" name="Line 189"/>
              <p:cNvSpPr>
                <a:spLocks noChangeShapeType="1"/>
              </p:cNvSpPr>
              <p:nvPr/>
            </p:nvSpPr>
            <p:spPr bwMode="auto">
              <a:xfrm>
                <a:off x="2052" y="836"/>
                <a:ext cx="1752" cy="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584" name="Line 191"/>
              <p:cNvSpPr>
                <a:spLocks noChangeShapeType="1"/>
              </p:cNvSpPr>
              <p:nvPr/>
            </p:nvSpPr>
            <p:spPr bwMode="auto">
              <a:xfrm flipV="1">
                <a:off x="2052" y="748"/>
                <a:ext cx="1752" cy="35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23579" name="Text Box 206"/>
            <p:cNvSpPr txBox="1">
              <a:spLocks noChangeArrowheads="1"/>
            </p:cNvSpPr>
            <p:nvPr/>
          </p:nvSpPr>
          <p:spPr bwMode="auto">
            <a:xfrm>
              <a:off x="3872" y="1449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panose="020B0600000101010101" pitchFamily="34" charset="-127"/>
                </a:rPr>
                <a:t>Disk/SSD</a:t>
              </a:r>
            </a:p>
          </p:txBody>
        </p:sp>
      </p:grpSp>
      <p:grpSp>
        <p:nvGrpSpPr>
          <p:cNvPr id="765177" name="Group 249"/>
          <p:cNvGrpSpPr>
            <a:grpSpLocks/>
          </p:cNvGrpSpPr>
          <p:nvPr/>
        </p:nvGrpSpPr>
        <p:grpSpPr bwMode="auto">
          <a:xfrm>
            <a:off x="1092200" y="1460339"/>
            <a:ext cx="1203326" cy="3206750"/>
            <a:chOff x="576" y="48"/>
            <a:chExt cx="758" cy="2020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607" y="48"/>
              <a:ext cx="657" cy="1576"/>
            </a:xfrm>
            <a:prstGeom prst="rect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ko-KR" altLang="en-US" sz="6000">
                  <a:latin typeface="+mj-lt"/>
                  <a:ea typeface="굴림" panose="020B0600000101010101" pitchFamily="34" charset="-127"/>
                  <a:sym typeface="Symbol" panose="05050102010706020507" pitchFamily="18" charset="2"/>
                </a:rPr>
                <a:t></a:t>
              </a:r>
            </a:p>
          </p:txBody>
        </p:sp>
        <p:sp>
          <p:nvSpPr>
            <p:cNvPr id="23561" name="Text Box 205"/>
            <p:cNvSpPr txBox="1">
              <a:spLocks noChangeArrowheads="1"/>
            </p:cNvSpPr>
            <p:nvPr/>
          </p:nvSpPr>
          <p:spPr bwMode="auto">
            <a:xfrm>
              <a:off x="576" y="1624"/>
              <a:ext cx="75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panose="020B0600000101010101" pitchFamily="34" charset="-127"/>
                </a:rPr>
                <a:t>Virtual</a:t>
              </a:r>
            </a:p>
            <a:p>
              <a:pPr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panose="020B0600000101010101" pitchFamily="34" charset="-127"/>
                </a:rPr>
                <a:t>Memory</a:t>
              </a:r>
            </a:p>
          </p:txBody>
        </p:sp>
        <p:sp>
          <p:nvSpPr>
            <p:cNvPr id="23562" name="Rectangle 224"/>
            <p:cNvSpPr>
              <a:spLocks noChangeArrowheads="1"/>
            </p:cNvSpPr>
            <p:nvPr/>
          </p:nvSpPr>
          <p:spPr bwMode="auto">
            <a:xfrm>
              <a:off x="607" y="127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3" name="Rectangle 225"/>
            <p:cNvSpPr>
              <a:spLocks noChangeArrowheads="1"/>
            </p:cNvSpPr>
            <p:nvPr/>
          </p:nvSpPr>
          <p:spPr bwMode="auto">
            <a:xfrm>
              <a:off x="607" y="118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4" name="Rectangle 226"/>
            <p:cNvSpPr>
              <a:spLocks noChangeArrowheads="1"/>
            </p:cNvSpPr>
            <p:nvPr/>
          </p:nvSpPr>
          <p:spPr bwMode="auto">
            <a:xfrm>
              <a:off x="607" y="109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5" name="Rectangle 227"/>
            <p:cNvSpPr>
              <a:spLocks noChangeArrowheads="1"/>
            </p:cNvSpPr>
            <p:nvPr/>
          </p:nvSpPr>
          <p:spPr bwMode="auto">
            <a:xfrm>
              <a:off x="607" y="101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6" name="Rectangle 228"/>
            <p:cNvSpPr>
              <a:spLocks noChangeArrowheads="1"/>
            </p:cNvSpPr>
            <p:nvPr/>
          </p:nvSpPr>
          <p:spPr bwMode="auto">
            <a:xfrm>
              <a:off x="607" y="924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7" name="Rectangle 229"/>
            <p:cNvSpPr>
              <a:spLocks noChangeArrowheads="1"/>
            </p:cNvSpPr>
            <p:nvPr/>
          </p:nvSpPr>
          <p:spPr bwMode="auto">
            <a:xfrm>
              <a:off x="607" y="836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8" name="Rectangle 230"/>
            <p:cNvSpPr>
              <a:spLocks noChangeArrowheads="1"/>
            </p:cNvSpPr>
            <p:nvPr/>
          </p:nvSpPr>
          <p:spPr bwMode="auto">
            <a:xfrm>
              <a:off x="607" y="74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69" name="Rectangle 231"/>
            <p:cNvSpPr>
              <a:spLocks noChangeArrowheads="1"/>
            </p:cNvSpPr>
            <p:nvPr/>
          </p:nvSpPr>
          <p:spPr bwMode="auto">
            <a:xfrm>
              <a:off x="607" y="66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0" name="Rectangle 232"/>
            <p:cNvSpPr>
              <a:spLocks noChangeArrowheads="1"/>
            </p:cNvSpPr>
            <p:nvPr/>
          </p:nvSpPr>
          <p:spPr bwMode="auto">
            <a:xfrm>
              <a:off x="607" y="57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1" name="Rectangle 233"/>
            <p:cNvSpPr>
              <a:spLocks noChangeArrowheads="1"/>
            </p:cNvSpPr>
            <p:nvPr/>
          </p:nvSpPr>
          <p:spPr bwMode="auto">
            <a:xfrm>
              <a:off x="607" y="48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2" name="Rectangle 234"/>
            <p:cNvSpPr>
              <a:spLocks noChangeArrowheads="1"/>
            </p:cNvSpPr>
            <p:nvPr/>
          </p:nvSpPr>
          <p:spPr bwMode="auto">
            <a:xfrm>
              <a:off x="607" y="398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3" name="Rectangle 235"/>
            <p:cNvSpPr>
              <a:spLocks noChangeArrowheads="1"/>
            </p:cNvSpPr>
            <p:nvPr/>
          </p:nvSpPr>
          <p:spPr bwMode="auto">
            <a:xfrm>
              <a:off x="607" y="311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4" name="Rectangle 236"/>
            <p:cNvSpPr>
              <a:spLocks noChangeArrowheads="1"/>
            </p:cNvSpPr>
            <p:nvPr/>
          </p:nvSpPr>
          <p:spPr bwMode="auto">
            <a:xfrm>
              <a:off x="607" y="223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5" name="Rectangle 237"/>
            <p:cNvSpPr>
              <a:spLocks noChangeArrowheads="1"/>
            </p:cNvSpPr>
            <p:nvPr/>
          </p:nvSpPr>
          <p:spPr bwMode="auto">
            <a:xfrm>
              <a:off x="607" y="136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6" name="Rectangle 243"/>
            <p:cNvSpPr>
              <a:spLocks noChangeArrowheads="1"/>
            </p:cNvSpPr>
            <p:nvPr/>
          </p:nvSpPr>
          <p:spPr bwMode="auto">
            <a:xfrm>
              <a:off x="607" y="1361"/>
              <a:ext cx="657" cy="88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  <p:sp>
          <p:nvSpPr>
            <p:cNvPr id="23577" name="Rectangle 244"/>
            <p:cNvSpPr>
              <a:spLocks noChangeArrowheads="1"/>
            </p:cNvSpPr>
            <p:nvPr/>
          </p:nvSpPr>
          <p:spPr bwMode="auto">
            <a:xfrm>
              <a:off x="607" y="1449"/>
              <a:ext cx="657" cy="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+mj-lt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5B5BB8EF-F61F-4C1B-9FAA-095A28EF6765}"/>
              </a:ext>
            </a:extLst>
          </p:cNvPr>
          <p:cNvSpPr/>
          <p:nvPr/>
        </p:nvSpPr>
        <p:spPr>
          <a:xfrm>
            <a:off x="5868989" y="1946908"/>
            <a:ext cx="2181856" cy="152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9BB9CD-36AA-435C-808C-D10F2505C1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911" y="1860697"/>
            <a:ext cx="2753851" cy="170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4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91D1-CA1E-448E-A28D-07C474A2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as a Cache for Disk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99AB9-9D1B-4C68-9E4A-AC1A114BC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Block Size:</a:t>
            </a:r>
            <a:r>
              <a:rPr lang="en-US" dirty="0"/>
              <a:t> 1 Page</a:t>
            </a:r>
          </a:p>
          <a:p>
            <a:endParaRPr lang="en-US" dirty="0"/>
          </a:p>
          <a:p>
            <a:r>
              <a:rPr lang="en-US" b="1" dirty="0"/>
              <a:t>Associativity:</a:t>
            </a:r>
            <a:r>
              <a:rPr lang="en-US" dirty="0"/>
              <a:t> Fully Associative</a:t>
            </a:r>
          </a:p>
          <a:p>
            <a:pPr lvl="1"/>
            <a:r>
              <a:rPr lang="en-US" dirty="0"/>
              <a:t>Any page can go in any frame</a:t>
            </a:r>
          </a:p>
          <a:p>
            <a:pPr lvl="1"/>
            <a:endParaRPr lang="en-US" dirty="0"/>
          </a:p>
          <a:p>
            <a:r>
              <a:rPr lang="en-US" b="1" dirty="0"/>
              <a:t>Write Policy:</a:t>
            </a:r>
            <a:r>
              <a:rPr lang="en-US" dirty="0"/>
              <a:t> Write Back (disk writes are slow)</a:t>
            </a:r>
          </a:p>
          <a:p>
            <a:endParaRPr lang="en-US" dirty="0"/>
          </a:p>
          <a:p>
            <a:r>
              <a:rPr lang="en-US" b="1" dirty="0"/>
              <a:t>Replacement Policy:</a:t>
            </a:r>
            <a:r>
              <a:rPr lang="en-US" dirty="0"/>
              <a:t> LRU Approximation</a:t>
            </a:r>
          </a:p>
        </p:txBody>
      </p:sp>
    </p:spTree>
    <p:extLst>
      <p:ext uri="{BB962C8B-B14F-4D97-AF65-F5344CB8AC3E}">
        <p14:creationId xmlns:p14="http://schemas.microsoft.com/office/powerpoint/2010/main" val="41170706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E2236-F068-DB45-8BF9-C4AA16E7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32-bit x86 Page Table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98288-6B46-D443-82E0-7BD6AB4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10/10/12 Split of Virtual Address</a:t>
            </a:r>
          </a:p>
          <a:p>
            <a:r>
              <a:rPr lang="en-US" dirty="0"/>
              <a:t>Top-level page tables called </a:t>
            </a:r>
            <a:r>
              <a:rPr lang="en-US" i="1" dirty="0"/>
              <a:t>directories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400" b="1" dirty="0"/>
          </a:p>
          <a:p>
            <a:r>
              <a:rPr lang="en-US" sz="2400" b="1" dirty="0"/>
              <a:t>A: </a:t>
            </a:r>
            <a:r>
              <a:rPr lang="en-US" sz="2400" dirty="0"/>
              <a:t>Set by hardware when page is first </a:t>
            </a:r>
            <a:r>
              <a:rPr lang="en-US" sz="2400" b="1" dirty="0"/>
              <a:t>accessed</a:t>
            </a:r>
            <a:endParaRPr lang="en-US" sz="2400" dirty="0"/>
          </a:p>
          <a:p>
            <a:r>
              <a:rPr lang="en-US" sz="2400" b="1" dirty="0"/>
              <a:t>D: </a:t>
            </a:r>
            <a:r>
              <a:rPr lang="en-US" sz="2400" dirty="0"/>
              <a:t>Page marked </a:t>
            </a:r>
            <a:r>
              <a:rPr lang="en-US" sz="2400" b="1" dirty="0"/>
              <a:t>dirty</a:t>
            </a:r>
            <a:r>
              <a:rPr lang="en-US" sz="2400" dirty="0"/>
              <a:t> if it is ever modified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b="1" i="1" dirty="0"/>
              <a:t>Page Table entry tells OS about usage patterns</a:t>
            </a:r>
            <a:endParaRPr lang="en-US" sz="2400" b="1" i="1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24DC9FFF-8F04-D44D-A3CD-1F857E257810}"/>
              </a:ext>
            </a:extLst>
          </p:cNvPr>
          <p:cNvGrpSpPr>
            <a:grpSpLocks/>
          </p:cNvGrpSpPr>
          <p:nvPr/>
        </p:nvGrpSpPr>
        <p:grpSpPr bwMode="auto">
          <a:xfrm>
            <a:off x="628650" y="2940843"/>
            <a:ext cx="7696200" cy="976313"/>
            <a:chOff x="480" y="2304"/>
            <a:chExt cx="4848" cy="615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FD3C4DA0-1A30-9C46-95E5-BC09522A2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Page Frame Number</a:t>
              </a:r>
            </a:p>
            <a:p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874732D-727C-9F4E-BC9B-085D3916B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Unused</a:t>
              </a:r>
            </a:p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6DF5E3E-A6B7-184F-A047-62DABDC7E0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45D17E1-ADD8-A348-84F6-E5B48A74D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L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16575785-2865-E14E-8C3C-C234414E3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E90277DF-3B95-FC47-9D2A-AE0056A81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45B063BE-264C-2747-BFED-7F2BE73FE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6BE79772-6E7E-1343-9F31-772D26B20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latin typeface="Gill Sans MT" panose="020B0502020104020203" pitchFamily="34" charset="77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75D2518-111B-9945-B90E-990B4EB0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4" name="Rectangle 14">
              <a:extLst>
                <a:ext uri="{FF2B5EF4-FFF2-40B4-BE49-F238E27FC236}">
                  <a16:creationId xmlns:a16="http://schemas.microsoft.com/office/drawing/2014/main" id="{21AFBBF5-D458-C940-9873-08D101772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 MT" panose="020B0502020104020203" pitchFamily="34" charset="77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5" name="Rectangle 15">
              <a:extLst>
                <a:ext uri="{FF2B5EF4-FFF2-40B4-BE49-F238E27FC236}">
                  <a16:creationId xmlns:a16="http://schemas.microsoft.com/office/drawing/2014/main" id="{591F1836-B12E-E24F-882B-90F79F61E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EA744E7-6B22-C241-9486-BFDE12873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8CEFC655-1A87-F84A-9887-528EB418C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8108D744-2E12-3748-B80A-E67F9BA6D6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26B3E2FD-05EA-CF4A-AF2E-FE432EDBC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B1462059-9327-D14B-A210-4DEA77E26E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69640BBE-D6D3-9B42-99AA-12CAD3A95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744556E-6061-4947-8631-28860DB2F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71B4D3B8-1110-8A47-A922-988C3D1B81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4" name="Text Box 24">
              <a:extLst>
                <a:ext uri="{FF2B5EF4-FFF2-40B4-BE49-F238E27FC236}">
                  <a16:creationId xmlns:a16="http://schemas.microsoft.com/office/drawing/2014/main" id="{73942A42-AFE1-924A-A5DD-1056C4429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B7526BAB-BB71-F94B-BAA6-C4BF0D84B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DB972027-DF2C-D743-80DB-0CAD91C490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latin typeface="Gill Sans MT" panose="020B0502020104020203" pitchFamily="34" charset="77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97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6F160-85DF-234B-B8F7-B8835F31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Exceptions Transparent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AB4F5-0F92-3046-9238-3D24559EA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22481"/>
            <a:ext cx="7886700" cy="2888672"/>
          </a:xfrm>
        </p:spPr>
        <p:txBody>
          <a:bodyPr/>
          <a:lstStyle/>
          <a:p>
            <a:r>
              <a:rPr lang="en-US" dirty="0"/>
              <a:t>Exception prompts OS to fix something, e.g. finally load copy a page from disk</a:t>
            </a:r>
          </a:p>
          <a:p>
            <a:r>
              <a:rPr lang="en-US" dirty="0"/>
              <a:t>Can we return just like with a system call?</a:t>
            </a:r>
          </a:p>
          <a:p>
            <a:pPr lvl="1"/>
            <a:r>
              <a:rPr lang="en-US" b="1" dirty="0"/>
              <a:t>Not Quite</a:t>
            </a:r>
            <a:endParaRPr lang="en-US" dirty="0"/>
          </a:p>
          <a:p>
            <a:pPr lvl="1"/>
            <a:r>
              <a:rPr lang="en-US" dirty="0"/>
              <a:t>Need to repeat instruction that caused exception, not advance past 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DAB289-AC3B-6E4E-AA37-3C6721D7602F}"/>
              </a:ext>
            </a:extLst>
          </p:cNvPr>
          <p:cNvSpPr/>
          <p:nvPr/>
        </p:nvSpPr>
        <p:spPr>
          <a:xfrm>
            <a:off x="1470212" y="1526251"/>
            <a:ext cx="1488142" cy="681318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AB3DC8-3366-1247-9069-024C9658879D}"/>
              </a:ext>
            </a:extLst>
          </p:cNvPr>
          <p:cNvSpPr txBox="1"/>
          <p:nvPr/>
        </p:nvSpPr>
        <p:spPr>
          <a:xfrm>
            <a:off x="430305" y="1636078"/>
            <a:ext cx="123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User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EE6EE-7E94-1542-9867-22FA4E7A5598}"/>
              </a:ext>
            </a:extLst>
          </p:cNvPr>
          <p:cNvSpPr txBox="1"/>
          <p:nvPr/>
        </p:nvSpPr>
        <p:spPr>
          <a:xfrm>
            <a:off x="430305" y="2549083"/>
            <a:ext cx="1237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50ABB1-BEF3-9140-A756-0D68AA3F8803}"/>
              </a:ext>
            </a:extLst>
          </p:cNvPr>
          <p:cNvSpPr txBox="1"/>
          <p:nvPr/>
        </p:nvSpPr>
        <p:spPr>
          <a:xfrm rot="16200000">
            <a:off x="2711072" y="1304942"/>
            <a:ext cx="1325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Faulting Inst.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7484-1975-C342-8196-CE5B67EF5CC0}"/>
              </a:ext>
            </a:extLst>
          </p:cNvPr>
          <p:cNvSpPr/>
          <p:nvPr/>
        </p:nvSpPr>
        <p:spPr>
          <a:xfrm>
            <a:off x="3670090" y="2439257"/>
            <a:ext cx="1111622" cy="681318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Load Page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3CB2C7-23DE-F849-85BF-2609B565A4E7}"/>
              </a:ext>
            </a:extLst>
          </p:cNvPr>
          <p:cNvSpPr/>
          <p:nvPr/>
        </p:nvSpPr>
        <p:spPr>
          <a:xfrm>
            <a:off x="5408279" y="1526251"/>
            <a:ext cx="1488142" cy="681318"/>
          </a:xfrm>
          <a:prstGeom prst="rect">
            <a:avLst/>
          </a:prstGeom>
          <a:solidFill>
            <a:srgbClr val="BCFFBC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5C0473-5001-FC41-B8CE-A2B1D718AD0B}"/>
              </a:ext>
            </a:extLst>
          </p:cNvPr>
          <p:cNvSpPr txBox="1"/>
          <p:nvPr/>
        </p:nvSpPr>
        <p:spPr>
          <a:xfrm rot="16200000">
            <a:off x="4330000" y="1307689"/>
            <a:ext cx="1325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Faulting Inst.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3230BFE-5D1C-1446-93DF-3DDAA5EC0213}"/>
              </a:ext>
            </a:extLst>
          </p:cNvPr>
          <p:cNvCxnSpPr>
            <a:stCxn id="8" idx="1"/>
          </p:cNvCxnSpPr>
          <p:nvPr/>
        </p:nvCxnSpPr>
        <p:spPr>
          <a:xfrm flipH="1">
            <a:off x="3373852" y="2383221"/>
            <a:ext cx="1" cy="737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A7310C9-AFA8-AD44-83B4-42864D208D3A}"/>
              </a:ext>
            </a:extLst>
          </p:cNvPr>
          <p:cNvCxnSpPr>
            <a:cxnSpLocks/>
          </p:cNvCxnSpPr>
          <p:nvPr/>
        </p:nvCxnSpPr>
        <p:spPr>
          <a:xfrm flipH="1" flipV="1">
            <a:off x="5077949" y="2383221"/>
            <a:ext cx="1" cy="7373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1669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16" y="119970"/>
            <a:ext cx="7886700" cy="1325563"/>
          </a:xfrm>
        </p:spPr>
        <p:txBody>
          <a:bodyPr/>
          <a:lstStyle/>
          <a:p>
            <a:r>
              <a:rPr lang="en-US" dirty="0"/>
              <a:t>Why Might this Approach Work?</a:t>
            </a:r>
            <a:br>
              <a:rPr lang="en-US" dirty="0"/>
            </a:br>
            <a:r>
              <a:rPr lang="en-US" dirty="0"/>
              <a:t>Working Set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70710"/>
            <a:ext cx="8229600" cy="1632708"/>
          </a:xfrm>
        </p:spPr>
        <p:txBody>
          <a:bodyPr/>
          <a:lstStyle/>
          <a:p>
            <a:r>
              <a:rPr lang="en-US" dirty="0"/>
              <a:t>Theory: Programs transition through sequence of “working sets” – subsets of their address spaces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19334" y="6157296"/>
            <a:ext cx="7635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6536" y="6187533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057823" y="3103418"/>
            <a:ext cx="0" cy="3053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226154" y="4223383"/>
            <a:ext cx="1201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Address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35830" y="4902484"/>
            <a:ext cx="715890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35829" y="4237283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438710" y="4783318"/>
            <a:ext cx="1749013" cy="1116967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1110" y="3436017"/>
            <a:ext cx="1749013" cy="636182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56536" y="4253620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59418" y="4753081"/>
            <a:ext cx="507689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57973" y="3103418"/>
            <a:ext cx="972021" cy="529138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81447" y="4269347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942274" y="3266720"/>
            <a:ext cx="457462" cy="2164902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719322" y="5614867"/>
            <a:ext cx="1360827" cy="273346"/>
          </a:xfrm>
          <a:prstGeom prst="roundRect">
            <a:avLst/>
          </a:prstGeom>
          <a:effectLst>
            <a:glow rad="101600">
              <a:schemeClr val="accent1">
                <a:lumMod val="20000"/>
                <a:lumOff val="80000"/>
                <a:alpha val="75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196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1" y="66753"/>
            <a:ext cx="7886700" cy="1325563"/>
          </a:xfrm>
        </p:spPr>
        <p:txBody>
          <a:bodyPr/>
          <a:lstStyle/>
          <a:p>
            <a:r>
              <a:rPr lang="en-US" dirty="0"/>
              <a:t>Cache Behavior under WS model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9750" y="5062910"/>
            <a:ext cx="719726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99750" y="1729091"/>
            <a:ext cx="0" cy="33338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453207" y="3128997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Hit Rate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25031" y="5108266"/>
            <a:ext cx="1539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Gill Sans" charset="0"/>
                <a:ea typeface="Gill Sans" charset="0"/>
                <a:cs typeface="Gill Sans" charset="0"/>
              </a:rPr>
              <a:t>Cache Size</a:t>
            </a:r>
          </a:p>
        </p:txBody>
      </p:sp>
      <p:sp>
        <p:nvSpPr>
          <p:cNvPr id="11" name="Freeform 10"/>
          <p:cNvSpPr/>
          <p:nvPr/>
        </p:nvSpPr>
        <p:spPr>
          <a:xfrm>
            <a:off x="1314869" y="2546791"/>
            <a:ext cx="6909976" cy="2289345"/>
          </a:xfrm>
          <a:custGeom>
            <a:avLst/>
            <a:gdLst>
              <a:gd name="connsiteX0" fmla="*/ 0 w 6909976"/>
              <a:gd name="connsiteY0" fmla="*/ 2615451 h 2615451"/>
              <a:gd name="connsiteX1" fmla="*/ 937459 w 6909976"/>
              <a:gd name="connsiteY1" fmla="*/ 2509624 h 2615451"/>
              <a:gd name="connsiteX2" fmla="*/ 1239865 w 6909976"/>
              <a:gd name="connsiteY2" fmla="*/ 1980486 h 2615451"/>
              <a:gd name="connsiteX3" fmla="*/ 1905158 w 6909976"/>
              <a:gd name="connsiteY3" fmla="*/ 1829304 h 2615451"/>
              <a:gd name="connsiteX4" fmla="*/ 2026120 w 6909976"/>
              <a:gd name="connsiteY4" fmla="*/ 1466467 h 2615451"/>
              <a:gd name="connsiteX5" fmla="*/ 4173202 w 6909976"/>
              <a:gd name="connsiteY5" fmla="*/ 1390876 h 2615451"/>
              <a:gd name="connsiteX6" fmla="*/ 4596571 w 6909976"/>
              <a:gd name="connsiteY6" fmla="*/ 453546 h 2615451"/>
              <a:gd name="connsiteX7" fmla="*/ 5216503 w 6909976"/>
              <a:gd name="connsiteY7" fmla="*/ 151182 h 2615451"/>
              <a:gd name="connsiteX8" fmla="*/ 6909976 w 6909976"/>
              <a:gd name="connsiteY8" fmla="*/ 0 h 2615451"/>
              <a:gd name="connsiteX9" fmla="*/ 6909976 w 6909976"/>
              <a:gd name="connsiteY9" fmla="*/ 0 h 261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09976" h="2615451">
                <a:moveTo>
                  <a:pt x="0" y="2615451"/>
                </a:moveTo>
                <a:lnTo>
                  <a:pt x="937459" y="2509624"/>
                </a:lnTo>
                <a:lnTo>
                  <a:pt x="1239865" y="1980486"/>
                </a:lnTo>
                <a:lnTo>
                  <a:pt x="1905158" y="1829304"/>
                </a:lnTo>
                <a:lnTo>
                  <a:pt x="2026120" y="1466467"/>
                </a:lnTo>
                <a:lnTo>
                  <a:pt x="4173202" y="1390876"/>
                </a:lnTo>
                <a:lnTo>
                  <a:pt x="4596571" y="453546"/>
                </a:lnTo>
                <a:lnTo>
                  <a:pt x="5216503" y="151182"/>
                </a:lnTo>
                <a:lnTo>
                  <a:pt x="6909976" y="0"/>
                </a:lnTo>
                <a:lnTo>
                  <a:pt x="6909976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274332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new working set fits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022556" y="2780056"/>
            <a:ext cx="677199" cy="3326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88299" y="3673251"/>
            <a:ext cx="677199" cy="33260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93910" y="2145095"/>
            <a:ext cx="6925095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8090" y="487286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5388" y="16988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1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212169" y="1903105"/>
            <a:ext cx="163180" cy="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0765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1992"/>
            <a:ext cx="7886700" cy="1325563"/>
          </a:xfrm>
        </p:spPr>
        <p:txBody>
          <a:bodyPr/>
          <a:lstStyle/>
          <a:p>
            <a:r>
              <a:rPr lang="en-US" dirty="0"/>
              <a:t>Another model: </a:t>
            </a:r>
            <a:r>
              <a:rPr lang="en-US" dirty="0" err="1"/>
              <a:t>Zipf</a:t>
            </a:r>
            <a:r>
              <a:rPr lang="en-US" dirty="0"/>
              <a:t>/Power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766054"/>
            <a:ext cx="9067800" cy="1451811"/>
          </a:xfrm>
        </p:spPr>
        <p:txBody>
          <a:bodyPr>
            <a:noAutofit/>
          </a:bodyPr>
          <a:lstStyle/>
          <a:p>
            <a:r>
              <a:rPr lang="en-US" sz="2400" dirty="0"/>
              <a:t>“Heavy-Tailed” distribution</a:t>
            </a:r>
          </a:p>
          <a:p>
            <a:r>
              <a:rPr lang="en-US" sz="2400" dirty="0"/>
              <a:t>Lots of rare items – lots of unavoidable misses</a:t>
            </a:r>
          </a:p>
          <a:p>
            <a:r>
              <a:rPr lang="en-US" sz="2400" dirty="0"/>
              <a:t>A few very common items – caching very helpful</a:t>
            </a:r>
          </a:p>
          <a:p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814273"/>
              </p:ext>
            </p:extLst>
          </p:nvPr>
        </p:nvGraphicFramePr>
        <p:xfrm>
          <a:off x="457200" y="963755"/>
          <a:ext cx="8305800" cy="3870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174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8B27-D9DE-44AD-B0C9-FDFDE072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329720" cy="1325563"/>
          </a:xfrm>
        </p:spPr>
        <p:txBody>
          <a:bodyPr/>
          <a:lstStyle/>
          <a:p>
            <a:r>
              <a:rPr lang="en-US" dirty="0"/>
              <a:t>Demand Paging: Page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84216-9BA0-4BCB-9DDC-499F9BB4E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16" y="1835544"/>
            <a:ext cx="8205967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Process access page on disk, PTE indicates </a:t>
            </a:r>
            <a:r>
              <a:rPr lang="en-US" b="1" dirty="0"/>
              <a:t>invalid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MMU traps to OS – </a:t>
            </a:r>
            <a:r>
              <a:rPr lang="en-US" b="1" i="1" dirty="0"/>
              <a:t>Page Fault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chooses a page to replace</a:t>
            </a:r>
          </a:p>
          <a:p>
            <a:pPr lvl="1"/>
            <a:r>
              <a:rPr lang="en-US" dirty="0"/>
              <a:t>If dirty bit set, must write back to disk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loads new page into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updates page table entries (for new and evicted pages) and invalidates relevant TLB entries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OS restarts process from just before access</a:t>
            </a:r>
          </a:p>
          <a:p>
            <a:pPr lvl="1"/>
            <a:r>
              <a:rPr lang="en-US" dirty="0"/>
              <a:t>Precise Exceptions!</a:t>
            </a:r>
          </a:p>
        </p:txBody>
      </p:sp>
    </p:spTree>
    <p:extLst>
      <p:ext uri="{BB962C8B-B14F-4D97-AF65-F5344CB8AC3E}">
        <p14:creationId xmlns:p14="http://schemas.microsoft.com/office/powerpoint/2010/main" val="312222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DC276-3653-3340-B99E-39CA115F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/>
              <a:t>Summary: Page Fault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8B0B09-0FF6-6440-8AE8-4C464ADC4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" t="598" r="6114" b="912"/>
          <a:stretch>
            <a:fillRect/>
          </a:stretch>
        </p:blipFill>
        <p:spPr bwMode="auto">
          <a:xfrm>
            <a:off x="1066800" y="989239"/>
            <a:ext cx="7010400" cy="586876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5928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A69AC-47F1-9F47-BADE-F8B0DA105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Swapping in Modern Sys?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D8701-0647-7346-AB73-C00E45A8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We've already said that swapping performance is unacceptable in a modern system</a:t>
            </a:r>
          </a:p>
          <a:p>
            <a:r>
              <a:rPr lang="en-US" dirty="0"/>
              <a:t>Hardware has changed since the idea of demand paging was introduced</a:t>
            </a:r>
          </a:p>
          <a:p>
            <a:pPr lvl="1"/>
            <a:r>
              <a:rPr lang="en-US" dirty="0"/>
              <a:t>CPUs have gotten </a:t>
            </a:r>
            <a:r>
              <a:rPr lang="en-US" i="1" dirty="0"/>
              <a:t>much </a:t>
            </a:r>
            <a:r>
              <a:rPr lang="en-US" dirty="0"/>
              <a:t>faster</a:t>
            </a:r>
          </a:p>
          <a:p>
            <a:pPr lvl="1"/>
            <a:r>
              <a:rPr lang="en-US" dirty="0"/>
              <a:t>Disks/SSDs have gotten faster, but still several </a:t>
            </a:r>
            <a:r>
              <a:rPr lang="en-US" i="1" dirty="0"/>
              <a:t>orders of magnitude</a:t>
            </a:r>
            <a:r>
              <a:rPr lang="en-US" dirty="0"/>
              <a:t> slower than CPU</a:t>
            </a:r>
          </a:p>
          <a:p>
            <a:pPr lvl="1"/>
            <a:r>
              <a:rPr lang="en-US" dirty="0"/>
              <a:t>Capacity of RAM has gotten larger</a:t>
            </a:r>
          </a:p>
          <a:p>
            <a:r>
              <a:rPr lang="en-US" dirty="0"/>
              <a:t>Modern OSs only swap out something </a:t>
            </a:r>
            <a:r>
              <a:rPr lang="en-US" i="1" dirty="0"/>
              <a:t>very</a:t>
            </a:r>
            <a:r>
              <a:rPr lang="en-US" dirty="0"/>
              <a:t> idle or when under memory pressure</a:t>
            </a:r>
          </a:p>
        </p:txBody>
      </p:sp>
    </p:spTree>
    <p:extLst>
      <p:ext uri="{BB962C8B-B14F-4D97-AF65-F5344CB8AC3E}">
        <p14:creationId xmlns:p14="http://schemas.microsoft.com/office/powerpoint/2010/main" val="364469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EEDB-F72D-5D44-9A1C-8CFFF055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why talk about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D0C1-3E67-5B4F-BBD0-C7DDFF5E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101013" cy="4351338"/>
          </a:xfrm>
        </p:spPr>
        <p:txBody>
          <a:bodyPr/>
          <a:lstStyle/>
          <a:p>
            <a:r>
              <a:rPr lang="en-US" dirty="0"/>
              <a:t>Shows power of indirection – OS can play tricks with memory, all unseen by user program</a:t>
            </a:r>
          </a:p>
          <a:p>
            <a:r>
              <a:rPr lang="en-US" dirty="0"/>
              <a:t>Could imagine lazily loading an executable</a:t>
            </a:r>
          </a:p>
          <a:p>
            <a:pPr lvl="1"/>
            <a:r>
              <a:rPr lang="en-US" dirty="0"/>
              <a:t>"Compulsory Misses" in memory prompt read from disk</a:t>
            </a:r>
          </a:p>
          <a:p>
            <a:endParaRPr lang="en-US" dirty="0"/>
          </a:p>
          <a:p>
            <a:r>
              <a:rPr lang="en-US" dirty="0"/>
              <a:t>As an instance of caching</a:t>
            </a:r>
          </a:p>
          <a:p>
            <a:pPr lvl="1"/>
            <a:r>
              <a:rPr lang="en-US" i="1" dirty="0"/>
              <a:t>Very </a:t>
            </a:r>
            <a:r>
              <a:rPr lang="en-US" dirty="0"/>
              <a:t>expensive miss time</a:t>
            </a:r>
          </a:p>
          <a:p>
            <a:pPr lvl="1"/>
            <a:r>
              <a:rPr lang="en-US" b="1" dirty="0"/>
              <a:t>Cache Eviction Policy =&gt; Page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41534973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443F-6157-3643-A7E8-0345D5E4E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2CC2-A7B7-7242-AE31-9A69C3873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does a free page frame come from?</a:t>
            </a:r>
          </a:p>
          <a:p>
            <a:r>
              <a:rPr lang="en-US" dirty="0"/>
              <a:t>Hopefully: </a:t>
            </a:r>
            <a:r>
              <a:rPr lang="en-US" b="1" dirty="0"/>
              <a:t>Free List</a:t>
            </a:r>
            <a:endParaRPr lang="en-US" dirty="0"/>
          </a:p>
          <a:p>
            <a:pPr lvl="1"/>
            <a:r>
              <a:rPr lang="en-US" dirty="0"/>
              <a:t>Clear out space in background, ahead of time</a:t>
            </a:r>
          </a:p>
          <a:p>
            <a:pPr lvl="1"/>
            <a:r>
              <a:rPr lang="en-US" dirty="0"/>
              <a:t>Maintain pool of free pages for future use</a:t>
            </a:r>
          </a:p>
          <a:p>
            <a:pPr lvl="1"/>
            <a:endParaRPr lang="en-US" dirty="0"/>
          </a:p>
          <a:p>
            <a:r>
              <a:rPr lang="en-US" dirty="0"/>
              <a:t>Bad case: Have to evict a page from physical memory on demand at time of replacement</a:t>
            </a:r>
          </a:p>
        </p:txBody>
      </p:sp>
    </p:spTree>
    <p:extLst>
      <p:ext uri="{BB962C8B-B14F-4D97-AF65-F5344CB8AC3E}">
        <p14:creationId xmlns:p14="http://schemas.microsoft.com/office/powerpoint/2010/main" val="19981986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F156-45E5-B842-A10A-01757EA4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bad is a miss?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32548-7284-BC42-BAD8-DCAE62D9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Expected Access Time</a:t>
            </a:r>
          </a:p>
          <a:p>
            <a:pPr marL="457200" lvl="1" indent="0">
              <a:buNone/>
            </a:pPr>
            <a:r>
              <a:rPr lang="en-US" dirty="0"/>
              <a:t>= </a:t>
            </a:r>
            <a:r>
              <a:rPr lang="en-US" i="1" dirty="0"/>
              <a:t>Hit Rate x Hit Time + Miss Rate x Miss Time</a:t>
            </a:r>
          </a:p>
          <a:p>
            <a:pPr marL="457200" lvl="1" indent="0">
              <a:buNone/>
            </a:pPr>
            <a:r>
              <a:rPr lang="en-US" i="1" dirty="0"/>
              <a:t>= Hit Time + Miss Rate x Miss Penalty</a:t>
            </a:r>
          </a:p>
          <a:p>
            <a:r>
              <a:rPr lang="en-US" dirty="0"/>
              <a:t>Reasonable Numbers:</a:t>
            </a:r>
          </a:p>
          <a:p>
            <a:pPr lvl="1"/>
            <a:r>
              <a:rPr lang="en-US" dirty="0"/>
              <a:t>Hit Time = Memory Access Time = 200ns</a:t>
            </a:r>
          </a:p>
          <a:p>
            <a:pPr lvl="1"/>
            <a:r>
              <a:rPr lang="en-US" dirty="0"/>
              <a:t>Miss Penalty = Page Fault Service Time = 8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EAT = 200 ns + </a:t>
            </a:r>
            <a:r>
              <a:rPr lang="en-US" i="1" dirty="0"/>
              <a:t>Miss Rate x </a:t>
            </a:r>
            <a:r>
              <a:rPr lang="en-US" dirty="0"/>
              <a:t>8 </a:t>
            </a:r>
            <a:r>
              <a:rPr lang="en-US" dirty="0" err="1"/>
              <a:t>ms</a:t>
            </a:r>
            <a:endParaRPr lang="en-US" dirty="0"/>
          </a:p>
          <a:p>
            <a:r>
              <a:rPr lang="en-US" dirty="0"/>
              <a:t>Miss Rate of 0.1%: EAT = 8200 ns</a:t>
            </a:r>
          </a:p>
          <a:p>
            <a:r>
              <a:rPr lang="en-US" dirty="0"/>
              <a:t>Want EAT 220ns: Miss Rate = </a:t>
            </a:r>
            <a:r>
              <a:rPr lang="en-US" b="1" dirty="0"/>
              <a:t>0.00025%</a:t>
            </a:r>
          </a:p>
        </p:txBody>
      </p:sp>
    </p:spTree>
    <p:extLst>
      <p:ext uri="{BB962C8B-B14F-4D97-AF65-F5344CB8AC3E}">
        <p14:creationId xmlns:p14="http://schemas.microsoft.com/office/powerpoint/2010/main" val="30305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5BF3-76E6-F84E-8D73-B41B82D0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limit misses?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C5495-8F91-6B46-BCD3-8E62FD99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8" y="1843555"/>
            <a:ext cx="8389844" cy="4351338"/>
          </a:xfrm>
        </p:spPr>
        <p:txBody>
          <a:bodyPr>
            <a:normAutofit/>
          </a:bodyPr>
          <a:lstStyle/>
          <a:p>
            <a:r>
              <a:rPr lang="en-US" sz="3200" dirty="0"/>
              <a:t>Compulsory Misses: Prefetching</a:t>
            </a:r>
          </a:p>
          <a:p>
            <a:r>
              <a:rPr lang="en-US" sz="3200" dirty="0"/>
              <a:t>Capacity Misses: Can't quickly add more RAM</a:t>
            </a:r>
          </a:p>
          <a:p>
            <a:r>
              <a:rPr lang="en-US" sz="3200" dirty="0"/>
              <a:t>Conflict Misses: Don't technically occur, RAM acts as fully associative cache</a:t>
            </a:r>
          </a:p>
          <a:p>
            <a:endParaRPr lang="en-US" sz="3200" dirty="0"/>
          </a:p>
          <a:p>
            <a:r>
              <a:rPr lang="en-US" sz="3200" dirty="0"/>
              <a:t>Comes down to having a good </a:t>
            </a:r>
            <a:r>
              <a:rPr lang="en-US" sz="3200" b="1" dirty="0"/>
              <a:t>page replacement policy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090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225B-596F-AA4A-9B30-D860327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49B2A-D757-A34C-A6C5-563A6BC98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0507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Definition: </a:t>
            </a:r>
            <a:r>
              <a:rPr lang="en-US" sz="3200" dirty="0"/>
              <a:t>Machine's state is as if the program executed up to the offending instruction</a:t>
            </a:r>
          </a:p>
          <a:p>
            <a:r>
              <a:rPr lang="en-US" sz="3200" dirty="0"/>
              <a:t>Hardware has to complete previous instructions</a:t>
            </a:r>
          </a:p>
          <a:p>
            <a:pPr lvl="1"/>
            <a:r>
              <a:rPr lang="en-US" sz="2800" dirty="0"/>
              <a:t>Remember pipelining</a:t>
            </a:r>
          </a:p>
          <a:p>
            <a:pPr lvl="1"/>
            <a:r>
              <a:rPr lang="en-US" sz="2800" dirty="0"/>
              <a:t>May need to revert side effects if instruction was partially executed</a:t>
            </a:r>
          </a:p>
          <a:p>
            <a:pPr lvl="1"/>
            <a:endParaRPr lang="en-US" sz="2800" dirty="0"/>
          </a:p>
          <a:p>
            <a:r>
              <a:rPr lang="en-US" sz="3200" dirty="0"/>
              <a:t>OS relies on hardware to enforce this property</a:t>
            </a:r>
          </a:p>
        </p:txBody>
      </p:sp>
    </p:spTree>
    <p:extLst>
      <p:ext uri="{BB962C8B-B14F-4D97-AF65-F5344CB8AC3E}">
        <p14:creationId xmlns:p14="http://schemas.microsoft.com/office/powerpoint/2010/main" val="42369803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3AC4D-E4E2-7540-A75C-6E858DF0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Applications of Caching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DF8C2-CF35-004B-92F3-26AEEBC0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4296"/>
            <a:ext cx="7886700" cy="466724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TLB: Cache address mappings</a:t>
            </a:r>
          </a:p>
          <a:p>
            <a:pPr lvl="1"/>
            <a:r>
              <a:rPr lang="en-US" dirty="0"/>
              <a:t>Crucial for reasonable memory access times</a:t>
            </a:r>
          </a:p>
          <a:p>
            <a:pPr lvl="1"/>
            <a:r>
              <a:rPr lang="en-US" dirty="0"/>
              <a:t>Not transparent: OS does some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Buffer Cache: Cache file system blocks</a:t>
            </a:r>
          </a:p>
          <a:p>
            <a:pPr lvl="1"/>
            <a:r>
              <a:rPr lang="en-US" dirty="0"/>
              <a:t>LRU Replacement Policy: Have necessary space and time</a:t>
            </a:r>
          </a:p>
          <a:p>
            <a:pPr lvl="1"/>
            <a:r>
              <a:rPr lang="en-US" dirty="0"/>
              <a:t>Read ahead to avoid compulsory misses</a:t>
            </a:r>
          </a:p>
          <a:p>
            <a:pPr lvl="1"/>
            <a:r>
              <a:rPr lang="en-US" dirty="0"/>
              <a:t>Delay writes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Demand Paging: Memory behaves as disk cache</a:t>
            </a:r>
          </a:p>
          <a:p>
            <a:pPr lvl="1"/>
            <a:r>
              <a:rPr lang="en-US" dirty="0"/>
              <a:t>Handle page fault by loading necessary page into mem</a:t>
            </a:r>
          </a:p>
          <a:p>
            <a:pPr lvl="1"/>
            <a:r>
              <a:rPr lang="en-US" dirty="0"/>
              <a:t>A miss is so expensive, it must be highly unlikely</a:t>
            </a:r>
          </a:p>
          <a:p>
            <a:pPr lvl="1"/>
            <a:r>
              <a:rPr lang="en-US" dirty="0"/>
              <a:t>Replacement policy important (more to come)</a:t>
            </a:r>
          </a:p>
        </p:txBody>
      </p:sp>
    </p:spTree>
    <p:extLst>
      <p:ext uri="{BB962C8B-B14F-4D97-AF65-F5344CB8AC3E}">
        <p14:creationId xmlns:p14="http://schemas.microsoft.com/office/powerpoint/2010/main" val="361125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0C3FB6-5446-2743-91B1-DF1B48B5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Caching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6002BC-B2F9-0944-916D-AF11F2DF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499"/>
            <a:ext cx="7886700" cy="5032375"/>
          </a:xfrm>
        </p:spPr>
        <p:txBody>
          <a:bodyPr>
            <a:normAutofit/>
          </a:bodyPr>
          <a:lstStyle/>
          <a:p>
            <a:r>
              <a:rPr lang="en-US" b="1" dirty="0"/>
              <a:t>Cache: </a:t>
            </a:r>
            <a:r>
              <a:rPr lang="en-US" dirty="0"/>
              <a:t>Repository for copies that can be accessed more quickly than the originals</a:t>
            </a:r>
          </a:p>
          <a:p>
            <a:endParaRPr lang="en-US" sz="1600" dirty="0"/>
          </a:p>
          <a:p>
            <a:r>
              <a:rPr lang="en-US" dirty="0"/>
              <a:t>Goal: Improve </a:t>
            </a:r>
            <a:r>
              <a:rPr lang="en-US" b="1" dirty="0"/>
              <a:t>performance</a:t>
            </a:r>
          </a:p>
          <a:p>
            <a:endParaRPr lang="en-US" sz="1400" b="1" dirty="0"/>
          </a:p>
          <a:p>
            <a:r>
              <a:rPr lang="en-US" dirty="0"/>
              <a:t>We'll see lots of applications!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Address translations</a:t>
            </a:r>
          </a:p>
          <a:p>
            <a:pPr lvl="1"/>
            <a:r>
              <a:rPr lang="en-US" dirty="0"/>
              <a:t>File contents, file name to number mappings</a:t>
            </a:r>
          </a:p>
          <a:p>
            <a:pPr lvl="1"/>
            <a:r>
              <a:rPr lang="en-US" dirty="0"/>
              <a:t>DNS records (name to IP </a:t>
            </a:r>
            <a:r>
              <a:rPr lang="en-US" dirty="0" err="1"/>
              <a:t>addr</a:t>
            </a:r>
            <a:r>
              <a:rPr lang="en-US" dirty="0"/>
              <a:t> mappings)</a:t>
            </a:r>
          </a:p>
        </p:txBody>
      </p:sp>
    </p:spTree>
    <p:extLst>
      <p:ext uri="{BB962C8B-B14F-4D97-AF65-F5344CB8AC3E}">
        <p14:creationId xmlns:p14="http://schemas.microsoft.com/office/powerpoint/2010/main" val="1156023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08" y="304271"/>
            <a:ext cx="8012870" cy="716093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sz="4800" dirty="0">
                <a:ea typeface="굴림" panose="020B0600000101010101" pitchFamily="34" charset="-127"/>
              </a:rPr>
              <a:t>Recall: Memory Hierarchy</a:t>
            </a:r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78256"/>
            <a:ext cx="8991600" cy="1276247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Take advantage of the principle of locality to: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Present as much memory as in the cheapest technology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Provide access at speed offered by the fastest technology</a:t>
            </a:r>
          </a:p>
        </p:txBody>
      </p:sp>
      <p:grpSp>
        <p:nvGrpSpPr>
          <p:cNvPr id="726054" name="Group 38"/>
          <p:cNvGrpSpPr>
            <a:grpSpLocks/>
          </p:cNvGrpSpPr>
          <p:nvPr/>
        </p:nvGrpSpPr>
        <p:grpSpPr bwMode="auto">
          <a:xfrm>
            <a:off x="615950" y="2456323"/>
            <a:ext cx="8223250" cy="4232276"/>
            <a:chOff x="388" y="1344"/>
            <a:chExt cx="5180" cy="2666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1600" y="2568"/>
              <a:ext cx="416" cy="62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58" name="Rectangle 21"/>
            <p:cNvSpPr>
              <a:spLocks noChangeArrowheads="1"/>
            </p:cNvSpPr>
            <p:nvPr/>
          </p:nvSpPr>
          <p:spPr bwMode="auto">
            <a:xfrm rot="5400000">
              <a:off x="1467" y="2646"/>
              <a:ext cx="69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On-Chip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1224" y="2604"/>
              <a:ext cx="224" cy="608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 rot="5400000">
              <a:off x="980" y="2783"/>
              <a:ext cx="7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Registers</a:t>
              </a:r>
            </a:p>
          </p:txBody>
        </p:sp>
        <p:sp>
          <p:nvSpPr>
            <p:cNvPr id="23561" name="Rectangle 4"/>
            <p:cNvSpPr>
              <a:spLocks noChangeArrowheads="1"/>
            </p:cNvSpPr>
            <p:nvPr/>
          </p:nvSpPr>
          <p:spPr bwMode="auto">
            <a:xfrm>
              <a:off x="600" y="1932"/>
              <a:ext cx="1280" cy="4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2" name="Rectangle 5"/>
            <p:cNvSpPr>
              <a:spLocks noChangeArrowheads="1"/>
            </p:cNvSpPr>
            <p:nvPr/>
          </p:nvSpPr>
          <p:spPr bwMode="auto">
            <a:xfrm>
              <a:off x="1032" y="2079"/>
              <a:ext cx="6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Control</a:t>
              </a:r>
            </a:p>
          </p:txBody>
        </p:sp>
        <p:sp>
          <p:nvSpPr>
            <p:cNvPr id="23563" name="Rectangle 6"/>
            <p:cNvSpPr>
              <a:spLocks noChangeArrowheads="1"/>
            </p:cNvSpPr>
            <p:nvPr/>
          </p:nvSpPr>
          <p:spPr bwMode="auto">
            <a:xfrm>
              <a:off x="600" y="2556"/>
              <a:ext cx="896" cy="70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4" name="Rectangle 7"/>
            <p:cNvSpPr>
              <a:spLocks noChangeArrowheads="1"/>
            </p:cNvSpPr>
            <p:nvPr/>
          </p:nvSpPr>
          <p:spPr bwMode="auto">
            <a:xfrm>
              <a:off x="576" y="2725"/>
              <a:ext cx="6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 err="1">
                  <a:latin typeface="Gill Sans" charset="0"/>
                  <a:ea typeface="Gill Sans" charset="0"/>
                  <a:cs typeface="Gill Sans" charset="0"/>
                </a:rPr>
                <a:t>Datapath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5" name="Rectangle 8"/>
            <p:cNvSpPr>
              <a:spLocks noChangeArrowheads="1"/>
            </p:cNvSpPr>
            <p:nvPr/>
          </p:nvSpPr>
          <p:spPr bwMode="auto">
            <a:xfrm>
              <a:off x="3816" y="1692"/>
              <a:ext cx="704" cy="1664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6" name="Rectangle 9"/>
            <p:cNvSpPr>
              <a:spLocks noChangeArrowheads="1"/>
            </p:cNvSpPr>
            <p:nvPr/>
          </p:nvSpPr>
          <p:spPr bwMode="auto">
            <a:xfrm>
              <a:off x="3792" y="2229"/>
              <a:ext cx="802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Secondary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Storage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(Disk)</a:t>
              </a:r>
            </a:p>
          </p:txBody>
        </p:sp>
        <p:sp>
          <p:nvSpPr>
            <p:cNvPr id="23567" name="Rectangle 10"/>
            <p:cNvSpPr>
              <a:spLocks noChangeArrowheads="1"/>
            </p:cNvSpPr>
            <p:nvPr/>
          </p:nvSpPr>
          <p:spPr bwMode="auto">
            <a:xfrm>
              <a:off x="504" y="1692"/>
              <a:ext cx="1616" cy="166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68" name="Rectangle 11"/>
            <p:cNvSpPr>
              <a:spLocks noChangeArrowheads="1"/>
            </p:cNvSpPr>
            <p:nvPr/>
          </p:nvSpPr>
          <p:spPr bwMode="auto">
            <a:xfrm>
              <a:off x="1111" y="1684"/>
              <a:ext cx="7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Processor</a:t>
              </a:r>
            </a:p>
          </p:txBody>
        </p:sp>
        <p:sp>
          <p:nvSpPr>
            <p:cNvPr id="23569" name="Line 12"/>
            <p:cNvSpPr>
              <a:spLocks noChangeShapeType="1"/>
            </p:cNvSpPr>
            <p:nvPr/>
          </p:nvSpPr>
          <p:spPr bwMode="auto">
            <a:xfrm flipV="1">
              <a:off x="1440" y="1344"/>
              <a:ext cx="3216" cy="12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0" name="Line 13"/>
            <p:cNvSpPr>
              <a:spLocks noChangeShapeType="1"/>
            </p:cNvSpPr>
            <p:nvPr/>
          </p:nvSpPr>
          <p:spPr bwMode="auto">
            <a:xfrm>
              <a:off x="1440" y="3192"/>
              <a:ext cx="3209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1" name="Rectangle 17"/>
            <p:cNvSpPr>
              <a:spLocks noChangeArrowheads="1"/>
            </p:cNvSpPr>
            <p:nvPr/>
          </p:nvSpPr>
          <p:spPr bwMode="auto">
            <a:xfrm>
              <a:off x="2352" y="2256"/>
              <a:ext cx="560" cy="999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2" name="Rectangle 18"/>
            <p:cNvSpPr>
              <a:spLocks noChangeArrowheads="1"/>
            </p:cNvSpPr>
            <p:nvPr/>
          </p:nvSpPr>
          <p:spPr bwMode="auto">
            <a:xfrm>
              <a:off x="3000" y="2016"/>
              <a:ext cx="656" cy="1271"/>
            </a:xfrm>
            <a:prstGeom prst="rect">
              <a:avLst/>
            </a:prstGeom>
            <a:solidFill>
              <a:srgbClr val="FF66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2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73" name="Rectangle 19"/>
            <p:cNvSpPr>
              <a:spLocks noChangeArrowheads="1"/>
            </p:cNvSpPr>
            <p:nvPr/>
          </p:nvSpPr>
          <p:spPr bwMode="auto">
            <a:xfrm>
              <a:off x="3038" y="2469"/>
              <a:ext cx="681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(DRAM)</a:t>
              </a:r>
            </a:p>
          </p:txBody>
        </p:sp>
        <p:sp>
          <p:nvSpPr>
            <p:cNvPr id="23574" name="Rectangle 20"/>
            <p:cNvSpPr>
              <a:spLocks noChangeArrowheads="1"/>
            </p:cNvSpPr>
            <p:nvPr/>
          </p:nvSpPr>
          <p:spPr bwMode="auto">
            <a:xfrm>
              <a:off x="2352" y="2424"/>
              <a:ext cx="625" cy="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Second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Level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(SRAM)</a:t>
              </a:r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1231" y="3425"/>
              <a:ext cx="2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1s</a:t>
              </a:r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3706" y="3412"/>
              <a:ext cx="8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   (10s ms)</a:t>
              </a:r>
            </a:p>
          </p:txBody>
        </p:sp>
        <p:sp>
          <p:nvSpPr>
            <p:cNvPr id="23577" name="Rectangle 24"/>
            <p:cNvSpPr>
              <a:spLocks noChangeArrowheads="1"/>
            </p:cNvSpPr>
            <p:nvPr/>
          </p:nvSpPr>
          <p:spPr bwMode="auto">
            <a:xfrm>
              <a:off x="486" y="3425"/>
              <a:ext cx="7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Speed (ns):</a:t>
              </a:r>
            </a:p>
          </p:txBody>
        </p:sp>
        <p:sp>
          <p:nvSpPr>
            <p:cNvPr id="23578" name="Rectangle 25"/>
            <p:cNvSpPr>
              <a:spLocks noChangeArrowheads="1"/>
            </p:cNvSpPr>
            <p:nvPr/>
          </p:nvSpPr>
          <p:spPr bwMode="auto">
            <a:xfrm>
              <a:off x="1964" y="3425"/>
              <a:ext cx="6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10s-100s</a:t>
              </a:r>
            </a:p>
          </p:txBody>
        </p:sp>
        <p:sp>
          <p:nvSpPr>
            <p:cNvPr id="23579" name="Rectangle 26"/>
            <p:cNvSpPr>
              <a:spLocks noChangeArrowheads="1"/>
            </p:cNvSpPr>
            <p:nvPr/>
          </p:nvSpPr>
          <p:spPr bwMode="auto">
            <a:xfrm>
              <a:off x="3164" y="3425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1159" y="3779"/>
              <a:ext cx="3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100s</a:t>
              </a:r>
            </a:p>
          </p:txBody>
        </p:sp>
        <p:sp>
          <p:nvSpPr>
            <p:cNvPr id="23581" name="Rectangle 28"/>
            <p:cNvSpPr>
              <a:spLocks noChangeArrowheads="1"/>
            </p:cNvSpPr>
            <p:nvPr/>
          </p:nvSpPr>
          <p:spPr bwMode="auto">
            <a:xfrm>
              <a:off x="3888" y="3779"/>
              <a:ext cx="5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Gs-Ts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82" name="Rectangle 29"/>
            <p:cNvSpPr>
              <a:spLocks noChangeArrowheads="1"/>
            </p:cNvSpPr>
            <p:nvPr/>
          </p:nvSpPr>
          <p:spPr bwMode="auto">
            <a:xfrm>
              <a:off x="388" y="3779"/>
              <a:ext cx="8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Size (bytes):</a:t>
              </a:r>
            </a:p>
          </p:txBody>
        </p:sp>
        <p:sp>
          <p:nvSpPr>
            <p:cNvPr id="23583" name="Rectangle 30"/>
            <p:cNvSpPr>
              <a:spLocks noChangeArrowheads="1"/>
            </p:cNvSpPr>
            <p:nvPr/>
          </p:nvSpPr>
          <p:spPr bwMode="auto">
            <a:xfrm>
              <a:off x="2037" y="3779"/>
              <a:ext cx="4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Ks-Ms</a:t>
              </a:r>
            </a:p>
          </p:txBody>
        </p:sp>
        <p:sp>
          <p:nvSpPr>
            <p:cNvPr id="23584" name="Rectangle 31"/>
            <p:cNvSpPr>
              <a:spLocks noChangeArrowheads="1"/>
            </p:cNvSpPr>
            <p:nvPr/>
          </p:nvSpPr>
          <p:spPr bwMode="auto">
            <a:xfrm>
              <a:off x="3038" y="3779"/>
              <a:ext cx="6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Ms-Gs</a:t>
              </a:r>
              <a:endParaRPr lang="en-US" altLang="ko-KR" sz="1800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3585" name="Group 32"/>
            <p:cNvGrpSpPr>
              <a:grpSpLocks/>
            </p:cNvGrpSpPr>
            <p:nvPr/>
          </p:nvGrpSpPr>
          <p:grpSpPr bwMode="auto">
            <a:xfrm>
              <a:off x="4656" y="1356"/>
              <a:ext cx="704" cy="2052"/>
              <a:chOff x="4584" y="1321"/>
              <a:chExt cx="704" cy="2000"/>
            </a:xfrm>
          </p:grpSpPr>
          <p:sp>
            <p:nvSpPr>
              <p:cNvPr id="23588" name="Rectangle 33"/>
              <p:cNvSpPr>
                <a:spLocks noChangeArrowheads="1"/>
              </p:cNvSpPr>
              <p:nvPr/>
            </p:nvSpPr>
            <p:spPr bwMode="auto">
              <a:xfrm>
                <a:off x="4584" y="1321"/>
                <a:ext cx="704" cy="2000"/>
              </a:xfrm>
              <a:prstGeom prst="rect">
                <a:avLst/>
              </a:prstGeom>
              <a:solidFill>
                <a:srgbClr val="FF66CC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3589" name="Rectangle 34"/>
              <p:cNvSpPr>
                <a:spLocks noChangeArrowheads="1"/>
              </p:cNvSpPr>
              <p:nvPr/>
            </p:nvSpPr>
            <p:spPr bwMode="auto">
              <a:xfrm>
                <a:off x="4638" y="2098"/>
                <a:ext cx="630" cy="62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Tertiary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Storage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</a:pPr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(Tape)</a:t>
                </a:r>
              </a:p>
            </p:txBody>
          </p:sp>
        </p:grpSp>
        <p:sp>
          <p:nvSpPr>
            <p:cNvPr id="23586" name="Rectangle 35"/>
            <p:cNvSpPr>
              <a:spLocks noChangeArrowheads="1"/>
            </p:cNvSpPr>
            <p:nvPr/>
          </p:nvSpPr>
          <p:spPr bwMode="auto">
            <a:xfrm>
              <a:off x="4444" y="3425"/>
              <a:ext cx="1124" cy="4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10,000,000,000s  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   (10s sec)</a:t>
              </a:r>
            </a:p>
          </p:txBody>
        </p:sp>
        <p:sp>
          <p:nvSpPr>
            <p:cNvPr id="23587" name="Rectangle 36"/>
            <p:cNvSpPr>
              <a:spLocks noChangeArrowheads="1"/>
            </p:cNvSpPr>
            <p:nvPr/>
          </p:nvSpPr>
          <p:spPr bwMode="auto">
            <a:xfrm>
              <a:off x="4710" y="3779"/>
              <a:ext cx="6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800" b="0" dirty="0" err="1">
                  <a:latin typeface="Gill Sans" charset="0"/>
                  <a:ea typeface="Gill Sans" charset="0"/>
                  <a:cs typeface="Gill Sans" charset="0"/>
                </a:rPr>
                <a:t>Ts</a:t>
              </a: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-Ps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519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38" y="264195"/>
            <a:ext cx="8195023" cy="6606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Recall: Locality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68631"/>
            <a:ext cx="8534400" cy="1790234"/>
          </a:xfrm>
          <a:noFill/>
        </p:spPr>
        <p:txBody>
          <a:bodyPr lIns="63500" tIns="25400" rIns="63500" bIns="25400"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Temporal Locality</a:t>
            </a: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ea typeface="굴림" panose="020B0600000101010101" pitchFamily="34" charset="-127"/>
              </a:rPr>
              <a:t>(Locality in Time):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Spatial Locality</a:t>
            </a: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  <a:r>
              <a:rPr lang="en-US" altLang="ko-KR" sz="2800" dirty="0">
                <a:ea typeface="굴림" panose="020B0600000101010101" pitchFamily="34" charset="-127"/>
              </a:rPr>
              <a:t>(Locality in Space):</a:t>
            </a:r>
          </a:p>
          <a:p>
            <a:pPr lvl="1"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  <p:grpSp>
        <p:nvGrpSpPr>
          <p:cNvPr id="22532" name="Group 40"/>
          <p:cNvGrpSpPr>
            <a:grpSpLocks/>
          </p:cNvGrpSpPr>
          <p:nvPr/>
        </p:nvGrpSpPr>
        <p:grpSpPr bwMode="auto">
          <a:xfrm>
            <a:off x="1676400" y="1201265"/>
            <a:ext cx="5380038" cy="1821361"/>
            <a:chOff x="1050" y="861"/>
            <a:chExt cx="3198" cy="873"/>
          </a:xfrm>
        </p:grpSpPr>
        <p:sp>
          <p:nvSpPr>
            <p:cNvPr id="22553" name="Rectangle 25" descr="Zig zag"/>
            <p:cNvSpPr>
              <a:spLocks noChangeArrowheads="1"/>
            </p:cNvSpPr>
            <p:nvPr/>
          </p:nvSpPr>
          <p:spPr bwMode="auto">
            <a:xfrm>
              <a:off x="2876" y="1194"/>
              <a:ext cx="162" cy="308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4" name="Rectangle 26" descr="Zig zag"/>
            <p:cNvSpPr>
              <a:spLocks noChangeArrowheads="1"/>
            </p:cNvSpPr>
            <p:nvPr/>
          </p:nvSpPr>
          <p:spPr bwMode="auto">
            <a:xfrm>
              <a:off x="2442" y="893"/>
              <a:ext cx="121" cy="614"/>
            </a:xfrm>
            <a:prstGeom prst="rect">
              <a:avLst/>
            </a:prstGeom>
            <a:pattFill prst="zigZag">
              <a:fgClr>
                <a:schemeClr val="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901" y="892"/>
              <a:ext cx="0" cy="6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865" y="1502"/>
              <a:ext cx="202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/>
          </p:nvSpPr>
          <p:spPr bwMode="auto">
            <a:xfrm>
              <a:off x="2471" y="1597"/>
              <a:ext cx="881" cy="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Address Space</a:t>
              </a:r>
            </a:p>
          </p:txBody>
        </p:sp>
        <p:sp>
          <p:nvSpPr>
            <p:cNvPr id="22558" name="Rectangle 30"/>
            <p:cNvSpPr>
              <a:spLocks noChangeArrowheads="1"/>
            </p:cNvSpPr>
            <p:nvPr/>
          </p:nvSpPr>
          <p:spPr bwMode="auto">
            <a:xfrm>
              <a:off x="1861" y="1536"/>
              <a:ext cx="151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22559" name="Rectangle 31"/>
            <p:cNvSpPr>
              <a:spLocks noChangeArrowheads="1"/>
            </p:cNvSpPr>
            <p:nvPr/>
          </p:nvSpPr>
          <p:spPr bwMode="auto">
            <a:xfrm>
              <a:off x="3851" y="1536"/>
              <a:ext cx="397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2</a:t>
              </a:r>
              <a:r>
                <a:rPr lang="en-US" altLang="ko-KR" sz="1800" b="0" baseline="30000">
                  <a:latin typeface="Arial" panose="020B0604020202020204" pitchFamily="34" charset="0"/>
                  <a:ea typeface="굴림" panose="020B0600000101010101" pitchFamily="34" charset="-127"/>
                </a:rPr>
                <a:t>n</a:t>
              </a:r>
              <a:r>
                <a:rPr lang="en-US" altLang="ko-KR" sz="1800" b="0">
                  <a:latin typeface="Arial" panose="020B0604020202020204" pitchFamily="34" charset="0"/>
                  <a:ea typeface="굴림" panose="020B0600000101010101" pitchFamily="34" charset="-127"/>
                </a:rPr>
                <a:t> - 1</a:t>
              </a:r>
            </a:p>
          </p:txBody>
        </p:sp>
        <p:sp>
          <p:nvSpPr>
            <p:cNvPr id="22560" name="Rectangle 32"/>
            <p:cNvSpPr>
              <a:spLocks noChangeArrowheads="1"/>
            </p:cNvSpPr>
            <p:nvPr/>
          </p:nvSpPr>
          <p:spPr bwMode="auto">
            <a:xfrm>
              <a:off x="1050" y="861"/>
              <a:ext cx="7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Probability</a:t>
              </a:r>
            </a:p>
            <a:p>
              <a:pPr algn="l">
                <a:lnSpc>
                  <a:spcPct val="85000"/>
                </a:lnSpc>
                <a:spcBef>
                  <a:spcPct val="0"/>
                </a:spcBef>
                <a:buSzTx/>
              </a:pP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of reference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1905" y="147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V="1">
              <a:off x="2393" y="914"/>
              <a:ext cx="114" cy="5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2515" y="922"/>
              <a:ext cx="113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2636" y="1470"/>
              <a:ext cx="1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 flipV="1">
              <a:off x="2839" y="1220"/>
              <a:ext cx="113" cy="2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6" name="Line 38"/>
            <p:cNvSpPr>
              <a:spLocks noChangeShapeType="1"/>
            </p:cNvSpPr>
            <p:nvPr/>
          </p:nvSpPr>
          <p:spPr bwMode="auto">
            <a:xfrm>
              <a:off x="2960" y="1228"/>
              <a:ext cx="74" cy="2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7" name="Line 39"/>
            <p:cNvSpPr>
              <a:spLocks noChangeShapeType="1"/>
            </p:cNvSpPr>
            <p:nvPr/>
          </p:nvSpPr>
          <p:spPr bwMode="auto">
            <a:xfrm>
              <a:off x="3042" y="1470"/>
              <a:ext cx="60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30153" name="Group 41"/>
          <p:cNvGrpSpPr>
            <a:grpSpLocks/>
          </p:cNvGrpSpPr>
          <p:nvPr/>
        </p:nvGrpSpPr>
        <p:grpSpPr bwMode="auto">
          <a:xfrm>
            <a:off x="1527175" y="4960465"/>
            <a:ext cx="5259388" cy="1879600"/>
            <a:chOff x="951" y="2312"/>
            <a:chExt cx="3313" cy="1184"/>
          </a:xfrm>
        </p:grpSpPr>
        <p:sp>
          <p:nvSpPr>
            <p:cNvPr id="22534" name="Rectangle 42"/>
            <p:cNvSpPr>
              <a:spLocks noChangeArrowheads="1"/>
            </p:cNvSpPr>
            <p:nvPr/>
          </p:nvSpPr>
          <p:spPr bwMode="auto">
            <a:xfrm>
              <a:off x="2120" y="2456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5" name="Rectangle 43"/>
            <p:cNvSpPr>
              <a:spLocks noChangeArrowheads="1"/>
            </p:cNvSpPr>
            <p:nvPr/>
          </p:nvSpPr>
          <p:spPr bwMode="auto">
            <a:xfrm>
              <a:off x="3512" y="2312"/>
              <a:ext cx="752" cy="11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6" name="Rectangle 44"/>
            <p:cNvSpPr>
              <a:spLocks noChangeArrowheads="1"/>
            </p:cNvSpPr>
            <p:nvPr/>
          </p:nvSpPr>
          <p:spPr bwMode="auto">
            <a:xfrm>
              <a:off x="3509" y="2321"/>
              <a:ext cx="561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Main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  <p:sp>
          <p:nvSpPr>
            <p:cNvPr id="22537" name="Rectangle 45"/>
            <p:cNvSpPr>
              <a:spLocks noChangeArrowheads="1"/>
            </p:cNvSpPr>
            <p:nvPr/>
          </p:nvSpPr>
          <p:spPr bwMode="auto">
            <a:xfrm>
              <a:off x="2117" y="2465"/>
              <a:ext cx="4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 dirty="0">
                  <a:latin typeface="Gill Sans" charset="0"/>
                  <a:ea typeface="Gill Sans" charset="0"/>
                  <a:cs typeface="Gill Sans" charset="0"/>
                </a:rPr>
                <a:t>Cache</a:t>
              </a:r>
            </a:p>
          </p:txBody>
        </p:sp>
        <p:sp>
          <p:nvSpPr>
            <p:cNvPr id="22538" name="Line 46"/>
            <p:cNvSpPr>
              <a:spLocks noChangeShapeType="1"/>
            </p:cNvSpPr>
            <p:nvPr/>
          </p:nvSpPr>
          <p:spPr bwMode="auto">
            <a:xfrm flipH="1">
              <a:off x="952" y="2688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39" name="Rectangle 47"/>
            <p:cNvSpPr>
              <a:spLocks noChangeArrowheads="1"/>
            </p:cNvSpPr>
            <p:nvPr/>
          </p:nvSpPr>
          <p:spPr bwMode="auto">
            <a:xfrm>
              <a:off x="1191" y="2496"/>
              <a:ext cx="82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To Processor</a:t>
              </a:r>
            </a:p>
          </p:txBody>
        </p:sp>
        <p:sp>
          <p:nvSpPr>
            <p:cNvPr id="22540" name="Line 48"/>
            <p:cNvSpPr>
              <a:spLocks noChangeShapeType="1"/>
            </p:cNvSpPr>
            <p:nvPr/>
          </p:nvSpPr>
          <p:spPr bwMode="auto">
            <a:xfrm>
              <a:off x="968" y="3168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1" name="Rectangle 49"/>
            <p:cNvSpPr>
              <a:spLocks noChangeArrowheads="1"/>
            </p:cNvSpPr>
            <p:nvPr/>
          </p:nvSpPr>
          <p:spPr bwMode="auto">
            <a:xfrm>
              <a:off x="951" y="2976"/>
              <a:ext cx="98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600" b="0">
                  <a:latin typeface="Gill Sans" charset="0"/>
                  <a:ea typeface="Gill Sans" charset="0"/>
                  <a:cs typeface="Gill Sans" charset="0"/>
                </a:rPr>
                <a:t>From Processor</a:t>
              </a:r>
            </a:p>
          </p:txBody>
        </p:sp>
        <p:sp>
          <p:nvSpPr>
            <p:cNvPr id="22542" name="Line 50"/>
            <p:cNvSpPr>
              <a:spLocks noChangeShapeType="1"/>
            </p:cNvSpPr>
            <p:nvPr/>
          </p:nvSpPr>
          <p:spPr bwMode="auto">
            <a:xfrm>
              <a:off x="2936" y="2880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3" name="Rectangle 51"/>
            <p:cNvSpPr>
              <a:spLocks noChangeArrowheads="1"/>
            </p:cNvSpPr>
            <p:nvPr/>
          </p:nvSpPr>
          <p:spPr bwMode="auto">
            <a:xfrm>
              <a:off x="2212" y="3028"/>
              <a:ext cx="568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4" name="Rectangle 52"/>
            <p:cNvSpPr>
              <a:spLocks noChangeArrowheads="1"/>
            </p:cNvSpPr>
            <p:nvPr/>
          </p:nvSpPr>
          <p:spPr bwMode="auto">
            <a:xfrm>
              <a:off x="2295" y="2847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Gill Sans" charset="0"/>
                  <a:ea typeface="Gill Sans" charset="0"/>
                  <a:cs typeface="Gill Sans" charset="0"/>
                </a:rPr>
                <a:t>Blk X</a:t>
              </a:r>
            </a:p>
          </p:txBody>
        </p:sp>
        <p:sp>
          <p:nvSpPr>
            <p:cNvPr id="22545" name="Rectangle 53"/>
            <p:cNvSpPr>
              <a:spLocks noChangeArrowheads="1"/>
            </p:cNvSpPr>
            <p:nvPr/>
          </p:nvSpPr>
          <p:spPr bwMode="auto">
            <a:xfrm>
              <a:off x="3604" y="3220"/>
              <a:ext cx="568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6" name="Rectangle 54"/>
            <p:cNvSpPr>
              <a:spLocks noChangeArrowheads="1"/>
            </p:cNvSpPr>
            <p:nvPr/>
          </p:nvSpPr>
          <p:spPr bwMode="auto">
            <a:xfrm>
              <a:off x="3687" y="3039"/>
              <a:ext cx="34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1400" b="0">
                  <a:latin typeface="Gill Sans" charset="0"/>
                  <a:ea typeface="Gill Sans" charset="0"/>
                  <a:cs typeface="Gill Sans" charset="0"/>
                </a:rPr>
                <a:t>Blk Y</a:t>
              </a:r>
            </a:p>
          </p:txBody>
        </p:sp>
        <p:sp>
          <p:nvSpPr>
            <p:cNvPr id="22547" name="Line 55"/>
            <p:cNvSpPr>
              <a:spLocks noChangeShapeType="1"/>
            </p:cNvSpPr>
            <p:nvPr/>
          </p:nvSpPr>
          <p:spPr bwMode="auto">
            <a:xfrm>
              <a:off x="2496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8" name="Line 56"/>
            <p:cNvSpPr>
              <a:spLocks noChangeShapeType="1"/>
            </p:cNvSpPr>
            <p:nvPr/>
          </p:nvSpPr>
          <p:spPr bwMode="auto">
            <a:xfrm>
              <a:off x="2640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49" name="Line 57"/>
            <p:cNvSpPr>
              <a:spLocks noChangeShapeType="1"/>
            </p:cNvSpPr>
            <p:nvPr/>
          </p:nvSpPr>
          <p:spPr bwMode="auto">
            <a:xfrm>
              <a:off x="2352" y="303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0" name="Line 58"/>
            <p:cNvSpPr>
              <a:spLocks noChangeShapeType="1"/>
            </p:cNvSpPr>
            <p:nvPr/>
          </p:nvSpPr>
          <p:spPr bwMode="auto">
            <a:xfrm>
              <a:off x="3888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1" name="Line 59"/>
            <p:cNvSpPr>
              <a:spLocks noChangeShapeType="1"/>
            </p:cNvSpPr>
            <p:nvPr/>
          </p:nvSpPr>
          <p:spPr bwMode="auto">
            <a:xfrm>
              <a:off x="4032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552" name="Line 60"/>
            <p:cNvSpPr>
              <a:spLocks noChangeShapeType="1"/>
            </p:cNvSpPr>
            <p:nvPr/>
          </p:nvSpPr>
          <p:spPr bwMode="auto">
            <a:xfrm>
              <a:off x="3744" y="3224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978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09991"/>
            <a:ext cx="8305800" cy="2660728"/>
          </a:xfrm>
          <a:noFill/>
        </p:spPr>
        <p:txBody>
          <a:bodyPr lIns="63500" tIns="25400" rIns="63500" bIns="2540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Block</a:t>
            </a:r>
            <a:r>
              <a:rPr lang="en-US" altLang="ko-KR" dirty="0">
                <a:ea typeface="굴림" panose="020B0600000101010101" pitchFamily="34" charset="-127"/>
              </a:rPr>
              <a:t> is minimum unit of caching (recall spatial locality)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Data Select: Which part of block to retrieve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Index</a:t>
            </a:r>
            <a:r>
              <a:rPr lang="en-US" altLang="ko-KR" dirty="0">
                <a:ea typeface="굴림" panose="020B0600000101010101" pitchFamily="34" charset="-127"/>
              </a:rPr>
              <a:t> Used to Lookup Candidates in Cache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Index identifies the set</a:t>
            </a:r>
          </a:p>
          <a:p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Tag</a:t>
            </a:r>
            <a:r>
              <a:rPr lang="en-US" altLang="ko-KR" dirty="0">
                <a:ea typeface="굴림" panose="020B0600000101010101" pitchFamily="34" charset="-127"/>
              </a:rPr>
              <a:t> used to identify actual copy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If no candidates match, then declare cache miss</a:t>
            </a:r>
          </a:p>
        </p:txBody>
      </p:sp>
      <p:sp>
        <p:nvSpPr>
          <p:cNvPr id="25603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37451"/>
            <a:ext cx="7413625" cy="883858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How is a Block found in a Cache?</a:t>
            </a:r>
          </a:p>
        </p:txBody>
      </p:sp>
      <p:grpSp>
        <p:nvGrpSpPr>
          <p:cNvPr id="25604" name="Group 20"/>
          <p:cNvGrpSpPr>
            <a:grpSpLocks/>
          </p:cNvGrpSpPr>
          <p:nvPr/>
        </p:nvGrpSpPr>
        <p:grpSpPr bwMode="auto">
          <a:xfrm>
            <a:off x="457200" y="1402971"/>
            <a:ext cx="8229600" cy="2366963"/>
            <a:chOff x="288" y="816"/>
            <a:chExt cx="5184" cy="1491"/>
          </a:xfrm>
        </p:grpSpPr>
        <p:grpSp>
          <p:nvGrpSpPr>
            <p:cNvPr id="25605" name="Group 3"/>
            <p:cNvGrpSpPr>
              <a:grpSpLocks/>
            </p:cNvGrpSpPr>
            <p:nvPr/>
          </p:nvGrpSpPr>
          <p:grpSpPr bwMode="auto">
            <a:xfrm>
              <a:off x="288" y="816"/>
              <a:ext cx="5184" cy="720"/>
              <a:chOff x="288" y="624"/>
              <a:chExt cx="5184" cy="720"/>
            </a:xfrm>
          </p:grpSpPr>
          <p:sp>
            <p:nvSpPr>
              <p:cNvPr id="25611" name="Rectangle 4"/>
              <p:cNvSpPr>
                <a:spLocks noChangeArrowheads="1"/>
              </p:cNvSpPr>
              <p:nvPr/>
            </p:nvSpPr>
            <p:spPr bwMode="auto">
              <a:xfrm>
                <a:off x="288" y="624"/>
                <a:ext cx="5184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25612" name="Group 5"/>
              <p:cNvGrpSpPr>
                <a:grpSpLocks/>
              </p:cNvGrpSpPr>
              <p:nvPr/>
            </p:nvGrpSpPr>
            <p:grpSpPr bwMode="auto">
              <a:xfrm>
                <a:off x="912" y="768"/>
                <a:ext cx="3792" cy="339"/>
                <a:chOff x="1056" y="2041"/>
                <a:chExt cx="3792" cy="339"/>
              </a:xfrm>
            </p:grpSpPr>
            <p:sp>
              <p:nvSpPr>
                <p:cNvPr id="25613" name="Rectangle 6"/>
                <p:cNvSpPr>
                  <a:spLocks noChangeArrowheads="1"/>
                </p:cNvSpPr>
                <p:nvPr/>
              </p:nvSpPr>
              <p:spPr bwMode="auto">
                <a:xfrm>
                  <a:off x="1056" y="2064"/>
                  <a:ext cx="3792" cy="288"/>
                </a:xfrm>
                <a:prstGeom prst="rect">
                  <a:avLst/>
                </a:prstGeom>
                <a:solidFill>
                  <a:srgbClr val="FF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56" y="2208"/>
                  <a:ext cx="3120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endParaRPr lang="ko-KR" altLang="en-US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15" name="Rectangle 8"/>
                <p:cNvSpPr>
                  <a:spLocks noChangeArrowheads="1"/>
                </p:cNvSpPr>
                <p:nvPr/>
              </p:nvSpPr>
              <p:spPr bwMode="auto">
                <a:xfrm>
                  <a:off x="3120" y="2208"/>
                  <a:ext cx="1056" cy="144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5616" name="Rectangle 9"/>
                <p:cNvSpPr>
                  <a:spLocks noChangeArrowheads="1"/>
                </p:cNvSpPr>
                <p:nvPr/>
              </p:nvSpPr>
              <p:spPr bwMode="auto">
                <a:xfrm>
                  <a:off x="4176" y="2064"/>
                  <a:ext cx="672" cy="288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561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320" y="2064"/>
                  <a:ext cx="390" cy="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</a:t>
                  </a:r>
                </a:p>
                <a:p>
                  <a:pPr>
                    <a:lnSpc>
                      <a:spcPct val="9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offset</a:t>
                  </a:r>
                </a:p>
              </p:txBody>
            </p:sp>
            <p:sp>
              <p:nvSpPr>
                <p:cNvPr id="256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27" y="2041"/>
                  <a:ext cx="831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Block Address</a:t>
                  </a:r>
                </a:p>
              </p:txBody>
            </p:sp>
            <p:sp>
              <p:nvSpPr>
                <p:cNvPr id="256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60" y="2188"/>
                  <a:ext cx="308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Tag</a:t>
                  </a:r>
                  <a:endParaRPr lang="en-US" altLang="ko-KR" sz="1800" b="0">
                    <a:latin typeface="Arial" panose="020B0604020202020204" pitchFamily="34" charset="0"/>
                    <a:ea typeface="굴림" panose="020B0600000101010101" pitchFamily="34" charset="-127"/>
                  </a:endParaRPr>
                </a:p>
              </p:txBody>
            </p:sp>
            <p:sp>
              <p:nvSpPr>
                <p:cNvPr id="256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50" y="2179"/>
                  <a:ext cx="389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l">
                    <a:lnSpc>
                      <a:spcPct val="100000"/>
                    </a:lnSpc>
                    <a:spcBef>
                      <a:spcPct val="0"/>
                    </a:spcBef>
                    <a:buSzTx/>
                  </a:pPr>
                  <a:r>
                    <a:rPr lang="en-US" altLang="ko-KR" sz="1400" b="0">
                      <a:latin typeface="Arial" panose="020B0604020202020204" pitchFamily="34" charset="0"/>
                      <a:ea typeface="굴림" panose="020B0600000101010101" pitchFamily="34" charset="-127"/>
                    </a:rPr>
                    <a:t>Index</a:t>
                  </a:r>
                </a:p>
              </p:txBody>
            </p:sp>
          </p:grpSp>
        </p:grpSp>
        <p:sp>
          <p:nvSpPr>
            <p:cNvPr id="25606" name="AutoShape 15"/>
            <p:cNvSpPr>
              <a:spLocks/>
            </p:cNvSpPr>
            <p:nvPr/>
          </p:nvSpPr>
          <p:spPr bwMode="auto">
            <a:xfrm rot="5400000">
              <a:off x="3384" y="936"/>
              <a:ext cx="240" cy="1056"/>
            </a:xfrm>
            <a:prstGeom prst="rightBrace">
              <a:avLst>
                <a:gd name="adj1" fmla="val 36667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07" name="Text Box 16"/>
            <p:cNvSpPr txBox="1">
              <a:spLocks noChangeArrowheads="1"/>
            </p:cNvSpPr>
            <p:nvPr/>
          </p:nvSpPr>
          <p:spPr bwMode="auto">
            <a:xfrm>
              <a:off x="3024" y="1632"/>
              <a:ext cx="8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>
                  <a:latin typeface="Gill Sans" charset="0"/>
                  <a:ea typeface="Gill Sans" charset="0"/>
                  <a:cs typeface="Gill Sans" charset="0"/>
                </a:rPr>
                <a:t>Set Select</a:t>
              </a:r>
            </a:p>
          </p:txBody>
        </p:sp>
        <p:sp>
          <p:nvSpPr>
            <p:cNvPr id="25608" name="AutoShape 17"/>
            <p:cNvSpPr>
              <a:spLocks/>
            </p:cNvSpPr>
            <p:nvPr/>
          </p:nvSpPr>
          <p:spPr bwMode="auto">
            <a:xfrm rot="5400000">
              <a:off x="4268" y="1165"/>
              <a:ext cx="240" cy="615"/>
            </a:xfrm>
            <a:prstGeom prst="rightBrace">
              <a:avLst>
                <a:gd name="adj1" fmla="val 21354"/>
                <a:gd name="adj2" fmla="val 50000"/>
              </a:avLst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09" name="Text Box 18"/>
            <p:cNvSpPr txBox="1">
              <a:spLocks noChangeArrowheads="1"/>
            </p:cNvSpPr>
            <p:nvPr/>
          </p:nvSpPr>
          <p:spPr bwMode="auto">
            <a:xfrm>
              <a:off x="3840" y="2016"/>
              <a:ext cx="10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400" b="0" dirty="0">
                  <a:latin typeface="Gill Sans" charset="0"/>
                  <a:ea typeface="Gill Sans" charset="0"/>
                  <a:cs typeface="Gill Sans" charset="0"/>
                </a:rPr>
                <a:t>Data Select</a:t>
              </a:r>
            </a:p>
          </p:txBody>
        </p:sp>
        <p:sp>
          <p:nvSpPr>
            <p:cNvPr id="25610" name="Line 19"/>
            <p:cNvSpPr>
              <a:spLocks noChangeShapeType="1"/>
            </p:cNvSpPr>
            <p:nvPr/>
          </p:nvSpPr>
          <p:spPr bwMode="auto">
            <a:xfrm>
              <a:off x="4388" y="1592"/>
              <a:ext cx="0" cy="432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720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12706</TotalTime>
  <Words>2660</Words>
  <Application>Microsoft Macintosh PowerPoint</Application>
  <PresentationFormat>On-screen Show (4:3)</PresentationFormat>
  <Paragraphs>586</Paragraphs>
  <Slides>50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Comic Sans MS</vt:lpstr>
      <vt:lpstr>Consolas</vt:lpstr>
      <vt:lpstr>Gill Sans</vt:lpstr>
      <vt:lpstr>Gill Sans MT</vt:lpstr>
      <vt:lpstr>Office Theme</vt:lpstr>
      <vt:lpstr>CS 162: Operating Systems and Systems Programming</vt:lpstr>
      <vt:lpstr>Logistics</vt:lpstr>
      <vt:lpstr>Recall: Paging Tricks</vt:lpstr>
      <vt:lpstr>Making Exceptions Transparent</vt:lpstr>
      <vt:lpstr>Precise Exceptions</vt:lpstr>
      <vt:lpstr>Recall: Caching</vt:lpstr>
      <vt:lpstr>Recall: Memory Hierarchy</vt:lpstr>
      <vt:lpstr>Recall: Locality</vt:lpstr>
      <vt:lpstr>How is a Block found in a Cache?</vt:lpstr>
      <vt:lpstr>Recall: Where Can a Block Go?</vt:lpstr>
      <vt:lpstr>Caching Applied to Address Translation</vt:lpstr>
      <vt:lpstr>Caching Address Translations</vt:lpstr>
      <vt:lpstr>TLB and Context Switches</vt:lpstr>
      <vt:lpstr>TLB and Page Table Changes</vt:lpstr>
      <vt:lpstr>TLB and Page Table Changes</vt:lpstr>
      <vt:lpstr>How do we invalidate TLB entries?</vt:lpstr>
      <vt:lpstr>TLB and Page Table Changes</vt:lpstr>
      <vt:lpstr>Designing a TLB</vt:lpstr>
      <vt:lpstr>Designing a TLB</vt:lpstr>
      <vt:lpstr>Typical TLB Organization</vt:lpstr>
      <vt:lpstr>Example: MIPS R3000</vt:lpstr>
      <vt:lpstr>Overlapping TLB &amp; Cache Access</vt:lpstr>
      <vt:lpstr>Overlapping TLB &amp; Cache Access</vt:lpstr>
      <vt:lpstr>Exercise</vt:lpstr>
      <vt:lpstr>Putting Everything Together: Address Translation</vt:lpstr>
      <vt:lpstr>Putting Everything Together: TLB</vt:lpstr>
      <vt:lpstr>Putting Everything Together: Cache</vt:lpstr>
      <vt:lpstr>More Caching Coming Up</vt:lpstr>
      <vt:lpstr>Impact of Caches on OS</vt:lpstr>
      <vt:lpstr>Break</vt:lpstr>
      <vt:lpstr>Buffer Cache</vt:lpstr>
      <vt:lpstr>Buffer Cache Replacement Policy</vt:lpstr>
      <vt:lpstr>Prefetching/Read Ahead</vt:lpstr>
      <vt:lpstr>Delayed Writes</vt:lpstr>
      <vt:lpstr>Delayed Writes</vt:lpstr>
      <vt:lpstr>Demand Paging</vt:lpstr>
      <vt:lpstr>Illusion of Infinite Memory</vt:lpstr>
      <vt:lpstr>Memory as a Cache for Disk</vt:lpstr>
      <vt:lpstr>32-bit x86 Page Table Entry</vt:lpstr>
      <vt:lpstr>Why Might this Approach Work? Working Set Model</vt:lpstr>
      <vt:lpstr>Cache Behavior under WS model</vt:lpstr>
      <vt:lpstr>Another model: Zipf/Power Law</vt:lpstr>
      <vt:lpstr>Demand Paging: Page Replacement</vt:lpstr>
      <vt:lpstr>Summary: Page Fault</vt:lpstr>
      <vt:lpstr>Aside: Swapping in Modern Sys?</vt:lpstr>
      <vt:lpstr>So why talk about it?</vt:lpstr>
      <vt:lpstr>Page Replacement</vt:lpstr>
      <vt:lpstr>How bad is a miss?</vt:lpstr>
      <vt:lpstr>How do we limit misses?</vt:lpstr>
      <vt:lpstr>Summary: Applications of Caching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1373</cp:revision>
  <cp:lastPrinted>2019-07-11T04:38:05Z</cp:lastPrinted>
  <dcterms:created xsi:type="dcterms:W3CDTF">2019-06-14T18:29:35Z</dcterms:created>
  <dcterms:modified xsi:type="dcterms:W3CDTF">2019-07-31T22:19:47Z</dcterms:modified>
</cp:coreProperties>
</file>