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sldIdLst>
    <p:sldId id="256" r:id="rId2"/>
    <p:sldId id="824" r:id="rId3"/>
    <p:sldId id="2205" r:id="rId4"/>
    <p:sldId id="2206" r:id="rId5"/>
    <p:sldId id="1849" r:id="rId6"/>
    <p:sldId id="1850" r:id="rId7"/>
    <p:sldId id="2217" r:id="rId8"/>
    <p:sldId id="2219" r:id="rId9"/>
    <p:sldId id="2220" r:id="rId10"/>
    <p:sldId id="2223" r:id="rId11"/>
    <p:sldId id="2224" r:id="rId12"/>
    <p:sldId id="2225" r:id="rId13"/>
    <p:sldId id="2226" r:id="rId14"/>
    <p:sldId id="2227" r:id="rId15"/>
    <p:sldId id="1143" r:id="rId16"/>
    <p:sldId id="1146" r:id="rId17"/>
    <p:sldId id="1800" r:id="rId18"/>
    <p:sldId id="1801" r:id="rId19"/>
    <p:sldId id="1132" r:id="rId20"/>
    <p:sldId id="1876" r:id="rId21"/>
    <p:sldId id="1877" r:id="rId22"/>
    <p:sldId id="1856" r:id="rId23"/>
    <p:sldId id="2228" r:id="rId24"/>
    <p:sldId id="1851" r:id="rId25"/>
    <p:sldId id="1843" r:id="rId26"/>
    <p:sldId id="2229" r:id="rId27"/>
    <p:sldId id="1488" r:id="rId28"/>
    <p:sldId id="2230" r:id="rId29"/>
    <p:sldId id="2231" r:id="rId30"/>
    <p:sldId id="2232" r:id="rId31"/>
    <p:sldId id="2233" r:id="rId32"/>
    <p:sldId id="2234" r:id="rId33"/>
    <p:sldId id="2235" r:id="rId34"/>
    <p:sldId id="2236" r:id="rId35"/>
    <p:sldId id="2237" r:id="rId36"/>
    <p:sldId id="2238" r:id="rId37"/>
    <p:sldId id="1521" r:id="rId38"/>
    <p:sldId id="2239" r:id="rId39"/>
    <p:sldId id="2240" r:id="rId40"/>
    <p:sldId id="2241" r:id="rId41"/>
    <p:sldId id="2242" r:id="rId42"/>
    <p:sldId id="2243" r:id="rId43"/>
    <p:sldId id="2244" r:id="rId44"/>
    <p:sldId id="2245" r:id="rId45"/>
    <p:sldId id="2246" r:id="rId46"/>
    <p:sldId id="2247" r:id="rId47"/>
    <p:sldId id="2248" r:id="rId48"/>
    <p:sldId id="2249" r:id="rId49"/>
    <p:sldId id="2250" r:id="rId50"/>
    <p:sldId id="2251" r:id="rId51"/>
    <p:sldId id="2252" r:id="rId52"/>
    <p:sldId id="1795" r:id="rId53"/>
    <p:sldId id="225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39202"/>
    <a:srgbClr val="BCFFBC"/>
    <a:srgbClr val="00AE00"/>
    <a:srgbClr val="01FFFF"/>
    <a:srgbClr val="D9D9D9"/>
    <a:srgbClr val="4472C4"/>
    <a:srgbClr val="FFFF01"/>
    <a:srgbClr val="D8D8D8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/>
    <p:restoredTop sz="85703"/>
  </p:normalViewPr>
  <p:slideViewPr>
    <p:cSldViewPr snapToGrid="0" snapToObjects="1">
      <p:cViewPr varScale="1">
        <p:scale>
          <a:sx n="89" d="100"/>
          <a:sy n="89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61342-C565-254A-B120-12E0439B36E9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440CD-BA39-A148-AE3A-F33EF3E7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3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5A33450-4A81-C848-86DF-238B4A7172B0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5625"/>
            <a:ext cx="3648075" cy="27368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7938" y="3475038"/>
            <a:ext cx="7043737" cy="32893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0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F5925CB-D418-5540-8800-B004BFFCFD4B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5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34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767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296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2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3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4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8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2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3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5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3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5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bmarinecablemap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610AF71-762F-CD4B-94E5-E4C38CAE7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402335"/>
            <a:ext cx="7461504" cy="1780033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CS 162: Operating Systems and Systems Programming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A254F1-F1AE-B843-A49D-5103599418B9}"/>
              </a:ext>
            </a:extLst>
          </p:cNvPr>
          <p:cNvSpPr txBox="1">
            <a:spLocks/>
          </p:cNvSpPr>
          <p:nvPr/>
        </p:nvSpPr>
        <p:spPr>
          <a:xfrm>
            <a:off x="512064" y="2240470"/>
            <a:ext cx="7903274" cy="1780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0070C0"/>
                </a:solidFill>
              </a:rPr>
              <a:t>Lecture 27: CAP Theorem, More Networking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63513B-F7CE-884E-9DEC-608167BE2E9D}"/>
              </a:ext>
            </a:extLst>
          </p:cNvPr>
          <p:cNvSpPr txBox="1">
            <a:spLocks/>
          </p:cNvSpPr>
          <p:nvPr/>
        </p:nvSpPr>
        <p:spPr>
          <a:xfrm>
            <a:off x="512064" y="3785616"/>
            <a:ext cx="7461504" cy="1780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August 12, 2019</a:t>
            </a:r>
          </a:p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Instructor: Jack Kolb</a:t>
            </a:r>
          </a:p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https://cs162.eecs.berkeley.edu</a:t>
            </a:r>
          </a:p>
        </p:txBody>
      </p:sp>
    </p:spTree>
    <p:extLst>
      <p:ext uri="{BB962C8B-B14F-4D97-AF65-F5344CB8AC3E}">
        <p14:creationId xmlns:p14="http://schemas.microsoft.com/office/powerpoint/2010/main" val="324236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55AD-7738-4412-86C3-0A64F100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Fail-Stop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CE942-3ECC-4231-9084-FC6784CF0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nodes don’t just stop talking when they fail?</a:t>
            </a:r>
          </a:p>
          <a:p>
            <a:r>
              <a:rPr lang="en-US" dirty="0"/>
              <a:t>What if they send incorrect information?</a:t>
            </a:r>
          </a:p>
          <a:p>
            <a:r>
              <a:rPr lang="en-US" dirty="0"/>
              <a:t>Or what if nodes are actively malicious?</a:t>
            </a:r>
          </a:p>
          <a:p>
            <a:endParaRPr lang="en-US" dirty="0"/>
          </a:p>
          <a:p>
            <a:r>
              <a:rPr lang="en-US" dirty="0"/>
              <a:t>This is called the </a:t>
            </a:r>
            <a:r>
              <a:rPr lang="en-US" b="1" dirty="0"/>
              <a:t>Byzantine Failure Model</a:t>
            </a:r>
            <a:endParaRPr lang="en-US" dirty="0"/>
          </a:p>
          <a:p>
            <a:r>
              <a:rPr lang="en-US" dirty="0"/>
              <a:t>Do </a:t>
            </a:r>
            <a:r>
              <a:rPr lang="en-US" dirty="0" err="1"/>
              <a:t>Paxos</a:t>
            </a:r>
            <a:r>
              <a:rPr lang="en-US" dirty="0"/>
              <a:t>/Raft still work even if just a minority of nodes exhibit Byzantine failures? </a:t>
            </a:r>
            <a:r>
              <a:rPr lang="en-US" b="1" dirty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8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27E16-2699-EC49-B1F9-175794CD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D2F6F-4C85-6348-B78A-8FF4FBD43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4476"/>
            <a:ext cx="7886700" cy="51720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Originally proposed by Eric Brewer (Berkeley)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C</a:t>
            </a:r>
            <a:r>
              <a:rPr lang="en-US" sz="3600" dirty="0"/>
              <a:t>onsistency – changes appear to everyone in same sequential 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A</a:t>
            </a:r>
            <a:r>
              <a:rPr lang="en-US" sz="3600" dirty="0"/>
              <a:t>vailability – can get a result at any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P</a:t>
            </a:r>
            <a:r>
              <a:rPr lang="en-US" sz="3600" dirty="0"/>
              <a:t>artition Tolerance – system continues to work even when one part of network can't communicate with the other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r>
              <a:rPr lang="en-US" sz="3600" dirty="0"/>
              <a:t>Impossible to achieve all 3 at the same time (pick two)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43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8EB9-C68E-E847-A408-40BBCE37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D5384-63B0-F74D-8392-4ADC009EC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if a network partition occurs?</a:t>
            </a:r>
          </a:p>
          <a:p>
            <a:r>
              <a:rPr lang="en-US" dirty="0"/>
              <a:t>Prefer Availability: Allow the state at some nodes to disagree with the state at other nodes </a:t>
            </a:r>
            <a:r>
              <a:rPr lang="en-US" b="1" dirty="0"/>
              <a:t>(AP)</a:t>
            </a:r>
            <a:endParaRPr lang="en-US" dirty="0"/>
          </a:p>
          <a:p>
            <a:r>
              <a:rPr lang="en-US" dirty="0"/>
              <a:t>Prefer Consistency: Reject requests until the partition is resolved </a:t>
            </a:r>
            <a:r>
              <a:rPr lang="en-US" b="1" dirty="0"/>
              <a:t>(CP)</a:t>
            </a:r>
            <a:endParaRPr lang="en-US" dirty="0"/>
          </a:p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3E2515-7E17-0745-85D3-DB641D255A33}"/>
              </a:ext>
            </a:extLst>
          </p:cNvPr>
          <p:cNvGrpSpPr/>
          <p:nvPr/>
        </p:nvGrpSpPr>
        <p:grpSpPr>
          <a:xfrm>
            <a:off x="1735106" y="4289334"/>
            <a:ext cx="5901665" cy="2379037"/>
            <a:chOff x="-3753" y="4304324"/>
            <a:chExt cx="5901665" cy="2379037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A0D338C-E41A-3B43-9B4F-31E6FA224A5B}"/>
                </a:ext>
              </a:extLst>
            </p:cNvPr>
            <p:cNvSpPr/>
            <p:nvPr/>
          </p:nvSpPr>
          <p:spPr>
            <a:xfrm>
              <a:off x="1286864" y="4304324"/>
              <a:ext cx="1774617" cy="2379037"/>
            </a:xfrm>
            <a:custGeom>
              <a:avLst/>
              <a:gdLst>
                <a:gd name="connsiteX0" fmla="*/ 1064302 w 1774617"/>
                <a:gd name="connsiteY0" fmla="*/ 0 h 2379037"/>
                <a:gd name="connsiteX1" fmla="*/ 1768840 w 1774617"/>
                <a:gd name="connsiteY1" fmla="*/ 1274164 h 2379037"/>
                <a:gd name="connsiteX2" fmla="*/ 719528 w 1774617"/>
                <a:gd name="connsiteY2" fmla="*/ 2308485 h 2379037"/>
                <a:gd name="connsiteX3" fmla="*/ 0 w 1774617"/>
                <a:gd name="connsiteY3" fmla="*/ 2203554 h 237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4617" h="2379037">
                  <a:moveTo>
                    <a:pt x="1064302" y="0"/>
                  </a:moveTo>
                  <a:cubicBezTo>
                    <a:pt x="1445302" y="444708"/>
                    <a:pt x="1826302" y="889417"/>
                    <a:pt x="1768840" y="1274164"/>
                  </a:cubicBezTo>
                  <a:cubicBezTo>
                    <a:pt x="1711378" y="1658912"/>
                    <a:pt x="1014335" y="2153587"/>
                    <a:pt x="719528" y="2308485"/>
                  </a:cubicBezTo>
                  <a:cubicBezTo>
                    <a:pt x="424721" y="2463383"/>
                    <a:pt x="212360" y="2333468"/>
                    <a:pt x="0" y="220355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93CB633-9B40-2F44-BBA5-47CB42BDD981}"/>
                </a:ext>
              </a:extLst>
            </p:cNvPr>
            <p:cNvGrpSpPr/>
            <p:nvPr/>
          </p:nvGrpSpPr>
          <p:grpSpPr>
            <a:xfrm>
              <a:off x="-3753" y="4304324"/>
              <a:ext cx="5901665" cy="1773213"/>
              <a:chOff x="-3753" y="4304324"/>
              <a:chExt cx="5901665" cy="177321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D9DF0AE-91E9-174F-BA84-48438F90E0E5}"/>
                  </a:ext>
                </a:extLst>
              </p:cNvPr>
              <p:cNvSpPr/>
              <p:nvPr/>
            </p:nvSpPr>
            <p:spPr>
              <a:xfrm>
                <a:off x="1933731" y="4586990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ECD2AC1-BAC0-FC47-9E3A-FF2FCB91638A}"/>
                  </a:ext>
                </a:extLst>
              </p:cNvPr>
              <p:cNvSpPr/>
              <p:nvPr/>
            </p:nvSpPr>
            <p:spPr>
              <a:xfrm>
                <a:off x="1786827" y="5199096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54ED22D-2E16-0B47-A04A-A4DBA639CF0C}"/>
                  </a:ext>
                </a:extLst>
              </p:cNvPr>
              <p:cNvSpPr/>
              <p:nvPr/>
            </p:nvSpPr>
            <p:spPr>
              <a:xfrm>
                <a:off x="2508853" y="5564856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12DF3A5-6D2F-C04C-AF1A-6591B7080BD6}"/>
                  </a:ext>
                </a:extLst>
              </p:cNvPr>
              <p:cNvSpPr/>
              <p:nvPr/>
            </p:nvSpPr>
            <p:spPr>
              <a:xfrm>
                <a:off x="2412416" y="4998710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27DC16A-74D9-D749-83CE-6AF94FBF39FF}"/>
                  </a:ext>
                </a:extLst>
              </p:cNvPr>
              <p:cNvSpPr/>
              <p:nvPr/>
            </p:nvSpPr>
            <p:spPr>
              <a:xfrm>
                <a:off x="3591772" y="4670084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ABE5BFF-65A6-7341-81E6-4C21D50D3E0C}"/>
                  </a:ext>
                </a:extLst>
              </p:cNvPr>
              <p:cNvSpPr/>
              <p:nvPr/>
            </p:nvSpPr>
            <p:spPr>
              <a:xfrm>
                <a:off x="3106617" y="4877950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DF4B165-9E46-0E42-8BFA-E7F19BCBFC17}"/>
                  </a:ext>
                </a:extLst>
              </p:cNvPr>
              <p:cNvSpPr/>
              <p:nvPr/>
            </p:nvSpPr>
            <p:spPr>
              <a:xfrm>
                <a:off x="3047999" y="5711777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32B46BF-BCE9-FE4C-9372-F984F6BAD532}"/>
                  </a:ext>
                </a:extLst>
              </p:cNvPr>
              <p:cNvSpPr/>
              <p:nvPr/>
            </p:nvSpPr>
            <p:spPr>
              <a:xfrm>
                <a:off x="3383025" y="5364470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3F3E0BD-0E8C-3D45-87B2-FAC689B09D2A}"/>
                  </a:ext>
                </a:extLst>
              </p:cNvPr>
              <p:cNvSpPr/>
              <p:nvPr/>
            </p:nvSpPr>
            <p:spPr>
              <a:xfrm>
                <a:off x="3008116" y="4304324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E7DD43-BAD8-D14C-BED9-55D441E08789}"/>
                  </a:ext>
                </a:extLst>
              </p:cNvPr>
              <p:cNvSpPr txBox="1"/>
              <p:nvPr/>
            </p:nvSpPr>
            <p:spPr>
              <a:xfrm>
                <a:off x="-3753" y="5613381"/>
                <a:ext cx="1768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Partition </a:t>
                </a:r>
                <a:r>
                  <a:rPr lang="en-US" sz="2400" b="1" i="1" dirty="0"/>
                  <a:t>A</a:t>
                </a:r>
                <a:endParaRPr lang="en-US" sz="2400" b="1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9887A9-23A4-AB42-974D-D911886E7872}"/>
                  </a:ext>
                </a:extLst>
              </p:cNvPr>
              <p:cNvSpPr txBox="1"/>
              <p:nvPr/>
            </p:nvSpPr>
            <p:spPr>
              <a:xfrm>
                <a:off x="4129212" y="4356157"/>
                <a:ext cx="1768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Partition </a:t>
                </a:r>
                <a:r>
                  <a:rPr lang="en-US" sz="2400" b="1" i="1" dirty="0"/>
                  <a:t>B</a:t>
                </a:r>
                <a:endParaRPr lang="en-US" sz="2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26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4D69D-0F8D-DB4D-A649-58F3CAE2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Two-Phase Commit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8FF55-6F58-0943-85DD-36F2BCA80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fontScale="92500"/>
          </a:bodyPr>
          <a:lstStyle/>
          <a:p>
            <a:r>
              <a:rPr lang="en-US" dirty="0"/>
              <a:t>When a partition occurs, 2PC is:</a:t>
            </a:r>
          </a:p>
          <a:p>
            <a:endParaRPr lang="en-US" dirty="0"/>
          </a:p>
          <a:p>
            <a:r>
              <a:rPr lang="en-US" b="1" dirty="0"/>
              <a:t>Consistent:</a:t>
            </a:r>
            <a:r>
              <a:rPr lang="en-US" dirty="0"/>
              <a:t> Reads never return wrong values</a:t>
            </a:r>
          </a:p>
          <a:p>
            <a:endParaRPr lang="en-US" dirty="0"/>
          </a:p>
          <a:p>
            <a:r>
              <a:rPr lang="en-US" b="1" dirty="0"/>
              <a:t>Not Available:</a:t>
            </a:r>
            <a:r>
              <a:rPr lang="en-US" dirty="0"/>
              <a:t> Writes block until partition is resolved and unanimous approval is possible</a:t>
            </a:r>
          </a:p>
          <a:p>
            <a:endParaRPr lang="en-US" b="1" dirty="0"/>
          </a:p>
          <a:p>
            <a:r>
              <a:rPr lang="en-US" dirty="0"/>
              <a:t>So 2PC is arguably a </a:t>
            </a:r>
            <a:r>
              <a:rPr lang="en-US" b="1" dirty="0"/>
              <a:t>CP</a:t>
            </a:r>
            <a:r>
              <a:rPr lang="en-US" dirty="0"/>
              <a:t> system</a:t>
            </a:r>
          </a:p>
          <a:p>
            <a:r>
              <a:rPr lang="en-US" dirty="0"/>
              <a:t>Could also consider it a CA system if we enforce timeouts, give up on transactions rather than blocking</a:t>
            </a:r>
          </a:p>
        </p:txBody>
      </p:sp>
    </p:spTree>
    <p:extLst>
      <p:ext uri="{BB962C8B-B14F-4D97-AF65-F5344CB8AC3E}">
        <p14:creationId xmlns:p14="http://schemas.microsoft.com/office/powerpoint/2010/main" val="3717403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0E93-197E-E245-AD51-E8D48440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AP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D01F5-785E-7442-B180-C9D3EDB5E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Partition occurs, but both groups of nodes continue to accept requests</a:t>
            </a:r>
          </a:p>
          <a:p>
            <a:r>
              <a:rPr lang="en-US" dirty="0"/>
              <a:t>Consequence: State might diverge between the two groups (e.g., different updates are executed)</a:t>
            </a:r>
          </a:p>
          <a:p>
            <a:r>
              <a:rPr lang="en-US" dirty="0"/>
              <a:t>When communication is restored, there needs to be an explicit </a:t>
            </a:r>
            <a:r>
              <a:rPr lang="en-US" i="1" dirty="0"/>
              <a:t>recovery</a:t>
            </a:r>
            <a:r>
              <a:rPr lang="en-US" dirty="0"/>
              <a:t> process</a:t>
            </a:r>
          </a:p>
          <a:p>
            <a:pPr lvl="1"/>
            <a:r>
              <a:rPr lang="en-US" dirty="0"/>
              <a:t>Resolve conflicting updates so everyone agrees on system state once again</a:t>
            </a:r>
          </a:p>
          <a:p>
            <a:r>
              <a:rPr lang="en-US" dirty="0"/>
              <a:t>Relevant Systems: Dynamo, Coda File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4EB2-9318-478D-B852-95DE05EB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Networking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8D78A-4D74-46A2-AF45-25E1727D8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applications</a:t>
            </a:r>
          </a:p>
          <a:p>
            <a:pPr lvl="1"/>
            <a:r>
              <a:rPr lang="en-US" dirty="0"/>
              <a:t>Email, Web, Online Games, etc.</a:t>
            </a:r>
          </a:p>
          <a:p>
            <a:pPr lvl="1"/>
            <a:endParaRPr lang="en-US" dirty="0"/>
          </a:p>
          <a:p>
            <a:r>
              <a:rPr lang="en-US" dirty="0"/>
              <a:t>Many different network styles and technologies</a:t>
            </a:r>
          </a:p>
          <a:p>
            <a:pPr lvl="1"/>
            <a:r>
              <a:rPr lang="en-US" dirty="0"/>
              <a:t>Wireless, Wired, Optical, etc.</a:t>
            </a:r>
          </a:p>
          <a:p>
            <a:pPr lvl="1"/>
            <a:endParaRPr lang="en-US" dirty="0"/>
          </a:p>
          <a:p>
            <a:r>
              <a:rPr lang="en-US" dirty="0"/>
              <a:t>How do we organize all of this complexity?</a:t>
            </a:r>
          </a:p>
        </p:txBody>
      </p:sp>
    </p:spTree>
    <p:extLst>
      <p:ext uri="{BB962C8B-B14F-4D97-AF65-F5344CB8AC3E}">
        <p14:creationId xmlns:p14="http://schemas.microsoft.com/office/powerpoint/2010/main" val="69095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247D-FC20-421F-BF0E-6D2D77E9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6EAC-AEF2-4144-990C-D932FF6DE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services from simpler ones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Physical and Link Layers (Wi-Fi, Ethernet, …)</a:t>
            </a:r>
          </a:p>
          <a:p>
            <a:pPr lvl="2"/>
            <a:r>
              <a:rPr lang="en-US" dirty="0"/>
              <a:t>Unreliable, local exchange of limited-size </a:t>
            </a:r>
            <a:r>
              <a:rPr lang="en-US" b="1" dirty="0"/>
              <a:t>frames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Network (IP) – routing between local networks</a:t>
            </a:r>
          </a:p>
          <a:p>
            <a:pPr lvl="2"/>
            <a:r>
              <a:rPr lang="en-US" dirty="0"/>
              <a:t>Unreliable, global exchange of limited-size </a:t>
            </a:r>
            <a:r>
              <a:rPr lang="en-US" b="1" dirty="0"/>
              <a:t>packets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Transport (e.g., TCP) – Glue</a:t>
            </a:r>
          </a:p>
          <a:p>
            <a:pPr lvl="2"/>
            <a:r>
              <a:rPr lang="en-US" dirty="0"/>
              <a:t>Reliable (with retries), ordering, stream of bytes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Application – Everything on top of sockets</a:t>
            </a:r>
          </a:p>
        </p:txBody>
      </p:sp>
    </p:spTree>
    <p:extLst>
      <p:ext uri="{BB962C8B-B14F-4D97-AF65-F5344CB8AC3E}">
        <p14:creationId xmlns:p14="http://schemas.microsoft.com/office/powerpoint/2010/main" val="139003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/>
        </p:nvSpPr>
        <p:spPr bwMode="auto">
          <a:xfrm>
            <a:off x="533400" y="1609367"/>
            <a:ext cx="8077200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>
          <a:xfrm>
            <a:off x="273253" y="670670"/>
            <a:ext cx="7453312" cy="695325"/>
          </a:xfrm>
        </p:spPr>
        <p:txBody>
          <a:bodyPr lIns="90452" tIns="44434" rIns="90452" bIns="44434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  <a:ea typeface="ＭＳ Ｐゴシック" charset="0"/>
                <a:cs typeface="ＭＳ Ｐゴシック" charset="0"/>
              </a:rPr>
              <a:t>The Internet </a:t>
            </a:r>
            <a:r>
              <a:rPr lang="en-US" i="1" dirty="0">
                <a:latin typeface="Gill Sans MT" panose="020B0502020104020203" pitchFamily="34" charset="77"/>
                <a:ea typeface="ＭＳ Ｐゴシック" charset="0"/>
                <a:cs typeface="ＭＳ Ｐゴシック" charset="0"/>
              </a:rPr>
              <a:t>Hourglass</a:t>
            </a:r>
            <a:endParaRPr lang="en-US" dirty="0">
              <a:latin typeface="Gill Sans MT" panose="020B0502020104020203" pitchFamily="34" charset="77"/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Line 4"/>
          <p:cNvSpPr>
            <a:spLocks noChangeShapeType="1"/>
          </p:cNvSpPr>
          <p:nvPr/>
        </p:nvSpPr>
        <p:spPr bwMode="auto">
          <a:xfrm>
            <a:off x="2971800" y="4047767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Arc 5"/>
          <p:cNvSpPr>
            <a:spLocks/>
          </p:cNvSpPr>
          <p:nvPr/>
        </p:nvSpPr>
        <p:spPr bwMode="auto">
          <a:xfrm>
            <a:off x="6553200" y="4004905"/>
            <a:ext cx="1181100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Arc 6"/>
          <p:cNvSpPr>
            <a:spLocks/>
          </p:cNvSpPr>
          <p:nvPr/>
        </p:nvSpPr>
        <p:spPr bwMode="auto">
          <a:xfrm>
            <a:off x="5373688" y="4004905"/>
            <a:ext cx="1181100" cy="1346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Arc 7"/>
          <p:cNvSpPr>
            <a:spLocks/>
          </p:cNvSpPr>
          <p:nvPr/>
        </p:nvSpPr>
        <p:spPr bwMode="auto">
          <a:xfrm rot="10800000">
            <a:off x="6543675" y="2218967"/>
            <a:ext cx="1230313" cy="16779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Arc 8"/>
          <p:cNvSpPr>
            <a:spLocks/>
          </p:cNvSpPr>
          <p:nvPr/>
        </p:nvSpPr>
        <p:spPr bwMode="auto">
          <a:xfrm rot="10800000">
            <a:off x="5334000" y="2218967"/>
            <a:ext cx="1209675" cy="1677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 flipV="1">
            <a:off x="5326063" y="2218967"/>
            <a:ext cx="24352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Line 10"/>
          <p:cNvSpPr>
            <a:spLocks noChangeShapeType="1"/>
          </p:cNvSpPr>
          <p:nvPr/>
        </p:nvSpPr>
        <p:spPr bwMode="auto">
          <a:xfrm flipV="1">
            <a:off x="5326063" y="5338405"/>
            <a:ext cx="23590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Rectangle 11"/>
          <p:cNvSpPr>
            <a:spLocks noChangeArrowheads="1"/>
          </p:cNvSpPr>
          <p:nvPr/>
        </p:nvSpPr>
        <p:spPr bwMode="auto">
          <a:xfrm>
            <a:off x="6400800" y="3822342"/>
            <a:ext cx="304800" cy="217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6571" name="Rectangle 12"/>
          <p:cNvSpPr>
            <a:spLocks noChangeArrowheads="1"/>
          </p:cNvSpPr>
          <p:nvPr/>
        </p:nvSpPr>
        <p:spPr bwMode="auto">
          <a:xfrm>
            <a:off x="5954713" y="4382730"/>
            <a:ext cx="15684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  <a:cs typeface="Helvetica" charset="0"/>
              </a:rPr>
              <a:t>Data Link</a:t>
            </a:r>
          </a:p>
        </p:txBody>
      </p:sp>
      <p:sp>
        <p:nvSpPr>
          <p:cNvPr id="66572" name="Rectangle 13"/>
          <p:cNvSpPr>
            <a:spLocks noChangeArrowheads="1"/>
          </p:cNvSpPr>
          <p:nvPr/>
        </p:nvSpPr>
        <p:spPr bwMode="auto">
          <a:xfrm>
            <a:off x="6005513" y="4817705"/>
            <a:ext cx="14319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66573" name="Rectangle 14"/>
          <p:cNvSpPr>
            <a:spLocks noChangeArrowheads="1"/>
          </p:cNvSpPr>
          <p:nvPr/>
        </p:nvSpPr>
        <p:spPr bwMode="auto">
          <a:xfrm>
            <a:off x="5783263" y="2420580"/>
            <a:ext cx="2028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  <a:cs typeface="Helvetica" charset="0"/>
              </a:rPr>
              <a:t>Applications</a:t>
            </a:r>
          </a:p>
        </p:txBody>
      </p:sp>
      <p:sp>
        <p:nvSpPr>
          <p:cNvPr id="66574" name="Text Box 15"/>
          <p:cNvSpPr txBox="1">
            <a:spLocks noChangeArrowheads="1"/>
          </p:cNvSpPr>
          <p:nvPr/>
        </p:nvSpPr>
        <p:spPr bwMode="auto">
          <a:xfrm>
            <a:off x="5086350" y="5341580"/>
            <a:ext cx="3297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Helvetica" charset="0"/>
                <a:cs typeface="Helvetica" charset="0"/>
              </a:rPr>
              <a:t>The Hourglass Model</a:t>
            </a:r>
          </a:p>
        </p:txBody>
      </p:sp>
      <p:sp>
        <p:nvSpPr>
          <p:cNvPr id="66575" name="Text Box 16"/>
          <p:cNvSpPr txBox="1">
            <a:spLocks noChangeArrowheads="1"/>
          </p:cNvSpPr>
          <p:nvPr/>
        </p:nvSpPr>
        <p:spPr bwMode="auto">
          <a:xfrm>
            <a:off x="3962400" y="3590567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latin typeface="Helvetica" charset="0"/>
                <a:cs typeface="Helvetica" charset="0"/>
              </a:rPr>
              <a:t>Waist</a:t>
            </a:r>
          </a:p>
        </p:txBody>
      </p:sp>
      <p:sp>
        <p:nvSpPr>
          <p:cNvPr id="66577" name="Rectangle 18"/>
          <p:cNvSpPr>
            <a:spLocks noChangeArrowheads="1"/>
          </p:cNvSpPr>
          <p:nvPr/>
        </p:nvSpPr>
        <p:spPr bwMode="auto">
          <a:xfrm>
            <a:off x="914400" y="2447567"/>
            <a:ext cx="685800" cy="381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  <a:cs typeface="Helvetica" charset="0"/>
              </a:rPr>
              <a:t>SMTP</a:t>
            </a:r>
          </a:p>
        </p:txBody>
      </p:sp>
      <p:sp>
        <p:nvSpPr>
          <p:cNvPr id="66578" name="Rectangle 19"/>
          <p:cNvSpPr>
            <a:spLocks noChangeArrowheads="1"/>
          </p:cNvSpPr>
          <p:nvPr/>
        </p:nvSpPr>
        <p:spPr bwMode="auto">
          <a:xfrm>
            <a:off x="1752600" y="2447567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HTTP</a:t>
            </a:r>
          </a:p>
        </p:txBody>
      </p:sp>
      <p:sp>
        <p:nvSpPr>
          <p:cNvPr id="66579" name="Rectangle 20"/>
          <p:cNvSpPr>
            <a:spLocks noChangeArrowheads="1"/>
          </p:cNvSpPr>
          <p:nvPr/>
        </p:nvSpPr>
        <p:spPr bwMode="auto">
          <a:xfrm>
            <a:off x="3429000" y="2447567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NTP</a:t>
            </a:r>
          </a:p>
        </p:txBody>
      </p:sp>
      <p:sp>
        <p:nvSpPr>
          <p:cNvPr id="66580" name="Rectangle 21"/>
          <p:cNvSpPr>
            <a:spLocks noChangeArrowheads="1"/>
          </p:cNvSpPr>
          <p:nvPr/>
        </p:nvSpPr>
        <p:spPr bwMode="auto">
          <a:xfrm>
            <a:off x="2590800" y="2447567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DNS</a:t>
            </a:r>
          </a:p>
        </p:txBody>
      </p:sp>
      <p:sp>
        <p:nvSpPr>
          <p:cNvPr id="66581" name="Rectangle 22"/>
          <p:cNvSpPr>
            <a:spLocks noChangeArrowheads="1"/>
          </p:cNvSpPr>
          <p:nvPr/>
        </p:nvSpPr>
        <p:spPr bwMode="auto">
          <a:xfrm>
            <a:off x="1295400" y="3133367"/>
            <a:ext cx="685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  <a:cs typeface="Helvetica" charset="0"/>
              </a:rPr>
              <a:t>TCP</a:t>
            </a:r>
          </a:p>
        </p:txBody>
      </p:sp>
      <p:sp>
        <p:nvSpPr>
          <p:cNvPr id="66582" name="Rectangle 23"/>
          <p:cNvSpPr>
            <a:spLocks noChangeArrowheads="1"/>
          </p:cNvSpPr>
          <p:nvPr/>
        </p:nvSpPr>
        <p:spPr bwMode="auto">
          <a:xfrm>
            <a:off x="3048000" y="3133367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UDP</a:t>
            </a:r>
          </a:p>
        </p:txBody>
      </p:sp>
      <p:sp>
        <p:nvSpPr>
          <p:cNvPr id="66583" name="Rectangle 24"/>
          <p:cNvSpPr>
            <a:spLocks noChangeArrowheads="1"/>
          </p:cNvSpPr>
          <p:nvPr/>
        </p:nvSpPr>
        <p:spPr bwMode="auto">
          <a:xfrm>
            <a:off x="2209800" y="3895367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  <a:cs typeface="Helvetica" charset="0"/>
              </a:rPr>
              <a:t>IP</a:t>
            </a:r>
          </a:p>
        </p:txBody>
      </p:sp>
      <p:sp>
        <p:nvSpPr>
          <p:cNvPr id="66584" name="Rectangle 25"/>
          <p:cNvSpPr>
            <a:spLocks noChangeArrowheads="1"/>
          </p:cNvSpPr>
          <p:nvPr/>
        </p:nvSpPr>
        <p:spPr bwMode="auto">
          <a:xfrm>
            <a:off x="609600" y="4695467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  <a:cs typeface="Helvetica" charset="0"/>
              </a:rPr>
              <a:t>Ethernet</a:t>
            </a:r>
            <a:endParaRPr lang="en-US" sz="2000" b="0" baseline="-25000">
              <a:solidFill>
                <a:schemeClr val="bg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66585" name="Rectangle 26"/>
          <p:cNvSpPr>
            <a:spLocks noChangeArrowheads="1"/>
          </p:cNvSpPr>
          <p:nvPr/>
        </p:nvSpPr>
        <p:spPr bwMode="auto">
          <a:xfrm>
            <a:off x="1981200" y="4695467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SONET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66586" name="Rectangle 27"/>
          <p:cNvSpPr>
            <a:spLocks noChangeArrowheads="1"/>
          </p:cNvSpPr>
          <p:nvPr/>
        </p:nvSpPr>
        <p:spPr bwMode="auto">
          <a:xfrm>
            <a:off x="3352800" y="4657367"/>
            <a:ext cx="9144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802.11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587" name="AutoShape 28"/>
          <p:cNvCxnSpPr>
            <a:cxnSpLocks noChangeShapeType="1"/>
            <a:stCxn id="66577" idx="2"/>
            <a:endCxn id="66581" idx="0"/>
          </p:cNvCxnSpPr>
          <p:nvPr/>
        </p:nvCxnSpPr>
        <p:spPr bwMode="auto">
          <a:xfrm>
            <a:off x="1257300" y="2828567"/>
            <a:ext cx="3810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88" name="AutoShape 29"/>
          <p:cNvCxnSpPr>
            <a:cxnSpLocks noChangeShapeType="1"/>
            <a:endCxn id="66581" idx="0"/>
          </p:cNvCxnSpPr>
          <p:nvPr/>
        </p:nvCxnSpPr>
        <p:spPr bwMode="auto">
          <a:xfrm flipH="1">
            <a:off x="1638300" y="2828567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89" name="AutoShape 30"/>
          <p:cNvCxnSpPr>
            <a:cxnSpLocks noChangeShapeType="1"/>
            <a:stCxn id="66580" idx="2"/>
          </p:cNvCxnSpPr>
          <p:nvPr/>
        </p:nvCxnSpPr>
        <p:spPr bwMode="auto">
          <a:xfrm>
            <a:off x="2933700" y="2828567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0" name="AutoShape 31"/>
          <p:cNvCxnSpPr>
            <a:cxnSpLocks noChangeShapeType="1"/>
            <a:stCxn id="66579" idx="2"/>
          </p:cNvCxnSpPr>
          <p:nvPr/>
        </p:nvCxnSpPr>
        <p:spPr bwMode="auto">
          <a:xfrm flipH="1">
            <a:off x="3352800" y="2828567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1" name="AutoShape 32"/>
          <p:cNvCxnSpPr>
            <a:cxnSpLocks noChangeShapeType="1"/>
            <a:stCxn id="66581" idx="2"/>
            <a:endCxn id="66583" idx="0"/>
          </p:cNvCxnSpPr>
          <p:nvPr/>
        </p:nvCxnSpPr>
        <p:spPr bwMode="auto">
          <a:xfrm>
            <a:off x="1638300" y="3514367"/>
            <a:ext cx="9144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2" name="AutoShape 33"/>
          <p:cNvCxnSpPr>
            <a:cxnSpLocks noChangeShapeType="1"/>
            <a:stCxn id="66582" idx="2"/>
            <a:endCxn id="66583" idx="0"/>
          </p:cNvCxnSpPr>
          <p:nvPr/>
        </p:nvCxnSpPr>
        <p:spPr bwMode="auto">
          <a:xfrm flipH="1">
            <a:off x="2552700" y="3514367"/>
            <a:ext cx="8382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3" name="AutoShape 34"/>
          <p:cNvCxnSpPr>
            <a:cxnSpLocks noChangeShapeType="1"/>
            <a:stCxn id="66583" idx="2"/>
            <a:endCxn id="66586" idx="0"/>
          </p:cNvCxnSpPr>
          <p:nvPr/>
        </p:nvCxnSpPr>
        <p:spPr bwMode="auto">
          <a:xfrm>
            <a:off x="2552700" y="4276367"/>
            <a:ext cx="12573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4" name="AutoShape 35"/>
          <p:cNvCxnSpPr>
            <a:cxnSpLocks noChangeShapeType="1"/>
            <a:stCxn id="66583" idx="2"/>
            <a:endCxn id="66584" idx="0"/>
          </p:cNvCxnSpPr>
          <p:nvPr/>
        </p:nvCxnSpPr>
        <p:spPr bwMode="auto">
          <a:xfrm flipH="1">
            <a:off x="1219200" y="4276367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5" name="AutoShape 36"/>
          <p:cNvCxnSpPr>
            <a:cxnSpLocks noChangeShapeType="1"/>
            <a:stCxn id="66583" idx="2"/>
            <a:endCxn id="66585" idx="0"/>
          </p:cNvCxnSpPr>
          <p:nvPr/>
        </p:nvCxnSpPr>
        <p:spPr bwMode="auto">
          <a:xfrm flipH="1">
            <a:off x="2476500" y="4276367"/>
            <a:ext cx="762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596" name="Rectangle 37"/>
          <p:cNvSpPr>
            <a:spLocks noChangeArrowheads="1"/>
          </p:cNvSpPr>
          <p:nvPr/>
        </p:nvSpPr>
        <p:spPr bwMode="auto">
          <a:xfrm>
            <a:off x="5943600" y="3133367"/>
            <a:ext cx="16017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  <a:cs typeface="Helvetica" charset="0"/>
              </a:rPr>
              <a:t>Transport</a:t>
            </a:r>
          </a:p>
        </p:txBody>
      </p:sp>
      <p:cxnSp>
        <p:nvCxnSpPr>
          <p:cNvPr id="66597" name="AutoShape 38"/>
          <p:cNvCxnSpPr>
            <a:cxnSpLocks noChangeShapeType="1"/>
            <a:stCxn id="66598" idx="0"/>
            <a:endCxn id="66584" idx="2"/>
          </p:cNvCxnSpPr>
          <p:nvPr/>
        </p:nvCxnSpPr>
        <p:spPr bwMode="auto">
          <a:xfrm flipH="1" flipV="1">
            <a:off x="1219200" y="5152667"/>
            <a:ext cx="13335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598" name="Rectangle 39"/>
          <p:cNvSpPr>
            <a:spLocks noChangeArrowheads="1"/>
          </p:cNvSpPr>
          <p:nvPr/>
        </p:nvSpPr>
        <p:spPr bwMode="auto">
          <a:xfrm>
            <a:off x="2057400" y="5381267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Fiber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599" name="AutoShape 40"/>
          <p:cNvCxnSpPr>
            <a:cxnSpLocks noChangeShapeType="1"/>
            <a:stCxn id="66600" idx="0"/>
            <a:endCxn id="66584" idx="2"/>
          </p:cNvCxnSpPr>
          <p:nvPr/>
        </p:nvCxnSpPr>
        <p:spPr bwMode="auto">
          <a:xfrm flipH="1" flipV="1">
            <a:off x="1219200" y="5152667"/>
            <a:ext cx="2667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600" name="Rectangle 41"/>
          <p:cNvSpPr>
            <a:spLocks noChangeArrowheads="1"/>
          </p:cNvSpPr>
          <p:nvPr/>
        </p:nvSpPr>
        <p:spPr bwMode="auto">
          <a:xfrm>
            <a:off x="990600" y="5381267"/>
            <a:ext cx="9906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Copper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601" name="AutoShape 42"/>
          <p:cNvCxnSpPr>
            <a:cxnSpLocks noChangeShapeType="1"/>
            <a:stCxn id="66602" idx="0"/>
            <a:endCxn id="66586" idx="2"/>
          </p:cNvCxnSpPr>
          <p:nvPr/>
        </p:nvCxnSpPr>
        <p:spPr bwMode="auto">
          <a:xfrm flipH="1" flipV="1">
            <a:off x="3810000" y="5190767"/>
            <a:ext cx="3429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602" name="Rectangle 43"/>
          <p:cNvSpPr>
            <a:spLocks noChangeArrowheads="1"/>
          </p:cNvSpPr>
          <p:nvPr/>
        </p:nvSpPr>
        <p:spPr bwMode="auto">
          <a:xfrm>
            <a:off x="3657600" y="5381267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Radio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603" name="AutoShape 44"/>
          <p:cNvCxnSpPr>
            <a:cxnSpLocks noChangeShapeType="1"/>
            <a:stCxn id="66598" idx="0"/>
            <a:endCxn id="66585" idx="2"/>
          </p:cNvCxnSpPr>
          <p:nvPr/>
        </p:nvCxnSpPr>
        <p:spPr bwMode="auto">
          <a:xfrm flipH="1" flipV="1">
            <a:off x="2476500" y="5152667"/>
            <a:ext cx="762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20179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216139" y="296374"/>
            <a:ext cx="7886700" cy="1325563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  <a:ea typeface="ＭＳ Ｐゴシック" charset="0"/>
                <a:cs typeface="ＭＳ Ｐゴシック" charset="0"/>
              </a:rPr>
              <a:t>Implications of Hourglass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773" y="1481030"/>
            <a:ext cx="8077200" cy="41671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+mj-lt"/>
                <a:ea typeface="ＭＳ Ｐゴシック" charset="0"/>
                <a:cs typeface="Gill Sans Light"/>
              </a:rPr>
              <a:t>There is only </a:t>
            </a:r>
            <a:r>
              <a:rPr lang="en-US" b="1" dirty="0">
                <a:latin typeface="+mj-lt"/>
                <a:ea typeface="ＭＳ Ｐゴシック" charset="0"/>
                <a:cs typeface="Gill Sans Light"/>
              </a:rPr>
              <a:t>one</a:t>
            </a:r>
            <a:r>
              <a:rPr lang="en-US" dirty="0">
                <a:latin typeface="+mj-lt"/>
                <a:ea typeface="ＭＳ Ｐゴシック" charset="0"/>
                <a:cs typeface="Gill Sans Light"/>
              </a:rPr>
              <a:t> Network-Layer Protocol: </a:t>
            </a:r>
            <a:r>
              <a:rPr lang="en-US" b="1" dirty="0">
                <a:latin typeface="+mj-lt"/>
                <a:ea typeface="ＭＳ Ｐゴシック" charset="0"/>
                <a:cs typeface="Gill Sans Light"/>
              </a:rPr>
              <a:t>IP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+mj-lt"/>
                <a:ea typeface="ＭＳ Ｐゴシック" charset="0"/>
                <a:cs typeface="Gill Sans Light"/>
              </a:rPr>
              <a:t>Allows networks to interoperate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+mj-lt"/>
                <a:ea typeface="ＭＳ Ｐゴシック" charset="0"/>
                <a:cs typeface="Gill Sans Light"/>
              </a:rPr>
              <a:t>Above IP: Applications function on all networks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+mj-lt"/>
                <a:ea typeface="ＭＳ Ｐゴシック" charset="0"/>
                <a:cs typeface="Gill Sans Light"/>
              </a:rPr>
              <a:t>Below IP: Change network’s construction without disturbing applications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+mj-lt"/>
                <a:ea typeface="ＭＳ Ｐゴシック" charset="0"/>
                <a:cs typeface="Gill Sans Light"/>
              </a:rPr>
              <a:t>One drawback: Changing IP itself (e.g. transitioning to IPv6) very involved</a:t>
            </a:r>
          </a:p>
        </p:txBody>
      </p:sp>
    </p:spTree>
    <p:extLst>
      <p:ext uri="{BB962C8B-B14F-4D97-AF65-F5344CB8AC3E}">
        <p14:creationId xmlns:p14="http://schemas.microsoft.com/office/powerpoint/2010/main" val="3036089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A5C7-6D28-4B5B-8524-47E3F610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C6ACE-BA58-458C-84BC-63791A8AE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Programmer's interface to transport layer</a:t>
            </a:r>
          </a:p>
          <a:p>
            <a:endParaRPr lang="en-US" dirty="0"/>
          </a:p>
          <a:p>
            <a:r>
              <a:rPr lang="en-US" dirty="0"/>
              <a:t>Looks just like a file with a </a:t>
            </a:r>
            <a:r>
              <a:rPr lang="en-US" b="1" dirty="0"/>
              <a:t>file descriptor</a:t>
            </a:r>
            <a:endParaRPr lang="en-US" dirty="0"/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read</a:t>
            </a:r>
            <a:r>
              <a:rPr lang="en-US" dirty="0"/>
              <a:t> adds to queue, </a:t>
            </a:r>
            <a:r>
              <a:rPr lang="en-US" b="1" dirty="0">
                <a:latin typeface="Consolas" panose="020B0609020204030204" pitchFamily="49" charset="0"/>
              </a:rPr>
              <a:t>write</a:t>
            </a:r>
            <a:r>
              <a:rPr lang="en-US" dirty="0"/>
              <a:t> removes from it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Same abstraction for any kind of network</a:t>
            </a:r>
          </a:p>
          <a:p>
            <a:endParaRPr lang="en-US" dirty="0"/>
          </a:p>
          <a:p>
            <a:r>
              <a:rPr lang="en-US" dirty="0"/>
              <a:t>This class has covered TCP sockets</a:t>
            </a:r>
          </a:p>
        </p:txBody>
      </p:sp>
    </p:spTree>
    <p:extLst>
      <p:ext uri="{BB962C8B-B14F-4D97-AF65-F5344CB8AC3E}">
        <p14:creationId xmlns:p14="http://schemas.microsoft.com/office/powerpoint/2010/main" val="17324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B9FD-01BE-9944-8E6A-FA8DB007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BC4EE-056D-0349-A70F-E65E75B9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9913"/>
            <a:ext cx="8000999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 err="1"/>
              <a:t>Proj</a:t>
            </a:r>
            <a:r>
              <a:rPr lang="en-US" sz="3200" dirty="0"/>
              <a:t> 3 Due Tonight, 11:59 PM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3200" dirty="0"/>
              <a:t>HW3 Due Tomorrow, 11:59 PM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Course Evals Fixed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Review Session for Wednesday's Lecture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Final Exam: Thursday, 5-8PM</a:t>
            </a:r>
          </a:p>
        </p:txBody>
      </p:sp>
    </p:spTree>
    <p:extLst>
      <p:ext uri="{BB962C8B-B14F-4D97-AF65-F5344CB8AC3E}">
        <p14:creationId xmlns:p14="http://schemas.microsoft.com/office/powerpoint/2010/main" val="144923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35800-344F-F647-B997-06081E20D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13B0-4CE8-F746-AF50-454402EF4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protocol for The Web</a:t>
            </a:r>
          </a:p>
          <a:p>
            <a:pPr lvl="1"/>
            <a:r>
              <a:rPr lang="en-US" dirty="0"/>
              <a:t>Retrieve a specific object, upload data, etc.</a:t>
            </a:r>
          </a:p>
          <a:p>
            <a:r>
              <a:rPr lang="en-US" dirty="0"/>
              <a:t>Runs on top of TCP (sockets)</a:t>
            </a:r>
          </a:p>
          <a:p>
            <a:r>
              <a:rPr lang="en-US" dirty="0"/>
              <a:t>Like any protocol, stipulates:</a:t>
            </a:r>
          </a:p>
          <a:p>
            <a:pPr lvl="1"/>
            <a:r>
              <a:rPr lang="en-US" b="1" dirty="0"/>
              <a:t>Syntax</a:t>
            </a:r>
            <a:r>
              <a:rPr lang="en-US" dirty="0"/>
              <a:t>: Content sent over socket connection</a:t>
            </a:r>
          </a:p>
          <a:p>
            <a:pPr lvl="1"/>
            <a:r>
              <a:rPr lang="en-US" b="1" dirty="0"/>
              <a:t>Semantics</a:t>
            </a:r>
            <a:r>
              <a:rPr lang="en-US" dirty="0"/>
              <a:t>: Meaning of a message</a:t>
            </a:r>
          </a:p>
          <a:p>
            <a:pPr lvl="1"/>
            <a:r>
              <a:rPr lang="en-US" dirty="0"/>
              <a:t>Valid replies and actions taken upon message receipt</a:t>
            </a:r>
          </a:p>
          <a:p>
            <a:r>
              <a:rPr lang="en-US" dirty="0"/>
              <a:t>Arguably a form of RPC</a:t>
            </a:r>
          </a:p>
        </p:txBody>
      </p:sp>
    </p:spTree>
    <p:extLst>
      <p:ext uri="{BB962C8B-B14F-4D97-AF65-F5344CB8AC3E}">
        <p14:creationId xmlns:p14="http://schemas.microsoft.com/office/powerpoint/2010/main" val="1520964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368A-939A-674E-9850-8A55BFAF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2CEBA-CCC3-0A40-A98B-72EB1F68E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Text-based: We just send character strings over our TCP socket connection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To make a request, browser might 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en-US" sz="2400" dirty="0"/>
              <a:t> something like the following on a socket: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GET /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hello.html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HTTP/1.0\r\n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Host: 128.32.4.8:8000\r\n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Accept: text/html\r\n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User-Agent: Chrome/45.0.2454.93\r\n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Accept-Language: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en-US,en;q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=0.8\r\n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\r\n</a:t>
            </a:r>
          </a:p>
        </p:txBody>
      </p:sp>
    </p:spTree>
    <p:extLst>
      <p:ext uri="{BB962C8B-B14F-4D97-AF65-F5344CB8AC3E}">
        <p14:creationId xmlns:p14="http://schemas.microsoft.com/office/powerpoint/2010/main" val="3593486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74EF-37C2-AD44-AD40-AE18C233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Byte Streams: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D3AC8-46C2-8444-A56E-3644B14B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4500564"/>
            <a:ext cx="7886700" cy="199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Sliding window of unacknowledged packets</a:t>
            </a:r>
          </a:p>
          <a:p>
            <a:r>
              <a:rPr lang="en-US" sz="3200" dirty="0"/>
              <a:t>Deliver to user process in correct order</a:t>
            </a:r>
          </a:p>
          <a:p>
            <a:r>
              <a:rPr lang="en-US" sz="3200" dirty="0"/>
              <a:t>Resend if no acknowledgement received</a:t>
            </a:r>
            <a:endParaRPr lang="en-US" sz="28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EA104B5-F1FF-D14D-B313-8912228A963E}"/>
              </a:ext>
            </a:extLst>
          </p:cNvPr>
          <p:cNvGrpSpPr>
            <a:grpSpLocks/>
          </p:cNvGrpSpPr>
          <p:nvPr/>
        </p:nvGrpSpPr>
        <p:grpSpPr bwMode="auto">
          <a:xfrm>
            <a:off x="1213643" y="1757363"/>
            <a:ext cx="6543675" cy="1300163"/>
            <a:chOff x="960" y="480"/>
            <a:chExt cx="4122" cy="819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1FBE52CF-36C6-BA4B-9F29-0DAF3ADA5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3120" cy="270"/>
              <a:chOff x="960" y="480"/>
              <a:chExt cx="3120" cy="270"/>
            </a:xfrm>
          </p:grpSpPr>
          <p:sp>
            <p:nvSpPr>
              <p:cNvPr id="17" name="Text Box 6">
                <a:extLst>
                  <a:ext uri="{FF2B5EF4-FFF2-40B4-BE49-F238E27FC236}">
                    <a16:creationId xmlns:a16="http://schemas.microsoft.com/office/drawing/2014/main" id="{940CD510-34B8-1240-941F-6BA25CD8D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480"/>
                <a:ext cx="174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latin typeface="Gill Sans MT" panose="020B0502020104020203" pitchFamily="34" charset="77"/>
                    <a:ea typeface="굴림" panose="020B0600000101010101" pitchFamily="34" charset="-127"/>
                  </a:rPr>
                  <a:t>Sequence Numbers</a:t>
                </a:r>
              </a:p>
            </p:txBody>
          </p:sp>
          <p:sp>
            <p:nvSpPr>
              <p:cNvPr id="18" name="Line 7">
                <a:extLst>
                  <a:ext uri="{FF2B5EF4-FFF2-40B4-BE49-F238E27FC236}">
                    <a16:creationId xmlns:a16="http://schemas.microsoft.com/office/drawing/2014/main" id="{58750EBB-60BA-9947-B155-AE692CB66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576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19" name="Line 8">
                <a:extLst>
                  <a:ext uri="{FF2B5EF4-FFF2-40B4-BE49-F238E27FC236}">
                    <a16:creationId xmlns:a16="http://schemas.microsoft.com/office/drawing/2014/main" id="{04A6F05D-D940-1747-B1A2-6D976C08F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576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E95386D3-789E-9743-8E10-8AA5EC4F9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816"/>
              <a:ext cx="4103" cy="483"/>
              <a:chOff x="960" y="864"/>
              <a:chExt cx="4103" cy="483"/>
            </a:xfrm>
          </p:grpSpPr>
          <p:grpSp>
            <p:nvGrpSpPr>
              <p:cNvPr id="7" name="Group 10">
                <a:extLst>
                  <a:ext uri="{FF2B5EF4-FFF2-40B4-BE49-F238E27FC236}">
                    <a16:creationId xmlns:a16="http://schemas.microsoft.com/office/drawing/2014/main" id="{C31F5FEE-FE8B-7149-9152-6097361E11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864"/>
                <a:ext cx="3120" cy="483"/>
                <a:chOff x="960" y="912"/>
                <a:chExt cx="3120" cy="483"/>
              </a:xfrm>
            </p:grpSpPr>
            <p:sp>
              <p:nvSpPr>
                <p:cNvPr id="10" name="Rectangle 11">
                  <a:extLst>
                    <a:ext uri="{FF2B5EF4-FFF2-40B4-BE49-F238E27FC236}">
                      <a16:creationId xmlns:a16="http://schemas.microsoft.com/office/drawing/2014/main" id="{0CBEBD7C-45B6-2E49-9CC2-C8B94BFE7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960"/>
                  <a:ext cx="1536" cy="384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1" name="Line 12">
                  <a:extLst>
                    <a:ext uri="{FF2B5EF4-FFF2-40B4-BE49-F238E27FC236}">
                      <a16:creationId xmlns:a16="http://schemas.microsoft.com/office/drawing/2014/main" id="{4B538DC4-83C2-2540-B7F7-9BB1EE53C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152"/>
                  <a:ext cx="31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2" name="Line 13">
                  <a:extLst>
                    <a:ext uri="{FF2B5EF4-FFF2-40B4-BE49-F238E27FC236}">
                      <a16:creationId xmlns:a16="http://schemas.microsoft.com/office/drawing/2014/main" id="{4EA34CA3-A67B-BE44-8774-2BE33727AB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4" y="912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3" name="Line 14">
                  <a:extLst>
                    <a:ext uri="{FF2B5EF4-FFF2-40B4-BE49-F238E27FC236}">
                      <a16:creationId xmlns:a16="http://schemas.microsoft.com/office/drawing/2014/main" id="{2021A6B7-C287-E24F-A7EA-0238E1A1D5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912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4" name="Text Box 15">
                  <a:extLst>
                    <a:ext uri="{FF2B5EF4-FFF2-40B4-BE49-F238E27FC236}">
                      <a16:creationId xmlns:a16="http://schemas.microsoft.com/office/drawing/2014/main" id="{831CD322-D997-D841-AFE3-1007226204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4" y="951"/>
                  <a:ext cx="848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Sent</a:t>
                  </a:r>
                </a:p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not acked</a:t>
                  </a:r>
                </a:p>
              </p:txBody>
            </p:sp>
            <p:sp>
              <p:nvSpPr>
                <p:cNvPr id="15" name="Text Box 16">
                  <a:extLst>
                    <a:ext uri="{FF2B5EF4-FFF2-40B4-BE49-F238E27FC236}">
                      <a16:creationId xmlns:a16="http://schemas.microsoft.com/office/drawing/2014/main" id="{C9C9D850-8B01-D841-A699-524B4635F5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6" y="951"/>
                  <a:ext cx="549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Sent</a:t>
                  </a:r>
                </a:p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acked</a:t>
                  </a:r>
                </a:p>
              </p:txBody>
            </p:sp>
            <p:sp>
              <p:nvSpPr>
                <p:cNvPr id="16" name="Text Box 17">
                  <a:extLst>
                    <a:ext uri="{FF2B5EF4-FFF2-40B4-BE49-F238E27FC236}">
                      <a16:creationId xmlns:a16="http://schemas.microsoft.com/office/drawing/2014/main" id="{FF646CFA-0DDE-524F-A82F-30A6718081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9" y="951"/>
                  <a:ext cx="689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Not yet</a:t>
                  </a:r>
                </a:p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sent</a:t>
                  </a:r>
                </a:p>
              </p:txBody>
            </p:sp>
          </p:grpSp>
          <p:sp>
            <p:nvSpPr>
              <p:cNvPr id="8" name="AutoShape 18">
                <a:extLst>
                  <a:ext uri="{FF2B5EF4-FFF2-40B4-BE49-F238E27FC236}">
                    <a16:creationId xmlns:a16="http://schemas.microsoft.com/office/drawing/2014/main" id="{8C47B949-6134-2849-99A6-A40CCEBBF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864"/>
                <a:ext cx="144" cy="480"/>
              </a:xfrm>
              <a:prstGeom prst="rightBrace">
                <a:avLst>
                  <a:gd name="adj1" fmla="val 27778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9" name="Text Box 19">
                <a:extLst>
                  <a:ext uri="{FF2B5EF4-FFF2-40B4-BE49-F238E27FC236}">
                    <a16:creationId xmlns:a16="http://schemas.microsoft.com/office/drawing/2014/main" id="{051DE0A0-6D3E-5849-889D-B31F3B6FC8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7" y="1005"/>
                <a:ext cx="706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latin typeface="Gill Sans MT" panose="020B0502020104020203" pitchFamily="34" charset="77"/>
                    <a:ea typeface="굴림" panose="020B0600000101010101" pitchFamily="34" charset="-127"/>
                  </a:rPr>
                  <a:t>Sender</a:t>
                </a:r>
              </a:p>
            </p:txBody>
          </p:sp>
        </p:grp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D72A107-16E8-9E41-BADA-93D07F3E4974}"/>
              </a:ext>
            </a:extLst>
          </p:cNvPr>
          <p:cNvGrpSpPr>
            <a:grpSpLocks/>
          </p:cNvGrpSpPr>
          <p:nvPr/>
        </p:nvGrpSpPr>
        <p:grpSpPr bwMode="auto">
          <a:xfrm>
            <a:off x="1213643" y="3433763"/>
            <a:ext cx="6716713" cy="838200"/>
            <a:chOff x="960" y="1584"/>
            <a:chExt cx="4231" cy="528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2FB3893F-6752-8F4B-B330-B57BD54DF9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584"/>
              <a:ext cx="3141" cy="483"/>
              <a:chOff x="939" y="1536"/>
              <a:chExt cx="3141" cy="483"/>
            </a:xfrm>
          </p:grpSpPr>
          <p:sp>
            <p:nvSpPr>
              <p:cNvPr id="24" name="Text Box 22">
                <a:extLst>
                  <a:ext uri="{FF2B5EF4-FFF2-40B4-BE49-F238E27FC236}">
                    <a16:creationId xmlns:a16="http://schemas.microsoft.com/office/drawing/2014/main" id="{B276C01E-A5A7-2B4B-BEC1-4B240CDFE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" y="1575"/>
                <a:ext cx="749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Not yet</a:t>
                </a:r>
              </a:p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received</a:t>
                </a:r>
              </a:p>
            </p:txBody>
          </p:sp>
          <p:sp>
            <p:nvSpPr>
              <p:cNvPr id="25" name="Text Box 23">
                <a:extLst>
                  <a:ext uri="{FF2B5EF4-FFF2-40B4-BE49-F238E27FC236}">
                    <a16:creationId xmlns:a16="http://schemas.microsoft.com/office/drawing/2014/main" id="{5A9D9A69-51F2-054B-8353-420DA7070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" y="1575"/>
                <a:ext cx="1075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Received</a:t>
                </a:r>
              </a:p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Given to app</a:t>
                </a: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A4936F23-D7D6-D347-831A-846D9DC60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84"/>
                <a:ext cx="1056" cy="384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A0E2C0FA-E713-C249-94AA-47555AF33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776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78B3B9BA-8E3E-0C4B-914E-91A81AD0A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153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9" name="Line 27">
                <a:extLst>
                  <a:ext uri="{FF2B5EF4-FFF2-40B4-BE49-F238E27FC236}">
                    <a16:creationId xmlns:a16="http://schemas.microsoft.com/office/drawing/2014/main" id="{38FFACD8-C264-5949-B1FA-62DC10EEF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153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30" name="Text Box 28">
                <a:extLst>
                  <a:ext uri="{FF2B5EF4-FFF2-40B4-BE49-F238E27FC236}">
                    <a16:creationId xmlns:a16="http://schemas.microsoft.com/office/drawing/2014/main" id="{BDF20464-BE70-7142-BE5E-FE444AF1B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1575"/>
                <a:ext cx="788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Received</a:t>
                </a:r>
              </a:p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Buffered</a:t>
                </a:r>
              </a:p>
            </p:txBody>
          </p:sp>
        </p:grpSp>
        <p:sp>
          <p:nvSpPr>
            <p:cNvPr id="22" name="AutoShape 29">
              <a:extLst>
                <a:ext uri="{FF2B5EF4-FFF2-40B4-BE49-F238E27FC236}">
                  <a16:creationId xmlns:a16="http://schemas.microsoft.com/office/drawing/2014/main" id="{04F3437A-EA3C-474D-8E09-783EE3286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1632"/>
              <a:ext cx="144" cy="480"/>
            </a:xfrm>
            <a:prstGeom prst="rightBrace">
              <a:avLst>
                <a:gd name="adj1" fmla="val 2777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MT" panose="020B0502020104020203" pitchFamily="34" charset="77"/>
              </a:endParaRPr>
            </a:p>
          </p:txBody>
        </p:sp>
        <p:sp>
          <p:nvSpPr>
            <p:cNvPr id="23" name="Text Box 30">
              <a:extLst>
                <a:ext uri="{FF2B5EF4-FFF2-40B4-BE49-F238E27FC236}">
                  <a16:creationId xmlns:a16="http://schemas.microsoft.com/office/drawing/2014/main" id="{D314013F-D232-054A-AE49-E5CB7B4D9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7" y="1791"/>
              <a:ext cx="834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Receiver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282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8394-F422-E742-A379-88B1F5D4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Using 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2714-6E35-9243-A2A0-65832FAA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56" y="3566061"/>
            <a:ext cx="8243888" cy="2693990"/>
          </a:xfrm>
        </p:spPr>
        <p:txBody>
          <a:bodyPr>
            <a:normAutofit/>
          </a:bodyPr>
          <a:lstStyle/>
          <a:p>
            <a:r>
              <a:rPr lang="en-US" dirty="0"/>
              <a:t>Checksum: Detect garbled packets</a:t>
            </a:r>
          </a:p>
          <a:p>
            <a:r>
              <a:rPr lang="en-US" dirty="0"/>
              <a:t>Receiver sends a packet to acknowledge when a packet received and ungarbled</a:t>
            </a:r>
          </a:p>
          <a:p>
            <a:pPr lvl="1"/>
            <a:r>
              <a:rPr lang="en-US" dirty="0"/>
              <a:t>No acknowledgement? </a:t>
            </a:r>
            <a:r>
              <a:rPr lang="en-US" b="1" dirty="0"/>
              <a:t>Resend</a:t>
            </a:r>
            <a:r>
              <a:rPr lang="en-US" dirty="0"/>
              <a:t> after timeout</a:t>
            </a:r>
          </a:p>
          <a:p>
            <a:r>
              <a:rPr lang="en-US" dirty="0"/>
              <a:t>What if acknowledgement dropped?</a:t>
            </a:r>
          </a:p>
          <a:p>
            <a:pPr lvl="1"/>
            <a:r>
              <a:rPr lang="en-US" dirty="0"/>
              <a:t>Packet is resent (wasteful), second chance to acknowledge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5D211B9-CAD6-2746-AA83-9358493141DB}"/>
              </a:ext>
            </a:extLst>
          </p:cNvPr>
          <p:cNvGrpSpPr>
            <a:grpSpLocks/>
          </p:cNvGrpSpPr>
          <p:nvPr/>
        </p:nvGrpSpPr>
        <p:grpSpPr bwMode="auto">
          <a:xfrm>
            <a:off x="1547812" y="1417637"/>
            <a:ext cx="2239963" cy="1350963"/>
            <a:chOff x="912" y="468"/>
            <a:chExt cx="1411" cy="851"/>
          </a:xfrm>
        </p:grpSpPr>
        <p:sp>
          <p:nvSpPr>
            <p:cNvPr id="5" name="Rectangle 5" descr="Wide downward diagonal">
              <a:extLst>
                <a:ext uri="{FF2B5EF4-FFF2-40B4-BE49-F238E27FC236}">
                  <a16:creationId xmlns:a16="http://schemas.microsoft.com/office/drawing/2014/main" id="{EEE8D4A5-7040-CF4A-B143-74EDBBB31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496"/>
              <a:ext cx="912" cy="137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MT" panose="020B0502020104020203" pitchFamily="34" charset="77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55D4B887-C9D5-8640-9EE8-AE37B9C22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3" y="468"/>
              <a:ext cx="25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>
                  <a:latin typeface="Gill Sans MT" panose="020B0502020104020203" pitchFamily="34" charset="77"/>
                  <a:ea typeface="굴림" panose="020B0600000101010101" pitchFamily="34" charset="-127"/>
                </a:rPr>
                <a:t>B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02B05E7C-CC60-E045-82CD-6184E8A0C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468"/>
              <a:ext cx="26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>
                  <a:latin typeface="Gill Sans MT" panose="020B0502020104020203" pitchFamily="34" charset="77"/>
                  <a:ea typeface="굴림" panose="020B0600000101010101" pitchFamily="34" charset="-127"/>
                </a:rPr>
                <a:t>A</a:t>
              </a:r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EAEBDCAA-A7F4-EB4A-9E0E-0B75E2ADC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7" y="665"/>
              <a:ext cx="960" cy="654"/>
              <a:chOff x="1157" y="713"/>
              <a:chExt cx="960" cy="654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F7EB45F2-A519-6046-837A-E818468B66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7" y="713"/>
                <a:ext cx="960" cy="310"/>
                <a:chOff x="1157" y="713"/>
                <a:chExt cx="960" cy="310"/>
              </a:xfrm>
            </p:grpSpPr>
            <p:sp>
              <p:nvSpPr>
                <p:cNvPr id="13" name="Line 10">
                  <a:extLst>
                    <a:ext uri="{FF2B5EF4-FFF2-40B4-BE49-F238E27FC236}">
                      <a16:creationId xmlns:a16="http://schemas.microsoft.com/office/drawing/2014/main" id="{D4C225CE-755E-114A-B72D-22A8A57BCF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7" y="831"/>
                  <a:ext cx="96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4" name="Text Box 11">
                  <a:extLst>
                    <a:ext uri="{FF2B5EF4-FFF2-40B4-BE49-F238E27FC236}">
                      <a16:creationId xmlns:a16="http://schemas.microsoft.com/office/drawing/2014/main" id="{3C136671-7BD2-B64A-AD7F-273826CF77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736490">
                  <a:off x="1302" y="713"/>
                  <a:ext cx="671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Packet</a:t>
                  </a:r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B73F2E23-10A9-BA40-8E65-01E3F5A6D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7" y="1023"/>
                <a:ext cx="960" cy="344"/>
                <a:chOff x="1157" y="1023"/>
                <a:chExt cx="960" cy="344"/>
              </a:xfrm>
            </p:grpSpPr>
            <p:sp>
              <p:nvSpPr>
                <p:cNvPr id="11" name="Line 13">
                  <a:extLst>
                    <a:ext uri="{FF2B5EF4-FFF2-40B4-BE49-F238E27FC236}">
                      <a16:creationId xmlns:a16="http://schemas.microsoft.com/office/drawing/2014/main" id="{C8047355-266A-F340-B269-58A3725C3E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57" y="1023"/>
                  <a:ext cx="96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2" name="Text Box 14">
                  <a:extLst>
                    <a:ext uri="{FF2B5EF4-FFF2-40B4-BE49-F238E27FC236}">
                      <a16:creationId xmlns:a16="http://schemas.microsoft.com/office/drawing/2014/main" id="{E8A95F89-0B56-7A41-BB6F-449B266D93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0746312">
                  <a:off x="1446" y="1097"/>
                  <a:ext cx="396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ack</a:t>
                  </a:r>
                </a:p>
              </p:txBody>
            </p:sp>
          </p:grpSp>
        </p:grp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CDB67B3-90B3-4E45-A139-89D6637D40FA}"/>
              </a:ext>
            </a:extLst>
          </p:cNvPr>
          <p:cNvGrpSpPr>
            <a:grpSpLocks/>
          </p:cNvGrpSpPr>
          <p:nvPr/>
        </p:nvGrpSpPr>
        <p:grpSpPr bwMode="auto">
          <a:xfrm>
            <a:off x="4132263" y="1436687"/>
            <a:ext cx="3459163" cy="2093913"/>
            <a:chOff x="2448" y="480"/>
            <a:chExt cx="2179" cy="1319"/>
          </a:xfrm>
        </p:grpSpPr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1B3AED95-5BC0-374A-B259-90DCFF291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480"/>
              <a:ext cx="25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>
                  <a:latin typeface="Gill Sans MT" panose="020B0502020104020203" pitchFamily="34" charset="77"/>
                  <a:ea typeface="굴림" panose="020B0600000101010101" pitchFamily="34" charset="-127"/>
                </a:rPr>
                <a:t>B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CE165F2F-6708-0248-B495-D4CE6F75E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480"/>
              <a:ext cx="26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>
                  <a:latin typeface="Gill Sans MT" panose="020B0502020104020203" pitchFamily="34" charset="77"/>
                  <a:ea typeface="굴림" panose="020B0600000101010101" pitchFamily="34" charset="-127"/>
                </a:rPr>
                <a:t>A</a:t>
              </a:r>
            </a:p>
          </p:txBody>
        </p:sp>
        <p:sp>
          <p:nvSpPr>
            <p:cNvPr id="18" name="Rectangle 18" descr="Wide downward diagonal">
              <a:extLst>
                <a:ext uri="{FF2B5EF4-FFF2-40B4-BE49-F238E27FC236}">
                  <a16:creationId xmlns:a16="http://schemas.microsoft.com/office/drawing/2014/main" id="{A2458A00-E63C-8641-92C1-04C0C6BA9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508"/>
              <a:ext cx="912" cy="137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MT" panose="020B0502020104020203" pitchFamily="34" charset="77"/>
              </a:endParaRPr>
            </a:p>
          </p:txBody>
        </p: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E19ACF5F-E086-8341-9F92-0014A803BA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145"/>
              <a:ext cx="960" cy="310"/>
              <a:chOff x="1157" y="713"/>
              <a:chExt cx="960" cy="310"/>
            </a:xfrm>
          </p:grpSpPr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857C3A6C-E70C-444D-863D-0E1B4D646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7" y="831"/>
                <a:ext cx="96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9" name="Text Box 21">
                <a:extLst>
                  <a:ext uri="{FF2B5EF4-FFF2-40B4-BE49-F238E27FC236}">
                    <a16:creationId xmlns:a16="http://schemas.microsoft.com/office/drawing/2014/main" id="{8AD4D94E-496D-8045-A025-F427CE8AC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736490">
                <a:off x="1302" y="713"/>
                <a:ext cx="671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latin typeface="Gill Sans MT" panose="020B0502020104020203" pitchFamily="34" charset="77"/>
                    <a:ea typeface="굴림" panose="020B0600000101010101" pitchFamily="34" charset="-127"/>
                  </a:rPr>
                  <a:t>Packet</a:t>
                </a:r>
              </a:p>
            </p:txBody>
          </p:sp>
        </p:grpSp>
        <p:grpSp>
          <p:nvGrpSpPr>
            <p:cNvPr id="20" name="Group 22">
              <a:extLst>
                <a:ext uri="{FF2B5EF4-FFF2-40B4-BE49-F238E27FC236}">
                  <a16:creationId xmlns:a16="http://schemas.microsoft.com/office/drawing/2014/main" id="{DF53A112-9E67-414E-BBA2-151D8BC9B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455"/>
              <a:ext cx="960" cy="344"/>
              <a:chOff x="1157" y="1023"/>
              <a:chExt cx="960" cy="344"/>
            </a:xfrm>
          </p:grpSpPr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3360EC7C-9829-7845-9B25-C74DD44E8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7" y="1023"/>
                <a:ext cx="96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7" name="Text Box 24">
                <a:extLst>
                  <a:ext uri="{FF2B5EF4-FFF2-40B4-BE49-F238E27FC236}">
                    <a16:creationId xmlns:a16="http://schemas.microsoft.com/office/drawing/2014/main" id="{31CD80CD-97B4-3D42-BF6A-1A0C851322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746312">
                <a:off x="1446" y="1097"/>
                <a:ext cx="396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latin typeface="Gill Sans MT" panose="020B0502020104020203" pitchFamily="34" charset="77"/>
                    <a:ea typeface="굴림" panose="020B0600000101010101" pitchFamily="34" charset="-127"/>
                  </a:rPr>
                  <a:t>ack</a:t>
                </a:r>
              </a:p>
            </p:txBody>
          </p:sp>
        </p:grpSp>
        <p:grpSp>
          <p:nvGrpSpPr>
            <p:cNvPr id="21" name="Group 25">
              <a:extLst>
                <a:ext uri="{FF2B5EF4-FFF2-40B4-BE49-F238E27FC236}">
                  <a16:creationId xmlns:a16="http://schemas.microsoft.com/office/drawing/2014/main" id="{73EB4023-3B3A-0640-9F7F-CE3C46436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665"/>
              <a:ext cx="960" cy="310"/>
              <a:chOff x="3504" y="746"/>
              <a:chExt cx="960" cy="310"/>
            </a:xfrm>
          </p:grpSpPr>
          <p:sp>
            <p:nvSpPr>
              <p:cNvPr id="24" name="Line 26">
                <a:extLst>
                  <a:ext uri="{FF2B5EF4-FFF2-40B4-BE49-F238E27FC236}">
                    <a16:creationId xmlns:a16="http://schemas.microsoft.com/office/drawing/2014/main" id="{88089FBF-E381-B247-B46A-ED550F53D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864"/>
                <a:ext cx="96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5" name="Text Box 27">
                <a:extLst>
                  <a:ext uri="{FF2B5EF4-FFF2-40B4-BE49-F238E27FC236}">
                    <a16:creationId xmlns:a16="http://schemas.microsoft.com/office/drawing/2014/main" id="{38B6D92A-AA04-284A-9F29-CE08B6FA0C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736490">
                <a:off x="3649" y="746"/>
                <a:ext cx="671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latin typeface="Gill Sans MT" panose="020B0502020104020203" pitchFamily="34" charset="77"/>
                    <a:ea typeface="굴림" panose="020B0600000101010101" pitchFamily="34" charset="-127"/>
                  </a:rPr>
                  <a:t>Packet</a:t>
                </a:r>
              </a:p>
            </p:txBody>
          </p:sp>
        </p:grpSp>
        <p:sp>
          <p:nvSpPr>
            <p:cNvPr id="22" name="AutoShape 28">
              <a:extLst>
                <a:ext uri="{FF2B5EF4-FFF2-40B4-BE49-F238E27FC236}">
                  <a16:creationId xmlns:a16="http://schemas.microsoft.com/office/drawing/2014/main" id="{4367EFE8-880C-3647-B07D-4B015F317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783"/>
              <a:ext cx="192" cy="480"/>
            </a:xfrm>
            <a:prstGeom prst="leftBrace">
              <a:avLst>
                <a:gd name="adj1" fmla="val 208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MT" panose="020B0502020104020203" pitchFamily="34" charset="77"/>
              </a:endParaRPr>
            </a:p>
          </p:txBody>
        </p:sp>
        <p:sp>
          <p:nvSpPr>
            <p:cNvPr id="23" name="Text Box 29">
              <a:extLst>
                <a:ext uri="{FF2B5EF4-FFF2-40B4-BE49-F238E27FC236}">
                  <a16:creationId xmlns:a16="http://schemas.microsoft.com/office/drawing/2014/main" id="{21576568-4E9E-7749-89AC-FA4F30DAD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879"/>
              <a:ext cx="84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Timeout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4543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B416-818B-4947-A9F6-BB8870FE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68" y="365126"/>
            <a:ext cx="8272463" cy="1325563"/>
          </a:xfrm>
        </p:spPr>
        <p:txBody>
          <a:bodyPr/>
          <a:lstStyle/>
          <a:p>
            <a:r>
              <a:rPr lang="en-US" dirty="0"/>
              <a:t>Window-Based 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98748-B2AB-6549-80B3-70D0B6C9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68" y="1539874"/>
            <a:ext cx="4557713" cy="4952999"/>
          </a:xfrm>
        </p:spPr>
        <p:txBody>
          <a:bodyPr>
            <a:normAutofit/>
          </a:bodyPr>
          <a:lstStyle/>
          <a:p>
            <a:r>
              <a:rPr lang="en-US" dirty="0"/>
              <a:t>Send up to </a:t>
            </a:r>
            <a:r>
              <a:rPr lang="en-US" i="1" dirty="0"/>
              <a:t>N</a:t>
            </a:r>
            <a:r>
              <a:rPr lang="en-US" dirty="0"/>
              <a:t> packets without ack</a:t>
            </a:r>
          </a:p>
          <a:p>
            <a:r>
              <a:rPr lang="en-US" dirty="0"/>
              <a:t>Both source and destination need to store </a:t>
            </a:r>
            <a:r>
              <a:rPr lang="en-US" i="1" dirty="0"/>
              <a:t>N</a:t>
            </a:r>
            <a:r>
              <a:rPr lang="en-US" dirty="0"/>
              <a:t> packets</a:t>
            </a:r>
          </a:p>
          <a:p>
            <a:r>
              <a:rPr lang="en-US" dirty="0"/>
              <a:t>Each packet has sequence number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17ABEDFD-CE12-A040-9C83-EE1C1C8F2328}"/>
              </a:ext>
            </a:extLst>
          </p:cNvPr>
          <p:cNvGrpSpPr>
            <a:grpSpLocks/>
          </p:cNvGrpSpPr>
          <p:nvPr/>
        </p:nvGrpSpPr>
        <p:grpSpPr bwMode="auto">
          <a:xfrm>
            <a:off x="5510205" y="2038360"/>
            <a:ext cx="3127375" cy="3352800"/>
            <a:chOff x="3755" y="432"/>
            <a:chExt cx="1970" cy="2112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F164EAC3-FB79-E34E-9F35-4042A9935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437"/>
              <a:ext cx="1970" cy="2107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ko-KR" altLang="en-US">
                  <a:ea typeface="굴림" panose="020B0600000101010101" pitchFamily="34" charset="-127"/>
                </a:rPr>
                <a:t>     </a:t>
              </a:r>
            </a:p>
          </p:txBody>
        </p:sp>
        <p:sp>
          <p:nvSpPr>
            <p:cNvPr id="11" name="Rectangle 4" descr="Wide downward diagonal">
              <a:extLst>
                <a:ext uri="{FF2B5EF4-FFF2-40B4-BE49-F238E27FC236}">
                  <a16:creationId xmlns:a16="http://schemas.microsoft.com/office/drawing/2014/main" id="{0ED73242-9610-6545-A6ED-3F54C4CF2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1" y="460"/>
              <a:ext cx="912" cy="137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73066164-9F39-F249-A300-4123785F0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1" y="432"/>
              <a:ext cx="23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>
                  <a:ea typeface="굴림" panose="020B0600000101010101" pitchFamily="34" charset="-127"/>
                </a:rPr>
                <a:t>B</a:t>
              </a: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93EFB008-507A-ED40-8845-1FAD6BA2F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432"/>
              <a:ext cx="25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>
                  <a:ea typeface="굴림" panose="020B0600000101010101" pitchFamily="34" charset="-127"/>
                </a:rPr>
                <a:t>A</a:t>
              </a:r>
            </a:p>
          </p:txBody>
        </p: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id="{AA991ED3-E6E6-5944-8626-D3493E223CA7}"/>
              </a:ext>
            </a:extLst>
          </p:cNvPr>
          <p:cNvGrpSpPr>
            <a:grpSpLocks/>
          </p:cNvGrpSpPr>
          <p:nvPr/>
        </p:nvGrpSpPr>
        <p:grpSpPr bwMode="auto">
          <a:xfrm>
            <a:off x="6789730" y="2414597"/>
            <a:ext cx="1522412" cy="1347788"/>
            <a:chOff x="4565" y="684"/>
            <a:chExt cx="959" cy="849"/>
          </a:xfrm>
        </p:grpSpPr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8D5C4F97-048A-7244-AB33-E8C1E383D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780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6FAF44E5-89D5-4242-8BA8-EE08F8F58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684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A0816B73-234D-094C-9BC5-2C6C1E7D6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876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DA8B649B-9B0D-A24B-ADD1-E11AE1B39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972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39D45CC7-5E56-CC45-95E7-7D01EA7CB9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1068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99E6E2E2-25E4-684B-B91D-0E5EE1BFC9E6}"/>
              </a:ext>
            </a:extLst>
          </p:cNvPr>
          <p:cNvGrpSpPr>
            <a:grpSpLocks/>
          </p:cNvGrpSpPr>
          <p:nvPr/>
        </p:nvGrpSpPr>
        <p:grpSpPr bwMode="auto">
          <a:xfrm>
            <a:off x="6788142" y="3962410"/>
            <a:ext cx="1522413" cy="1347787"/>
            <a:chOff x="4564" y="1659"/>
            <a:chExt cx="959" cy="849"/>
          </a:xfrm>
        </p:grpSpPr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483AABFD-9831-3946-8A74-DD1FC971C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" y="1659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9B94EEF1-9EA5-0E4D-A2A9-5CEB6D974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" y="1755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BEB77A21-B8A9-7242-8CF5-0F4F3BAC9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" y="1851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FC876449-EB79-D646-AE7A-B134BB1F5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" y="1947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BC313837-9D4C-7D44-8147-F722136CC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" y="2043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26" name="Group 20">
            <a:extLst>
              <a:ext uri="{FF2B5EF4-FFF2-40B4-BE49-F238E27FC236}">
                <a16:creationId xmlns:a16="http://schemas.microsoft.com/office/drawing/2014/main" id="{2950519A-699E-A54B-AD28-F248B3941F94}"/>
              </a:ext>
            </a:extLst>
          </p:cNvPr>
          <p:cNvGrpSpPr>
            <a:grpSpLocks/>
          </p:cNvGrpSpPr>
          <p:nvPr/>
        </p:nvGrpSpPr>
        <p:grpSpPr bwMode="auto">
          <a:xfrm>
            <a:off x="5486392" y="2408247"/>
            <a:ext cx="1193800" cy="609600"/>
            <a:chOff x="3744" y="680"/>
            <a:chExt cx="752" cy="384"/>
          </a:xfrm>
        </p:grpSpPr>
        <p:sp>
          <p:nvSpPr>
            <p:cNvPr id="27" name="AutoShape 21">
              <a:extLst>
                <a:ext uri="{FF2B5EF4-FFF2-40B4-BE49-F238E27FC236}">
                  <a16:creationId xmlns:a16="http://schemas.microsoft.com/office/drawing/2014/main" id="{2C5316C7-9728-C34B-A91F-1FBC3BA1D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680"/>
              <a:ext cx="240" cy="384"/>
            </a:xfrm>
            <a:prstGeom prst="leftBrace">
              <a:avLst>
                <a:gd name="adj1" fmla="val 133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id="{8450BDFC-B10C-BF40-9E0B-0ADFC7FDF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768"/>
              <a:ext cx="47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굴림" panose="020B0600000101010101" pitchFamily="34" charset="-127"/>
                </a:rPr>
                <a:t>N=5</a:t>
              </a:r>
            </a:p>
          </p:txBody>
        </p:sp>
      </p:grpSp>
      <p:sp>
        <p:nvSpPr>
          <p:cNvPr id="29" name="Rectangle 23">
            <a:extLst>
              <a:ext uri="{FF2B5EF4-FFF2-40B4-BE49-F238E27FC236}">
                <a16:creationId xmlns:a16="http://schemas.microsoft.com/office/drawing/2014/main" id="{99421491-2978-194C-A856-0AC46D4B2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767" y="2992447"/>
            <a:ext cx="228600" cy="838200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Queue</a:t>
            </a: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553BCCE6-CE42-B447-8157-C12DDC55AA3F}"/>
              </a:ext>
            </a:extLst>
          </p:cNvPr>
          <p:cNvGrpSpPr>
            <a:grpSpLocks/>
          </p:cNvGrpSpPr>
          <p:nvPr/>
        </p:nvGrpSpPr>
        <p:grpSpPr bwMode="auto">
          <a:xfrm>
            <a:off x="6788142" y="3152785"/>
            <a:ext cx="1525588" cy="1423987"/>
            <a:chOff x="4564" y="1149"/>
            <a:chExt cx="961" cy="897"/>
          </a:xfrm>
        </p:grpSpPr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3943D465-4D60-234D-BFDC-D3AA18647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4" y="1245"/>
              <a:ext cx="961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8B49DA16-3454-664C-9398-7FF1EF02F8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4" y="1149"/>
              <a:ext cx="961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5D92C965-1832-A449-9A0B-0B4688C13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4" y="1341"/>
              <a:ext cx="961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A53AD0E0-79F4-3942-B7CC-1E0F42F50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4" y="1437"/>
              <a:ext cx="961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BF47DDBD-A6D8-A241-9366-0FE6C14EE3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4" y="1533"/>
              <a:ext cx="961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36" name="Group 30">
            <a:extLst>
              <a:ext uri="{FF2B5EF4-FFF2-40B4-BE49-F238E27FC236}">
                <a16:creationId xmlns:a16="http://schemas.microsoft.com/office/drawing/2014/main" id="{5E18D92E-1D18-AA42-ABCE-DB5CFD8CC65C}"/>
              </a:ext>
            </a:extLst>
          </p:cNvPr>
          <p:cNvGrpSpPr>
            <a:grpSpLocks/>
          </p:cNvGrpSpPr>
          <p:nvPr/>
        </p:nvGrpSpPr>
        <p:grpSpPr bwMode="auto">
          <a:xfrm>
            <a:off x="6770680" y="3503622"/>
            <a:ext cx="1576387" cy="738188"/>
            <a:chOff x="4553" y="1370"/>
            <a:chExt cx="993" cy="465"/>
          </a:xfrm>
        </p:grpSpPr>
        <p:sp>
          <p:nvSpPr>
            <p:cNvPr id="37" name="Text Box 31">
              <a:extLst>
                <a:ext uri="{FF2B5EF4-FFF2-40B4-BE49-F238E27FC236}">
                  <a16:creationId xmlns:a16="http://schemas.microsoft.com/office/drawing/2014/main" id="{6C140648-21B0-F944-BABB-395490BD5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35586">
              <a:off x="4553" y="1370"/>
              <a:ext cx="50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>
                  <a:ea typeface="굴림" panose="020B0600000101010101" pitchFamily="34" charset="-127"/>
                </a:rPr>
                <a:t>ack#0</a:t>
              </a:r>
            </a:p>
          </p:txBody>
        </p:sp>
        <p:sp>
          <p:nvSpPr>
            <p:cNvPr id="38" name="Text Box 32">
              <a:extLst>
                <a:ext uri="{FF2B5EF4-FFF2-40B4-BE49-F238E27FC236}">
                  <a16:creationId xmlns:a16="http://schemas.microsoft.com/office/drawing/2014/main" id="{EBE45AD1-9A86-A444-B8E6-1A004ECC9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697419">
              <a:off x="5040" y="1656"/>
              <a:ext cx="50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>
                  <a:ea typeface="굴림" panose="020B0600000101010101" pitchFamily="34" charset="-127"/>
                </a:rPr>
                <a:t>ack#4</a:t>
              </a:r>
            </a:p>
          </p:txBody>
        </p:sp>
      </p:grpSp>
      <p:grpSp>
        <p:nvGrpSpPr>
          <p:cNvPr id="39" name="Group 33">
            <a:extLst>
              <a:ext uri="{FF2B5EF4-FFF2-40B4-BE49-F238E27FC236}">
                <a16:creationId xmlns:a16="http://schemas.microsoft.com/office/drawing/2014/main" id="{49D282B4-27E9-1E46-99F0-7693D7107716}"/>
              </a:ext>
            </a:extLst>
          </p:cNvPr>
          <p:cNvGrpSpPr>
            <a:grpSpLocks/>
          </p:cNvGrpSpPr>
          <p:nvPr/>
        </p:nvGrpSpPr>
        <p:grpSpPr bwMode="auto">
          <a:xfrm>
            <a:off x="6610342" y="2427297"/>
            <a:ext cx="1219200" cy="985838"/>
            <a:chOff x="4452" y="692"/>
            <a:chExt cx="768" cy="621"/>
          </a:xfrm>
        </p:grpSpPr>
        <p:sp>
          <p:nvSpPr>
            <p:cNvPr id="40" name="Text Box 34">
              <a:extLst>
                <a:ext uri="{FF2B5EF4-FFF2-40B4-BE49-F238E27FC236}">
                  <a16:creationId xmlns:a16="http://schemas.microsoft.com/office/drawing/2014/main" id="{7A3A9674-5D34-CE4A-87A5-11F71EE49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02086">
              <a:off x="4723" y="692"/>
              <a:ext cx="4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>
                  <a:ea typeface="굴림" panose="020B0600000101010101" pitchFamily="34" charset="-127"/>
                </a:rPr>
                <a:t>pkt#0</a:t>
              </a:r>
            </a:p>
          </p:txBody>
        </p:sp>
        <p:sp>
          <p:nvSpPr>
            <p:cNvPr id="41" name="Text Box 35">
              <a:extLst>
                <a:ext uri="{FF2B5EF4-FFF2-40B4-BE49-F238E27FC236}">
                  <a16:creationId xmlns:a16="http://schemas.microsoft.com/office/drawing/2014/main" id="{46F9B872-7CB1-A944-8E74-3E705B54A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3569">
              <a:off x="4452" y="1134"/>
              <a:ext cx="4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>
                  <a:ea typeface="굴림" panose="020B0600000101010101" pitchFamily="34" charset="-127"/>
                </a:rPr>
                <a:t>pkt#4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645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0078-1C2A-1D4B-9CC6-8A7FADAF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B567-6711-A248-81E0-583B9701A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81" y="1839913"/>
            <a:ext cx="8301037" cy="4351338"/>
          </a:xfrm>
        </p:spPr>
        <p:txBody>
          <a:bodyPr/>
          <a:lstStyle/>
          <a:p>
            <a:r>
              <a:rPr lang="en-US" dirty="0"/>
              <a:t>Routing – an IP packet goes anywhere</a:t>
            </a:r>
          </a:p>
          <a:p>
            <a:pPr lvl="1"/>
            <a:r>
              <a:rPr lang="en-US" dirty="0"/>
              <a:t>Just need the destination IP address</a:t>
            </a:r>
          </a:p>
          <a:p>
            <a:r>
              <a:rPr lang="en-US" dirty="0"/>
              <a:t>Fragmentation – split big messages into smaller pieces</a:t>
            </a:r>
          </a:p>
          <a:p>
            <a:pPr lvl="1"/>
            <a:r>
              <a:rPr lang="en-US" dirty="0"/>
              <a:t>Think about downloading a file</a:t>
            </a:r>
          </a:p>
          <a:p>
            <a:pPr lvl="1"/>
            <a:r>
              <a:rPr lang="en-US" dirty="0"/>
              <a:t>Maximum size 64K</a:t>
            </a:r>
          </a:p>
          <a:p>
            <a:pPr lvl="1"/>
            <a:r>
              <a:rPr lang="en-US" dirty="0"/>
              <a:t>Reassemble at destination</a:t>
            </a:r>
          </a:p>
          <a:p>
            <a:pPr lvl="1"/>
            <a:r>
              <a:rPr lang="en-US" dirty="0"/>
              <a:t>Hides differences in physical layers</a:t>
            </a:r>
          </a:p>
          <a:p>
            <a:r>
              <a:rPr lang="en-US" dirty="0"/>
              <a:t>Multiple protocols running on top</a:t>
            </a:r>
          </a:p>
          <a:p>
            <a:pPr lvl="1"/>
            <a:r>
              <a:rPr lang="en-US" dirty="0"/>
              <a:t>ICMP, TCP, UDP, … </a:t>
            </a:r>
          </a:p>
        </p:txBody>
      </p:sp>
    </p:spTree>
    <p:extLst>
      <p:ext uri="{BB962C8B-B14F-4D97-AF65-F5344CB8AC3E}">
        <p14:creationId xmlns:p14="http://schemas.microsoft.com/office/powerpoint/2010/main" val="1420013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5D5D-29C4-B740-A53D-65CF4D02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7C93-AF08-CE43-8E9F-20B188B9B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IPv4: a 32-bit integer used as the destination of an IP packet</a:t>
            </a:r>
          </a:p>
          <a:p>
            <a:pPr lvl="1"/>
            <a:r>
              <a:rPr lang="en-US" dirty="0"/>
              <a:t>Often written as four dot-separated integers (0-255)</a:t>
            </a:r>
          </a:p>
          <a:p>
            <a:pPr lvl="1"/>
            <a:r>
              <a:rPr lang="en-US" dirty="0"/>
              <a:t>Example: DNS for "</a:t>
            </a:r>
            <a:r>
              <a:rPr lang="en-US" dirty="0" err="1"/>
              <a:t>eecs.berkeley.edu</a:t>
            </a:r>
            <a:r>
              <a:rPr lang="en-US" dirty="0"/>
              <a:t>" resolves to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23.185.0.1</a:t>
            </a:r>
          </a:p>
          <a:p>
            <a:r>
              <a:rPr lang="en-US" dirty="0">
                <a:cs typeface="Consolas" panose="020B0609020204030204" pitchFamily="49" charset="0"/>
              </a:rPr>
              <a:t>Extended to 128 bits in IPv6</a:t>
            </a:r>
          </a:p>
          <a:p>
            <a:endParaRPr lang="en-US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57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36513"/>
            <a:ext cx="7886700" cy="1325563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Internet: Hierarchical Network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104693"/>
            <a:ext cx="8788400" cy="9614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 every host connected to every other one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a network of Routers to connect subnets together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2120900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38413"/>
            <a:ext cx="677863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9463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944938"/>
            <a:ext cx="6762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787775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590800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4330700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748213"/>
            <a:ext cx="677863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29263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6154738"/>
            <a:ext cx="6762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0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5997575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1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5321300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2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2238" y="3949700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3" name="Picture 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4088" y="4367213"/>
            <a:ext cx="67786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4" name="Picture 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1250" y="5148263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5" name="Picture 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588" y="5773738"/>
            <a:ext cx="6762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6" name="Picture 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3575" y="5616575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7" name="Picture 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4419600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41140" name="Group 84"/>
          <p:cNvGrpSpPr>
            <a:grpSpLocks/>
          </p:cNvGrpSpPr>
          <p:nvPr/>
        </p:nvGrpSpPr>
        <p:grpSpPr bwMode="auto">
          <a:xfrm>
            <a:off x="1081088" y="2260600"/>
            <a:ext cx="7488237" cy="4002088"/>
            <a:chOff x="681" y="1424"/>
            <a:chExt cx="4717" cy="2521"/>
          </a:xfrm>
        </p:grpSpPr>
        <p:pic>
          <p:nvPicPr>
            <p:cNvPr id="29719" name="Picture 8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584"/>
              <a:ext cx="1366" cy="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9720" name="Group 82"/>
            <p:cNvGrpSpPr>
              <a:grpSpLocks/>
            </p:cNvGrpSpPr>
            <p:nvPr/>
          </p:nvGrpSpPr>
          <p:grpSpPr bwMode="auto">
            <a:xfrm>
              <a:off x="681" y="1730"/>
              <a:ext cx="787" cy="823"/>
              <a:chOff x="681" y="1730"/>
              <a:chExt cx="787" cy="823"/>
            </a:xfrm>
          </p:grpSpPr>
          <p:sp>
            <p:nvSpPr>
              <p:cNvPr id="29751" name="Oval 7"/>
              <p:cNvSpPr>
                <a:spLocks noChangeArrowheads="1"/>
              </p:cNvSpPr>
              <p:nvPr/>
            </p:nvSpPr>
            <p:spPr bwMode="auto">
              <a:xfrm>
                <a:off x="878" y="1894"/>
                <a:ext cx="525" cy="492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ko-KR" sz="1800">
                    <a:latin typeface="Gill Sans MT" panose="020B0502020104020203" pitchFamily="34" charset="77"/>
                    <a:ea typeface="굴림" panose="020B0600000101010101" pitchFamily="34" charset="-127"/>
                  </a:rPr>
                  <a:t>subnet1</a:t>
                </a:r>
              </a:p>
            </p:txBody>
          </p:sp>
          <p:sp>
            <p:nvSpPr>
              <p:cNvPr id="29752" name="Line 13"/>
              <p:cNvSpPr>
                <a:spLocks noChangeShapeType="1"/>
              </p:cNvSpPr>
              <p:nvPr/>
            </p:nvSpPr>
            <p:spPr bwMode="auto">
              <a:xfrm>
                <a:off x="1337" y="2320"/>
                <a:ext cx="131" cy="1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9753" name="Line 14"/>
              <p:cNvSpPr>
                <a:spLocks noChangeShapeType="1"/>
              </p:cNvSpPr>
              <p:nvPr/>
            </p:nvSpPr>
            <p:spPr bwMode="auto">
              <a:xfrm flipH="1">
                <a:off x="681" y="2189"/>
                <a:ext cx="197" cy="3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9754" name="Line 15"/>
              <p:cNvSpPr>
                <a:spLocks noChangeShapeType="1"/>
              </p:cNvSpPr>
              <p:nvPr/>
            </p:nvSpPr>
            <p:spPr bwMode="auto">
              <a:xfrm flipH="1" flipV="1">
                <a:off x="747" y="1894"/>
                <a:ext cx="164" cy="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9755" name="Line 16"/>
              <p:cNvSpPr>
                <a:spLocks noChangeShapeType="1"/>
              </p:cNvSpPr>
              <p:nvPr/>
            </p:nvSpPr>
            <p:spPr bwMode="auto">
              <a:xfrm flipH="1" flipV="1">
                <a:off x="1141" y="1730"/>
                <a:ext cx="0" cy="1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9756" name="Line 17"/>
              <p:cNvSpPr>
                <a:spLocks noChangeShapeType="1"/>
              </p:cNvSpPr>
              <p:nvPr/>
            </p:nvSpPr>
            <p:spPr bwMode="auto">
              <a:xfrm flipV="1">
                <a:off x="1046" y="2386"/>
                <a:ext cx="29" cy="1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9757" name="Line 18"/>
              <p:cNvSpPr>
                <a:spLocks noChangeShapeType="1"/>
              </p:cNvSpPr>
              <p:nvPr/>
            </p:nvSpPr>
            <p:spPr bwMode="auto">
              <a:xfrm flipV="1">
                <a:off x="1337" y="1894"/>
                <a:ext cx="131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MT" panose="020B0502020104020203" pitchFamily="34" charset="77"/>
                </a:endParaRPr>
              </a:p>
            </p:txBody>
          </p:sp>
        </p:grpSp>
        <p:grpSp>
          <p:nvGrpSpPr>
            <p:cNvPr id="29721" name="Group 83"/>
            <p:cNvGrpSpPr>
              <a:grpSpLocks/>
            </p:cNvGrpSpPr>
            <p:nvPr/>
          </p:nvGrpSpPr>
          <p:grpSpPr bwMode="auto">
            <a:xfrm>
              <a:off x="873" y="3122"/>
              <a:ext cx="951" cy="823"/>
              <a:chOff x="873" y="3122"/>
              <a:chExt cx="951" cy="823"/>
            </a:xfrm>
          </p:grpSpPr>
          <p:sp>
            <p:nvSpPr>
              <p:cNvPr id="29744" name="Oval 21"/>
              <p:cNvSpPr>
                <a:spLocks noChangeArrowheads="1"/>
              </p:cNvSpPr>
              <p:nvPr/>
            </p:nvSpPr>
            <p:spPr bwMode="auto">
              <a:xfrm>
                <a:off x="1070" y="3286"/>
                <a:ext cx="525" cy="492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ko-KR" sz="1800">
                    <a:latin typeface="Gill Sans MT" panose="020B0502020104020203" pitchFamily="34" charset="77"/>
                    <a:ea typeface="굴림" panose="020B0600000101010101" pitchFamily="34" charset="-127"/>
                  </a:rPr>
                  <a:t>subnet2</a:t>
                </a:r>
              </a:p>
            </p:txBody>
          </p:sp>
          <p:sp>
            <p:nvSpPr>
              <p:cNvPr id="29745" name="Line 27"/>
              <p:cNvSpPr>
                <a:spLocks noChangeShapeType="1"/>
              </p:cNvSpPr>
              <p:nvPr/>
            </p:nvSpPr>
            <p:spPr bwMode="auto">
              <a:xfrm>
                <a:off x="1529" y="3712"/>
                <a:ext cx="131" cy="1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9746" name="Line 28"/>
              <p:cNvSpPr>
                <a:spLocks noChangeShapeType="1"/>
              </p:cNvSpPr>
              <p:nvPr/>
            </p:nvSpPr>
            <p:spPr bwMode="auto">
              <a:xfrm flipH="1">
                <a:off x="873" y="3581"/>
                <a:ext cx="197" cy="3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9747" name="Line 29"/>
              <p:cNvSpPr>
                <a:spLocks noChangeShapeType="1"/>
              </p:cNvSpPr>
              <p:nvPr/>
            </p:nvSpPr>
            <p:spPr bwMode="auto">
              <a:xfrm flipH="1" flipV="1">
                <a:off x="939" y="3286"/>
                <a:ext cx="164" cy="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9748" name="Line 30"/>
              <p:cNvSpPr>
                <a:spLocks noChangeShapeType="1"/>
              </p:cNvSpPr>
              <p:nvPr/>
            </p:nvSpPr>
            <p:spPr bwMode="auto">
              <a:xfrm flipH="1" flipV="1">
                <a:off x="1333" y="3122"/>
                <a:ext cx="0" cy="1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9749" name="Line 31"/>
              <p:cNvSpPr>
                <a:spLocks noChangeShapeType="1"/>
              </p:cNvSpPr>
              <p:nvPr/>
            </p:nvSpPr>
            <p:spPr bwMode="auto">
              <a:xfrm flipV="1">
                <a:off x="1238" y="3778"/>
                <a:ext cx="29" cy="1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9750" name="Line 32"/>
              <p:cNvSpPr>
                <a:spLocks noChangeShapeType="1"/>
              </p:cNvSpPr>
              <p:nvPr/>
            </p:nvSpPr>
            <p:spPr bwMode="auto">
              <a:xfrm flipV="1">
                <a:off x="1584" y="3544"/>
                <a:ext cx="240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MT" panose="020B0502020104020203" pitchFamily="34" charset="77"/>
                </a:endParaRPr>
              </a:p>
            </p:txBody>
          </p:sp>
        </p:grpSp>
        <p:sp>
          <p:nvSpPr>
            <p:cNvPr id="29722" name="Oval 33"/>
            <p:cNvSpPr>
              <a:spLocks noChangeArrowheads="1"/>
            </p:cNvSpPr>
            <p:nvPr/>
          </p:nvSpPr>
          <p:spPr bwMode="auto">
            <a:xfrm>
              <a:off x="2299" y="1926"/>
              <a:ext cx="524" cy="493"/>
            </a:xfrm>
            <a:prstGeom prst="ellipse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dirty="0">
                  <a:latin typeface="Gill Sans MT" panose="020B0502020104020203" pitchFamily="34" charset="77"/>
                  <a:ea typeface="굴림" panose="020B0600000101010101" pitchFamily="34" charset="-127"/>
                </a:rPr>
                <a:t>Router</a:t>
              </a:r>
            </a:p>
          </p:txBody>
        </p:sp>
        <p:sp>
          <p:nvSpPr>
            <p:cNvPr id="29723" name="Line 34"/>
            <p:cNvSpPr>
              <a:spLocks noChangeShapeType="1"/>
            </p:cNvSpPr>
            <p:nvPr/>
          </p:nvSpPr>
          <p:spPr bwMode="auto">
            <a:xfrm>
              <a:off x="1440" y="2152"/>
              <a:ext cx="8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9724" name="Line 35"/>
            <p:cNvSpPr>
              <a:spLocks noChangeShapeType="1"/>
            </p:cNvSpPr>
            <p:nvPr/>
          </p:nvSpPr>
          <p:spPr bwMode="auto">
            <a:xfrm>
              <a:off x="2834" y="2149"/>
              <a:ext cx="1918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9725" name="Line 36"/>
            <p:cNvSpPr>
              <a:spLocks noChangeShapeType="1"/>
            </p:cNvSpPr>
            <p:nvPr/>
          </p:nvSpPr>
          <p:spPr bwMode="auto">
            <a:xfrm flipV="1">
              <a:off x="2700" y="1792"/>
              <a:ext cx="134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9726" name="Line 37"/>
            <p:cNvSpPr>
              <a:spLocks noChangeShapeType="1"/>
            </p:cNvSpPr>
            <p:nvPr/>
          </p:nvSpPr>
          <p:spPr bwMode="auto">
            <a:xfrm flipV="1">
              <a:off x="1512" y="2388"/>
              <a:ext cx="896" cy="9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9727" name="Line 38"/>
            <p:cNvSpPr>
              <a:spLocks noChangeShapeType="1"/>
            </p:cNvSpPr>
            <p:nvPr/>
          </p:nvSpPr>
          <p:spPr bwMode="auto">
            <a:xfrm flipH="1" flipV="1">
              <a:off x="2700" y="2372"/>
              <a:ext cx="134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9728" name="Line 39"/>
            <p:cNvSpPr>
              <a:spLocks noChangeShapeType="1"/>
            </p:cNvSpPr>
            <p:nvPr/>
          </p:nvSpPr>
          <p:spPr bwMode="auto">
            <a:xfrm flipH="1" flipV="1">
              <a:off x="2299" y="1792"/>
              <a:ext cx="133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9729" name="Text Box 40"/>
            <p:cNvSpPr txBox="1">
              <a:spLocks noChangeArrowheads="1"/>
            </p:cNvSpPr>
            <p:nvPr/>
          </p:nvSpPr>
          <p:spPr bwMode="auto">
            <a:xfrm>
              <a:off x="2266" y="1424"/>
              <a:ext cx="644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 dirty="0">
                  <a:latin typeface="Gill Sans MT" panose="020B0502020104020203" pitchFamily="34" charset="77"/>
                  <a:ea typeface="굴림" panose="020B0600000101010101" pitchFamily="34" charset="-127"/>
                </a:rPr>
                <a:t>Other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800" dirty="0">
                  <a:latin typeface="Gill Sans MT" panose="020B0502020104020203" pitchFamily="34" charset="77"/>
                  <a:ea typeface="굴림" panose="020B0600000101010101" pitchFamily="34" charset="-127"/>
                </a:rPr>
                <a:t>subnets</a:t>
              </a:r>
            </a:p>
          </p:txBody>
        </p:sp>
        <p:sp>
          <p:nvSpPr>
            <p:cNvPr id="29730" name="Oval 42"/>
            <p:cNvSpPr>
              <a:spLocks noChangeArrowheads="1"/>
            </p:cNvSpPr>
            <p:nvPr/>
          </p:nvSpPr>
          <p:spPr bwMode="auto">
            <a:xfrm>
              <a:off x="2688" y="2498"/>
              <a:ext cx="524" cy="493"/>
            </a:xfrm>
            <a:prstGeom prst="ellipse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Router</a:t>
              </a:r>
            </a:p>
          </p:txBody>
        </p:sp>
        <p:sp>
          <p:nvSpPr>
            <p:cNvPr id="29731" name="Oval 43"/>
            <p:cNvSpPr>
              <a:spLocks noChangeArrowheads="1"/>
            </p:cNvSpPr>
            <p:nvPr/>
          </p:nvSpPr>
          <p:spPr bwMode="auto">
            <a:xfrm>
              <a:off x="3072" y="3074"/>
              <a:ext cx="524" cy="493"/>
            </a:xfrm>
            <a:prstGeom prst="ellipse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Router</a:t>
              </a:r>
            </a:p>
          </p:txBody>
        </p:sp>
        <p:sp>
          <p:nvSpPr>
            <p:cNvPr id="29732" name="Line 44"/>
            <p:cNvSpPr>
              <a:spLocks noChangeShapeType="1"/>
            </p:cNvSpPr>
            <p:nvPr/>
          </p:nvSpPr>
          <p:spPr bwMode="auto">
            <a:xfrm flipH="1" flipV="1">
              <a:off x="3072" y="2930"/>
              <a:ext cx="134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9733" name="Line 45"/>
            <p:cNvSpPr>
              <a:spLocks noChangeShapeType="1"/>
            </p:cNvSpPr>
            <p:nvPr/>
          </p:nvSpPr>
          <p:spPr bwMode="auto">
            <a:xfrm flipV="1">
              <a:off x="2640" y="2882"/>
              <a:ext cx="134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9734" name="Text Box 48"/>
            <p:cNvSpPr txBox="1">
              <a:spLocks noChangeArrowheads="1"/>
            </p:cNvSpPr>
            <p:nvPr/>
          </p:nvSpPr>
          <p:spPr bwMode="auto">
            <a:xfrm>
              <a:off x="3038" y="1937"/>
              <a:ext cx="1530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10000"/>
                </a:spcBef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Transcontinental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Link</a:t>
              </a:r>
            </a:p>
          </p:txBody>
        </p:sp>
        <p:sp>
          <p:nvSpPr>
            <p:cNvPr id="29735" name="Oval 66"/>
            <p:cNvSpPr>
              <a:spLocks noChangeArrowheads="1"/>
            </p:cNvSpPr>
            <p:nvPr/>
          </p:nvSpPr>
          <p:spPr bwMode="auto">
            <a:xfrm flipH="1">
              <a:off x="4011" y="3046"/>
              <a:ext cx="525" cy="492"/>
            </a:xfrm>
            <a:prstGeom prst="ellipse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latin typeface="Gill Sans MT" panose="020B0502020104020203" pitchFamily="34" charset="77"/>
                  <a:ea typeface="굴림" panose="020B0600000101010101" pitchFamily="34" charset="-127"/>
                </a:rPr>
                <a:t>subnet3</a:t>
              </a:r>
            </a:p>
          </p:txBody>
        </p:sp>
        <p:sp>
          <p:nvSpPr>
            <p:cNvPr id="29736" name="Line 72"/>
            <p:cNvSpPr>
              <a:spLocks noChangeShapeType="1"/>
            </p:cNvSpPr>
            <p:nvPr/>
          </p:nvSpPr>
          <p:spPr bwMode="auto">
            <a:xfrm flipH="1">
              <a:off x="3946" y="3472"/>
              <a:ext cx="131" cy="1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9737" name="Line 73"/>
            <p:cNvSpPr>
              <a:spLocks noChangeShapeType="1"/>
            </p:cNvSpPr>
            <p:nvPr/>
          </p:nvSpPr>
          <p:spPr bwMode="auto">
            <a:xfrm>
              <a:off x="4536" y="3341"/>
              <a:ext cx="197" cy="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9738" name="Line 74"/>
            <p:cNvSpPr>
              <a:spLocks noChangeShapeType="1"/>
            </p:cNvSpPr>
            <p:nvPr/>
          </p:nvSpPr>
          <p:spPr bwMode="auto">
            <a:xfrm flipV="1">
              <a:off x="4503" y="3046"/>
              <a:ext cx="164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9739" name="Line 75"/>
            <p:cNvSpPr>
              <a:spLocks noChangeShapeType="1"/>
            </p:cNvSpPr>
            <p:nvPr/>
          </p:nvSpPr>
          <p:spPr bwMode="auto">
            <a:xfrm flipV="1">
              <a:off x="4273" y="2882"/>
              <a:ext cx="0" cy="1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9740" name="Line 76"/>
            <p:cNvSpPr>
              <a:spLocks noChangeShapeType="1"/>
            </p:cNvSpPr>
            <p:nvPr/>
          </p:nvSpPr>
          <p:spPr bwMode="auto">
            <a:xfrm flipH="1" flipV="1">
              <a:off x="4339" y="3538"/>
              <a:ext cx="29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9741" name="Line 77"/>
            <p:cNvSpPr>
              <a:spLocks noChangeShapeType="1"/>
            </p:cNvSpPr>
            <p:nvPr/>
          </p:nvSpPr>
          <p:spPr bwMode="auto">
            <a:xfrm flipH="1" flipV="1">
              <a:off x="3946" y="3046"/>
              <a:ext cx="131" cy="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9742" name="Line 78"/>
            <p:cNvSpPr>
              <a:spLocks noChangeShapeType="1"/>
            </p:cNvSpPr>
            <p:nvPr/>
          </p:nvSpPr>
          <p:spPr bwMode="auto">
            <a:xfrm>
              <a:off x="3608" y="3314"/>
              <a:ext cx="38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9743" name="Text Box 79"/>
            <p:cNvSpPr txBox="1">
              <a:spLocks noChangeArrowheads="1"/>
            </p:cNvSpPr>
            <p:nvPr/>
          </p:nvSpPr>
          <p:spPr bwMode="auto">
            <a:xfrm>
              <a:off x="2301" y="3112"/>
              <a:ext cx="644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latin typeface="Gill Sans MT" panose="020B0502020104020203" pitchFamily="34" charset="77"/>
                  <a:ea typeface="굴림" panose="020B0600000101010101" pitchFamily="34" charset="-127"/>
                </a:rPr>
                <a:t>Other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800">
                  <a:latin typeface="Gill Sans MT" panose="020B0502020104020203" pitchFamily="34" charset="77"/>
                  <a:ea typeface="굴림" panose="020B0600000101010101" pitchFamily="34" charset="-127"/>
                </a:rPr>
                <a:t>subnets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1514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28C1-E79C-4A41-AA8A-74846FFA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 Subnets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39EF1-2132-D845-A727-58D527E8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IP, all addresses in same subnet share same prefix of bits</a:t>
            </a:r>
          </a:p>
          <a:p>
            <a:pPr lvl="1"/>
            <a:r>
              <a:rPr lang="en-US" dirty="0"/>
              <a:t>e.g. all hosts have addresses of the form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128.32.x.y</a:t>
            </a:r>
          </a:p>
          <a:p>
            <a:r>
              <a:rPr lang="en-US" b="1" dirty="0">
                <a:cs typeface="Consolas" panose="020B0609020204030204" pitchFamily="49" charset="0"/>
              </a:rPr>
              <a:t>Mask:</a:t>
            </a:r>
            <a:r>
              <a:rPr lang="en-US" dirty="0">
                <a:cs typeface="Consolas" panose="020B0609020204030204" pitchFamily="49" charset="0"/>
              </a:rPr>
              <a:t> Number of matching prefixing bits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Expressed as single number, e.g. 24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Or all matching bits set to one address notation, e.g.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255.255.255.0</a:t>
            </a:r>
          </a:p>
          <a:p>
            <a:r>
              <a:rPr lang="en-US" dirty="0"/>
              <a:t>Subnet is identified by 32-bit value, with all bits that differ among machines set to 0, followed by slash and mask, e.g.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128.32.0.0/16</a:t>
            </a:r>
          </a:p>
        </p:txBody>
      </p:sp>
    </p:spTree>
    <p:extLst>
      <p:ext uri="{BB962C8B-B14F-4D97-AF65-F5344CB8AC3E}">
        <p14:creationId xmlns:p14="http://schemas.microsoft.com/office/powerpoint/2010/main" val="10791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F61A-E65F-BB4E-8750-F7AA0DA96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Reserved Subnets in IPv4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DF210-C323-5B49-BB1E-8AE43D531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127.0.0.0/8</a:t>
            </a:r>
            <a:r>
              <a:rPr lang="en-US" sz="3200" dirty="0"/>
              <a:t>: loopback (same machine)</a:t>
            </a:r>
          </a:p>
          <a:p>
            <a:pPr lvl="1"/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127.0.0.1</a:t>
            </a:r>
            <a:r>
              <a:rPr lang="en-US" sz="2800" dirty="0"/>
              <a:t>: Localhost</a:t>
            </a:r>
          </a:p>
          <a:p>
            <a:pPr lvl="1"/>
            <a:endParaRPr lang="en-US" sz="2800" dirty="0"/>
          </a:p>
          <a:p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10.0.0.0/8</a:t>
            </a:r>
            <a:r>
              <a:rPr lang="en-US" sz="3200" dirty="0"/>
              <a:t>, </a:t>
            </a:r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172.16.0.0/12</a:t>
            </a:r>
            <a:r>
              <a:rPr lang="en-US" sz="3200" dirty="0"/>
              <a:t>, </a:t>
            </a:r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192.168.0.0/16</a:t>
            </a:r>
            <a:r>
              <a:rPr lang="en-US" sz="3200" b="1" dirty="0">
                <a:cs typeface="Consolas" panose="020B0609020204030204" pitchFamily="49" charset="0"/>
              </a:rPr>
              <a:t>: </a:t>
            </a:r>
            <a:r>
              <a:rPr lang="en-US" sz="3200" dirty="0"/>
              <a:t>private</a:t>
            </a:r>
          </a:p>
          <a:p>
            <a:pPr lvl="1"/>
            <a:r>
              <a:rPr lang="en-US" sz="2800" dirty="0"/>
              <a:t>Not available globally</a:t>
            </a:r>
          </a:p>
        </p:txBody>
      </p:sp>
    </p:spTree>
    <p:extLst>
      <p:ext uri="{BB962C8B-B14F-4D97-AF65-F5344CB8AC3E}">
        <p14:creationId xmlns:p14="http://schemas.microsoft.com/office/powerpoint/2010/main" val="21990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3B9F-DD1D-438B-95C6-BCDBCD7F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Two-Phase Commit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D8EAF-9B2C-44E7-9835-9B96B8435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1" y="1488739"/>
            <a:ext cx="7886700" cy="4760805"/>
          </a:xfrm>
        </p:spPr>
        <p:txBody>
          <a:bodyPr/>
          <a:lstStyle/>
          <a:p>
            <a:r>
              <a:rPr lang="en-US" dirty="0"/>
              <a:t>We can’t solve the General’s Paradox</a:t>
            </a:r>
          </a:p>
          <a:p>
            <a:pPr lvl="1"/>
            <a:r>
              <a:rPr lang="en-US" dirty="0"/>
              <a:t>No simultaneous action</a:t>
            </a:r>
          </a:p>
          <a:p>
            <a:pPr lvl="1"/>
            <a:r>
              <a:rPr lang="en-US" dirty="0"/>
              <a:t>But we can solve a related problem</a:t>
            </a:r>
          </a:p>
          <a:p>
            <a:pPr lvl="1"/>
            <a:endParaRPr lang="en-US" dirty="0"/>
          </a:p>
          <a:p>
            <a:r>
              <a:rPr lang="en-US" b="1" dirty="0"/>
              <a:t>Distributed Transaction:</a:t>
            </a:r>
            <a:r>
              <a:rPr lang="en-US" dirty="0"/>
              <a:t> Two (or more) machines agree to do something </a:t>
            </a:r>
            <a:r>
              <a:rPr lang="en-US" i="1" dirty="0"/>
              <a:t>or not do it</a:t>
            </a:r>
            <a:r>
              <a:rPr lang="en-US" dirty="0"/>
              <a:t> </a:t>
            </a:r>
            <a:r>
              <a:rPr lang="en-US" b="1" dirty="0"/>
              <a:t>atomically</a:t>
            </a:r>
          </a:p>
          <a:p>
            <a:endParaRPr lang="en-US" b="1" dirty="0"/>
          </a:p>
          <a:p>
            <a:r>
              <a:rPr lang="en-US" dirty="0"/>
              <a:t>Extra tool: </a:t>
            </a:r>
            <a:r>
              <a:rPr lang="en-US" b="1" dirty="0"/>
              <a:t>Persistent Log</a:t>
            </a:r>
          </a:p>
          <a:p>
            <a:pPr lvl="1"/>
            <a:r>
              <a:rPr lang="en-US" dirty="0"/>
              <a:t>If machine fails, it will remember what happened</a:t>
            </a:r>
          </a:p>
          <a:p>
            <a:pPr lvl="1"/>
            <a:r>
              <a:rPr lang="en-US" dirty="0"/>
              <a:t>Assume log itself can’t be corrupted</a:t>
            </a:r>
          </a:p>
        </p:txBody>
      </p:sp>
    </p:spTree>
    <p:extLst>
      <p:ext uri="{BB962C8B-B14F-4D97-AF65-F5344CB8AC3E}">
        <p14:creationId xmlns:p14="http://schemas.microsoft.com/office/powerpoint/2010/main" val="158068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7ACA-1F09-2444-9566-B3DBCCFC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Hosts in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D94A-A196-994E-ABFA-AFC6F8BE8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Internet Host:</a:t>
            </a:r>
            <a:r>
              <a:rPr lang="en-US" dirty="0"/>
              <a:t> A computer connected to the internet, assigned one or more IP addresses for routing</a:t>
            </a:r>
          </a:p>
          <a:p>
            <a:endParaRPr lang="en-US" b="1" dirty="0"/>
          </a:p>
          <a:p>
            <a:r>
              <a:rPr lang="en-US" dirty="0"/>
              <a:t>Each host does not necessarily have a globally unique IP address</a:t>
            </a:r>
          </a:p>
          <a:p>
            <a:pPr lvl="1"/>
            <a:r>
              <a:rPr lang="en-US" dirty="0"/>
              <a:t>Groups of machines may share an IP address</a:t>
            </a:r>
          </a:p>
          <a:p>
            <a:pPr lvl="1"/>
            <a:r>
              <a:rPr lang="en-US" dirty="0"/>
              <a:t>In this case, machines have private addresses behind a </a:t>
            </a:r>
            <a:r>
              <a:rPr lang="en-US" i="1" dirty="0"/>
              <a:t>Network Address Translation</a:t>
            </a:r>
            <a:r>
              <a:rPr lang="en-US" dirty="0"/>
              <a:t> Gateway</a:t>
            </a:r>
          </a:p>
          <a:p>
            <a:pPr lvl="1"/>
            <a:r>
              <a:rPr lang="en-US" dirty="0"/>
              <a:t>Very typical for residential networks</a:t>
            </a:r>
          </a:p>
        </p:txBody>
      </p:sp>
    </p:spTree>
    <p:extLst>
      <p:ext uri="{BB962C8B-B14F-4D97-AF65-F5344CB8AC3E}">
        <p14:creationId xmlns:p14="http://schemas.microsoft.com/office/powerpoint/2010/main" val="1810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86EF-EEDA-6944-8307-609C4A81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Network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D1360-2111-FC44-8C21-A710713E8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Local Area Network (LAN):</a:t>
            </a:r>
            <a:r>
              <a:rPr lang="en-US" dirty="0"/>
              <a:t> Designed to cover a small geographical area</a:t>
            </a:r>
          </a:p>
          <a:p>
            <a:pPr lvl="1"/>
            <a:r>
              <a:rPr lang="en-US" dirty="0"/>
              <a:t>Topology: multi-access bus, ring, or star network</a:t>
            </a:r>
          </a:p>
          <a:p>
            <a:pPr lvl="1"/>
            <a:r>
              <a:rPr lang="en-US" dirty="0"/>
              <a:t>Very fast communication speeds (e.g. 1 Gbps)</a:t>
            </a:r>
          </a:p>
          <a:p>
            <a:pPr lvl="1"/>
            <a:r>
              <a:rPr lang="en-US" dirty="0"/>
              <a:t>Fast and cheap to broadcast to all nodes</a:t>
            </a:r>
          </a:p>
          <a:p>
            <a:r>
              <a:rPr lang="en-US" b="1" dirty="0"/>
              <a:t>Wide Area Network (WAN):</a:t>
            </a:r>
            <a:r>
              <a:rPr lang="en-US" dirty="0"/>
              <a:t> Links geographically separated sites</a:t>
            </a:r>
          </a:p>
          <a:p>
            <a:pPr lvl="1"/>
            <a:r>
              <a:rPr lang="en-US" dirty="0"/>
              <a:t>Point-to-point connections over long-haul lines</a:t>
            </a:r>
          </a:p>
          <a:p>
            <a:pPr lvl="1"/>
            <a:r>
              <a:rPr lang="en-US" dirty="0"/>
              <a:t>Slower communication speeds</a:t>
            </a:r>
          </a:p>
          <a:p>
            <a:pPr lvl="1"/>
            <a:r>
              <a:rPr lang="en-US" dirty="0"/>
              <a:t>Broadcast usually requires multiple messages</a:t>
            </a:r>
          </a:p>
        </p:txBody>
      </p:sp>
    </p:spTree>
    <p:extLst>
      <p:ext uri="{BB962C8B-B14F-4D97-AF65-F5344CB8AC3E}">
        <p14:creationId xmlns:p14="http://schemas.microsoft.com/office/powerpoint/2010/main" val="71466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4C1C-2419-494A-9575-05D39D28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Area Networks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499471-B878-C94D-A75D-16B29CD44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75802"/>
            <a:ext cx="7886700" cy="444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F676-AF23-5C42-BE7B-59CE3F129E03}"/>
              </a:ext>
            </a:extLst>
          </p:cNvPr>
          <p:cNvSpPr txBox="1"/>
          <p:nvPr/>
        </p:nvSpPr>
        <p:spPr>
          <a:xfrm>
            <a:off x="427179" y="6262041"/>
            <a:ext cx="8289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you want to know more: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www.submarinecablemap.com</a:t>
            </a:r>
            <a:r>
              <a:rPr lang="en-US" sz="2400" dirty="0">
                <a:hlinkClick r:id="rId3"/>
              </a:rPr>
              <a:t>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29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61319-4A89-E743-A27D-0A76C28E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BB974-2B7E-A84B-8821-143DBD784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Routing:</a:t>
            </a:r>
            <a:r>
              <a:rPr lang="en-US" dirty="0"/>
              <a:t> The process of forwarding packets hop by hop through routers to reach their destination</a:t>
            </a:r>
          </a:p>
          <a:p>
            <a:r>
              <a:rPr lang="en-US" dirty="0"/>
              <a:t>Need more than just a destination address!</a:t>
            </a:r>
          </a:p>
          <a:p>
            <a:pPr lvl="1"/>
            <a:r>
              <a:rPr lang="en-US" dirty="0"/>
              <a:t>Need a path</a:t>
            </a:r>
          </a:p>
          <a:p>
            <a:r>
              <a:rPr lang="en-US" dirty="0"/>
              <a:t>Think about an Amazon package: destination address in Berkeley isn't enough to get it here</a:t>
            </a:r>
          </a:p>
          <a:p>
            <a:pPr lvl="1"/>
            <a:r>
              <a:rPr lang="en-US" dirty="0"/>
              <a:t>Needs to go to nearest airport, fly to SF</a:t>
            </a:r>
          </a:p>
          <a:p>
            <a:pPr lvl="1"/>
            <a:r>
              <a:rPr lang="en-US" dirty="0"/>
              <a:t>Go from SF to East Bay distribution center</a:t>
            </a:r>
          </a:p>
          <a:p>
            <a:pPr lvl="1"/>
            <a:r>
              <a:rPr lang="en-US" dirty="0"/>
              <a:t>And so on…</a:t>
            </a:r>
          </a:p>
        </p:txBody>
      </p:sp>
    </p:spTree>
    <p:extLst>
      <p:ext uri="{BB962C8B-B14F-4D97-AF65-F5344CB8AC3E}">
        <p14:creationId xmlns:p14="http://schemas.microsoft.com/office/powerpoint/2010/main" val="8081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1DDD-6329-B64D-AF92-52AB93DE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4BD41-0683-A047-8652-9B3D4973A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8997"/>
            <a:ext cx="7886700" cy="4647966"/>
          </a:xfrm>
        </p:spPr>
        <p:txBody>
          <a:bodyPr/>
          <a:lstStyle/>
          <a:p>
            <a:r>
              <a:rPr lang="en-US" dirty="0"/>
              <a:t>Each router maintains a </a:t>
            </a:r>
            <a:r>
              <a:rPr lang="en-US" i="1" dirty="0"/>
              <a:t>routing table</a:t>
            </a:r>
            <a:r>
              <a:rPr lang="en-US" dirty="0"/>
              <a:t> </a:t>
            </a:r>
          </a:p>
          <a:p>
            <a:r>
              <a:rPr lang="en-US" dirty="0"/>
              <a:t>Look up destination address in table</a:t>
            </a:r>
          </a:p>
          <a:p>
            <a:r>
              <a:rPr lang="en-US" dirty="0"/>
              <a:t>Decide which outgoing link to use to send packet, gets it closer to destination</a:t>
            </a:r>
          </a:p>
          <a:p>
            <a:r>
              <a:rPr lang="en-US" dirty="0"/>
              <a:t>Don't need 1 entry per IP address, instead routing is by subnet</a:t>
            </a:r>
          </a:p>
          <a:p>
            <a:r>
              <a:rPr lang="en-US" dirty="0"/>
              <a:t>Routing table entry contains:</a:t>
            </a:r>
          </a:p>
          <a:p>
            <a:pPr lvl="1"/>
            <a:r>
              <a:rPr lang="en-US" dirty="0"/>
              <a:t>Destination address range + output link closer to </a:t>
            </a:r>
            <a:r>
              <a:rPr lang="en-US" dirty="0" err="1"/>
              <a:t>dest</a:t>
            </a:r>
            <a:r>
              <a:rPr lang="en-US" dirty="0"/>
              <a:t>.</a:t>
            </a:r>
          </a:p>
          <a:p>
            <a:r>
              <a:rPr lang="en-US" dirty="0"/>
              <a:t>Routing table also has a default entry as a fallback</a:t>
            </a:r>
          </a:p>
        </p:txBody>
      </p:sp>
    </p:spTree>
    <p:extLst>
      <p:ext uri="{BB962C8B-B14F-4D97-AF65-F5344CB8AC3E}">
        <p14:creationId xmlns:p14="http://schemas.microsoft.com/office/powerpoint/2010/main" val="15824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E258-BA65-5841-A23B-B855CC3C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Routing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9BBE3-40D6-5F4D-B815-99A1AE715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has no centralized state!</a:t>
            </a:r>
          </a:p>
          <a:p>
            <a:pPr lvl="1"/>
            <a:r>
              <a:rPr lang="en-US" dirty="0"/>
              <a:t>No single machine knows entire topology</a:t>
            </a:r>
          </a:p>
          <a:p>
            <a:pPr lvl="1"/>
            <a:r>
              <a:rPr lang="en-US" dirty="0"/>
              <a:t>Topology is constantly changing (faults, reconfiguration)</a:t>
            </a:r>
          </a:p>
          <a:p>
            <a:endParaRPr lang="en-US" dirty="0"/>
          </a:p>
          <a:p>
            <a:r>
              <a:rPr lang="en-US" dirty="0"/>
              <a:t>Instead, routers use a dynamic algorithm to populate their routing tables</a:t>
            </a:r>
          </a:p>
          <a:p>
            <a:pPr lvl="1"/>
            <a:r>
              <a:rPr lang="en-US" dirty="0"/>
              <a:t>Neighboring routers (with a direct link between them) exchange information</a:t>
            </a:r>
          </a:p>
        </p:txBody>
      </p:sp>
    </p:spTree>
    <p:extLst>
      <p:ext uri="{BB962C8B-B14F-4D97-AF65-F5344CB8AC3E}">
        <p14:creationId xmlns:p14="http://schemas.microsoft.com/office/powerpoint/2010/main" val="2885566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E258-BA65-5841-A23B-B855CC3C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Routing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9BBE3-40D6-5F4D-B815-99A1AE715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algorithm to set up routing table: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Each entry has a cost, includes number of hops to destination, congestion, etc.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Neighbors periodically exchange routing tables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my neighbor knows a cheaper route to a subnet, forward traffic for that subnet to the neighbor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Factor in +1 hop for sending to neighbor itself</a:t>
            </a:r>
          </a:p>
          <a:p>
            <a:pPr lvl="1"/>
            <a:endParaRPr lang="en-US" dirty="0"/>
          </a:p>
          <a:p>
            <a:r>
              <a:rPr lang="en-US" dirty="0"/>
              <a:t>In reality: Internet has networks of different scales</a:t>
            </a:r>
          </a:p>
          <a:p>
            <a:pPr lvl="1"/>
            <a:r>
              <a:rPr lang="en-US" dirty="0"/>
              <a:t>Different algorithms run at different scales</a:t>
            </a:r>
          </a:p>
        </p:txBody>
      </p:sp>
    </p:spTree>
    <p:extLst>
      <p:ext uri="{BB962C8B-B14F-4D97-AF65-F5344CB8AC3E}">
        <p14:creationId xmlns:p14="http://schemas.microsoft.com/office/powerpoint/2010/main" val="729486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IP Packet Format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1616075" y="3175831"/>
            <a:ext cx="5646738" cy="2717800"/>
            <a:chOff x="1104" y="2016"/>
            <a:chExt cx="3360" cy="1824"/>
          </a:xfrm>
        </p:grpSpPr>
        <p:sp>
          <p:nvSpPr>
            <p:cNvPr id="21528" name="Freeform 6"/>
            <p:cNvSpPr>
              <a:spLocks/>
            </p:cNvSpPr>
            <p:nvPr/>
          </p:nvSpPr>
          <p:spPr bwMode="auto">
            <a:xfrm>
              <a:off x="1104" y="2976"/>
              <a:ext cx="3360" cy="240"/>
            </a:xfrm>
            <a:custGeom>
              <a:avLst/>
              <a:gdLst>
                <a:gd name="T0" fmla="*/ 48 w 3360"/>
                <a:gd name="T1" fmla="*/ 240 h 336"/>
                <a:gd name="T2" fmla="*/ 3312 w 3360"/>
                <a:gd name="T3" fmla="*/ 240 h 336"/>
                <a:gd name="T4" fmla="*/ 3312 w 3360"/>
                <a:gd name="T5" fmla="*/ 137 h 336"/>
                <a:gd name="T6" fmla="*/ 3251 w 3360"/>
                <a:gd name="T7" fmla="*/ 103 h 336"/>
                <a:gd name="T8" fmla="*/ 3360 w 3360"/>
                <a:gd name="T9" fmla="*/ 58 h 336"/>
                <a:gd name="T10" fmla="*/ 3312 w 3360"/>
                <a:gd name="T11" fmla="*/ 24 h 336"/>
                <a:gd name="T12" fmla="*/ 3312 w 3360"/>
                <a:gd name="T13" fmla="*/ 0 h 336"/>
                <a:gd name="T14" fmla="*/ 48 w 3360"/>
                <a:gd name="T15" fmla="*/ 0 h 336"/>
                <a:gd name="T16" fmla="*/ 48 w 3360"/>
                <a:gd name="T17" fmla="*/ 34 h 336"/>
                <a:gd name="T18" fmla="*/ 96 w 3360"/>
                <a:gd name="T19" fmla="*/ 69 h 336"/>
                <a:gd name="T20" fmla="*/ 0 w 3360"/>
                <a:gd name="T21" fmla="*/ 108 h 336"/>
                <a:gd name="T22" fmla="*/ 48 w 3360"/>
                <a:gd name="T23" fmla="*/ 142 h 336"/>
                <a:gd name="T24" fmla="*/ 48 w 3360"/>
                <a:gd name="T25" fmla="*/ 24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60" h="336">
                  <a:moveTo>
                    <a:pt x="48" y="336"/>
                  </a:moveTo>
                  <a:lnTo>
                    <a:pt x="3312" y="336"/>
                  </a:lnTo>
                  <a:lnTo>
                    <a:pt x="3312" y="192"/>
                  </a:lnTo>
                  <a:lnTo>
                    <a:pt x="3251" y="144"/>
                  </a:lnTo>
                  <a:lnTo>
                    <a:pt x="3360" y="81"/>
                  </a:lnTo>
                  <a:lnTo>
                    <a:pt x="3312" y="33"/>
                  </a:lnTo>
                  <a:lnTo>
                    <a:pt x="3312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96" y="96"/>
                  </a:lnTo>
                  <a:lnTo>
                    <a:pt x="0" y="151"/>
                  </a:lnTo>
                  <a:lnTo>
                    <a:pt x="48" y="199"/>
                  </a:lnTo>
                  <a:lnTo>
                    <a:pt x="48" y="336"/>
                  </a:lnTo>
                  <a:close/>
                </a:path>
              </a:pathLst>
            </a:custGeom>
            <a:solidFill>
              <a:srgbClr val="99FF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1529" name="Rectangle 7"/>
            <p:cNvSpPr>
              <a:spLocks noChangeArrowheads="1"/>
            </p:cNvSpPr>
            <p:nvPr/>
          </p:nvSpPr>
          <p:spPr bwMode="auto">
            <a:xfrm>
              <a:off x="1152" y="2208"/>
              <a:ext cx="1632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16-bit identification</a:t>
              </a:r>
            </a:p>
          </p:txBody>
        </p:sp>
        <p:sp>
          <p:nvSpPr>
            <p:cNvPr id="21530" name="Rectangle 8"/>
            <p:cNvSpPr>
              <a:spLocks noChangeArrowheads="1"/>
            </p:cNvSpPr>
            <p:nvPr/>
          </p:nvSpPr>
          <p:spPr bwMode="auto">
            <a:xfrm>
              <a:off x="1968" y="2016"/>
              <a:ext cx="816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ToS</a:t>
              </a:r>
            </a:p>
          </p:txBody>
        </p:sp>
        <p:sp>
          <p:nvSpPr>
            <p:cNvPr id="21531" name="Rectangle 9"/>
            <p:cNvSpPr>
              <a:spLocks noChangeArrowheads="1"/>
            </p:cNvSpPr>
            <p:nvPr/>
          </p:nvSpPr>
          <p:spPr bwMode="auto">
            <a:xfrm>
              <a:off x="1152" y="2016"/>
              <a:ext cx="398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21532" name="Rectangle 10"/>
            <p:cNvSpPr>
              <a:spLocks noChangeArrowheads="1"/>
            </p:cNvSpPr>
            <p:nvPr/>
          </p:nvSpPr>
          <p:spPr bwMode="auto">
            <a:xfrm>
              <a:off x="3161" y="2208"/>
              <a:ext cx="1255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13-bit frag off</a:t>
              </a:r>
            </a:p>
          </p:txBody>
        </p:sp>
        <p:sp>
          <p:nvSpPr>
            <p:cNvPr id="21533" name="Rectangle 11"/>
            <p:cNvSpPr>
              <a:spLocks noChangeArrowheads="1"/>
            </p:cNvSpPr>
            <p:nvPr/>
          </p:nvSpPr>
          <p:spPr bwMode="auto">
            <a:xfrm>
              <a:off x="2784" y="2016"/>
              <a:ext cx="1632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Total length(16-bits)</a:t>
              </a:r>
            </a:p>
          </p:txBody>
        </p:sp>
        <p:sp>
          <p:nvSpPr>
            <p:cNvPr id="21534" name="Rectangle 12"/>
            <p:cNvSpPr>
              <a:spLocks noChangeArrowheads="1"/>
            </p:cNvSpPr>
            <p:nvPr/>
          </p:nvSpPr>
          <p:spPr bwMode="auto">
            <a:xfrm>
              <a:off x="1968" y="2400"/>
              <a:ext cx="816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protocol</a:t>
              </a:r>
            </a:p>
          </p:txBody>
        </p:sp>
        <p:sp>
          <p:nvSpPr>
            <p:cNvPr id="21535" name="Rectangle 13"/>
            <p:cNvSpPr>
              <a:spLocks noChangeArrowheads="1"/>
            </p:cNvSpPr>
            <p:nvPr/>
          </p:nvSpPr>
          <p:spPr bwMode="auto">
            <a:xfrm>
              <a:off x="1152" y="2400"/>
              <a:ext cx="816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TTL</a:t>
              </a:r>
            </a:p>
          </p:txBody>
        </p:sp>
        <p:sp>
          <p:nvSpPr>
            <p:cNvPr id="21536" name="Rectangle 14"/>
            <p:cNvSpPr>
              <a:spLocks noChangeArrowheads="1"/>
            </p:cNvSpPr>
            <p:nvPr/>
          </p:nvSpPr>
          <p:spPr bwMode="auto">
            <a:xfrm>
              <a:off x="2784" y="2400"/>
              <a:ext cx="1632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16-bit header checksum</a:t>
              </a:r>
            </a:p>
          </p:txBody>
        </p:sp>
        <p:sp>
          <p:nvSpPr>
            <p:cNvPr id="21537" name="Rectangle 15"/>
            <p:cNvSpPr>
              <a:spLocks noChangeArrowheads="1"/>
            </p:cNvSpPr>
            <p:nvPr/>
          </p:nvSpPr>
          <p:spPr bwMode="auto">
            <a:xfrm>
              <a:off x="1152" y="2592"/>
              <a:ext cx="3264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32-bit source IP address</a:t>
              </a:r>
            </a:p>
          </p:txBody>
        </p:sp>
        <p:sp>
          <p:nvSpPr>
            <p:cNvPr id="21538" name="Rectangle 16"/>
            <p:cNvSpPr>
              <a:spLocks noChangeArrowheads="1"/>
            </p:cNvSpPr>
            <p:nvPr/>
          </p:nvSpPr>
          <p:spPr bwMode="auto">
            <a:xfrm>
              <a:off x="1152" y="2784"/>
              <a:ext cx="3264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32-bit destination IP address</a:t>
              </a:r>
            </a:p>
          </p:txBody>
        </p:sp>
        <p:sp>
          <p:nvSpPr>
            <p:cNvPr id="21539" name="Rectangle 17"/>
            <p:cNvSpPr>
              <a:spLocks noChangeArrowheads="1"/>
            </p:cNvSpPr>
            <p:nvPr/>
          </p:nvSpPr>
          <p:spPr bwMode="auto">
            <a:xfrm>
              <a:off x="1539" y="2016"/>
              <a:ext cx="429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IHL</a:t>
              </a:r>
            </a:p>
          </p:txBody>
        </p:sp>
        <p:sp>
          <p:nvSpPr>
            <p:cNvPr id="21540" name="Rectangle 18"/>
            <p:cNvSpPr>
              <a:spLocks noChangeArrowheads="1"/>
            </p:cNvSpPr>
            <p:nvPr/>
          </p:nvSpPr>
          <p:spPr bwMode="auto">
            <a:xfrm>
              <a:off x="2784" y="2208"/>
              <a:ext cx="377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flags</a:t>
              </a:r>
            </a:p>
          </p:txBody>
        </p:sp>
        <p:sp>
          <p:nvSpPr>
            <p:cNvPr id="21541" name="Freeform 19"/>
            <p:cNvSpPr>
              <a:spLocks/>
            </p:cNvSpPr>
            <p:nvPr/>
          </p:nvSpPr>
          <p:spPr bwMode="auto">
            <a:xfrm>
              <a:off x="1104" y="3216"/>
              <a:ext cx="3360" cy="624"/>
            </a:xfrm>
            <a:custGeom>
              <a:avLst/>
              <a:gdLst>
                <a:gd name="T0" fmla="*/ 44 w 3360"/>
                <a:gd name="T1" fmla="*/ 624 h 716"/>
                <a:gd name="T2" fmla="*/ 3312 w 3360"/>
                <a:gd name="T3" fmla="*/ 624 h 716"/>
                <a:gd name="T4" fmla="*/ 3312 w 3360"/>
                <a:gd name="T5" fmla="*/ 167 h 716"/>
                <a:gd name="T6" fmla="*/ 3251 w 3360"/>
                <a:gd name="T7" fmla="*/ 125 h 716"/>
                <a:gd name="T8" fmla="*/ 3360 w 3360"/>
                <a:gd name="T9" fmla="*/ 71 h 716"/>
                <a:gd name="T10" fmla="*/ 3312 w 3360"/>
                <a:gd name="T11" fmla="*/ 29 h 716"/>
                <a:gd name="T12" fmla="*/ 3312 w 3360"/>
                <a:gd name="T13" fmla="*/ 0 h 716"/>
                <a:gd name="T14" fmla="*/ 48 w 3360"/>
                <a:gd name="T15" fmla="*/ 0 h 716"/>
                <a:gd name="T16" fmla="*/ 48 w 3360"/>
                <a:gd name="T17" fmla="*/ 42 h 716"/>
                <a:gd name="T18" fmla="*/ 96 w 3360"/>
                <a:gd name="T19" fmla="*/ 84 h 716"/>
                <a:gd name="T20" fmla="*/ 0 w 3360"/>
                <a:gd name="T21" fmla="*/ 132 h 716"/>
                <a:gd name="T22" fmla="*/ 48 w 3360"/>
                <a:gd name="T23" fmla="*/ 173 h 716"/>
                <a:gd name="T24" fmla="*/ 44 w 3360"/>
                <a:gd name="T25" fmla="*/ 624 h 7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60" h="716">
                  <a:moveTo>
                    <a:pt x="44" y="716"/>
                  </a:moveTo>
                  <a:lnTo>
                    <a:pt x="3312" y="716"/>
                  </a:lnTo>
                  <a:lnTo>
                    <a:pt x="3312" y="192"/>
                  </a:lnTo>
                  <a:lnTo>
                    <a:pt x="3251" y="144"/>
                  </a:lnTo>
                  <a:lnTo>
                    <a:pt x="3360" y="81"/>
                  </a:lnTo>
                  <a:lnTo>
                    <a:pt x="3312" y="33"/>
                  </a:lnTo>
                  <a:lnTo>
                    <a:pt x="3312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96" y="96"/>
                  </a:lnTo>
                  <a:lnTo>
                    <a:pt x="0" y="151"/>
                  </a:lnTo>
                  <a:lnTo>
                    <a:pt x="48" y="199"/>
                  </a:lnTo>
                  <a:lnTo>
                    <a:pt x="44" y="716"/>
                  </a:lnTo>
                  <a:close/>
                </a:path>
              </a:pathLst>
            </a:custGeom>
            <a:solidFill>
              <a:srgbClr val="99FF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1542" name="Text Box 20"/>
            <p:cNvSpPr txBox="1">
              <a:spLocks noChangeArrowheads="1"/>
            </p:cNvSpPr>
            <p:nvPr/>
          </p:nvSpPr>
          <p:spPr bwMode="auto">
            <a:xfrm>
              <a:off x="2230" y="2995"/>
              <a:ext cx="1063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options (if any)</a:t>
              </a:r>
            </a:p>
          </p:txBody>
        </p:sp>
        <p:sp>
          <p:nvSpPr>
            <p:cNvPr id="21543" name="Text Box 21"/>
            <p:cNvSpPr txBox="1">
              <a:spLocks noChangeArrowheads="1"/>
            </p:cNvSpPr>
            <p:nvPr/>
          </p:nvSpPr>
          <p:spPr bwMode="auto">
            <a:xfrm>
              <a:off x="2574" y="3427"/>
              <a:ext cx="419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Data</a:t>
              </a:r>
            </a:p>
          </p:txBody>
        </p:sp>
      </p:grpSp>
      <p:sp>
        <p:nvSpPr>
          <p:cNvPr id="21510" name="Text Box 22"/>
          <p:cNvSpPr txBox="1">
            <a:spLocks noChangeArrowheads="1"/>
          </p:cNvSpPr>
          <p:nvPr/>
        </p:nvSpPr>
        <p:spPr bwMode="auto">
          <a:xfrm>
            <a:off x="1581150" y="2875794"/>
            <a:ext cx="3095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>
                <a:latin typeface="Gill Sans MT" panose="020B0502020104020203" pitchFamily="34" charset="77"/>
                <a:ea typeface="굴림" panose="020B0600000101010101" pitchFamily="34" charset="-127"/>
              </a:rPr>
              <a:t>0</a:t>
            </a:r>
          </a:p>
        </p:txBody>
      </p:sp>
      <p:sp>
        <p:nvSpPr>
          <p:cNvPr id="21511" name="Text Box 23"/>
          <p:cNvSpPr txBox="1">
            <a:spLocks noChangeArrowheads="1"/>
          </p:cNvSpPr>
          <p:nvPr/>
        </p:nvSpPr>
        <p:spPr bwMode="auto">
          <a:xfrm>
            <a:off x="3943350" y="2875794"/>
            <a:ext cx="4365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>
                <a:latin typeface="Gill Sans MT" panose="020B0502020104020203" pitchFamily="34" charset="77"/>
                <a:ea typeface="굴림" panose="020B0600000101010101" pitchFamily="34" charset="-127"/>
              </a:rPr>
              <a:t>15</a:t>
            </a:r>
          </a:p>
        </p:txBody>
      </p:sp>
      <p:sp>
        <p:nvSpPr>
          <p:cNvPr id="21512" name="Text Box 24"/>
          <p:cNvSpPr txBox="1">
            <a:spLocks noChangeArrowheads="1"/>
          </p:cNvSpPr>
          <p:nvPr/>
        </p:nvSpPr>
        <p:spPr bwMode="auto">
          <a:xfrm>
            <a:off x="4402138" y="2875794"/>
            <a:ext cx="4365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>
                <a:latin typeface="Gill Sans MT" panose="020B0502020104020203" pitchFamily="34" charset="77"/>
                <a:ea typeface="굴림" panose="020B0600000101010101" pitchFamily="34" charset="-127"/>
              </a:rPr>
              <a:t>16</a:t>
            </a:r>
          </a:p>
        </p:txBody>
      </p:sp>
      <p:sp>
        <p:nvSpPr>
          <p:cNvPr id="21513" name="Text Box 25"/>
          <p:cNvSpPr txBox="1">
            <a:spLocks noChangeArrowheads="1"/>
          </p:cNvSpPr>
          <p:nvPr/>
        </p:nvSpPr>
        <p:spPr bwMode="auto">
          <a:xfrm>
            <a:off x="6811963" y="2875794"/>
            <a:ext cx="4365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>
                <a:latin typeface="Gill Sans MT" panose="020B0502020104020203" pitchFamily="34" charset="77"/>
                <a:ea typeface="굴림" panose="020B0600000101010101" pitchFamily="34" charset="-127"/>
              </a:rPr>
              <a:t>31</a:t>
            </a:r>
          </a:p>
        </p:txBody>
      </p:sp>
      <p:sp>
        <p:nvSpPr>
          <p:cNvPr id="21514" name="Text Box 26"/>
          <p:cNvSpPr txBox="1">
            <a:spLocks noChangeArrowheads="1"/>
          </p:cNvSpPr>
          <p:nvPr/>
        </p:nvSpPr>
        <p:spPr bwMode="auto">
          <a:xfrm>
            <a:off x="200025" y="3104394"/>
            <a:ext cx="9413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IP Ver4</a:t>
            </a:r>
          </a:p>
        </p:txBody>
      </p:sp>
      <p:sp>
        <p:nvSpPr>
          <p:cNvPr id="21515" name="Line 27"/>
          <p:cNvSpPr>
            <a:spLocks noChangeShapeType="1"/>
          </p:cNvSpPr>
          <p:nvPr/>
        </p:nvSpPr>
        <p:spPr bwMode="auto">
          <a:xfrm>
            <a:off x="1319213" y="3247269"/>
            <a:ext cx="519113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21516" name="Text Box 28"/>
          <p:cNvSpPr txBox="1">
            <a:spLocks noChangeArrowheads="1"/>
          </p:cNvSpPr>
          <p:nvPr/>
        </p:nvSpPr>
        <p:spPr bwMode="auto">
          <a:xfrm>
            <a:off x="2009775" y="2388431"/>
            <a:ext cx="128111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1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IP Header</a:t>
            </a:r>
          </a:p>
          <a:p>
            <a:pPr>
              <a:lnSpc>
                <a:spcPct val="80000"/>
              </a:lnSpc>
              <a:spcBef>
                <a:spcPct val="1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Length</a:t>
            </a:r>
          </a:p>
        </p:txBody>
      </p:sp>
      <p:sp>
        <p:nvSpPr>
          <p:cNvPr id="21517" name="Line 29"/>
          <p:cNvSpPr>
            <a:spLocks noChangeShapeType="1"/>
          </p:cNvSpPr>
          <p:nvPr/>
        </p:nvSpPr>
        <p:spPr bwMode="auto">
          <a:xfrm>
            <a:off x="2655888" y="2888494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21518" name="Text Box 30"/>
          <p:cNvSpPr txBox="1">
            <a:spLocks noChangeArrowheads="1"/>
          </p:cNvSpPr>
          <p:nvPr/>
        </p:nvSpPr>
        <p:spPr bwMode="auto">
          <a:xfrm>
            <a:off x="4799013" y="2388431"/>
            <a:ext cx="1713591" cy="56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1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Size of packet</a:t>
            </a:r>
          </a:p>
          <a:p>
            <a:pPr>
              <a:lnSpc>
                <a:spcPct val="80000"/>
              </a:lnSpc>
              <a:spcBef>
                <a:spcPct val="1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(</a:t>
            </a:r>
            <a:r>
              <a:rPr lang="en-US" altLang="ko-KR" dirty="0" err="1">
                <a:latin typeface="Gill Sans MT" panose="020B0502020104020203" pitchFamily="34" charset="77"/>
                <a:ea typeface="굴림" panose="020B0600000101010101" pitchFamily="34" charset="-127"/>
              </a:rPr>
              <a:t>header+data</a:t>
            </a: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)</a:t>
            </a:r>
          </a:p>
        </p:txBody>
      </p:sp>
      <p:sp>
        <p:nvSpPr>
          <p:cNvPr id="21519" name="Line 31"/>
          <p:cNvSpPr>
            <a:spLocks noChangeShapeType="1"/>
          </p:cNvSpPr>
          <p:nvPr/>
        </p:nvSpPr>
        <p:spPr bwMode="auto">
          <a:xfrm flipH="1">
            <a:off x="5776913" y="2888494"/>
            <a:ext cx="74613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21520" name="Text Box 32"/>
          <p:cNvSpPr txBox="1">
            <a:spLocks noChangeArrowheads="1"/>
          </p:cNvSpPr>
          <p:nvPr/>
        </p:nvSpPr>
        <p:spPr bwMode="auto">
          <a:xfrm>
            <a:off x="7319963" y="2337631"/>
            <a:ext cx="17907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Flags &amp;</a:t>
            </a:r>
          </a:p>
          <a:p>
            <a:pPr>
              <a:lnSpc>
                <a:spcPct val="80000"/>
              </a:lnSpc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Fragmentation</a:t>
            </a:r>
          </a:p>
          <a:p>
            <a:pPr>
              <a:lnSpc>
                <a:spcPct val="80000"/>
              </a:lnSpc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to split large </a:t>
            </a:r>
          </a:p>
          <a:p>
            <a:pPr>
              <a:lnSpc>
                <a:spcPct val="80000"/>
              </a:lnSpc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messages</a:t>
            </a:r>
          </a:p>
        </p:txBody>
      </p:sp>
      <p:sp>
        <p:nvSpPr>
          <p:cNvPr id="21521" name="Line 33"/>
          <p:cNvSpPr>
            <a:spLocks noChangeShapeType="1"/>
          </p:cNvSpPr>
          <p:nvPr/>
        </p:nvSpPr>
        <p:spPr bwMode="auto">
          <a:xfrm flipH="1">
            <a:off x="7040563" y="3074231"/>
            <a:ext cx="579438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21522" name="Text Box 34"/>
          <p:cNvSpPr txBox="1">
            <a:spLocks noChangeArrowheads="1"/>
          </p:cNvSpPr>
          <p:nvPr/>
        </p:nvSpPr>
        <p:spPr bwMode="auto">
          <a:xfrm>
            <a:off x="123825" y="3604456"/>
            <a:ext cx="1371600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Time to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Live (hops)</a:t>
            </a:r>
          </a:p>
        </p:txBody>
      </p:sp>
      <p:sp>
        <p:nvSpPr>
          <p:cNvPr id="21523" name="Line 35"/>
          <p:cNvSpPr>
            <a:spLocks noChangeShapeType="1"/>
          </p:cNvSpPr>
          <p:nvPr/>
        </p:nvSpPr>
        <p:spPr bwMode="auto">
          <a:xfrm>
            <a:off x="1319213" y="3818769"/>
            <a:ext cx="519113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21524" name="Text Box 36"/>
          <p:cNvSpPr txBox="1">
            <a:spLocks noChangeArrowheads="1"/>
          </p:cNvSpPr>
          <p:nvPr/>
        </p:nvSpPr>
        <p:spPr bwMode="auto">
          <a:xfrm>
            <a:off x="190500" y="4391856"/>
            <a:ext cx="121443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Type of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transport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protocol</a:t>
            </a:r>
          </a:p>
        </p:txBody>
      </p:sp>
      <p:sp>
        <p:nvSpPr>
          <p:cNvPr id="21525" name="Line 37"/>
          <p:cNvSpPr>
            <a:spLocks noChangeShapeType="1"/>
          </p:cNvSpPr>
          <p:nvPr/>
        </p:nvSpPr>
        <p:spPr bwMode="auto">
          <a:xfrm flipV="1">
            <a:off x="1319213" y="3890206"/>
            <a:ext cx="1931988" cy="930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21526" name="AutoShape 38"/>
          <p:cNvSpPr>
            <a:spLocks/>
          </p:cNvSpPr>
          <p:nvPr/>
        </p:nvSpPr>
        <p:spPr bwMode="auto">
          <a:xfrm>
            <a:off x="7315200" y="3199644"/>
            <a:ext cx="381000" cy="1371600"/>
          </a:xfrm>
          <a:prstGeom prst="rightBrace">
            <a:avLst>
              <a:gd name="adj1" fmla="val 30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Gill Sans MT" panose="020B0502020104020203" pitchFamily="34" charset="77"/>
            </a:endParaRPr>
          </a:p>
        </p:txBody>
      </p:sp>
      <p:sp>
        <p:nvSpPr>
          <p:cNvPr id="21527" name="Text Box 39"/>
          <p:cNvSpPr txBox="1">
            <a:spLocks noChangeArrowheads="1"/>
          </p:cNvSpPr>
          <p:nvPr/>
        </p:nvSpPr>
        <p:spPr bwMode="auto">
          <a:xfrm>
            <a:off x="7662863" y="3563181"/>
            <a:ext cx="1338263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buSzPct val="100000"/>
            </a:pPr>
            <a:r>
              <a:rPr lang="en-US" altLang="ko-KR" sz="2000" dirty="0">
                <a:latin typeface="Gill Sans MT" panose="020B0502020104020203" pitchFamily="34" charset="77"/>
                <a:ea typeface="굴림" panose="020B0600000101010101" pitchFamily="34" charset="-127"/>
              </a:rPr>
              <a:t>IP header</a:t>
            </a:r>
          </a:p>
          <a:p>
            <a:pPr>
              <a:lnSpc>
                <a:spcPct val="80000"/>
              </a:lnSpc>
              <a:buSzPct val="100000"/>
            </a:pPr>
            <a:r>
              <a:rPr lang="en-US" altLang="ko-KR" sz="2000" dirty="0">
                <a:latin typeface="Gill Sans MT" panose="020B0502020104020203" pitchFamily="34" charset="77"/>
                <a:ea typeface="굴림" panose="020B0600000101010101" pitchFamily="34" charset="-127"/>
              </a:rPr>
              <a:t>20 bytes</a:t>
            </a:r>
          </a:p>
        </p:txBody>
      </p:sp>
    </p:spTree>
    <p:extLst>
      <p:ext uri="{BB962C8B-B14F-4D97-AF65-F5344CB8AC3E}">
        <p14:creationId xmlns:p14="http://schemas.microsoft.com/office/powerpoint/2010/main" val="16692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21515" grpId="0" animBg="1"/>
      <p:bldP spid="21516" grpId="0"/>
      <p:bldP spid="21517" grpId="0" animBg="1"/>
      <p:bldP spid="21518" grpId="0"/>
      <p:bldP spid="21519" grpId="0" animBg="1"/>
      <p:bldP spid="21520" grpId="0"/>
      <p:bldP spid="21521" grpId="0" animBg="1"/>
      <p:bldP spid="21522" grpId="0"/>
      <p:bldP spid="21523" grpId="0" animBg="1"/>
      <p:bldP spid="21524" grpId="0"/>
      <p:bldP spid="21525" grpId="0" animBg="1"/>
      <p:bldP spid="21526" grpId="0" animBg="1"/>
      <p:bldP spid="215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What does a router care about?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1616075" y="3175831"/>
            <a:ext cx="5646738" cy="2717800"/>
            <a:chOff x="1104" y="2016"/>
            <a:chExt cx="3360" cy="1824"/>
          </a:xfrm>
        </p:grpSpPr>
        <p:sp>
          <p:nvSpPr>
            <p:cNvPr id="21528" name="Freeform 6"/>
            <p:cNvSpPr>
              <a:spLocks/>
            </p:cNvSpPr>
            <p:nvPr/>
          </p:nvSpPr>
          <p:spPr bwMode="auto">
            <a:xfrm>
              <a:off x="1104" y="2976"/>
              <a:ext cx="3360" cy="240"/>
            </a:xfrm>
            <a:custGeom>
              <a:avLst/>
              <a:gdLst>
                <a:gd name="T0" fmla="*/ 48 w 3360"/>
                <a:gd name="T1" fmla="*/ 240 h 336"/>
                <a:gd name="T2" fmla="*/ 3312 w 3360"/>
                <a:gd name="T3" fmla="*/ 240 h 336"/>
                <a:gd name="T4" fmla="*/ 3312 w 3360"/>
                <a:gd name="T5" fmla="*/ 137 h 336"/>
                <a:gd name="T6" fmla="*/ 3251 w 3360"/>
                <a:gd name="T7" fmla="*/ 103 h 336"/>
                <a:gd name="T8" fmla="*/ 3360 w 3360"/>
                <a:gd name="T9" fmla="*/ 58 h 336"/>
                <a:gd name="T10" fmla="*/ 3312 w 3360"/>
                <a:gd name="T11" fmla="*/ 24 h 336"/>
                <a:gd name="T12" fmla="*/ 3312 w 3360"/>
                <a:gd name="T13" fmla="*/ 0 h 336"/>
                <a:gd name="T14" fmla="*/ 48 w 3360"/>
                <a:gd name="T15" fmla="*/ 0 h 336"/>
                <a:gd name="T16" fmla="*/ 48 w 3360"/>
                <a:gd name="T17" fmla="*/ 34 h 336"/>
                <a:gd name="T18" fmla="*/ 96 w 3360"/>
                <a:gd name="T19" fmla="*/ 69 h 336"/>
                <a:gd name="T20" fmla="*/ 0 w 3360"/>
                <a:gd name="T21" fmla="*/ 108 h 336"/>
                <a:gd name="T22" fmla="*/ 48 w 3360"/>
                <a:gd name="T23" fmla="*/ 142 h 336"/>
                <a:gd name="T24" fmla="*/ 48 w 3360"/>
                <a:gd name="T25" fmla="*/ 24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60" h="336">
                  <a:moveTo>
                    <a:pt x="48" y="336"/>
                  </a:moveTo>
                  <a:lnTo>
                    <a:pt x="3312" y="336"/>
                  </a:lnTo>
                  <a:lnTo>
                    <a:pt x="3312" y="192"/>
                  </a:lnTo>
                  <a:lnTo>
                    <a:pt x="3251" y="144"/>
                  </a:lnTo>
                  <a:lnTo>
                    <a:pt x="3360" y="81"/>
                  </a:lnTo>
                  <a:lnTo>
                    <a:pt x="3312" y="33"/>
                  </a:lnTo>
                  <a:lnTo>
                    <a:pt x="3312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96" y="96"/>
                  </a:lnTo>
                  <a:lnTo>
                    <a:pt x="0" y="151"/>
                  </a:lnTo>
                  <a:lnTo>
                    <a:pt x="48" y="199"/>
                  </a:lnTo>
                  <a:lnTo>
                    <a:pt x="48" y="336"/>
                  </a:lnTo>
                  <a:close/>
                </a:path>
              </a:pathLst>
            </a:custGeom>
            <a:solidFill>
              <a:srgbClr val="99FF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1529" name="Rectangle 7"/>
            <p:cNvSpPr>
              <a:spLocks noChangeArrowheads="1"/>
            </p:cNvSpPr>
            <p:nvPr/>
          </p:nvSpPr>
          <p:spPr bwMode="auto">
            <a:xfrm>
              <a:off x="1152" y="2208"/>
              <a:ext cx="1632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16-bit identification</a:t>
              </a:r>
            </a:p>
          </p:txBody>
        </p:sp>
        <p:sp>
          <p:nvSpPr>
            <p:cNvPr id="21530" name="Rectangle 8"/>
            <p:cNvSpPr>
              <a:spLocks noChangeArrowheads="1"/>
            </p:cNvSpPr>
            <p:nvPr/>
          </p:nvSpPr>
          <p:spPr bwMode="auto">
            <a:xfrm>
              <a:off x="1968" y="2016"/>
              <a:ext cx="816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ToS</a:t>
              </a:r>
            </a:p>
          </p:txBody>
        </p:sp>
        <p:sp>
          <p:nvSpPr>
            <p:cNvPr id="21531" name="Rectangle 9"/>
            <p:cNvSpPr>
              <a:spLocks noChangeArrowheads="1"/>
            </p:cNvSpPr>
            <p:nvPr/>
          </p:nvSpPr>
          <p:spPr bwMode="auto">
            <a:xfrm>
              <a:off x="1152" y="2016"/>
              <a:ext cx="398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21532" name="Rectangle 10"/>
            <p:cNvSpPr>
              <a:spLocks noChangeArrowheads="1"/>
            </p:cNvSpPr>
            <p:nvPr/>
          </p:nvSpPr>
          <p:spPr bwMode="auto">
            <a:xfrm>
              <a:off x="3161" y="2208"/>
              <a:ext cx="1255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13-bit frag off</a:t>
              </a:r>
            </a:p>
          </p:txBody>
        </p:sp>
        <p:sp>
          <p:nvSpPr>
            <p:cNvPr id="21533" name="Rectangle 11"/>
            <p:cNvSpPr>
              <a:spLocks noChangeArrowheads="1"/>
            </p:cNvSpPr>
            <p:nvPr/>
          </p:nvSpPr>
          <p:spPr bwMode="auto">
            <a:xfrm>
              <a:off x="2784" y="2016"/>
              <a:ext cx="1632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Total length(16-bits)</a:t>
              </a:r>
            </a:p>
          </p:txBody>
        </p:sp>
        <p:sp>
          <p:nvSpPr>
            <p:cNvPr id="21534" name="Rectangle 12"/>
            <p:cNvSpPr>
              <a:spLocks noChangeArrowheads="1"/>
            </p:cNvSpPr>
            <p:nvPr/>
          </p:nvSpPr>
          <p:spPr bwMode="auto">
            <a:xfrm>
              <a:off x="1968" y="2400"/>
              <a:ext cx="816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protocol</a:t>
              </a:r>
            </a:p>
          </p:txBody>
        </p:sp>
        <p:sp>
          <p:nvSpPr>
            <p:cNvPr id="21535" name="Rectangle 13"/>
            <p:cNvSpPr>
              <a:spLocks noChangeArrowheads="1"/>
            </p:cNvSpPr>
            <p:nvPr/>
          </p:nvSpPr>
          <p:spPr bwMode="auto">
            <a:xfrm>
              <a:off x="1152" y="2400"/>
              <a:ext cx="816" cy="192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TTL</a:t>
              </a:r>
            </a:p>
          </p:txBody>
        </p:sp>
        <p:sp>
          <p:nvSpPr>
            <p:cNvPr id="21536" name="Rectangle 14"/>
            <p:cNvSpPr>
              <a:spLocks noChangeArrowheads="1"/>
            </p:cNvSpPr>
            <p:nvPr/>
          </p:nvSpPr>
          <p:spPr bwMode="auto">
            <a:xfrm>
              <a:off x="2784" y="2400"/>
              <a:ext cx="1632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16-bit header checksum</a:t>
              </a:r>
            </a:p>
          </p:txBody>
        </p:sp>
        <p:sp>
          <p:nvSpPr>
            <p:cNvPr id="21537" name="Rectangle 15"/>
            <p:cNvSpPr>
              <a:spLocks noChangeArrowheads="1"/>
            </p:cNvSpPr>
            <p:nvPr/>
          </p:nvSpPr>
          <p:spPr bwMode="auto">
            <a:xfrm>
              <a:off x="1152" y="2592"/>
              <a:ext cx="3264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32-bit source IP address</a:t>
              </a:r>
            </a:p>
          </p:txBody>
        </p:sp>
        <p:sp>
          <p:nvSpPr>
            <p:cNvPr id="21538" name="Rectangle 16"/>
            <p:cNvSpPr>
              <a:spLocks noChangeArrowheads="1"/>
            </p:cNvSpPr>
            <p:nvPr/>
          </p:nvSpPr>
          <p:spPr bwMode="auto">
            <a:xfrm>
              <a:off x="1152" y="2784"/>
              <a:ext cx="3264" cy="192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dirty="0">
                  <a:latin typeface="Gill Sans MT" panose="020B0502020104020203" pitchFamily="34" charset="77"/>
                  <a:ea typeface="굴림" panose="020B0600000101010101" pitchFamily="34" charset="-127"/>
                </a:rPr>
                <a:t>32-bit destination IP address</a:t>
              </a:r>
            </a:p>
          </p:txBody>
        </p:sp>
        <p:sp>
          <p:nvSpPr>
            <p:cNvPr id="21539" name="Rectangle 17"/>
            <p:cNvSpPr>
              <a:spLocks noChangeArrowheads="1"/>
            </p:cNvSpPr>
            <p:nvPr/>
          </p:nvSpPr>
          <p:spPr bwMode="auto">
            <a:xfrm>
              <a:off x="1539" y="2016"/>
              <a:ext cx="429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IHL</a:t>
              </a:r>
            </a:p>
          </p:txBody>
        </p:sp>
        <p:sp>
          <p:nvSpPr>
            <p:cNvPr id="21540" name="Rectangle 18"/>
            <p:cNvSpPr>
              <a:spLocks noChangeArrowheads="1"/>
            </p:cNvSpPr>
            <p:nvPr/>
          </p:nvSpPr>
          <p:spPr bwMode="auto">
            <a:xfrm>
              <a:off x="2784" y="2208"/>
              <a:ext cx="377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flags</a:t>
              </a:r>
            </a:p>
          </p:txBody>
        </p:sp>
        <p:sp>
          <p:nvSpPr>
            <p:cNvPr id="21541" name="Freeform 19"/>
            <p:cNvSpPr>
              <a:spLocks/>
            </p:cNvSpPr>
            <p:nvPr/>
          </p:nvSpPr>
          <p:spPr bwMode="auto">
            <a:xfrm>
              <a:off x="1104" y="3216"/>
              <a:ext cx="3360" cy="624"/>
            </a:xfrm>
            <a:custGeom>
              <a:avLst/>
              <a:gdLst>
                <a:gd name="T0" fmla="*/ 44 w 3360"/>
                <a:gd name="T1" fmla="*/ 624 h 716"/>
                <a:gd name="T2" fmla="*/ 3312 w 3360"/>
                <a:gd name="T3" fmla="*/ 624 h 716"/>
                <a:gd name="T4" fmla="*/ 3312 w 3360"/>
                <a:gd name="T5" fmla="*/ 167 h 716"/>
                <a:gd name="T6" fmla="*/ 3251 w 3360"/>
                <a:gd name="T7" fmla="*/ 125 h 716"/>
                <a:gd name="T8" fmla="*/ 3360 w 3360"/>
                <a:gd name="T9" fmla="*/ 71 h 716"/>
                <a:gd name="T10" fmla="*/ 3312 w 3360"/>
                <a:gd name="T11" fmla="*/ 29 h 716"/>
                <a:gd name="T12" fmla="*/ 3312 w 3360"/>
                <a:gd name="T13" fmla="*/ 0 h 716"/>
                <a:gd name="T14" fmla="*/ 48 w 3360"/>
                <a:gd name="T15" fmla="*/ 0 h 716"/>
                <a:gd name="T16" fmla="*/ 48 w 3360"/>
                <a:gd name="T17" fmla="*/ 42 h 716"/>
                <a:gd name="T18" fmla="*/ 96 w 3360"/>
                <a:gd name="T19" fmla="*/ 84 h 716"/>
                <a:gd name="T20" fmla="*/ 0 w 3360"/>
                <a:gd name="T21" fmla="*/ 132 h 716"/>
                <a:gd name="T22" fmla="*/ 48 w 3360"/>
                <a:gd name="T23" fmla="*/ 173 h 716"/>
                <a:gd name="T24" fmla="*/ 44 w 3360"/>
                <a:gd name="T25" fmla="*/ 624 h 7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60" h="716">
                  <a:moveTo>
                    <a:pt x="44" y="716"/>
                  </a:moveTo>
                  <a:lnTo>
                    <a:pt x="3312" y="716"/>
                  </a:lnTo>
                  <a:lnTo>
                    <a:pt x="3312" y="192"/>
                  </a:lnTo>
                  <a:lnTo>
                    <a:pt x="3251" y="144"/>
                  </a:lnTo>
                  <a:lnTo>
                    <a:pt x="3360" y="81"/>
                  </a:lnTo>
                  <a:lnTo>
                    <a:pt x="3312" y="33"/>
                  </a:lnTo>
                  <a:lnTo>
                    <a:pt x="3312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96" y="96"/>
                  </a:lnTo>
                  <a:lnTo>
                    <a:pt x="0" y="151"/>
                  </a:lnTo>
                  <a:lnTo>
                    <a:pt x="48" y="199"/>
                  </a:lnTo>
                  <a:lnTo>
                    <a:pt x="44" y="716"/>
                  </a:lnTo>
                  <a:close/>
                </a:path>
              </a:pathLst>
            </a:custGeom>
            <a:solidFill>
              <a:srgbClr val="99FF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1542" name="Text Box 20"/>
            <p:cNvSpPr txBox="1">
              <a:spLocks noChangeArrowheads="1"/>
            </p:cNvSpPr>
            <p:nvPr/>
          </p:nvSpPr>
          <p:spPr bwMode="auto">
            <a:xfrm>
              <a:off x="2230" y="2995"/>
              <a:ext cx="1063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options (if any)</a:t>
              </a:r>
            </a:p>
          </p:txBody>
        </p:sp>
        <p:sp>
          <p:nvSpPr>
            <p:cNvPr id="21543" name="Text Box 21"/>
            <p:cNvSpPr txBox="1">
              <a:spLocks noChangeArrowheads="1"/>
            </p:cNvSpPr>
            <p:nvPr/>
          </p:nvSpPr>
          <p:spPr bwMode="auto">
            <a:xfrm>
              <a:off x="2574" y="3427"/>
              <a:ext cx="419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Data</a:t>
              </a:r>
            </a:p>
          </p:txBody>
        </p:sp>
      </p:grpSp>
      <p:sp>
        <p:nvSpPr>
          <p:cNvPr id="21510" name="Text Box 22"/>
          <p:cNvSpPr txBox="1">
            <a:spLocks noChangeArrowheads="1"/>
          </p:cNvSpPr>
          <p:nvPr/>
        </p:nvSpPr>
        <p:spPr bwMode="auto">
          <a:xfrm>
            <a:off x="1581150" y="2875794"/>
            <a:ext cx="3095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>
                <a:latin typeface="Gill Sans MT" panose="020B0502020104020203" pitchFamily="34" charset="77"/>
                <a:ea typeface="굴림" panose="020B0600000101010101" pitchFamily="34" charset="-127"/>
              </a:rPr>
              <a:t>0</a:t>
            </a:r>
          </a:p>
        </p:txBody>
      </p:sp>
      <p:sp>
        <p:nvSpPr>
          <p:cNvPr id="21511" name="Text Box 23"/>
          <p:cNvSpPr txBox="1">
            <a:spLocks noChangeArrowheads="1"/>
          </p:cNvSpPr>
          <p:nvPr/>
        </p:nvSpPr>
        <p:spPr bwMode="auto">
          <a:xfrm>
            <a:off x="3943350" y="2875794"/>
            <a:ext cx="4365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>
                <a:latin typeface="Gill Sans MT" panose="020B0502020104020203" pitchFamily="34" charset="77"/>
                <a:ea typeface="굴림" panose="020B0600000101010101" pitchFamily="34" charset="-127"/>
              </a:rPr>
              <a:t>15</a:t>
            </a:r>
          </a:p>
        </p:txBody>
      </p:sp>
      <p:sp>
        <p:nvSpPr>
          <p:cNvPr id="21512" name="Text Box 24"/>
          <p:cNvSpPr txBox="1">
            <a:spLocks noChangeArrowheads="1"/>
          </p:cNvSpPr>
          <p:nvPr/>
        </p:nvSpPr>
        <p:spPr bwMode="auto">
          <a:xfrm>
            <a:off x="4402138" y="2875794"/>
            <a:ext cx="4365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>
                <a:latin typeface="Gill Sans MT" panose="020B0502020104020203" pitchFamily="34" charset="77"/>
                <a:ea typeface="굴림" panose="020B0600000101010101" pitchFamily="34" charset="-127"/>
              </a:rPr>
              <a:t>16</a:t>
            </a:r>
          </a:p>
        </p:txBody>
      </p:sp>
      <p:sp>
        <p:nvSpPr>
          <p:cNvPr id="21513" name="Text Box 25"/>
          <p:cNvSpPr txBox="1">
            <a:spLocks noChangeArrowheads="1"/>
          </p:cNvSpPr>
          <p:nvPr/>
        </p:nvSpPr>
        <p:spPr bwMode="auto">
          <a:xfrm>
            <a:off x="6811963" y="2875794"/>
            <a:ext cx="4365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>
                <a:latin typeface="Gill Sans MT" panose="020B0502020104020203" pitchFamily="34" charset="77"/>
                <a:ea typeface="굴림" panose="020B0600000101010101" pitchFamily="34" charset="-127"/>
              </a:rPr>
              <a:t>31</a:t>
            </a:r>
          </a:p>
        </p:txBody>
      </p:sp>
      <p:sp>
        <p:nvSpPr>
          <p:cNvPr id="21514" name="Text Box 26"/>
          <p:cNvSpPr txBox="1">
            <a:spLocks noChangeArrowheads="1"/>
          </p:cNvSpPr>
          <p:nvPr/>
        </p:nvSpPr>
        <p:spPr bwMode="auto">
          <a:xfrm>
            <a:off x="200025" y="3104394"/>
            <a:ext cx="9413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IP Ver4</a:t>
            </a:r>
          </a:p>
        </p:txBody>
      </p:sp>
      <p:sp>
        <p:nvSpPr>
          <p:cNvPr id="21515" name="Line 27"/>
          <p:cNvSpPr>
            <a:spLocks noChangeShapeType="1"/>
          </p:cNvSpPr>
          <p:nvPr/>
        </p:nvSpPr>
        <p:spPr bwMode="auto">
          <a:xfrm>
            <a:off x="1319213" y="3247269"/>
            <a:ext cx="519113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21516" name="Text Box 28"/>
          <p:cNvSpPr txBox="1">
            <a:spLocks noChangeArrowheads="1"/>
          </p:cNvSpPr>
          <p:nvPr/>
        </p:nvSpPr>
        <p:spPr bwMode="auto">
          <a:xfrm>
            <a:off x="2009775" y="2388431"/>
            <a:ext cx="128111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1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IP Header</a:t>
            </a:r>
          </a:p>
          <a:p>
            <a:pPr>
              <a:lnSpc>
                <a:spcPct val="80000"/>
              </a:lnSpc>
              <a:spcBef>
                <a:spcPct val="1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Length</a:t>
            </a:r>
          </a:p>
        </p:txBody>
      </p:sp>
      <p:sp>
        <p:nvSpPr>
          <p:cNvPr id="21517" name="Line 29"/>
          <p:cNvSpPr>
            <a:spLocks noChangeShapeType="1"/>
          </p:cNvSpPr>
          <p:nvPr/>
        </p:nvSpPr>
        <p:spPr bwMode="auto">
          <a:xfrm>
            <a:off x="2655888" y="2888494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21518" name="Text Box 30"/>
          <p:cNvSpPr txBox="1">
            <a:spLocks noChangeArrowheads="1"/>
          </p:cNvSpPr>
          <p:nvPr/>
        </p:nvSpPr>
        <p:spPr bwMode="auto">
          <a:xfrm>
            <a:off x="4799013" y="2388431"/>
            <a:ext cx="1713591" cy="56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1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Size of packet</a:t>
            </a:r>
          </a:p>
          <a:p>
            <a:pPr>
              <a:lnSpc>
                <a:spcPct val="80000"/>
              </a:lnSpc>
              <a:spcBef>
                <a:spcPct val="1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(</a:t>
            </a:r>
            <a:r>
              <a:rPr lang="en-US" altLang="ko-KR" dirty="0" err="1">
                <a:latin typeface="Gill Sans MT" panose="020B0502020104020203" pitchFamily="34" charset="77"/>
                <a:ea typeface="굴림" panose="020B0600000101010101" pitchFamily="34" charset="-127"/>
              </a:rPr>
              <a:t>header+data</a:t>
            </a: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)</a:t>
            </a:r>
          </a:p>
        </p:txBody>
      </p:sp>
      <p:sp>
        <p:nvSpPr>
          <p:cNvPr id="21519" name="Line 31"/>
          <p:cNvSpPr>
            <a:spLocks noChangeShapeType="1"/>
          </p:cNvSpPr>
          <p:nvPr/>
        </p:nvSpPr>
        <p:spPr bwMode="auto">
          <a:xfrm flipH="1">
            <a:off x="5776913" y="2888494"/>
            <a:ext cx="74613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21520" name="Text Box 32"/>
          <p:cNvSpPr txBox="1">
            <a:spLocks noChangeArrowheads="1"/>
          </p:cNvSpPr>
          <p:nvPr/>
        </p:nvSpPr>
        <p:spPr bwMode="auto">
          <a:xfrm>
            <a:off x="7319963" y="2337631"/>
            <a:ext cx="17907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Flags &amp;</a:t>
            </a:r>
          </a:p>
          <a:p>
            <a:pPr>
              <a:lnSpc>
                <a:spcPct val="80000"/>
              </a:lnSpc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Fragmentation</a:t>
            </a:r>
          </a:p>
          <a:p>
            <a:pPr>
              <a:lnSpc>
                <a:spcPct val="80000"/>
              </a:lnSpc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to split large </a:t>
            </a:r>
          </a:p>
          <a:p>
            <a:pPr>
              <a:lnSpc>
                <a:spcPct val="80000"/>
              </a:lnSpc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messages</a:t>
            </a:r>
          </a:p>
        </p:txBody>
      </p:sp>
      <p:sp>
        <p:nvSpPr>
          <p:cNvPr id="21521" name="Line 33"/>
          <p:cNvSpPr>
            <a:spLocks noChangeShapeType="1"/>
          </p:cNvSpPr>
          <p:nvPr/>
        </p:nvSpPr>
        <p:spPr bwMode="auto">
          <a:xfrm flipH="1">
            <a:off x="7040563" y="3074231"/>
            <a:ext cx="579438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21522" name="Text Box 34"/>
          <p:cNvSpPr txBox="1">
            <a:spLocks noChangeArrowheads="1"/>
          </p:cNvSpPr>
          <p:nvPr/>
        </p:nvSpPr>
        <p:spPr bwMode="auto">
          <a:xfrm>
            <a:off x="123825" y="3604456"/>
            <a:ext cx="1371600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Time to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Live (hops)</a:t>
            </a:r>
          </a:p>
        </p:txBody>
      </p:sp>
      <p:sp>
        <p:nvSpPr>
          <p:cNvPr id="21523" name="Line 35"/>
          <p:cNvSpPr>
            <a:spLocks noChangeShapeType="1"/>
          </p:cNvSpPr>
          <p:nvPr/>
        </p:nvSpPr>
        <p:spPr bwMode="auto">
          <a:xfrm>
            <a:off x="1319213" y="3818769"/>
            <a:ext cx="519113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21524" name="Text Box 36"/>
          <p:cNvSpPr txBox="1">
            <a:spLocks noChangeArrowheads="1"/>
          </p:cNvSpPr>
          <p:nvPr/>
        </p:nvSpPr>
        <p:spPr bwMode="auto">
          <a:xfrm>
            <a:off x="190500" y="4391856"/>
            <a:ext cx="121443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Type of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transport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protocol</a:t>
            </a:r>
          </a:p>
        </p:txBody>
      </p:sp>
      <p:sp>
        <p:nvSpPr>
          <p:cNvPr id="21525" name="Line 37"/>
          <p:cNvSpPr>
            <a:spLocks noChangeShapeType="1"/>
          </p:cNvSpPr>
          <p:nvPr/>
        </p:nvSpPr>
        <p:spPr bwMode="auto">
          <a:xfrm flipV="1">
            <a:off x="1319213" y="3890206"/>
            <a:ext cx="1931988" cy="930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21526" name="AutoShape 38"/>
          <p:cNvSpPr>
            <a:spLocks/>
          </p:cNvSpPr>
          <p:nvPr/>
        </p:nvSpPr>
        <p:spPr bwMode="auto">
          <a:xfrm>
            <a:off x="7315200" y="3199644"/>
            <a:ext cx="381000" cy="1371600"/>
          </a:xfrm>
          <a:prstGeom prst="rightBrace">
            <a:avLst>
              <a:gd name="adj1" fmla="val 30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Gill Sans MT" panose="020B0502020104020203" pitchFamily="34" charset="77"/>
            </a:endParaRPr>
          </a:p>
        </p:txBody>
      </p:sp>
      <p:sp>
        <p:nvSpPr>
          <p:cNvPr id="21527" name="Text Box 39"/>
          <p:cNvSpPr txBox="1">
            <a:spLocks noChangeArrowheads="1"/>
          </p:cNvSpPr>
          <p:nvPr/>
        </p:nvSpPr>
        <p:spPr bwMode="auto">
          <a:xfrm>
            <a:off x="7662863" y="3563181"/>
            <a:ext cx="1338263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buSzPct val="100000"/>
            </a:pPr>
            <a:r>
              <a:rPr lang="en-US" altLang="ko-KR" sz="2000" dirty="0">
                <a:latin typeface="Gill Sans MT" panose="020B0502020104020203" pitchFamily="34" charset="77"/>
                <a:ea typeface="굴림" panose="020B0600000101010101" pitchFamily="34" charset="-127"/>
              </a:rPr>
              <a:t>IP header</a:t>
            </a:r>
          </a:p>
          <a:p>
            <a:pPr>
              <a:lnSpc>
                <a:spcPct val="80000"/>
              </a:lnSpc>
              <a:buSzPct val="100000"/>
            </a:pPr>
            <a:r>
              <a:rPr lang="en-US" altLang="ko-KR" sz="2000" dirty="0">
                <a:latin typeface="Gill Sans MT" panose="020B0502020104020203" pitchFamily="34" charset="77"/>
                <a:ea typeface="굴림" panose="020B0600000101010101" pitchFamily="34" charset="-127"/>
              </a:rPr>
              <a:t>20 bytes</a:t>
            </a:r>
          </a:p>
        </p:txBody>
      </p:sp>
    </p:spTree>
    <p:extLst>
      <p:ext uri="{BB962C8B-B14F-4D97-AF65-F5344CB8AC3E}">
        <p14:creationId xmlns:p14="http://schemas.microsoft.com/office/powerpoint/2010/main" val="3755252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247D-FC20-421F-BF0E-6D2D77E9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6EAC-AEF2-4144-990C-D932FF6DE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services from simpler ones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Physical and Link Layers (Wi-Fi, Ethernet, …)</a:t>
            </a:r>
          </a:p>
          <a:p>
            <a:pPr lvl="2"/>
            <a:r>
              <a:rPr lang="en-US" dirty="0"/>
              <a:t>Unreliable, local exchange of limited-size </a:t>
            </a:r>
            <a:r>
              <a:rPr lang="en-US" b="1" dirty="0"/>
              <a:t>frames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Network (IP) – routing between local networks</a:t>
            </a:r>
          </a:p>
          <a:p>
            <a:pPr lvl="2"/>
            <a:r>
              <a:rPr lang="en-US" dirty="0"/>
              <a:t>Unreliable, global exchange of limited-size </a:t>
            </a:r>
            <a:r>
              <a:rPr lang="en-US" b="1" dirty="0"/>
              <a:t>packets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Transport (e.g., TCP) – Glue</a:t>
            </a:r>
          </a:p>
          <a:p>
            <a:pPr lvl="2"/>
            <a:r>
              <a:rPr lang="en-US" dirty="0"/>
              <a:t>Reliable (with retries), ordering, stream of bytes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Application – Everything on top of sockets</a:t>
            </a:r>
          </a:p>
        </p:txBody>
      </p:sp>
    </p:spTree>
    <p:extLst>
      <p:ext uri="{BB962C8B-B14F-4D97-AF65-F5344CB8AC3E}">
        <p14:creationId xmlns:p14="http://schemas.microsoft.com/office/powerpoint/2010/main" val="129923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42E4-3983-4219-9C27-D521B19C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Two-Phase Commit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3EFDF-8F78-4CB5-AAD8-6AF8B72B1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machine </a:t>
            </a:r>
            <a:r>
              <a:rPr lang="en-US" i="1" dirty="0"/>
              <a:t>(coordinator)</a:t>
            </a:r>
            <a:r>
              <a:rPr lang="en-US" dirty="0"/>
              <a:t> initiates the protocol</a:t>
            </a:r>
          </a:p>
          <a:p>
            <a:r>
              <a:rPr lang="en-US" dirty="0"/>
              <a:t>It asks </a:t>
            </a:r>
            <a:r>
              <a:rPr lang="en-US" i="1" dirty="0"/>
              <a:t>every</a:t>
            </a:r>
            <a:r>
              <a:rPr lang="en-US" dirty="0"/>
              <a:t> machine to </a:t>
            </a:r>
            <a:r>
              <a:rPr lang="en-US" b="1" dirty="0"/>
              <a:t>vote</a:t>
            </a:r>
            <a:r>
              <a:rPr lang="en-US" dirty="0"/>
              <a:t> on transaction</a:t>
            </a:r>
          </a:p>
          <a:p>
            <a:endParaRPr lang="en-US" dirty="0"/>
          </a:p>
          <a:p>
            <a:r>
              <a:rPr lang="en-US" dirty="0"/>
              <a:t>Two possible votes:</a:t>
            </a:r>
          </a:p>
          <a:p>
            <a:pPr lvl="1"/>
            <a:r>
              <a:rPr lang="en-US" b="1" dirty="0"/>
              <a:t>Commit</a:t>
            </a:r>
          </a:p>
          <a:p>
            <a:pPr lvl="1"/>
            <a:r>
              <a:rPr lang="en-US" b="1" dirty="0"/>
              <a:t>Abort</a:t>
            </a:r>
          </a:p>
          <a:p>
            <a:pPr lvl="1"/>
            <a:endParaRPr lang="en-US" b="1" dirty="0"/>
          </a:p>
          <a:p>
            <a:r>
              <a:rPr lang="en-US" dirty="0"/>
              <a:t>Commit transaction only if </a:t>
            </a:r>
            <a:r>
              <a:rPr lang="en-US" b="1" dirty="0"/>
              <a:t>unanimous</a:t>
            </a:r>
            <a:r>
              <a:rPr lang="en-US" dirty="0"/>
              <a:t> approval</a:t>
            </a:r>
          </a:p>
        </p:txBody>
      </p:sp>
    </p:spTree>
    <p:extLst>
      <p:ext uri="{BB962C8B-B14F-4D97-AF65-F5344CB8AC3E}">
        <p14:creationId xmlns:p14="http://schemas.microsoft.com/office/powerpoint/2010/main" val="2975714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08AF-AA2A-E840-9D9D-68D9FE85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4F9EF-493C-FB42-AF06-9190CC6E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54635"/>
            <a:ext cx="7886700" cy="1296991"/>
          </a:xfrm>
        </p:spPr>
        <p:txBody>
          <a:bodyPr/>
          <a:lstStyle/>
          <a:p>
            <a:r>
              <a:rPr lang="en-US" dirty="0"/>
              <a:t>Shared communication medium: A </a:t>
            </a:r>
            <a:r>
              <a:rPr lang="en-US" i="1" dirty="0"/>
              <a:t>Bus</a:t>
            </a:r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3736764-AC0D-1649-8FE5-EF87EC9609CC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1538286"/>
            <a:ext cx="5105400" cy="1219200"/>
            <a:chOff x="960" y="912"/>
            <a:chExt cx="3216" cy="768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7563F5DD-E066-4A4A-8B66-824A02593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1218"/>
              <a:ext cx="519" cy="422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>
                  <a:latin typeface="Gill Sans MT" panose="020B0502020104020203" pitchFamily="34" charset="77"/>
                  <a:ea typeface="굴림" panose="020B0600000101010101" pitchFamily="34" charset="-127"/>
                </a:rPr>
                <a:t>Memory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325923B-A0C0-044D-ACD6-F40441F34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" y="1218"/>
              <a:ext cx="733" cy="46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>
                  <a:latin typeface="Gill Sans MT" panose="020B0502020104020203" pitchFamily="34" charset="77"/>
                  <a:ea typeface="굴림" panose="020B0600000101010101" pitchFamily="34" charset="-127"/>
                </a:rPr>
                <a:t>Processor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E13CD8A5-DAF6-7F47-953C-B2ED4227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200"/>
              <a:ext cx="443" cy="282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400">
                  <a:latin typeface="Gill Sans MT" panose="020B0502020104020203" pitchFamily="34" charset="77"/>
                  <a:ea typeface="굴림" panose="020B0600000101010101" pitchFamily="34" charset="-127"/>
                </a:rPr>
                <a:t>I/O</a:t>
              </a:r>
            </a:p>
            <a:p>
              <a:r>
                <a:rPr lang="en-US" altLang="ko-KR" sz="1400">
                  <a:latin typeface="Gill Sans MT" panose="020B0502020104020203" pitchFamily="34" charset="77"/>
                  <a:ea typeface="굴림" panose="020B0600000101010101" pitchFamily="34" charset="-127"/>
                </a:rPr>
                <a:t>Device</a:t>
              </a:r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AD2EC10E-ED0C-0B42-88F1-2379FCEE43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912"/>
              <a:ext cx="3216" cy="300"/>
              <a:chOff x="960" y="816"/>
              <a:chExt cx="3216" cy="396"/>
            </a:xfrm>
          </p:grpSpPr>
          <p:sp>
            <p:nvSpPr>
              <p:cNvPr id="11" name="Line 9">
                <a:extLst>
                  <a:ext uri="{FF2B5EF4-FFF2-40B4-BE49-F238E27FC236}">
                    <a16:creationId xmlns:a16="http://schemas.microsoft.com/office/drawing/2014/main" id="{AE57E0B7-4C97-8F4A-90DC-C027C6212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816"/>
                <a:ext cx="32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12" name="Line 10">
                <a:extLst>
                  <a:ext uri="{FF2B5EF4-FFF2-40B4-BE49-F238E27FC236}">
                    <a16:creationId xmlns:a16="http://schemas.microsoft.com/office/drawing/2014/main" id="{EA51236D-30FD-0746-92DA-D9D76BD40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4" y="816"/>
                <a:ext cx="0" cy="3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" name="Line 11">
                <a:extLst>
                  <a:ext uri="{FF2B5EF4-FFF2-40B4-BE49-F238E27FC236}">
                    <a16:creationId xmlns:a16="http://schemas.microsoft.com/office/drawing/2014/main" id="{4B4C9351-C789-664E-8545-14B8AE87F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1" y="816"/>
                <a:ext cx="0" cy="3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14" name="Line 12">
                <a:extLst>
                  <a:ext uri="{FF2B5EF4-FFF2-40B4-BE49-F238E27FC236}">
                    <a16:creationId xmlns:a16="http://schemas.microsoft.com/office/drawing/2014/main" id="{0749170B-7DC0-D54C-AF20-EB865E819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8" y="816"/>
                <a:ext cx="0" cy="3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15" name="Line 13">
                <a:extLst>
                  <a:ext uri="{FF2B5EF4-FFF2-40B4-BE49-F238E27FC236}">
                    <a16:creationId xmlns:a16="http://schemas.microsoft.com/office/drawing/2014/main" id="{8CF45A9F-01D3-4C4A-86BE-60AC6E21D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3" y="816"/>
                <a:ext cx="0" cy="3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16" name="Line 14">
                <a:extLst>
                  <a:ext uri="{FF2B5EF4-FFF2-40B4-BE49-F238E27FC236}">
                    <a16:creationId xmlns:a16="http://schemas.microsoft.com/office/drawing/2014/main" id="{094E65CF-C0B2-DC4A-A6C4-D5B116DD5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7" y="816"/>
                <a:ext cx="0" cy="3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</p:grp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3B923E4A-0B99-1949-8468-9F7F3F6EC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1200"/>
              <a:ext cx="442" cy="282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400">
                  <a:latin typeface="Gill Sans MT" panose="020B0502020104020203" pitchFamily="34" charset="77"/>
                  <a:ea typeface="굴림" panose="020B0600000101010101" pitchFamily="34" charset="-127"/>
                </a:rPr>
                <a:t>I/O</a:t>
              </a:r>
            </a:p>
            <a:p>
              <a:r>
                <a:rPr lang="en-US" altLang="ko-KR" sz="1400">
                  <a:latin typeface="Gill Sans MT" panose="020B0502020104020203" pitchFamily="34" charset="77"/>
                  <a:ea typeface="굴림" panose="020B0600000101010101" pitchFamily="34" charset="-127"/>
                </a:rPr>
                <a:t>Device</a:t>
              </a: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4CA46223-CE34-7A45-8331-863081D2B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1200"/>
              <a:ext cx="443" cy="282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400">
                  <a:latin typeface="Gill Sans MT" panose="020B0502020104020203" pitchFamily="34" charset="77"/>
                  <a:ea typeface="굴림" panose="020B0600000101010101" pitchFamily="34" charset="-127"/>
                </a:rPr>
                <a:t>I/O</a:t>
              </a:r>
            </a:p>
            <a:p>
              <a:r>
                <a:rPr lang="en-US" altLang="ko-KR" sz="1400">
                  <a:latin typeface="Gill Sans MT" panose="020B0502020104020203" pitchFamily="34" charset="77"/>
                  <a:ea typeface="굴림" panose="020B0600000101010101" pitchFamily="34" charset="-127"/>
                </a:rPr>
                <a:t>Device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BD62051B-C516-E443-B929-3D09093EFEB2}"/>
              </a:ext>
            </a:extLst>
          </p:cNvPr>
          <p:cNvGrpSpPr>
            <a:grpSpLocks/>
          </p:cNvGrpSpPr>
          <p:nvPr/>
        </p:nvGrpSpPr>
        <p:grpSpPr bwMode="auto">
          <a:xfrm>
            <a:off x="1766888" y="2968625"/>
            <a:ext cx="5980113" cy="1908175"/>
            <a:chOff x="768" y="2110"/>
            <a:chExt cx="3767" cy="1202"/>
          </a:xfrm>
        </p:grpSpPr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3DCDF298-0657-6B4E-B33C-BC7962123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" r="6494" b="62292"/>
            <a:stretch>
              <a:fillRect/>
            </a:stretch>
          </p:blipFill>
          <p:spPr bwMode="auto">
            <a:xfrm>
              <a:off x="2991" y="2286"/>
              <a:ext cx="873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9">
              <a:extLst>
                <a:ext uri="{FF2B5EF4-FFF2-40B4-BE49-F238E27FC236}">
                  <a16:creationId xmlns:a16="http://schemas.microsoft.com/office/drawing/2014/main" id="{1D4ACBA5-39EA-F841-9A66-D46A7EB94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" y="2825"/>
              <a:ext cx="525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0">
              <a:extLst>
                <a:ext uri="{FF2B5EF4-FFF2-40B4-BE49-F238E27FC236}">
                  <a16:creationId xmlns:a16="http://schemas.microsoft.com/office/drawing/2014/main" id="{039B1193-A02F-8D44-8DF1-2B6C9EE35F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" y="2800"/>
              <a:ext cx="525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1">
              <a:extLst>
                <a:ext uri="{FF2B5EF4-FFF2-40B4-BE49-F238E27FC236}">
                  <a16:creationId xmlns:a16="http://schemas.microsoft.com/office/drawing/2014/main" id="{A2914C3D-5AA0-2F42-BA2E-29ED285D45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247"/>
              <a:ext cx="525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95DB5148-7D3D-AD49-BCEB-A7ED725D3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2287"/>
              <a:ext cx="91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16A7CCEC-8B43-164B-B9DA-771238245D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4" y="2286"/>
              <a:ext cx="91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4">
              <a:extLst>
                <a:ext uri="{FF2B5EF4-FFF2-40B4-BE49-F238E27FC236}">
                  <a16:creationId xmlns:a16="http://schemas.microsoft.com/office/drawing/2014/main" id="{96C356B1-1758-C848-AD46-685073585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98"/>
            <a:stretch>
              <a:fillRect/>
            </a:stretch>
          </p:blipFill>
          <p:spPr bwMode="auto">
            <a:xfrm rot="5400000">
              <a:off x="1796" y="2484"/>
              <a:ext cx="39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F7290DAB-2ACE-7B4E-8837-FD4EAC188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98"/>
            <a:stretch>
              <a:fillRect/>
            </a:stretch>
          </p:blipFill>
          <p:spPr bwMode="auto">
            <a:xfrm rot="5400000">
              <a:off x="2312" y="2473"/>
              <a:ext cx="39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D1764CB1-85F7-0141-A602-165C902DF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999" y="2376"/>
              <a:ext cx="80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Internet</a:t>
              </a:r>
            </a:p>
          </p:txBody>
        </p:sp>
        <p:sp>
          <p:nvSpPr>
            <p:cNvPr id="27" name="AutoShape 27">
              <a:extLst>
                <a:ext uri="{FF2B5EF4-FFF2-40B4-BE49-F238E27FC236}">
                  <a16:creationId xmlns:a16="http://schemas.microsoft.com/office/drawing/2014/main" id="{F58D83B0-EF17-2F4D-AB75-0FAD175C4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324"/>
              <a:ext cx="397" cy="270"/>
            </a:xfrm>
            <a:prstGeom prst="leftRightArrow">
              <a:avLst>
                <a:gd name="adj1" fmla="val 50000"/>
                <a:gd name="adj2" fmla="val 29407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MT" panose="020B050202010402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969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1CF3-C55C-A941-B785-BBC43A81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BCB46-5916-8F47-A8E6-A66A04566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Shared Communication Medium</a:t>
            </a:r>
          </a:p>
          <a:p>
            <a:r>
              <a:rPr lang="en-US" sz="3600" dirty="0"/>
              <a:t>Examples:</a:t>
            </a:r>
          </a:p>
          <a:p>
            <a:pPr lvl="1"/>
            <a:r>
              <a:rPr lang="en-US" sz="3200" dirty="0"/>
              <a:t>Original Ethernet</a:t>
            </a:r>
          </a:p>
          <a:p>
            <a:pPr lvl="1"/>
            <a:r>
              <a:rPr lang="en-US" sz="3200" dirty="0"/>
              <a:t>All types of wireless (</a:t>
            </a:r>
            <a:r>
              <a:rPr lang="en-US" sz="3200" dirty="0" err="1"/>
              <a:t>WiFi</a:t>
            </a:r>
            <a:r>
              <a:rPr lang="en-US" sz="3200" dirty="0"/>
              <a:t>, Cellular Networks, …)</a:t>
            </a:r>
          </a:p>
          <a:p>
            <a:pPr lvl="1"/>
            <a:r>
              <a:rPr lang="en-US" sz="3200" dirty="0"/>
              <a:t>Coaxial Cable (e.g., Cable Internet)</a:t>
            </a:r>
          </a:p>
        </p:txBody>
      </p:sp>
    </p:spTree>
    <p:extLst>
      <p:ext uri="{BB962C8B-B14F-4D97-AF65-F5344CB8AC3E}">
        <p14:creationId xmlns:p14="http://schemas.microsoft.com/office/powerpoint/2010/main" val="1966553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C828-6BEB-AA41-8B6D-6D8E52B2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3" y="38096"/>
            <a:ext cx="7886700" cy="1169200"/>
          </a:xfrm>
        </p:spPr>
        <p:txBody>
          <a:bodyPr/>
          <a:lstStyle/>
          <a:p>
            <a:r>
              <a:rPr lang="en-US" dirty="0"/>
              <a:t>Broadcast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F079F-C045-3943-988E-BFA5F756D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51398"/>
            <a:ext cx="7886700" cy="1968505"/>
          </a:xfrm>
        </p:spPr>
        <p:txBody>
          <a:bodyPr>
            <a:normAutofit/>
          </a:bodyPr>
          <a:lstStyle/>
          <a:p>
            <a:r>
              <a:rPr lang="en-US" dirty="0"/>
              <a:t>How do we get unicast (message to one host) from broadcast (message to all hosts)?</a:t>
            </a:r>
          </a:p>
          <a:p>
            <a:r>
              <a:rPr lang="en-US" dirty="0"/>
              <a:t>Put Header on Front of Packet: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| Packet</a:t>
            </a:r>
          </a:p>
          <a:p>
            <a:pPr lvl="1"/>
            <a:r>
              <a:rPr lang="en-US" dirty="0"/>
              <a:t>Often handled directly in hardware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2835CC-12F7-E94F-873F-AD8630E7A279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062046"/>
            <a:ext cx="3327400" cy="1347788"/>
            <a:chOff x="1200" y="336"/>
            <a:chExt cx="2096" cy="8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62E9B0-8311-9349-B2BA-18ABF9B1C3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336"/>
              <a:ext cx="2096" cy="752"/>
              <a:chOff x="1200" y="336"/>
              <a:chExt cx="2096" cy="752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460599E0-AB5F-A242-98C0-744AA6B9F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336"/>
                <a:ext cx="672" cy="752"/>
              </a:xfrm>
              <a:prstGeom prst="rightArrow">
                <a:avLst>
                  <a:gd name="adj1" fmla="val 50000"/>
                  <a:gd name="adj2" fmla="val 40477"/>
                </a:avLst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dirty="0">
                    <a:latin typeface="Gill Sans MT" panose="020B0502020104020203" pitchFamily="34" charset="77"/>
                  </a:rPr>
                  <a:t>Header</a:t>
                </a:r>
              </a:p>
              <a:p>
                <a:r>
                  <a:rPr lang="en-US" altLang="en-US" sz="1800" dirty="0">
                    <a:latin typeface="Gill Sans MT" panose="020B0502020104020203" pitchFamily="34" charset="77"/>
                  </a:rPr>
                  <a:t>(Dest:2)</a:t>
                </a: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4D9A5B32-CDBA-0043-BCE1-775795CC9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524"/>
                <a:ext cx="1415" cy="376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>
                    <a:latin typeface="Gill Sans MT" panose="020B0502020104020203" pitchFamily="34" charset="77"/>
                  </a:rPr>
                  <a:t>Body</a:t>
                </a:r>
              </a:p>
              <a:p>
                <a:r>
                  <a:rPr lang="en-US" altLang="en-US" sz="1800">
                    <a:latin typeface="Gill Sans MT" panose="020B0502020104020203" pitchFamily="34" charset="77"/>
                  </a:rPr>
                  <a:t>(Data)</a:t>
                </a:r>
              </a:p>
            </p:txBody>
          </p:sp>
        </p:grp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386AB5CE-9B99-CE45-9EFB-EB8E95A9F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6" y="954"/>
              <a:ext cx="6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 MT" panose="020B0502020104020203" pitchFamily="34" charset="77"/>
                </a:rPr>
                <a:t>Message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38CB0A9-CBDA-2445-A8BF-D2C42BCE1451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681046"/>
            <a:ext cx="5334000" cy="3857625"/>
            <a:chOff x="1872" y="96"/>
            <a:chExt cx="3360" cy="2430"/>
          </a:xfrm>
        </p:grpSpPr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3A89DEA1-988C-454B-BF32-4B4C26288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96"/>
              <a:ext cx="912" cy="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6480A1C4-3EBE-C742-A3EF-05D3301AE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200"/>
              <a:ext cx="912" cy="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EF3D27B2-0866-4D4B-8AB3-83B1069C1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680"/>
              <a:ext cx="912" cy="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6EFD503-CE82-D840-96E0-14EB1F000772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123959"/>
            <a:ext cx="2805113" cy="1919287"/>
            <a:chOff x="2448" y="375"/>
            <a:chExt cx="1767" cy="1209"/>
          </a:xfrm>
        </p:grpSpPr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B00B4529-B895-1848-B9A4-582A546403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42252">
              <a:off x="3216" y="816"/>
              <a:ext cx="576" cy="672"/>
            </a:xfrm>
            <a:prstGeom prst="lightningBol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MT" panose="020B0502020104020203" pitchFamily="34" charset="77"/>
              </a:endParaRPr>
            </a:p>
          </p:txBody>
        </p:sp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D78C70E9-38B5-1748-B106-F6FC840433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842941" flipH="1" flipV="1">
              <a:off x="3495" y="231"/>
              <a:ext cx="576" cy="864"/>
            </a:xfrm>
            <a:prstGeom prst="lightningBol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MT" panose="020B0502020104020203" pitchFamily="34" charset="77"/>
              </a:endParaRPr>
            </a:p>
          </p:txBody>
        </p:sp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9572A0B9-913D-7049-92B1-45AFFBB7CC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333377">
              <a:off x="2496" y="960"/>
              <a:ext cx="576" cy="672"/>
            </a:xfrm>
            <a:prstGeom prst="lightningBol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MT" panose="020B0502020104020203" pitchFamily="34" charset="77"/>
              </a:endParaRPr>
            </a:p>
          </p:txBody>
        </p:sp>
      </p:grpSp>
      <p:sp>
        <p:nvSpPr>
          <p:cNvPr id="18" name="Text Box 18">
            <a:extLst>
              <a:ext uri="{FF2B5EF4-FFF2-40B4-BE49-F238E27FC236}">
                <a16:creationId xmlns:a16="http://schemas.microsoft.com/office/drawing/2014/main" id="{1B17A22A-9539-9642-990C-1D7359888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00" y="1747846"/>
            <a:ext cx="1239872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Gill Sans MT" panose="020B0502020104020203" pitchFamily="34" charset="77"/>
              </a:rPr>
              <a:t>ID:1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hlink"/>
                </a:solidFill>
                <a:latin typeface="Gill Sans MT" panose="020B0502020104020203" pitchFamily="34" charset="77"/>
              </a:rPr>
              <a:t>(ignore)</a:t>
            </a: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D3188A3C-CBF0-AB43-9990-BAE5C0598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3805246"/>
            <a:ext cx="1344836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Gill Sans MT" panose="020B0502020104020203" pitchFamily="34" charset="77"/>
              </a:rPr>
              <a:t>ID:2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hlink"/>
                </a:solidFill>
                <a:latin typeface="Gill Sans MT" panose="020B0502020104020203" pitchFamily="34" charset="77"/>
              </a:rPr>
              <a:t>(receive)</a:t>
            </a: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B3B582E1-BC4B-9F48-A3D4-6C8CD3A8D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00446"/>
            <a:ext cx="1239872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Gill Sans MT" panose="020B0502020104020203" pitchFamily="34" charset="77"/>
              </a:rPr>
              <a:t>ID:4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hlink"/>
                </a:solidFill>
                <a:latin typeface="Gill Sans MT" panose="020B0502020104020203" pitchFamily="34" charset="77"/>
              </a:rPr>
              <a:t>(ignore)</a:t>
            </a: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EA2EC9E3-C1EB-684E-94BF-7FF8BC56160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062046"/>
            <a:ext cx="1447800" cy="2138363"/>
            <a:chOff x="240" y="336"/>
            <a:chExt cx="912" cy="1347"/>
          </a:xfrm>
        </p:grpSpPr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A239D357-E55C-4744-B173-78A3B3FB1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36"/>
              <a:ext cx="912" cy="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 Box 23">
              <a:extLst>
                <a:ext uri="{FF2B5EF4-FFF2-40B4-BE49-F238E27FC236}">
                  <a16:creationId xmlns:a16="http://schemas.microsoft.com/office/drawing/2014/main" id="{A31F0122-5AEE-014E-8F32-D2BD43368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" y="1200"/>
              <a:ext cx="812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>
                  <a:latin typeface="Gill Sans MT" panose="020B0502020104020203" pitchFamily="34" charset="77"/>
                </a:rPr>
                <a:t>ID:3</a:t>
              </a:r>
            </a:p>
            <a:p>
              <a:pPr>
                <a:spcBef>
                  <a:spcPct val="0"/>
                </a:spcBef>
              </a:pPr>
              <a:r>
                <a:rPr lang="en-US" altLang="en-US">
                  <a:solidFill>
                    <a:schemeClr val="hlink"/>
                  </a:solidFill>
                  <a:latin typeface="Gill Sans MT" panose="020B0502020104020203" pitchFamily="34" charset="77"/>
                </a:rPr>
                <a:t>(sender)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0851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66F2-1F4C-074E-A1D5-F6BC745A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specify a destination?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68BFD-23BC-D441-B08D-AE3D03874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Layer has its own addressing scheme: </a:t>
            </a:r>
            <a:r>
              <a:rPr lang="en-US" b="1" dirty="0"/>
              <a:t>Media Access Control (MAC) Addresses</a:t>
            </a:r>
          </a:p>
          <a:p>
            <a:r>
              <a:rPr lang="en-US" dirty="0"/>
              <a:t>MAC Address: 48 bits uniquely bound to your hardware device (hard coded by manufacturer)</a:t>
            </a:r>
          </a:p>
          <a:p>
            <a:r>
              <a:rPr lang="en-US" dirty="0"/>
              <a:t>Remember: MAC Addresses only used for exchange of a frame across a single link/broadcast domain</a:t>
            </a:r>
          </a:p>
          <a:p>
            <a:r>
              <a:rPr lang="en-US" dirty="0"/>
              <a:t>IP Address can change (e.g. you move from campus to home network)</a:t>
            </a:r>
          </a:p>
          <a:p>
            <a:pPr lvl="1"/>
            <a:r>
              <a:rPr lang="en-US" dirty="0"/>
              <a:t>MAC address is constant</a:t>
            </a:r>
          </a:p>
        </p:txBody>
      </p:sp>
    </p:spTree>
    <p:extLst>
      <p:ext uri="{BB962C8B-B14F-4D97-AF65-F5344CB8AC3E}">
        <p14:creationId xmlns:p14="http://schemas.microsoft.com/office/powerpoint/2010/main" val="8033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28F5-C964-5641-B11A-42E21FB4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B65BE9-4D28-6946-86CA-5836D3B0AA0C}"/>
              </a:ext>
            </a:extLst>
          </p:cNvPr>
          <p:cNvSpPr/>
          <p:nvPr/>
        </p:nvSpPr>
        <p:spPr bwMode="auto">
          <a:xfrm>
            <a:off x="1447800" y="4467217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D240144-EA0D-4244-8F6D-342846FD4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43417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575A44-19E1-454F-ABFA-D83164FD12B3}"/>
              </a:ext>
            </a:extLst>
          </p:cNvPr>
          <p:cNvSpPr/>
          <p:nvPr/>
        </p:nvSpPr>
        <p:spPr bwMode="auto">
          <a:xfrm>
            <a:off x="0" y="3171817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E8D16-4630-DF4A-8514-FEA3494FD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48017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8D50C1-8801-7543-8C67-136E2FED6FB2}"/>
              </a:ext>
            </a:extLst>
          </p:cNvPr>
          <p:cNvSpPr/>
          <p:nvPr/>
        </p:nvSpPr>
        <p:spPr bwMode="auto">
          <a:xfrm>
            <a:off x="7848600" y="3171817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B553EC-65B1-3349-B554-ECAE4D38A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48017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C878C-F8A8-F34B-86C0-798F523E768B}"/>
              </a:ext>
            </a:extLst>
          </p:cNvPr>
          <p:cNvSpPr/>
          <p:nvPr/>
        </p:nvSpPr>
        <p:spPr bwMode="auto">
          <a:xfrm>
            <a:off x="0" y="4314817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F0DD2-6963-7F42-83BE-41809A7C863C}"/>
              </a:ext>
            </a:extLst>
          </p:cNvPr>
          <p:cNvSpPr/>
          <p:nvPr/>
        </p:nvSpPr>
        <p:spPr bwMode="auto">
          <a:xfrm>
            <a:off x="7848600" y="4314817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09A0DE-7742-F449-B73D-7825A7549395}"/>
              </a:ext>
            </a:extLst>
          </p:cNvPr>
          <p:cNvSpPr/>
          <p:nvPr/>
        </p:nvSpPr>
        <p:spPr bwMode="auto">
          <a:xfrm>
            <a:off x="4953000" y="4467217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8758693C-9291-7849-91BC-02A17F95D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543417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AD7893-BC18-604A-9D42-C9FCA0FAC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248017"/>
            <a:ext cx="20574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Frame Payload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4B4823-8DE9-3C42-957E-6E2FE6682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248017"/>
            <a:ext cx="20574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Frame Payload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CA0B6E-79D5-A64D-A423-7978267CE00C}"/>
              </a:ext>
            </a:extLst>
          </p:cNvPr>
          <p:cNvCxnSpPr>
            <a:cxnSpLocks noChangeShapeType="1"/>
            <a:stCxn id="4" idx="3"/>
            <a:endCxn id="13" idx="1"/>
          </p:cNvCxnSpPr>
          <p:nvPr/>
        </p:nvCxnSpPr>
        <p:spPr bwMode="auto">
          <a:xfrm>
            <a:off x="4191000" y="4733917"/>
            <a:ext cx="762000" cy="952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FACFC95-410A-8541-9789-A348C5504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2028817"/>
            <a:ext cx="1125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Network</a:t>
            </a:r>
          </a:p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Layer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DFCFDE-EE8F-334C-BACA-6FC468F76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463" y="2028817"/>
            <a:ext cx="1125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Network</a:t>
            </a:r>
          </a:p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Layer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B3E507-4B06-2744-9FE1-51F2720951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1000" y="3552817"/>
            <a:ext cx="7620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Up-Down Arrow 19">
            <a:extLst>
              <a:ext uri="{FF2B5EF4-FFF2-40B4-BE49-F238E27FC236}">
                <a16:creationId xmlns:a16="http://schemas.microsoft.com/office/drawing/2014/main" id="{B5A6BA44-EA2F-6847-9FB2-27C2E1727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33817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21" name="Up-Down Arrow 20">
            <a:extLst>
              <a:ext uri="{FF2B5EF4-FFF2-40B4-BE49-F238E27FC236}">
                <a16:creationId xmlns:a16="http://schemas.microsoft.com/office/drawing/2014/main" id="{2A6D5A23-68A4-E743-B095-09489E9C1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933817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22" name="Up-Down Arrow 21">
            <a:extLst>
              <a:ext uri="{FF2B5EF4-FFF2-40B4-BE49-F238E27FC236}">
                <a16:creationId xmlns:a16="http://schemas.microsoft.com/office/drawing/2014/main" id="{CD4E52C8-606B-FF42-8E65-71E644C95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90817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23" name="Up-Down Arrow 22">
            <a:extLst>
              <a:ext uri="{FF2B5EF4-FFF2-40B4-BE49-F238E27FC236}">
                <a16:creationId xmlns:a16="http://schemas.microsoft.com/office/drawing/2014/main" id="{DDCA97F0-F5F2-D74F-8A9F-E8078F057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790817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EFCE0DCD-9199-E441-9621-0173EAD07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876417"/>
            <a:ext cx="2971800" cy="1066800"/>
          </a:xfrm>
          <a:prstGeom prst="wedgeRectCallout">
            <a:avLst>
              <a:gd name="adj1" fmla="val -54861"/>
              <a:gd name="adj2" fmla="val 81546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2000" b="0">
                <a:latin typeface="Helvetica" charset="0"/>
                <a:cs typeface="Helvetica" charset="0"/>
              </a:rPr>
              <a:t> MAC Dest. Address</a:t>
            </a:r>
          </a:p>
          <a:p>
            <a:pPr>
              <a:buFont typeface="Arial" charset="0"/>
              <a:buChar char="•"/>
            </a:pPr>
            <a:r>
              <a:rPr lang="en-US" sz="2000" b="0">
                <a:latin typeface="Helvetica" charset="0"/>
                <a:cs typeface="Helvetica" charset="0"/>
              </a:rPr>
              <a:t> MAC Src. Address</a:t>
            </a:r>
          </a:p>
          <a:p>
            <a:pPr>
              <a:buFont typeface="Arial" charset="0"/>
              <a:buChar char="•"/>
            </a:pPr>
            <a:r>
              <a:rPr lang="en-US" sz="2000" b="0">
                <a:latin typeface="Helvetica" charset="0"/>
                <a:cs typeface="Helvetica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88533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AD4F-2D86-B647-B99D-361D9CF7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FFE27-5625-424F-8073-11044C9B4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Arbitration:</a:t>
            </a:r>
            <a:r>
              <a:rPr lang="en-US" dirty="0"/>
              <a:t> Who can use the broadcast medium when?</a:t>
            </a:r>
          </a:p>
          <a:p>
            <a:r>
              <a:rPr lang="en-US" dirty="0"/>
              <a:t>Early example: Aloha Network (1970's), packet radio within Hawaii</a:t>
            </a:r>
          </a:p>
          <a:p>
            <a:pPr lvl="1"/>
            <a:r>
              <a:rPr lang="en-US" dirty="0"/>
              <a:t>Use checksum in frame header to detect error</a:t>
            </a:r>
          </a:p>
          <a:p>
            <a:pPr lvl="1"/>
            <a:r>
              <a:rPr lang="en-US" dirty="0"/>
              <a:t>If two senders try to send at same time, both packets get garbled, wait and re-send later</a:t>
            </a:r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If network is too busy, no one gets through</a:t>
            </a:r>
          </a:p>
          <a:p>
            <a:pPr lvl="1"/>
            <a:r>
              <a:rPr lang="en-US" dirty="0"/>
              <a:t>Need senders to retry again at different times</a:t>
            </a:r>
          </a:p>
        </p:txBody>
      </p:sp>
    </p:spTree>
    <p:extLst>
      <p:ext uri="{BB962C8B-B14F-4D97-AF65-F5344CB8AC3E}">
        <p14:creationId xmlns:p14="http://schemas.microsoft.com/office/powerpoint/2010/main" val="955998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C870-7E22-7E4B-A5E7-D783EA8E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9730"/>
            <a:ext cx="4343400" cy="1920874"/>
          </a:xfrm>
        </p:spPr>
        <p:txBody>
          <a:bodyPr/>
          <a:lstStyle/>
          <a:p>
            <a:r>
              <a:rPr lang="en-US" dirty="0"/>
              <a:t>Example: Original</a:t>
            </a:r>
            <a:br>
              <a:rPr lang="en-US" dirty="0"/>
            </a:br>
            <a:r>
              <a:rPr lang="en-US" dirty="0"/>
              <a:t>Ethernet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ECEB-E8CD-8A4C-B9DF-657993DC0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68471"/>
            <a:ext cx="7886700" cy="3946654"/>
          </a:xfrm>
        </p:spPr>
        <p:txBody>
          <a:bodyPr/>
          <a:lstStyle/>
          <a:p>
            <a:r>
              <a:rPr lang="en-US" dirty="0"/>
              <a:t>All computers communicate on shared wire (bus)</a:t>
            </a:r>
          </a:p>
          <a:p>
            <a:r>
              <a:rPr lang="en-US" b="1" dirty="0"/>
              <a:t>CSMA/CD: Carrier Sense Multiple Access</a:t>
            </a:r>
            <a:r>
              <a:rPr lang="en-US" dirty="0"/>
              <a:t> with </a:t>
            </a:r>
            <a:r>
              <a:rPr lang="en-US" b="1" dirty="0"/>
              <a:t>Collision Detection</a:t>
            </a:r>
            <a:endParaRPr lang="en-US" dirty="0"/>
          </a:p>
          <a:p>
            <a:r>
              <a:rPr lang="en-US" dirty="0"/>
              <a:t>Carrier Sense: Don't send unless medium is idle</a:t>
            </a:r>
          </a:p>
          <a:p>
            <a:pPr lvl="1"/>
            <a:r>
              <a:rPr lang="en-US" i="1" dirty="0"/>
              <a:t>Listen before Speaking</a:t>
            </a:r>
          </a:p>
          <a:p>
            <a:r>
              <a:rPr lang="en-US" dirty="0"/>
              <a:t>Collision Detection: Determine if sent packet was trampled by someone else on bus</a:t>
            </a:r>
          </a:p>
          <a:p>
            <a:pPr lvl="1"/>
            <a:r>
              <a:rPr lang="en-US" dirty="0"/>
              <a:t>If so, abort, wait and retry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FB848-8E3C-2E4D-A2A9-17C70831C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00749" y="387222"/>
            <a:ext cx="2284259" cy="21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66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B4C3-4E16-BB4D-88C7-3EA49006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Randomized </a:t>
            </a:r>
            <a:r>
              <a:rPr lang="en-US" dirty="0" err="1"/>
              <a:t>Backoff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5FC90-FC66-6C4B-8588-965EF3C05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 a random amount of time before retransmitting again</a:t>
            </a:r>
          </a:p>
          <a:p>
            <a:endParaRPr lang="en-US" dirty="0"/>
          </a:p>
          <a:p>
            <a:r>
              <a:rPr lang="en-US" dirty="0"/>
              <a:t>Why? Two machines involved in collision don't want to retransmit at same time</a:t>
            </a:r>
          </a:p>
          <a:p>
            <a:pPr lvl="1"/>
            <a:r>
              <a:rPr lang="en-US" dirty="0"/>
              <a:t>Just causes another collision!</a:t>
            </a:r>
          </a:p>
          <a:p>
            <a:endParaRPr lang="en-US" dirty="0"/>
          </a:p>
          <a:p>
            <a:r>
              <a:rPr lang="en-US" dirty="0"/>
              <a:t>Increase wait time after each retry to adjust to how busy the shared medium is</a:t>
            </a:r>
          </a:p>
        </p:txBody>
      </p:sp>
    </p:spTree>
    <p:extLst>
      <p:ext uri="{BB962C8B-B14F-4D97-AF65-F5344CB8AC3E}">
        <p14:creationId xmlns:p14="http://schemas.microsoft.com/office/powerpoint/2010/main" val="1467766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7C99E-8EC7-E047-AB0F-85E58A2E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Ethernet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95C8-0BAD-8448-AB03-5940575ED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frames delivered to all hosts</a:t>
            </a:r>
          </a:p>
          <a:p>
            <a:r>
              <a:rPr lang="en-US" dirty="0"/>
              <a:t>If host is not intended recipient, drops frame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AD3DE4E-E1FE-2143-8D6B-E13B4F595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962400"/>
            <a:ext cx="14557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40D5FBE-197E-D546-8493-CEA99AA2D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4011613"/>
            <a:ext cx="10033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ADFF7639-75A7-BF4D-8B4B-FE510D4AE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38354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24">
            <a:extLst>
              <a:ext uri="{FF2B5EF4-FFF2-40B4-BE49-F238E27FC236}">
                <a16:creationId xmlns:a16="http://schemas.microsoft.com/office/drawing/2014/main" id="{03AB9A37-28D6-1E40-A30D-223AE3D0BC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98725" y="5637213"/>
            <a:ext cx="4038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F4D0CE46-9C69-0F45-A857-7AECA33D748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594769" y="5201444"/>
            <a:ext cx="874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31">
            <a:extLst>
              <a:ext uri="{FF2B5EF4-FFF2-40B4-BE49-F238E27FC236}">
                <a16:creationId xmlns:a16="http://schemas.microsoft.com/office/drawing/2014/main" id="{CCBFE2C6-B96E-0C4E-93F3-644E089AFAA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118769" y="5201444"/>
            <a:ext cx="874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Straight Connector 32">
            <a:extLst>
              <a:ext uri="{FF2B5EF4-FFF2-40B4-BE49-F238E27FC236}">
                <a16:creationId xmlns:a16="http://schemas.microsoft.com/office/drawing/2014/main" id="{16B92C34-82D8-2149-AFDD-2CA939C38D9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490369" y="5201444"/>
            <a:ext cx="874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TextBox 29">
            <a:extLst>
              <a:ext uri="{FF2B5EF4-FFF2-40B4-BE49-F238E27FC236}">
                <a16:creationId xmlns:a16="http://schemas.microsoft.com/office/drawing/2014/main" id="{98AB79C3-414B-4741-A83C-419AB0DF0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505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MAC Addr:</a:t>
            </a:r>
            <a:r>
              <a:rPr lang="en-US" sz="1800">
                <a:latin typeface="Helvetica" charset="0"/>
                <a:cs typeface="Helvetica" charset="0"/>
              </a:rPr>
              <a:t> A</a:t>
            </a:r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461F850B-1E75-6B4B-8859-828CED913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16313"/>
            <a:ext cx="153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MAC Addr:</a:t>
            </a:r>
            <a:r>
              <a:rPr lang="en-US" sz="1800">
                <a:latin typeface="Helvetica" charset="0"/>
                <a:cs typeface="Helvetica" charset="0"/>
              </a:rPr>
              <a:t> B</a:t>
            </a: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E2C26956-904F-DB47-BCC9-3EF2750BF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063" y="3516313"/>
            <a:ext cx="153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MAC Addr: </a:t>
            </a:r>
            <a:r>
              <a:rPr lang="en-US" sz="1800">
                <a:latin typeface="Helvetica" charset="0"/>
                <a:cs typeface="Helvetica" charset="0"/>
              </a:rPr>
              <a:t>C</a:t>
            </a:r>
          </a:p>
        </p:txBody>
      </p:sp>
      <p:grpSp>
        <p:nvGrpSpPr>
          <p:cNvPr id="14" name="Group 33">
            <a:extLst>
              <a:ext uri="{FF2B5EF4-FFF2-40B4-BE49-F238E27FC236}">
                <a16:creationId xmlns:a16="http://schemas.microsoft.com/office/drawing/2014/main" id="{AC48335F-E990-844C-AA21-743CB1D13A6C}"/>
              </a:ext>
            </a:extLst>
          </p:cNvPr>
          <p:cNvGrpSpPr>
            <a:grpSpLocks/>
          </p:cNvGrpSpPr>
          <p:nvPr/>
        </p:nvGrpSpPr>
        <p:grpSpPr bwMode="auto">
          <a:xfrm>
            <a:off x="2498725" y="4648200"/>
            <a:ext cx="990600" cy="228600"/>
            <a:chOff x="457200" y="5867400"/>
            <a:chExt cx="990600" cy="228600"/>
          </a:xfrm>
        </p:grpSpPr>
        <p:sp>
          <p:nvSpPr>
            <p:cNvPr id="15" name="Rectangle 37">
              <a:extLst>
                <a:ext uri="{FF2B5EF4-FFF2-40B4-BE49-F238E27FC236}">
                  <a16:creationId xmlns:a16="http://schemas.microsoft.com/office/drawing/2014/main" id="{64159BDF-9B2D-7C42-80EB-8B66077F5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5867400"/>
              <a:ext cx="609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16" name="Rectangle 38">
              <a:extLst>
                <a:ext uri="{FF2B5EF4-FFF2-40B4-BE49-F238E27FC236}">
                  <a16:creationId xmlns:a16="http://schemas.microsoft.com/office/drawing/2014/main" id="{7D991294-F36F-4C46-B8A2-B6A3A6242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5867400"/>
              <a:ext cx="381000" cy="2286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800">
                  <a:latin typeface="Helvetica" charset="0"/>
                  <a:cs typeface="Helvetica" charset="0"/>
                </a:rPr>
                <a:t>B</a:t>
              </a:r>
            </a:p>
          </p:txBody>
        </p:sp>
      </p:grpSp>
      <p:grpSp>
        <p:nvGrpSpPr>
          <p:cNvPr id="17" name="Group 32">
            <a:extLst>
              <a:ext uri="{FF2B5EF4-FFF2-40B4-BE49-F238E27FC236}">
                <a16:creationId xmlns:a16="http://schemas.microsoft.com/office/drawing/2014/main" id="{7F31AAF4-E2EB-C84C-A620-D554841A1A3C}"/>
              </a:ext>
            </a:extLst>
          </p:cNvPr>
          <p:cNvGrpSpPr>
            <a:grpSpLocks/>
          </p:cNvGrpSpPr>
          <p:nvPr/>
        </p:nvGrpSpPr>
        <p:grpSpPr bwMode="auto">
          <a:xfrm>
            <a:off x="4022725" y="5715000"/>
            <a:ext cx="990600" cy="228600"/>
            <a:chOff x="457200" y="5867400"/>
            <a:chExt cx="990600" cy="228600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913F0C38-641E-AE4B-8997-1C789A6D7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5867400"/>
              <a:ext cx="609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19" name="Rectangle 38">
              <a:extLst>
                <a:ext uri="{FF2B5EF4-FFF2-40B4-BE49-F238E27FC236}">
                  <a16:creationId xmlns:a16="http://schemas.microsoft.com/office/drawing/2014/main" id="{87D6017E-C787-B241-A4E8-57951AD9A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5867400"/>
              <a:ext cx="381000" cy="2286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800">
                  <a:latin typeface="Helvetica" charset="0"/>
                  <a:cs typeface="Helvetica" charset="0"/>
                </a:rPr>
                <a:t>B</a:t>
              </a:r>
            </a:p>
          </p:txBody>
        </p:sp>
      </p:grpSp>
      <p:grpSp>
        <p:nvGrpSpPr>
          <p:cNvPr id="20" name="Group 39">
            <a:extLst>
              <a:ext uri="{FF2B5EF4-FFF2-40B4-BE49-F238E27FC236}">
                <a16:creationId xmlns:a16="http://schemas.microsoft.com/office/drawing/2014/main" id="{F92A9AC4-FBCB-3F4A-AD49-3C094522332B}"/>
              </a:ext>
            </a:extLst>
          </p:cNvPr>
          <p:cNvGrpSpPr>
            <a:grpSpLocks/>
          </p:cNvGrpSpPr>
          <p:nvPr/>
        </p:nvGrpSpPr>
        <p:grpSpPr bwMode="auto">
          <a:xfrm>
            <a:off x="5775325" y="4648200"/>
            <a:ext cx="304800" cy="304800"/>
            <a:chOff x="1066800" y="6248400"/>
            <a:chExt cx="304800" cy="304800"/>
          </a:xfrm>
        </p:grpSpPr>
        <p:cxnSp>
          <p:nvCxnSpPr>
            <p:cNvPr id="21" name="Straight Connector 37">
              <a:extLst>
                <a:ext uri="{FF2B5EF4-FFF2-40B4-BE49-F238E27FC236}">
                  <a16:creationId xmlns:a16="http://schemas.microsoft.com/office/drawing/2014/main" id="{FA6F7506-ED83-764C-A980-B88D5EDD82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1066800" y="6248400"/>
              <a:ext cx="304800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Straight Connector 38">
              <a:extLst>
                <a:ext uri="{FF2B5EF4-FFF2-40B4-BE49-F238E27FC236}">
                  <a16:creationId xmlns:a16="http://schemas.microsoft.com/office/drawing/2014/main" id="{B52312C9-2788-A44B-8698-E601B2F89B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066800" y="6248400"/>
              <a:ext cx="304800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86848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067-E0D0-B946-B048-0CCB9A37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 Switches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5C7C976-DAFC-5B4C-A0FE-BA324542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3999"/>
            <a:ext cx="7886700" cy="1473201"/>
          </a:xfrm>
        </p:spPr>
        <p:txBody>
          <a:bodyPr/>
          <a:lstStyle/>
          <a:p>
            <a:r>
              <a:rPr lang="en-US" dirty="0"/>
              <a:t>Inspects destination MAC address of incoming packet</a:t>
            </a:r>
          </a:p>
          <a:p>
            <a:r>
              <a:rPr lang="en-US" dirty="0"/>
              <a:t>Forwards on relevant outgoing link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4C7C6BE-046B-BC44-982D-FD1710A33D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4419600"/>
            <a:ext cx="139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7DEEDE8-2199-2544-AA58-D378E9DA2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429000"/>
            <a:ext cx="10033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8FC680D-1B52-DA4F-963E-8744E5BDE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953000"/>
            <a:ext cx="14557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BF0E2F26-4B18-E441-B376-364EB604F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1496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20A142D9-D332-F748-B1A5-7FB267A312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800600"/>
            <a:ext cx="16621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15">
            <a:extLst>
              <a:ext uri="{FF2B5EF4-FFF2-40B4-BE49-F238E27FC236}">
                <a16:creationId xmlns:a16="http://schemas.microsoft.com/office/drawing/2014/main" id="{9AF88E5C-571E-374F-8072-892E7BCD6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4749800"/>
            <a:ext cx="846137" cy="576263"/>
          </a:xfrm>
          <a:custGeom>
            <a:avLst/>
            <a:gdLst>
              <a:gd name="T0" fmla="*/ 0 w 914400"/>
              <a:gd name="T1" fmla="*/ 579452 h 575733"/>
              <a:gd name="T2" fmla="*/ 491862 w 914400"/>
              <a:gd name="T3" fmla="*/ 579452 h 575733"/>
              <a:gd name="T4" fmla="*/ 491862 w 914400"/>
              <a:gd name="T5" fmla="*/ 0 h 575733"/>
              <a:gd name="T6" fmla="*/ 0 60000 65536"/>
              <a:gd name="T7" fmla="*/ 0 60000 65536"/>
              <a:gd name="T8" fmla="*/ 0 60000 65536"/>
              <a:gd name="T9" fmla="*/ 0 w 914400"/>
              <a:gd name="T10" fmla="*/ 0 h 575733"/>
              <a:gd name="T11" fmla="*/ 914400 w 914400"/>
              <a:gd name="T12" fmla="*/ 575733 h 575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575733">
                <a:moveTo>
                  <a:pt x="0" y="575733"/>
                </a:moveTo>
                <a:lnTo>
                  <a:pt x="914400" y="575733"/>
                </a:lnTo>
                <a:lnTo>
                  <a:pt x="91440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F11AD51F-2ECE-C34B-9265-F62B993659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32100" y="3886200"/>
            <a:ext cx="1219200" cy="576263"/>
          </a:xfrm>
          <a:custGeom>
            <a:avLst/>
            <a:gdLst>
              <a:gd name="T0" fmla="*/ 0 w 914400"/>
              <a:gd name="T1" fmla="*/ 579452 h 575733"/>
              <a:gd name="T2" fmla="*/ 9133689 w 914400"/>
              <a:gd name="T3" fmla="*/ 579452 h 575733"/>
              <a:gd name="T4" fmla="*/ 9133689 w 914400"/>
              <a:gd name="T5" fmla="*/ 0 h 575733"/>
              <a:gd name="T6" fmla="*/ 0 60000 65536"/>
              <a:gd name="T7" fmla="*/ 0 60000 65536"/>
              <a:gd name="T8" fmla="*/ 0 60000 65536"/>
              <a:gd name="T9" fmla="*/ 0 w 914400"/>
              <a:gd name="T10" fmla="*/ 0 h 575733"/>
              <a:gd name="T11" fmla="*/ 914400 w 914400"/>
              <a:gd name="T12" fmla="*/ 575733 h 575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575733">
                <a:moveTo>
                  <a:pt x="0" y="575733"/>
                </a:moveTo>
                <a:lnTo>
                  <a:pt x="914400" y="575733"/>
                </a:lnTo>
                <a:lnTo>
                  <a:pt x="91440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DCDE4AE7-1484-954B-8102-522B28D9B88A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203700" y="3886200"/>
            <a:ext cx="762000" cy="576263"/>
          </a:xfrm>
          <a:custGeom>
            <a:avLst/>
            <a:gdLst>
              <a:gd name="T0" fmla="*/ 0 w 914400"/>
              <a:gd name="T1" fmla="*/ 579452 h 575733"/>
              <a:gd name="T2" fmla="*/ 212661 w 914400"/>
              <a:gd name="T3" fmla="*/ 579452 h 575733"/>
              <a:gd name="T4" fmla="*/ 212661 w 914400"/>
              <a:gd name="T5" fmla="*/ 0 h 575733"/>
              <a:gd name="T6" fmla="*/ 0 60000 65536"/>
              <a:gd name="T7" fmla="*/ 0 60000 65536"/>
              <a:gd name="T8" fmla="*/ 0 60000 65536"/>
              <a:gd name="T9" fmla="*/ 0 w 914400"/>
              <a:gd name="T10" fmla="*/ 0 h 575733"/>
              <a:gd name="T11" fmla="*/ 914400 w 914400"/>
              <a:gd name="T12" fmla="*/ 575733 h 575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575733">
                <a:moveTo>
                  <a:pt x="0" y="575733"/>
                </a:moveTo>
                <a:lnTo>
                  <a:pt x="914400" y="575733"/>
                </a:lnTo>
                <a:lnTo>
                  <a:pt x="91440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8A5F6952-DF16-C84D-A60E-A32B2B79C7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03700" y="4757738"/>
            <a:ext cx="846138" cy="576262"/>
          </a:xfrm>
          <a:custGeom>
            <a:avLst/>
            <a:gdLst>
              <a:gd name="T0" fmla="*/ 0 w 914400"/>
              <a:gd name="T1" fmla="*/ 579445 h 575733"/>
              <a:gd name="T2" fmla="*/ 491866 w 914400"/>
              <a:gd name="T3" fmla="*/ 579445 h 575733"/>
              <a:gd name="T4" fmla="*/ 491866 w 914400"/>
              <a:gd name="T5" fmla="*/ 0 h 575733"/>
              <a:gd name="T6" fmla="*/ 0 60000 65536"/>
              <a:gd name="T7" fmla="*/ 0 60000 65536"/>
              <a:gd name="T8" fmla="*/ 0 60000 65536"/>
              <a:gd name="T9" fmla="*/ 0 w 914400"/>
              <a:gd name="T10" fmla="*/ 0 h 575733"/>
              <a:gd name="T11" fmla="*/ 914400 w 914400"/>
              <a:gd name="T12" fmla="*/ 575733 h 575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575733">
                <a:moveTo>
                  <a:pt x="0" y="575733"/>
                </a:moveTo>
                <a:lnTo>
                  <a:pt x="914400" y="575733"/>
                </a:lnTo>
                <a:lnTo>
                  <a:pt x="91440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13" name="Group 32">
            <a:extLst>
              <a:ext uri="{FF2B5EF4-FFF2-40B4-BE49-F238E27FC236}">
                <a16:creationId xmlns:a16="http://schemas.microsoft.com/office/drawing/2014/main" id="{E45297EA-CF3B-E64D-84D1-17C0C4B7D378}"/>
              </a:ext>
            </a:extLst>
          </p:cNvPr>
          <p:cNvGrpSpPr>
            <a:grpSpLocks/>
          </p:cNvGrpSpPr>
          <p:nvPr/>
        </p:nvGrpSpPr>
        <p:grpSpPr bwMode="auto">
          <a:xfrm>
            <a:off x="2174875" y="5638800"/>
            <a:ext cx="990600" cy="228600"/>
            <a:chOff x="457200" y="5867400"/>
            <a:chExt cx="990600" cy="228600"/>
          </a:xfrm>
        </p:grpSpPr>
        <p:sp>
          <p:nvSpPr>
            <p:cNvPr id="14" name="Rectangle 37">
              <a:extLst>
                <a:ext uri="{FF2B5EF4-FFF2-40B4-BE49-F238E27FC236}">
                  <a16:creationId xmlns:a16="http://schemas.microsoft.com/office/drawing/2014/main" id="{461A0322-5F4E-D54E-975B-F225EDF23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5867400"/>
              <a:ext cx="609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15" name="Rectangle 38">
              <a:extLst>
                <a:ext uri="{FF2B5EF4-FFF2-40B4-BE49-F238E27FC236}">
                  <a16:creationId xmlns:a16="http://schemas.microsoft.com/office/drawing/2014/main" id="{94E7A5C5-F663-4941-B984-7CF0D353C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5867400"/>
              <a:ext cx="381000" cy="2286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800">
                  <a:latin typeface="Helvetica" charset="0"/>
                  <a:cs typeface="Helvetica" charset="0"/>
                </a:rPr>
                <a:t>B</a:t>
              </a:r>
            </a:p>
          </p:txBody>
        </p:sp>
      </p:grpSp>
      <p:sp>
        <p:nvSpPr>
          <p:cNvPr id="16" name="TextBox 49">
            <a:extLst>
              <a:ext uri="{FF2B5EF4-FFF2-40B4-BE49-F238E27FC236}">
                <a16:creationId xmlns:a16="http://schemas.microsoft.com/office/drawing/2014/main" id="{83CF818B-5A31-9748-823D-B8A2FC4A3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90863"/>
            <a:ext cx="1370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MAC Addr:</a:t>
            </a:r>
            <a:r>
              <a:rPr lang="en-US" sz="1600">
                <a:latin typeface="Helvetica" charset="0"/>
                <a:cs typeface="Helvetica" charset="0"/>
              </a:rPr>
              <a:t> B</a:t>
            </a:r>
          </a:p>
        </p:txBody>
      </p:sp>
      <p:sp>
        <p:nvSpPr>
          <p:cNvPr id="17" name="TextBox 50">
            <a:extLst>
              <a:ext uri="{FF2B5EF4-FFF2-40B4-BE49-F238E27FC236}">
                <a16:creationId xmlns:a16="http://schemas.microsoft.com/office/drawing/2014/main" id="{15CD514C-EBA9-7440-B094-4F1871241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691063"/>
            <a:ext cx="1374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MAC Addr:</a:t>
            </a:r>
            <a:r>
              <a:rPr lang="en-US" sz="1600">
                <a:latin typeface="Helvetica" charset="0"/>
                <a:cs typeface="Helvetica" charset="0"/>
              </a:rPr>
              <a:t> A</a:t>
            </a:r>
          </a:p>
        </p:txBody>
      </p:sp>
      <p:sp>
        <p:nvSpPr>
          <p:cNvPr id="18" name="TextBox 51">
            <a:extLst>
              <a:ext uri="{FF2B5EF4-FFF2-40B4-BE49-F238E27FC236}">
                <a16:creationId xmlns:a16="http://schemas.microsoft.com/office/drawing/2014/main" id="{46F7464A-EA1E-4F43-8EDB-3CCE3C669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013" y="2971800"/>
            <a:ext cx="1382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MAC Addr:</a:t>
            </a:r>
            <a:r>
              <a:rPr lang="en-US" sz="1600">
                <a:latin typeface="Helvetica" charset="0"/>
                <a:cs typeface="Helvetica" charset="0"/>
              </a:rPr>
              <a:t> D</a:t>
            </a:r>
          </a:p>
        </p:txBody>
      </p:sp>
      <p:sp>
        <p:nvSpPr>
          <p:cNvPr id="19" name="TextBox 52">
            <a:extLst>
              <a:ext uri="{FF2B5EF4-FFF2-40B4-BE49-F238E27FC236}">
                <a16:creationId xmlns:a16="http://schemas.microsoft.com/office/drawing/2014/main" id="{9CA0C777-3B83-8A4C-9F49-C7E40D43E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013" y="4462463"/>
            <a:ext cx="1382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MAC Addr:</a:t>
            </a:r>
            <a:r>
              <a:rPr lang="en-US" sz="1600">
                <a:latin typeface="Helvetica" charset="0"/>
                <a:cs typeface="Helvetica" charset="0"/>
              </a:rPr>
              <a:t> C</a:t>
            </a:r>
          </a:p>
        </p:txBody>
      </p:sp>
      <p:sp>
        <p:nvSpPr>
          <p:cNvPr id="20" name="TextBox 53">
            <a:extLst>
              <a:ext uri="{FF2B5EF4-FFF2-40B4-BE49-F238E27FC236}">
                <a16:creationId xmlns:a16="http://schemas.microsoft.com/office/drawing/2014/main" id="{DF773EE9-7614-AF45-84EC-FE8C9CED1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43434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Switch</a:t>
            </a:r>
            <a:endParaRPr lang="en-US" sz="180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2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ea typeface="MS PGothic" charset="0"/>
              </a:rPr>
              <a:t>Recall</a:t>
            </a:r>
            <a:r>
              <a:rPr lang="sv-SE" dirty="0">
                <a:ea typeface="MS PGothic" charset="0"/>
              </a:rPr>
              <a:t>: </a:t>
            </a:r>
            <a:r>
              <a:rPr lang="sv-SE" dirty="0" err="1">
                <a:ea typeface="MS PGothic" charset="0"/>
              </a:rPr>
              <a:t>Coordinator’s</a:t>
            </a:r>
            <a:r>
              <a:rPr lang="sv-SE" dirty="0">
                <a:ea typeface="MS PGothic" charset="0"/>
              </a:rPr>
              <a:t> State Machine</a:t>
            </a:r>
            <a:endParaRPr lang="en-US" dirty="0">
              <a:ea typeface="MS PGothic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86247" y="21336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 sz="20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INIT</a:t>
            </a:r>
            <a:endParaRPr lang="en-US" sz="20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86247" y="33528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WAIT</a:t>
            </a:r>
            <a:endParaRPr lang="en-US" sz="200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95647" y="45720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ABORT</a:t>
            </a:r>
            <a:endParaRPr lang="en-US" sz="200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6847" y="45720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COMMIT</a:t>
            </a:r>
            <a:endParaRPr lang="en-US" sz="200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>
          <a:xfrm rot="5400000">
            <a:off x="4105348" y="3009900"/>
            <a:ext cx="685800" cy="3175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610047" y="3733800"/>
            <a:ext cx="685800" cy="99060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4600647" y="3733800"/>
            <a:ext cx="685800" cy="99060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6" name="TextBox 29"/>
          <p:cNvSpPr txBox="1">
            <a:spLocks noChangeArrowheads="1"/>
          </p:cNvSpPr>
          <p:nvPr/>
        </p:nvSpPr>
        <p:spPr bwMode="auto">
          <a:xfrm>
            <a:off x="4524447" y="2644914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2000" dirty="0" err="1">
                <a:latin typeface="Calibri" charset="0"/>
              </a:rPr>
              <a:t>Recv</a:t>
            </a:r>
            <a:r>
              <a:rPr lang="sv-SE" sz="2000" dirty="0">
                <a:latin typeface="Calibri" charset="0"/>
              </a:rPr>
              <a:t>: START</a:t>
            </a:r>
          </a:p>
          <a:p>
            <a:pPr eaLnBrk="1" hangingPunct="1"/>
            <a:r>
              <a:rPr lang="sv-SE" sz="2000" dirty="0" err="1">
                <a:latin typeface="Calibri" charset="0"/>
              </a:rPr>
              <a:t>Send</a:t>
            </a:r>
            <a:r>
              <a:rPr lang="sv-SE" sz="2000" dirty="0">
                <a:latin typeface="Calibri" charset="0"/>
              </a:rPr>
              <a:t>: VOTE-REQ</a:t>
            </a:r>
            <a:endParaRPr lang="en-US" sz="2000" dirty="0">
              <a:latin typeface="Calibri" charset="0"/>
            </a:endParaRPr>
          </a:p>
        </p:txBody>
      </p:sp>
      <p:sp>
        <p:nvSpPr>
          <p:cNvPr id="65547" name="TextBox 30"/>
          <p:cNvSpPr txBox="1">
            <a:spLocks noChangeArrowheads="1"/>
          </p:cNvSpPr>
          <p:nvPr/>
        </p:nvSpPr>
        <p:spPr bwMode="auto">
          <a:xfrm>
            <a:off x="1247847" y="3787914"/>
            <a:ext cx="289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2000" dirty="0" err="1">
                <a:latin typeface="Calibri" charset="0"/>
              </a:rPr>
              <a:t>Recv</a:t>
            </a:r>
            <a:r>
              <a:rPr lang="sv-SE" sz="2000" dirty="0">
                <a:latin typeface="Calibri" charset="0"/>
              </a:rPr>
              <a:t>: VOTE-ABORT</a:t>
            </a:r>
          </a:p>
          <a:p>
            <a:pPr eaLnBrk="1" hangingPunct="1"/>
            <a:r>
              <a:rPr lang="sv-SE" sz="2000" dirty="0" err="1">
                <a:latin typeface="Calibri" charset="0"/>
              </a:rPr>
              <a:t>Send</a:t>
            </a:r>
            <a:r>
              <a:rPr lang="sv-SE" sz="2000" dirty="0">
                <a:latin typeface="Calibri" charset="0"/>
              </a:rPr>
              <a:t>: GLOBAL-ABORT</a:t>
            </a:r>
            <a:endParaRPr lang="en-US" sz="2000" dirty="0">
              <a:latin typeface="Calibri" charset="0"/>
            </a:endParaRPr>
          </a:p>
        </p:txBody>
      </p:sp>
      <p:sp>
        <p:nvSpPr>
          <p:cNvPr id="65548" name="TextBox 31"/>
          <p:cNvSpPr txBox="1">
            <a:spLocks noChangeArrowheads="1"/>
          </p:cNvSpPr>
          <p:nvPr/>
        </p:nvSpPr>
        <p:spPr bwMode="auto">
          <a:xfrm>
            <a:off x="5210247" y="3733800"/>
            <a:ext cx="289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2000" dirty="0" err="1">
                <a:latin typeface="Calibri" charset="0"/>
              </a:rPr>
              <a:t>Recv</a:t>
            </a:r>
            <a:r>
              <a:rPr lang="sv-SE" sz="2000" dirty="0">
                <a:latin typeface="Calibri" charset="0"/>
              </a:rPr>
              <a:t>: all VOTE-COMMIT</a:t>
            </a:r>
          </a:p>
          <a:p>
            <a:pPr eaLnBrk="1" hangingPunct="1"/>
            <a:r>
              <a:rPr lang="sv-SE" sz="2000" dirty="0" err="1">
                <a:latin typeface="Calibri" charset="0"/>
              </a:rPr>
              <a:t>Send</a:t>
            </a:r>
            <a:r>
              <a:rPr lang="sv-SE" sz="2000" dirty="0">
                <a:latin typeface="Calibri" charset="0"/>
              </a:rPr>
              <a:t>: GLOBAL-COMMIT</a:t>
            </a: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956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87DE7-83ED-6349-95B5-ED68AAC47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Switches vs Routers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452C6-343D-BC4C-9687-5FC233CD2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Routers operate at network layer, understand IP addresses</a:t>
            </a:r>
          </a:p>
          <a:p>
            <a:pPr lvl="1"/>
            <a:r>
              <a:rPr lang="en-US" dirty="0"/>
              <a:t>Build routing tables by exchanging information with neighbors, can also manually configure</a:t>
            </a:r>
          </a:p>
          <a:p>
            <a:pPr lvl="1"/>
            <a:endParaRPr lang="en-US" dirty="0"/>
          </a:p>
          <a:p>
            <a:r>
              <a:rPr lang="en-US" dirty="0"/>
              <a:t>Switches operate at link layer, understand MAC addresses</a:t>
            </a:r>
          </a:p>
          <a:p>
            <a:pPr lvl="1"/>
            <a:r>
              <a:rPr lang="en-US" dirty="0"/>
              <a:t>"Self Learning" – build switching tables automatically by inspecting </a:t>
            </a:r>
            <a:r>
              <a:rPr lang="en-US" i="1" dirty="0"/>
              <a:t>source</a:t>
            </a:r>
            <a:r>
              <a:rPr lang="en-US" dirty="0"/>
              <a:t> MAC address of frames received on different links</a:t>
            </a:r>
          </a:p>
          <a:p>
            <a:pPr lvl="1"/>
            <a:r>
              <a:rPr lang="en-US" dirty="0"/>
              <a:t>Unknown MAC address: just broadcast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15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567D-81FB-2C49-A6AB-6C8C2BDA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Point-to-Point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EDCFD-D48F-4E44-A819-FE6B69F6C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39053"/>
            <a:ext cx="7886700" cy="2505491"/>
          </a:xfrm>
        </p:spPr>
        <p:txBody>
          <a:bodyPr/>
          <a:lstStyle/>
          <a:p>
            <a:r>
              <a:rPr lang="en-US" dirty="0"/>
              <a:t>Switches make an Ethernet LAN operate more like a </a:t>
            </a:r>
            <a:r>
              <a:rPr lang="en-US" b="1" dirty="0"/>
              <a:t>point-to-point network</a:t>
            </a:r>
          </a:p>
          <a:p>
            <a:r>
              <a:rPr lang="en-US" dirty="0"/>
              <a:t>No shared medium: Physical wire connected to only two specific nodes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529F8FB-0BCF-9447-8E02-CD73D324022C}"/>
              </a:ext>
            </a:extLst>
          </p:cNvPr>
          <p:cNvGrpSpPr>
            <a:grpSpLocks/>
          </p:cNvGrpSpPr>
          <p:nvPr/>
        </p:nvGrpSpPr>
        <p:grpSpPr bwMode="auto">
          <a:xfrm>
            <a:off x="3414010" y="1398665"/>
            <a:ext cx="4759325" cy="2505075"/>
            <a:chOff x="2160" y="432"/>
            <a:chExt cx="2998" cy="1578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BC075DB1-1456-7A46-A5F9-956855FD4B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864"/>
              <a:ext cx="1366" cy="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696414C-B1D6-EA45-A8F7-4A9F522D30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432"/>
              <a:ext cx="1895" cy="1578"/>
              <a:chOff x="2160" y="432"/>
              <a:chExt cx="1895" cy="1578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97B8C28B-F5D7-D046-BAD2-5D89C6055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971"/>
                <a:ext cx="564" cy="53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latin typeface="Gill Sans MT" panose="020B0502020104020203" pitchFamily="34" charset="77"/>
                  </a:rPr>
                  <a:t>Router</a:t>
                </a:r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2BF82007-1329-8C44-A8DC-DFCAF97EB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236"/>
                <a:ext cx="8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298BD780-79B5-6645-A7CE-4A10EFB5C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76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1999E884-8E19-5F4B-9881-D527A9104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6" y="1254"/>
                <a:ext cx="28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11" name="Text Box 11">
                <a:extLst>
                  <a:ext uri="{FF2B5EF4-FFF2-40B4-BE49-F238E27FC236}">
                    <a16:creationId xmlns:a16="http://schemas.microsoft.com/office/drawing/2014/main" id="{968039C7-99DC-FF41-A4D6-D0472463B6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3519" y="1148"/>
                <a:ext cx="802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latin typeface="Gill Sans MT" panose="020B0502020104020203" pitchFamily="34" charset="77"/>
                  </a:rPr>
                  <a:t>Internet</a:t>
                </a:r>
              </a:p>
            </p:txBody>
          </p:sp>
          <p:pic>
            <p:nvPicPr>
              <p:cNvPr id="12" name="Picture 12">
                <a:extLst>
                  <a:ext uri="{FF2B5EF4-FFF2-40B4-BE49-F238E27FC236}">
                    <a16:creationId xmlns:a16="http://schemas.microsoft.com/office/drawing/2014/main" id="{3EB1752A-8E19-CB4B-A4D4-75576A9939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1584"/>
                <a:ext cx="459" cy="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3">
                <a:extLst>
                  <a:ext uri="{FF2B5EF4-FFF2-40B4-BE49-F238E27FC236}">
                    <a16:creationId xmlns:a16="http://schemas.microsoft.com/office/drawing/2014/main" id="{DC8E9243-B6EB-1142-BD5E-D631649565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432"/>
                <a:ext cx="459" cy="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DF1E3F5A-C675-2E4C-A5FC-4D806DBF7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148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MT" panose="020B0502020104020203" pitchFamily="34" charset="77"/>
                </a:endParaRPr>
              </a:p>
            </p:txBody>
          </p:sp>
        </p:grp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882813A-19DC-314A-B7C1-97C4E538BBD9}"/>
              </a:ext>
            </a:extLst>
          </p:cNvPr>
          <p:cNvGrpSpPr>
            <a:grpSpLocks/>
          </p:cNvGrpSpPr>
          <p:nvPr/>
        </p:nvGrpSpPr>
        <p:grpSpPr bwMode="auto">
          <a:xfrm>
            <a:off x="1509010" y="1301828"/>
            <a:ext cx="2689225" cy="2636837"/>
            <a:chOff x="960" y="371"/>
            <a:chExt cx="1694" cy="1661"/>
          </a:xfrm>
        </p:grpSpPr>
        <p:pic>
          <p:nvPicPr>
            <p:cNvPr id="16" name="Picture 16">
              <a:extLst>
                <a:ext uri="{FF2B5EF4-FFF2-40B4-BE49-F238E27FC236}">
                  <a16:creationId xmlns:a16="http://schemas.microsoft.com/office/drawing/2014/main" id="{5AC02971-C377-C64C-A898-497CA2A51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" y="371"/>
              <a:ext cx="458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893927D5-2BE3-0F44-8158-D4CDA672C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971"/>
              <a:ext cx="565" cy="530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>
                  <a:latin typeface="Gill Sans MT" panose="020B0502020104020203" pitchFamily="34" charset="77"/>
                </a:rPr>
                <a:t>Switch</a:t>
              </a:r>
            </a:p>
          </p:txBody>
        </p:sp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B11C8D27-D013-CE4F-81B0-A230A959C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654"/>
              <a:ext cx="459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9">
              <a:extLst>
                <a:ext uri="{FF2B5EF4-FFF2-40B4-BE49-F238E27FC236}">
                  <a16:creationId xmlns:a16="http://schemas.microsoft.com/office/drawing/2014/main" id="{38B8A466-972D-8946-845D-8E7D88CD5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183"/>
              <a:ext cx="459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0">
              <a:extLst>
                <a:ext uri="{FF2B5EF4-FFF2-40B4-BE49-F238E27FC236}">
                  <a16:creationId xmlns:a16="http://schemas.microsoft.com/office/drawing/2014/main" id="{F5DF79B9-99C2-FE4B-AA97-D4CC7CBD1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" y="1607"/>
              <a:ext cx="459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1">
              <a:extLst>
                <a:ext uri="{FF2B5EF4-FFF2-40B4-BE49-F238E27FC236}">
                  <a16:creationId xmlns:a16="http://schemas.microsoft.com/office/drawing/2014/main" id="{4228E05A-AD65-554F-B74E-7C4F1BAC5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1501"/>
              <a:ext cx="458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08DB3027-12EC-594A-81F1-8E888124E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" y="689"/>
              <a:ext cx="459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C5FA6369-8AA4-1748-8EA5-3945DCE3C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9" y="1430"/>
              <a:ext cx="141" cy="1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775E7752-3F96-B645-9BF0-1D624B33B1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3" y="1289"/>
              <a:ext cx="212" cy="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15145885-5400-8B42-89BE-0C25F2F97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54" y="971"/>
              <a:ext cx="177" cy="1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CC699A6D-6706-C945-8A8E-D2BCDBEDC4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8" y="795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FCF4E62C-D043-214F-85FA-75D981BEDE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1501"/>
              <a:ext cx="31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28F3C465-8DEF-8545-A93F-579542CEA2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9" y="971"/>
              <a:ext cx="141" cy="1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5165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1114425" y="-74612"/>
            <a:ext cx="7886700" cy="1325563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Putting it all together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14478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14478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0" y="2057400"/>
            <a:ext cx="1295400" cy="762000"/>
          </a:xfrm>
          <a:prstGeom prst="rect">
            <a:avLst/>
          </a:prstGeom>
          <a:solidFill>
            <a:srgbClr val="CCFFCC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Transport Layer </a:t>
            </a:r>
          </a:p>
        </p:txBody>
      </p:sp>
      <p:sp>
        <p:nvSpPr>
          <p:cNvPr id="57349" name="Rectangle 45"/>
          <p:cNvSpPr>
            <a:spLocks noChangeArrowheads="1"/>
          </p:cNvSpPr>
          <p:nvPr/>
        </p:nvSpPr>
        <p:spPr bwMode="auto">
          <a:xfrm>
            <a:off x="2819400" y="2133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7848600" y="2057400"/>
            <a:ext cx="1295400" cy="762000"/>
          </a:xfrm>
          <a:prstGeom prst="rect">
            <a:avLst/>
          </a:prstGeom>
          <a:solidFill>
            <a:srgbClr val="CCFFCC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Transport Layer </a:t>
            </a:r>
          </a:p>
        </p:txBody>
      </p:sp>
      <p:sp>
        <p:nvSpPr>
          <p:cNvPr id="57351" name="Rectangle 55"/>
          <p:cNvSpPr>
            <a:spLocks noChangeArrowheads="1"/>
          </p:cNvSpPr>
          <p:nvPr/>
        </p:nvSpPr>
        <p:spPr bwMode="auto">
          <a:xfrm>
            <a:off x="6324600" y="2133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0" y="3200400"/>
            <a:ext cx="1295400" cy="762000"/>
          </a:xfrm>
          <a:prstGeom prst="rect">
            <a:avLst/>
          </a:prstGeom>
          <a:solidFill>
            <a:srgbClr val="A0BCFE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Network Layer </a:t>
            </a:r>
          </a:p>
        </p:txBody>
      </p:sp>
      <p:sp>
        <p:nvSpPr>
          <p:cNvPr id="57353" name="Rectangle 60"/>
          <p:cNvSpPr>
            <a:spLocks noChangeArrowheads="1"/>
          </p:cNvSpPr>
          <p:nvPr/>
        </p:nvSpPr>
        <p:spPr bwMode="auto">
          <a:xfrm>
            <a:off x="2819400" y="3276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133600" y="3276600"/>
            <a:ext cx="685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Net.</a:t>
            </a:r>
          </a:p>
          <a:p>
            <a:pPr algn="ctr">
              <a:defRPr/>
            </a:pPr>
            <a:r>
              <a:rPr lang="en-US" sz="1600" b="0" dirty="0" err="1">
                <a:latin typeface="Arial Narrow"/>
                <a:ea typeface="ＭＳ Ｐゴシック" pitchFamily="1" charset="-128"/>
                <a:cs typeface="Arial Narrow"/>
              </a:rPr>
              <a:t>Hdr</a:t>
            </a: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.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7848600" y="3200400"/>
            <a:ext cx="1295400" cy="762000"/>
          </a:xfrm>
          <a:prstGeom prst="rect">
            <a:avLst/>
          </a:prstGeom>
          <a:solidFill>
            <a:srgbClr val="A0BCFE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Network Layer </a:t>
            </a:r>
          </a:p>
        </p:txBody>
      </p:sp>
      <p:sp>
        <p:nvSpPr>
          <p:cNvPr id="57356" name="Rectangle 65"/>
          <p:cNvSpPr>
            <a:spLocks noChangeArrowheads="1"/>
          </p:cNvSpPr>
          <p:nvPr/>
        </p:nvSpPr>
        <p:spPr bwMode="auto">
          <a:xfrm>
            <a:off x="6324600" y="3276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7357" name="Rectangle 67"/>
          <p:cNvSpPr>
            <a:spLocks noChangeArrowheads="1"/>
          </p:cNvSpPr>
          <p:nvPr/>
        </p:nvSpPr>
        <p:spPr bwMode="auto">
          <a:xfrm>
            <a:off x="5638800" y="3276600"/>
            <a:ext cx="685800" cy="609600"/>
          </a:xfrm>
          <a:prstGeom prst="rect">
            <a:avLst/>
          </a:prstGeom>
          <a:solidFill>
            <a:srgbClr val="A0BC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Net.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57359" name="Rectangle 70"/>
          <p:cNvSpPr>
            <a:spLocks noChangeArrowheads="1"/>
          </p:cNvSpPr>
          <p:nvPr/>
        </p:nvSpPr>
        <p:spPr bwMode="auto">
          <a:xfrm>
            <a:off x="2819400" y="4419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2133600" y="4419600"/>
            <a:ext cx="685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Net.</a:t>
            </a:r>
          </a:p>
          <a:p>
            <a:pPr algn="ctr">
              <a:defRPr/>
            </a:pPr>
            <a:r>
              <a:rPr lang="en-US" sz="1600" b="0" dirty="0" err="1">
                <a:latin typeface="Arial Narrow"/>
                <a:ea typeface="ＭＳ Ｐゴシック" pitchFamily="1" charset="-128"/>
                <a:cs typeface="Arial Narrow"/>
              </a:rPr>
              <a:t>Hdr</a:t>
            </a: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.</a:t>
            </a:r>
          </a:p>
        </p:txBody>
      </p:sp>
      <p:sp>
        <p:nvSpPr>
          <p:cNvPr id="57361" name="Rectangle 73"/>
          <p:cNvSpPr>
            <a:spLocks noChangeArrowheads="1"/>
          </p:cNvSpPr>
          <p:nvPr/>
        </p:nvSpPr>
        <p:spPr bwMode="auto">
          <a:xfrm>
            <a:off x="14478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84860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57363" name="Rectangle 75"/>
          <p:cNvSpPr>
            <a:spLocks noChangeArrowheads="1"/>
          </p:cNvSpPr>
          <p:nvPr/>
        </p:nvSpPr>
        <p:spPr bwMode="auto">
          <a:xfrm>
            <a:off x="6324600" y="4419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7364" name="Rectangle 77"/>
          <p:cNvSpPr>
            <a:spLocks noChangeArrowheads="1"/>
          </p:cNvSpPr>
          <p:nvPr/>
        </p:nvSpPr>
        <p:spPr bwMode="auto">
          <a:xfrm>
            <a:off x="5638800" y="4419600"/>
            <a:ext cx="685800" cy="609600"/>
          </a:xfrm>
          <a:prstGeom prst="rect">
            <a:avLst/>
          </a:prstGeom>
          <a:solidFill>
            <a:srgbClr val="A0BC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Net.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7365" name="Rectangle 78"/>
          <p:cNvSpPr>
            <a:spLocks noChangeArrowheads="1"/>
          </p:cNvSpPr>
          <p:nvPr/>
        </p:nvSpPr>
        <p:spPr bwMode="auto">
          <a:xfrm>
            <a:off x="49530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784860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49530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76" name="TextBox 2"/>
          <p:cNvSpPr txBox="1">
            <a:spLocks noChangeArrowheads="1"/>
          </p:cNvSpPr>
          <p:nvPr/>
        </p:nvSpPr>
        <p:spPr bwMode="auto">
          <a:xfrm>
            <a:off x="49530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57370" name="Rectangle 96"/>
          <p:cNvSpPr>
            <a:spLocks noChangeArrowheads="1"/>
          </p:cNvSpPr>
          <p:nvPr/>
        </p:nvSpPr>
        <p:spPr bwMode="auto">
          <a:xfrm>
            <a:off x="3505200" y="2133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7371" name="Rectangle 97"/>
          <p:cNvSpPr>
            <a:spLocks noChangeArrowheads="1"/>
          </p:cNvSpPr>
          <p:nvPr/>
        </p:nvSpPr>
        <p:spPr bwMode="auto">
          <a:xfrm>
            <a:off x="3505200" y="3276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7372" name="Rectangle 98"/>
          <p:cNvSpPr>
            <a:spLocks noChangeArrowheads="1"/>
          </p:cNvSpPr>
          <p:nvPr/>
        </p:nvSpPr>
        <p:spPr bwMode="auto">
          <a:xfrm>
            <a:off x="3505200" y="4419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7373" name="Rectangle 100"/>
          <p:cNvSpPr>
            <a:spLocks noChangeArrowheads="1"/>
          </p:cNvSpPr>
          <p:nvPr/>
        </p:nvSpPr>
        <p:spPr bwMode="auto">
          <a:xfrm>
            <a:off x="7010400" y="2133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7374" name="Rectangle 101"/>
          <p:cNvSpPr>
            <a:spLocks noChangeArrowheads="1"/>
          </p:cNvSpPr>
          <p:nvPr/>
        </p:nvSpPr>
        <p:spPr bwMode="auto">
          <a:xfrm>
            <a:off x="7010400" y="3276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7375" name="Rectangle 102"/>
          <p:cNvSpPr>
            <a:spLocks noChangeArrowheads="1"/>
          </p:cNvSpPr>
          <p:nvPr/>
        </p:nvSpPr>
        <p:spPr bwMode="auto">
          <a:xfrm>
            <a:off x="7010400" y="4419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cxnSp>
        <p:nvCxnSpPr>
          <p:cNvPr id="57376" name="Straight Arrow Connector 29"/>
          <p:cNvCxnSpPr>
            <a:cxnSpLocks noChangeShapeType="1"/>
          </p:cNvCxnSpPr>
          <p:nvPr/>
        </p:nvCxnSpPr>
        <p:spPr bwMode="auto">
          <a:xfrm>
            <a:off x="4191000" y="4724400"/>
            <a:ext cx="7620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77" name="Straight Arrow Connector 31"/>
          <p:cNvCxnSpPr>
            <a:cxnSpLocks noChangeShapeType="1"/>
          </p:cNvCxnSpPr>
          <p:nvPr/>
        </p:nvCxnSpPr>
        <p:spPr bwMode="auto">
          <a:xfrm>
            <a:off x="4191000" y="5905500"/>
            <a:ext cx="762000" cy="952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78" name="Straight Arrow Connector 30"/>
          <p:cNvCxnSpPr>
            <a:cxnSpLocks noChangeShapeType="1"/>
          </p:cNvCxnSpPr>
          <p:nvPr/>
        </p:nvCxnSpPr>
        <p:spPr bwMode="auto">
          <a:xfrm>
            <a:off x="4191000" y="3581400"/>
            <a:ext cx="14478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79" name="Straight Arrow Connector 30"/>
          <p:cNvCxnSpPr>
            <a:cxnSpLocks noChangeShapeType="1"/>
            <a:endCxn id="57351" idx="1"/>
          </p:cNvCxnSpPr>
          <p:nvPr/>
        </p:nvCxnSpPr>
        <p:spPr bwMode="auto">
          <a:xfrm>
            <a:off x="4191000" y="2438400"/>
            <a:ext cx="21336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7380" name="Up-Down Arrow 23"/>
          <p:cNvSpPr>
            <a:spLocks noChangeArrowheads="1"/>
          </p:cNvSpPr>
          <p:nvPr/>
        </p:nvSpPr>
        <p:spPr bwMode="auto">
          <a:xfrm>
            <a:off x="5334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7381" name="Up-Down Arrow 24"/>
          <p:cNvSpPr>
            <a:spLocks noChangeArrowheads="1"/>
          </p:cNvSpPr>
          <p:nvPr/>
        </p:nvSpPr>
        <p:spPr bwMode="auto">
          <a:xfrm>
            <a:off x="5334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7382" name="Up-Down Arrow 27"/>
          <p:cNvSpPr>
            <a:spLocks noChangeArrowheads="1"/>
          </p:cNvSpPr>
          <p:nvPr/>
        </p:nvSpPr>
        <p:spPr bwMode="auto">
          <a:xfrm>
            <a:off x="533400" y="2819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7383" name="Up-Down Arrow 23"/>
          <p:cNvSpPr>
            <a:spLocks noChangeArrowheads="1"/>
          </p:cNvSpPr>
          <p:nvPr/>
        </p:nvSpPr>
        <p:spPr bwMode="auto">
          <a:xfrm>
            <a:off x="83820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7384" name="Up-Down Arrow 24"/>
          <p:cNvSpPr>
            <a:spLocks noChangeArrowheads="1"/>
          </p:cNvSpPr>
          <p:nvPr/>
        </p:nvSpPr>
        <p:spPr bwMode="auto">
          <a:xfrm>
            <a:off x="83820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7385" name="Up-Down Arrow 27"/>
          <p:cNvSpPr>
            <a:spLocks noChangeArrowheads="1"/>
          </p:cNvSpPr>
          <p:nvPr/>
        </p:nvSpPr>
        <p:spPr bwMode="auto">
          <a:xfrm>
            <a:off x="8382000" y="2819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0" y="914400"/>
            <a:ext cx="9144000" cy="1143000"/>
            <a:chOff x="0" y="914400"/>
            <a:chExt cx="9144000" cy="1143000"/>
          </a:xfrm>
        </p:grpSpPr>
        <p:sp>
          <p:nvSpPr>
            <p:cNvPr id="57387" name="Rectangle 90"/>
            <p:cNvSpPr>
              <a:spLocks noChangeArrowheads="1"/>
            </p:cNvSpPr>
            <p:nvPr/>
          </p:nvSpPr>
          <p:spPr bwMode="auto">
            <a:xfrm>
              <a:off x="3505200" y="10668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Data</a:t>
              </a: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0" y="914400"/>
              <a:ext cx="1295400" cy="762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Arial Narrow"/>
                  <a:ea typeface="ＭＳ Ｐゴシック" pitchFamily="1" charset="-128"/>
                  <a:cs typeface="Arial Narrow"/>
                </a:rPr>
                <a:t>Application Layer </a:t>
              </a: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7848600" y="914400"/>
              <a:ext cx="1295400" cy="762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Arial Narrow"/>
                  <a:ea typeface="ＭＳ Ｐゴシック" pitchFamily="1" charset="-128"/>
                  <a:cs typeface="Arial Narrow"/>
                </a:rPr>
                <a:t>Application Layer </a:t>
              </a:r>
            </a:p>
          </p:txBody>
        </p:sp>
        <p:sp>
          <p:nvSpPr>
            <p:cNvPr id="57390" name="Rectangle 99"/>
            <p:cNvSpPr>
              <a:spLocks noChangeArrowheads="1"/>
            </p:cNvSpPr>
            <p:nvPr/>
          </p:nvSpPr>
          <p:spPr bwMode="auto">
            <a:xfrm>
              <a:off x="7010400" y="10668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Data</a:t>
              </a:r>
            </a:p>
          </p:txBody>
        </p:sp>
        <p:sp>
          <p:nvSpPr>
            <p:cNvPr id="57391" name="Up-Down Arrow 27"/>
            <p:cNvSpPr>
              <a:spLocks noChangeArrowheads="1"/>
            </p:cNvSpPr>
            <p:nvPr/>
          </p:nvSpPr>
          <p:spPr bwMode="auto">
            <a:xfrm>
              <a:off x="533400" y="1676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57392" name="Up-Down Arrow 27"/>
            <p:cNvSpPr>
              <a:spLocks noChangeArrowheads="1"/>
            </p:cNvSpPr>
            <p:nvPr/>
          </p:nvSpPr>
          <p:spPr bwMode="auto">
            <a:xfrm>
              <a:off x="8382000" y="1676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1491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8B250-CED8-284C-98EB-FD9106C6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62" name="Content Placeholder 61">
            <a:extLst>
              <a:ext uri="{FF2B5EF4-FFF2-40B4-BE49-F238E27FC236}">
                <a16:creationId xmlns:a16="http://schemas.microsoft.com/office/drawing/2014/main" id="{2442C96D-C090-D34F-B5F8-8A99144E2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235432"/>
            <a:ext cx="7886700" cy="2370153"/>
          </a:xfrm>
        </p:spPr>
        <p:txBody>
          <a:bodyPr/>
          <a:lstStyle/>
          <a:p>
            <a:r>
              <a:rPr lang="en-US" dirty="0"/>
              <a:t>One technicality: a Switch works at the data link layer (can parse frame headers) but is </a:t>
            </a:r>
            <a:r>
              <a:rPr lang="en-US" i="1" dirty="0"/>
              <a:t>transparent</a:t>
            </a:r>
            <a:r>
              <a:rPr lang="en-US" dirty="0"/>
              <a:t> to communication endpoints</a:t>
            </a:r>
          </a:p>
          <a:p>
            <a:r>
              <a:rPr lang="en-US" dirty="0"/>
              <a:t>Host does not specify Switch MAC address as destination of frame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44F9B2-D000-3849-B5F7-E2D29F89F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" y="2162158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776A3F7-8AF2-B640-BC5A-50949E103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2146283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89E4C6-50BE-1A40-8BE3-9C878EAD7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" y="2543158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B6E80D4C-8555-174C-AD5D-7F7FA0618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2527283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5FFCEAE-E4B2-7845-8419-003E39DB2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" y="2924158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C531DB9-D4B4-F44C-BF60-FE7311E97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2908283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2C354F3-7D2C-E549-B65B-5C18F4198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" y="3305158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634BDBAD-4E7C-4740-9EAF-8FCC85D14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" y="3289283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178B5FA5-F0F3-B14B-995B-6F18F3B4D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636" y="2162158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C2753743-6AE9-494E-899A-419B1763F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4" y="2146283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6BEC96DD-3ACC-A647-BF0B-C8EF12960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636" y="2543158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35CF408A-C132-064B-A747-3C2F9CF3A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399" y="2527283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A2C298D3-1D08-8B40-A562-DCFC2820B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636" y="2924158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331F1377-8FCE-714C-9EBF-699F8299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49" y="2908283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BD1A63EB-E64E-904F-9EB6-EE6A212C9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636" y="3305158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A54E72C4-63D0-4647-947A-6F24A18AD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111" y="3289283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5003DE41-04B3-FF49-A0B9-FBD3FB6EC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70" y="2543158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30710A3C-BCF2-8C4A-8353-E42961D41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32" y="2527283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AC55688-6704-7149-A0FC-7243615C0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70" y="2924158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F5824F71-640D-494C-80A5-E7BC5EB89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82" y="2908283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8122C2F7-D8C1-024D-B049-7E68926C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70" y="3305158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0AF2A75C-CC57-3944-BDA9-9A90559D5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145" y="3289283"/>
            <a:ext cx="121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Helvetica" charset="0"/>
                <a:cs typeface="Helvetica" charset="0"/>
              </a:rPr>
              <a:t>Physical</a:t>
            </a:r>
          </a:p>
        </p:txBody>
      </p:sp>
      <p:cxnSp>
        <p:nvCxnSpPr>
          <p:cNvPr id="26" name="AutoShape 26">
            <a:extLst>
              <a:ext uri="{FF2B5EF4-FFF2-40B4-BE49-F238E27FC236}">
                <a16:creationId xmlns:a16="http://schemas.microsoft.com/office/drawing/2014/main" id="{18701D67-633F-AD47-8F16-7A1C24D14948}"/>
              </a:ext>
            </a:extLst>
          </p:cNvPr>
          <p:cNvCxnSpPr>
            <a:cxnSpLocks noChangeShapeType="1"/>
            <a:stCxn id="10" idx="3"/>
            <a:endCxn id="43" idx="1"/>
          </p:cNvCxnSpPr>
          <p:nvPr/>
        </p:nvCxnSpPr>
        <p:spPr bwMode="auto">
          <a:xfrm flipV="1">
            <a:off x="1816100" y="3494071"/>
            <a:ext cx="1000927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27">
            <a:extLst>
              <a:ext uri="{FF2B5EF4-FFF2-40B4-BE49-F238E27FC236}">
                <a16:creationId xmlns:a16="http://schemas.microsoft.com/office/drawing/2014/main" id="{19884A71-3925-2745-A580-F7E123E5FFD2}"/>
              </a:ext>
            </a:extLst>
          </p:cNvPr>
          <p:cNvCxnSpPr>
            <a:cxnSpLocks noChangeShapeType="1"/>
            <a:stCxn id="8" idx="3"/>
            <a:endCxn id="22" idx="1"/>
          </p:cNvCxnSpPr>
          <p:nvPr/>
        </p:nvCxnSpPr>
        <p:spPr bwMode="auto">
          <a:xfrm>
            <a:off x="1816100" y="3114658"/>
            <a:ext cx="335757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28">
            <a:extLst>
              <a:ext uri="{FF2B5EF4-FFF2-40B4-BE49-F238E27FC236}">
                <a16:creationId xmlns:a16="http://schemas.microsoft.com/office/drawing/2014/main" id="{9FFED843-18C9-4B4E-A7CB-F9935144A2A5}"/>
              </a:ext>
            </a:extLst>
          </p:cNvPr>
          <p:cNvCxnSpPr>
            <a:cxnSpLocks noChangeShapeType="1"/>
            <a:stCxn id="6" idx="3"/>
            <a:endCxn id="20" idx="1"/>
          </p:cNvCxnSpPr>
          <p:nvPr/>
        </p:nvCxnSpPr>
        <p:spPr bwMode="auto">
          <a:xfrm>
            <a:off x="1816100" y="2733658"/>
            <a:ext cx="335757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AutoShape 29">
            <a:extLst>
              <a:ext uri="{FF2B5EF4-FFF2-40B4-BE49-F238E27FC236}">
                <a16:creationId xmlns:a16="http://schemas.microsoft.com/office/drawing/2014/main" id="{D2C0EEB6-A024-B34A-84C2-134FF1906258}"/>
              </a:ext>
            </a:extLst>
          </p:cNvPr>
          <p:cNvCxnSpPr>
            <a:cxnSpLocks noChangeShapeType="1"/>
            <a:stCxn id="24" idx="3"/>
            <a:endCxn id="18" idx="1"/>
          </p:cNvCxnSpPr>
          <p:nvPr/>
        </p:nvCxnSpPr>
        <p:spPr bwMode="auto">
          <a:xfrm>
            <a:off x="6877057" y="3495658"/>
            <a:ext cx="509579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30">
            <a:extLst>
              <a:ext uri="{FF2B5EF4-FFF2-40B4-BE49-F238E27FC236}">
                <a16:creationId xmlns:a16="http://schemas.microsoft.com/office/drawing/2014/main" id="{0396B8B2-7C66-3148-8327-38F517AF806F}"/>
              </a:ext>
            </a:extLst>
          </p:cNvPr>
          <p:cNvCxnSpPr>
            <a:cxnSpLocks noChangeShapeType="1"/>
            <a:stCxn id="22" idx="3"/>
            <a:endCxn id="16" idx="1"/>
          </p:cNvCxnSpPr>
          <p:nvPr/>
        </p:nvCxnSpPr>
        <p:spPr bwMode="auto">
          <a:xfrm>
            <a:off x="6877057" y="3114658"/>
            <a:ext cx="509579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31">
            <a:extLst>
              <a:ext uri="{FF2B5EF4-FFF2-40B4-BE49-F238E27FC236}">
                <a16:creationId xmlns:a16="http://schemas.microsoft.com/office/drawing/2014/main" id="{A4F98D27-A38C-004E-B98E-6D70E3F91D3D}"/>
              </a:ext>
            </a:extLst>
          </p:cNvPr>
          <p:cNvCxnSpPr>
            <a:cxnSpLocks noChangeShapeType="1"/>
            <a:stCxn id="20" idx="3"/>
            <a:endCxn id="14" idx="1"/>
          </p:cNvCxnSpPr>
          <p:nvPr/>
        </p:nvCxnSpPr>
        <p:spPr bwMode="auto">
          <a:xfrm>
            <a:off x="6877057" y="2733658"/>
            <a:ext cx="509579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32">
            <a:extLst>
              <a:ext uri="{FF2B5EF4-FFF2-40B4-BE49-F238E27FC236}">
                <a16:creationId xmlns:a16="http://schemas.microsoft.com/office/drawing/2014/main" id="{E7B878C4-E69C-A94C-8C0C-43C0F2564327}"/>
              </a:ext>
            </a:extLst>
          </p:cNvPr>
          <p:cNvCxnSpPr>
            <a:cxnSpLocks noChangeShapeType="1"/>
            <a:stCxn id="4" idx="3"/>
            <a:endCxn id="12" idx="1"/>
          </p:cNvCxnSpPr>
          <p:nvPr/>
        </p:nvCxnSpPr>
        <p:spPr bwMode="auto">
          <a:xfrm>
            <a:off x="1816100" y="2352658"/>
            <a:ext cx="5570536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Rectangle 34">
            <a:extLst>
              <a:ext uri="{FF2B5EF4-FFF2-40B4-BE49-F238E27FC236}">
                <a16:creationId xmlns:a16="http://schemas.microsoft.com/office/drawing/2014/main" id="{BF2FDC66-86F8-D94C-8F22-0EA48DF0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" y="1765283"/>
            <a:ext cx="1703390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E3436F52-0572-5640-8ACB-FED69074E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" y="1765283"/>
            <a:ext cx="156686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Helvetica" charset="0"/>
                <a:cs typeface="Helvetica" charset="0"/>
              </a:rPr>
              <a:t>Application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41E14538-31E4-EF4D-A5EE-1400CCA80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636" y="1765283"/>
            <a:ext cx="1703390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37" name="Text Box 37">
            <a:extLst>
              <a:ext uri="{FF2B5EF4-FFF2-40B4-BE49-F238E27FC236}">
                <a16:creationId xmlns:a16="http://schemas.microsoft.com/office/drawing/2014/main" id="{B2D3965E-FE34-9746-9AB4-2D679F139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4" y="1781158"/>
            <a:ext cx="156686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Helvetica" charset="0"/>
                <a:cs typeface="Helvetica" charset="0"/>
              </a:rPr>
              <a:t>Application</a:t>
            </a:r>
          </a:p>
        </p:txBody>
      </p:sp>
      <p:cxnSp>
        <p:nvCxnSpPr>
          <p:cNvPr id="38" name="AutoShape 38">
            <a:extLst>
              <a:ext uri="{FF2B5EF4-FFF2-40B4-BE49-F238E27FC236}">
                <a16:creationId xmlns:a16="http://schemas.microsoft.com/office/drawing/2014/main" id="{9B655690-EB83-A14D-91A1-D7B0F10392AD}"/>
              </a:ext>
            </a:extLst>
          </p:cNvPr>
          <p:cNvCxnSpPr>
            <a:cxnSpLocks noChangeShapeType="1"/>
            <a:stCxn id="34" idx="3"/>
            <a:endCxn id="36" idx="1"/>
          </p:cNvCxnSpPr>
          <p:nvPr/>
        </p:nvCxnSpPr>
        <p:spPr bwMode="auto">
          <a:xfrm>
            <a:off x="1816102" y="1955783"/>
            <a:ext cx="5570534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 Box 39">
            <a:extLst>
              <a:ext uri="{FF2B5EF4-FFF2-40B4-BE49-F238E27FC236}">
                <a16:creationId xmlns:a16="http://schemas.microsoft.com/office/drawing/2014/main" id="{30F7D16C-4D14-0B40-9E81-B4A3A3A2D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" y="3838558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cs typeface="Helvetica" charset="0"/>
              </a:rPr>
              <a:t>Host A</a:t>
            </a: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5767CAB4-62C5-1D41-8F64-F63B1ACB1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299" y="3838558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cs typeface="Helvetica" charset="0"/>
              </a:rPr>
              <a:t>Host B</a:t>
            </a:r>
          </a:p>
        </p:txBody>
      </p:sp>
      <p:sp>
        <p:nvSpPr>
          <p:cNvPr id="41" name="Text Box 41">
            <a:extLst>
              <a:ext uri="{FF2B5EF4-FFF2-40B4-BE49-F238E27FC236}">
                <a16:creationId xmlns:a16="http://schemas.microsoft.com/office/drawing/2014/main" id="{8FB54291-DB2C-E942-B148-0609F97B8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45" y="3838558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FF3300"/>
                </a:solidFill>
                <a:latin typeface="Helvetica" charset="0"/>
                <a:cs typeface="Helvetica" charset="0"/>
              </a:rPr>
              <a:t>Router</a:t>
            </a:r>
          </a:p>
        </p:txBody>
      </p:sp>
      <p:sp>
        <p:nvSpPr>
          <p:cNvPr id="42" name="Rectangle 22">
            <a:extLst>
              <a:ext uri="{FF2B5EF4-FFF2-40B4-BE49-F238E27FC236}">
                <a16:creationId xmlns:a16="http://schemas.microsoft.com/office/drawing/2014/main" id="{E466C723-4948-8D47-94C9-62CAD1B2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027" y="2908283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43" name="Rectangle 24">
            <a:extLst>
              <a:ext uri="{FF2B5EF4-FFF2-40B4-BE49-F238E27FC236}">
                <a16:creationId xmlns:a16="http://schemas.microsoft.com/office/drawing/2014/main" id="{BD8BC56A-1825-F54A-B88B-D55871781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027" y="3303571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F9561A56-3439-1F4D-AF23-B68177E27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929" y="3822683"/>
            <a:ext cx="1007998" cy="39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FF3300"/>
                </a:solidFill>
                <a:latin typeface="Helvetica" charset="0"/>
                <a:cs typeface="Helvetica" charset="0"/>
              </a:rPr>
              <a:t>Switch</a:t>
            </a:r>
          </a:p>
        </p:txBody>
      </p:sp>
      <p:sp>
        <p:nvSpPr>
          <p:cNvPr id="45" name="Text Box 23">
            <a:extLst>
              <a:ext uri="{FF2B5EF4-FFF2-40B4-BE49-F238E27FC236}">
                <a16:creationId xmlns:a16="http://schemas.microsoft.com/office/drawing/2014/main" id="{922953B1-AF3B-8448-AA44-4A0538CF7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914" y="2908283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A8A6E4CC-B00A-3C4B-A4F8-357229F1D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277" y="3289283"/>
            <a:ext cx="121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Helvetica" charset="0"/>
                <a:cs typeface="Helvetica" charset="0"/>
              </a:rPr>
              <a:t>Physical</a:t>
            </a:r>
          </a:p>
        </p:txBody>
      </p:sp>
      <p:cxnSp>
        <p:nvCxnSpPr>
          <p:cNvPr id="59" name="AutoShape 26">
            <a:extLst>
              <a:ext uri="{FF2B5EF4-FFF2-40B4-BE49-F238E27FC236}">
                <a16:creationId xmlns:a16="http://schemas.microsoft.com/office/drawing/2014/main" id="{1C9BF9B1-6A44-EC4F-AE1D-E85630EB1577}"/>
              </a:ext>
            </a:extLst>
          </p:cNvPr>
          <p:cNvCxnSpPr>
            <a:cxnSpLocks noChangeShapeType="1"/>
            <a:stCxn id="43" idx="3"/>
            <a:endCxn id="24" idx="1"/>
          </p:cNvCxnSpPr>
          <p:nvPr/>
        </p:nvCxnSpPr>
        <p:spPr bwMode="auto">
          <a:xfrm>
            <a:off x="4520414" y="3494071"/>
            <a:ext cx="653256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986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Recall: Worker’s State Machine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86867" y="229574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INIT</a:t>
            </a:r>
            <a:endParaRPr lang="en-US" sz="200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86867" y="351494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READY</a:t>
            </a:r>
            <a:endParaRPr lang="en-US" sz="200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96267" y="473414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ABORT</a:t>
            </a:r>
            <a:endParaRPr lang="en-US" sz="200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77467" y="473414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COMMIT</a:t>
            </a:r>
            <a:endParaRPr lang="en-US" sz="200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20" name="Straight Arrow Connector 19"/>
          <p:cNvCxnSpPr>
            <a:stCxn id="16" idx="2"/>
            <a:endCxn id="17" idx="0"/>
          </p:cNvCxnSpPr>
          <p:nvPr/>
        </p:nvCxnSpPr>
        <p:spPr>
          <a:xfrm rot="5400000">
            <a:off x="3905968" y="3172040"/>
            <a:ext cx="685800" cy="3175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18" idx="0"/>
          </p:cNvCxnSpPr>
          <p:nvPr/>
        </p:nvCxnSpPr>
        <p:spPr>
          <a:xfrm rot="5400000">
            <a:off x="3410667" y="3895940"/>
            <a:ext cx="685800" cy="99060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  <a:endCxn id="19" idx="0"/>
          </p:cNvCxnSpPr>
          <p:nvPr/>
        </p:nvCxnSpPr>
        <p:spPr>
          <a:xfrm rot="16200000" flipH="1">
            <a:off x="4401267" y="3895940"/>
            <a:ext cx="685800" cy="99060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3"/>
          <p:cNvCxnSpPr>
            <a:stCxn id="16" idx="2"/>
            <a:endCxn id="18" idx="1"/>
          </p:cNvCxnSpPr>
          <p:nvPr/>
        </p:nvCxnSpPr>
        <p:spPr>
          <a:xfrm rot="5400000">
            <a:off x="2286717" y="3038690"/>
            <a:ext cx="2171700" cy="1752600"/>
          </a:xfrm>
          <a:prstGeom prst="curvedConnector4">
            <a:avLst>
              <a:gd name="adj1" fmla="val 24386"/>
              <a:gd name="adj2" fmla="val 139255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1" name="TextBox 23"/>
          <p:cNvSpPr txBox="1">
            <a:spLocks noChangeArrowheads="1"/>
          </p:cNvSpPr>
          <p:nvPr/>
        </p:nvSpPr>
        <p:spPr bwMode="auto">
          <a:xfrm>
            <a:off x="1277067" y="2676740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2000" dirty="0" err="1">
                <a:latin typeface="Calibri" charset="0"/>
              </a:rPr>
              <a:t>Recv</a:t>
            </a:r>
            <a:r>
              <a:rPr lang="sv-SE" sz="2000" dirty="0">
                <a:latin typeface="Calibri" charset="0"/>
              </a:rPr>
              <a:t>: VOTE-REQ</a:t>
            </a:r>
          </a:p>
          <a:p>
            <a:pPr eaLnBrk="1" hangingPunct="1"/>
            <a:r>
              <a:rPr lang="sv-SE" sz="2000" dirty="0" err="1">
                <a:latin typeface="Calibri" charset="0"/>
              </a:rPr>
              <a:t>Send</a:t>
            </a:r>
            <a:r>
              <a:rPr lang="sv-SE" sz="2000" dirty="0">
                <a:latin typeface="Calibri" charset="0"/>
              </a:rPr>
              <a:t>: VOTE-ABORT</a:t>
            </a:r>
            <a:endParaRPr lang="en-US" sz="2000" dirty="0">
              <a:latin typeface="Calibri" charset="0"/>
            </a:endParaRPr>
          </a:p>
        </p:txBody>
      </p:sp>
      <p:sp>
        <p:nvSpPr>
          <p:cNvPr id="66572" name="TextBox 24"/>
          <p:cNvSpPr txBox="1">
            <a:spLocks noChangeArrowheads="1"/>
          </p:cNvSpPr>
          <p:nvPr/>
        </p:nvSpPr>
        <p:spPr bwMode="auto">
          <a:xfrm>
            <a:off x="4248867" y="2829140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2000" dirty="0" err="1">
                <a:latin typeface="Calibri" charset="0"/>
              </a:rPr>
              <a:t>Recv</a:t>
            </a:r>
            <a:r>
              <a:rPr lang="sv-SE" sz="2000" dirty="0">
                <a:latin typeface="Calibri" charset="0"/>
              </a:rPr>
              <a:t>: VOTE-REQ</a:t>
            </a:r>
          </a:p>
          <a:p>
            <a:pPr eaLnBrk="1" hangingPunct="1"/>
            <a:r>
              <a:rPr lang="sv-SE" sz="2000" dirty="0" err="1">
                <a:latin typeface="Calibri" charset="0"/>
              </a:rPr>
              <a:t>Send</a:t>
            </a:r>
            <a:r>
              <a:rPr lang="sv-SE" sz="2000" dirty="0">
                <a:latin typeface="Calibri" charset="0"/>
              </a:rPr>
              <a:t>: VOTE-COMMIT</a:t>
            </a:r>
            <a:endParaRPr lang="en-US" sz="2000" dirty="0">
              <a:latin typeface="Calibri" charset="0"/>
            </a:endParaRPr>
          </a:p>
        </p:txBody>
      </p:sp>
      <p:sp>
        <p:nvSpPr>
          <p:cNvPr id="66573" name="TextBox 25"/>
          <p:cNvSpPr txBox="1">
            <a:spLocks noChangeArrowheads="1"/>
          </p:cNvSpPr>
          <p:nvPr/>
        </p:nvSpPr>
        <p:spPr bwMode="auto">
          <a:xfrm>
            <a:off x="1941979" y="4048338"/>
            <a:ext cx="23636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2000" dirty="0" err="1">
                <a:latin typeface="Calibri" charset="0"/>
              </a:rPr>
              <a:t>Recv</a:t>
            </a:r>
            <a:r>
              <a:rPr lang="sv-SE" sz="2000" dirty="0">
                <a:latin typeface="Calibri" charset="0"/>
              </a:rPr>
              <a:t>: GLOBAL-ABORT</a:t>
            </a:r>
          </a:p>
        </p:txBody>
      </p:sp>
      <p:sp>
        <p:nvSpPr>
          <p:cNvPr id="66574" name="TextBox 26"/>
          <p:cNvSpPr txBox="1">
            <a:spLocks noChangeArrowheads="1"/>
          </p:cNvSpPr>
          <p:nvPr/>
        </p:nvSpPr>
        <p:spPr bwMode="auto">
          <a:xfrm>
            <a:off x="4934667" y="4181630"/>
            <a:ext cx="335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2000" dirty="0" err="1">
                <a:latin typeface="Calibri" charset="0"/>
              </a:rPr>
              <a:t>Recv</a:t>
            </a:r>
            <a:r>
              <a:rPr lang="sv-SE" sz="2000" dirty="0">
                <a:latin typeface="Calibri" charset="0"/>
              </a:rPr>
              <a:t>: GLOBAL-COMMIT</a:t>
            </a:r>
          </a:p>
        </p:txBody>
      </p:sp>
    </p:spTree>
    <p:extLst>
      <p:ext uri="{BB962C8B-B14F-4D97-AF65-F5344CB8AC3E}">
        <p14:creationId xmlns:p14="http://schemas.microsoft.com/office/powerpoint/2010/main" val="251751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219D-DB49-4774-9AAF-326FB7A1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061C8-C3CB-45E7-A2C8-B996F286D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</a:t>
            </a:r>
            <a:r>
              <a:rPr lang="en-US" i="1" dirty="0"/>
              <a:t>both</a:t>
            </a:r>
            <a:r>
              <a:rPr lang="en-US" dirty="0"/>
              <a:t> coordinator and a worker fail?</a:t>
            </a:r>
          </a:p>
          <a:p>
            <a:r>
              <a:rPr lang="en-US" dirty="0"/>
              <a:t>The remaining workers can still consult each other</a:t>
            </a:r>
          </a:p>
          <a:p>
            <a:r>
              <a:rPr lang="en-US" dirty="0"/>
              <a:t>But they can’t reach a conclusion on what to do!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r>
              <a:rPr lang="en-US" dirty="0"/>
              <a:t>If all remaining workers in INIT, we still don’t know state of failed worker </a:t>
            </a:r>
            <a:r>
              <a:rPr lang="en-US" i="1" dirty="0"/>
              <a:t>w</a:t>
            </a:r>
            <a:endParaRPr lang="en-US" dirty="0"/>
          </a:p>
          <a:p>
            <a:r>
              <a:rPr lang="en-US" i="1" dirty="0"/>
              <a:t>w</a:t>
            </a:r>
            <a:r>
              <a:rPr lang="en-US" dirty="0"/>
              <a:t> may have been first to be notified of a commit, and then coordinator and </a:t>
            </a:r>
            <a:r>
              <a:rPr lang="en-US" i="1" dirty="0"/>
              <a:t>w</a:t>
            </a:r>
            <a:r>
              <a:rPr lang="en-US" dirty="0"/>
              <a:t> crashed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5974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351A-6475-4D9F-9355-7350668B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F07D-7EE3-4D8D-AD58-A408CB578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63" y="1825625"/>
            <a:ext cx="8236474" cy="4351338"/>
          </a:xfrm>
        </p:spPr>
        <p:txBody>
          <a:bodyPr/>
          <a:lstStyle/>
          <a:p>
            <a:r>
              <a:rPr lang="en-US" dirty="0"/>
              <a:t>Two- and Three-Phase commit make a </a:t>
            </a:r>
            <a:r>
              <a:rPr lang="en-US" b="1" dirty="0"/>
              <a:t>decentralized decision</a:t>
            </a:r>
            <a:endParaRPr lang="en-US" dirty="0"/>
          </a:p>
          <a:p>
            <a:r>
              <a:rPr lang="en-US" dirty="0"/>
              <a:t>Example: Changing the value of a key among all replicas for the key</a:t>
            </a:r>
          </a:p>
          <a:p>
            <a:endParaRPr lang="en-US" dirty="0"/>
          </a:p>
          <a:p>
            <a:r>
              <a:rPr lang="en-US" dirty="0"/>
              <a:t>But they are hardly the only solutions to this problem</a:t>
            </a:r>
          </a:p>
        </p:txBody>
      </p:sp>
    </p:spTree>
    <p:extLst>
      <p:ext uri="{BB962C8B-B14F-4D97-AF65-F5344CB8AC3E}">
        <p14:creationId xmlns:p14="http://schemas.microsoft.com/office/powerpoint/2010/main" val="41761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13BE9-7866-4C2E-B8C1-F0D75ABE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Agreement in Face of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C9175-4A1D-44FD-820C-94638BAE6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If a </a:t>
            </a:r>
            <a:r>
              <a:rPr lang="en-US" b="1" dirty="0"/>
              <a:t>majority</a:t>
            </a:r>
            <a:r>
              <a:rPr lang="en-US" dirty="0"/>
              <a:t> of nodes agree, </a:t>
            </a:r>
            <a:r>
              <a:rPr lang="en-US" b="1" dirty="0"/>
              <a:t>commit</a:t>
            </a:r>
          </a:p>
          <a:p>
            <a:r>
              <a:rPr lang="en-US" dirty="0"/>
              <a:t>If a minority don’t participate, ignore them</a:t>
            </a:r>
          </a:p>
          <a:p>
            <a:endParaRPr lang="en-US" dirty="0"/>
          </a:p>
          <a:p>
            <a:r>
              <a:rPr lang="en-US" dirty="0"/>
              <a:t>Assumes a </a:t>
            </a:r>
            <a:r>
              <a:rPr lang="en-US" i="1" dirty="0"/>
              <a:t>fail-stop</a:t>
            </a:r>
            <a:r>
              <a:rPr lang="en-US" dirty="0"/>
              <a:t> model: if a machine breaks, it won’t send/receive messages</a:t>
            </a:r>
          </a:p>
          <a:p>
            <a:endParaRPr lang="en-US" dirty="0"/>
          </a:p>
          <a:p>
            <a:r>
              <a:rPr lang="en-US" dirty="0"/>
              <a:t>Algorithms that do this: </a:t>
            </a:r>
            <a:r>
              <a:rPr lang="en-US" b="1" dirty="0" err="1"/>
              <a:t>Paxos</a:t>
            </a:r>
            <a:r>
              <a:rPr lang="en-US" b="1" dirty="0"/>
              <a:t>, Raft</a:t>
            </a:r>
          </a:p>
        </p:txBody>
      </p:sp>
    </p:spTree>
    <p:extLst>
      <p:ext uri="{BB962C8B-B14F-4D97-AF65-F5344CB8AC3E}">
        <p14:creationId xmlns:p14="http://schemas.microsoft.com/office/powerpoint/2010/main" val="1372692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16201</TotalTime>
  <Words>2720</Words>
  <Application>Microsoft Macintosh PowerPoint</Application>
  <PresentationFormat>On-screen Show (4:3)</PresentationFormat>
  <Paragraphs>582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Arial Narrow</vt:lpstr>
      <vt:lpstr>Calibri</vt:lpstr>
      <vt:lpstr>Comic Sans MS</vt:lpstr>
      <vt:lpstr>Consolas</vt:lpstr>
      <vt:lpstr>Gill Sans MT</vt:lpstr>
      <vt:lpstr>Helvetica</vt:lpstr>
      <vt:lpstr>Office Theme</vt:lpstr>
      <vt:lpstr>CS 162: Operating Systems and Systems Programming</vt:lpstr>
      <vt:lpstr>Logistics</vt:lpstr>
      <vt:lpstr>Recall: Two-Phase Commit</vt:lpstr>
      <vt:lpstr>Recall: Two-Phase Commit</vt:lpstr>
      <vt:lpstr>Recall: Coordinator’s State Machine</vt:lpstr>
      <vt:lpstr>Recall: Worker’s State Machine</vt:lpstr>
      <vt:lpstr>Recall: Blocking</vt:lpstr>
      <vt:lpstr>Distributed Consensus</vt:lpstr>
      <vt:lpstr>Better Agreement in Face of Failure</vt:lpstr>
      <vt:lpstr>Beyond Fail-Stop</vt:lpstr>
      <vt:lpstr>CAP Theorem</vt:lpstr>
      <vt:lpstr>CAP Theorem</vt:lpstr>
      <vt:lpstr>Example: Two-Phase Commit</vt:lpstr>
      <vt:lpstr>What about AP Systems?</vt:lpstr>
      <vt:lpstr>Recall: Networking Challenge</vt:lpstr>
      <vt:lpstr>Layering</vt:lpstr>
      <vt:lpstr>The Internet Hourglass</vt:lpstr>
      <vt:lpstr>Implications of Hourglass</vt:lpstr>
      <vt:lpstr>Sockets</vt:lpstr>
      <vt:lpstr>Recall: HTTP</vt:lpstr>
      <vt:lpstr>HTTP Messages</vt:lpstr>
      <vt:lpstr>Reliable Byte Streams: TCP</vt:lpstr>
      <vt:lpstr>Recall: Using Acknowledgements</vt:lpstr>
      <vt:lpstr>Window-Based Acknowledgements</vt:lpstr>
      <vt:lpstr>Internet Protocol Features</vt:lpstr>
      <vt:lpstr>IP Addresses</vt:lpstr>
      <vt:lpstr>Internet: Hierarchical Network</vt:lpstr>
      <vt:lpstr>IP Address Subnets</vt:lpstr>
      <vt:lpstr>Special Reserved Subnets in IPv4</vt:lpstr>
      <vt:lpstr>Hosts in IP</vt:lpstr>
      <vt:lpstr>Simple Network Terminology</vt:lpstr>
      <vt:lpstr>Wide Area Networks</vt:lpstr>
      <vt:lpstr>IP Routing</vt:lpstr>
      <vt:lpstr>IP Routing</vt:lpstr>
      <vt:lpstr>Setting up Routing Tables</vt:lpstr>
      <vt:lpstr>Setting up Routing Tables</vt:lpstr>
      <vt:lpstr>IP Packet Format</vt:lpstr>
      <vt:lpstr>What does a router care about?</vt:lpstr>
      <vt:lpstr>Layering</vt:lpstr>
      <vt:lpstr>Broadcast Networks</vt:lpstr>
      <vt:lpstr>Broadcast Networks</vt:lpstr>
      <vt:lpstr>Broadcast Networks</vt:lpstr>
      <vt:lpstr>How do we specify a destination?</vt:lpstr>
      <vt:lpstr>Data Link Layer</vt:lpstr>
      <vt:lpstr>Media Access Control</vt:lpstr>
      <vt:lpstr>Example: Original Ethernet</vt:lpstr>
      <vt:lpstr>Adaptive Randomized Backoff</vt:lpstr>
      <vt:lpstr>Original Ethernet</vt:lpstr>
      <vt:lpstr>Link Layer Switches</vt:lpstr>
      <vt:lpstr>Switches vs Routers</vt:lpstr>
      <vt:lpstr>Point-to-Point Networks</vt:lpstr>
      <vt:lpstr>Putting it all together</vt:lpstr>
      <vt:lpstr>Putting it all Together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162: Operating Systems and Systems Programming</dc:title>
  <dc:creator>JACK KOLB</dc:creator>
  <cp:lastModifiedBy>JACK KOLB</cp:lastModifiedBy>
  <cp:revision>1767</cp:revision>
  <cp:lastPrinted>2019-08-12T21:26:14Z</cp:lastPrinted>
  <dcterms:created xsi:type="dcterms:W3CDTF">2019-06-14T18:29:35Z</dcterms:created>
  <dcterms:modified xsi:type="dcterms:W3CDTF">2019-08-13T06:32:42Z</dcterms:modified>
</cp:coreProperties>
</file>