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9"/>
  </p:notesMasterIdLst>
  <p:sldIdLst>
    <p:sldId id="256" r:id="rId2"/>
    <p:sldId id="524" r:id="rId3"/>
    <p:sldId id="526" r:id="rId4"/>
    <p:sldId id="576" r:id="rId5"/>
    <p:sldId id="656" r:id="rId6"/>
    <p:sldId id="577" r:id="rId7"/>
    <p:sldId id="626" r:id="rId8"/>
    <p:sldId id="662" r:id="rId9"/>
    <p:sldId id="663" r:id="rId10"/>
    <p:sldId id="630" r:id="rId11"/>
    <p:sldId id="664" r:id="rId12"/>
    <p:sldId id="670" r:id="rId13"/>
    <p:sldId id="800" r:id="rId14"/>
    <p:sldId id="789" r:id="rId15"/>
    <p:sldId id="766" r:id="rId16"/>
    <p:sldId id="767" r:id="rId17"/>
    <p:sldId id="768" r:id="rId18"/>
    <p:sldId id="769" r:id="rId19"/>
    <p:sldId id="786" r:id="rId20"/>
    <p:sldId id="790" r:id="rId21"/>
    <p:sldId id="787" r:id="rId22"/>
    <p:sldId id="791" r:id="rId23"/>
    <p:sldId id="792" r:id="rId24"/>
    <p:sldId id="793" r:id="rId25"/>
    <p:sldId id="736" r:id="rId26"/>
    <p:sldId id="794" r:id="rId27"/>
    <p:sldId id="639" r:id="rId28"/>
    <p:sldId id="795" r:id="rId29"/>
    <p:sldId id="770" r:id="rId30"/>
    <p:sldId id="771" r:id="rId31"/>
    <p:sldId id="774" r:id="rId32"/>
    <p:sldId id="775" r:id="rId33"/>
    <p:sldId id="796" r:id="rId34"/>
    <p:sldId id="797" r:id="rId35"/>
    <p:sldId id="798" r:id="rId36"/>
    <p:sldId id="799" r:id="rId37"/>
    <p:sldId id="801" r:id="rId38"/>
    <p:sldId id="802" r:id="rId39"/>
    <p:sldId id="803" r:id="rId40"/>
    <p:sldId id="804" r:id="rId41"/>
    <p:sldId id="805" r:id="rId42"/>
    <p:sldId id="806" r:id="rId43"/>
    <p:sldId id="807" r:id="rId44"/>
    <p:sldId id="808" r:id="rId45"/>
    <p:sldId id="809" r:id="rId46"/>
    <p:sldId id="810" r:id="rId47"/>
    <p:sldId id="811" r:id="rId48"/>
    <p:sldId id="815" r:id="rId49"/>
    <p:sldId id="812" r:id="rId50"/>
    <p:sldId id="813" r:id="rId51"/>
    <p:sldId id="814" r:id="rId52"/>
    <p:sldId id="816" r:id="rId53"/>
    <p:sldId id="817" r:id="rId54"/>
    <p:sldId id="818" r:id="rId55"/>
    <p:sldId id="819" r:id="rId56"/>
    <p:sldId id="820" r:id="rId57"/>
    <p:sldId id="821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00"/>
    <a:srgbClr val="FFFFFF"/>
    <a:srgbClr val="01FFFF"/>
    <a:srgbClr val="4472C4"/>
    <a:srgbClr val="FFFF01"/>
    <a:srgbClr val="D9D9D9"/>
    <a:srgbClr val="D8D8D8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/>
    <p:restoredTop sz="85703"/>
  </p:normalViewPr>
  <p:slideViewPr>
    <p:cSldViewPr snapToGrid="0" snapToObjects="1">
      <p:cViewPr varScale="1">
        <p:scale>
          <a:sx n="139" d="100"/>
          <a:sy n="139" d="100"/>
        </p:scale>
        <p:origin x="16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1342-C565-254A-B120-12E0439B36E9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440CD-BA39-A148-AE3A-F33EF3E7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BA52372-3169-3E47-91B9-B9FD441558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01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9570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ko-KR" dirty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6239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8040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295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547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72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213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163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687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715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BA52372-3169-3E47-91B9-B9FD441558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854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50343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7D3955F-9E14-2048-A3C7-B473A3FD983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443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7D3955F-9E14-2048-A3C7-B473A3FD983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102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5079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461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b="0" dirty="0"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29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b="1" dirty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0452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125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15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31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93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04FA-79C6-404D-A393-D48D85E6E13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610AF71-762F-CD4B-94E5-E4C38CAE7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064" y="402335"/>
            <a:ext cx="7461504" cy="1780033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CS 162: Operating Systems and Systems Programming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A254F1-F1AE-B843-A49D-5103599418B9}"/>
              </a:ext>
            </a:extLst>
          </p:cNvPr>
          <p:cNvSpPr txBox="1">
            <a:spLocks/>
          </p:cNvSpPr>
          <p:nvPr/>
        </p:nvSpPr>
        <p:spPr>
          <a:xfrm>
            <a:off x="512064" y="1915668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70C0"/>
                </a:solidFill>
              </a:rPr>
              <a:t>Lecture 4: Threads &amp; Synchronization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63513B-F7CE-884E-9DEC-608167BE2E9D}"/>
              </a:ext>
            </a:extLst>
          </p:cNvPr>
          <p:cNvSpPr txBox="1">
            <a:spLocks/>
          </p:cNvSpPr>
          <p:nvPr/>
        </p:nvSpPr>
        <p:spPr>
          <a:xfrm>
            <a:off x="512064" y="3785616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June 27, 2019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Instructor: Jack Kolb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https://cs162.eecs.berkeley.edu</a:t>
            </a:r>
          </a:p>
        </p:txBody>
      </p:sp>
    </p:spTree>
    <p:extLst>
      <p:ext uri="{BB962C8B-B14F-4D97-AF65-F5344CB8AC3E}">
        <p14:creationId xmlns:p14="http://schemas.microsoft.com/office/powerpoint/2010/main" val="324236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MS PGothic" charset="0"/>
              </a:rPr>
              <a:t>Processes vs. Threads</a:t>
            </a:r>
          </a:p>
        </p:txBody>
      </p:sp>
      <p:sp>
        <p:nvSpPr>
          <p:cNvPr id="8195" name="TextBox 41"/>
          <p:cNvSpPr txBox="1">
            <a:spLocks noChangeArrowheads="1"/>
          </p:cNvSpPr>
          <p:nvPr/>
        </p:nvSpPr>
        <p:spPr bwMode="auto">
          <a:xfrm>
            <a:off x="650875" y="762000"/>
            <a:ext cx="1150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 dirty="0">
                <a:latin typeface="Gill Sans Light"/>
                <a:cs typeface="Gill Sans Light"/>
              </a:rPr>
              <a:t>Process 1</a:t>
            </a:r>
          </a:p>
        </p:txBody>
      </p:sp>
      <p:sp>
        <p:nvSpPr>
          <p:cNvPr id="8196" name="Rectangle 44"/>
          <p:cNvSpPr>
            <a:spLocks noChangeArrowheads="1"/>
          </p:cNvSpPr>
          <p:nvPr/>
        </p:nvSpPr>
        <p:spPr bwMode="auto">
          <a:xfrm>
            <a:off x="1981200" y="41148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Gill Sans Light"/>
              <a:cs typeface="Gill Sans Light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438400" y="41148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CPU </a:t>
            </a:r>
            <a:r>
              <a:rPr lang="en-US" b="0" dirty="0" err="1">
                <a:latin typeface="Gill Sans Light"/>
                <a:ea typeface="ＭＳ Ｐゴシック" charset="0"/>
                <a:cs typeface="Gill Sans Light"/>
              </a:rPr>
              <a:t>sched</a:t>
            </a: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.</a:t>
            </a:r>
          </a:p>
        </p:txBody>
      </p:sp>
      <p:sp>
        <p:nvSpPr>
          <p:cNvPr id="8198" name="TextBox 47"/>
          <p:cNvSpPr txBox="1">
            <a:spLocks noChangeArrowheads="1"/>
          </p:cNvSpPr>
          <p:nvPr/>
        </p:nvSpPr>
        <p:spPr bwMode="auto">
          <a:xfrm>
            <a:off x="4191000" y="4191000"/>
            <a:ext cx="516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5334000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CPU</a:t>
            </a:r>
          </a:p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(1 core)</a:t>
            </a:r>
          </a:p>
        </p:txBody>
      </p:sp>
      <p:cxnSp>
        <p:nvCxnSpPr>
          <p:cNvPr id="8200" name="Straight Arrow Connector 50"/>
          <p:cNvCxnSpPr>
            <a:cxnSpLocks noChangeShapeType="1"/>
            <a:stCxn id="8196" idx="2"/>
            <a:endCxn id="49" idx="0"/>
          </p:cNvCxnSpPr>
          <p:nvPr/>
        </p:nvCxnSpPr>
        <p:spPr bwMode="auto">
          <a:xfrm>
            <a:off x="3086100" y="4724400"/>
            <a:ext cx="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01" name="Rectangular Callout 61"/>
          <p:cNvSpPr>
            <a:spLocks noChangeArrowheads="1"/>
          </p:cNvSpPr>
          <p:nvPr/>
        </p:nvSpPr>
        <p:spPr bwMode="auto">
          <a:xfrm>
            <a:off x="3429000" y="4876800"/>
            <a:ext cx="1219200" cy="685800"/>
          </a:xfrm>
          <a:prstGeom prst="wedgeRectCallout">
            <a:avLst>
              <a:gd name="adj1" fmla="val -76995"/>
              <a:gd name="adj2" fmla="val -35778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 dirty="0">
                <a:latin typeface="Gill Sans Light"/>
                <a:cs typeface="Gill Sans Light"/>
              </a:rPr>
              <a:t>1 thread at a time</a:t>
            </a:r>
          </a:p>
        </p:txBody>
      </p:sp>
      <p:sp>
        <p:nvSpPr>
          <p:cNvPr id="8202" name="Rounded Rectangle 76"/>
          <p:cNvSpPr>
            <a:spLocks noChangeArrowheads="1"/>
          </p:cNvSpPr>
          <p:nvPr/>
        </p:nvSpPr>
        <p:spPr bwMode="auto">
          <a:xfrm>
            <a:off x="1905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03" name="Rectangle 78"/>
          <p:cNvSpPr>
            <a:spLocks noChangeArrowheads="1"/>
          </p:cNvSpPr>
          <p:nvPr/>
        </p:nvSpPr>
        <p:spPr bwMode="auto">
          <a:xfrm>
            <a:off x="17145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04" name="Rectangle 79"/>
          <p:cNvSpPr>
            <a:spLocks noChangeArrowheads="1"/>
          </p:cNvSpPr>
          <p:nvPr/>
        </p:nvSpPr>
        <p:spPr bwMode="auto">
          <a:xfrm>
            <a:off x="17145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05" name="Group 80"/>
          <p:cNvGrpSpPr>
            <a:grpSpLocks/>
          </p:cNvGrpSpPr>
          <p:nvPr/>
        </p:nvGrpSpPr>
        <p:grpSpPr bwMode="auto">
          <a:xfrm>
            <a:off x="342900" y="1676400"/>
            <a:ext cx="457200" cy="1828800"/>
            <a:chOff x="7010400" y="1143000"/>
            <a:chExt cx="457200" cy="1828800"/>
          </a:xfrm>
        </p:grpSpPr>
        <p:sp>
          <p:nvSpPr>
            <p:cNvPr id="8237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8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06" name="Group 45"/>
          <p:cNvGrpSpPr>
            <a:grpSpLocks/>
          </p:cNvGrpSpPr>
          <p:nvPr/>
        </p:nvGrpSpPr>
        <p:grpSpPr bwMode="auto">
          <a:xfrm>
            <a:off x="1104900" y="1676400"/>
            <a:ext cx="457200" cy="1828800"/>
            <a:chOff x="7010400" y="1143000"/>
            <a:chExt cx="457200" cy="1828800"/>
          </a:xfrm>
        </p:grpSpPr>
        <p:sp>
          <p:nvSpPr>
            <p:cNvPr id="8235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6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07" name="TextBox 4"/>
          <p:cNvSpPr txBox="1">
            <a:spLocks noChangeArrowheads="1"/>
          </p:cNvSpPr>
          <p:nvPr/>
        </p:nvSpPr>
        <p:spPr bwMode="auto">
          <a:xfrm>
            <a:off x="723900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08" name="TextBox 58"/>
          <p:cNvSpPr txBox="1">
            <a:spLocks noChangeArrowheads="1"/>
          </p:cNvSpPr>
          <p:nvPr/>
        </p:nvSpPr>
        <p:spPr bwMode="auto">
          <a:xfrm>
            <a:off x="495300" y="1154113"/>
            <a:ext cx="8528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 dirty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09" name="Straight Arrow Connector 6"/>
          <p:cNvCxnSpPr>
            <a:cxnSpLocks noChangeShapeType="1"/>
            <a:stCxn id="8208" idx="2"/>
            <a:endCxn id="8237" idx="0"/>
          </p:cNvCxnSpPr>
          <p:nvPr/>
        </p:nvCxnSpPr>
        <p:spPr bwMode="auto">
          <a:xfrm flipH="1">
            <a:off x="571500" y="1523445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10" name="Straight Arrow Connector 59"/>
          <p:cNvCxnSpPr>
            <a:cxnSpLocks noChangeShapeType="1"/>
            <a:stCxn id="8208" idx="2"/>
            <a:endCxn id="8235" idx="0"/>
          </p:cNvCxnSpPr>
          <p:nvPr/>
        </p:nvCxnSpPr>
        <p:spPr bwMode="auto">
          <a:xfrm>
            <a:off x="921709" y="1523445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11" name="TextBox 60"/>
          <p:cNvSpPr txBox="1">
            <a:spLocks noChangeArrowheads="1"/>
          </p:cNvSpPr>
          <p:nvPr/>
        </p:nvSpPr>
        <p:spPr bwMode="auto">
          <a:xfrm>
            <a:off x="3660775" y="762000"/>
            <a:ext cx="12202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Process N</a:t>
            </a:r>
          </a:p>
        </p:txBody>
      </p:sp>
      <p:sp>
        <p:nvSpPr>
          <p:cNvPr id="8212" name="Rounded Rectangle 65"/>
          <p:cNvSpPr>
            <a:spLocks noChangeArrowheads="1"/>
          </p:cNvSpPr>
          <p:nvPr/>
        </p:nvSpPr>
        <p:spPr bwMode="auto">
          <a:xfrm>
            <a:off x="32004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13" name="Rectangle 84"/>
          <p:cNvSpPr>
            <a:spLocks noChangeArrowheads="1"/>
          </p:cNvSpPr>
          <p:nvPr/>
        </p:nvSpPr>
        <p:spPr bwMode="auto">
          <a:xfrm>
            <a:off x="47244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 dirty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14" name="Rectangle 85"/>
          <p:cNvSpPr>
            <a:spLocks noChangeArrowheads="1"/>
          </p:cNvSpPr>
          <p:nvPr/>
        </p:nvSpPr>
        <p:spPr bwMode="auto">
          <a:xfrm>
            <a:off x="47244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15" name="Group 87"/>
          <p:cNvGrpSpPr>
            <a:grpSpLocks/>
          </p:cNvGrpSpPr>
          <p:nvPr/>
        </p:nvGrpSpPr>
        <p:grpSpPr bwMode="auto">
          <a:xfrm>
            <a:off x="3352800" y="1676400"/>
            <a:ext cx="457200" cy="1828800"/>
            <a:chOff x="7010400" y="1143000"/>
            <a:chExt cx="457200" cy="1828800"/>
          </a:xfrm>
        </p:grpSpPr>
        <p:sp>
          <p:nvSpPr>
            <p:cNvPr id="8233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4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16" name="Group 90"/>
          <p:cNvGrpSpPr>
            <a:grpSpLocks/>
          </p:cNvGrpSpPr>
          <p:nvPr/>
        </p:nvGrpSpPr>
        <p:grpSpPr bwMode="auto">
          <a:xfrm>
            <a:off x="4114800" y="1676400"/>
            <a:ext cx="457200" cy="1828800"/>
            <a:chOff x="7010400" y="1143000"/>
            <a:chExt cx="457200" cy="1828800"/>
          </a:xfrm>
        </p:grpSpPr>
        <p:sp>
          <p:nvSpPr>
            <p:cNvPr id="8231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2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17" name="TextBox 93"/>
          <p:cNvSpPr txBox="1">
            <a:spLocks noChangeArrowheads="1"/>
          </p:cNvSpPr>
          <p:nvPr/>
        </p:nvSpPr>
        <p:spPr bwMode="auto">
          <a:xfrm>
            <a:off x="3733800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18" name="TextBox 94"/>
          <p:cNvSpPr txBox="1">
            <a:spLocks noChangeArrowheads="1"/>
          </p:cNvSpPr>
          <p:nvPr/>
        </p:nvSpPr>
        <p:spPr bwMode="auto">
          <a:xfrm>
            <a:off x="3505200" y="1154113"/>
            <a:ext cx="8528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19" name="Straight Arrow Connector 95"/>
          <p:cNvCxnSpPr>
            <a:cxnSpLocks noChangeShapeType="1"/>
            <a:stCxn id="8218" idx="2"/>
            <a:endCxn id="8233" idx="0"/>
          </p:cNvCxnSpPr>
          <p:nvPr/>
        </p:nvCxnSpPr>
        <p:spPr bwMode="auto">
          <a:xfrm flipH="1">
            <a:off x="3581400" y="1523445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0" name="Straight Arrow Connector 96"/>
          <p:cNvCxnSpPr>
            <a:cxnSpLocks noChangeShapeType="1"/>
            <a:stCxn id="8218" idx="2"/>
            <a:endCxn id="8231" idx="0"/>
          </p:cNvCxnSpPr>
          <p:nvPr/>
        </p:nvCxnSpPr>
        <p:spPr bwMode="auto">
          <a:xfrm>
            <a:off x="3931609" y="1523445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21" name="TextBox 97"/>
          <p:cNvSpPr txBox="1">
            <a:spLocks noChangeArrowheads="1"/>
          </p:cNvSpPr>
          <p:nvPr/>
        </p:nvSpPr>
        <p:spPr bwMode="auto">
          <a:xfrm>
            <a:off x="2667000" y="22860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800">
                <a:latin typeface="Gill Sans Light"/>
                <a:cs typeface="Gill Sans Light"/>
              </a:rPr>
              <a:t>…</a:t>
            </a:r>
          </a:p>
        </p:txBody>
      </p:sp>
      <p:cxnSp>
        <p:nvCxnSpPr>
          <p:cNvPr id="8222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3086100" y="35052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3" name="Straight Arrow Connector 99"/>
          <p:cNvCxnSpPr>
            <a:cxnSpLocks noChangeShapeType="1"/>
            <a:stCxn id="8237" idx="2"/>
          </p:cNvCxnSpPr>
          <p:nvPr/>
        </p:nvCxnSpPr>
        <p:spPr bwMode="auto">
          <a:xfrm>
            <a:off x="571500" y="35052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4" name="Straight Arrow Connector 100"/>
          <p:cNvCxnSpPr>
            <a:cxnSpLocks noChangeShapeType="1"/>
            <a:stCxn id="8235" idx="2"/>
          </p:cNvCxnSpPr>
          <p:nvPr/>
        </p:nvCxnSpPr>
        <p:spPr bwMode="auto">
          <a:xfrm>
            <a:off x="1333500" y="35052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5" name="Straight Arrow Connector 51"/>
          <p:cNvCxnSpPr>
            <a:cxnSpLocks noChangeShapeType="1"/>
            <a:stCxn id="8231" idx="2"/>
            <a:endCxn id="47" idx="0"/>
          </p:cNvCxnSpPr>
          <p:nvPr/>
        </p:nvCxnSpPr>
        <p:spPr bwMode="auto">
          <a:xfrm flipH="1">
            <a:off x="3086100" y="35052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2" name="Content Placeholder 2"/>
          <p:cNvSpPr>
            <a:spLocks noGrp="1"/>
          </p:cNvSpPr>
          <p:nvPr>
            <p:ph idx="1"/>
          </p:nvPr>
        </p:nvSpPr>
        <p:spPr>
          <a:xfrm>
            <a:off x="5600700" y="723900"/>
            <a:ext cx="3733800" cy="541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Switch overhead: 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process: 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proc.: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ea typeface="ＭＳ Ｐゴシック" charset="-128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Protection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  <a:endParaRPr lang="en-US" i="1" dirty="0">
              <a:solidFill>
                <a:srgbClr val="00B05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Sharing overhead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8227" name="Rectangle 77"/>
          <p:cNvSpPr>
            <a:spLocks noChangeArrowheads="1"/>
          </p:cNvSpPr>
          <p:nvPr/>
        </p:nvSpPr>
        <p:spPr bwMode="auto">
          <a:xfrm>
            <a:off x="342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8" name="Rectangle 77"/>
          <p:cNvSpPr>
            <a:spLocks noChangeArrowheads="1"/>
          </p:cNvSpPr>
          <p:nvPr/>
        </p:nvSpPr>
        <p:spPr bwMode="auto">
          <a:xfrm>
            <a:off x="1104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9" name="Rectangle 77"/>
          <p:cNvSpPr>
            <a:spLocks noChangeArrowheads="1"/>
          </p:cNvSpPr>
          <p:nvPr/>
        </p:nvSpPr>
        <p:spPr bwMode="auto">
          <a:xfrm>
            <a:off x="4114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30" name="Rectangle 77"/>
          <p:cNvSpPr>
            <a:spLocks noChangeArrowheads="1"/>
          </p:cNvSpPr>
          <p:nvPr/>
        </p:nvSpPr>
        <p:spPr bwMode="auto">
          <a:xfrm>
            <a:off x="3352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373389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MS PGothic" charset="0"/>
              </a:rPr>
              <a:t>Processes vs. Threads</a:t>
            </a:r>
          </a:p>
        </p:txBody>
      </p:sp>
      <p:sp>
        <p:nvSpPr>
          <p:cNvPr id="8195" name="TextBox 41"/>
          <p:cNvSpPr txBox="1">
            <a:spLocks noChangeArrowheads="1"/>
          </p:cNvSpPr>
          <p:nvPr/>
        </p:nvSpPr>
        <p:spPr bwMode="auto">
          <a:xfrm>
            <a:off x="650875" y="762000"/>
            <a:ext cx="1150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 dirty="0">
                <a:latin typeface="Gill Sans Light"/>
                <a:cs typeface="Gill Sans Light"/>
              </a:rPr>
              <a:t>Process 1</a:t>
            </a:r>
          </a:p>
        </p:txBody>
      </p:sp>
      <p:sp>
        <p:nvSpPr>
          <p:cNvPr id="8196" name="Rectangle 44"/>
          <p:cNvSpPr>
            <a:spLocks noChangeArrowheads="1"/>
          </p:cNvSpPr>
          <p:nvPr/>
        </p:nvSpPr>
        <p:spPr bwMode="auto">
          <a:xfrm>
            <a:off x="1981200" y="41148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Gill Sans Light"/>
              <a:cs typeface="Gill Sans Light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438400" y="41148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CPU </a:t>
            </a:r>
            <a:r>
              <a:rPr lang="en-US" b="0" dirty="0" err="1">
                <a:latin typeface="Gill Sans Light"/>
                <a:ea typeface="ＭＳ Ｐゴシック" charset="0"/>
                <a:cs typeface="Gill Sans Light"/>
              </a:rPr>
              <a:t>sched</a:t>
            </a: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.</a:t>
            </a:r>
          </a:p>
        </p:txBody>
      </p:sp>
      <p:sp>
        <p:nvSpPr>
          <p:cNvPr id="8198" name="TextBox 47"/>
          <p:cNvSpPr txBox="1">
            <a:spLocks noChangeArrowheads="1"/>
          </p:cNvSpPr>
          <p:nvPr/>
        </p:nvSpPr>
        <p:spPr bwMode="auto">
          <a:xfrm>
            <a:off x="4191000" y="4191000"/>
            <a:ext cx="516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948810" y="5621278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1</a:t>
            </a:r>
          </a:p>
        </p:txBody>
      </p:sp>
      <p:cxnSp>
        <p:nvCxnSpPr>
          <p:cNvPr id="8200" name="Straight Arrow Connector 50"/>
          <p:cNvCxnSpPr>
            <a:cxnSpLocks noChangeShapeType="1"/>
            <a:stCxn id="8196" idx="2"/>
            <a:endCxn id="49" idx="0"/>
          </p:cNvCxnSpPr>
          <p:nvPr/>
        </p:nvCxnSpPr>
        <p:spPr bwMode="auto">
          <a:xfrm flipH="1">
            <a:off x="1444110" y="4724400"/>
            <a:ext cx="1641990" cy="89687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01" name="Rectangular Callout 61"/>
          <p:cNvSpPr>
            <a:spLocks noChangeArrowheads="1"/>
          </p:cNvSpPr>
          <p:nvPr/>
        </p:nvSpPr>
        <p:spPr bwMode="auto">
          <a:xfrm>
            <a:off x="4589704" y="4698940"/>
            <a:ext cx="1219200" cy="685800"/>
          </a:xfrm>
          <a:prstGeom prst="wedgeRectCallout">
            <a:avLst>
              <a:gd name="adj1" fmla="val -91057"/>
              <a:gd name="adj2" fmla="val 1722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dirty="0">
                <a:latin typeface="Gill Sans Light"/>
                <a:cs typeface="Gill Sans Light"/>
              </a:rPr>
              <a:t>4</a:t>
            </a:r>
            <a:r>
              <a:rPr lang="en-US" b="0" dirty="0">
                <a:latin typeface="Gill Sans Light"/>
                <a:cs typeface="Gill Sans Light"/>
              </a:rPr>
              <a:t> threads at a time</a:t>
            </a:r>
          </a:p>
        </p:txBody>
      </p:sp>
      <p:sp>
        <p:nvSpPr>
          <p:cNvPr id="8202" name="Rounded Rectangle 76"/>
          <p:cNvSpPr>
            <a:spLocks noChangeArrowheads="1"/>
          </p:cNvSpPr>
          <p:nvPr/>
        </p:nvSpPr>
        <p:spPr bwMode="auto">
          <a:xfrm>
            <a:off x="1905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03" name="Rectangle 78"/>
          <p:cNvSpPr>
            <a:spLocks noChangeArrowheads="1"/>
          </p:cNvSpPr>
          <p:nvPr/>
        </p:nvSpPr>
        <p:spPr bwMode="auto">
          <a:xfrm>
            <a:off x="17145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04" name="Rectangle 79"/>
          <p:cNvSpPr>
            <a:spLocks noChangeArrowheads="1"/>
          </p:cNvSpPr>
          <p:nvPr/>
        </p:nvSpPr>
        <p:spPr bwMode="auto">
          <a:xfrm>
            <a:off x="17145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05" name="Group 80"/>
          <p:cNvGrpSpPr>
            <a:grpSpLocks/>
          </p:cNvGrpSpPr>
          <p:nvPr/>
        </p:nvGrpSpPr>
        <p:grpSpPr bwMode="auto">
          <a:xfrm>
            <a:off x="342900" y="1676400"/>
            <a:ext cx="457200" cy="1828800"/>
            <a:chOff x="7010400" y="1143000"/>
            <a:chExt cx="457200" cy="1828800"/>
          </a:xfrm>
        </p:grpSpPr>
        <p:sp>
          <p:nvSpPr>
            <p:cNvPr id="8237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8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06" name="Group 45"/>
          <p:cNvGrpSpPr>
            <a:grpSpLocks/>
          </p:cNvGrpSpPr>
          <p:nvPr/>
        </p:nvGrpSpPr>
        <p:grpSpPr bwMode="auto">
          <a:xfrm>
            <a:off x="1104900" y="1676400"/>
            <a:ext cx="457200" cy="1828800"/>
            <a:chOff x="7010400" y="1143000"/>
            <a:chExt cx="457200" cy="1828800"/>
          </a:xfrm>
        </p:grpSpPr>
        <p:sp>
          <p:nvSpPr>
            <p:cNvPr id="8235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6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07" name="TextBox 4"/>
          <p:cNvSpPr txBox="1">
            <a:spLocks noChangeArrowheads="1"/>
          </p:cNvSpPr>
          <p:nvPr/>
        </p:nvSpPr>
        <p:spPr bwMode="auto">
          <a:xfrm>
            <a:off x="723900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08" name="TextBox 58"/>
          <p:cNvSpPr txBox="1">
            <a:spLocks noChangeArrowheads="1"/>
          </p:cNvSpPr>
          <p:nvPr/>
        </p:nvSpPr>
        <p:spPr bwMode="auto">
          <a:xfrm>
            <a:off x="495300" y="1154113"/>
            <a:ext cx="8528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 dirty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09" name="Straight Arrow Connector 6"/>
          <p:cNvCxnSpPr>
            <a:cxnSpLocks noChangeShapeType="1"/>
            <a:stCxn id="8208" idx="2"/>
            <a:endCxn id="8237" idx="0"/>
          </p:cNvCxnSpPr>
          <p:nvPr/>
        </p:nvCxnSpPr>
        <p:spPr bwMode="auto">
          <a:xfrm flipH="1">
            <a:off x="571500" y="1523445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10" name="Straight Arrow Connector 59"/>
          <p:cNvCxnSpPr>
            <a:cxnSpLocks noChangeShapeType="1"/>
            <a:stCxn id="8208" idx="2"/>
            <a:endCxn id="8235" idx="0"/>
          </p:cNvCxnSpPr>
          <p:nvPr/>
        </p:nvCxnSpPr>
        <p:spPr bwMode="auto">
          <a:xfrm>
            <a:off x="921709" y="1523445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11" name="TextBox 60"/>
          <p:cNvSpPr txBox="1">
            <a:spLocks noChangeArrowheads="1"/>
          </p:cNvSpPr>
          <p:nvPr/>
        </p:nvSpPr>
        <p:spPr bwMode="auto">
          <a:xfrm>
            <a:off x="3660775" y="762000"/>
            <a:ext cx="12202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Process N</a:t>
            </a:r>
          </a:p>
        </p:txBody>
      </p:sp>
      <p:sp>
        <p:nvSpPr>
          <p:cNvPr id="8212" name="Rounded Rectangle 65"/>
          <p:cNvSpPr>
            <a:spLocks noChangeArrowheads="1"/>
          </p:cNvSpPr>
          <p:nvPr/>
        </p:nvSpPr>
        <p:spPr bwMode="auto">
          <a:xfrm>
            <a:off x="32004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13" name="Rectangle 84"/>
          <p:cNvSpPr>
            <a:spLocks noChangeArrowheads="1"/>
          </p:cNvSpPr>
          <p:nvPr/>
        </p:nvSpPr>
        <p:spPr bwMode="auto">
          <a:xfrm>
            <a:off x="47244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 dirty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14" name="Rectangle 85"/>
          <p:cNvSpPr>
            <a:spLocks noChangeArrowheads="1"/>
          </p:cNvSpPr>
          <p:nvPr/>
        </p:nvSpPr>
        <p:spPr bwMode="auto">
          <a:xfrm>
            <a:off x="47244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15" name="Group 87"/>
          <p:cNvGrpSpPr>
            <a:grpSpLocks/>
          </p:cNvGrpSpPr>
          <p:nvPr/>
        </p:nvGrpSpPr>
        <p:grpSpPr bwMode="auto">
          <a:xfrm>
            <a:off x="3352800" y="1676400"/>
            <a:ext cx="457200" cy="1828800"/>
            <a:chOff x="7010400" y="1143000"/>
            <a:chExt cx="457200" cy="1828800"/>
          </a:xfrm>
        </p:grpSpPr>
        <p:sp>
          <p:nvSpPr>
            <p:cNvPr id="8233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4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16" name="Group 90"/>
          <p:cNvGrpSpPr>
            <a:grpSpLocks/>
          </p:cNvGrpSpPr>
          <p:nvPr/>
        </p:nvGrpSpPr>
        <p:grpSpPr bwMode="auto">
          <a:xfrm>
            <a:off x="4114800" y="1676400"/>
            <a:ext cx="457200" cy="1828800"/>
            <a:chOff x="7010400" y="1143000"/>
            <a:chExt cx="457200" cy="1828800"/>
          </a:xfrm>
        </p:grpSpPr>
        <p:sp>
          <p:nvSpPr>
            <p:cNvPr id="8231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2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17" name="TextBox 93"/>
          <p:cNvSpPr txBox="1">
            <a:spLocks noChangeArrowheads="1"/>
          </p:cNvSpPr>
          <p:nvPr/>
        </p:nvSpPr>
        <p:spPr bwMode="auto">
          <a:xfrm>
            <a:off x="3733800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18" name="TextBox 94"/>
          <p:cNvSpPr txBox="1">
            <a:spLocks noChangeArrowheads="1"/>
          </p:cNvSpPr>
          <p:nvPr/>
        </p:nvSpPr>
        <p:spPr bwMode="auto">
          <a:xfrm>
            <a:off x="3505200" y="1154113"/>
            <a:ext cx="8528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19" name="Straight Arrow Connector 95"/>
          <p:cNvCxnSpPr>
            <a:cxnSpLocks noChangeShapeType="1"/>
            <a:stCxn id="8218" idx="2"/>
            <a:endCxn id="8233" idx="0"/>
          </p:cNvCxnSpPr>
          <p:nvPr/>
        </p:nvCxnSpPr>
        <p:spPr bwMode="auto">
          <a:xfrm flipH="1">
            <a:off x="3581400" y="1523445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0" name="Straight Arrow Connector 96"/>
          <p:cNvCxnSpPr>
            <a:cxnSpLocks noChangeShapeType="1"/>
            <a:stCxn id="8218" idx="2"/>
            <a:endCxn id="8231" idx="0"/>
          </p:cNvCxnSpPr>
          <p:nvPr/>
        </p:nvCxnSpPr>
        <p:spPr bwMode="auto">
          <a:xfrm>
            <a:off x="3931609" y="1523445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21" name="TextBox 97"/>
          <p:cNvSpPr txBox="1">
            <a:spLocks noChangeArrowheads="1"/>
          </p:cNvSpPr>
          <p:nvPr/>
        </p:nvSpPr>
        <p:spPr bwMode="auto">
          <a:xfrm>
            <a:off x="2667000" y="22860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800">
                <a:latin typeface="Gill Sans Light"/>
                <a:cs typeface="Gill Sans Light"/>
              </a:rPr>
              <a:t>…</a:t>
            </a:r>
          </a:p>
        </p:txBody>
      </p:sp>
      <p:cxnSp>
        <p:nvCxnSpPr>
          <p:cNvPr id="8222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3086100" y="35052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3" name="Straight Arrow Connector 99"/>
          <p:cNvCxnSpPr>
            <a:cxnSpLocks noChangeShapeType="1"/>
            <a:stCxn id="8237" idx="2"/>
          </p:cNvCxnSpPr>
          <p:nvPr/>
        </p:nvCxnSpPr>
        <p:spPr bwMode="auto">
          <a:xfrm>
            <a:off x="571500" y="35052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4" name="Straight Arrow Connector 100"/>
          <p:cNvCxnSpPr>
            <a:cxnSpLocks noChangeShapeType="1"/>
            <a:stCxn id="8235" idx="2"/>
          </p:cNvCxnSpPr>
          <p:nvPr/>
        </p:nvCxnSpPr>
        <p:spPr bwMode="auto">
          <a:xfrm>
            <a:off x="1333500" y="35052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5" name="Straight Arrow Connector 51"/>
          <p:cNvCxnSpPr>
            <a:cxnSpLocks noChangeShapeType="1"/>
            <a:stCxn id="8231" idx="2"/>
            <a:endCxn id="47" idx="0"/>
          </p:cNvCxnSpPr>
          <p:nvPr/>
        </p:nvCxnSpPr>
        <p:spPr bwMode="auto">
          <a:xfrm flipH="1">
            <a:off x="3086100" y="35052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27" name="Rectangle 77"/>
          <p:cNvSpPr>
            <a:spLocks noChangeArrowheads="1"/>
          </p:cNvSpPr>
          <p:nvPr/>
        </p:nvSpPr>
        <p:spPr bwMode="auto">
          <a:xfrm>
            <a:off x="342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8" name="Rectangle 77"/>
          <p:cNvSpPr>
            <a:spLocks noChangeArrowheads="1"/>
          </p:cNvSpPr>
          <p:nvPr/>
        </p:nvSpPr>
        <p:spPr bwMode="auto">
          <a:xfrm>
            <a:off x="1104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9" name="Rectangle 77"/>
          <p:cNvSpPr>
            <a:spLocks noChangeArrowheads="1"/>
          </p:cNvSpPr>
          <p:nvPr/>
        </p:nvSpPr>
        <p:spPr bwMode="auto">
          <a:xfrm>
            <a:off x="4114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30" name="Rectangle 77"/>
          <p:cNvSpPr>
            <a:spLocks noChangeArrowheads="1"/>
          </p:cNvSpPr>
          <p:nvPr/>
        </p:nvSpPr>
        <p:spPr bwMode="auto">
          <a:xfrm>
            <a:off x="3352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85AE9D0-05DA-2E43-9A9A-0BF220EB15E1}"/>
              </a:ext>
            </a:extLst>
          </p:cNvPr>
          <p:cNvSpPr/>
          <p:nvPr/>
        </p:nvSpPr>
        <p:spPr bwMode="auto">
          <a:xfrm>
            <a:off x="2091810" y="5629275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B2D8FF9-D88C-3445-8F67-4D3CDC367C33}"/>
              </a:ext>
            </a:extLst>
          </p:cNvPr>
          <p:cNvSpPr/>
          <p:nvPr/>
        </p:nvSpPr>
        <p:spPr bwMode="auto">
          <a:xfrm>
            <a:off x="3238500" y="5629275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2C669E-8057-5141-A1C8-557C8C16E114}"/>
              </a:ext>
            </a:extLst>
          </p:cNvPr>
          <p:cNvSpPr/>
          <p:nvPr/>
        </p:nvSpPr>
        <p:spPr bwMode="auto">
          <a:xfrm>
            <a:off x="4385190" y="5621278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4</a:t>
            </a:r>
          </a:p>
        </p:txBody>
      </p:sp>
      <p:cxnSp>
        <p:nvCxnSpPr>
          <p:cNvPr id="53" name="Straight Arrow Connector 50">
            <a:extLst>
              <a:ext uri="{FF2B5EF4-FFF2-40B4-BE49-F238E27FC236}">
                <a16:creationId xmlns:a16="http://schemas.microsoft.com/office/drawing/2014/main" id="{2F084A93-4232-E548-8D8C-B4BF4E7CFAAA}"/>
              </a:ext>
            </a:extLst>
          </p:cNvPr>
          <p:cNvCxnSpPr>
            <a:cxnSpLocks noChangeShapeType="1"/>
            <a:stCxn id="47" idx="4"/>
            <a:endCxn id="50" idx="0"/>
          </p:cNvCxnSpPr>
          <p:nvPr/>
        </p:nvCxnSpPr>
        <p:spPr bwMode="auto">
          <a:xfrm flipH="1">
            <a:off x="2587110" y="4724400"/>
            <a:ext cx="498990" cy="904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6" name="Straight Arrow Connector 50">
            <a:extLst>
              <a:ext uri="{FF2B5EF4-FFF2-40B4-BE49-F238E27FC236}">
                <a16:creationId xmlns:a16="http://schemas.microsoft.com/office/drawing/2014/main" id="{84DDE51C-3742-2547-B237-D8158404B844}"/>
              </a:ext>
            </a:extLst>
          </p:cNvPr>
          <p:cNvCxnSpPr>
            <a:cxnSpLocks noChangeShapeType="1"/>
            <a:stCxn id="47" idx="4"/>
            <a:endCxn id="51" idx="0"/>
          </p:cNvCxnSpPr>
          <p:nvPr/>
        </p:nvCxnSpPr>
        <p:spPr bwMode="auto">
          <a:xfrm>
            <a:off x="3086100" y="4724400"/>
            <a:ext cx="647700" cy="904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9" name="Straight Arrow Connector 50">
            <a:extLst>
              <a:ext uri="{FF2B5EF4-FFF2-40B4-BE49-F238E27FC236}">
                <a16:creationId xmlns:a16="http://schemas.microsoft.com/office/drawing/2014/main" id="{C1FC75E1-CF80-594D-888D-5AD38E189075}"/>
              </a:ext>
            </a:extLst>
          </p:cNvPr>
          <p:cNvCxnSpPr>
            <a:cxnSpLocks noChangeShapeType="1"/>
            <a:stCxn id="47" idx="4"/>
            <a:endCxn id="52" idx="0"/>
          </p:cNvCxnSpPr>
          <p:nvPr/>
        </p:nvCxnSpPr>
        <p:spPr bwMode="auto">
          <a:xfrm>
            <a:off x="3086100" y="4724400"/>
            <a:ext cx="1794390" cy="89687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6D41CCA5-A071-6242-A622-410AE7D0FB33}"/>
              </a:ext>
            </a:extLst>
          </p:cNvPr>
          <p:cNvSpPr/>
          <p:nvPr/>
        </p:nvSpPr>
        <p:spPr>
          <a:xfrm>
            <a:off x="2171168" y="4890323"/>
            <a:ext cx="1950409" cy="2341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A11355D5-2870-FF47-8758-2C5879F0D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723900"/>
            <a:ext cx="3733800" cy="541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Switch overhead: 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process: 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proc.: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ea typeface="ＭＳ Ｐゴシック" charset="-128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Protection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  <a:endParaRPr lang="en-US" i="1" dirty="0">
              <a:solidFill>
                <a:srgbClr val="00B05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Sharing overhead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95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42" y="171450"/>
            <a:ext cx="8215313" cy="1325563"/>
          </a:xfrm>
        </p:spPr>
        <p:txBody>
          <a:bodyPr/>
          <a:lstStyle/>
          <a:p>
            <a:r>
              <a:rPr lang="en-US" dirty="0"/>
              <a:t>Example: Multithreaded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0CA28-C4B5-4F7F-ADA1-F4E110A88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401499"/>
            <a:ext cx="7886700" cy="2739500"/>
          </a:xfrm>
        </p:spPr>
        <p:txBody>
          <a:bodyPr/>
          <a:lstStyle/>
          <a:p>
            <a:r>
              <a:rPr lang="en-US" dirty="0"/>
              <a:t>One thread per connection</a:t>
            </a:r>
          </a:p>
          <a:p>
            <a:r>
              <a:rPr lang="en-US" dirty="0"/>
              <a:t>Problem: How fast is creating threads?</a:t>
            </a:r>
          </a:p>
          <a:p>
            <a:pPr lvl="1"/>
            <a:r>
              <a:rPr lang="en-US" dirty="0"/>
              <a:t>Better than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, but still overhead</a:t>
            </a:r>
          </a:p>
          <a:p>
            <a:r>
              <a:rPr lang="en-US" dirty="0"/>
              <a:t>Problem: What if we get a lot of requests?</a:t>
            </a:r>
          </a:p>
          <a:p>
            <a:pPr lvl="1"/>
            <a:r>
              <a:rPr lang="en-US" dirty="0"/>
              <a:t>Might run out of memory (thread stacks)</a:t>
            </a:r>
          </a:p>
          <a:p>
            <a:pPr lvl="1"/>
            <a:r>
              <a:rPr lang="en-US" dirty="0"/>
              <a:t>Schedulers usually have trouble with too many threads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38B22F-1F4C-4E14-A04F-835F52DE96E9}"/>
              </a:ext>
            </a:extLst>
          </p:cNvPr>
          <p:cNvSpPr txBox="1">
            <a:spLocks/>
          </p:cNvSpPr>
          <p:nvPr/>
        </p:nvSpPr>
        <p:spPr>
          <a:xfrm>
            <a:off x="628650" y="1483423"/>
            <a:ext cx="7886700" cy="1918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>
                <a:latin typeface="Consolas" panose="020B0609020204030204" pitchFamily="49" charset="0"/>
              </a:rPr>
              <a:t>serverLoop</a:t>
            </a:r>
            <a:r>
              <a:rPr lang="en-US" sz="2000" b="1" dirty="0">
                <a:latin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connection = </a:t>
            </a:r>
            <a:r>
              <a:rPr lang="en-US" sz="2000" b="1" dirty="0" err="1">
                <a:latin typeface="Consolas" panose="020B0609020204030204" pitchFamily="49" charset="0"/>
              </a:rPr>
              <a:t>AcceptNewConnection</a:t>
            </a:r>
            <a:r>
              <a:rPr lang="en-US" sz="20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</a:rPr>
              <a:t>thread_fork</a:t>
            </a:r>
            <a:r>
              <a:rPr lang="en-US" sz="2000" b="1" dirty="0"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latin typeface="Consolas" panose="020B0609020204030204" pitchFamily="49" charset="0"/>
              </a:rPr>
              <a:t>ServiceWebPage</a:t>
            </a:r>
            <a:r>
              <a:rPr lang="en-US" sz="2000" b="1" dirty="0">
                <a:latin typeface="Consolas" panose="020B0609020204030204" pitchFamily="49" charset="0"/>
              </a:rPr>
              <a:t>, connection);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8668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3D77-D1D5-471F-A974-494E080E2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Server: Thread Pools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8B285-EC7C-4108-8322-9EDB98626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Bounded</a:t>
            </a:r>
            <a:r>
              <a:rPr lang="en-US" dirty="0"/>
              <a:t> pool of worker threads</a:t>
            </a:r>
          </a:p>
          <a:p>
            <a:pPr lvl="1"/>
            <a:r>
              <a:rPr lang="en-US" dirty="0"/>
              <a:t>Allocated in </a:t>
            </a:r>
            <a:r>
              <a:rPr lang="en-US" b="1" dirty="0"/>
              <a:t>advance:</a:t>
            </a:r>
            <a:r>
              <a:rPr lang="en-US" dirty="0"/>
              <a:t> no thread creation overhead</a:t>
            </a:r>
          </a:p>
          <a:p>
            <a:pPr lvl="1"/>
            <a:r>
              <a:rPr lang="en-US" b="1" dirty="0"/>
              <a:t>Queue</a:t>
            </a:r>
            <a:r>
              <a:rPr lang="en-US" dirty="0"/>
              <a:t> of pending requests</a:t>
            </a:r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E13C2E-4FE7-7B49-9BD4-B9C0FECC57A9}"/>
              </a:ext>
            </a:extLst>
          </p:cNvPr>
          <p:cNvSpPr/>
          <p:nvPr/>
        </p:nvSpPr>
        <p:spPr>
          <a:xfrm>
            <a:off x="3868340" y="3271837"/>
            <a:ext cx="1407320" cy="1228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Master Thread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236E01-F179-2047-BEB8-1314A8C0BFE4}"/>
              </a:ext>
            </a:extLst>
          </p:cNvPr>
          <p:cNvSpPr/>
          <p:nvPr/>
        </p:nvSpPr>
        <p:spPr>
          <a:xfrm>
            <a:off x="5620940" y="3271837"/>
            <a:ext cx="536973" cy="1225296"/>
          </a:xfrm>
          <a:prstGeom prst="rect">
            <a:avLst/>
          </a:prstGeom>
          <a:solidFill>
            <a:srgbClr val="00A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5AF20F-39A6-7D49-9658-F25A886FF749}"/>
              </a:ext>
            </a:extLst>
          </p:cNvPr>
          <p:cNvSpPr txBox="1"/>
          <p:nvPr/>
        </p:nvSpPr>
        <p:spPr>
          <a:xfrm>
            <a:off x="5475690" y="4474131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93E967-E2A3-624A-98D4-728997C55881}"/>
              </a:ext>
            </a:extLst>
          </p:cNvPr>
          <p:cNvSpPr txBox="1"/>
          <p:nvPr/>
        </p:nvSpPr>
        <p:spPr>
          <a:xfrm>
            <a:off x="628650" y="4843463"/>
            <a:ext cx="142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091C23-C573-4ABB-B036-A3C91D18B803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5275660" y="3884485"/>
            <a:ext cx="345280" cy="17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319077-BBC0-4A23-B3DC-958325B44E3A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6157913" y="3884485"/>
            <a:ext cx="4808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3B3210A-B453-43C5-932D-C5BFBB8F457E}"/>
              </a:ext>
            </a:extLst>
          </p:cNvPr>
          <p:cNvSpPr/>
          <p:nvPr/>
        </p:nvSpPr>
        <p:spPr>
          <a:xfrm>
            <a:off x="6759774" y="3275266"/>
            <a:ext cx="170416" cy="12252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01D82D-20CB-42B5-BF13-45EDBB5A34BD}"/>
              </a:ext>
            </a:extLst>
          </p:cNvPr>
          <p:cNvSpPr/>
          <p:nvPr/>
        </p:nvSpPr>
        <p:spPr>
          <a:xfrm>
            <a:off x="7051164" y="3275266"/>
            <a:ext cx="170416" cy="12252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C2BD0A-CD37-4CF8-AC99-85D74C6096EF}"/>
              </a:ext>
            </a:extLst>
          </p:cNvPr>
          <p:cNvSpPr/>
          <p:nvPr/>
        </p:nvSpPr>
        <p:spPr>
          <a:xfrm>
            <a:off x="7324047" y="3275266"/>
            <a:ext cx="170416" cy="12252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200765-D120-4FC3-983C-907F1FD379ED}"/>
              </a:ext>
            </a:extLst>
          </p:cNvPr>
          <p:cNvSpPr/>
          <p:nvPr/>
        </p:nvSpPr>
        <p:spPr>
          <a:xfrm>
            <a:off x="7596930" y="3275266"/>
            <a:ext cx="170416" cy="12252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BE5500-2FA9-47F9-AAF2-551323607148}"/>
              </a:ext>
            </a:extLst>
          </p:cNvPr>
          <p:cNvSpPr/>
          <p:nvPr/>
        </p:nvSpPr>
        <p:spPr>
          <a:xfrm>
            <a:off x="6638800" y="3155711"/>
            <a:ext cx="1240165" cy="1478135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F6F90D-FBA2-4377-991B-B68593CDE1D6}"/>
              </a:ext>
            </a:extLst>
          </p:cNvPr>
          <p:cNvSpPr txBox="1"/>
          <p:nvPr/>
        </p:nvSpPr>
        <p:spPr>
          <a:xfrm>
            <a:off x="6658223" y="4620117"/>
            <a:ext cx="1331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Pool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872897-88AC-4AF2-B683-738788A5A61B}"/>
              </a:ext>
            </a:extLst>
          </p:cNvPr>
          <p:cNvSpPr/>
          <p:nvPr/>
        </p:nvSpPr>
        <p:spPr>
          <a:xfrm>
            <a:off x="1017528" y="3472829"/>
            <a:ext cx="1086280" cy="8267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Client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097D134-5C09-475F-B363-5A037F32B922}"/>
              </a:ext>
            </a:extLst>
          </p:cNvPr>
          <p:cNvCxnSpPr>
            <a:stCxn id="20" idx="3"/>
            <a:endCxn id="6" idx="1"/>
          </p:cNvCxnSpPr>
          <p:nvPr/>
        </p:nvCxnSpPr>
        <p:spPr>
          <a:xfrm>
            <a:off x="2103808" y="3886200"/>
            <a:ext cx="176453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FE8D653-682F-4DBE-8BD3-835A3BD5A989}"/>
              </a:ext>
            </a:extLst>
          </p:cNvPr>
          <p:cNvSpPr txBox="1"/>
          <p:nvPr/>
        </p:nvSpPr>
        <p:spPr>
          <a:xfrm>
            <a:off x="2449088" y="352544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Request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5066AA99-8DDC-415F-80C6-DA3653403B30}"/>
              </a:ext>
            </a:extLst>
          </p:cNvPr>
          <p:cNvCxnSpPr>
            <a:cxnSpLocks/>
            <a:stCxn id="14" idx="2"/>
            <a:endCxn id="20" idx="2"/>
          </p:cNvCxnSpPr>
          <p:nvPr/>
        </p:nvCxnSpPr>
        <p:spPr>
          <a:xfrm rot="5400000" flipH="1">
            <a:off x="4102329" y="1757909"/>
            <a:ext cx="200992" cy="5284314"/>
          </a:xfrm>
          <a:prstGeom prst="curvedConnector3">
            <a:avLst>
              <a:gd name="adj1" fmla="val -40448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57B6172-A936-408B-9531-95F05B86501E}"/>
              </a:ext>
            </a:extLst>
          </p:cNvPr>
          <p:cNvSpPr txBox="1"/>
          <p:nvPr/>
        </p:nvSpPr>
        <p:spPr>
          <a:xfrm>
            <a:off x="3732183" y="530043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72306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2" y="9526"/>
            <a:ext cx="8518525" cy="1325563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ea typeface="Gulim" panose="020B0600000101010101" pitchFamily="34" charset="-127"/>
              </a:rPr>
              <a:t>Multiprocessing vs Multiprogramming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607" y="1062044"/>
            <a:ext cx="8710612" cy="2671755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Multiprocessing: Multiple cores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Multiprogramming: Multiple Jobs/Processes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Multithreading: Multiple threads/processes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What does it mean to run two threads concurrently?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Scheduler is free to run threads in any order and interleaving</a:t>
            </a: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492125" y="5181600"/>
            <a:ext cx="8042275" cy="1295400"/>
            <a:chOff x="310" y="3264"/>
            <a:chExt cx="5066" cy="816"/>
          </a:xfrm>
        </p:grpSpPr>
        <p:grpSp>
          <p:nvGrpSpPr>
            <p:cNvPr id="25615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0"/>
              <a:chOff x="2208" y="3105"/>
              <a:chExt cx="2640" cy="240"/>
            </a:xfrm>
          </p:grpSpPr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2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3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4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45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6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</p:grpSp>
        <p:grpSp>
          <p:nvGrpSpPr>
            <p:cNvPr id="25616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25619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1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22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3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4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5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6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7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8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9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0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1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2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3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34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5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6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7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8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9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0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617" name="AutoShape 65"/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8" name="Text Box 66"/>
            <p:cNvSpPr txBox="1">
              <a:spLocks noChangeArrowheads="1"/>
            </p:cNvSpPr>
            <p:nvPr/>
          </p:nvSpPr>
          <p:spPr bwMode="auto">
            <a:xfrm>
              <a:off x="310" y="3604"/>
              <a:ext cx="13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Multiprogramming</a:t>
              </a:r>
            </a:p>
          </p:txBody>
        </p:sp>
      </p:grpSp>
      <p:grpSp>
        <p:nvGrpSpPr>
          <p:cNvPr id="400453" name="Group 69"/>
          <p:cNvGrpSpPr>
            <a:grpSpLocks/>
          </p:cNvGrpSpPr>
          <p:nvPr/>
        </p:nvGrpSpPr>
        <p:grpSpPr bwMode="auto">
          <a:xfrm>
            <a:off x="762000" y="3962400"/>
            <a:ext cx="5280025" cy="1143000"/>
            <a:chOff x="480" y="2496"/>
            <a:chExt cx="3326" cy="720"/>
          </a:xfrm>
        </p:grpSpPr>
        <p:grpSp>
          <p:nvGrpSpPr>
            <p:cNvPr id="25606" name="Group 61"/>
            <p:cNvGrpSpPr>
              <a:grpSpLocks/>
            </p:cNvGrpSpPr>
            <p:nvPr/>
          </p:nvGrpSpPr>
          <p:grpSpPr bwMode="auto">
            <a:xfrm>
              <a:off x="2112" y="2496"/>
              <a:ext cx="1694" cy="615"/>
              <a:chOff x="2208" y="2448"/>
              <a:chExt cx="1694" cy="615"/>
            </a:xfrm>
          </p:grpSpPr>
          <p:sp>
            <p:nvSpPr>
              <p:cNvPr id="25609" name="Text Box 4"/>
              <p:cNvSpPr txBox="1">
                <a:spLocks noChangeArrowheads="1"/>
              </p:cNvSpPr>
              <p:nvPr/>
            </p:nvSpPr>
            <p:spPr bwMode="auto">
              <a:xfrm>
                <a:off x="2208" y="2448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10" name="Line 7"/>
              <p:cNvSpPr>
                <a:spLocks noChangeShapeType="1"/>
              </p:cNvSpPr>
              <p:nvPr/>
            </p:nvSpPr>
            <p:spPr bwMode="auto">
              <a:xfrm>
                <a:off x="2414" y="2566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dirty="0"/>
              </a:p>
            </p:txBody>
          </p:sp>
          <p:sp>
            <p:nvSpPr>
              <p:cNvPr id="25611" name="Text Box 5"/>
              <p:cNvSpPr txBox="1">
                <a:spLocks noChangeArrowheads="1"/>
              </p:cNvSpPr>
              <p:nvPr/>
            </p:nvSpPr>
            <p:spPr bwMode="auto">
              <a:xfrm>
                <a:off x="2208" y="2640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12" name="Line 8"/>
              <p:cNvSpPr>
                <a:spLocks noChangeShapeType="1"/>
              </p:cNvSpPr>
              <p:nvPr/>
            </p:nvSpPr>
            <p:spPr bwMode="auto">
              <a:xfrm>
                <a:off x="2414" y="2736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13" name="Text Box 6"/>
              <p:cNvSpPr txBox="1">
                <a:spLocks noChangeArrowheads="1"/>
              </p:cNvSpPr>
              <p:nvPr/>
            </p:nvSpPr>
            <p:spPr bwMode="auto">
              <a:xfrm>
                <a:off x="2208" y="283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dirty="0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14" name="Line 9"/>
              <p:cNvSpPr>
                <a:spLocks noChangeShapeType="1"/>
              </p:cNvSpPr>
              <p:nvPr/>
            </p:nvSpPr>
            <p:spPr bwMode="auto">
              <a:xfrm>
                <a:off x="2414" y="2928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607" name="Text Box 64"/>
            <p:cNvSpPr txBox="1">
              <a:spLocks noChangeArrowheads="1"/>
            </p:cNvSpPr>
            <p:nvPr/>
          </p:nvSpPr>
          <p:spPr bwMode="auto">
            <a:xfrm>
              <a:off x="480" y="2736"/>
              <a:ext cx="1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Multiprocessing</a:t>
              </a:r>
            </a:p>
          </p:txBody>
        </p:sp>
        <p:sp>
          <p:nvSpPr>
            <p:cNvPr id="25608" name="AutoShape 68"/>
            <p:cNvSpPr>
              <a:spLocks/>
            </p:cNvSpPr>
            <p:nvPr/>
          </p:nvSpPr>
          <p:spPr bwMode="auto">
            <a:xfrm>
              <a:off x="1654" y="2496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7861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268" y="224433"/>
            <a:ext cx="8153400" cy="1074048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Gulim" panose="020B0600000101010101" pitchFamily="34" charset="-127"/>
              </a:rPr>
              <a:t>Yield is covered, what about I/O?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1" y="3802207"/>
            <a:ext cx="8077200" cy="238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User code invokes </a:t>
            </a:r>
            <a:r>
              <a:rPr lang="en-US" altLang="ko-KR" dirty="0" err="1">
                <a:ea typeface="Gulim" panose="020B0600000101010101" pitchFamily="34" charset="-127"/>
              </a:rPr>
              <a:t>syscall</a:t>
            </a:r>
            <a:endParaRPr lang="en-US" altLang="ko-KR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IO operation initiated (more later)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Run new thread, switch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Really, same thing as before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Just put the thread on a different queue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4408488" y="1193808"/>
            <a:ext cx="1981200" cy="6096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CopyFile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4408488" y="1803408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read</a:t>
            </a:r>
          </a:p>
        </p:txBody>
      </p:sp>
      <p:grpSp>
        <p:nvGrpSpPr>
          <p:cNvPr id="378891" name="Group 11"/>
          <p:cNvGrpSpPr>
            <a:grpSpLocks/>
          </p:cNvGrpSpPr>
          <p:nvPr/>
        </p:nvGrpSpPr>
        <p:grpSpPr bwMode="auto">
          <a:xfrm>
            <a:off x="2558664" y="2057408"/>
            <a:ext cx="3831025" cy="1522413"/>
            <a:chOff x="1227" y="1056"/>
            <a:chExt cx="2421" cy="1056"/>
          </a:xfrm>
        </p:grpSpPr>
        <p:sp>
          <p:nvSpPr>
            <p:cNvPr id="26634" name="Rectangle 12"/>
            <p:cNvSpPr>
              <a:spLocks noChangeArrowheads="1"/>
            </p:cNvSpPr>
            <p:nvPr/>
          </p:nvSpPr>
          <p:spPr bwMode="auto">
            <a:xfrm flipV="1">
              <a:off x="2400" y="1584"/>
              <a:ext cx="1248" cy="24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5" name="Rectangle 13"/>
            <p:cNvSpPr>
              <a:spLocks noChangeArrowheads="1"/>
            </p:cNvSpPr>
            <p:nvPr/>
          </p:nvSpPr>
          <p:spPr bwMode="auto">
            <a:xfrm flipV="1">
              <a:off x="2400" y="1248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kernel_read</a:t>
              </a:r>
              <a:endParaRPr lang="en-US" altLang="ko-KR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6" name="Arc 14"/>
            <p:cNvSpPr>
              <a:spLocks/>
            </p:cNvSpPr>
            <p:nvPr/>
          </p:nvSpPr>
          <p:spPr bwMode="auto">
            <a:xfrm flipH="1">
              <a:off x="2112" y="1056"/>
              <a:ext cx="288" cy="384"/>
            </a:xfrm>
            <a:custGeom>
              <a:avLst/>
              <a:gdLst>
                <a:gd name="T0" fmla="*/ 0 w 21600"/>
                <a:gd name="T1" fmla="*/ 0 h 43068"/>
                <a:gd name="T2" fmla="*/ 0 w 21600"/>
                <a:gd name="T3" fmla="*/ 3 h 43068"/>
                <a:gd name="T4" fmla="*/ 0 w 21600"/>
                <a:gd name="T5" fmla="*/ 2 h 430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7" name="Text Box 15"/>
            <p:cNvSpPr txBox="1">
              <a:spLocks noChangeArrowheads="1"/>
            </p:cNvSpPr>
            <p:nvPr/>
          </p:nvSpPr>
          <p:spPr bwMode="auto">
            <a:xfrm>
              <a:off x="1227" y="1152"/>
              <a:ext cx="775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Trap to OS</a:t>
              </a:r>
            </a:p>
          </p:txBody>
        </p:sp>
        <p:sp>
          <p:nvSpPr>
            <p:cNvPr id="26638" name="Rectangle 16"/>
            <p:cNvSpPr>
              <a:spLocks noChangeArrowheads="1"/>
            </p:cNvSpPr>
            <p:nvPr/>
          </p:nvSpPr>
          <p:spPr bwMode="auto">
            <a:xfrm>
              <a:off x="2400" y="1824"/>
              <a:ext cx="1248" cy="288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grpSp>
        <p:nvGrpSpPr>
          <p:cNvPr id="26631" name="Group 18"/>
          <p:cNvGrpSpPr>
            <a:grpSpLocks/>
          </p:cNvGrpSpPr>
          <p:nvPr/>
        </p:nvGrpSpPr>
        <p:grpSpPr bwMode="auto">
          <a:xfrm>
            <a:off x="6551613" y="1605976"/>
            <a:ext cx="369874" cy="1661107"/>
            <a:chOff x="4606" y="816"/>
            <a:chExt cx="234" cy="1152"/>
          </a:xfrm>
        </p:grpSpPr>
        <p:sp>
          <p:nvSpPr>
            <p:cNvPr id="26632" name="Text Box 19"/>
            <p:cNvSpPr txBox="1">
              <a:spLocks noChangeArrowheads="1"/>
            </p:cNvSpPr>
            <p:nvPr/>
          </p:nvSpPr>
          <p:spPr bwMode="auto">
            <a:xfrm rot="5400000">
              <a:off x="4234" y="1273"/>
              <a:ext cx="977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Stack growth</a:t>
              </a:r>
            </a:p>
          </p:txBody>
        </p:sp>
        <p:sp>
          <p:nvSpPr>
            <p:cNvPr id="26633" name="Line 20"/>
            <p:cNvSpPr>
              <a:spLocks noChangeShapeType="1"/>
            </p:cNvSpPr>
            <p:nvPr/>
          </p:nvSpPr>
          <p:spPr bwMode="auto">
            <a:xfrm>
              <a:off x="4608" y="816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487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3" y="152401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Preempting a Thread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14450"/>
            <a:ext cx="7924800" cy="5000625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Gulim" panose="020B0600000101010101" pitchFamily="34" charset="-127"/>
              </a:rPr>
              <a:t>What happens if thread never does any I/O, never waits, and never yields control?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Must find way that dispatcher can regain control!</a:t>
            </a:r>
          </a:p>
          <a:p>
            <a:pPr lvl="4"/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b="1" dirty="0">
                <a:ea typeface="Gulim" panose="020B0600000101010101" pitchFamily="34" charset="-127"/>
              </a:rPr>
              <a:t>Interrupts</a:t>
            </a:r>
            <a:r>
              <a:rPr lang="en-US" altLang="ko-KR" dirty="0">
                <a:ea typeface="Gulim" panose="020B0600000101010101" pitchFamily="34" charset="-127"/>
              </a:rPr>
              <a:t>: signals from hardware or software that stop the running code and jump to kernel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Timer: like an alarm clock that goes off every some milliseconds</a:t>
            </a:r>
          </a:p>
          <a:p>
            <a:pPr lvl="1"/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dirty="0">
                <a:ea typeface="Gulim" panose="020B0600000101010101" pitchFamily="34" charset="-127"/>
              </a:rPr>
              <a:t>Interrupt is a hardware-invoked mode switch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Handled immediately, no scheduling required</a:t>
            </a:r>
          </a:p>
        </p:txBody>
      </p:sp>
    </p:spTree>
    <p:extLst>
      <p:ext uri="{BB962C8B-B14F-4D97-AF65-F5344CB8AC3E}">
        <p14:creationId xmlns:p14="http://schemas.microsoft.com/office/powerpoint/2010/main" val="7070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Text Box 3"/>
          <p:cNvSpPr txBox="1">
            <a:spLocks noChangeArrowheads="1"/>
          </p:cNvSpPr>
          <p:nvPr/>
        </p:nvSpPr>
        <p:spPr bwMode="auto">
          <a:xfrm>
            <a:off x="1169988" y="1527989"/>
            <a:ext cx="265747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add 	$r1,$r2,$r3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subi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 	$r4,$r1,#4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slli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 	$r4,$r4,#2</a:t>
            </a:r>
          </a:p>
          <a:p>
            <a:pPr algn="l"/>
            <a:r>
              <a:rPr lang="en-US" altLang="ko-KR" sz="2000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</p:txBody>
      </p:sp>
      <p:grpSp>
        <p:nvGrpSpPr>
          <p:cNvPr id="380945" name="Group 17"/>
          <p:cNvGrpSpPr>
            <a:grpSpLocks/>
          </p:cNvGrpSpPr>
          <p:nvPr/>
        </p:nvGrpSpPr>
        <p:grpSpPr bwMode="auto">
          <a:xfrm rot="-391188">
            <a:off x="3422318" y="1513389"/>
            <a:ext cx="2219325" cy="1016000"/>
            <a:chOff x="2093" y="908"/>
            <a:chExt cx="1398" cy="640"/>
          </a:xfrm>
        </p:grpSpPr>
        <p:sp>
          <p:nvSpPr>
            <p:cNvPr id="28691" name="Line 9"/>
            <p:cNvSpPr>
              <a:spLocks noChangeShapeType="1"/>
            </p:cNvSpPr>
            <p:nvPr/>
          </p:nvSpPr>
          <p:spPr bwMode="auto">
            <a:xfrm rot="-2286349">
              <a:off x="2093" y="1301"/>
              <a:ext cx="1398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8692" name="Text Box 10"/>
            <p:cNvSpPr txBox="1">
              <a:spLocks noChangeArrowheads="1"/>
            </p:cNvSpPr>
            <p:nvPr/>
          </p:nvSpPr>
          <p:spPr bwMode="auto">
            <a:xfrm rot="19313651">
              <a:off x="2185" y="908"/>
              <a:ext cx="108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PC saved</a:t>
              </a:r>
            </a:p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Disable All </a:t>
              </a:r>
              <a:r>
                <a:rPr lang="en-US" altLang="ko-KR" sz="2000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20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</p:grpSp>
      <p:grpSp>
        <p:nvGrpSpPr>
          <p:cNvPr id="380946" name="Group 18"/>
          <p:cNvGrpSpPr>
            <a:grpSpLocks/>
          </p:cNvGrpSpPr>
          <p:nvPr/>
        </p:nvGrpSpPr>
        <p:grpSpPr bwMode="auto">
          <a:xfrm rot="483410">
            <a:off x="3327760" y="4021083"/>
            <a:ext cx="2286000" cy="923926"/>
            <a:chOff x="2064" y="2472"/>
            <a:chExt cx="1440" cy="582"/>
          </a:xfrm>
        </p:grpSpPr>
        <p:sp>
          <p:nvSpPr>
            <p:cNvPr id="28689" name="Line 11"/>
            <p:cNvSpPr>
              <a:spLocks noChangeShapeType="1"/>
            </p:cNvSpPr>
            <p:nvPr/>
          </p:nvSpPr>
          <p:spPr bwMode="auto">
            <a:xfrm rot="2461539" flipH="1">
              <a:off x="2064" y="2686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8690" name="Text Box 12"/>
            <p:cNvSpPr txBox="1">
              <a:spLocks noChangeArrowheads="1"/>
            </p:cNvSpPr>
            <p:nvPr/>
          </p:nvSpPr>
          <p:spPr bwMode="auto">
            <a:xfrm rot="2461539">
              <a:off x="2253" y="2472"/>
              <a:ext cx="1006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Restore PC</a:t>
              </a:r>
            </a:p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Enable all </a:t>
              </a:r>
              <a:r>
                <a:rPr lang="en-US" altLang="ko-KR" sz="2000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20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</p:grpSp>
      <p:grpSp>
        <p:nvGrpSpPr>
          <p:cNvPr id="380952" name="Group 24"/>
          <p:cNvGrpSpPr>
            <a:grpSpLocks/>
          </p:cNvGrpSpPr>
          <p:nvPr/>
        </p:nvGrpSpPr>
        <p:grpSpPr bwMode="auto">
          <a:xfrm>
            <a:off x="5314953" y="887422"/>
            <a:ext cx="3670302" cy="4770438"/>
            <a:chOff x="3398" y="380"/>
            <a:chExt cx="2312" cy="3005"/>
          </a:xfrm>
        </p:grpSpPr>
        <p:sp>
          <p:nvSpPr>
            <p:cNvPr id="28686" name="Text Box 4"/>
            <p:cNvSpPr txBox="1">
              <a:spLocks noChangeArrowheads="1"/>
            </p:cNvSpPr>
            <p:nvPr/>
          </p:nvSpPr>
          <p:spPr bwMode="auto">
            <a:xfrm>
              <a:off x="3398" y="380"/>
              <a:ext cx="1980" cy="3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Raise priority </a:t>
              </a:r>
            </a:p>
            <a:p>
              <a:pPr algn="l"/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(set mask)</a:t>
              </a:r>
            </a:p>
            <a:p>
              <a:pPr algn="l"/>
              <a:r>
                <a:rPr lang="en-US" altLang="ko-KR" sz="2000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Reenable</a:t>
              </a:r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All </a:t>
              </a:r>
              <a:r>
                <a:rPr lang="en-US" altLang="ko-KR" sz="2000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Save registers</a:t>
              </a:r>
            </a:p>
            <a:p>
              <a:pPr algn="l"/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Dispatch to Handler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</a:p>
            <a:p>
              <a:pPr algn="l"/>
              <a:r>
                <a:rPr lang="en-US" altLang="ko-KR" dirty="0">
                  <a:solidFill>
                    <a:srgbClr val="00B050"/>
                  </a:solidFill>
                  <a:latin typeface="Consolas" charset="0"/>
                  <a:ea typeface="Consolas" charset="0"/>
                  <a:cs typeface="Consolas" charset="0"/>
                </a:rPr>
                <a:t>Transfer Network Packet 	from hardware</a:t>
              </a:r>
              <a:br>
                <a:rPr lang="en-US" altLang="ko-KR" dirty="0">
                  <a:solidFill>
                    <a:srgbClr val="00B050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ko-KR" dirty="0">
                  <a:solidFill>
                    <a:srgbClr val="00B050"/>
                  </a:solidFill>
                  <a:latin typeface="Consolas" charset="0"/>
                  <a:ea typeface="Consolas" charset="0"/>
                  <a:cs typeface="Consolas" charset="0"/>
                </a:rPr>
                <a:t>to Kernel Buffers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  <a:endPara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Restore registers</a:t>
              </a:r>
            </a:p>
            <a:p>
              <a:pPr algn="l"/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Clear current </a:t>
              </a:r>
              <a:r>
                <a:rPr lang="en-US" altLang="ko-KR" sz="2000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endPara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Disable All </a:t>
              </a:r>
              <a:r>
                <a:rPr lang="en-US" altLang="ko-KR" sz="2000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Restore priority </a:t>
              </a:r>
            </a:p>
            <a:p>
              <a:pPr algn="l"/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(clear Mask)</a:t>
              </a:r>
            </a:p>
            <a:p>
              <a:pPr algn="l"/>
              <a:r>
                <a:rPr lang="en-US" altLang="ko-KR" sz="200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RTI</a:t>
              </a:r>
            </a:p>
          </p:txBody>
        </p:sp>
        <p:sp>
          <p:nvSpPr>
            <p:cNvPr id="28687" name="AutoShape 13"/>
            <p:cNvSpPr>
              <a:spLocks/>
            </p:cNvSpPr>
            <p:nvPr/>
          </p:nvSpPr>
          <p:spPr bwMode="auto">
            <a:xfrm>
              <a:off x="5182" y="605"/>
              <a:ext cx="288" cy="2496"/>
            </a:xfrm>
            <a:prstGeom prst="rightBrace">
              <a:avLst>
                <a:gd name="adj1" fmla="val 7222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88" name="Text Box 14"/>
            <p:cNvSpPr txBox="1">
              <a:spLocks noChangeArrowheads="1"/>
            </p:cNvSpPr>
            <p:nvPr/>
          </p:nvSpPr>
          <p:spPr bwMode="auto">
            <a:xfrm rot="16200000">
              <a:off x="4724" y="1765"/>
              <a:ext cx="16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ko-KR" altLang="en-US" sz="24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“</a:t>
              </a:r>
              <a:r>
                <a:rPr lang="en-US" altLang="ko-KR" sz="24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Interrupt Handler”</a:t>
              </a:r>
            </a:p>
          </p:txBody>
        </p:sp>
      </p:grpSp>
      <p:sp>
        <p:nvSpPr>
          <p:cNvPr id="28678" name="Rectangle 15"/>
          <p:cNvSpPr>
            <a:spLocks noGrp="1" noChangeArrowheads="1"/>
          </p:cNvSpPr>
          <p:nvPr>
            <p:ph type="title"/>
          </p:nvPr>
        </p:nvSpPr>
        <p:spPr>
          <a:xfrm>
            <a:off x="-17272" y="353712"/>
            <a:ext cx="7540625" cy="795467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Example: Network Interrupt</a:t>
            </a:r>
          </a:p>
        </p:txBody>
      </p:sp>
      <p:sp>
        <p:nvSpPr>
          <p:cNvPr id="38094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20675" y="5521335"/>
            <a:ext cx="8534400" cy="1524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An interrupt is a hardware-invoked context switch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No separate step to choose what to run next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Always run the interrupt handler immediately</a:t>
            </a:r>
          </a:p>
          <a:p>
            <a:endParaRPr lang="ko-KR" altLang="en-US" dirty="0">
              <a:ea typeface="굴림" panose="020B0600000101010101" pitchFamily="34" charset="-127"/>
            </a:endParaRPr>
          </a:p>
        </p:txBody>
      </p:sp>
      <p:grpSp>
        <p:nvGrpSpPr>
          <p:cNvPr id="380954" name="Group 26"/>
          <p:cNvGrpSpPr>
            <a:grpSpLocks/>
          </p:cNvGrpSpPr>
          <p:nvPr/>
        </p:nvGrpSpPr>
        <p:grpSpPr bwMode="auto">
          <a:xfrm>
            <a:off x="107950" y="1811347"/>
            <a:ext cx="3762377" cy="2601914"/>
            <a:chOff x="120" y="952"/>
            <a:chExt cx="2370" cy="1639"/>
          </a:xfrm>
        </p:grpSpPr>
        <p:grpSp>
          <p:nvGrpSpPr>
            <p:cNvPr id="28682" name="Group 20"/>
            <p:cNvGrpSpPr>
              <a:grpSpLocks/>
            </p:cNvGrpSpPr>
            <p:nvPr/>
          </p:nvGrpSpPr>
          <p:grpSpPr bwMode="auto">
            <a:xfrm>
              <a:off x="120" y="952"/>
              <a:ext cx="705" cy="1639"/>
              <a:chOff x="141" y="952"/>
              <a:chExt cx="705" cy="1639"/>
            </a:xfrm>
          </p:grpSpPr>
          <p:sp>
            <p:nvSpPr>
              <p:cNvPr id="28684" name="AutoShape 5"/>
              <p:cNvSpPr>
                <a:spLocks noChangeArrowheads="1"/>
              </p:cNvSpPr>
              <p:nvPr/>
            </p:nvSpPr>
            <p:spPr bwMode="auto">
              <a:xfrm>
                <a:off x="396" y="1565"/>
                <a:ext cx="450" cy="480"/>
              </a:xfrm>
              <a:prstGeom prst="rightArrow">
                <a:avLst>
                  <a:gd name="adj1" fmla="val 37500"/>
                  <a:gd name="adj2" fmla="val 59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685" name="Text Box 6"/>
              <p:cNvSpPr txBox="1">
                <a:spLocks noChangeArrowheads="1"/>
              </p:cNvSpPr>
              <p:nvPr/>
            </p:nvSpPr>
            <p:spPr bwMode="auto">
              <a:xfrm rot="16200000">
                <a:off x="-553" y="1646"/>
                <a:ext cx="163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dirty="0">
                    <a:solidFill>
                      <a:srgbClr val="2A40E2"/>
                    </a:solidFill>
                    <a:latin typeface="Gill Sans" charset="0"/>
                    <a:ea typeface="Gill Sans" charset="0"/>
                    <a:cs typeface="Gill Sans" charset="0"/>
                  </a:rPr>
                  <a:t>External Interrupt</a:t>
                </a:r>
              </a:p>
            </p:txBody>
          </p:sp>
        </p:grpSp>
        <p:sp>
          <p:nvSpPr>
            <p:cNvPr id="28683" name="Text Box 23"/>
            <p:cNvSpPr txBox="1">
              <a:spLocks noChangeArrowheads="1"/>
            </p:cNvSpPr>
            <p:nvPr/>
          </p:nvSpPr>
          <p:spPr bwMode="auto">
            <a:xfrm>
              <a:off x="816" y="1638"/>
              <a:ext cx="16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8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Pipeline Flush</a:t>
              </a:r>
            </a:p>
          </p:txBody>
        </p:sp>
      </p:grpSp>
      <p:sp>
        <p:nvSpPr>
          <p:cNvPr id="380950" name="Text Box 22"/>
          <p:cNvSpPr txBox="1">
            <a:spLocks noChangeArrowheads="1"/>
          </p:cNvSpPr>
          <p:nvPr/>
        </p:nvSpPr>
        <p:spPr bwMode="auto">
          <a:xfrm>
            <a:off x="1169988" y="3267328"/>
            <a:ext cx="2657475" cy="165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$r2,0($r4)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$r3,4($r4)</a:t>
            </a:r>
          </a:p>
          <a:p>
            <a:pPr algn="l"/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add	$r2,$r2,$r3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8($r4),$r2</a:t>
            </a:r>
          </a:p>
          <a:p>
            <a:pPr>
              <a:lnSpc>
                <a:spcPct val="50000"/>
              </a:lnSpc>
            </a:pPr>
            <a:r>
              <a:rPr lang="en-US" altLang="ko-KR" sz="2000" b="0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...</a:t>
            </a:r>
            <a:endParaRPr lang="en-US" altLang="ko-KR" sz="2000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6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/>
      <p:bldP spid="380947" grpId="0" build="p"/>
      <p:bldP spid="3809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" y="278903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Switching Threads from Interrupts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952504"/>
            <a:ext cx="8229600" cy="5773738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Prevent thread from running forever with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b="1" dirty="0">
                <a:ea typeface="굴림" panose="020B0600000101010101" pitchFamily="34" charset="-127"/>
              </a:rPr>
              <a:t>timer interrupt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buNone/>
            </a:pPr>
            <a:r>
              <a:rPr lang="en-US" altLang="ko-KR" sz="2400" b="1" dirty="0" err="1">
                <a:latin typeface="Consolas" charset="0"/>
                <a:ea typeface="Consolas" charset="0"/>
                <a:cs typeface="Consolas" charset="0"/>
              </a:rPr>
              <a:t>TimerInterrupt</a:t>
            </a:r>
            <a:r>
              <a:rPr lang="en-US" altLang="ko-KR" sz="2400" b="1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0" indent="0">
              <a:buNone/>
            </a:pPr>
            <a:r>
              <a:rPr lang="en-US" altLang="ko-KR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400" b="1" dirty="0" err="1">
                <a:latin typeface="Consolas" charset="0"/>
                <a:ea typeface="Consolas" charset="0"/>
                <a:cs typeface="Consolas" charset="0"/>
              </a:rPr>
              <a:t>DoPeriodicHouseKeeping</a:t>
            </a:r>
            <a:r>
              <a:rPr lang="en-US" altLang="ko-KR" sz="24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buNone/>
            </a:pPr>
            <a:r>
              <a:rPr lang="en-US" altLang="ko-KR" sz="2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400" b="1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r>
              <a:rPr lang="en-US" altLang="ko-KR" sz="2400" b="1" dirty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4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r>
              <a:rPr lang="en-US" altLang="ko-KR" dirty="0">
                <a:latin typeface="Gill Sans MT" panose="020B0502020104020203" pitchFamily="34" charset="77"/>
                <a:ea typeface="Consolas" charset="0"/>
                <a:cs typeface="Consolas" charset="0"/>
              </a:rPr>
              <a:t>Same thing from IO interrupts</a:t>
            </a:r>
          </a:p>
          <a:p>
            <a:pPr lvl="1"/>
            <a:r>
              <a:rPr lang="en-US" altLang="ko-KR" dirty="0">
                <a:latin typeface="Gill Sans MT" panose="020B0502020104020203" pitchFamily="34" charset="77"/>
                <a:ea typeface="Consolas" charset="0"/>
                <a:cs typeface="Consolas" charset="0"/>
              </a:rPr>
              <a:t>Example: immediately start process waiting for keypress</a:t>
            </a:r>
          </a:p>
        </p:txBody>
      </p:sp>
      <p:grpSp>
        <p:nvGrpSpPr>
          <p:cNvPr id="381966" name="Group 14"/>
          <p:cNvGrpSpPr>
            <a:grpSpLocks/>
          </p:cNvGrpSpPr>
          <p:nvPr/>
        </p:nvGrpSpPr>
        <p:grpSpPr bwMode="auto">
          <a:xfrm>
            <a:off x="1928813" y="1866904"/>
            <a:ext cx="4325939" cy="1776413"/>
            <a:chOff x="1107" y="576"/>
            <a:chExt cx="2725" cy="1119"/>
          </a:xfrm>
        </p:grpSpPr>
        <p:sp>
          <p:nvSpPr>
            <p:cNvPr id="29701" name="Rectangle 4"/>
            <p:cNvSpPr>
              <a:spLocks noChangeArrowheads="1"/>
            </p:cNvSpPr>
            <p:nvPr/>
          </p:nvSpPr>
          <p:spPr bwMode="auto">
            <a:xfrm>
              <a:off x="2208" y="57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Some Routine</a:t>
              </a:r>
            </a:p>
          </p:txBody>
        </p:sp>
        <p:grpSp>
          <p:nvGrpSpPr>
            <p:cNvPr id="29702" name="Group 5"/>
            <p:cNvGrpSpPr>
              <a:grpSpLocks/>
            </p:cNvGrpSpPr>
            <p:nvPr/>
          </p:nvGrpSpPr>
          <p:grpSpPr bwMode="auto">
            <a:xfrm>
              <a:off x="1107" y="736"/>
              <a:ext cx="2349" cy="959"/>
              <a:chOff x="1292" y="1056"/>
              <a:chExt cx="2356" cy="1056"/>
            </a:xfrm>
          </p:grpSpPr>
          <p:sp>
            <p:nvSpPr>
              <p:cNvPr id="29706" name="Rectangle 6"/>
              <p:cNvSpPr>
                <a:spLocks noChangeArrowheads="1"/>
              </p:cNvSpPr>
              <p:nvPr/>
            </p:nvSpPr>
            <p:spPr bwMode="auto">
              <a:xfrm flipV="1">
                <a:off x="2400" y="1584"/>
                <a:ext cx="1248" cy="240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dirty="0" err="1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run_new_thread</a:t>
                </a:r>
                <a:endParaRPr lang="en-US" altLang="ko-KR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7" name="Rectangle 7"/>
              <p:cNvSpPr>
                <a:spLocks noChangeArrowheads="1"/>
              </p:cNvSpPr>
              <p:nvPr/>
            </p:nvSpPr>
            <p:spPr bwMode="auto">
              <a:xfrm flipV="1">
                <a:off x="2400" y="1248"/>
                <a:ext cx="1248" cy="336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dirty="0" err="1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TimerInterrupt</a:t>
                </a:r>
                <a:endParaRPr lang="en-US" altLang="ko-KR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8" name="Arc 8"/>
              <p:cNvSpPr>
                <a:spLocks/>
              </p:cNvSpPr>
              <p:nvPr/>
            </p:nvSpPr>
            <p:spPr bwMode="auto">
              <a:xfrm flipH="1">
                <a:off x="2112" y="1056"/>
                <a:ext cx="288" cy="384"/>
              </a:xfrm>
              <a:custGeom>
                <a:avLst/>
                <a:gdLst>
                  <a:gd name="T0" fmla="*/ 0 w 21600"/>
                  <a:gd name="T1" fmla="*/ 0 h 43068"/>
                  <a:gd name="T2" fmla="*/ 0 w 21600"/>
                  <a:gd name="T3" fmla="*/ 3 h 43068"/>
                  <a:gd name="T4" fmla="*/ 0 w 21600"/>
                  <a:gd name="T5" fmla="*/ 2 h 43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9" name="Text Box 9"/>
              <p:cNvSpPr txBox="1">
                <a:spLocks noChangeArrowheads="1"/>
              </p:cNvSpPr>
              <p:nvPr/>
            </p:nvSpPr>
            <p:spPr bwMode="auto">
              <a:xfrm>
                <a:off x="1292" y="1152"/>
                <a:ext cx="653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</a:p>
            </p:txBody>
          </p:sp>
          <p:sp>
            <p:nvSpPr>
              <p:cNvPr id="29710" name="Rectangle 10"/>
              <p:cNvSpPr>
                <a:spLocks noChangeArrowheads="1"/>
              </p:cNvSpPr>
              <p:nvPr/>
            </p:nvSpPr>
            <p:spPr bwMode="auto">
              <a:xfrm>
                <a:off x="2400" y="1824"/>
                <a:ext cx="1248" cy="288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dirty="0">
                    <a:solidFill>
                      <a:schemeClr val="bg1"/>
                    </a:solidFill>
                    <a:latin typeface="Consolas" charset="0"/>
                    <a:ea typeface="Consolas" charset="0"/>
                    <a:cs typeface="Consolas" charset="0"/>
                  </a:rPr>
                  <a:t>switch</a:t>
                </a:r>
              </a:p>
            </p:txBody>
          </p:sp>
        </p:grpSp>
        <p:grpSp>
          <p:nvGrpSpPr>
            <p:cNvPr id="29703" name="Group 11"/>
            <p:cNvGrpSpPr>
              <a:grpSpLocks/>
            </p:cNvGrpSpPr>
            <p:nvPr/>
          </p:nvGrpSpPr>
          <p:grpSpPr bwMode="auto">
            <a:xfrm>
              <a:off x="3599" y="627"/>
              <a:ext cx="233" cy="1046"/>
              <a:chOff x="4606" y="816"/>
              <a:chExt cx="234" cy="1152"/>
            </a:xfrm>
          </p:grpSpPr>
          <p:sp>
            <p:nvSpPr>
              <p:cNvPr id="29704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234" y="1273"/>
                <a:ext cx="977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29705" name="Line 13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5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9313" y="312896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does a thread get started?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DDEA-CFF4-C541-8E65-D191EC87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63" y="1432083"/>
            <a:ext cx="7886700" cy="4351338"/>
          </a:xfrm>
        </p:spPr>
        <p:txBody>
          <a:bodyPr/>
          <a:lstStyle/>
          <a:p>
            <a:r>
              <a:rPr lang="en-US" dirty="0"/>
              <a:t>Can't call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switch() </a:t>
            </a:r>
            <a:r>
              <a:rPr lang="en-US" dirty="0"/>
              <a:t>without starting a thread</a:t>
            </a:r>
          </a:p>
          <a:p>
            <a:r>
              <a:rPr lang="en-US" dirty="0"/>
              <a:t>How do we make a </a:t>
            </a:r>
            <a:r>
              <a:rPr lang="en-US" b="1" i="1" dirty="0"/>
              <a:t>new</a:t>
            </a:r>
            <a:r>
              <a:rPr lang="en-US" i="1" dirty="0"/>
              <a:t> </a:t>
            </a:r>
            <a:r>
              <a:rPr lang="en-US" dirty="0"/>
              <a:t>thread?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123550" y="6178718"/>
            <a:ext cx="1438274" cy="5334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4211408" y="2629068"/>
            <a:ext cx="2595564" cy="3549650"/>
            <a:chOff x="1149" y="620"/>
            <a:chExt cx="1635" cy="2236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149" y="1320"/>
              <a:ext cx="291" cy="1152"/>
              <a:chOff x="4599" y="816"/>
              <a:chExt cx="291" cy="1152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72" y="1243"/>
                <a:ext cx="114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568" y="620"/>
              <a:ext cx="11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6969692" y="5230196"/>
            <a:ext cx="2146300" cy="965200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94" y="2208"/>
              <a:ext cx="10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8F9976A-0395-424C-B799-10A712ADA530}"/>
              </a:ext>
            </a:extLst>
          </p:cNvPr>
          <p:cNvSpPr txBox="1"/>
          <p:nvPr/>
        </p:nvSpPr>
        <p:spPr>
          <a:xfrm>
            <a:off x="125189" y="3349355"/>
            <a:ext cx="39338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SetupNewThread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regs.sp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newStack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regs.retpc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&amp;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ThreadRoot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EFFA1B5B-26C4-B84D-808E-53EE555A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771" y="3114045"/>
            <a:ext cx="1981201" cy="40005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dirty="0" err="1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ThreadRoot</a:t>
            </a:r>
            <a:endParaRPr lang="en-US" altLang="en-US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53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88" y="118800"/>
            <a:ext cx="8484412" cy="1325563"/>
          </a:xfrm>
        </p:spPr>
        <p:txBody>
          <a:bodyPr/>
          <a:lstStyle/>
          <a:p>
            <a:r>
              <a:rPr lang="en-US" dirty="0"/>
              <a:t>Recall: Process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6916"/>
            <a:ext cx="7924800" cy="4930083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sz="3200" dirty="0"/>
              <a:t> – copy the current process</a:t>
            </a:r>
          </a:p>
          <a:p>
            <a:pPr>
              <a:spcAft>
                <a:spcPts val="800"/>
              </a:spcAft>
            </a:pPr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sz="3200" dirty="0"/>
              <a:t> – change the </a:t>
            </a:r>
            <a:r>
              <a:rPr lang="en-US" sz="3200" i="1" dirty="0"/>
              <a:t>program </a:t>
            </a:r>
            <a:r>
              <a:rPr lang="en-US" sz="3200" dirty="0"/>
              <a:t>being run by the current process</a:t>
            </a:r>
          </a:p>
          <a:p>
            <a:pPr>
              <a:spcAft>
                <a:spcPts val="800"/>
              </a:spcAft>
            </a:pPr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sz="3200" dirty="0"/>
              <a:t> – wait for a process to finish</a:t>
            </a:r>
          </a:p>
          <a:p>
            <a:pPr>
              <a:spcAft>
                <a:spcPts val="800"/>
              </a:spcAft>
            </a:pPr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kill</a:t>
            </a:r>
            <a:r>
              <a:rPr lang="en-US" sz="3200" dirty="0"/>
              <a:t> – send a </a:t>
            </a:r>
            <a:r>
              <a:rPr lang="en-US" sz="3200" i="1" dirty="0"/>
              <a:t>signal</a:t>
            </a:r>
            <a:r>
              <a:rPr lang="en-US" sz="3200" dirty="0"/>
              <a:t> (interrupt-like notification) to another process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US" sz="3200" dirty="0" err="1">
                <a:latin typeface="Consolas" panose="020B0609020204030204" pitchFamily="49" charset="0"/>
              </a:rPr>
              <a:t>sigaction</a:t>
            </a:r>
            <a:r>
              <a:rPr lang="en-US" sz="3200" dirty="0"/>
              <a:t> – set handlers for signals</a:t>
            </a:r>
          </a:p>
        </p:txBody>
      </p:sp>
    </p:spTree>
    <p:extLst>
      <p:ext uri="{BB962C8B-B14F-4D97-AF65-F5344CB8AC3E}">
        <p14:creationId xmlns:p14="http://schemas.microsoft.com/office/powerpoint/2010/main" val="4288023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319888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does a thread get started?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DDEA-CFF4-C541-8E65-D191EC87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3" y="1439075"/>
            <a:ext cx="7886700" cy="4351338"/>
          </a:xfrm>
        </p:spPr>
        <p:txBody>
          <a:bodyPr/>
          <a:lstStyle/>
          <a:p>
            <a:r>
              <a:rPr lang="en-US" dirty="0"/>
              <a:t>So when does the new thread really start executing?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948358" y="5585628"/>
            <a:ext cx="1438274" cy="5334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3909211" y="2021690"/>
            <a:ext cx="2595564" cy="3549650"/>
            <a:chOff x="1149" y="620"/>
            <a:chExt cx="1635" cy="2236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149" y="1320"/>
              <a:ext cx="291" cy="1152"/>
              <a:chOff x="4599" y="816"/>
              <a:chExt cx="291" cy="1152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72" y="1243"/>
                <a:ext cx="114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568" y="620"/>
              <a:ext cx="11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6667495" y="4622818"/>
            <a:ext cx="2146300" cy="965200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94" y="2208"/>
              <a:ext cx="10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8F9976A-0395-424C-B799-10A712ADA530}"/>
              </a:ext>
            </a:extLst>
          </p:cNvPr>
          <p:cNvSpPr txBox="1"/>
          <p:nvPr/>
        </p:nvSpPr>
        <p:spPr>
          <a:xfrm>
            <a:off x="180189" y="3072553"/>
            <a:ext cx="39338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run_new_thread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cs typeface="Consolas" panose="020B0609020204030204" pitchFamily="49" charset="0"/>
              </a:rPr>
              <a:t>selects this thread's TCB, "returns" into beginning of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ThreadRoot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EFFA1B5B-26C4-B84D-808E-53EE555A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3574" y="2506667"/>
            <a:ext cx="1981201" cy="40005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dirty="0" err="1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ThreadRoot</a:t>
            </a:r>
            <a:endParaRPr lang="en-US" altLang="en-US" dirty="0">
              <a:solidFill>
                <a:schemeClr val="bg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7192"/>
            <a:ext cx="8305800" cy="5334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Bootstrapping Threads: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ThreadRoot</a:t>
            </a:r>
            <a:endParaRPr lang="en-US" altLang="ko-KR" dirty="0">
              <a:latin typeface="Consolas" panose="020B0609020204030204" pitchFamily="49" charset="0"/>
              <a:ea typeface="굴림" panose="020B0600000101010101" pitchFamily="34" charset="-127"/>
              <a:cs typeface="Consolas" panose="020B0609020204030204" pitchFamily="49" charset="0"/>
            </a:endParaRP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8" y="1271588"/>
            <a:ext cx="8559800" cy="44957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DoStartupHousekeeping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UserModeSwitch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 /* enter user mode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fcnPtr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fcnArgPtr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b="1" dirty="0" err="1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Stack will grow and shrink with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execution of thread</a:t>
            </a:r>
            <a:endParaRPr lang="en-US" altLang="ko-KR" sz="16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b="1" dirty="0" err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ThreadRoot</a:t>
            </a:r>
            <a:r>
              <a:rPr lang="en-US" altLang="ko-KR" sz="24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()</a:t>
            </a:r>
            <a:r>
              <a:rPr lang="en-US" altLang="ko-KR" sz="2400" b="1" dirty="0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never returns</a:t>
            </a:r>
          </a:p>
          <a:p>
            <a:pPr lvl="1">
              <a:lnSpc>
                <a:spcPct val="80000"/>
              </a:lnSpc>
            </a:pPr>
            <a:r>
              <a:rPr lang="en-US" altLang="ko-KR" sz="2000" b="1" dirty="0" err="1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ThreadFinish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  <a:cs typeface="Consolas" panose="020B0609020204030204" pitchFamily="49" charset="0"/>
              </a:rPr>
              <a:t>() </a:t>
            </a:r>
            <a:r>
              <a:rPr lang="en-US" altLang="ko-KR" dirty="0">
                <a:ea typeface="굴림" panose="020B0600000101010101" pitchFamily="34" charset="-127"/>
              </a:rPr>
              <a:t>destroys thread, invokes scheduler</a:t>
            </a:r>
          </a:p>
        </p:txBody>
      </p:sp>
      <p:grpSp>
        <p:nvGrpSpPr>
          <p:cNvPr id="393227" name="Group 11"/>
          <p:cNvGrpSpPr>
            <a:grpSpLocks/>
          </p:cNvGrpSpPr>
          <p:nvPr/>
        </p:nvGrpSpPr>
        <p:grpSpPr bwMode="auto">
          <a:xfrm>
            <a:off x="6159497" y="1247780"/>
            <a:ext cx="2835276" cy="2162177"/>
            <a:chOff x="2136" y="2703"/>
            <a:chExt cx="1786" cy="1362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160" y="2752"/>
              <a:ext cx="1344" cy="27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endParaRPr lang="en-US" altLang="en-US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136" y="3774"/>
              <a:ext cx="1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Running Stack</a:t>
              </a:r>
            </a:p>
          </p:txBody>
        </p:sp>
        <p:grpSp>
          <p:nvGrpSpPr>
            <p:cNvPr id="6151" name="Group 7"/>
            <p:cNvGrpSpPr>
              <a:grpSpLocks/>
            </p:cNvGrpSpPr>
            <p:nvPr/>
          </p:nvGrpSpPr>
          <p:grpSpPr bwMode="auto">
            <a:xfrm>
              <a:off x="3631" y="2703"/>
              <a:ext cx="291" cy="1145"/>
              <a:chOff x="4577" y="759"/>
              <a:chExt cx="292" cy="1261"/>
            </a:xfrm>
          </p:grpSpPr>
          <p:sp>
            <p:nvSpPr>
              <p:cNvPr id="6153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092" y="1244"/>
                <a:ext cx="1261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6154" name="Line 9"/>
              <p:cNvSpPr>
                <a:spLocks noChangeShapeType="1"/>
              </p:cNvSpPr>
              <p:nvPr/>
            </p:nvSpPr>
            <p:spPr bwMode="auto">
              <a:xfrm>
                <a:off x="4579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2" name="Rectangle 10"/>
            <p:cNvSpPr>
              <a:spLocks noChangeArrowheads="1"/>
            </p:cNvSpPr>
            <p:nvPr/>
          </p:nvSpPr>
          <p:spPr bwMode="auto">
            <a:xfrm>
              <a:off x="2160" y="3024"/>
              <a:ext cx="1344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*</a:t>
              </a:r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fcnPtr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4864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F084-3F10-2D4B-9A78-2BF4C60B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Far: Kernel-Supported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04665-3D07-A845-B6AD-6B4442AE3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1287"/>
            <a:ext cx="7886700" cy="4351338"/>
          </a:xfrm>
        </p:spPr>
        <p:txBody>
          <a:bodyPr/>
          <a:lstStyle/>
          <a:p>
            <a:r>
              <a:rPr lang="en-US" dirty="0"/>
              <a:t>Each thread has a </a:t>
            </a:r>
            <a:r>
              <a:rPr lang="en-US" b="1" dirty="0"/>
              <a:t>thread control block</a:t>
            </a:r>
          </a:p>
          <a:p>
            <a:pPr lvl="1"/>
            <a:r>
              <a:rPr lang="en-US" dirty="0"/>
              <a:t>CPU registers, including PC, pointer to stack</a:t>
            </a:r>
          </a:p>
          <a:p>
            <a:pPr lvl="1"/>
            <a:r>
              <a:rPr lang="en-US" dirty="0"/>
              <a:t>Scheduling info: priority, etc.</a:t>
            </a:r>
          </a:p>
          <a:p>
            <a:pPr lvl="1"/>
            <a:r>
              <a:rPr lang="en-US" dirty="0"/>
              <a:t>Pointer to </a:t>
            </a:r>
            <a:r>
              <a:rPr lang="en-US" b="1" dirty="0"/>
              <a:t>Process control block</a:t>
            </a:r>
          </a:p>
          <a:p>
            <a:r>
              <a:rPr lang="en-US" dirty="0"/>
              <a:t>OS scheduler uses TCBs, not PCBs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54368C-0085-4E49-BAA1-8851042F7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762" y="3635409"/>
            <a:ext cx="6594475" cy="292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87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4F244-474E-134D-A32E-CC6479AF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" y="114304"/>
            <a:ext cx="7886700" cy="1325563"/>
          </a:xfrm>
        </p:spPr>
        <p:txBody>
          <a:bodyPr/>
          <a:lstStyle/>
          <a:p>
            <a:r>
              <a:rPr lang="en-US" dirty="0"/>
              <a:t>Kernel-Supported Threads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7CB266-FA8F-4441-9E85-19F7864295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3"/>
          <a:stretch/>
        </p:blipFill>
        <p:spPr>
          <a:xfrm>
            <a:off x="1156494" y="1257991"/>
            <a:ext cx="6831012" cy="551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15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2CF8-03AE-1C41-8F3E-F980DBEB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Kernel-Supported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B7F29-2F02-0B4A-9607-467A7CA2C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1553"/>
            <a:ext cx="7886700" cy="4351338"/>
          </a:xfrm>
        </p:spPr>
        <p:txBody>
          <a:bodyPr/>
          <a:lstStyle/>
          <a:p>
            <a:r>
              <a:rPr lang="en-US" dirty="0"/>
              <a:t>Threads run and block (e.g., on I/O) independently</a:t>
            </a:r>
          </a:p>
          <a:p>
            <a:r>
              <a:rPr lang="en-US" dirty="0"/>
              <a:t>One process may have multiple threads waiting on different things</a:t>
            </a:r>
          </a:p>
          <a:p>
            <a:r>
              <a:rPr lang="en-US" dirty="0"/>
              <a:t>Two mode switches for every context switch (expensive)</a:t>
            </a:r>
          </a:p>
          <a:p>
            <a:r>
              <a:rPr lang="en-US" dirty="0"/>
              <a:t>Create threads with </a:t>
            </a:r>
            <a:r>
              <a:rPr lang="en-US" dirty="0" err="1"/>
              <a:t>syscalls</a:t>
            </a:r>
            <a:endParaRPr lang="en-US" dirty="0"/>
          </a:p>
          <a:p>
            <a:endParaRPr lang="en-US" dirty="0"/>
          </a:p>
          <a:p>
            <a:r>
              <a:rPr lang="en-US" dirty="0"/>
              <a:t>Alternative: multiplex several streams of execution (at user level) on top of a single kernel thread</a:t>
            </a:r>
          </a:p>
        </p:txBody>
      </p:sp>
    </p:spTree>
    <p:extLst>
      <p:ext uri="{BB962C8B-B14F-4D97-AF65-F5344CB8AC3E}">
        <p14:creationId xmlns:p14="http://schemas.microsoft.com/office/powerpoint/2010/main" val="316266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42880"/>
            <a:ext cx="7886700" cy="1325563"/>
          </a:xfrm>
        </p:spPr>
        <p:txBody>
          <a:bodyPr/>
          <a:lstStyle/>
          <a:p>
            <a:r>
              <a:rPr lang="en-US" altLang="ko-KR" dirty="0"/>
              <a:t>User-Mode Threads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" y="1468443"/>
            <a:ext cx="7924800" cy="5375564"/>
          </a:xfrm>
        </p:spPr>
        <p:txBody>
          <a:bodyPr>
            <a:normAutofit/>
          </a:bodyPr>
          <a:lstStyle/>
          <a:p>
            <a:r>
              <a:rPr lang="en-US" altLang="ko-KR" dirty="0"/>
              <a:t>User program contains its own</a:t>
            </a:r>
            <a:br>
              <a:rPr lang="en-US" altLang="ko-KR" dirty="0"/>
            </a:br>
            <a:r>
              <a:rPr lang="en-US" altLang="ko-KR" dirty="0"/>
              <a:t>scheduler</a:t>
            </a:r>
            <a:endParaRPr lang="en-US" altLang="ko-KR" sz="2000" dirty="0"/>
          </a:p>
          <a:p>
            <a:r>
              <a:rPr lang="en-US" altLang="ko-KR" dirty="0"/>
              <a:t>Several user threads per kernel </a:t>
            </a:r>
            <a:r>
              <a:rPr lang="en-US" altLang="ko-KR" dirty="0" err="1"/>
              <a:t>thd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User threads may be scheduled</a:t>
            </a:r>
            <a:br>
              <a:rPr lang="en-US" altLang="ko-KR" dirty="0"/>
            </a:br>
            <a:r>
              <a:rPr lang="en-US" altLang="ko-KR" dirty="0"/>
              <a:t>non-preemptively</a:t>
            </a:r>
          </a:p>
          <a:p>
            <a:pPr lvl="1"/>
            <a:r>
              <a:rPr lang="en-US" altLang="ko-KR" dirty="0"/>
              <a:t>Only switch on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yield</a:t>
            </a:r>
          </a:p>
          <a:p>
            <a:r>
              <a:rPr lang="en-US" altLang="ko-KR" dirty="0">
                <a:cs typeface="Consolas" panose="020B0609020204030204" pitchFamily="49" charset="0"/>
              </a:rPr>
              <a:t>Context switches cheaper</a:t>
            </a:r>
          </a:p>
          <a:p>
            <a:pPr lvl="1"/>
            <a:r>
              <a:rPr lang="en-US" altLang="ko-KR" dirty="0">
                <a:cs typeface="Consolas" panose="020B0609020204030204" pitchFamily="49" charset="0"/>
              </a:rPr>
              <a:t>Copy registers and jump (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altLang="ko-KR" dirty="0">
                <a:cs typeface="Consolas" panose="020B0609020204030204" pitchFamily="49" charset="0"/>
              </a:rPr>
              <a:t> in </a:t>
            </a:r>
            <a:r>
              <a:rPr lang="en-US" altLang="ko-KR" dirty="0" err="1">
                <a:cs typeface="Consolas" panose="020B0609020204030204" pitchFamily="49" charset="0"/>
              </a:rPr>
              <a:t>userspace</a:t>
            </a:r>
            <a:r>
              <a:rPr lang="en-US" altLang="ko-KR" dirty="0">
                <a:cs typeface="Consolas" panose="020B0609020204030204" pitchFamily="49" charset="0"/>
              </a:rPr>
              <a:t>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2" t="1207" r="12682" b="1208"/>
          <a:stretch>
            <a:fillRect/>
          </a:stretch>
        </p:blipFill>
        <p:spPr bwMode="auto">
          <a:xfrm>
            <a:off x="5978236" y="1087481"/>
            <a:ext cx="2895600" cy="28384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415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42880"/>
            <a:ext cx="7886700" cy="1325563"/>
          </a:xfrm>
        </p:spPr>
        <p:txBody>
          <a:bodyPr/>
          <a:lstStyle/>
          <a:p>
            <a:r>
              <a:rPr lang="en-US" altLang="ko-KR" dirty="0"/>
              <a:t>User-Mode Threads: 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934" y="1468443"/>
            <a:ext cx="8536132" cy="5375564"/>
          </a:xfrm>
        </p:spPr>
        <p:txBody>
          <a:bodyPr>
            <a:normAutofit/>
          </a:bodyPr>
          <a:lstStyle/>
          <a:p>
            <a:r>
              <a:rPr lang="en-US" altLang="ko-KR" dirty="0"/>
              <a:t>One user-level thread blocks on I/O: they all do</a:t>
            </a:r>
            <a:endParaRPr lang="en-US" altLang="ko-KR" sz="2000" dirty="0"/>
          </a:p>
          <a:p>
            <a:pPr lvl="1"/>
            <a:r>
              <a:rPr lang="en-US" altLang="ko-KR" dirty="0"/>
              <a:t>Kernel cannot adjust scheduling among threads it doesn’t know about</a:t>
            </a:r>
          </a:p>
          <a:p>
            <a:r>
              <a:rPr lang="en-US" altLang="ko-KR" dirty="0"/>
              <a:t>Multiple Cores?</a:t>
            </a:r>
          </a:p>
          <a:p>
            <a:r>
              <a:rPr lang="en-US" altLang="ko-KR" dirty="0"/>
              <a:t>Can't completely avoid blocking (</a:t>
            </a:r>
            <a:r>
              <a:rPr lang="en-US" altLang="ko-KR" dirty="0" err="1"/>
              <a:t>syscalls</a:t>
            </a:r>
            <a:r>
              <a:rPr lang="en-US" altLang="ko-KR" dirty="0"/>
              <a:t>, page fault)</a:t>
            </a:r>
            <a:endParaRPr lang="en-US" altLang="ko-K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dirty="0">
                <a:cs typeface="Consolas" panose="020B0609020204030204" pitchFamily="49" charset="0"/>
              </a:rPr>
              <a:t>Solution: </a:t>
            </a:r>
            <a:r>
              <a:rPr lang="en-US" altLang="ko-KR" i="1" dirty="0">
                <a:cs typeface="Consolas" panose="020B0609020204030204" pitchFamily="49" charset="0"/>
              </a:rPr>
              <a:t>Scheduler Activations</a:t>
            </a:r>
          </a:p>
          <a:p>
            <a:pPr lvl="1"/>
            <a:r>
              <a:rPr lang="en-US" altLang="ko-KR" dirty="0">
                <a:cs typeface="Consolas" panose="020B0609020204030204" pitchFamily="49" charset="0"/>
              </a:rPr>
              <a:t>Have kernel inform user-level scheduler when a thread blocks</a:t>
            </a:r>
          </a:p>
        </p:txBody>
      </p:sp>
    </p:spTree>
    <p:extLst>
      <p:ext uri="{BB962C8B-B14F-4D97-AF65-F5344CB8AC3E}">
        <p14:creationId xmlns:p14="http://schemas.microsoft.com/office/powerpoint/2010/main" val="52427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9" y="172816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Some Threading Models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2" t="1207" r="12682" b="1208"/>
          <a:stretch>
            <a:fillRect/>
          </a:stretch>
        </p:blipFill>
        <p:spPr bwMode="auto">
          <a:xfrm>
            <a:off x="1295400" y="3355408"/>
            <a:ext cx="2895600" cy="28384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" t="25420" r="540" b="25180"/>
          <a:stretch>
            <a:fillRect/>
          </a:stretch>
        </p:blipFill>
        <p:spPr bwMode="auto">
          <a:xfrm>
            <a:off x="3429000" y="1450408"/>
            <a:ext cx="4495800" cy="168116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838" r="6912" b="838"/>
          <a:stretch>
            <a:fillRect/>
          </a:stretch>
        </p:blipFill>
        <p:spPr bwMode="auto">
          <a:xfrm>
            <a:off x="5257800" y="3355408"/>
            <a:ext cx="3276600" cy="28543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381000" y="1907608"/>
            <a:ext cx="28376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Simple One-to-One</a:t>
            </a:r>
          </a:p>
          <a:p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Threading Model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1600200" y="6251008"/>
            <a:ext cx="1981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Many-to-One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5765800" y="6279583"/>
            <a:ext cx="21531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 dirty="0">
                <a:latin typeface="Gill Sans" charset="0"/>
                <a:ea typeface="Gill Sans" charset="0"/>
                <a:cs typeface="Gill Sans" charset="0"/>
              </a:rPr>
              <a:t>Many-to-Many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553EC4-D9AF-C041-9528-108887D83F0E}"/>
              </a:ext>
            </a:extLst>
          </p:cNvPr>
          <p:cNvSpPr/>
          <p:nvPr/>
        </p:nvSpPr>
        <p:spPr>
          <a:xfrm>
            <a:off x="381000" y="1138673"/>
            <a:ext cx="7723909" cy="21058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348D75-55FE-E147-9801-2A6905D50D42}"/>
              </a:ext>
            </a:extLst>
          </p:cNvPr>
          <p:cNvSpPr txBox="1"/>
          <p:nvPr/>
        </p:nvSpPr>
        <p:spPr>
          <a:xfrm>
            <a:off x="512617" y="2710895"/>
            <a:ext cx="5153891" cy="461665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Almost all current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135390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6AE2-38E0-B947-9940-D60F1BCC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9C3EC-7677-E947-9F4F-85FC2D43F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formation enabled on </a:t>
            </a:r>
            <a:r>
              <a:rPr lang="en-US" dirty="0" err="1"/>
              <a:t>autograder</a:t>
            </a:r>
            <a:endParaRPr lang="en-US" dirty="0"/>
          </a:p>
          <a:p>
            <a:pPr lvl="1"/>
            <a:r>
              <a:rPr lang="en-US" dirty="0"/>
              <a:t>Sign up by Friday 11:59 PM</a:t>
            </a:r>
          </a:p>
          <a:p>
            <a:r>
              <a:rPr lang="en-US" dirty="0"/>
              <a:t>HW0 due on Friday, 11:59 PM</a:t>
            </a:r>
          </a:p>
          <a:p>
            <a:r>
              <a:rPr lang="en-US" dirty="0"/>
              <a:t>C Review &amp; Pintos Intro: 11am-1pm Friday</a:t>
            </a:r>
          </a:p>
          <a:p>
            <a:pPr lvl="1"/>
            <a:r>
              <a:rPr lang="en-US" dirty="0"/>
              <a:t>Wozniak Lounge (438 Soda Hall)</a:t>
            </a:r>
          </a:p>
          <a:p>
            <a:r>
              <a:rPr lang="en-US" dirty="0"/>
              <a:t>Project 1 Released Friday</a:t>
            </a:r>
          </a:p>
          <a:p>
            <a:pPr lvl="1"/>
            <a:r>
              <a:rPr lang="en-US" dirty="0"/>
              <a:t>Design Reviews with your TA next week</a:t>
            </a:r>
          </a:p>
        </p:txBody>
      </p:sp>
    </p:spTree>
    <p:extLst>
      <p:ext uri="{BB962C8B-B14F-4D97-AF65-F5344CB8AC3E}">
        <p14:creationId xmlns:p14="http://schemas.microsoft.com/office/powerpoint/2010/main" val="2812236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41" y="92508"/>
            <a:ext cx="7886700" cy="1325563"/>
          </a:xfrm>
        </p:spPr>
        <p:txBody>
          <a:bodyPr/>
          <a:lstStyle/>
          <a:p>
            <a:r>
              <a:rPr lang="en-US" dirty="0"/>
              <a:t>Thread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52" y="4724400"/>
            <a:ext cx="8900547" cy="1600200"/>
          </a:xfrm>
        </p:spPr>
        <p:txBody>
          <a:bodyPr>
            <a:normAutofit/>
          </a:bodyPr>
          <a:lstStyle/>
          <a:p>
            <a:r>
              <a:rPr lang="en-US" dirty="0"/>
              <a:t>Illusion: Infinite number of processors</a:t>
            </a:r>
          </a:p>
        </p:txBody>
      </p:sp>
      <p:pic>
        <p:nvPicPr>
          <p:cNvPr id="4" name="Content Placeholder 3" descr="threadAbstraction.pdf"/>
          <p:cNvPicPr>
            <a:picLocks noChangeAspect="1"/>
          </p:cNvPicPr>
          <p:nvPr/>
        </p:nvPicPr>
        <p:blipFill rotWithShape="1">
          <a:blip r:embed="rId3"/>
          <a:srcRect t="1869" r="41543" b="22844"/>
          <a:stretch/>
        </p:blipFill>
        <p:spPr>
          <a:xfrm>
            <a:off x="243452" y="1418071"/>
            <a:ext cx="4810779" cy="258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0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365126"/>
            <a:ext cx="8186737" cy="1325563"/>
          </a:xfrm>
        </p:spPr>
        <p:txBody>
          <a:bodyPr/>
          <a:lstStyle/>
          <a:p>
            <a:r>
              <a:rPr lang="en-US" dirty="0"/>
              <a:t>Recall: Process Management</a:t>
            </a:r>
          </a:p>
        </p:txBody>
      </p:sp>
      <p:pic>
        <p:nvPicPr>
          <p:cNvPr id="4" name="Content Placeholder 3" descr="forkexec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219" r="-3219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 bwMode="auto">
          <a:xfrm>
            <a:off x="4066101" y="2696220"/>
            <a:ext cx="1219200" cy="25146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72975" y="5562600"/>
            <a:ext cx="1219200" cy="25146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249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26" y="4892674"/>
            <a:ext cx="8900547" cy="1600200"/>
          </a:xfrm>
        </p:spPr>
        <p:txBody>
          <a:bodyPr>
            <a:normAutofit/>
          </a:bodyPr>
          <a:lstStyle/>
          <a:p>
            <a:r>
              <a:rPr lang="en-US" dirty="0"/>
              <a:t>Illusion: Infinite number of processors</a:t>
            </a:r>
          </a:p>
          <a:p>
            <a:r>
              <a:rPr lang="en-US" dirty="0"/>
              <a:t>Reality: Threads execute with variable “speed”</a:t>
            </a:r>
          </a:p>
          <a:p>
            <a:pPr lvl="1"/>
            <a:r>
              <a:rPr lang="en-US" dirty="0"/>
              <a:t>Programs must be designed to work with any schedule</a:t>
            </a:r>
          </a:p>
        </p:txBody>
      </p:sp>
      <p:pic>
        <p:nvPicPr>
          <p:cNvPr id="4" name="Content Placeholder 3" descr="threadAbstraction.pdf"/>
          <p:cNvPicPr>
            <a:picLocks noChangeAspect="1"/>
          </p:cNvPicPr>
          <p:nvPr/>
        </p:nvPicPr>
        <p:blipFill>
          <a:blip r:embed="rId3"/>
          <a:srcRect t="-15885" b="-15885"/>
          <a:stretch>
            <a:fillRect/>
          </a:stretch>
        </p:blipFill>
        <p:spPr>
          <a:xfrm>
            <a:off x="243452" y="797183"/>
            <a:ext cx="8229600" cy="45259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B13CF71-B757-B24F-B57E-D20153893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41" y="92508"/>
            <a:ext cx="7886700" cy="1325563"/>
          </a:xfrm>
        </p:spPr>
        <p:txBody>
          <a:bodyPr/>
          <a:lstStyle/>
          <a:p>
            <a:r>
              <a:rPr lang="en-US" dirty="0"/>
              <a:t>Thread Abstraction</a:t>
            </a:r>
          </a:p>
        </p:txBody>
      </p:sp>
    </p:spTree>
    <p:extLst>
      <p:ext uri="{BB962C8B-B14F-4D97-AF65-F5344CB8AC3E}">
        <p14:creationId xmlns:p14="http://schemas.microsoft.com/office/powerpoint/2010/main" val="2155855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086"/>
            <a:ext cx="7886700" cy="1325563"/>
          </a:xfrm>
        </p:spPr>
        <p:txBody>
          <a:bodyPr/>
          <a:lstStyle/>
          <a:p>
            <a:r>
              <a:rPr lang="en-US" dirty="0"/>
              <a:t>Programmer vs. Processor View</a:t>
            </a:r>
          </a:p>
        </p:txBody>
      </p:sp>
      <p:pic>
        <p:nvPicPr>
          <p:cNvPr id="4" name="Content Placeholder 3" descr="threadSuspend2.pdf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079" r="-1487" b="12642"/>
          <a:stretch/>
        </p:blipFill>
        <p:spPr>
          <a:xfrm>
            <a:off x="336884" y="1398649"/>
            <a:ext cx="8422105" cy="5018193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36D91B3-F838-3F42-9700-8B9EDD47ED6A}"/>
              </a:ext>
            </a:extLst>
          </p:cNvPr>
          <p:cNvSpPr/>
          <p:nvPr/>
        </p:nvSpPr>
        <p:spPr>
          <a:xfrm>
            <a:off x="6220691" y="1163782"/>
            <a:ext cx="2743200" cy="54725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1F00B2-7167-6549-97CC-C9577D60ADEB}"/>
              </a:ext>
            </a:extLst>
          </p:cNvPr>
          <p:cNvSpPr/>
          <p:nvPr/>
        </p:nvSpPr>
        <p:spPr>
          <a:xfrm>
            <a:off x="3754581" y="1312369"/>
            <a:ext cx="2466109" cy="54725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3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89" y="156578"/>
            <a:ext cx="7886700" cy="1325563"/>
          </a:xfrm>
        </p:spPr>
        <p:txBody>
          <a:bodyPr/>
          <a:lstStyle/>
          <a:p>
            <a:r>
              <a:rPr lang="en-US" dirty="0"/>
              <a:t>Possible Executions</a:t>
            </a:r>
          </a:p>
        </p:txBody>
      </p:sp>
      <p:pic>
        <p:nvPicPr>
          <p:cNvPr id="6" name="Content Placeholder 5" descr="unpredictableSpeed.pdf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33" r="4148"/>
          <a:stretch/>
        </p:blipFill>
        <p:spPr>
          <a:xfrm>
            <a:off x="811539" y="1482141"/>
            <a:ext cx="7520921" cy="4861510"/>
          </a:xfrm>
        </p:spPr>
      </p:pic>
    </p:spTree>
    <p:extLst>
      <p:ext uri="{BB962C8B-B14F-4D97-AF65-F5344CB8AC3E}">
        <p14:creationId xmlns:p14="http://schemas.microsoft.com/office/powerpoint/2010/main" val="34994074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E118-5790-8340-9C4D-3F73FBC19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73" y="365126"/>
            <a:ext cx="8742947" cy="1325563"/>
          </a:xfrm>
        </p:spPr>
        <p:txBody>
          <a:bodyPr/>
          <a:lstStyle/>
          <a:p>
            <a:r>
              <a:rPr lang="en-US" dirty="0"/>
              <a:t>Correctness with Concurrent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A271C-A90C-1C41-A265-F207AC7F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73" y="1825625"/>
            <a:ext cx="8742947" cy="4799764"/>
          </a:xfrm>
        </p:spPr>
        <p:txBody>
          <a:bodyPr>
            <a:normAutofit/>
          </a:bodyPr>
          <a:lstStyle/>
          <a:p>
            <a:r>
              <a:rPr lang="en-US" dirty="0"/>
              <a:t>Non-determinism:</a:t>
            </a:r>
          </a:p>
          <a:p>
            <a:pPr lvl="1"/>
            <a:r>
              <a:rPr lang="en-US" dirty="0"/>
              <a:t>Scheduler can run threads in </a:t>
            </a:r>
            <a:r>
              <a:rPr lang="en-US" b="1" dirty="0"/>
              <a:t>any order</a:t>
            </a:r>
          </a:p>
          <a:p>
            <a:pPr lvl="1"/>
            <a:r>
              <a:rPr lang="en-US" dirty="0"/>
              <a:t>Scheduler can switch threads </a:t>
            </a:r>
            <a:r>
              <a:rPr lang="en-US" b="1" dirty="0"/>
              <a:t>at any time</a:t>
            </a:r>
          </a:p>
          <a:p>
            <a:pPr lvl="1"/>
            <a:r>
              <a:rPr lang="en-US" dirty="0"/>
              <a:t>This can make testing very difficult</a:t>
            </a:r>
          </a:p>
          <a:p>
            <a:r>
              <a:rPr lang="en-US" i="1" dirty="0"/>
              <a:t>Independent Threads</a:t>
            </a:r>
          </a:p>
          <a:p>
            <a:pPr lvl="1"/>
            <a:r>
              <a:rPr lang="en-US" dirty="0"/>
              <a:t>No state shared with other threads</a:t>
            </a:r>
          </a:p>
          <a:p>
            <a:pPr lvl="1"/>
            <a:r>
              <a:rPr lang="en-US" dirty="0"/>
              <a:t>Deterministic, reproducible conditions</a:t>
            </a:r>
          </a:p>
          <a:p>
            <a:r>
              <a:rPr lang="en-US" i="1" dirty="0"/>
              <a:t>Cooperating Threads</a:t>
            </a:r>
          </a:p>
          <a:p>
            <a:pPr lvl="1"/>
            <a:r>
              <a:rPr lang="en-US" dirty="0"/>
              <a:t>Shared state between multiple threads</a:t>
            </a:r>
          </a:p>
          <a:p>
            <a:r>
              <a:rPr lang="en-US" b="1" dirty="0"/>
              <a:t>Goal: Correctness by Design</a:t>
            </a:r>
          </a:p>
        </p:txBody>
      </p:sp>
    </p:spTree>
    <p:extLst>
      <p:ext uri="{BB962C8B-B14F-4D97-AF65-F5344CB8AC3E}">
        <p14:creationId xmlns:p14="http://schemas.microsoft.com/office/powerpoint/2010/main" val="181328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2" y="9526"/>
            <a:ext cx="8518525" cy="1325563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ea typeface="Gulim" panose="020B0600000101010101" pitchFamily="34" charset="-127"/>
              </a:rPr>
              <a:t>Remember: Multiprogramming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7" y="2743205"/>
            <a:ext cx="8710612" cy="2671755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Scheduler can run threads in any order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And with multiple cores: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  <a:sym typeface="Symbol" panose="05050102010706020507" pitchFamily="18" charset="2"/>
              </a:rPr>
              <a:t>Even more interleaving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b="1" dirty="0">
                <a:ea typeface="Gulim" panose="020B0600000101010101" pitchFamily="34" charset="-127"/>
                <a:sym typeface="Symbol" panose="05050102010706020507" pitchFamily="18" charset="2"/>
              </a:rPr>
              <a:t>Could truly be running at the same time</a:t>
            </a: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658812" y="1157292"/>
            <a:ext cx="8042275" cy="1295400"/>
            <a:chOff x="310" y="3264"/>
            <a:chExt cx="5066" cy="816"/>
          </a:xfrm>
        </p:grpSpPr>
        <p:grpSp>
          <p:nvGrpSpPr>
            <p:cNvPr id="25615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0"/>
              <a:chOff x="2208" y="3105"/>
              <a:chExt cx="2640" cy="240"/>
            </a:xfrm>
          </p:grpSpPr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2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3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4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45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6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</p:grpSp>
        <p:grpSp>
          <p:nvGrpSpPr>
            <p:cNvPr id="25616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25619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1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22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3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4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5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6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7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8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9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0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1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2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3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34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5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6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7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8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9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0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617" name="AutoShape 65"/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8" name="Text Box 66"/>
            <p:cNvSpPr txBox="1">
              <a:spLocks noChangeArrowheads="1"/>
            </p:cNvSpPr>
            <p:nvPr/>
          </p:nvSpPr>
          <p:spPr bwMode="auto">
            <a:xfrm>
              <a:off x="310" y="3604"/>
              <a:ext cx="13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Multiprogramming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9728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58A9-DD23-7D42-8D65-6CB0C83F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55E6-4ADC-204C-95F2-40C3D2DA7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60450"/>
          </a:xfrm>
        </p:spPr>
        <p:txBody>
          <a:bodyPr/>
          <a:lstStyle/>
          <a:p>
            <a:r>
              <a:rPr lang="en-US" dirty="0"/>
              <a:t>What are the possible values of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below?</a:t>
            </a:r>
          </a:p>
          <a:p>
            <a:r>
              <a:rPr lang="en-US" dirty="0"/>
              <a:t>Initially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y = 0;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4067F4-1879-D54B-9F13-949205AAACAF}"/>
              </a:ext>
            </a:extLst>
          </p:cNvPr>
          <p:cNvSpPr txBox="1">
            <a:spLocks/>
          </p:cNvSpPr>
          <p:nvPr/>
        </p:nvSpPr>
        <p:spPr>
          <a:xfrm>
            <a:off x="628650" y="3021011"/>
            <a:ext cx="1728788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1;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96CEB3-3420-BA4D-9965-19EFF0940422}"/>
              </a:ext>
            </a:extLst>
          </p:cNvPr>
          <p:cNvSpPr txBox="1">
            <a:spLocks/>
          </p:cNvSpPr>
          <p:nvPr/>
        </p:nvSpPr>
        <p:spPr>
          <a:xfrm>
            <a:off x="2843212" y="3021011"/>
            <a:ext cx="1728788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y = 2;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CE4226-5894-684A-A2D2-72694CAEAEF6}"/>
              </a:ext>
            </a:extLst>
          </p:cNvPr>
          <p:cNvSpPr txBox="1">
            <a:spLocks/>
          </p:cNvSpPr>
          <p:nvPr/>
        </p:nvSpPr>
        <p:spPr>
          <a:xfrm>
            <a:off x="628650" y="4216397"/>
            <a:ext cx="7886700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Must be </a:t>
            </a:r>
            <a:r>
              <a:rPr lang="en-US" b="1" dirty="0">
                <a:latin typeface="Consolas" panose="020B0609020204030204" pitchFamily="49" charset="0"/>
              </a:rPr>
              <a:t>1</a:t>
            </a:r>
            <a:r>
              <a:rPr lang="en-US" dirty="0"/>
              <a:t>. Thread B cannot interfere.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607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58A9-DD23-7D42-8D65-6CB0C83F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55E6-4ADC-204C-95F2-40C3D2DA7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60450"/>
          </a:xfrm>
        </p:spPr>
        <p:txBody>
          <a:bodyPr/>
          <a:lstStyle/>
          <a:p>
            <a:r>
              <a:rPr lang="en-US" dirty="0"/>
              <a:t>What are the possible values of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below?</a:t>
            </a:r>
          </a:p>
          <a:p>
            <a:r>
              <a:rPr lang="en-US" dirty="0"/>
              <a:t>Initially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y = 0;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4067F4-1879-D54B-9F13-949205AAACAF}"/>
              </a:ext>
            </a:extLst>
          </p:cNvPr>
          <p:cNvSpPr txBox="1">
            <a:spLocks/>
          </p:cNvSpPr>
          <p:nvPr/>
        </p:nvSpPr>
        <p:spPr>
          <a:xfrm>
            <a:off x="628650" y="3021011"/>
            <a:ext cx="3328988" cy="1208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y + 1;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96CEB3-3420-BA4D-9965-19EFF0940422}"/>
              </a:ext>
            </a:extLst>
          </p:cNvPr>
          <p:cNvSpPr txBox="1">
            <a:spLocks/>
          </p:cNvSpPr>
          <p:nvPr/>
        </p:nvSpPr>
        <p:spPr>
          <a:xfrm>
            <a:off x="4471987" y="3001958"/>
            <a:ext cx="3614738" cy="1627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y = 2;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y = y * 2;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DBB511-8BEF-8D44-ABFB-D4A683C7073A}"/>
              </a:ext>
            </a:extLst>
          </p:cNvPr>
          <p:cNvSpPr txBox="1">
            <a:spLocks/>
          </p:cNvSpPr>
          <p:nvPr/>
        </p:nvSpPr>
        <p:spPr>
          <a:xfrm>
            <a:off x="685800" y="4764085"/>
            <a:ext cx="7886700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cs typeface="Consolas" panose="020B0609020204030204" pitchFamily="49" charset="0"/>
              </a:rPr>
              <a:t> 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dirty="0">
                <a:cs typeface="Consolas" panose="020B0609020204030204" pitchFamily="49" charset="0"/>
              </a:rPr>
              <a:t> or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dirty="0">
                <a:cs typeface="Consolas" panose="020B0609020204030204" pitchFamily="49" charset="0"/>
              </a:rPr>
              <a:t> (non-deterministic)</a:t>
            </a:r>
          </a:p>
          <a:p>
            <a:r>
              <a:rPr lang="en-US" dirty="0">
                <a:solidFill>
                  <a:srgbClr val="FF0000"/>
                </a:solidFill>
                <a:cs typeface="Consolas" panose="020B0609020204030204" pitchFamily="49" charset="0"/>
              </a:rPr>
              <a:t>Race Condition: Thread A races against Thread B</a:t>
            </a:r>
          </a:p>
        </p:txBody>
      </p:sp>
    </p:spTree>
    <p:extLst>
      <p:ext uri="{BB962C8B-B14F-4D97-AF65-F5344CB8AC3E}">
        <p14:creationId xmlns:p14="http://schemas.microsoft.com/office/powerpoint/2010/main" val="3419426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58A9-DD23-7D42-8D65-6CB0C83F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55E6-4ADC-204C-95F2-40C3D2DA7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60450"/>
          </a:xfrm>
        </p:spPr>
        <p:txBody>
          <a:bodyPr/>
          <a:lstStyle/>
          <a:p>
            <a:r>
              <a:rPr lang="en-US" dirty="0"/>
              <a:t>What are the possible values of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below?</a:t>
            </a:r>
          </a:p>
          <a:p>
            <a:r>
              <a:rPr lang="en-US" dirty="0"/>
              <a:t>Initially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y = 0;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4067F4-1879-D54B-9F13-949205AAACAF}"/>
              </a:ext>
            </a:extLst>
          </p:cNvPr>
          <p:cNvSpPr txBox="1">
            <a:spLocks/>
          </p:cNvSpPr>
          <p:nvPr/>
        </p:nvSpPr>
        <p:spPr>
          <a:xfrm>
            <a:off x="628650" y="3021011"/>
            <a:ext cx="3328988" cy="1208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1;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96CEB3-3420-BA4D-9965-19EFF0940422}"/>
              </a:ext>
            </a:extLst>
          </p:cNvPr>
          <p:cNvSpPr txBox="1">
            <a:spLocks/>
          </p:cNvSpPr>
          <p:nvPr/>
        </p:nvSpPr>
        <p:spPr>
          <a:xfrm>
            <a:off x="4471987" y="3001958"/>
            <a:ext cx="3614738" cy="1060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y = 2;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DBB511-8BEF-8D44-ABFB-D4A683C7073A}"/>
              </a:ext>
            </a:extLst>
          </p:cNvPr>
          <p:cNvSpPr txBox="1">
            <a:spLocks/>
          </p:cNvSpPr>
          <p:nvPr/>
        </p:nvSpPr>
        <p:spPr>
          <a:xfrm>
            <a:off x="685800" y="4764085"/>
            <a:ext cx="7886700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onsolas" panose="020B0609020204030204" pitchFamily="49" charset="0"/>
              </a:rPr>
              <a:t>Why not 3?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Write a bit at a time</a:t>
            </a:r>
          </a:p>
        </p:txBody>
      </p:sp>
    </p:spTree>
    <p:extLst>
      <p:ext uri="{BB962C8B-B14F-4D97-AF65-F5344CB8AC3E}">
        <p14:creationId xmlns:p14="http://schemas.microsoft.com/office/powerpoint/2010/main" val="18864712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5C92D-A9B2-4475-956D-5A07AF75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FC4BF-C60D-4DB2-83AC-61B3CFC89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</a:t>
            </a:r>
            <a:r>
              <a:rPr lang="en-US" b="1" dirty="0"/>
              <a:t>An operation that runs to completion or not at all</a:t>
            </a:r>
          </a:p>
          <a:p>
            <a:pPr lvl="1"/>
            <a:r>
              <a:rPr lang="en-US" dirty="0"/>
              <a:t>Need some to allow threads to work together</a:t>
            </a:r>
          </a:p>
          <a:p>
            <a:pPr lvl="1"/>
            <a:endParaRPr lang="en-US" dirty="0"/>
          </a:p>
          <a:p>
            <a:r>
              <a:rPr lang="en-US" dirty="0"/>
              <a:t>Example: Loading or storing words</a:t>
            </a:r>
          </a:p>
          <a:p>
            <a:pPr lvl="1"/>
            <a:r>
              <a:rPr lang="en-US" b="1" dirty="0"/>
              <a:t>Result of 3 is not possible on most machines</a:t>
            </a:r>
          </a:p>
          <a:p>
            <a:pPr lvl="1"/>
            <a:endParaRPr lang="en-US" b="1" dirty="0"/>
          </a:p>
          <a:p>
            <a:r>
              <a:rPr lang="en-US" dirty="0"/>
              <a:t>Some instructions are not atomic</a:t>
            </a:r>
          </a:p>
          <a:p>
            <a:pPr lvl="1"/>
            <a:r>
              <a:rPr lang="en-US" dirty="0"/>
              <a:t>Ex: double-precision floating point store</a:t>
            </a:r>
          </a:p>
        </p:txBody>
      </p:sp>
    </p:spTree>
    <p:extLst>
      <p:ext uri="{BB962C8B-B14F-4D97-AF65-F5344CB8AC3E}">
        <p14:creationId xmlns:p14="http://schemas.microsoft.com/office/powerpoint/2010/main" val="1925720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3533F-13AB-454A-BB1E-88403AF3E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Real-Life Analogy: Too Much Milk</a:t>
            </a:r>
          </a:p>
        </p:txBody>
      </p:sp>
      <p:grpSp>
        <p:nvGrpSpPr>
          <p:cNvPr id="20" name="Group 72">
            <a:extLst>
              <a:ext uri="{FF2B5EF4-FFF2-40B4-BE49-F238E27FC236}">
                <a16:creationId xmlns:a16="http://schemas.microsoft.com/office/drawing/2014/main" id="{135A1728-DFB9-4CAF-BA4A-8324B9527ADB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747078"/>
            <a:ext cx="8610600" cy="365125"/>
            <a:chOff x="192" y="3484"/>
            <a:chExt cx="5424" cy="230"/>
          </a:xfrm>
        </p:grpSpPr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854F190B-92D8-4CF9-83C9-2E29836DD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0CDE0F30-F226-4D93-B6FB-5A34837FF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Rectangle 26">
              <a:extLst>
                <a:ext uri="{FF2B5EF4-FFF2-40B4-BE49-F238E27FC236}">
                  <a16:creationId xmlns:a16="http://schemas.microsoft.com/office/drawing/2014/main" id="{F0262373-CD49-41C4-807D-9AF278388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3:30</a:t>
              </a:r>
            </a:p>
          </p:txBody>
        </p:sp>
      </p:grpSp>
      <p:grpSp>
        <p:nvGrpSpPr>
          <p:cNvPr id="24" name="Group 71">
            <a:extLst>
              <a:ext uri="{FF2B5EF4-FFF2-40B4-BE49-F238E27FC236}">
                <a16:creationId xmlns:a16="http://schemas.microsoft.com/office/drawing/2014/main" id="{8E67D97F-4FD3-4616-A82A-8ED5B3EE7FF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381953"/>
            <a:ext cx="8610600" cy="365125"/>
            <a:chOff x="192" y="3254"/>
            <a:chExt cx="5424" cy="230"/>
          </a:xfrm>
        </p:grpSpPr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E6B01B4C-4FDE-4B8E-89CD-CB0911114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D2B02363-BD2B-4A8E-B757-BBFD35E78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281022BF-6B58-41F8-83CF-FEAC9703A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3:25</a:t>
              </a:r>
            </a:p>
          </p:txBody>
        </p:sp>
      </p:grpSp>
      <p:grpSp>
        <p:nvGrpSpPr>
          <p:cNvPr id="28" name="Group 70">
            <a:extLst>
              <a:ext uri="{FF2B5EF4-FFF2-40B4-BE49-F238E27FC236}">
                <a16:creationId xmlns:a16="http://schemas.microsoft.com/office/drawing/2014/main" id="{B90A4316-3B5B-49B6-B206-29A87AD627B6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016828"/>
            <a:ext cx="8610600" cy="365125"/>
            <a:chOff x="192" y="3024"/>
            <a:chExt cx="5424" cy="230"/>
          </a:xfrm>
        </p:grpSpPr>
        <p:sp>
          <p:nvSpPr>
            <p:cNvPr id="29" name="Rectangle 22">
              <a:extLst>
                <a:ext uri="{FF2B5EF4-FFF2-40B4-BE49-F238E27FC236}">
                  <a16:creationId xmlns:a16="http://schemas.microsoft.com/office/drawing/2014/main" id="{54CF19E0-F154-4153-9267-1C7F52F12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7B3ED126-21FC-4F0B-9EF5-30C915FAC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31" name="Rectangle 20">
              <a:extLst>
                <a:ext uri="{FF2B5EF4-FFF2-40B4-BE49-F238E27FC236}">
                  <a16:creationId xmlns:a16="http://schemas.microsoft.com/office/drawing/2014/main" id="{7805A769-502E-49CC-B5DF-1A6745D5B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3:20</a:t>
              </a:r>
            </a:p>
          </p:txBody>
        </p:sp>
      </p:grpSp>
      <p:grpSp>
        <p:nvGrpSpPr>
          <p:cNvPr id="32" name="Group 69">
            <a:extLst>
              <a:ext uri="{FF2B5EF4-FFF2-40B4-BE49-F238E27FC236}">
                <a16:creationId xmlns:a16="http://schemas.microsoft.com/office/drawing/2014/main" id="{833ACD01-6703-4941-AA5D-46005DA0BB0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651703"/>
            <a:ext cx="8610600" cy="365125"/>
            <a:chOff x="192" y="2794"/>
            <a:chExt cx="5424" cy="230"/>
          </a:xfrm>
        </p:grpSpPr>
        <p:sp>
          <p:nvSpPr>
            <p:cNvPr id="33" name="Rectangle 19">
              <a:extLst>
                <a:ext uri="{FF2B5EF4-FFF2-40B4-BE49-F238E27FC236}">
                  <a16:creationId xmlns:a16="http://schemas.microsoft.com/office/drawing/2014/main" id="{CEED1106-73E1-4131-8B77-26DDFBBDA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34" name="Rectangle 18">
              <a:extLst>
                <a:ext uri="{FF2B5EF4-FFF2-40B4-BE49-F238E27FC236}">
                  <a16:creationId xmlns:a16="http://schemas.microsoft.com/office/drawing/2014/main" id="{67D2D6E6-D299-46A6-890A-CA12682C9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35" name="Rectangle 17">
              <a:extLst>
                <a:ext uri="{FF2B5EF4-FFF2-40B4-BE49-F238E27FC236}">
                  <a16:creationId xmlns:a16="http://schemas.microsoft.com/office/drawing/2014/main" id="{C392EC0C-C3A4-4463-9E03-81172E74E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3:15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CC10927A-EF5E-4E88-82A4-3AE43BEBFE7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921453"/>
            <a:ext cx="8610600" cy="365125"/>
            <a:chOff x="192" y="2334"/>
            <a:chExt cx="5424" cy="230"/>
          </a:xfrm>
        </p:grpSpPr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id="{33E16023-3820-4045-9956-2EED6DFAA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id="{D52F763C-40A3-42A6-8114-312786AC9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39" name="Rectangle 11">
              <a:extLst>
                <a:ext uri="{FF2B5EF4-FFF2-40B4-BE49-F238E27FC236}">
                  <a16:creationId xmlns:a16="http://schemas.microsoft.com/office/drawing/2014/main" id="{8395A4C0-CC65-4CBD-BA9F-27AAE9BA8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3:05</a:t>
              </a:r>
            </a:p>
          </p:txBody>
        </p:sp>
      </p:grpSp>
      <p:grpSp>
        <p:nvGrpSpPr>
          <p:cNvPr id="40" name="Group 73">
            <a:extLst>
              <a:ext uri="{FF2B5EF4-FFF2-40B4-BE49-F238E27FC236}">
                <a16:creationId xmlns:a16="http://schemas.microsoft.com/office/drawing/2014/main" id="{1E08A0B1-0863-48D0-A009-F34E64C0837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556328"/>
            <a:ext cx="8610600" cy="365125"/>
            <a:chOff x="192" y="2104"/>
            <a:chExt cx="5424" cy="230"/>
          </a:xfrm>
        </p:grpSpPr>
        <p:sp>
          <p:nvSpPr>
            <p:cNvPr id="41" name="Rectangle 10">
              <a:extLst>
                <a:ext uri="{FF2B5EF4-FFF2-40B4-BE49-F238E27FC236}">
                  <a16:creationId xmlns:a16="http://schemas.microsoft.com/office/drawing/2014/main" id="{251199F0-6314-4F5D-9B81-D8B46C1DD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Rectangle 9">
              <a:extLst>
                <a:ext uri="{FF2B5EF4-FFF2-40B4-BE49-F238E27FC236}">
                  <a16:creationId xmlns:a16="http://schemas.microsoft.com/office/drawing/2014/main" id="{57DB21E3-7653-4364-96EF-9ED3B39FE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10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43" name="Rectangle 8">
              <a:extLst>
                <a:ext uri="{FF2B5EF4-FFF2-40B4-BE49-F238E27FC236}">
                  <a16:creationId xmlns:a16="http://schemas.microsoft.com/office/drawing/2014/main" id="{AB20E166-ADED-471C-A326-876F5CD10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3:00</a:t>
              </a:r>
            </a:p>
          </p:txBody>
        </p:sp>
      </p:grpSp>
      <p:grpSp>
        <p:nvGrpSpPr>
          <p:cNvPr id="44" name="Group 68">
            <a:extLst>
              <a:ext uri="{FF2B5EF4-FFF2-40B4-BE49-F238E27FC236}">
                <a16:creationId xmlns:a16="http://schemas.microsoft.com/office/drawing/2014/main" id="{0C456D9A-591A-4A67-8584-FE379365A5E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286578"/>
            <a:ext cx="8610600" cy="365125"/>
            <a:chOff x="192" y="2564"/>
            <a:chExt cx="5424" cy="230"/>
          </a:xfrm>
        </p:grpSpPr>
        <p:sp>
          <p:nvSpPr>
            <p:cNvPr id="45" name="Rectangle 16">
              <a:extLst>
                <a:ext uri="{FF2B5EF4-FFF2-40B4-BE49-F238E27FC236}">
                  <a16:creationId xmlns:a16="http://schemas.microsoft.com/office/drawing/2014/main" id="{8384B6E5-DB8A-46A8-B4EF-462D90FB4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56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46" name="Rectangle 15">
              <a:extLst>
                <a:ext uri="{FF2B5EF4-FFF2-40B4-BE49-F238E27FC236}">
                  <a16:creationId xmlns:a16="http://schemas.microsoft.com/office/drawing/2014/main" id="{08510E63-A7D3-490A-A8E1-621CFF6BA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56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47" name="Rectangle 14">
              <a:extLst>
                <a:ext uri="{FF2B5EF4-FFF2-40B4-BE49-F238E27FC236}">
                  <a16:creationId xmlns:a16="http://schemas.microsoft.com/office/drawing/2014/main" id="{9A4BA982-CC87-480A-82D4-4164A59B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56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3:10</a:t>
              </a:r>
            </a:p>
          </p:txBody>
        </p:sp>
        <p:sp>
          <p:nvSpPr>
            <p:cNvPr id="48" name="Line 33">
              <a:extLst>
                <a:ext uri="{FF2B5EF4-FFF2-40B4-BE49-F238E27FC236}">
                  <a16:creationId xmlns:a16="http://schemas.microsoft.com/office/drawing/2014/main" id="{92EDF5CE-0E63-489D-AC80-9BC267E67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79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9" name="Group 75">
            <a:extLst>
              <a:ext uri="{FF2B5EF4-FFF2-40B4-BE49-F238E27FC236}">
                <a16:creationId xmlns:a16="http://schemas.microsoft.com/office/drawing/2014/main" id="{BCB8114A-16FA-44C6-90A2-86D5C485DDA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191203"/>
            <a:ext cx="8610600" cy="2921000"/>
            <a:chOff x="192" y="1874"/>
            <a:chExt cx="5424" cy="1840"/>
          </a:xfrm>
        </p:grpSpPr>
        <p:sp>
          <p:nvSpPr>
            <p:cNvPr id="50" name="Rectangle 7">
              <a:extLst>
                <a:ext uri="{FF2B5EF4-FFF2-40B4-BE49-F238E27FC236}">
                  <a16:creationId xmlns:a16="http://schemas.microsoft.com/office/drawing/2014/main" id="{F9DAC3A6-A1AC-4B20-A9DC-D2D352FB4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Person B</a:t>
              </a:r>
            </a:p>
          </p:txBody>
        </p:sp>
        <p:sp>
          <p:nvSpPr>
            <p:cNvPr id="51" name="Rectangle 6">
              <a:extLst>
                <a:ext uri="{FF2B5EF4-FFF2-40B4-BE49-F238E27FC236}">
                  <a16:creationId xmlns:a16="http://schemas.microsoft.com/office/drawing/2014/main" id="{946E01A8-DEAE-4CB0-9F41-0FCA6AD61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Person A</a:t>
              </a:r>
            </a:p>
          </p:txBody>
        </p:sp>
        <p:sp>
          <p:nvSpPr>
            <p:cNvPr id="52" name="Rectangle 5">
              <a:extLst>
                <a:ext uri="{FF2B5EF4-FFF2-40B4-BE49-F238E27FC236}">
                  <a16:creationId xmlns:a16="http://schemas.microsoft.com/office/drawing/2014/main" id="{6B39EC5B-B298-4589-A5EC-4F78869D7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Time</a:t>
              </a:r>
            </a:p>
          </p:txBody>
        </p:sp>
        <p:sp>
          <p:nvSpPr>
            <p:cNvPr id="53" name="Line 29">
              <a:extLst>
                <a:ext uri="{FF2B5EF4-FFF2-40B4-BE49-F238E27FC236}">
                  <a16:creationId xmlns:a16="http://schemas.microsoft.com/office/drawing/2014/main" id="{3F2A3730-394A-436B-B4E1-7D2CCFAA9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Line 30">
              <a:extLst>
                <a:ext uri="{FF2B5EF4-FFF2-40B4-BE49-F238E27FC236}">
                  <a16:creationId xmlns:a16="http://schemas.microsoft.com/office/drawing/2014/main" id="{17669B56-3938-473D-841F-5A21B02EB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Line 31">
              <a:extLst>
                <a:ext uri="{FF2B5EF4-FFF2-40B4-BE49-F238E27FC236}">
                  <a16:creationId xmlns:a16="http://schemas.microsoft.com/office/drawing/2014/main" id="{4CDF4003-F7D3-4F73-9B16-D4D3CF8EE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Line 32">
              <a:extLst>
                <a:ext uri="{FF2B5EF4-FFF2-40B4-BE49-F238E27FC236}">
                  <a16:creationId xmlns:a16="http://schemas.microsoft.com/office/drawing/2014/main" id="{A5A0B005-57F2-4AD1-B191-07C7F9D3FB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Line 34">
              <a:extLst>
                <a:ext uri="{FF2B5EF4-FFF2-40B4-BE49-F238E27FC236}">
                  <a16:creationId xmlns:a16="http://schemas.microsoft.com/office/drawing/2014/main" id="{81AC1B31-7E3F-41F5-88F4-93EC7B15C3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Line 35">
              <a:extLst>
                <a:ext uri="{FF2B5EF4-FFF2-40B4-BE49-F238E27FC236}">
                  <a16:creationId xmlns:a16="http://schemas.microsoft.com/office/drawing/2014/main" id="{A5D2C226-3F06-4E67-815C-E8B8D7C0F2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Line 36">
              <a:extLst>
                <a:ext uri="{FF2B5EF4-FFF2-40B4-BE49-F238E27FC236}">
                  <a16:creationId xmlns:a16="http://schemas.microsoft.com/office/drawing/2014/main" id="{A7CCCD92-4B56-4EAD-BAA3-1C1BF286A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Line 37">
              <a:extLst>
                <a:ext uri="{FF2B5EF4-FFF2-40B4-BE49-F238E27FC236}">
                  <a16:creationId xmlns:a16="http://schemas.microsoft.com/office/drawing/2014/main" id="{8BC24868-651A-4853-82D8-77B73021F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Line 38">
              <a:extLst>
                <a:ext uri="{FF2B5EF4-FFF2-40B4-BE49-F238E27FC236}">
                  <a16:creationId xmlns:a16="http://schemas.microsoft.com/office/drawing/2014/main" id="{34E9A67D-7573-4C93-8050-67CE472A5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2" name="Line 39">
              <a:extLst>
                <a:ext uri="{FF2B5EF4-FFF2-40B4-BE49-F238E27FC236}">
                  <a16:creationId xmlns:a16="http://schemas.microsoft.com/office/drawing/2014/main" id="{F82672CD-04E6-462F-85AA-BF8A6F456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Line 40">
              <a:extLst>
                <a:ext uri="{FF2B5EF4-FFF2-40B4-BE49-F238E27FC236}">
                  <a16:creationId xmlns:a16="http://schemas.microsoft.com/office/drawing/2014/main" id="{49830FED-08AF-4E39-956A-1440E930B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Line 41">
              <a:extLst>
                <a:ext uri="{FF2B5EF4-FFF2-40B4-BE49-F238E27FC236}">
                  <a16:creationId xmlns:a16="http://schemas.microsoft.com/office/drawing/2014/main" id="{00E66880-7FF8-406D-A764-5F5BC1941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925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518460" y="1251252"/>
            <a:ext cx="2335212" cy="5010149"/>
            <a:chOff x="4128" y="768"/>
            <a:chExt cx="1471" cy="3156"/>
          </a:xfrm>
        </p:grpSpPr>
        <p:pic>
          <p:nvPicPr>
            <p:cNvPr id="6349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87" t="362" r="27414" b="1085"/>
            <a:stretch>
              <a:fillRect/>
            </a:stretch>
          </p:blipFill>
          <p:spPr bwMode="auto">
            <a:xfrm>
              <a:off x="4128" y="768"/>
              <a:ext cx="1471" cy="2390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493" name="Text Box 5"/>
            <p:cNvSpPr txBox="1">
              <a:spLocks noChangeArrowheads="1"/>
            </p:cNvSpPr>
            <p:nvPr/>
          </p:nvSpPr>
          <p:spPr bwMode="auto">
            <a:xfrm>
              <a:off x="4491" y="3168"/>
              <a:ext cx="74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algn="ctr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Process</a:t>
              </a:r>
              <a:br>
                <a:rPr lang="en-US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Control</a:t>
              </a:r>
            </a:p>
            <a:p>
              <a:pPr algn="ctr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Block</a:t>
              </a:r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0" y="80962"/>
            <a:ext cx="7886700" cy="1325563"/>
          </a:xfrm>
        </p:spPr>
        <p:txBody>
          <a:bodyPr/>
          <a:lstStyle/>
          <a:p>
            <a:r>
              <a:rPr lang="en-US" dirty="0"/>
              <a:t>Recall: Multiplexing Processes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660" y="1251252"/>
            <a:ext cx="6115240" cy="5263848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en-US" sz="3000" dirty="0"/>
              <a:t>Snapshot of each process in its PCB</a:t>
            </a:r>
          </a:p>
          <a:p>
            <a:pPr lvl="1">
              <a:spcAft>
                <a:spcPts val="1000"/>
              </a:spcAft>
            </a:pPr>
            <a:r>
              <a:rPr lang="en-US" sz="2600" dirty="0"/>
              <a:t>Only one active at a time (for now…)</a:t>
            </a:r>
          </a:p>
          <a:p>
            <a:pPr>
              <a:spcAft>
                <a:spcPts val="1000"/>
              </a:spcAft>
            </a:pPr>
            <a:r>
              <a:rPr lang="en-US" sz="3000" dirty="0"/>
              <a:t>Give out CPU to different processes</a:t>
            </a:r>
          </a:p>
          <a:p>
            <a:pPr lvl="1">
              <a:spcAft>
                <a:spcPts val="1000"/>
              </a:spcAft>
            </a:pPr>
            <a:r>
              <a:rPr lang="en-US" sz="2600" b="1" dirty="0"/>
              <a:t>Scheduling</a:t>
            </a:r>
          </a:p>
          <a:p>
            <a:pPr lvl="1">
              <a:spcAft>
                <a:spcPts val="1000"/>
              </a:spcAft>
            </a:pPr>
            <a:r>
              <a:rPr lang="en-US" sz="2600" b="1" dirty="0"/>
              <a:t>Policy Decision</a:t>
            </a:r>
          </a:p>
          <a:p>
            <a:pPr>
              <a:spcAft>
                <a:spcPts val="1000"/>
              </a:spcAft>
            </a:pPr>
            <a:r>
              <a:rPr lang="en-US" sz="3000" dirty="0"/>
              <a:t>Give out non-CPU resources</a:t>
            </a:r>
          </a:p>
          <a:p>
            <a:pPr lvl="1">
              <a:spcAft>
                <a:spcPts val="1000"/>
              </a:spcAft>
            </a:pPr>
            <a:r>
              <a:rPr lang="en-US" sz="2600" dirty="0"/>
              <a:t>Memory/IO</a:t>
            </a:r>
          </a:p>
          <a:p>
            <a:pPr lvl="1">
              <a:spcAft>
                <a:spcPts val="1000"/>
              </a:spcAft>
            </a:pPr>
            <a:r>
              <a:rPr lang="en-US" sz="2600" dirty="0"/>
              <a:t>Another </a:t>
            </a:r>
            <a:r>
              <a:rPr lang="en-US" sz="2600" b="1" dirty="0"/>
              <a:t>policy decision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5924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7362-1C67-4203-AA09-D78061D9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Much Milk: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EDA2B-EF20-4600-B864-7BDB19C32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/>
              <a:t>At most one person buys milk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200" dirty="0"/>
              <a:t>At least one person buys milk if needed</a:t>
            </a:r>
          </a:p>
        </p:txBody>
      </p:sp>
    </p:spTree>
    <p:extLst>
      <p:ext uri="{BB962C8B-B14F-4D97-AF65-F5344CB8AC3E}">
        <p14:creationId xmlns:p14="http://schemas.microsoft.com/office/powerpoint/2010/main" val="13562761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055AD-EEB5-4955-8C75-13C0F382D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Leave a note</a:t>
            </a:r>
          </a:p>
          <a:p>
            <a:pPr lvl="1"/>
            <a:r>
              <a:rPr lang="en-US" dirty="0"/>
              <a:t>Place on fridge before buying</a:t>
            </a:r>
          </a:p>
          <a:p>
            <a:pPr lvl="1"/>
            <a:r>
              <a:rPr lang="en-US" dirty="0"/>
              <a:t>Remove after buying</a:t>
            </a:r>
          </a:p>
          <a:p>
            <a:pPr lvl="1"/>
            <a:r>
              <a:rPr lang="en-US" dirty="0"/>
              <a:t>Don’t go to store if there’s already a note</a:t>
            </a:r>
          </a:p>
          <a:p>
            <a:pPr lvl="1"/>
            <a:endParaRPr lang="en-US" dirty="0"/>
          </a:p>
          <a:p>
            <a:r>
              <a:rPr lang="en-US" dirty="0"/>
              <a:t>Leaving/checking a note is atomic (word load/store)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remove Note;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17086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313B-654E-422E-A0AE-28FD7865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92189"/>
          </a:xfrm>
        </p:spPr>
        <p:txBody>
          <a:bodyPr/>
          <a:lstStyle/>
          <a:p>
            <a:r>
              <a:rPr lang="en-US" dirty="0"/>
              <a:t>Attempt #1in 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5DEBC-9B19-480C-874E-CA015FCBE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8983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Alice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remove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1F513D-CB31-41C2-8D6A-69CF06788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8983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Bob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remove note;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2464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055AD-EEB5-4955-8C75-13C0F382D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leave Note;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leave Note;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buy milk;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remove Note;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1675E7-43E9-416C-BFC5-C155225BE021}"/>
              </a:ext>
            </a:extLst>
          </p:cNvPr>
          <p:cNvSpPr/>
          <p:nvPr/>
        </p:nvSpPr>
        <p:spPr>
          <a:xfrm>
            <a:off x="1436914" y="2591946"/>
            <a:ext cx="2488818" cy="46751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28902E9-D299-47DE-99A4-B42C296BD8F0}"/>
              </a:ext>
            </a:extLst>
          </p:cNvPr>
          <p:cNvCxnSpPr>
            <a:cxnSpLocks/>
          </p:cNvCxnSpPr>
          <p:nvPr/>
        </p:nvCxnSpPr>
        <p:spPr>
          <a:xfrm flipH="1">
            <a:off x="3925733" y="2839453"/>
            <a:ext cx="1588168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0381A0-14BF-41B6-AC6E-330AF9C81C3A}"/>
              </a:ext>
            </a:extLst>
          </p:cNvPr>
          <p:cNvSpPr txBox="1"/>
          <p:nvPr/>
        </p:nvSpPr>
        <p:spPr>
          <a:xfrm>
            <a:off x="5513901" y="2591946"/>
            <a:ext cx="283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But there’s always a note – you just left one!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5E90D4-C3CB-46FD-9783-226E9BD39836}"/>
              </a:ext>
            </a:extLst>
          </p:cNvPr>
          <p:cNvSpPr txBox="1"/>
          <p:nvPr/>
        </p:nvSpPr>
        <p:spPr>
          <a:xfrm>
            <a:off x="5033783" y="3836606"/>
            <a:ext cx="2832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At least you don’t buy milk twice…</a:t>
            </a:r>
          </a:p>
        </p:txBody>
      </p:sp>
    </p:spTree>
    <p:extLst>
      <p:ext uri="{BB962C8B-B14F-4D97-AF65-F5344CB8AC3E}">
        <p14:creationId xmlns:p14="http://schemas.microsoft.com/office/powerpoint/2010/main" val="280694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055AD-EEB5-4955-8C75-13C0F382D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6937"/>
          </a:xfrm>
        </p:spPr>
        <p:txBody>
          <a:bodyPr>
            <a:normAutofit/>
          </a:bodyPr>
          <a:lstStyle/>
          <a:p>
            <a:r>
              <a:rPr lang="en-US" sz="2400" dirty="0"/>
              <a:t>Leave a named note – each person ignores their own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88F0E67-FDBA-43DB-A3A8-177B01F604B1}"/>
              </a:ext>
            </a:extLst>
          </p:cNvPr>
          <p:cNvSpPr txBox="1">
            <a:spLocks/>
          </p:cNvSpPr>
          <p:nvPr/>
        </p:nvSpPr>
        <p:spPr>
          <a:xfrm>
            <a:off x="628650" y="2282562"/>
            <a:ext cx="3886200" cy="4441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/>
              <a:t>Alice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leave note Alice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if (</a:t>
            </a:r>
            <a:r>
              <a:rPr lang="en-US" sz="2000" b="1" dirty="0" err="1">
                <a:latin typeface="Consolas" panose="020B0609020204030204" pitchFamily="49" charset="0"/>
              </a:rPr>
              <a:t>noMilk</a:t>
            </a:r>
            <a:r>
              <a:rPr lang="en-US" sz="2000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if (</a:t>
            </a:r>
            <a:r>
              <a:rPr lang="en-US" sz="2000" b="1" dirty="0" err="1">
                <a:latin typeface="Consolas" panose="020B0609020204030204" pitchFamily="49" charset="0"/>
              </a:rPr>
              <a:t>noNote</a:t>
            </a:r>
            <a:r>
              <a:rPr lang="en-US" sz="2000" b="1" dirty="0">
                <a:latin typeface="Consolas" panose="020B0609020204030204" pitchFamily="49" charset="0"/>
              </a:rPr>
              <a:t> Bob)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buy milk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remove note Alice;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E89D66F-BBC7-49B3-9362-6E12F4D10550}"/>
              </a:ext>
            </a:extLst>
          </p:cNvPr>
          <p:cNvSpPr txBox="1">
            <a:spLocks/>
          </p:cNvSpPr>
          <p:nvPr/>
        </p:nvSpPr>
        <p:spPr>
          <a:xfrm>
            <a:off x="4514850" y="2282562"/>
            <a:ext cx="3886200" cy="4441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/>
              <a:t>Bob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leave note Bob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if (</a:t>
            </a:r>
            <a:r>
              <a:rPr lang="en-US" sz="2000" b="1" dirty="0" err="1">
                <a:latin typeface="Consolas" panose="020B0609020204030204" pitchFamily="49" charset="0"/>
              </a:rPr>
              <a:t>noMilk</a:t>
            </a:r>
            <a:r>
              <a:rPr lang="en-US" sz="2000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if (</a:t>
            </a:r>
            <a:r>
              <a:rPr lang="en-US" sz="2000" b="1" dirty="0" err="1">
                <a:latin typeface="Consolas" panose="020B0609020204030204" pitchFamily="49" charset="0"/>
              </a:rPr>
              <a:t>noNote</a:t>
            </a:r>
            <a:r>
              <a:rPr lang="en-US" sz="2000" b="1" dirty="0">
                <a:latin typeface="Consolas" panose="020B0609020204030204" pitchFamily="49" charset="0"/>
              </a:rPr>
              <a:t> Alice)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buy milk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remove note Bob;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170606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313B-654E-422E-A0AE-28FD7865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92189"/>
          </a:xfrm>
        </p:spPr>
        <p:txBody>
          <a:bodyPr/>
          <a:lstStyle/>
          <a:p>
            <a:r>
              <a:rPr lang="en-US" dirty="0"/>
              <a:t>Attempt #3 in 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5DEBC-9B19-480C-874E-CA015FCBE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8983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Alice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leave note Alice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 Bob)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strike="sngStrike" dirty="0">
                <a:latin typeface="Consolas" panose="020B0609020204030204" pitchFamily="49" charset="0"/>
              </a:rPr>
              <a:t>buy milk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remove note Alice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1F513D-CB31-41C2-8D6A-69CF06788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8983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Bob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leave note Bob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noNote</a:t>
            </a:r>
            <a:r>
              <a:rPr lang="en-US" b="1" dirty="0">
                <a:latin typeface="Consolas" panose="020B0609020204030204" pitchFamily="49" charset="0"/>
              </a:rPr>
              <a:t> Alice)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strike="sngStrike" dirty="0">
                <a:latin typeface="Consolas" panose="020B0609020204030204" pitchFamily="49" charset="0"/>
              </a:rPr>
              <a:t>buy milk    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remove note Bob</a:t>
            </a:r>
          </a:p>
        </p:txBody>
      </p:sp>
    </p:spTree>
    <p:extLst>
      <p:ext uri="{BB962C8B-B14F-4D97-AF65-F5344CB8AC3E}">
        <p14:creationId xmlns:p14="http://schemas.microsoft.com/office/powerpoint/2010/main" val="69394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5DDE-FD69-41A1-AB11-4EEE425A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88F0E67-FDBA-43DB-A3A8-177B01F604B1}"/>
              </a:ext>
            </a:extLst>
          </p:cNvPr>
          <p:cNvSpPr txBox="1">
            <a:spLocks/>
          </p:cNvSpPr>
          <p:nvPr/>
        </p:nvSpPr>
        <p:spPr>
          <a:xfrm>
            <a:off x="742950" y="1299411"/>
            <a:ext cx="3886200" cy="4441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/>
              <a:t>Alice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leave note Alice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while (note Bob)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do nothing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if (</a:t>
            </a:r>
            <a:r>
              <a:rPr lang="en-US" sz="2000" b="1" dirty="0" err="1">
                <a:latin typeface="Consolas" panose="020B0609020204030204" pitchFamily="49" charset="0"/>
              </a:rPr>
              <a:t>noMilk</a:t>
            </a:r>
            <a:r>
              <a:rPr lang="en-US" sz="2000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buy milk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remove note Alice;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E89D66F-BBC7-49B3-9362-6E12F4D10550}"/>
              </a:ext>
            </a:extLst>
          </p:cNvPr>
          <p:cNvSpPr txBox="1">
            <a:spLocks/>
          </p:cNvSpPr>
          <p:nvPr/>
        </p:nvSpPr>
        <p:spPr>
          <a:xfrm>
            <a:off x="4629150" y="1299411"/>
            <a:ext cx="3886200" cy="4441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/>
              <a:t>Bob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leave note Bob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if (</a:t>
            </a:r>
            <a:r>
              <a:rPr lang="en-US" sz="2000" b="1" dirty="0" err="1">
                <a:latin typeface="Consolas" panose="020B0609020204030204" pitchFamily="49" charset="0"/>
              </a:rPr>
              <a:t>noNote</a:t>
            </a:r>
            <a:r>
              <a:rPr lang="en-US" sz="2000" b="1" dirty="0">
                <a:latin typeface="Consolas" panose="020B0609020204030204" pitchFamily="49" charset="0"/>
              </a:rPr>
              <a:t> Alice)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if (</a:t>
            </a:r>
            <a:r>
              <a:rPr lang="en-US" sz="2000" b="1" dirty="0" err="1">
                <a:latin typeface="Consolas" panose="020B0609020204030204" pitchFamily="49" charset="0"/>
              </a:rPr>
              <a:t>noMilk</a:t>
            </a:r>
            <a:r>
              <a:rPr lang="en-US" sz="2000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buy milk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remove note Bob;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9E1EBBB-9390-4E00-9535-7AD043277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08527"/>
            <a:ext cx="7886700" cy="456937"/>
          </a:xfrm>
        </p:spPr>
        <p:txBody>
          <a:bodyPr>
            <a:normAutofit/>
          </a:bodyPr>
          <a:lstStyle/>
          <a:p>
            <a:r>
              <a:rPr lang="en-US" sz="2400" dirty="0"/>
              <a:t>This is a correct solution</a:t>
            </a:r>
          </a:p>
        </p:txBody>
      </p:sp>
    </p:spTree>
    <p:extLst>
      <p:ext uri="{BB962C8B-B14F-4D97-AF65-F5344CB8AC3E}">
        <p14:creationId xmlns:p14="http://schemas.microsoft.com/office/powerpoint/2010/main" val="37986951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58ACE-2324-4B33-93F1-123FDCCD0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Solution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470D9-ACAB-487C-81A4-70793086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  <a:p>
            <a:pPr lvl="1"/>
            <a:r>
              <a:rPr lang="en-US" dirty="0"/>
              <a:t>Proving that it works is hard</a:t>
            </a:r>
          </a:p>
          <a:p>
            <a:pPr lvl="1"/>
            <a:r>
              <a:rPr lang="en-US" dirty="0"/>
              <a:t>How do you add another thread?</a:t>
            </a:r>
          </a:p>
          <a:p>
            <a:endParaRPr lang="en-US" dirty="0"/>
          </a:p>
          <a:p>
            <a:r>
              <a:rPr lang="en-US" dirty="0"/>
              <a:t>Busy-waiting</a:t>
            </a:r>
          </a:p>
          <a:p>
            <a:pPr lvl="1"/>
            <a:r>
              <a:rPr lang="en-US" dirty="0"/>
              <a:t>Alice </a:t>
            </a:r>
            <a:r>
              <a:rPr lang="en-US" b="1" dirty="0"/>
              <a:t>consumes CPU time to wait</a:t>
            </a:r>
          </a:p>
        </p:txBody>
      </p:sp>
    </p:spTree>
    <p:extLst>
      <p:ext uri="{BB962C8B-B14F-4D97-AF65-F5344CB8AC3E}">
        <p14:creationId xmlns:p14="http://schemas.microsoft.com/office/powerpoint/2010/main" val="25399996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C86F59B-96DB-4BE1-AE84-8EA117868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01CB1F-B4C9-46EE-96E7-6ADCF905CA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591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DE64-C4C1-4FFB-85FC-633E2076A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2AA75-AA67-4D8B-AE57-CF6811FE3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Mutual Exclusion:</a:t>
            </a:r>
            <a:r>
              <a:rPr lang="en-US" dirty="0"/>
              <a:t> Ensuring only one thread does a particular thing at a time (one thread </a:t>
            </a:r>
            <a:r>
              <a:rPr lang="en-US" i="1" dirty="0"/>
              <a:t>excludes</a:t>
            </a:r>
            <a:r>
              <a:rPr lang="en-US" dirty="0"/>
              <a:t> the others)</a:t>
            </a:r>
          </a:p>
          <a:p>
            <a:endParaRPr lang="en-US" b="1" dirty="0"/>
          </a:p>
          <a:p>
            <a:r>
              <a:rPr lang="en-US" b="1" dirty="0"/>
              <a:t>Critical Section:</a:t>
            </a:r>
            <a:r>
              <a:rPr lang="en-US" dirty="0"/>
              <a:t> Code exactly one thread can execute at once</a:t>
            </a:r>
          </a:p>
          <a:p>
            <a:pPr lvl="1"/>
            <a:r>
              <a:rPr lang="en-US" dirty="0"/>
              <a:t>Result of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141660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EEDE-1BF6-4143-A89C-F537175DB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7317"/>
            <a:ext cx="7886700" cy="1325563"/>
          </a:xfrm>
        </p:spPr>
        <p:txBody>
          <a:bodyPr/>
          <a:lstStyle/>
          <a:p>
            <a:r>
              <a:rPr lang="en-US" dirty="0"/>
              <a:t>Recall: Context Switch Overhead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445AB2-38CC-8842-B83C-101044639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73" r="4802" b="291"/>
          <a:stretch>
            <a:fillRect/>
          </a:stretch>
        </p:blipFill>
        <p:spPr bwMode="auto">
          <a:xfrm>
            <a:off x="1588041" y="1462880"/>
            <a:ext cx="5967918" cy="489505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45A9345-1ADA-D74A-A472-5698CAC804D3}"/>
              </a:ext>
            </a:extLst>
          </p:cNvPr>
          <p:cNvSpPr/>
          <p:nvPr/>
        </p:nvSpPr>
        <p:spPr>
          <a:xfrm>
            <a:off x="3671888" y="2386013"/>
            <a:ext cx="2171700" cy="528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5D1E40-AB5C-3144-AA46-51FAAA808555}"/>
              </a:ext>
            </a:extLst>
          </p:cNvPr>
          <p:cNvSpPr/>
          <p:nvPr/>
        </p:nvSpPr>
        <p:spPr>
          <a:xfrm>
            <a:off x="3671888" y="3309146"/>
            <a:ext cx="2171700" cy="528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B47BBA-5886-F34C-9EAB-BF22AEF44BF0}"/>
              </a:ext>
            </a:extLst>
          </p:cNvPr>
          <p:cNvSpPr/>
          <p:nvPr/>
        </p:nvSpPr>
        <p:spPr>
          <a:xfrm>
            <a:off x="3671888" y="4634709"/>
            <a:ext cx="2171700" cy="528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3565F8-D060-D941-AF9F-137873664E43}"/>
              </a:ext>
            </a:extLst>
          </p:cNvPr>
          <p:cNvSpPr/>
          <p:nvPr/>
        </p:nvSpPr>
        <p:spPr>
          <a:xfrm>
            <a:off x="3671888" y="5562205"/>
            <a:ext cx="2171700" cy="528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4BD9B0-EEA4-2343-871D-CBD54B4FBFC1}"/>
              </a:ext>
            </a:extLst>
          </p:cNvPr>
          <p:cNvSpPr txBox="1"/>
          <p:nvPr/>
        </p:nvSpPr>
        <p:spPr>
          <a:xfrm>
            <a:off x="1688054" y="2650331"/>
            <a:ext cx="1883822" cy="461665"/>
          </a:xfrm>
          <a:prstGeom prst="rect">
            <a:avLst/>
          </a:prstGeom>
          <a:solidFill>
            <a:srgbClr val="FFFFFF">
              <a:alpha val="7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Overhead!</a:t>
            </a:r>
          </a:p>
        </p:txBody>
      </p:sp>
    </p:spTree>
    <p:extLst>
      <p:ext uri="{BB962C8B-B14F-4D97-AF65-F5344CB8AC3E}">
        <p14:creationId xmlns:p14="http://schemas.microsoft.com/office/powerpoint/2010/main" val="20416512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28D2F-B081-4BEF-BE53-3E3B50E1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9EB1-9B06-4D6D-A38F-EC9F95D08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Lock:</a:t>
            </a:r>
            <a:r>
              <a:rPr lang="en-US" dirty="0"/>
              <a:t> An object only one thread can hold at a time</a:t>
            </a:r>
          </a:p>
          <a:p>
            <a:pPr lvl="1"/>
            <a:r>
              <a:rPr lang="en-US" b="1" dirty="0"/>
              <a:t>Provides</a:t>
            </a:r>
            <a:r>
              <a:rPr lang="en-US" dirty="0"/>
              <a:t> mutual exclusion</a:t>
            </a:r>
          </a:p>
          <a:p>
            <a:endParaRPr lang="en-US" b="1" dirty="0"/>
          </a:p>
          <a:p>
            <a:r>
              <a:rPr lang="en-US" dirty="0"/>
              <a:t>Offers two </a:t>
            </a:r>
            <a:r>
              <a:rPr lang="en-US" b="1" dirty="0"/>
              <a:t>atomic</a:t>
            </a:r>
            <a:r>
              <a:rPr lang="en-US" dirty="0"/>
              <a:t> operations: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Lock.Acquire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– wait until lock is free; then grab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Lock.Release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– Unlock, wake up waiters</a:t>
            </a:r>
          </a:p>
        </p:txBody>
      </p:sp>
    </p:spTree>
    <p:extLst>
      <p:ext uri="{BB962C8B-B14F-4D97-AF65-F5344CB8AC3E}">
        <p14:creationId xmlns:p14="http://schemas.microsoft.com/office/powerpoint/2010/main" val="1298766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7A58-927B-4FF7-8377-3956D3518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9B870-BB0B-4EAD-9476-2A3189C3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</a:rPr>
              <a:t>MilkLock.Acquire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</a:rPr>
              <a:t>noMilk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buy milk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</a:rPr>
              <a:t>MilkLock.Release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/>
              <a:t>But how do we implement this?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6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Locks: Sigle Core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46B0C8-B584-4B0F-8AA4-CB7F360DF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A context switch can only happen (assuming threads don’t yield) if there’s an </a:t>
            </a:r>
            <a:r>
              <a:rPr lang="en-US" b="1" dirty="0"/>
              <a:t>interrupt</a:t>
            </a:r>
          </a:p>
          <a:p>
            <a:endParaRPr lang="en-US" dirty="0"/>
          </a:p>
          <a:p>
            <a:r>
              <a:rPr lang="en-US" dirty="0"/>
              <a:t>“Solution”: </a:t>
            </a:r>
            <a:r>
              <a:rPr lang="en-US" b="1" dirty="0"/>
              <a:t>Disable interrupts </a:t>
            </a:r>
            <a:r>
              <a:rPr lang="en-US" dirty="0"/>
              <a:t>while holding lock</a:t>
            </a:r>
          </a:p>
        </p:txBody>
      </p:sp>
    </p:spTree>
    <p:extLst>
      <p:ext uri="{BB962C8B-B14F-4D97-AF65-F5344CB8AC3E}">
        <p14:creationId xmlns:p14="http://schemas.microsoft.com/office/powerpoint/2010/main" val="2717681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D77C-24E3-43DC-99D0-E277C9038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Interrupt Enable/Disable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ECDF3-DD4F-47B4-A196-EB248A831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5693"/>
            <a:ext cx="7886700" cy="3811898"/>
          </a:xfrm>
        </p:spPr>
        <p:txBody>
          <a:bodyPr/>
          <a:lstStyle/>
          <a:p>
            <a:r>
              <a:rPr lang="en-US" dirty="0"/>
              <a:t>Problem: User can stall the entire system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Lock.Acquire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While (1) {}</a:t>
            </a:r>
          </a:p>
          <a:p>
            <a:endParaRPr lang="en-US" dirty="0"/>
          </a:p>
          <a:p>
            <a:r>
              <a:rPr lang="en-US" dirty="0"/>
              <a:t>Problem: What if we want to do I/O?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Lock.Acquire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Read from disk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/* OS waits for (disabled) interrupt)! */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C159FD-1B04-4B0E-855B-35BF44DC6081}"/>
              </a:ext>
            </a:extLst>
          </p:cNvPr>
          <p:cNvSpPr txBox="1"/>
          <p:nvPr/>
        </p:nvSpPr>
        <p:spPr>
          <a:xfrm>
            <a:off x="628650" y="1376183"/>
            <a:ext cx="394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Acquire()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disable interrupts;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0D7DE3-844E-4D49-8ADE-E196559A5F08}"/>
              </a:ext>
            </a:extLst>
          </p:cNvPr>
          <p:cNvSpPr txBox="1"/>
          <p:nvPr/>
        </p:nvSpPr>
        <p:spPr>
          <a:xfrm>
            <a:off x="4572000" y="1373654"/>
            <a:ext cx="394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Release()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enable interrupts;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75423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Locks: Sigle Core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46B0C8-B584-4B0F-8AA4-CB7F360DF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883199"/>
          </a:xfrm>
        </p:spPr>
        <p:txBody>
          <a:bodyPr/>
          <a:lstStyle/>
          <a:p>
            <a:r>
              <a:rPr lang="en-US" dirty="0"/>
              <a:t>Idea: Disable interrupts for </a:t>
            </a:r>
            <a:r>
              <a:rPr lang="en-US" b="1" dirty="0"/>
              <a:t>mutual exclusion</a:t>
            </a:r>
            <a:r>
              <a:rPr lang="en-US" dirty="0"/>
              <a:t> on accesses to </a:t>
            </a:r>
            <a:r>
              <a:rPr lang="en-US" dirty="0">
                <a:latin typeface="Consolas" panose="020B0609020204030204" pitchFamily="49" charset="0"/>
              </a:rPr>
              <a:t>value </a:t>
            </a:r>
            <a:r>
              <a:rPr lang="en-US" dirty="0"/>
              <a:t>indicating lock status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160F63-8129-4EA7-9F31-993F1A0F53DF}"/>
              </a:ext>
            </a:extLst>
          </p:cNvPr>
          <p:cNvSpPr txBox="1">
            <a:spLocks/>
          </p:cNvSpPr>
          <p:nvPr/>
        </p:nvSpPr>
        <p:spPr>
          <a:xfrm>
            <a:off x="742950" y="3141961"/>
            <a:ext cx="3886200" cy="3458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</a:rPr>
              <a:t>run_new_thread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// Enable interrupts?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90F9A9D-4B64-4620-BF69-8D810F9F04D0}"/>
              </a:ext>
            </a:extLst>
          </p:cNvPr>
          <p:cNvSpPr txBox="1">
            <a:spLocks/>
          </p:cNvSpPr>
          <p:nvPr/>
        </p:nvSpPr>
        <p:spPr>
          <a:xfrm>
            <a:off x="4629150" y="3141961"/>
            <a:ext cx="3886200" cy="345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b="1" dirty="0">
                <a:latin typeface="Consolas" panose="020B0609020204030204" pitchFamily="49" charset="0"/>
              </a:rPr>
              <a:t>Release() {</a:t>
            </a:r>
          </a:p>
          <a:p>
            <a:pPr marL="0" indent="0">
              <a:buNone/>
            </a:pPr>
            <a:r>
              <a:rPr lang="en-US" sz="1700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None/>
            </a:pPr>
            <a:r>
              <a:rPr lang="en-US" sz="1700" b="1" dirty="0">
                <a:latin typeface="Consolas" panose="020B0609020204030204" pitchFamily="49" charset="0"/>
              </a:rPr>
              <a:t>  if (anyone waiting) {</a:t>
            </a:r>
          </a:p>
          <a:p>
            <a:pPr marL="0" indent="0">
              <a:buNone/>
            </a:pPr>
            <a:r>
              <a:rPr lang="en-US" sz="1700" b="1" dirty="0">
                <a:latin typeface="Consolas" panose="020B0609020204030204" pitchFamily="49" charset="0"/>
              </a:rPr>
              <a:t>    take a thread off queue;</a:t>
            </a:r>
          </a:p>
          <a:p>
            <a:pPr marL="0" indent="0">
              <a:buNone/>
            </a:pPr>
            <a:r>
              <a:rPr lang="en-US" sz="1700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sz="1700" b="1" dirty="0">
                <a:latin typeface="Consolas" panose="020B0609020204030204" pitchFamily="49" charset="0"/>
              </a:rPr>
              <a:t>    Value = FREE;</a:t>
            </a:r>
          </a:p>
          <a:p>
            <a:pPr marL="0" indent="0">
              <a:buNone/>
            </a:pPr>
            <a:r>
              <a:rPr lang="en-US" sz="17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700" b="1" dirty="0">
                <a:latin typeface="Consolas" panose="020B0609020204030204" pitchFamily="49" charset="0"/>
              </a:rPr>
              <a:t>  </a:t>
            </a:r>
            <a:r>
              <a:rPr lang="en-US" sz="1700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None/>
            </a:pPr>
            <a:r>
              <a:rPr lang="en-US" sz="17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14721493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Reenabling Interrupts When Waiting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160F63-8129-4EA7-9F31-993F1A0F53DF}"/>
              </a:ext>
            </a:extLst>
          </p:cNvPr>
          <p:cNvSpPr txBox="1">
            <a:spLocks/>
          </p:cNvSpPr>
          <p:nvPr/>
        </p:nvSpPr>
        <p:spPr>
          <a:xfrm>
            <a:off x="4916189" y="1192542"/>
            <a:ext cx="3886200" cy="3458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</a:rPr>
              <a:t>run_new_thread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 else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AADE2-0C3F-44B7-8250-A922A026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650761"/>
            <a:ext cx="7886700" cy="2051850"/>
          </a:xfrm>
        </p:spPr>
        <p:txBody>
          <a:bodyPr/>
          <a:lstStyle/>
          <a:p>
            <a:r>
              <a:rPr lang="en-US" dirty="0"/>
              <a:t>Before on the queue?</a:t>
            </a:r>
          </a:p>
          <a:p>
            <a:pPr lvl="1"/>
            <a:r>
              <a:rPr lang="en-US" dirty="0"/>
              <a:t>Release might not wake up this thread!</a:t>
            </a:r>
          </a:p>
          <a:p>
            <a:r>
              <a:rPr lang="en-US" dirty="0"/>
              <a:t>After putting the thread on the queue?</a:t>
            </a:r>
          </a:p>
          <a:p>
            <a:pPr lvl="1"/>
            <a:r>
              <a:rPr lang="en-US" dirty="0"/>
              <a:t>Gets woken up, but immediately switches away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76CED1-5C61-423E-AC66-99841789029C}"/>
              </a:ext>
            </a:extLst>
          </p:cNvPr>
          <p:cNvCxnSpPr/>
          <p:nvPr/>
        </p:nvCxnSpPr>
        <p:spPr>
          <a:xfrm>
            <a:off x="4145738" y="2130791"/>
            <a:ext cx="14987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8670355-3B16-4311-AD8A-72548B091791}"/>
              </a:ext>
            </a:extLst>
          </p:cNvPr>
          <p:cNvSpPr txBox="1"/>
          <p:nvPr/>
        </p:nvSpPr>
        <p:spPr>
          <a:xfrm>
            <a:off x="2323386" y="1917143"/>
            <a:ext cx="177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enable interrupts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3E6088-905F-4147-86BB-8542F7605954}"/>
              </a:ext>
            </a:extLst>
          </p:cNvPr>
          <p:cNvCxnSpPr/>
          <p:nvPr/>
        </p:nvCxnSpPr>
        <p:spPr>
          <a:xfrm>
            <a:off x="3940628" y="2541911"/>
            <a:ext cx="14987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54D89F4-7968-4292-92E4-9A1279F46B12}"/>
              </a:ext>
            </a:extLst>
          </p:cNvPr>
          <p:cNvSpPr txBox="1"/>
          <p:nvPr/>
        </p:nvSpPr>
        <p:spPr>
          <a:xfrm>
            <a:off x="2118276" y="2328263"/>
            <a:ext cx="177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enable interrupts</a:t>
            </a:r>
          </a:p>
        </p:txBody>
      </p:sp>
    </p:spTree>
    <p:extLst>
      <p:ext uri="{BB962C8B-B14F-4D97-AF65-F5344CB8AC3E}">
        <p14:creationId xmlns:p14="http://schemas.microsoft.com/office/powerpoint/2010/main" val="346923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FAA2A4-1CCC-47AC-A8FC-0C22854B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Reenabling Interrupts When Waiting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E160F63-8129-4EA7-9F31-993F1A0F53DF}"/>
              </a:ext>
            </a:extLst>
          </p:cNvPr>
          <p:cNvSpPr txBox="1">
            <a:spLocks/>
          </p:cNvSpPr>
          <p:nvPr/>
        </p:nvSpPr>
        <p:spPr>
          <a:xfrm>
            <a:off x="4916189" y="1192542"/>
            <a:ext cx="3886200" cy="3458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Acquire()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  disable interrupts;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if (value == BUSY)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put thread on wait queue;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</a:rPr>
              <a:t>run_new_thread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 else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value = BUSY;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enable interrupts;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AADE2-0C3F-44B7-8250-A922A026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650761"/>
            <a:ext cx="7886700" cy="2051850"/>
          </a:xfrm>
        </p:spPr>
        <p:txBody>
          <a:bodyPr/>
          <a:lstStyle/>
          <a:p>
            <a:r>
              <a:rPr lang="en-US" dirty="0"/>
              <a:t>Best solution: after the current thread suspends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run_new_thread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should do it!</a:t>
            </a:r>
          </a:p>
          <a:p>
            <a:pPr lvl="1"/>
            <a:r>
              <a:rPr lang="en-US" dirty="0"/>
              <a:t>Part of returning from </a:t>
            </a:r>
            <a:r>
              <a:rPr lang="en-US" dirty="0">
                <a:latin typeface="Consolas" panose="020B0609020204030204" pitchFamily="49" charset="0"/>
              </a:rPr>
              <a:t>switch()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3E6088-905F-4147-86BB-8542F7605954}"/>
              </a:ext>
            </a:extLst>
          </p:cNvPr>
          <p:cNvCxnSpPr/>
          <p:nvPr/>
        </p:nvCxnSpPr>
        <p:spPr>
          <a:xfrm>
            <a:off x="3940628" y="2782539"/>
            <a:ext cx="14987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54D89F4-7968-4292-92E4-9A1279F46B12}"/>
              </a:ext>
            </a:extLst>
          </p:cNvPr>
          <p:cNvSpPr txBox="1"/>
          <p:nvPr/>
        </p:nvSpPr>
        <p:spPr>
          <a:xfrm>
            <a:off x="2118276" y="2568891"/>
            <a:ext cx="177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enable interrupts</a:t>
            </a:r>
          </a:p>
        </p:txBody>
      </p:sp>
    </p:spTree>
    <p:extLst>
      <p:ext uri="{BB962C8B-B14F-4D97-AF65-F5344CB8AC3E}">
        <p14:creationId xmlns:p14="http://schemas.microsoft.com/office/powerpoint/2010/main" val="36117345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983AF-688C-43A9-8393-A8E05927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E2102-785D-4834-B623-7AB8A49D8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Kernel vs. User-Mode Threads</a:t>
            </a:r>
          </a:p>
          <a:p>
            <a:pPr lvl="1"/>
            <a:r>
              <a:rPr lang="en-US" dirty="0"/>
              <a:t>Kernel threads: no fate-sharing with IO, but requires </a:t>
            </a:r>
            <a:r>
              <a:rPr lang="en-US" dirty="0" err="1"/>
              <a:t>syscalls</a:t>
            </a:r>
            <a:r>
              <a:rPr lang="en-US" dirty="0"/>
              <a:t> and mode transitions</a:t>
            </a:r>
          </a:p>
          <a:p>
            <a:pPr lvl="1"/>
            <a:r>
              <a:rPr lang="en-US" dirty="0"/>
              <a:t>User-mode threads: Lightweight, rely on yield, invisible to kernel scheduler</a:t>
            </a:r>
          </a:p>
          <a:p>
            <a:r>
              <a:rPr lang="en-US" dirty="0"/>
              <a:t>Synchronization</a:t>
            </a:r>
          </a:p>
          <a:p>
            <a:pPr lvl="1"/>
            <a:r>
              <a:rPr lang="en-US" dirty="0"/>
              <a:t>Concurrency useful for overlapping computation and IO</a:t>
            </a:r>
          </a:p>
          <a:p>
            <a:pPr lvl="1"/>
            <a:r>
              <a:rPr lang="en-US" dirty="0"/>
              <a:t>But makes it harder to write correct code:</a:t>
            </a:r>
          </a:p>
          <a:p>
            <a:pPr lvl="2"/>
            <a:r>
              <a:rPr lang="en-US" b="1" dirty="0"/>
              <a:t>Arbitrary </a:t>
            </a:r>
            <a:r>
              <a:rPr lang="en-US" b="1" dirty="0" err="1"/>
              <a:t>interleavings</a:t>
            </a:r>
            <a:endParaRPr lang="en-US" b="1" dirty="0"/>
          </a:p>
          <a:p>
            <a:pPr lvl="2"/>
            <a:r>
              <a:rPr lang="en-US" dirty="0"/>
              <a:t>Could access shared resources while in bad state</a:t>
            </a:r>
          </a:p>
          <a:p>
            <a:pPr lvl="2"/>
            <a:r>
              <a:rPr lang="en-US" dirty="0"/>
              <a:t>Solution: careful </a:t>
            </a:r>
            <a:r>
              <a:rPr lang="en-US" b="1" dirty="0"/>
              <a:t>design</a:t>
            </a:r>
          </a:p>
          <a:p>
            <a:pPr lvl="1"/>
            <a:r>
              <a:rPr lang="en-US" dirty="0"/>
              <a:t>Building block: atomic operations</a:t>
            </a:r>
          </a:p>
        </p:txBody>
      </p:sp>
    </p:spTree>
    <p:extLst>
      <p:ext uri="{BB962C8B-B14F-4D97-AF65-F5344CB8AC3E}">
        <p14:creationId xmlns:p14="http://schemas.microsoft.com/office/powerpoint/2010/main" val="401739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31"/>
          <p:cNvSpPr>
            <a:spLocks noGrp="1" noChangeArrowheads="1"/>
          </p:cNvSpPr>
          <p:nvPr>
            <p:ph type="title"/>
          </p:nvPr>
        </p:nvSpPr>
        <p:spPr>
          <a:xfrm>
            <a:off x="149225" y="53181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Gulim" charset="0"/>
              </a:rPr>
              <a:t>Recall: Lifecycle of a Process</a:t>
            </a:r>
          </a:p>
        </p:txBody>
      </p:sp>
      <p:sp>
        <p:nvSpPr>
          <p:cNvPr id="358432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19100" y="4040188"/>
            <a:ext cx="8305800" cy="24050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Gulim" charset="0"/>
              </a:rPr>
              <a:t>As a process executes, it changes state: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ea typeface="Gulim" charset="0"/>
              </a:rPr>
              <a:t>new</a:t>
            </a:r>
            <a:r>
              <a:rPr lang="en-US" altLang="ko-KR" dirty="0">
                <a:ea typeface="Gulim" charset="0"/>
              </a:rPr>
              <a:t>:  being created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ea typeface="Gulim" charset="0"/>
              </a:rPr>
              <a:t>ready</a:t>
            </a:r>
            <a:r>
              <a:rPr lang="en-US" altLang="ko-KR" dirty="0">
                <a:ea typeface="Gulim" charset="0"/>
              </a:rPr>
              <a:t>:  waiting to run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ea typeface="Gulim" charset="0"/>
              </a:rPr>
              <a:t>running</a:t>
            </a:r>
            <a:r>
              <a:rPr lang="en-US" altLang="ko-KR" dirty="0">
                <a:ea typeface="Gulim" charset="0"/>
              </a:rPr>
              <a:t>:  instructions executing on the CPU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ea typeface="Gulim" charset="0"/>
              </a:rPr>
              <a:t>waiting</a:t>
            </a:r>
            <a:r>
              <a:rPr lang="en-US" altLang="ko-KR" dirty="0">
                <a:ea typeface="Gulim" charset="0"/>
              </a:rPr>
              <a:t>: waiting for some event to occur (e.g., keypress)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ea typeface="Gulim" charset="0"/>
              </a:rPr>
              <a:t>terminated</a:t>
            </a:r>
            <a:r>
              <a:rPr lang="en-US" altLang="ko-KR" dirty="0">
                <a:ea typeface="Gulim" charset="0"/>
              </a:rPr>
              <a:t>:  finished execution</a:t>
            </a: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24142" r="690" b="24419"/>
          <a:stretch>
            <a:fillRect/>
          </a:stretch>
        </p:blipFill>
        <p:spPr bwMode="auto">
          <a:xfrm>
            <a:off x="1295400" y="1253332"/>
            <a:ext cx="6553200" cy="25574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218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6694" y="-15876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Recall: Adding Threads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694" y="1116012"/>
            <a:ext cx="8710612" cy="4851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2400" dirty="0">
                <a:ea typeface="Gulim" panose="020B0600000101010101" pitchFamily="34" charset="-127"/>
              </a:rPr>
              <a:t>Version of program with Threads (loose syntax):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400" b="1" dirty="0">
                <a:latin typeface="Consolas" panose="020B0609020204030204" pitchFamily="49" charset="0"/>
                <a:ea typeface="Gulim" panose="020B0600000101010101" pitchFamily="34" charset="-127"/>
                <a:cs typeface="Consolas" panose="020B0609020204030204" pitchFamily="49" charset="0"/>
              </a:rPr>
              <a:t>	</a:t>
            </a:r>
            <a:r>
              <a:rPr lang="en-US" altLang="ko-KR" sz="20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main()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	   </a:t>
            </a:r>
            <a:r>
              <a:rPr lang="en-US" altLang="ko-KR" sz="2000" b="1" dirty="0" err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thread_fork</a:t>
            </a:r>
            <a:r>
              <a:rPr lang="en-US" altLang="ko-KR" sz="20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(</a:t>
            </a:r>
            <a:r>
              <a:rPr lang="en-US" altLang="ko-KR" sz="2000" b="1" dirty="0" err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ReadLargeFile</a:t>
            </a:r>
            <a:r>
              <a:rPr lang="en-US" altLang="ko-KR" sz="20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, “pi.txt”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	   </a:t>
            </a:r>
            <a:r>
              <a:rPr lang="en-US" altLang="ko-KR" sz="2000" b="1" dirty="0" err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thread_fork</a:t>
            </a:r>
            <a:r>
              <a:rPr lang="en-US" altLang="ko-KR" sz="20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(</a:t>
            </a:r>
            <a:r>
              <a:rPr lang="en-US" altLang="ko-KR" sz="2000" b="1" dirty="0" err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RenderUserInterface</a:t>
            </a:r>
            <a:r>
              <a:rPr lang="en-US" altLang="ko-KR" sz="20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, “classlist.txt”);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ko-KR" sz="2000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400" dirty="0" err="1">
                <a:latin typeface="Consolas" panose="020B0609020204030204" pitchFamily="49" charset="0"/>
                <a:ea typeface="Gulim" panose="020B0600000101010101" pitchFamily="34" charset="-127"/>
                <a:cs typeface="Consolas" panose="020B0609020204030204" pitchFamily="49" charset="0"/>
              </a:rPr>
              <a:t>thread_fork</a:t>
            </a:r>
            <a:r>
              <a:rPr lang="en-US" altLang="ko-KR" sz="2400" dirty="0">
                <a:ea typeface="Gulim" panose="020B0600000101010101" pitchFamily="34" charset="-127"/>
              </a:rPr>
              <a:t>: Start independent thread running given procedure</a:t>
            </a:r>
          </a:p>
          <a:p>
            <a:pPr>
              <a:lnSpc>
                <a:spcPct val="80000"/>
              </a:lnSpc>
            </a:pPr>
            <a:r>
              <a:rPr lang="en-US" altLang="ko-KR" sz="2400" dirty="0">
                <a:ea typeface="Gulim" panose="020B0600000101010101" pitchFamily="34" charset="-127"/>
              </a:rPr>
              <a:t>What is the behavior here?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Now, you would actually see the class list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This </a:t>
            </a:r>
            <a:r>
              <a:rPr lang="en-US" altLang="ko-KR" sz="2000" i="1" dirty="0">
                <a:ea typeface="Gulim" panose="020B0600000101010101" pitchFamily="34" charset="-127"/>
              </a:rPr>
              <a:t>should</a:t>
            </a:r>
            <a:r>
              <a:rPr lang="en-US" altLang="ko-KR" sz="2000" dirty="0">
                <a:ea typeface="Gulim" panose="020B0600000101010101" pitchFamily="34" charset="-127"/>
              </a:rPr>
              <a:t> behave as if there are two separate CPUs</a:t>
            </a:r>
          </a:p>
          <a:p>
            <a:pPr lvl="1">
              <a:lnSpc>
                <a:spcPct val="80000"/>
              </a:lnSpc>
            </a:pPr>
            <a:endParaRPr lang="en-US" altLang="ko-KR" sz="2000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ko-KR" altLang="en-US" sz="2400" dirty="0">
              <a:ea typeface="Gulim" panose="020B0600000101010101" pitchFamily="34" charset="-127"/>
            </a:endParaRPr>
          </a:p>
        </p:txBody>
      </p:sp>
      <p:grpSp>
        <p:nvGrpSpPr>
          <p:cNvPr id="355343" name="Group 15"/>
          <p:cNvGrpSpPr>
            <a:grpSpLocks/>
          </p:cNvGrpSpPr>
          <p:nvPr/>
        </p:nvGrpSpPr>
        <p:grpSpPr bwMode="auto">
          <a:xfrm>
            <a:off x="1419225" y="5175250"/>
            <a:ext cx="5481638" cy="1133476"/>
            <a:chOff x="576" y="3360"/>
            <a:chExt cx="3453" cy="714"/>
          </a:xfrm>
        </p:grpSpPr>
        <p:sp>
          <p:nvSpPr>
            <p:cNvPr id="12293" name="Rectangle 6"/>
            <p:cNvSpPr>
              <a:spLocks noChangeArrowheads="1"/>
            </p:cNvSpPr>
            <p:nvPr/>
          </p:nvSpPr>
          <p:spPr bwMode="auto">
            <a:xfrm>
              <a:off x="576" y="3360"/>
              <a:ext cx="514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294" name="Rectangle 7"/>
            <p:cNvSpPr>
              <a:spLocks noChangeArrowheads="1"/>
            </p:cNvSpPr>
            <p:nvPr/>
          </p:nvSpPr>
          <p:spPr bwMode="auto">
            <a:xfrm>
              <a:off x="1090" y="3360"/>
              <a:ext cx="757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2295" name="Rectangle 9"/>
            <p:cNvSpPr>
              <a:spLocks noChangeArrowheads="1"/>
            </p:cNvSpPr>
            <p:nvPr/>
          </p:nvSpPr>
          <p:spPr bwMode="auto">
            <a:xfrm>
              <a:off x="1824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296" name="Rectangle 10"/>
            <p:cNvSpPr>
              <a:spLocks noChangeArrowheads="1"/>
            </p:cNvSpPr>
            <p:nvPr/>
          </p:nvSpPr>
          <p:spPr bwMode="auto">
            <a:xfrm>
              <a:off x="2526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2297" name="Text Box 11"/>
            <p:cNvSpPr txBox="1">
              <a:spLocks noChangeArrowheads="1"/>
            </p:cNvSpPr>
            <p:nvPr/>
          </p:nvSpPr>
          <p:spPr bwMode="auto">
            <a:xfrm>
              <a:off x="864" y="3744"/>
              <a:ext cx="64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8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2298" name="Line 12"/>
            <p:cNvSpPr>
              <a:spLocks noChangeShapeType="1"/>
            </p:cNvSpPr>
            <p:nvPr/>
          </p:nvSpPr>
          <p:spPr bwMode="auto">
            <a:xfrm>
              <a:off x="1536" y="3936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2928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3630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4993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413" y="-51594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Recall: Switching Threads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6" y="1104900"/>
            <a:ext cx="4017962" cy="4710113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ea typeface="Gulim" panose="020B0600000101010101" pitchFamily="34" charset="-127"/>
              </a:rPr>
              <a:t>Consider the following code blocks:</a:t>
            </a:r>
          </a:p>
          <a:p>
            <a:pPr>
              <a:buFontTx/>
              <a:buNone/>
            </a:pPr>
            <a:r>
              <a:rPr lang="en-US" altLang="ko-KR" sz="1800" b="1" dirty="0">
                <a:latin typeface="Consolas" panose="020B0609020204030204" pitchFamily="49" charset="0"/>
                <a:ea typeface="Gulim" panose="020B0600000101010101" pitchFamily="34" charset="-127"/>
                <a:cs typeface="Consolas" panose="020B0609020204030204" pitchFamily="49" charset="0"/>
              </a:rPr>
              <a:t>  </a:t>
            </a:r>
            <a:r>
              <a:rPr lang="en-US" altLang="ko-KR" sz="1800" b="1" dirty="0" err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func</a:t>
            </a:r>
            <a:r>
              <a:rPr lang="en-US" altLang="ko-KR" sz="1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A() {	</a:t>
            </a:r>
          </a:p>
          <a:p>
            <a:pPr>
              <a:buFontTx/>
              <a:buNone/>
            </a:pPr>
            <a:r>
              <a:rPr lang="en-US" altLang="ko-KR" sz="1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   B();	</a:t>
            </a:r>
          </a:p>
          <a:p>
            <a:pPr>
              <a:buFontTx/>
              <a:buNone/>
            </a:pPr>
            <a:r>
              <a:rPr lang="en-US" altLang="ko-KR" sz="1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altLang="ko-KR" sz="1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 </a:t>
            </a:r>
            <a:r>
              <a:rPr lang="en-US" altLang="ko-KR" sz="1800" b="1" dirty="0" err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func</a:t>
            </a:r>
            <a:r>
              <a:rPr lang="en-US" altLang="ko-KR" sz="1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B() {</a:t>
            </a:r>
          </a:p>
          <a:p>
            <a:pPr>
              <a:buFontTx/>
              <a:buNone/>
            </a:pPr>
            <a:r>
              <a:rPr lang="en-US" altLang="ko-KR" sz="1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   while(TRUE) {</a:t>
            </a:r>
          </a:p>
          <a:p>
            <a:pPr>
              <a:buFontTx/>
              <a:buNone/>
            </a:pPr>
            <a:r>
              <a:rPr lang="en-US" altLang="ko-KR" sz="1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     yield();</a:t>
            </a:r>
          </a:p>
          <a:p>
            <a:pPr>
              <a:buFontTx/>
              <a:buNone/>
            </a:pPr>
            <a:r>
              <a:rPr lang="en-US" altLang="ko-KR" sz="1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altLang="ko-KR" sz="1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ko-KR" sz="2400" dirty="0">
                <a:latin typeface="Gill Sans MT" panose="020B0502020104020203" pitchFamily="34" charset="77"/>
                <a:ea typeface="Consolas" charset="0"/>
                <a:cs typeface="Consolas" panose="020B0609020204030204" pitchFamily="49" charset="0"/>
              </a:rPr>
              <a:t>Two threads, </a:t>
            </a:r>
            <a:r>
              <a:rPr lang="en-US" altLang="ko-KR" sz="2400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S</a:t>
            </a:r>
            <a:r>
              <a:rPr lang="en-US" altLang="ko-KR" sz="2400" dirty="0">
                <a:latin typeface="Gill Sans MT" panose="020B0502020104020203" pitchFamily="34" charset="77"/>
                <a:ea typeface="Consolas" charset="0"/>
                <a:cs typeface="Consolas" panose="020B0609020204030204" pitchFamily="49" charset="0"/>
              </a:rPr>
              <a:t> and </a:t>
            </a:r>
            <a:r>
              <a:rPr lang="en-US" altLang="ko-KR" sz="2400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T</a:t>
            </a:r>
            <a:r>
              <a:rPr lang="en-US" altLang="ko-KR" sz="2400" dirty="0">
                <a:latin typeface="Gill Sans MT" panose="020B0502020104020203" pitchFamily="34" charset="77"/>
                <a:ea typeface="Consolas" charset="0"/>
                <a:cs typeface="Consolas" panose="020B0609020204030204" pitchFamily="49" charset="0"/>
              </a:rPr>
              <a:t>, each run </a:t>
            </a:r>
            <a:r>
              <a:rPr lang="en-US" altLang="ko-KR" sz="2400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A</a:t>
            </a:r>
          </a:p>
          <a:p>
            <a:pPr>
              <a:buFontTx/>
              <a:buNone/>
            </a:pPr>
            <a:endParaRPr lang="en-US" altLang="ko-KR" sz="2000" b="1" dirty="0">
              <a:latin typeface="Consolas" panose="020B0609020204030204" pitchFamily="49" charset="0"/>
              <a:ea typeface="Consolas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ko-KR" sz="2000" b="1" dirty="0">
              <a:latin typeface="Consolas" panose="020B0609020204030204" pitchFamily="49" charset="0"/>
              <a:ea typeface="Consolas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ko-KR" sz="2000" b="1" dirty="0">
              <a:latin typeface="Consolas" panose="020B0609020204030204" pitchFamily="49" charset="0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366606" name="AutoShape 14"/>
          <p:cNvSpPr>
            <a:spLocks noChangeArrowheads="1"/>
          </p:cNvSpPr>
          <p:nvPr/>
        </p:nvSpPr>
        <p:spPr bwMode="auto">
          <a:xfrm>
            <a:off x="5791200" y="45720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endParaRPr lang="en-US" altLang="en-US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366629" name="Group 37"/>
          <p:cNvGrpSpPr>
            <a:grpSpLocks/>
          </p:cNvGrpSpPr>
          <p:nvPr/>
        </p:nvGrpSpPr>
        <p:grpSpPr bwMode="auto">
          <a:xfrm>
            <a:off x="3868738" y="1562100"/>
            <a:ext cx="2532063" cy="3009900"/>
            <a:chOff x="2437" y="984"/>
            <a:chExt cx="1595" cy="1896"/>
          </a:xfrm>
        </p:grpSpPr>
        <p:sp>
          <p:nvSpPr>
            <p:cNvPr id="22541" name="Text Box 21"/>
            <p:cNvSpPr txBox="1">
              <a:spLocks noChangeArrowheads="1"/>
            </p:cNvSpPr>
            <p:nvPr/>
          </p:nvSpPr>
          <p:spPr bwMode="auto">
            <a:xfrm>
              <a:off x="3106" y="984"/>
              <a:ext cx="6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S</a:t>
              </a:r>
            </a:p>
          </p:txBody>
        </p:sp>
        <p:grpSp>
          <p:nvGrpSpPr>
            <p:cNvPr id="22542" name="Group 15"/>
            <p:cNvGrpSpPr>
              <a:grpSpLocks/>
            </p:cNvGrpSpPr>
            <p:nvPr/>
          </p:nvGrpSpPr>
          <p:grpSpPr bwMode="auto">
            <a:xfrm flipH="1">
              <a:off x="2437" y="1344"/>
              <a:ext cx="252" cy="1152"/>
              <a:chOff x="4598" y="816"/>
              <a:chExt cx="252" cy="1152"/>
            </a:xfrm>
          </p:grpSpPr>
          <p:sp>
            <p:nvSpPr>
              <p:cNvPr id="22548" name="Text Box 16"/>
              <p:cNvSpPr txBox="1">
                <a:spLocks noChangeArrowheads="1"/>
              </p:cNvSpPr>
              <p:nvPr/>
            </p:nvSpPr>
            <p:spPr bwMode="auto">
              <a:xfrm rot="5400000">
                <a:off x="4166" y="1262"/>
                <a:ext cx="111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dirty="0">
                    <a:latin typeface="Consolas" charset="0"/>
                    <a:ea typeface="Consolas" charset="0"/>
                    <a:cs typeface="Consolas" charset="0"/>
                  </a:rPr>
                  <a:t>Stack </a:t>
                </a: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growth</a:t>
                </a:r>
              </a:p>
            </p:txBody>
          </p:sp>
          <p:sp>
            <p:nvSpPr>
              <p:cNvPr id="22549" name="Line 17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22543" name="Rectangle 4"/>
            <p:cNvSpPr>
              <a:spLocks noChangeArrowheads="1"/>
            </p:cNvSpPr>
            <p:nvPr/>
          </p:nvSpPr>
          <p:spPr bwMode="auto">
            <a:xfrm>
              <a:off x="2784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44" name="Rectangle 5"/>
            <p:cNvSpPr>
              <a:spLocks noChangeArrowheads="1"/>
            </p:cNvSpPr>
            <p:nvPr/>
          </p:nvSpPr>
          <p:spPr bwMode="auto">
            <a:xfrm>
              <a:off x="2784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45" name="Rectangle 6"/>
            <p:cNvSpPr>
              <a:spLocks noChangeArrowheads="1"/>
            </p:cNvSpPr>
            <p:nvPr/>
          </p:nvSpPr>
          <p:spPr bwMode="auto">
            <a:xfrm>
              <a:off x="2784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46" name="Rectangle 7"/>
            <p:cNvSpPr>
              <a:spLocks noChangeArrowheads="1"/>
            </p:cNvSpPr>
            <p:nvPr/>
          </p:nvSpPr>
          <p:spPr bwMode="auto">
            <a:xfrm>
              <a:off x="2784" y="2256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7" name="Rectangle 25"/>
            <p:cNvSpPr>
              <a:spLocks noChangeArrowheads="1"/>
            </p:cNvSpPr>
            <p:nvPr/>
          </p:nvSpPr>
          <p:spPr bwMode="auto">
            <a:xfrm>
              <a:off x="2784" y="2544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grpSp>
        <p:nvGrpSpPr>
          <p:cNvPr id="366630" name="Group 38"/>
          <p:cNvGrpSpPr>
            <a:grpSpLocks/>
          </p:cNvGrpSpPr>
          <p:nvPr/>
        </p:nvGrpSpPr>
        <p:grpSpPr bwMode="auto">
          <a:xfrm>
            <a:off x="6781800" y="1549400"/>
            <a:ext cx="1981200" cy="3022600"/>
            <a:chOff x="4272" y="976"/>
            <a:chExt cx="1248" cy="1904"/>
          </a:xfrm>
        </p:grpSpPr>
        <p:sp>
          <p:nvSpPr>
            <p:cNvPr id="22535" name="Text Box 22"/>
            <p:cNvSpPr txBox="1">
              <a:spLocks noChangeArrowheads="1"/>
            </p:cNvSpPr>
            <p:nvPr/>
          </p:nvSpPr>
          <p:spPr bwMode="auto">
            <a:xfrm>
              <a:off x="4567" y="976"/>
              <a:ext cx="64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T</a:t>
              </a:r>
            </a:p>
          </p:txBody>
        </p:sp>
        <p:sp>
          <p:nvSpPr>
            <p:cNvPr id="22536" name="Rectangle 30"/>
            <p:cNvSpPr>
              <a:spLocks noChangeArrowheads="1"/>
            </p:cNvSpPr>
            <p:nvPr/>
          </p:nvSpPr>
          <p:spPr bwMode="auto">
            <a:xfrm>
              <a:off x="4272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37" name="Rectangle 31"/>
            <p:cNvSpPr>
              <a:spLocks noChangeArrowheads="1"/>
            </p:cNvSpPr>
            <p:nvPr/>
          </p:nvSpPr>
          <p:spPr bwMode="auto">
            <a:xfrm>
              <a:off x="4272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38" name="Rectangle 32"/>
            <p:cNvSpPr>
              <a:spLocks noChangeArrowheads="1"/>
            </p:cNvSpPr>
            <p:nvPr/>
          </p:nvSpPr>
          <p:spPr bwMode="auto">
            <a:xfrm>
              <a:off x="4272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39" name="Rectangle 33"/>
            <p:cNvSpPr>
              <a:spLocks noChangeArrowheads="1"/>
            </p:cNvSpPr>
            <p:nvPr/>
          </p:nvSpPr>
          <p:spPr bwMode="auto">
            <a:xfrm>
              <a:off x="4272" y="2256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0" name="Rectangle 34"/>
            <p:cNvSpPr>
              <a:spLocks noChangeArrowheads="1"/>
            </p:cNvSpPr>
            <p:nvPr/>
          </p:nvSpPr>
          <p:spPr bwMode="auto">
            <a:xfrm>
              <a:off x="4272" y="2544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>
                  <a:solidFill>
                    <a:schemeClr val="bg1"/>
                  </a:solidFill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sp>
        <p:nvSpPr>
          <p:cNvPr id="22" name="Rectangle 3">
            <a:extLst>
              <a:ext uri="{FF2B5EF4-FFF2-40B4-BE49-F238E27FC236}">
                <a16:creationId xmlns:a16="http://schemas.microsoft.com/office/drawing/2014/main" id="{68D1C425-8AE5-614A-9EFB-68101E25797B}"/>
              </a:ext>
            </a:extLst>
          </p:cNvPr>
          <p:cNvSpPr txBox="1">
            <a:spLocks noChangeArrowheads="1"/>
          </p:cNvSpPr>
          <p:nvPr/>
        </p:nvSpPr>
        <p:spPr>
          <a:xfrm>
            <a:off x="1955007" y="5655469"/>
            <a:ext cx="7608887" cy="1057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ko-KR" sz="3200" dirty="0">
                <a:latin typeface="Gill Sans MT" panose="020B0502020104020203" pitchFamily="34" charset="77"/>
                <a:ea typeface="Consolas" charset="0"/>
                <a:cs typeface="Consolas" panose="020B0609020204030204" pitchFamily="49" charset="0"/>
              </a:rPr>
              <a:t>Thread S's </a:t>
            </a:r>
            <a:r>
              <a:rPr lang="en-US" altLang="ko-KR" sz="3200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switch</a:t>
            </a:r>
            <a:r>
              <a:rPr lang="en-US" altLang="ko-KR" sz="3200" dirty="0">
                <a:latin typeface="Gill Sans MT" panose="020B0502020104020203" pitchFamily="34" charset="77"/>
                <a:ea typeface="Consolas" charset="0"/>
                <a:cs typeface="Consolas" panose="020B0609020204030204" pitchFamily="49" charset="0"/>
              </a:rPr>
              <a:t> returns to Thread T's (and vice versa)</a:t>
            </a:r>
          </a:p>
        </p:txBody>
      </p:sp>
    </p:spTree>
    <p:extLst>
      <p:ext uri="{BB962C8B-B14F-4D97-AF65-F5344CB8AC3E}">
        <p14:creationId xmlns:p14="http://schemas.microsoft.com/office/powerpoint/2010/main" val="118543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AC8E-F693-AD41-8C92-AE7ACE7D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65126"/>
            <a:ext cx="8615362" cy="1325563"/>
          </a:xfrm>
        </p:spPr>
        <p:txBody>
          <a:bodyPr/>
          <a:lstStyle/>
          <a:p>
            <a:r>
              <a:rPr lang="en-US" dirty="0"/>
              <a:t>Aren't we still "context switching" between threads?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EA701-B82A-2A48-BB59-869A9711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8" y="1825625"/>
            <a:ext cx="8615362" cy="4351338"/>
          </a:xfrm>
        </p:spPr>
        <p:txBody>
          <a:bodyPr/>
          <a:lstStyle/>
          <a:p>
            <a:r>
              <a:rPr lang="en-US" dirty="0"/>
              <a:t>Yes, but </a:t>
            </a:r>
            <a:r>
              <a:rPr lang="en-US" b="1" dirty="0"/>
              <a:t>much cheaper</a:t>
            </a:r>
            <a:r>
              <a:rPr lang="en-US" dirty="0"/>
              <a:t> than switching processes</a:t>
            </a:r>
          </a:p>
          <a:p>
            <a:pPr lvl="1"/>
            <a:r>
              <a:rPr lang="en-US" dirty="0"/>
              <a:t>No need to change address space</a:t>
            </a:r>
          </a:p>
          <a:p>
            <a:r>
              <a:rPr lang="en-US" dirty="0"/>
              <a:t>Some numbers from Linux:</a:t>
            </a:r>
          </a:p>
          <a:p>
            <a:pPr lvl="1"/>
            <a:r>
              <a:rPr lang="en-US" dirty="0"/>
              <a:t>Frequency of context switch: 10-100ms</a:t>
            </a:r>
          </a:p>
          <a:p>
            <a:pPr lvl="1"/>
            <a:r>
              <a:rPr lang="en-US" dirty="0"/>
              <a:t>Switching between processes: 3-4 </a:t>
            </a:r>
            <a:r>
              <a:rPr lang="en-US" dirty="0" err="1"/>
              <a:t>μsec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Switching between threads: 100 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24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4043</TotalTime>
  <Words>2508</Words>
  <Application>Microsoft Office PowerPoint</Application>
  <PresentationFormat>On-screen Show (4:3)</PresentationFormat>
  <Paragraphs>699</Paragraphs>
  <Slides>57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6" baseType="lpstr">
      <vt:lpstr>Arial</vt:lpstr>
      <vt:lpstr>Calibri</vt:lpstr>
      <vt:lpstr>Comic Sans MS</vt:lpstr>
      <vt:lpstr>Consolas</vt:lpstr>
      <vt:lpstr>Courier New</vt:lpstr>
      <vt:lpstr>Gill Sans</vt:lpstr>
      <vt:lpstr>Gill Sans Light</vt:lpstr>
      <vt:lpstr>Gill Sans MT</vt:lpstr>
      <vt:lpstr>Office Theme</vt:lpstr>
      <vt:lpstr>CS 162: Operating Systems and Systems Programming</vt:lpstr>
      <vt:lpstr>Recall: Process Management</vt:lpstr>
      <vt:lpstr>Recall: Process Management</vt:lpstr>
      <vt:lpstr>Recall: Multiplexing Processes</vt:lpstr>
      <vt:lpstr>Recall: Context Switch Overhead</vt:lpstr>
      <vt:lpstr>Recall: Lifecycle of a Process</vt:lpstr>
      <vt:lpstr>Recall: Adding Threads</vt:lpstr>
      <vt:lpstr>Recall: Switching Threads</vt:lpstr>
      <vt:lpstr>Aren't we still "context switching" between threads?</vt:lpstr>
      <vt:lpstr>Processes vs. Threads</vt:lpstr>
      <vt:lpstr>Processes vs. Threads</vt:lpstr>
      <vt:lpstr>Example: Multithreaded Server</vt:lpstr>
      <vt:lpstr>Web Server: Thread Pools</vt:lpstr>
      <vt:lpstr>Multiprocessing vs Multiprogramming</vt:lpstr>
      <vt:lpstr>Yield is covered, what about I/O?</vt:lpstr>
      <vt:lpstr>Preempting a Thread</vt:lpstr>
      <vt:lpstr>Example: Network Interrupt</vt:lpstr>
      <vt:lpstr>Switching Threads from Interrupts</vt:lpstr>
      <vt:lpstr>How does a thread get started?</vt:lpstr>
      <vt:lpstr>How does a thread get started?</vt:lpstr>
      <vt:lpstr>Bootstrapping Threads: ThreadRoot</vt:lpstr>
      <vt:lpstr>So Far: Kernel-Supported Threads</vt:lpstr>
      <vt:lpstr>Kernel-Supported Threads</vt:lpstr>
      <vt:lpstr>Kernel-Supported Threads</vt:lpstr>
      <vt:lpstr>User-Mode Threads</vt:lpstr>
      <vt:lpstr>User-Mode Threads: Problems</vt:lpstr>
      <vt:lpstr>Some Threading Models</vt:lpstr>
      <vt:lpstr>Logistics</vt:lpstr>
      <vt:lpstr>Thread Abstraction</vt:lpstr>
      <vt:lpstr>Thread Abstraction</vt:lpstr>
      <vt:lpstr>Programmer vs. Processor View</vt:lpstr>
      <vt:lpstr>Possible Executions</vt:lpstr>
      <vt:lpstr>Correctness with Concurrent Threads</vt:lpstr>
      <vt:lpstr>Remember: Multiprogramming</vt:lpstr>
      <vt:lpstr>Race Conditions</vt:lpstr>
      <vt:lpstr>Race Conditions</vt:lpstr>
      <vt:lpstr>Race Conditions</vt:lpstr>
      <vt:lpstr>Atomic Operations</vt:lpstr>
      <vt:lpstr>Real-Life Analogy: Too Much Milk</vt:lpstr>
      <vt:lpstr>Too Much Milk: Correctness</vt:lpstr>
      <vt:lpstr>Solution Attempt #1</vt:lpstr>
      <vt:lpstr>Attempt #1in Action</vt:lpstr>
      <vt:lpstr>Solution Attempt #2</vt:lpstr>
      <vt:lpstr>Solution Attempt #3</vt:lpstr>
      <vt:lpstr>Attempt #3 in Action</vt:lpstr>
      <vt:lpstr>Solution Attempt #4</vt:lpstr>
      <vt:lpstr>Issues with Solution 4</vt:lpstr>
      <vt:lpstr>Break</vt:lpstr>
      <vt:lpstr>Relevant Definitions</vt:lpstr>
      <vt:lpstr>Relevant Definitions</vt:lpstr>
      <vt:lpstr>Using Locks</vt:lpstr>
      <vt:lpstr>Implementing Locks: Sigle Core</vt:lpstr>
      <vt:lpstr>Naïve Interrupt Enable/Disable</vt:lpstr>
      <vt:lpstr>Implementing Locks: Sigle Core</vt:lpstr>
      <vt:lpstr>Reenabling Interrupts When Waiting</vt:lpstr>
      <vt:lpstr>Reenabling Interrupts When Waiting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162: Operating Systems and Systems Programming</dc:title>
  <dc:creator>JACK KOLB</dc:creator>
  <cp:lastModifiedBy>Customer</cp:lastModifiedBy>
  <cp:revision>246</cp:revision>
  <dcterms:created xsi:type="dcterms:W3CDTF">2019-06-14T18:29:35Z</dcterms:created>
  <dcterms:modified xsi:type="dcterms:W3CDTF">2019-06-27T06:59:50Z</dcterms:modified>
</cp:coreProperties>
</file>