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3"/>
  </p:notesMasterIdLst>
  <p:sldIdLst>
    <p:sldId id="256" r:id="rId2"/>
    <p:sldId id="824" r:id="rId3"/>
    <p:sldId id="1049" r:id="rId4"/>
    <p:sldId id="1084" r:id="rId5"/>
    <p:sldId id="1085" r:id="rId6"/>
    <p:sldId id="1052" r:id="rId7"/>
    <p:sldId id="1054" r:id="rId8"/>
    <p:sldId id="1057" r:id="rId9"/>
    <p:sldId id="1069" r:id="rId10"/>
    <p:sldId id="1076" r:id="rId11"/>
    <p:sldId id="1086" r:id="rId12"/>
    <p:sldId id="1087" r:id="rId13"/>
    <p:sldId id="1088" r:id="rId14"/>
    <p:sldId id="1089" r:id="rId15"/>
    <p:sldId id="1090" r:id="rId16"/>
    <p:sldId id="1091" r:id="rId17"/>
    <p:sldId id="1092" r:id="rId18"/>
    <p:sldId id="1093" r:id="rId19"/>
    <p:sldId id="1094" r:id="rId20"/>
    <p:sldId id="897" r:id="rId21"/>
    <p:sldId id="898" r:id="rId22"/>
    <p:sldId id="1095" r:id="rId23"/>
    <p:sldId id="1096" r:id="rId24"/>
    <p:sldId id="1097" r:id="rId25"/>
    <p:sldId id="1098" r:id="rId26"/>
    <p:sldId id="1099" r:id="rId27"/>
    <p:sldId id="1101" r:id="rId28"/>
    <p:sldId id="1100" r:id="rId29"/>
    <p:sldId id="1102" r:id="rId30"/>
    <p:sldId id="1103" r:id="rId31"/>
    <p:sldId id="1104" r:id="rId32"/>
    <p:sldId id="1105" r:id="rId33"/>
    <p:sldId id="1106" r:id="rId34"/>
    <p:sldId id="1107" r:id="rId35"/>
    <p:sldId id="1108" r:id="rId36"/>
    <p:sldId id="1109" r:id="rId37"/>
    <p:sldId id="1110" r:id="rId38"/>
    <p:sldId id="607" r:id="rId39"/>
    <p:sldId id="610" r:id="rId40"/>
    <p:sldId id="603" r:id="rId41"/>
    <p:sldId id="1111" r:id="rId42"/>
    <p:sldId id="584" r:id="rId43"/>
    <p:sldId id="1112" r:id="rId44"/>
    <p:sldId id="1113" r:id="rId45"/>
    <p:sldId id="589" r:id="rId46"/>
    <p:sldId id="1114" r:id="rId47"/>
    <p:sldId id="1115" r:id="rId48"/>
    <p:sldId id="1116" r:id="rId49"/>
    <p:sldId id="1117" r:id="rId50"/>
    <p:sldId id="1121" r:id="rId51"/>
    <p:sldId id="1118" r:id="rId52"/>
    <p:sldId id="1119" r:id="rId53"/>
    <p:sldId id="1120" r:id="rId54"/>
    <p:sldId id="511" r:id="rId55"/>
    <p:sldId id="512" r:id="rId56"/>
    <p:sldId id="1122" r:id="rId57"/>
    <p:sldId id="1123" r:id="rId58"/>
    <p:sldId id="1125" r:id="rId59"/>
    <p:sldId id="1126" r:id="rId60"/>
    <p:sldId id="1127" r:id="rId61"/>
    <p:sldId id="1124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AE00"/>
    <a:srgbClr val="4472C4"/>
    <a:srgbClr val="01FFFF"/>
    <a:srgbClr val="FFFF01"/>
    <a:srgbClr val="D9D9D9"/>
    <a:srgbClr val="D8D8D8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9"/>
    <p:restoredTop sz="85703"/>
  </p:normalViewPr>
  <p:slideViewPr>
    <p:cSldViewPr snapToGrid="0" snapToObjects="1">
      <p:cViewPr varScale="1">
        <p:scale>
          <a:sx n="57" d="100"/>
          <a:sy n="57" d="100"/>
        </p:scale>
        <p:origin x="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61342-C565-254A-B120-12E0439B36E9}" type="datetimeFigureOut">
              <a:rPr lang="en-US" smtClean="0"/>
              <a:t>7/8/19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440CD-BA39-A148-AE3A-F33EF3E7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3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970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135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03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2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3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04FA-79C6-404D-A393-D48D85E6E132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5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610AF71-762F-CD4B-94E5-E4C38CAE7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064" y="402335"/>
            <a:ext cx="7461504" cy="1780033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CS 162: Operating Systems and Systems Programming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A254F1-F1AE-B843-A49D-5103599418B9}"/>
              </a:ext>
            </a:extLst>
          </p:cNvPr>
          <p:cNvSpPr txBox="1">
            <a:spLocks/>
          </p:cNvSpPr>
          <p:nvPr/>
        </p:nvSpPr>
        <p:spPr>
          <a:xfrm>
            <a:off x="512064" y="2164842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0070C0"/>
                </a:solidFill>
              </a:rPr>
              <a:t>Lecture 8: Deadlock, Introduction to I/O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63513B-F7CE-884E-9DEC-608167BE2E9D}"/>
              </a:ext>
            </a:extLst>
          </p:cNvPr>
          <p:cNvSpPr txBox="1">
            <a:spLocks/>
          </p:cNvSpPr>
          <p:nvPr/>
        </p:nvSpPr>
        <p:spPr>
          <a:xfrm>
            <a:off x="512064" y="3785616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July 8, 2019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Instructor: Jack Kolb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https://cs162.eecs.berkeley.edu</a:t>
            </a:r>
          </a:p>
        </p:txBody>
      </p:sp>
    </p:spTree>
    <p:extLst>
      <p:ext uri="{BB962C8B-B14F-4D97-AF65-F5344CB8AC3E}">
        <p14:creationId xmlns:p14="http://schemas.microsoft.com/office/powerpoint/2010/main" val="324236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782AD-1230-F54C-8C64-DD9B0F63D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RW Sync. With a Monitor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A6A02-A54F-794A-ADD6-BF3016FB4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6999"/>
            <a:ext cx="7886700" cy="40036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Reader() {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Wait until no active or waiting writers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Access database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Maybe wake up a writer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Writer() {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Wait until no active readers or writers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Access database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If waiting writer, wake it up;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Otherwise, wakeup readers;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6148D0-8BDC-A242-AD1D-3F23F166FBB5}"/>
              </a:ext>
            </a:extLst>
          </p:cNvPr>
          <p:cNvSpPr txBox="1">
            <a:spLocks/>
          </p:cNvSpPr>
          <p:nvPr/>
        </p:nvSpPr>
        <p:spPr>
          <a:xfrm>
            <a:off x="628650" y="5289549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cs typeface="Consolas" panose="020B0609020204030204" pitchFamily="49" charset="0"/>
              </a:rPr>
              <a:t>int </a:t>
            </a:r>
            <a:r>
              <a:rPr lang="en-US" sz="2400" b="1" dirty="0" err="1">
                <a:cs typeface="Consolas" panose="020B0609020204030204" pitchFamily="49" charset="0"/>
              </a:rPr>
              <a:t>activeReaders</a:t>
            </a:r>
            <a:r>
              <a:rPr lang="en-US" sz="2400" b="1" dirty="0">
                <a:cs typeface="Consolas" panose="020B06090202040302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cs typeface="Consolas" panose="020B0609020204030204" pitchFamily="49" charset="0"/>
              </a:rPr>
              <a:t>int </a:t>
            </a:r>
            <a:r>
              <a:rPr lang="en-US" sz="2400" b="1" dirty="0" err="1">
                <a:cs typeface="Consolas" panose="020B0609020204030204" pitchFamily="49" charset="0"/>
              </a:rPr>
              <a:t>activeWriters</a:t>
            </a:r>
            <a:r>
              <a:rPr lang="en-US" sz="2400" b="1" dirty="0">
                <a:cs typeface="Consolas" panose="020B06090202040302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cs typeface="Consolas" panose="020B0609020204030204" pitchFamily="49" charset="0"/>
              </a:rPr>
              <a:t>int </a:t>
            </a:r>
            <a:r>
              <a:rPr lang="en-US" sz="2400" b="1" dirty="0" err="1">
                <a:cs typeface="Consolas" panose="020B0609020204030204" pitchFamily="49" charset="0"/>
              </a:rPr>
              <a:t>waitingWriters</a:t>
            </a:r>
            <a:endParaRPr lang="en-US" sz="2400" b="1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73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CB019-E9E2-408A-8B07-C8A437043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C0A4C-D0C2-4EBF-97E6-DD3148D90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Entities needed by threads to do work</a:t>
            </a:r>
          </a:p>
          <a:p>
            <a:pPr lvl="1"/>
            <a:r>
              <a:rPr lang="en-US" dirty="0"/>
              <a:t>CPU Time</a:t>
            </a:r>
          </a:p>
          <a:p>
            <a:pPr lvl="1"/>
            <a:r>
              <a:rPr lang="en-US" dirty="0"/>
              <a:t>Disk Space</a:t>
            </a:r>
          </a:p>
          <a:p>
            <a:pPr lvl="1"/>
            <a:r>
              <a:rPr lang="en-US" dirty="0"/>
              <a:t>Memory</a:t>
            </a:r>
          </a:p>
          <a:p>
            <a:r>
              <a:rPr lang="en-US" dirty="0"/>
              <a:t>Preemptible vs. Non-Preemptible</a:t>
            </a:r>
          </a:p>
          <a:p>
            <a:pPr lvl="1"/>
            <a:r>
              <a:rPr lang="en-US" dirty="0"/>
              <a:t>Can OS safely take it away from a thread?</a:t>
            </a:r>
          </a:p>
          <a:p>
            <a:pPr lvl="1"/>
            <a:r>
              <a:rPr lang="en-US" dirty="0"/>
              <a:t>Yes: CPU</a:t>
            </a:r>
          </a:p>
          <a:p>
            <a:pPr lvl="1"/>
            <a:r>
              <a:rPr lang="en-US" dirty="0"/>
              <a:t>No: Disk space, printer, right to enter a critical section</a:t>
            </a:r>
          </a:p>
          <a:p>
            <a:r>
              <a:rPr lang="en-US" dirty="0"/>
              <a:t>Shareable vs Exclusive</a:t>
            </a:r>
          </a:p>
        </p:txBody>
      </p:sp>
    </p:spTree>
    <p:extLst>
      <p:ext uri="{BB962C8B-B14F-4D97-AF65-F5344CB8AC3E}">
        <p14:creationId xmlns:p14="http://schemas.microsoft.com/office/powerpoint/2010/main" val="25346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7A4C4-59A3-4ABA-B268-0071B2AED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Starvation vs. 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A2999-4273-4C78-9422-2CE7ADCBD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Starvation:  </a:t>
            </a:r>
            <a:r>
              <a:rPr lang="en-US" dirty="0"/>
              <a:t>A thread waits indefinitely</a:t>
            </a:r>
          </a:p>
          <a:p>
            <a:pPr lvl="1"/>
            <a:r>
              <a:rPr lang="en-US" dirty="0"/>
              <a:t>Ex: Low-priority threads, when other high-priority threads are always present</a:t>
            </a:r>
          </a:p>
          <a:p>
            <a:r>
              <a:rPr lang="en-US" b="1" dirty="0"/>
              <a:t>Deadlock:</a:t>
            </a:r>
            <a:r>
              <a:rPr lang="en-US" dirty="0"/>
              <a:t> Circular waiting for resources</a:t>
            </a:r>
          </a:p>
          <a:p>
            <a:pPr lvl="1"/>
            <a:r>
              <a:rPr lang="en-US" dirty="0"/>
              <a:t>A case of starvation</a:t>
            </a:r>
          </a:p>
          <a:p>
            <a:endParaRPr lang="en-US" dirty="0"/>
          </a:p>
        </p:txBody>
      </p:sp>
      <p:grpSp>
        <p:nvGrpSpPr>
          <p:cNvPr id="4" name="Group 26">
            <a:extLst>
              <a:ext uri="{FF2B5EF4-FFF2-40B4-BE49-F238E27FC236}">
                <a16:creationId xmlns:a16="http://schemas.microsoft.com/office/drawing/2014/main" id="{C23C576D-64C1-4F9E-B321-056EA09089A8}"/>
              </a:ext>
            </a:extLst>
          </p:cNvPr>
          <p:cNvGrpSpPr>
            <a:grpSpLocks/>
          </p:cNvGrpSpPr>
          <p:nvPr/>
        </p:nvGrpSpPr>
        <p:grpSpPr bwMode="auto">
          <a:xfrm>
            <a:off x="2382925" y="3884433"/>
            <a:ext cx="4378150" cy="2749550"/>
            <a:chOff x="1441" y="1743"/>
            <a:chExt cx="2535" cy="165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207CC3F-8BD8-4055-84B5-0E2B2D72E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" y="2383"/>
              <a:ext cx="51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Res 2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1E12248-CB59-4407-B140-323251D0F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7" y="2397"/>
              <a:ext cx="511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Res 1</a:t>
              </a:r>
            </a:p>
          </p:txBody>
        </p:sp>
        <p:sp>
          <p:nvSpPr>
            <p:cNvPr id="7" name="Oval 7">
              <a:extLst>
                <a:ext uri="{FF2B5EF4-FFF2-40B4-BE49-F238E27FC236}">
                  <a16:creationId xmlns:a16="http://schemas.microsoft.com/office/drawing/2014/main" id="{6495F096-FDB8-4041-ABB1-6B1ECC905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5" y="2853"/>
              <a:ext cx="597" cy="547"/>
            </a:xfrm>
            <a:prstGeom prst="ellipse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Thread</a:t>
              </a:r>
            </a:p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42278A40-DF84-49D7-867B-1340F3B40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5" y="1743"/>
              <a:ext cx="597" cy="547"/>
            </a:xfrm>
            <a:prstGeom prst="ellipse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Thread</a:t>
              </a:r>
            </a:p>
            <a:p>
              <a:pPr algn="ctr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9" name="AutoShape 10">
              <a:extLst>
                <a:ext uri="{FF2B5EF4-FFF2-40B4-BE49-F238E27FC236}">
                  <a16:creationId xmlns:a16="http://schemas.microsoft.com/office/drawing/2014/main" id="{A99BF186-101D-4E07-9045-E1433A896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1878"/>
              <a:ext cx="470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1 h 21600"/>
                <a:gd name="T14" fmla="*/ 18245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AutoShape 11">
              <a:extLst>
                <a:ext uri="{FF2B5EF4-FFF2-40B4-BE49-F238E27FC236}">
                  <a16:creationId xmlns:a16="http://schemas.microsoft.com/office/drawing/2014/main" id="{AF601CF5-EFBE-46FF-8DE4-5E720070C0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023" y="1935"/>
              <a:ext cx="469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5 w 21600"/>
                <a:gd name="T13" fmla="*/ 2911 h 21600"/>
                <a:gd name="T14" fmla="*/ 18238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AutoShape 12">
              <a:extLst>
                <a:ext uri="{FF2B5EF4-FFF2-40B4-BE49-F238E27FC236}">
                  <a16:creationId xmlns:a16="http://schemas.microsoft.com/office/drawing/2014/main" id="{D3F83245-CA58-4BEB-9C8A-80E7DC2BD0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959" y="2767"/>
              <a:ext cx="470" cy="511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7 h 21600"/>
                <a:gd name="T14" fmla="*/ 18245 w 21600"/>
                <a:gd name="T15" fmla="*/ 92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AutoShape 13">
              <a:extLst>
                <a:ext uri="{FF2B5EF4-FFF2-40B4-BE49-F238E27FC236}">
                  <a16:creationId xmlns:a16="http://schemas.microsoft.com/office/drawing/2014/main" id="{302E66BA-9A0A-4F28-A1E6-A1C8928F49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921" y="2704"/>
              <a:ext cx="469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5 w 21600"/>
                <a:gd name="T13" fmla="*/ 2911 h 21600"/>
                <a:gd name="T14" fmla="*/ 18238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9A9B2E6C-9C21-4175-A279-3AC7F08152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2" y="1895"/>
              <a:ext cx="397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Wait</a:t>
              </a:r>
            </a:p>
            <a:p>
              <a:pPr algn="ctr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For</a:t>
              </a: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5244509F-1643-47A9-9AEF-EDA8086ECC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8" y="2851"/>
              <a:ext cx="397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Wait</a:t>
              </a:r>
            </a:p>
            <a:p>
              <a:pPr algn="ctr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For</a:t>
              </a:r>
            </a:p>
          </p:txBody>
        </p:sp>
        <p:sp>
          <p:nvSpPr>
            <p:cNvPr id="15" name="Text Box 18">
              <a:extLst>
                <a:ext uri="{FF2B5EF4-FFF2-40B4-BE49-F238E27FC236}">
                  <a16:creationId xmlns:a16="http://schemas.microsoft.com/office/drawing/2014/main" id="{19563C1F-1856-4BB0-B6E4-8F1CBADD86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2" y="2759"/>
              <a:ext cx="554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Owned</a:t>
              </a:r>
            </a:p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By</a:t>
              </a:r>
            </a:p>
          </p:txBody>
        </p:sp>
        <p:sp>
          <p:nvSpPr>
            <p:cNvPr id="16" name="Text Box 19">
              <a:extLst>
                <a:ext uri="{FF2B5EF4-FFF2-40B4-BE49-F238E27FC236}">
                  <a16:creationId xmlns:a16="http://schemas.microsoft.com/office/drawing/2014/main" id="{016C014A-89F5-46D5-8BE2-4348AD16A5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1" y="1998"/>
              <a:ext cx="554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Owned</a:t>
              </a:r>
            </a:p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872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36D5C-D0BF-45AD-91F7-BC556BD49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with Locks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8D4C81-F0C7-4588-AC42-E42DD43B4BAF}"/>
              </a:ext>
            </a:extLst>
          </p:cNvPr>
          <p:cNvSpPr txBox="1"/>
          <p:nvPr/>
        </p:nvSpPr>
        <p:spPr>
          <a:xfrm>
            <a:off x="628651" y="1498791"/>
            <a:ext cx="260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A</a:t>
            </a:r>
            <a:endParaRPr lang="en-US" sz="2400" dirty="0"/>
          </a:p>
          <a:p>
            <a:r>
              <a:rPr lang="en-US" sz="2400" b="1" dirty="0" err="1">
                <a:latin typeface="Consolas" panose="020B0609020204030204" pitchFamily="49" charset="0"/>
              </a:rPr>
              <a:t>x.Acquire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y.Acquire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…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y.Release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x.Release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05072D-0C22-44A0-828B-64EF8A3EDB1A}"/>
              </a:ext>
            </a:extLst>
          </p:cNvPr>
          <p:cNvSpPr txBox="1"/>
          <p:nvPr/>
        </p:nvSpPr>
        <p:spPr>
          <a:xfrm>
            <a:off x="4572000" y="1498791"/>
            <a:ext cx="260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B</a:t>
            </a:r>
            <a:endParaRPr lang="en-US" sz="2400" dirty="0"/>
          </a:p>
          <a:p>
            <a:r>
              <a:rPr lang="en-US" sz="2400" b="1" dirty="0" err="1">
                <a:latin typeface="Consolas" panose="020B0609020204030204" pitchFamily="49" charset="0"/>
              </a:rPr>
              <a:t>y.Acquire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x.Acquire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…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x.Release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y.Release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89F9D3-732B-4A5F-80A0-C4B37EB7D78D}"/>
              </a:ext>
            </a:extLst>
          </p:cNvPr>
          <p:cNvSpPr txBox="1"/>
          <p:nvPr/>
        </p:nvSpPr>
        <p:spPr>
          <a:xfrm>
            <a:off x="501889" y="3891356"/>
            <a:ext cx="7748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Nondeterministic</a:t>
            </a:r>
            <a:r>
              <a:rPr lang="en-US" sz="2800" dirty="0"/>
              <a:t> Deadlock</a:t>
            </a:r>
            <a:endParaRPr lang="en-US" sz="2800" b="1" dirty="0"/>
          </a:p>
        </p:txBody>
      </p:sp>
      <p:grpSp>
        <p:nvGrpSpPr>
          <p:cNvPr id="7" name="Group 26">
            <a:extLst>
              <a:ext uri="{FF2B5EF4-FFF2-40B4-BE49-F238E27FC236}">
                <a16:creationId xmlns:a16="http://schemas.microsoft.com/office/drawing/2014/main" id="{5F22D0AC-3A6A-4704-9803-14ECE4D591D8}"/>
              </a:ext>
            </a:extLst>
          </p:cNvPr>
          <p:cNvGrpSpPr>
            <a:grpSpLocks/>
          </p:cNvGrpSpPr>
          <p:nvPr/>
        </p:nvGrpSpPr>
        <p:grpSpPr bwMode="auto">
          <a:xfrm>
            <a:off x="2664559" y="4553818"/>
            <a:ext cx="3814881" cy="2135166"/>
            <a:chOff x="1429" y="1743"/>
            <a:chExt cx="2558" cy="16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2DC1B99-4C32-4207-A614-8756D50FC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" y="2383"/>
              <a:ext cx="51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Lock y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10A739A-5E3D-4ACE-8F56-79F48BA7D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7" y="2397"/>
              <a:ext cx="511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Lock x</a:t>
              </a:r>
            </a:p>
          </p:txBody>
        </p:sp>
        <p:sp>
          <p:nvSpPr>
            <p:cNvPr id="10" name="Oval 7">
              <a:extLst>
                <a:ext uri="{FF2B5EF4-FFF2-40B4-BE49-F238E27FC236}">
                  <a16:creationId xmlns:a16="http://schemas.microsoft.com/office/drawing/2014/main" id="{64C801B9-60D5-461C-BBBB-829A07C72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5" y="2853"/>
              <a:ext cx="597" cy="547"/>
            </a:xfrm>
            <a:prstGeom prst="ellipse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Thread</a:t>
              </a:r>
            </a:p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8A669645-D593-4045-99DF-05E05722D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5" y="1743"/>
              <a:ext cx="597" cy="547"/>
            </a:xfrm>
            <a:prstGeom prst="ellipse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Thread</a:t>
              </a:r>
            </a:p>
            <a:p>
              <a:pPr algn="ctr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BAB2B93B-288F-4F4E-9CEA-88B909CC3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1878"/>
              <a:ext cx="470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1 h 21600"/>
                <a:gd name="T14" fmla="*/ 18245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AutoShape 11">
              <a:extLst>
                <a:ext uri="{FF2B5EF4-FFF2-40B4-BE49-F238E27FC236}">
                  <a16:creationId xmlns:a16="http://schemas.microsoft.com/office/drawing/2014/main" id="{782526E8-CBCC-4E14-ADC8-4195D804B6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023" y="1935"/>
              <a:ext cx="469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5 w 21600"/>
                <a:gd name="T13" fmla="*/ 2911 h 21600"/>
                <a:gd name="T14" fmla="*/ 18238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" name="AutoShape 12">
              <a:extLst>
                <a:ext uri="{FF2B5EF4-FFF2-40B4-BE49-F238E27FC236}">
                  <a16:creationId xmlns:a16="http://schemas.microsoft.com/office/drawing/2014/main" id="{61C25F39-0CCC-4757-8186-F76B1E559D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959" y="2767"/>
              <a:ext cx="470" cy="511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7 h 21600"/>
                <a:gd name="T14" fmla="*/ 18245 w 21600"/>
                <a:gd name="T15" fmla="*/ 92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AutoShape 13">
              <a:extLst>
                <a:ext uri="{FF2B5EF4-FFF2-40B4-BE49-F238E27FC236}">
                  <a16:creationId xmlns:a16="http://schemas.microsoft.com/office/drawing/2014/main" id="{5F04564F-B311-449C-AFAC-D81BCA105A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921" y="2704"/>
              <a:ext cx="469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5 w 21600"/>
                <a:gd name="T13" fmla="*/ 2911 h 21600"/>
                <a:gd name="T14" fmla="*/ 18238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B57A5980-D428-4112-806C-40B8E46698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2" y="1895"/>
              <a:ext cx="417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Wait</a:t>
              </a:r>
            </a:p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For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0C3ACC35-EC7C-47E8-A289-5E15C6E7F2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8" y="2851"/>
              <a:ext cx="417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Wait</a:t>
              </a:r>
            </a:p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For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8F7AE94E-7DEF-4EDD-93F4-421CFE68B5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0" y="2759"/>
              <a:ext cx="577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Owned</a:t>
              </a:r>
            </a:p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By</a:t>
              </a:r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0FD71A0C-F403-4A63-96BD-C17A114B5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1998"/>
              <a:ext cx="577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Owned</a:t>
              </a:r>
            </a:p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8960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36D5C-D0BF-45AD-91F7-BC556BD49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Deadlock with Locks: “Lucky” Case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8D4C81-F0C7-4588-AC42-E42DD43B4BAF}"/>
              </a:ext>
            </a:extLst>
          </p:cNvPr>
          <p:cNvSpPr txBox="1"/>
          <p:nvPr/>
        </p:nvSpPr>
        <p:spPr>
          <a:xfrm>
            <a:off x="628651" y="1498791"/>
            <a:ext cx="260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A</a:t>
            </a:r>
            <a:endParaRPr lang="en-US" sz="2400" dirty="0"/>
          </a:p>
          <a:p>
            <a:r>
              <a:rPr lang="en-US" sz="2400" b="1" dirty="0" err="1">
                <a:latin typeface="Consolas" panose="020B0609020204030204" pitchFamily="49" charset="0"/>
              </a:rPr>
              <a:t>x.Acquire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y.Acquire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…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y.Release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x.Release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05072D-0C22-44A0-828B-64EF8A3EDB1A}"/>
              </a:ext>
            </a:extLst>
          </p:cNvPr>
          <p:cNvSpPr txBox="1"/>
          <p:nvPr/>
        </p:nvSpPr>
        <p:spPr>
          <a:xfrm>
            <a:off x="4572000" y="1498791"/>
            <a:ext cx="260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B</a:t>
            </a:r>
            <a:endParaRPr lang="en-US" sz="2400" dirty="0"/>
          </a:p>
          <a:p>
            <a:endParaRPr lang="en-US" sz="2400" b="1" dirty="0">
              <a:latin typeface="Consolas" panose="020B0609020204030204" pitchFamily="49" charset="0"/>
            </a:endParaRPr>
          </a:p>
          <a:p>
            <a:endParaRPr lang="en-US" sz="2400" b="1" dirty="0">
              <a:latin typeface="Consolas" panose="020B0609020204030204" pitchFamily="49" charset="0"/>
            </a:endParaRPr>
          </a:p>
          <a:p>
            <a:r>
              <a:rPr lang="en-US" sz="2400" b="1" dirty="0" err="1">
                <a:latin typeface="Consolas" panose="020B0609020204030204" pitchFamily="49" charset="0"/>
              </a:rPr>
              <a:t>y.Acquire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endParaRPr lang="en-US" sz="2400" b="1" dirty="0">
              <a:latin typeface="Consolas" panose="020B0609020204030204" pitchFamily="49" charset="0"/>
            </a:endParaRPr>
          </a:p>
          <a:p>
            <a:endParaRPr lang="en-US" sz="2400" b="1" dirty="0">
              <a:latin typeface="Consolas" panose="020B0609020204030204" pitchFamily="49" charset="0"/>
            </a:endParaRPr>
          </a:p>
          <a:p>
            <a:r>
              <a:rPr lang="en-US" sz="2400" b="1" dirty="0" err="1">
                <a:latin typeface="Consolas" panose="020B0609020204030204" pitchFamily="49" charset="0"/>
              </a:rPr>
              <a:t>x.Acquire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…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x.Release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y.Release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89F9D3-732B-4A5F-80A0-C4B37EB7D78D}"/>
              </a:ext>
            </a:extLst>
          </p:cNvPr>
          <p:cNvSpPr txBox="1"/>
          <p:nvPr/>
        </p:nvSpPr>
        <p:spPr>
          <a:xfrm>
            <a:off x="501889" y="5566171"/>
            <a:ext cx="7748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Sometimes</a:t>
            </a:r>
            <a:r>
              <a:rPr lang="en-US" sz="2800" dirty="0"/>
              <a:t> schedule won’t trigger deadlock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9438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36D5C-D0BF-45AD-91F7-BC556BD49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Deadlock with Locks: Unlucky Case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8D4C81-F0C7-4588-AC42-E42DD43B4BAF}"/>
              </a:ext>
            </a:extLst>
          </p:cNvPr>
          <p:cNvSpPr txBox="1"/>
          <p:nvPr/>
        </p:nvSpPr>
        <p:spPr>
          <a:xfrm>
            <a:off x="628650" y="1498791"/>
            <a:ext cx="39433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A</a:t>
            </a:r>
            <a:endParaRPr lang="en-US" sz="2400" dirty="0"/>
          </a:p>
          <a:p>
            <a:r>
              <a:rPr lang="en-US" sz="2400" b="1" dirty="0" err="1">
                <a:latin typeface="Consolas" panose="020B0609020204030204" pitchFamily="49" charset="0"/>
              </a:rPr>
              <a:t>x.Acquire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endParaRPr lang="en-US" sz="2400" b="1" dirty="0">
              <a:latin typeface="Consolas" panose="020B0609020204030204" pitchFamily="49" charset="0"/>
            </a:endParaRPr>
          </a:p>
          <a:p>
            <a:r>
              <a:rPr lang="en-US" sz="2400" b="1" dirty="0" err="1">
                <a:latin typeface="Consolas" panose="020B0609020204030204" pitchFamily="49" charset="0"/>
              </a:rPr>
              <a:t>y.acquire</a:t>
            </a:r>
            <a:r>
              <a:rPr lang="en-US" sz="2400" b="1" dirty="0">
                <a:latin typeface="Consolas" panose="020B0609020204030204" pitchFamily="49" charset="0"/>
              </a:rPr>
              <a:t>(); </a:t>
            </a:r>
            <a:r>
              <a:rPr lang="en-US" sz="2400" b="1" i="1" dirty="0">
                <a:latin typeface="Consolas" panose="020B0609020204030204" pitchFamily="49" charset="0"/>
              </a:rPr>
              <a:t>&lt;stalled&gt;</a:t>
            </a:r>
          </a:p>
          <a:p>
            <a:r>
              <a:rPr lang="en-US" sz="2400" b="1" i="1" dirty="0">
                <a:latin typeface="Consolas" panose="020B0609020204030204" pitchFamily="49" charset="0"/>
              </a:rPr>
              <a:t>&lt;unreachable&gt;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…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y.Release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x.Release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05072D-0C22-44A0-828B-64EF8A3EDB1A}"/>
              </a:ext>
            </a:extLst>
          </p:cNvPr>
          <p:cNvSpPr txBox="1"/>
          <p:nvPr/>
        </p:nvSpPr>
        <p:spPr>
          <a:xfrm>
            <a:off x="4572000" y="1498791"/>
            <a:ext cx="41319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B</a:t>
            </a:r>
            <a:endParaRPr lang="en-US" sz="2400" dirty="0"/>
          </a:p>
          <a:p>
            <a:endParaRPr lang="en-US" sz="2400" b="1" dirty="0">
              <a:latin typeface="Consolas" panose="020B0609020204030204" pitchFamily="49" charset="0"/>
            </a:endParaRPr>
          </a:p>
          <a:p>
            <a:r>
              <a:rPr lang="en-US" sz="2400" b="1" dirty="0" err="1">
                <a:latin typeface="Consolas" panose="020B0609020204030204" pitchFamily="49" charset="0"/>
              </a:rPr>
              <a:t>y.Acquire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endParaRPr lang="en-US" sz="2400" b="1" dirty="0">
              <a:latin typeface="Consolas" panose="020B0609020204030204" pitchFamily="49" charset="0"/>
            </a:endParaRPr>
          </a:p>
          <a:p>
            <a:r>
              <a:rPr lang="en-US" sz="2400" b="1" dirty="0" err="1">
                <a:latin typeface="Consolas" panose="020B0609020204030204" pitchFamily="49" charset="0"/>
              </a:rPr>
              <a:t>x.Acquire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  <a:r>
              <a:rPr lang="en-US" sz="2400" b="1" i="1" dirty="0">
                <a:latin typeface="Consolas" panose="020B0609020204030204" pitchFamily="49" charset="0"/>
              </a:rPr>
              <a:t> &lt;stalled&gt;</a:t>
            </a:r>
            <a:endParaRPr lang="en-US" sz="2400" b="1" dirty="0">
              <a:latin typeface="Consolas" panose="020B0609020204030204" pitchFamily="49" charset="0"/>
            </a:endParaRPr>
          </a:p>
          <a:p>
            <a:r>
              <a:rPr lang="en-US" sz="2400" b="1" i="1" dirty="0">
                <a:latin typeface="Consolas" panose="020B0609020204030204" pitchFamily="49" charset="0"/>
              </a:rPr>
              <a:t>&lt;unreachable&gt;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…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x.Release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y.Release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</p:txBody>
      </p:sp>
      <p:grpSp>
        <p:nvGrpSpPr>
          <p:cNvPr id="7" name="Group 26">
            <a:extLst>
              <a:ext uri="{FF2B5EF4-FFF2-40B4-BE49-F238E27FC236}">
                <a16:creationId xmlns:a16="http://schemas.microsoft.com/office/drawing/2014/main" id="{26926CAA-D6ED-4B2A-987A-47DA1A17CDCD}"/>
              </a:ext>
            </a:extLst>
          </p:cNvPr>
          <p:cNvGrpSpPr>
            <a:grpSpLocks/>
          </p:cNvGrpSpPr>
          <p:nvPr/>
        </p:nvGrpSpPr>
        <p:grpSpPr bwMode="auto">
          <a:xfrm>
            <a:off x="628650" y="4611861"/>
            <a:ext cx="3814881" cy="2135166"/>
            <a:chOff x="1429" y="1743"/>
            <a:chExt cx="2558" cy="16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9A86F3-CD6C-4B82-84D8-6529F1DF5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" y="2383"/>
              <a:ext cx="51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Lock y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C0D0593-C232-4647-BE07-34C2AA049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7" y="2397"/>
              <a:ext cx="511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Lock x</a:t>
              </a:r>
            </a:p>
          </p:txBody>
        </p:sp>
        <p:sp>
          <p:nvSpPr>
            <p:cNvPr id="10" name="Oval 7">
              <a:extLst>
                <a:ext uri="{FF2B5EF4-FFF2-40B4-BE49-F238E27FC236}">
                  <a16:creationId xmlns:a16="http://schemas.microsoft.com/office/drawing/2014/main" id="{FA1B314C-1A7E-49E5-BC96-8DB22377B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5" y="2853"/>
              <a:ext cx="597" cy="547"/>
            </a:xfrm>
            <a:prstGeom prst="ellipse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Thread</a:t>
              </a:r>
            </a:p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F03B5E66-4C16-44A8-A80A-0FDD32135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5" y="1743"/>
              <a:ext cx="597" cy="547"/>
            </a:xfrm>
            <a:prstGeom prst="ellipse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Thread</a:t>
              </a:r>
            </a:p>
            <a:p>
              <a:pPr algn="ctr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6A937D1D-7948-4AEF-B920-F70AA9392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1878"/>
              <a:ext cx="470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1 h 21600"/>
                <a:gd name="T14" fmla="*/ 18245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AutoShape 11">
              <a:extLst>
                <a:ext uri="{FF2B5EF4-FFF2-40B4-BE49-F238E27FC236}">
                  <a16:creationId xmlns:a16="http://schemas.microsoft.com/office/drawing/2014/main" id="{590C839E-E5CF-44BD-9B4D-1D6789FE30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023" y="1935"/>
              <a:ext cx="469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5 w 21600"/>
                <a:gd name="T13" fmla="*/ 2911 h 21600"/>
                <a:gd name="T14" fmla="*/ 18238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" name="AutoShape 12">
              <a:extLst>
                <a:ext uri="{FF2B5EF4-FFF2-40B4-BE49-F238E27FC236}">
                  <a16:creationId xmlns:a16="http://schemas.microsoft.com/office/drawing/2014/main" id="{024A5129-0139-4458-8632-A1D4A69258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959" y="2767"/>
              <a:ext cx="470" cy="511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7 h 21600"/>
                <a:gd name="T14" fmla="*/ 18245 w 21600"/>
                <a:gd name="T15" fmla="*/ 92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AutoShape 13">
              <a:extLst>
                <a:ext uri="{FF2B5EF4-FFF2-40B4-BE49-F238E27FC236}">
                  <a16:creationId xmlns:a16="http://schemas.microsoft.com/office/drawing/2014/main" id="{AA92125E-80EA-42DA-A109-D17B5AA6AA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921" y="2704"/>
              <a:ext cx="469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5 w 21600"/>
                <a:gd name="T13" fmla="*/ 2911 h 21600"/>
                <a:gd name="T14" fmla="*/ 18238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3773933A-0970-4B48-91EB-4709C45E50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2" y="1895"/>
              <a:ext cx="417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Wait</a:t>
              </a:r>
            </a:p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For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B11A65D3-4CFB-4047-ADA4-76446B8472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8" y="2851"/>
              <a:ext cx="417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Wait</a:t>
              </a:r>
            </a:p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For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A6FA2318-E740-4E22-9B81-EAE3F3B8B8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0" y="2759"/>
              <a:ext cx="577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Owned</a:t>
              </a:r>
            </a:p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By</a:t>
              </a:r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A69AC366-5731-4030-B276-3C65AF4624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1998"/>
              <a:ext cx="577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Owned</a:t>
              </a:r>
            </a:p>
            <a:p>
              <a:pPr algn="ctr"/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313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36D5C-D0BF-45AD-91F7-BC556BD49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with Space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8D4C81-F0C7-4588-AC42-E42DD43B4BAF}"/>
              </a:ext>
            </a:extLst>
          </p:cNvPr>
          <p:cNvSpPr txBox="1"/>
          <p:nvPr/>
        </p:nvSpPr>
        <p:spPr>
          <a:xfrm>
            <a:off x="501889" y="1498791"/>
            <a:ext cx="36988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A</a:t>
            </a:r>
            <a:endParaRPr lang="en-US" sz="2400" dirty="0"/>
          </a:p>
          <a:p>
            <a:r>
              <a:rPr lang="en-US" sz="2400" b="1" dirty="0" err="1">
                <a:latin typeface="Consolas" panose="020B0609020204030204" pitchFamily="49" charset="0"/>
              </a:rPr>
              <a:t>AllocateOrWait</a:t>
            </a:r>
            <a:r>
              <a:rPr lang="en-US" sz="2400" b="1" dirty="0">
                <a:latin typeface="Consolas" panose="020B0609020204030204" pitchFamily="49" charset="0"/>
              </a:rPr>
              <a:t>(1 MB)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AllocateOrWait</a:t>
            </a:r>
            <a:r>
              <a:rPr lang="en-US" sz="2400" b="1" dirty="0">
                <a:latin typeface="Consolas" panose="020B0609020204030204" pitchFamily="49" charset="0"/>
              </a:rPr>
              <a:t>(1 MB)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Free(1 MB)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Free(1 MB)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89F9D3-732B-4A5F-80A0-C4B37EB7D78D}"/>
              </a:ext>
            </a:extLst>
          </p:cNvPr>
          <p:cNvSpPr txBox="1"/>
          <p:nvPr/>
        </p:nvSpPr>
        <p:spPr>
          <a:xfrm>
            <a:off x="326572" y="3901669"/>
            <a:ext cx="7958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only 2 MB of space, we get same deadlock situation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0B8D2B-E5EE-4836-A517-EE39B0392203}"/>
              </a:ext>
            </a:extLst>
          </p:cNvPr>
          <p:cNvSpPr txBox="1"/>
          <p:nvPr/>
        </p:nvSpPr>
        <p:spPr>
          <a:xfrm>
            <a:off x="4200741" y="1500126"/>
            <a:ext cx="36988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B</a:t>
            </a:r>
            <a:endParaRPr lang="en-US" sz="2400" dirty="0"/>
          </a:p>
          <a:p>
            <a:r>
              <a:rPr lang="en-US" sz="2400" b="1" dirty="0" err="1">
                <a:latin typeface="Consolas" panose="020B0609020204030204" pitchFamily="49" charset="0"/>
              </a:rPr>
              <a:t>AllocateOrWait</a:t>
            </a:r>
            <a:r>
              <a:rPr lang="en-US" sz="2400" b="1" dirty="0">
                <a:latin typeface="Consolas" panose="020B0609020204030204" pitchFamily="49" charset="0"/>
              </a:rPr>
              <a:t>(1 MB)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AllocateOrWait</a:t>
            </a:r>
            <a:r>
              <a:rPr lang="en-US" sz="2400" b="1" dirty="0">
                <a:latin typeface="Consolas" panose="020B0609020204030204" pitchFamily="49" charset="0"/>
              </a:rPr>
              <a:t>(1 MB)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Free(1 MB)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Free(1 MB)</a:t>
            </a:r>
          </a:p>
        </p:txBody>
      </p:sp>
    </p:spTree>
    <p:extLst>
      <p:ext uri="{BB962C8B-B14F-4D97-AF65-F5344CB8AC3E}">
        <p14:creationId xmlns:p14="http://schemas.microsoft.com/office/powerpoint/2010/main" val="3025006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292ED-93F6-4847-AFFB-492F3FE44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Real Example: Single-Lane</a:t>
            </a:r>
            <a:br>
              <a:rPr lang="en-US" dirty="0"/>
            </a:br>
            <a:r>
              <a:rPr lang="en-US" dirty="0"/>
              <a:t>Bridge Crossing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9053418-8B16-43BE-834E-4C524F213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5516" y="1557493"/>
            <a:ext cx="3886200" cy="4788306"/>
          </a:xfrm>
        </p:spPr>
        <p:txBody>
          <a:bodyPr>
            <a:normAutofit/>
          </a:bodyPr>
          <a:lstStyle/>
          <a:p>
            <a:r>
              <a:rPr lang="en-US" sz="2400" dirty="0"/>
              <a:t>Each segment of road is a </a:t>
            </a:r>
            <a:r>
              <a:rPr lang="en-US" sz="2400" b="1" dirty="0"/>
              <a:t>resource</a:t>
            </a:r>
            <a:endParaRPr lang="en-US" sz="2400" dirty="0"/>
          </a:p>
          <a:p>
            <a:pPr lvl="1"/>
            <a:r>
              <a:rPr lang="en-US" sz="2000" dirty="0"/>
              <a:t>Car must obtain next segment to progress</a:t>
            </a:r>
          </a:p>
          <a:p>
            <a:r>
              <a:rPr lang="en-US" sz="2400" b="1" dirty="0"/>
              <a:t>Deadlock:</a:t>
            </a:r>
            <a:r>
              <a:rPr lang="en-US" sz="2400" dirty="0"/>
              <a:t> Two cars in opposite directions meet in middle</a:t>
            </a:r>
          </a:p>
          <a:p>
            <a:r>
              <a:rPr lang="en-US" sz="2400" dirty="0"/>
              <a:t>Resolving deadlock: “Preempt” road segment, force one car to back up</a:t>
            </a:r>
          </a:p>
          <a:p>
            <a:r>
              <a:rPr lang="en-US" sz="2400" b="1" dirty="0"/>
              <a:t>Starvation</a:t>
            </a:r>
            <a:r>
              <a:rPr lang="en-US" sz="2400" dirty="0"/>
              <a:t> (not deadlock): Eastbound traffic doesn’t stop for westbound traffic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AB4A653-F0C5-4F72-87EE-B525459ABF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24493" y="2291418"/>
            <a:ext cx="4594344" cy="284192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4041FE-A6B9-41A8-BAB6-7D52182DC6D6}"/>
              </a:ext>
            </a:extLst>
          </p:cNvPr>
          <p:cNvSpPr txBox="1"/>
          <p:nvPr/>
        </p:nvSpPr>
        <p:spPr>
          <a:xfrm>
            <a:off x="4324493" y="5133347"/>
            <a:ext cx="4594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CA 140 to Yosemite National Park</a:t>
            </a:r>
          </a:p>
        </p:txBody>
      </p:sp>
    </p:spTree>
    <p:extLst>
      <p:ext uri="{BB962C8B-B14F-4D97-AF65-F5344CB8AC3E}">
        <p14:creationId xmlns:p14="http://schemas.microsoft.com/office/powerpoint/2010/main" val="134738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E8ED9-2B70-4150-A4E0-854CB9FC6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Dining Philosophers Problem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949946-3312-4A16-B5C0-72A423369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905107"/>
            <a:ext cx="7886700" cy="2587767"/>
          </a:xfrm>
        </p:spPr>
        <p:txBody>
          <a:bodyPr>
            <a:normAutofit/>
          </a:bodyPr>
          <a:lstStyle/>
          <a:p>
            <a:r>
              <a:rPr lang="en-US" dirty="0"/>
              <a:t>Five chopsticks, five philosophers</a:t>
            </a:r>
          </a:p>
          <a:p>
            <a:pPr lvl="1"/>
            <a:r>
              <a:rPr lang="en-US" dirty="0"/>
              <a:t>Goal: Grab two chopsticks to eat</a:t>
            </a:r>
          </a:p>
          <a:p>
            <a:r>
              <a:rPr lang="en-US" b="1" dirty="0"/>
              <a:t>Deadlock</a:t>
            </a:r>
            <a:r>
              <a:rPr lang="en-US" dirty="0"/>
              <a:t> if they all grab chopstick to their right</a:t>
            </a:r>
          </a:p>
          <a:p>
            <a:r>
              <a:rPr lang="en-US" b="1" dirty="0"/>
              <a:t>Fix:</a:t>
            </a:r>
            <a:r>
              <a:rPr lang="en-US" dirty="0"/>
              <a:t> Never take the last chopstick if no one will have two afterwards</a:t>
            </a:r>
            <a:endParaRPr lang="en-US" b="1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10C329D3-32EB-460C-A28D-A4F66120F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1" t="522" r="11351" b="522"/>
          <a:stretch>
            <a:fillRect/>
          </a:stretch>
        </p:blipFill>
        <p:spPr bwMode="auto">
          <a:xfrm>
            <a:off x="3368269" y="1398321"/>
            <a:ext cx="2407461" cy="2310609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4253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FB4C2-FC0E-4373-BE42-415DB4BD0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Formalizing: Four Requirements for Deadlock to Occur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AFDE-A421-43B8-9E21-FCBDB77C5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5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Mutual Exclusion:</a:t>
            </a:r>
            <a:r>
              <a:rPr lang="en-US" dirty="0"/>
              <a:t> One thread at a time can use a resource (not shareable)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Hold and Wait: </a:t>
            </a:r>
            <a:r>
              <a:rPr lang="en-US" dirty="0"/>
              <a:t>Thread holding a resource waits to acquire another resource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No Preemption: </a:t>
            </a:r>
            <a:r>
              <a:rPr lang="en-US" dirty="0"/>
              <a:t>Resources are released voluntarily, threads can’t steal instead of waiting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Circular Wait: </a:t>
            </a:r>
            <a:r>
              <a:rPr lang="en-US" dirty="0"/>
              <a:t>There exists a set {T</a:t>
            </a:r>
            <a:r>
              <a:rPr lang="en-US" baseline="-25000" dirty="0"/>
              <a:t>1</a:t>
            </a:r>
            <a:r>
              <a:rPr lang="en-US" dirty="0"/>
              <a:t>, …, T</a:t>
            </a:r>
            <a:r>
              <a:rPr lang="en-US" baseline="-25000" dirty="0"/>
              <a:t>n</a:t>
            </a:r>
            <a:r>
              <a:rPr lang="en-US" dirty="0"/>
              <a:t>} of waiting threads such that: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 is waiting for a resource held by T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 is waiting for a resource held by T</a:t>
            </a:r>
            <a:r>
              <a:rPr lang="en-US" baseline="-25000" dirty="0"/>
              <a:t>3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n</a:t>
            </a:r>
            <a:r>
              <a:rPr lang="en-US" dirty="0"/>
              <a:t> is waiting for a resource held by T</a:t>
            </a:r>
            <a:r>
              <a:rPr lang="en-US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5376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B9FD-01BE-9944-8E6A-FA8DB007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C4EE-056D-0349-A70F-E65E75B9C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101013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/>
              <a:t>Project 1 Milestone Due Wednesday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Homework 1 Due Friday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Project/HW “Party” Friday 3-5PM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Wozniak Lounge, Soda Hall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Full course staff will be there to help you</a:t>
            </a:r>
          </a:p>
        </p:txBody>
      </p:sp>
    </p:spTree>
    <p:extLst>
      <p:ext uri="{BB962C8B-B14F-4D97-AF65-F5344CB8AC3E}">
        <p14:creationId xmlns:p14="http://schemas.microsoft.com/office/powerpoint/2010/main" val="1449232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385" name="Group 49"/>
          <p:cNvGrpSpPr>
            <a:grpSpLocks/>
          </p:cNvGrpSpPr>
          <p:nvPr/>
        </p:nvGrpSpPr>
        <p:grpSpPr bwMode="auto">
          <a:xfrm>
            <a:off x="6705600" y="1104613"/>
            <a:ext cx="2057400" cy="2667000"/>
            <a:chOff x="4224" y="384"/>
            <a:chExt cx="1296" cy="1680"/>
          </a:xfrm>
        </p:grpSpPr>
        <p:sp>
          <p:nvSpPr>
            <p:cNvPr id="31765" name="Rectangle 47"/>
            <p:cNvSpPr>
              <a:spLocks noChangeArrowheads="1"/>
            </p:cNvSpPr>
            <p:nvPr/>
          </p:nvSpPr>
          <p:spPr bwMode="auto">
            <a:xfrm>
              <a:off x="4224" y="432"/>
              <a:ext cx="1296" cy="163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766" name="Text Box 48"/>
            <p:cNvSpPr txBox="1">
              <a:spLocks noChangeArrowheads="1"/>
            </p:cNvSpPr>
            <p:nvPr/>
          </p:nvSpPr>
          <p:spPr bwMode="auto">
            <a:xfrm>
              <a:off x="4440" y="384"/>
              <a:ext cx="86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800" b="0" u="sng" dirty="0">
                  <a:latin typeface="Gill Sans" charset="0"/>
                  <a:ea typeface="Gill Sans" charset="0"/>
                  <a:cs typeface="Gill Sans" charset="0"/>
                </a:rPr>
                <a:t>Symbols</a:t>
              </a:r>
            </a:p>
          </p:txBody>
        </p:sp>
      </p:grp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23366" y="372206"/>
            <a:ext cx="7886700" cy="1325563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Resource-Allocation Graph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528583"/>
            <a:ext cx="8229600" cy="5259719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System Model				</a:t>
            </a:r>
            <a:endParaRPr lang="en-US" altLang="ko-KR" u="sng" dirty="0">
              <a:ea typeface="굴림" panose="020B0600000101010101" pitchFamily="34" charset="-127"/>
            </a:endParaRP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 set of Threads </a:t>
            </a:r>
            <a:r>
              <a:rPr lang="en-US" altLang="ko-KR" i="1" dirty="0">
                <a:ea typeface="굴림" panose="020B0600000101010101" pitchFamily="34" charset="-127"/>
              </a:rPr>
              <a:t>T</a:t>
            </a:r>
            <a:r>
              <a:rPr lang="en-US" altLang="ko-KR" i="1" baseline="-25000" dirty="0">
                <a:ea typeface="굴림" panose="020B0600000101010101" pitchFamily="34" charset="-127"/>
              </a:rPr>
              <a:t>1</a:t>
            </a:r>
            <a:r>
              <a:rPr lang="en-US" altLang="ko-KR" i="1" dirty="0">
                <a:ea typeface="굴림" panose="020B0600000101010101" pitchFamily="34" charset="-127"/>
              </a:rPr>
              <a:t>, T</a:t>
            </a:r>
            <a:r>
              <a:rPr lang="en-US" altLang="ko-KR" i="1" baseline="-25000" dirty="0">
                <a:ea typeface="굴림" panose="020B0600000101010101" pitchFamily="34" charset="-127"/>
              </a:rPr>
              <a:t>2</a:t>
            </a:r>
            <a:r>
              <a:rPr lang="en-US" altLang="ko-KR" i="1" dirty="0">
                <a:ea typeface="굴림" panose="020B0600000101010101" pitchFamily="34" charset="-127"/>
              </a:rPr>
              <a:t>, </a:t>
            </a:r>
            <a:r>
              <a:rPr lang="en-US" altLang="ko-KR" dirty="0">
                <a:ea typeface="굴림" panose="020B0600000101010101" pitchFamily="34" charset="-127"/>
              </a:rPr>
              <a:t>. . ., </a:t>
            </a:r>
            <a:r>
              <a:rPr lang="en-US" altLang="ko-KR" i="1" dirty="0" err="1">
                <a:ea typeface="굴림" panose="020B0600000101010101" pitchFamily="34" charset="-127"/>
              </a:rPr>
              <a:t>T</a:t>
            </a:r>
            <a:r>
              <a:rPr lang="en-US" altLang="ko-KR" i="1" baseline="-25000" dirty="0" err="1">
                <a:ea typeface="굴림" panose="020B0600000101010101" pitchFamily="34" charset="-127"/>
              </a:rPr>
              <a:t>n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Resource types </a:t>
            </a:r>
            <a:r>
              <a:rPr lang="en-US" altLang="ko-KR" i="1" dirty="0">
                <a:ea typeface="굴림" panose="020B0600000101010101" pitchFamily="34" charset="-127"/>
              </a:rPr>
              <a:t>R</a:t>
            </a:r>
            <a:r>
              <a:rPr lang="en-US" altLang="ko-KR" baseline="-25000" dirty="0">
                <a:ea typeface="굴림" panose="020B0600000101010101" pitchFamily="34" charset="-127"/>
              </a:rPr>
              <a:t>1</a:t>
            </a:r>
            <a:r>
              <a:rPr lang="en-US" altLang="ko-KR" dirty="0">
                <a:ea typeface="굴림" panose="020B0600000101010101" pitchFamily="34" charset="-127"/>
              </a:rPr>
              <a:t>, </a:t>
            </a:r>
            <a:r>
              <a:rPr lang="en-US" altLang="ko-KR" i="1" dirty="0">
                <a:ea typeface="굴림" panose="020B0600000101010101" pitchFamily="34" charset="-127"/>
              </a:rPr>
              <a:t>R</a:t>
            </a:r>
            <a:r>
              <a:rPr lang="en-US" altLang="ko-KR" baseline="-25000" dirty="0">
                <a:ea typeface="굴림" panose="020B0600000101010101" pitchFamily="34" charset="-127"/>
              </a:rPr>
              <a:t>2</a:t>
            </a:r>
            <a:r>
              <a:rPr lang="en-US" altLang="ko-KR" dirty="0">
                <a:ea typeface="굴림" panose="020B0600000101010101" pitchFamily="34" charset="-127"/>
              </a:rPr>
              <a:t>, . . ., </a:t>
            </a:r>
            <a:r>
              <a:rPr lang="en-US" altLang="ko-KR" i="1" dirty="0" err="1">
                <a:ea typeface="굴림" panose="020B0600000101010101" pitchFamily="34" charset="-127"/>
              </a:rPr>
              <a:t>R</a:t>
            </a:r>
            <a:r>
              <a:rPr lang="en-US" altLang="ko-KR" baseline="-25000" dirty="0" err="1">
                <a:ea typeface="굴림" panose="020B0600000101010101" pitchFamily="34" charset="-127"/>
              </a:rPr>
              <a:t>m</a:t>
            </a:r>
            <a:endParaRPr lang="en-US" altLang="ko-KR" baseline="-25000" dirty="0">
              <a:ea typeface="굴림" panose="020B0600000101010101" pitchFamily="34" charset="-127"/>
            </a:endParaRPr>
          </a:p>
          <a:p>
            <a:pPr lvl="2">
              <a:buFontTx/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	CPU cycles, memory space, I/O devices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Each resource type </a:t>
            </a:r>
            <a:r>
              <a:rPr lang="en-US" altLang="ko-KR" i="1" dirty="0" err="1">
                <a:ea typeface="굴림" panose="020B0600000101010101" pitchFamily="34" charset="-127"/>
              </a:rPr>
              <a:t>R</a:t>
            </a:r>
            <a:r>
              <a:rPr lang="en-US" altLang="ko-KR" baseline="-25000" dirty="0" err="1">
                <a:ea typeface="굴림" panose="020B0600000101010101" pitchFamily="34" charset="-127"/>
              </a:rPr>
              <a:t>i</a:t>
            </a:r>
            <a:r>
              <a:rPr lang="en-US" altLang="ko-KR" dirty="0">
                <a:ea typeface="굴림" panose="020B0600000101010101" pitchFamily="34" charset="-127"/>
              </a:rPr>
              <a:t> has </a:t>
            </a:r>
            <a:r>
              <a:rPr lang="en-US" altLang="ko-KR" i="1" dirty="0">
                <a:ea typeface="굴림" panose="020B0600000101010101" pitchFamily="34" charset="-127"/>
              </a:rPr>
              <a:t>W</a:t>
            </a:r>
            <a:r>
              <a:rPr lang="en-US" altLang="ko-KR" baseline="-25000" dirty="0">
                <a:ea typeface="굴림" panose="020B0600000101010101" pitchFamily="34" charset="-127"/>
              </a:rPr>
              <a:t>i</a:t>
            </a:r>
            <a:r>
              <a:rPr lang="en-US" altLang="ko-KR" dirty="0">
                <a:ea typeface="굴림" panose="020B0600000101010101" pitchFamily="34" charset="-127"/>
              </a:rPr>
              <a:t> instances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Each thread utilizes a resource as follows:</a:t>
            </a:r>
          </a:p>
          <a:p>
            <a:pPr lvl="2"/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Request() / Use() / Release()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Resource-Allocation Graph: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V is partitioned into two types:</a:t>
            </a:r>
          </a:p>
          <a:p>
            <a:pPr lvl="2"/>
            <a:r>
              <a:rPr lang="en-US" altLang="ko-KR" i="1" dirty="0">
                <a:ea typeface="굴림" panose="020B0600000101010101" pitchFamily="34" charset="-127"/>
              </a:rPr>
              <a:t>T</a:t>
            </a:r>
            <a:r>
              <a:rPr lang="en-US" altLang="ko-KR" dirty="0">
                <a:ea typeface="굴림" panose="020B0600000101010101" pitchFamily="34" charset="-127"/>
              </a:rPr>
              <a:t> = {</a:t>
            </a:r>
            <a:r>
              <a:rPr lang="en-US" altLang="ko-KR" i="1" dirty="0">
                <a:ea typeface="굴림" panose="020B0600000101010101" pitchFamily="34" charset="-127"/>
              </a:rPr>
              <a:t>T</a:t>
            </a:r>
            <a:r>
              <a:rPr lang="en-US" altLang="ko-KR" baseline="-25000" dirty="0">
                <a:ea typeface="굴림" panose="020B0600000101010101" pitchFamily="34" charset="-127"/>
              </a:rPr>
              <a:t>1</a:t>
            </a:r>
            <a:r>
              <a:rPr lang="en-US" altLang="ko-KR" dirty="0">
                <a:ea typeface="굴림" panose="020B0600000101010101" pitchFamily="34" charset="-127"/>
              </a:rPr>
              <a:t>, </a:t>
            </a:r>
            <a:r>
              <a:rPr lang="en-US" altLang="ko-KR" i="1" dirty="0">
                <a:ea typeface="굴림" panose="020B0600000101010101" pitchFamily="34" charset="-127"/>
              </a:rPr>
              <a:t>T</a:t>
            </a:r>
            <a:r>
              <a:rPr lang="en-US" altLang="ko-KR" baseline="-25000" dirty="0">
                <a:ea typeface="굴림" panose="020B0600000101010101" pitchFamily="34" charset="-127"/>
              </a:rPr>
              <a:t>2</a:t>
            </a:r>
            <a:r>
              <a:rPr lang="en-US" altLang="ko-KR" dirty="0">
                <a:ea typeface="굴림" panose="020B0600000101010101" pitchFamily="34" charset="-127"/>
              </a:rPr>
              <a:t>, …, </a:t>
            </a:r>
            <a:r>
              <a:rPr lang="en-US" altLang="ko-KR" i="1" dirty="0">
                <a:ea typeface="굴림" panose="020B0600000101010101" pitchFamily="34" charset="-127"/>
              </a:rPr>
              <a:t>T</a:t>
            </a:r>
            <a:r>
              <a:rPr lang="en-US" altLang="ko-KR" i="1" baseline="-25000" dirty="0">
                <a:ea typeface="굴림" panose="020B0600000101010101" pitchFamily="34" charset="-127"/>
              </a:rPr>
              <a:t>n</a:t>
            </a:r>
            <a:r>
              <a:rPr lang="en-US" altLang="ko-KR" dirty="0">
                <a:ea typeface="굴림" panose="020B0600000101010101" pitchFamily="34" charset="-127"/>
              </a:rPr>
              <a:t>}, the set of threads in the system.</a:t>
            </a:r>
          </a:p>
          <a:p>
            <a:pPr lvl="2"/>
            <a:r>
              <a:rPr lang="en-US" altLang="ko-KR" i="1" dirty="0">
                <a:ea typeface="굴림" panose="020B0600000101010101" pitchFamily="34" charset="-127"/>
              </a:rPr>
              <a:t>R</a:t>
            </a:r>
            <a:r>
              <a:rPr lang="en-US" altLang="ko-KR" dirty="0">
                <a:ea typeface="굴림" panose="020B0600000101010101" pitchFamily="34" charset="-127"/>
              </a:rPr>
              <a:t> = {</a:t>
            </a:r>
            <a:r>
              <a:rPr lang="en-US" altLang="ko-KR" i="1" dirty="0">
                <a:ea typeface="굴림" panose="020B0600000101010101" pitchFamily="34" charset="-127"/>
              </a:rPr>
              <a:t>R</a:t>
            </a:r>
            <a:r>
              <a:rPr lang="en-US" altLang="ko-KR" baseline="-25000" dirty="0">
                <a:ea typeface="굴림" panose="020B0600000101010101" pitchFamily="34" charset="-127"/>
              </a:rPr>
              <a:t>1</a:t>
            </a:r>
            <a:r>
              <a:rPr lang="en-US" altLang="ko-KR" dirty="0">
                <a:ea typeface="굴림" panose="020B0600000101010101" pitchFamily="34" charset="-127"/>
              </a:rPr>
              <a:t>, </a:t>
            </a:r>
            <a:r>
              <a:rPr lang="en-US" altLang="ko-KR" i="1" dirty="0">
                <a:ea typeface="굴림" panose="020B0600000101010101" pitchFamily="34" charset="-127"/>
              </a:rPr>
              <a:t>R</a:t>
            </a:r>
            <a:r>
              <a:rPr lang="en-US" altLang="ko-KR" baseline="-25000" dirty="0">
                <a:ea typeface="굴림" panose="020B0600000101010101" pitchFamily="34" charset="-127"/>
              </a:rPr>
              <a:t>2</a:t>
            </a:r>
            <a:r>
              <a:rPr lang="en-US" altLang="ko-KR" dirty="0">
                <a:ea typeface="굴림" panose="020B0600000101010101" pitchFamily="34" charset="-127"/>
              </a:rPr>
              <a:t>, …, </a:t>
            </a:r>
            <a:r>
              <a:rPr lang="en-US" altLang="ko-KR" i="1" dirty="0" err="1">
                <a:ea typeface="굴림" panose="020B0600000101010101" pitchFamily="34" charset="-127"/>
              </a:rPr>
              <a:t>R</a:t>
            </a:r>
            <a:r>
              <a:rPr lang="en-US" altLang="ko-KR" i="1" baseline="-25000" dirty="0" err="1">
                <a:ea typeface="굴림" panose="020B0600000101010101" pitchFamily="34" charset="-127"/>
              </a:rPr>
              <a:t>m</a:t>
            </a:r>
            <a:r>
              <a:rPr lang="en-US" altLang="ko-KR" dirty="0">
                <a:ea typeface="굴림" panose="020B0600000101010101" pitchFamily="34" charset="-127"/>
              </a:rPr>
              <a:t>}, the set of resource types in system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Request edge – directed edge </a:t>
            </a:r>
            <a:r>
              <a:rPr lang="en-US" altLang="ko-KR" i="1" dirty="0" err="1">
                <a:ea typeface="굴림" panose="020B0600000101010101" pitchFamily="34" charset="-127"/>
              </a:rPr>
              <a:t>T</a:t>
            </a:r>
            <a:r>
              <a:rPr lang="en-US" altLang="ko-KR" baseline="-25000" dirty="0" err="1">
                <a:ea typeface="굴림" panose="020B0600000101010101" pitchFamily="34" charset="-127"/>
              </a:rPr>
              <a:t>i</a:t>
            </a:r>
            <a:r>
              <a:rPr lang="en-US" altLang="ko-KR" baseline="-25000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altLang="ko-KR" i="1" dirty="0" err="1">
                <a:ea typeface="굴림" panose="020B0600000101010101" pitchFamily="34" charset="-127"/>
                <a:sym typeface="Symbol" panose="05050102010706020507" pitchFamily="18" charset="2"/>
              </a:rPr>
              <a:t>R</a:t>
            </a:r>
            <a:r>
              <a:rPr lang="en-US" altLang="ko-KR" i="1" baseline="-25000" dirty="0" err="1">
                <a:ea typeface="굴림" panose="020B0600000101010101" pitchFamily="34" charset="-127"/>
                <a:sym typeface="Symbol" panose="05050102010706020507" pitchFamily="18" charset="2"/>
              </a:rPr>
              <a:t>j</a:t>
            </a:r>
            <a:endParaRPr lang="en-US" altLang="ko-KR" i="1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Assignment edge </a:t>
            </a:r>
            <a:r>
              <a:rPr lang="en-US" altLang="ko-KR" dirty="0">
                <a:ea typeface="굴림" panose="020B0600000101010101" pitchFamily="34" charset="-127"/>
              </a:rPr>
              <a:t>– directed edge </a:t>
            </a:r>
            <a:r>
              <a:rPr lang="en-US" altLang="ko-KR" i="1" dirty="0" err="1">
                <a:ea typeface="굴림" panose="020B0600000101010101" pitchFamily="34" charset="-127"/>
              </a:rPr>
              <a:t>R</a:t>
            </a:r>
            <a:r>
              <a:rPr lang="en-US" altLang="ko-KR" i="1" baseline="-25000" dirty="0" err="1">
                <a:ea typeface="굴림" panose="020B0600000101010101" pitchFamily="34" charset="-127"/>
              </a:rPr>
              <a:t>j</a:t>
            </a:r>
            <a:r>
              <a:rPr lang="en-US" altLang="ko-KR" i="1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altLang="ko-KR" i="1" dirty="0">
                <a:ea typeface="굴림" panose="020B0600000101010101" pitchFamily="34" charset="-127"/>
                <a:sym typeface="Symbol" panose="05050102010706020507" pitchFamily="18" charset="2"/>
              </a:rPr>
              <a:t>T</a:t>
            </a:r>
            <a:r>
              <a:rPr lang="en-US" altLang="ko-KR" i="1" baseline="-25000" dirty="0">
                <a:ea typeface="굴림" panose="020B0600000101010101" pitchFamily="34" charset="-127"/>
                <a:sym typeface="Symbol" panose="05050102010706020507" pitchFamily="18" charset="2"/>
              </a:rPr>
              <a:t>i</a:t>
            </a:r>
          </a:p>
        </p:txBody>
      </p:sp>
      <p:grpSp>
        <p:nvGrpSpPr>
          <p:cNvPr id="526382" name="Group 46"/>
          <p:cNvGrpSpPr>
            <a:grpSpLocks/>
          </p:cNvGrpSpPr>
          <p:nvPr/>
        </p:nvGrpSpPr>
        <p:grpSpPr bwMode="auto">
          <a:xfrm>
            <a:off x="7010400" y="2385726"/>
            <a:ext cx="1509713" cy="1344613"/>
            <a:chOff x="4272" y="1105"/>
            <a:chExt cx="951" cy="847"/>
          </a:xfrm>
        </p:grpSpPr>
        <p:grpSp>
          <p:nvGrpSpPr>
            <p:cNvPr id="31753" name="Group 43"/>
            <p:cNvGrpSpPr>
              <a:grpSpLocks/>
            </p:cNvGrpSpPr>
            <p:nvPr/>
          </p:nvGrpSpPr>
          <p:grpSpPr bwMode="auto">
            <a:xfrm>
              <a:off x="4272" y="1152"/>
              <a:ext cx="375" cy="601"/>
              <a:chOff x="4320" y="755"/>
              <a:chExt cx="375" cy="601"/>
            </a:xfrm>
          </p:grpSpPr>
          <p:grpSp>
            <p:nvGrpSpPr>
              <p:cNvPr id="31761" name="Group 13"/>
              <p:cNvGrpSpPr>
                <a:grpSpLocks/>
              </p:cNvGrpSpPr>
              <p:nvPr/>
            </p:nvGrpSpPr>
            <p:grpSpPr bwMode="auto">
              <a:xfrm>
                <a:off x="4320" y="755"/>
                <a:ext cx="375" cy="328"/>
                <a:chOff x="1680" y="816"/>
                <a:chExt cx="384" cy="336"/>
              </a:xfrm>
            </p:grpSpPr>
            <p:sp>
              <p:nvSpPr>
                <p:cNvPr id="31763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816"/>
                  <a:ext cx="384" cy="336"/>
                </a:xfrm>
                <a:prstGeom prst="rect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31764" name="Oval 15"/>
                <p:cNvSpPr>
                  <a:spLocks noChangeArrowheads="1"/>
                </p:cNvSpPr>
                <p:nvPr/>
              </p:nvSpPr>
              <p:spPr bwMode="auto">
                <a:xfrm>
                  <a:off x="1848" y="96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31762" name="Text Box 16"/>
              <p:cNvSpPr txBox="1">
                <a:spLocks noChangeArrowheads="1"/>
              </p:cNvSpPr>
              <p:nvPr/>
            </p:nvSpPr>
            <p:spPr bwMode="auto">
              <a:xfrm>
                <a:off x="4374" y="1104"/>
                <a:ext cx="26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>
                    <a:latin typeface="Gill Sans" charset="0"/>
                    <a:ea typeface="Gill Sans" charset="0"/>
                    <a:cs typeface="Gill Sans" charset="0"/>
                  </a:rPr>
                  <a:t>R</a:t>
                </a:r>
                <a:r>
                  <a:rPr lang="en-US" altLang="en-US" sz="2000" b="0" baseline="-25000">
                    <a:latin typeface="Gill Sans" charset="0"/>
                    <a:ea typeface="Gill Sans" charset="0"/>
                    <a:cs typeface="Gill Sans" charset="0"/>
                  </a:rPr>
                  <a:t>1</a:t>
                </a:r>
                <a:endParaRPr lang="en-US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1754" name="Group 28"/>
            <p:cNvGrpSpPr>
              <a:grpSpLocks/>
            </p:cNvGrpSpPr>
            <p:nvPr/>
          </p:nvGrpSpPr>
          <p:grpSpPr bwMode="auto">
            <a:xfrm>
              <a:off x="4848" y="1105"/>
              <a:ext cx="375" cy="847"/>
              <a:chOff x="1584" y="2064"/>
              <a:chExt cx="384" cy="867"/>
            </a:xfrm>
          </p:grpSpPr>
          <p:grpSp>
            <p:nvGrpSpPr>
              <p:cNvPr id="31755" name="Group 29"/>
              <p:cNvGrpSpPr>
                <a:grpSpLocks/>
              </p:cNvGrpSpPr>
              <p:nvPr/>
            </p:nvGrpSpPr>
            <p:grpSpPr bwMode="auto">
              <a:xfrm>
                <a:off x="1584" y="2064"/>
                <a:ext cx="384" cy="576"/>
                <a:chOff x="1584" y="2064"/>
                <a:chExt cx="384" cy="576"/>
              </a:xfrm>
            </p:grpSpPr>
            <p:sp>
              <p:nvSpPr>
                <p:cNvPr id="31757" name="Rectangle 30"/>
                <p:cNvSpPr>
                  <a:spLocks noChangeArrowheads="1"/>
                </p:cNvSpPr>
                <p:nvPr/>
              </p:nvSpPr>
              <p:spPr bwMode="auto">
                <a:xfrm>
                  <a:off x="1584" y="2064"/>
                  <a:ext cx="384" cy="576"/>
                </a:xfrm>
                <a:prstGeom prst="rect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31758" name="Oval 31"/>
                <p:cNvSpPr>
                  <a:spLocks noChangeArrowheads="1"/>
                </p:cNvSpPr>
                <p:nvPr/>
              </p:nvSpPr>
              <p:spPr bwMode="auto">
                <a:xfrm>
                  <a:off x="1752" y="2169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31759" name="Oval 32"/>
                <p:cNvSpPr>
                  <a:spLocks noChangeArrowheads="1"/>
                </p:cNvSpPr>
                <p:nvPr/>
              </p:nvSpPr>
              <p:spPr bwMode="auto">
                <a:xfrm>
                  <a:off x="1752" y="23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31760" name="Oval 33"/>
                <p:cNvSpPr>
                  <a:spLocks noChangeArrowheads="1"/>
                </p:cNvSpPr>
                <p:nvPr/>
              </p:nvSpPr>
              <p:spPr bwMode="auto">
                <a:xfrm>
                  <a:off x="1752" y="248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31756" name="Text Box 34"/>
              <p:cNvSpPr txBox="1">
                <a:spLocks noChangeArrowheads="1"/>
              </p:cNvSpPr>
              <p:nvPr/>
            </p:nvSpPr>
            <p:spPr bwMode="auto">
              <a:xfrm>
                <a:off x="1639" y="2673"/>
                <a:ext cx="274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>
                    <a:latin typeface="Gill Sans" charset="0"/>
                    <a:ea typeface="Gill Sans" charset="0"/>
                    <a:cs typeface="Gill Sans" charset="0"/>
                  </a:rPr>
                  <a:t>R</a:t>
                </a:r>
                <a:r>
                  <a:rPr lang="en-US" altLang="en-US" sz="2000" b="0" baseline="-25000">
                    <a:latin typeface="Gill Sans" charset="0"/>
                    <a:ea typeface="Gill Sans" charset="0"/>
                    <a:cs typeface="Gill Sans" charset="0"/>
                  </a:rPr>
                  <a:t>2</a:t>
                </a:r>
                <a:endParaRPr lang="en-US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26381" name="Group 45"/>
          <p:cNvGrpSpPr>
            <a:grpSpLocks/>
          </p:cNvGrpSpPr>
          <p:nvPr/>
        </p:nvGrpSpPr>
        <p:grpSpPr bwMode="auto">
          <a:xfrm>
            <a:off x="7010400" y="1636426"/>
            <a:ext cx="1509713" cy="595312"/>
            <a:chOff x="4272" y="633"/>
            <a:chExt cx="951" cy="375"/>
          </a:xfrm>
        </p:grpSpPr>
        <p:sp>
          <p:nvSpPr>
            <p:cNvPr id="31751" name="Oval 9"/>
            <p:cNvSpPr>
              <a:spLocks noChangeArrowheads="1"/>
            </p:cNvSpPr>
            <p:nvPr/>
          </p:nvSpPr>
          <p:spPr bwMode="auto">
            <a:xfrm>
              <a:off x="4272" y="633"/>
              <a:ext cx="375" cy="375"/>
            </a:xfrm>
            <a:prstGeom prst="ellipse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T</a:t>
              </a:r>
              <a:r>
                <a:rPr lang="en-US" altLang="en-US" sz="2000" b="0" baseline="-25000" dirty="0">
                  <a:latin typeface="Gill Sans" charset="0"/>
                  <a:ea typeface="Gill Sans" charset="0"/>
                  <a:cs typeface="Gill Sans" charset="0"/>
                </a:rPr>
                <a:t>1</a:t>
              </a:r>
              <a:endParaRPr lang="en-US" alt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752" name="Oval 44"/>
            <p:cNvSpPr>
              <a:spLocks noChangeArrowheads="1"/>
            </p:cNvSpPr>
            <p:nvPr/>
          </p:nvSpPr>
          <p:spPr bwMode="auto">
            <a:xfrm>
              <a:off x="4848" y="633"/>
              <a:ext cx="375" cy="375"/>
            </a:xfrm>
            <a:prstGeom prst="ellipse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T</a:t>
              </a:r>
              <a:r>
                <a:rPr lang="en-US" altLang="en-US" sz="2000" b="0" baseline="-25000">
                  <a:latin typeface="Gill Sans" charset="0"/>
                  <a:ea typeface="Gill Sans" charset="0"/>
                  <a:cs typeface="Gill Sans" charset="0"/>
                </a:rPr>
                <a:t>2</a:t>
              </a: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764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39" y="455801"/>
            <a:ext cx="8267700" cy="512763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Resource-Allocation Graph Examples</a:t>
            </a:r>
          </a:p>
        </p:txBody>
      </p:sp>
      <p:grpSp>
        <p:nvGrpSpPr>
          <p:cNvPr id="528647" name="Group 263"/>
          <p:cNvGrpSpPr>
            <a:grpSpLocks/>
          </p:cNvGrpSpPr>
          <p:nvPr/>
        </p:nvGrpSpPr>
        <p:grpSpPr bwMode="auto">
          <a:xfrm>
            <a:off x="430213" y="1933527"/>
            <a:ext cx="2782887" cy="4637089"/>
            <a:chOff x="144" y="1182"/>
            <a:chExt cx="1753" cy="2921"/>
          </a:xfrm>
        </p:grpSpPr>
        <p:grpSp>
          <p:nvGrpSpPr>
            <p:cNvPr id="32838" name="Group 256"/>
            <p:cNvGrpSpPr>
              <a:grpSpLocks/>
            </p:cNvGrpSpPr>
            <p:nvPr/>
          </p:nvGrpSpPr>
          <p:grpSpPr bwMode="auto">
            <a:xfrm>
              <a:off x="144" y="1182"/>
              <a:ext cx="1753" cy="2418"/>
              <a:chOff x="39" y="606"/>
              <a:chExt cx="1753" cy="2418"/>
            </a:xfrm>
          </p:grpSpPr>
          <p:sp>
            <p:nvSpPr>
              <p:cNvPr id="32840" name="Rectangle 198"/>
              <p:cNvSpPr>
                <a:spLocks noChangeArrowheads="1"/>
              </p:cNvSpPr>
              <p:nvPr/>
            </p:nvSpPr>
            <p:spPr bwMode="auto">
              <a:xfrm>
                <a:off x="39" y="624"/>
                <a:ext cx="1753" cy="240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32841" name="Group 255"/>
              <p:cNvGrpSpPr>
                <a:grpSpLocks/>
              </p:cNvGrpSpPr>
              <p:nvPr/>
            </p:nvGrpSpPr>
            <p:grpSpPr bwMode="auto">
              <a:xfrm>
                <a:off x="143" y="606"/>
                <a:ext cx="1546" cy="2271"/>
                <a:chOff x="143" y="606"/>
                <a:chExt cx="1546" cy="2271"/>
              </a:xfrm>
            </p:grpSpPr>
            <p:sp>
              <p:nvSpPr>
                <p:cNvPr id="32842" name="Oval 6"/>
                <p:cNvSpPr>
                  <a:spLocks noChangeArrowheads="1"/>
                </p:cNvSpPr>
                <p:nvPr/>
              </p:nvSpPr>
              <p:spPr bwMode="auto">
                <a:xfrm>
                  <a:off x="143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2000" b="0">
                      <a:latin typeface="Gill Sans" charset="0"/>
                      <a:ea typeface="Gill Sans" charset="0"/>
                      <a:cs typeface="Gill Sans" charset="0"/>
                    </a:rPr>
                    <a:t>T</a:t>
                  </a:r>
                  <a:r>
                    <a:rPr lang="en-US" altLang="en-US" sz="2000" b="0" baseline="-25000">
                      <a:latin typeface="Gill Sans" charset="0"/>
                      <a:ea typeface="Gill Sans" charset="0"/>
                      <a:cs typeface="Gill Sans" charset="0"/>
                    </a:rPr>
                    <a:t>1</a:t>
                  </a:r>
                  <a:endParaRPr lang="en-US" alt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32843" name="Oval 7"/>
                <p:cNvSpPr>
                  <a:spLocks noChangeArrowheads="1"/>
                </p:cNvSpPr>
                <p:nvPr/>
              </p:nvSpPr>
              <p:spPr bwMode="auto">
                <a:xfrm>
                  <a:off x="752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2000" b="0">
                      <a:latin typeface="Gill Sans" charset="0"/>
                      <a:ea typeface="Gill Sans" charset="0"/>
                      <a:cs typeface="Gill Sans" charset="0"/>
                    </a:rPr>
                    <a:t>T</a:t>
                  </a:r>
                  <a:r>
                    <a:rPr lang="en-US" altLang="en-US" sz="2000" b="0" baseline="-25000">
                      <a:latin typeface="Gill Sans" charset="0"/>
                      <a:ea typeface="Gill Sans" charset="0"/>
                      <a:cs typeface="Gill Sans" charset="0"/>
                    </a:rPr>
                    <a:t>2</a:t>
                  </a:r>
                  <a:endParaRPr lang="en-US" alt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32844" name="Oval 8"/>
                <p:cNvSpPr>
                  <a:spLocks noChangeArrowheads="1"/>
                </p:cNvSpPr>
                <p:nvPr/>
              </p:nvSpPr>
              <p:spPr bwMode="auto">
                <a:xfrm>
                  <a:off x="1314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2000" b="0">
                      <a:latin typeface="Gill Sans" charset="0"/>
                      <a:ea typeface="Gill Sans" charset="0"/>
                      <a:cs typeface="Gill Sans" charset="0"/>
                    </a:rPr>
                    <a:t>T</a:t>
                  </a:r>
                  <a:r>
                    <a:rPr lang="en-US" altLang="en-US" sz="2000" b="0" baseline="-25000">
                      <a:latin typeface="Gill Sans" charset="0"/>
                      <a:ea typeface="Gill Sans" charset="0"/>
                      <a:cs typeface="Gill Sans" charset="0"/>
                    </a:rPr>
                    <a:t>3</a:t>
                  </a:r>
                  <a:endParaRPr lang="en-US" alt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32845" name="Group 47"/>
                <p:cNvGrpSpPr>
                  <a:grpSpLocks/>
                </p:cNvGrpSpPr>
                <p:nvPr/>
              </p:nvGrpSpPr>
              <p:grpSpPr bwMode="auto">
                <a:xfrm>
                  <a:off x="330" y="606"/>
                  <a:ext cx="375" cy="574"/>
                  <a:chOff x="576" y="413"/>
                  <a:chExt cx="384" cy="588"/>
                </a:xfrm>
              </p:grpSpPr>
              <p:grpSp>
                <p:nvGrpSpPr>
                  <p:cNvPr id="32871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576" y="665"/>
                    <a:ext cx="384" cy="336"/>
                    <a:chOff x="1680" y="816"/>
                    <a:chExt cx="384" cy="336"/>
                  </a:xfrm>
                </p:grpSpPr>
                <p:sp>
                  <p:nvSpPr>
                    <p:cNvPr id="32873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816"/>
                      <a:ext cx="384" cy="33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 sz="2000" b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p:txBody>
                </p:sp>
                <p:sp>
                  <p:nvSpPr>
                    <p:cNvPr id="32874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8" y="96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 sz="2000" b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p:txBody>
                </p:sp>
              </p:grpSp>
              <p:sp>
                <p:nvSpPr>
                  <p:cNvPr id="32872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2" y="413"/>
                    <a:ext cx="274" cy="25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2000" b="0" dirty="0">
                        <a:latin typeface="Gill Sans" charset="0"/>
                        <a:ea typeface="Gill Sans" charset="0"/>
                        <a:cs typeface="Gill Sans" charset="0"/>
                      </a:rPr>
                      <a:t>R</a:t>
                    </a:r>
                    <a:r>
                      <a:rPr lang="en-US" altLang="en-US" sz="2000" b="0" baseline="-25000" dirty="0">
                        <a:latin typeface="Gill Sans" charset="0"/>
                        <a:ea typeface="Gill Sans" charset="0"/>
                        <a:cs typeface="Gill Sans" charset="0"/>
                      </a:rPr>
                      <a:t>1</a:t>
                    </a:r>
                    <a:endParaRPr lang="en-US" altLang="en-US" sz="2000" b="0" dirty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</p:grpSp>
            <p:grpSp>
              <p:nvGrpSpPr>
                <p:cNvPr id="32846" name="Group 48"/>
                <p:cNvGrpSpPr>
                  <a:grpSpLocks/>
                </p:cNvGrpSpPr>
                <p:nvPr/>
              </p:nvGrpSpPr>
              <p:grpSpPr bwMode="auto">
                <a:xfrm>
                  <a:off x="1033" y="606"/>
                  <a:ext cx="375" cy="581"/>
                  <a:chOff x="1392" y="413"/>
                  <a:chExt cx="384" cy="595"/>
                </a:xfrm>
              </p:grpSpPr>
              <p:grpSp>
                <p:nvGrpSpPr>
                  <p:cNvPr id="32867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1392" y="672"/>
                    <a:ext cx="384" cy="336"/>
                    <a:chOff x="1680" y="816"/>
                    <a:chExt cx="384" cy="336"/>
                  </a:xfrm>
                </p:grpSpPr>
                <p:sp>
                  <p:nvSpPr>
                    <p:cNvPr id="32869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816"/>
                      <a:ext cx="384" cy="33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 sz="2000" b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p:txBody>
                </p:sp>
                <p:sp>
                  <p:nvSpPr>
                    <p:cNvPr id="32870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8" y="96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 sz="2000" b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p:txBody>
                </p:sp>
              </p:grpSp>
              <p:sp>
                <p:nvSpPr>
                  <p:cNvPr id="32868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7" y="413"/>
                    <a:ext cx="274" cy="25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2000" b="0" dirty="0">
                        <a:latin typeface="Gill Sans" charset="0"/>
                        <a:ea typeface="Gill Sans" charset="0"/>
                        <a:cs typeface="Gill Sans" charset="0"/>
                      </a:rPr>
                      <a:t>R</a:t>
                    </a:r>
                    <a:r>
                      <a:rPr lang="en-US" altLang="en-US" sz="2000" b="0" baseline="-25000" dirty="0">
                        <a:latin typeface="Gill Sans" charset="0"/>
                        <a:ea typeface="Gill Sans" charset="0"/>
                        <a:cs typeface="Gill Sans" charset="0"/>
                      </a:rPr>
                      <a:t>2</a:t>
                    </a:r>
                    <a:endParaRPr lang="en-US" altLang="en-US" sz="2000" b="0" dirty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</p:grpSp>
            <p:grpSp>
              <p:nvGrpSpPr>
                <p:cNvPr id="32847" name="Group 46"/>
                <p:cNvGrpSpPr>
                  <a:grpSpLocks/>
                </p:cNvGrpSpPr>
                <p:nvPr/>
              </p:nvGrpSpPr>
              <p:grpSpPr bwMode="auto">
                <a:xfrm>
                  <a:off x="471" y="2030"/>
                  <a:ext cx="375" cy="674"/>
                  <a:chOff x="672" y="2112"/>
                  <a:chExt cx="384" cy="690"/>
                </a:xfrm>
              </p:grpSpPr>
              <p:grpSp>
                <p:nvGrpSpPr>
                  <p:cNvPr id="3286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672" y="2112"/>
                    <a:ext cx="384" cy="432"/>
                    <a:chOff x="672" y="2064"/>
                    <a:chExt cx="384" cy="432"/>
                  </a:xfrm>
                </p:grpSpPr>
                <p:sp>
                  <p:nvSpPr>
                    <p:cNvPr id="32864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2064"/>
                      <a:ext cx="384" cy="432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 sz="2000" b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p:txBody>
                </p:sp>
                <p:sp>
                  <p:nvSpPr>
                    <p:cNvPr id="32865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17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 sz="2000" b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p:txBody>
                </p:sp>
                <p:sp>
                  <p:nvSpPr>
                    <p:cNvPr id="32866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3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 sz="2000" b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p:txBody>
                </p:sp>
              </p:grpSp>
              <p:sp>
                <p:nvSpPr>
                  <p:cNvPr id="32863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" y="2544"/>
                    <a:ext cx="274" cy="25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2000" b="0">
                        <a:latin typeface="Gill Sans" charset="0"/>
                        <a:ea typeface="Gill Sans" charset="0"/>
                        <a:cs typeface="Gill Sans" charset="0"/>
                      </a:rPr>
                      <a:t>R</a:t>
                    </a:r>
                    <a:r>
                      <a:rPr lang="en-US" altLang="en-US" sz="2000" b="0" baseline="-25000">
                        <a:latin typeface="Gill Sans" charset="0"/>
                        <a:ea typeface="Gill Sans" charset="0"/>
                        <a:cs typeface="Gill Sans" charset="0"/>
                      </a:rPr>
                      <a:t>3</a:t>
                    </a:r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</p:grpSp>
            <p:grpSp>
              <p:nvGrpSpPr>
                <p:cNvPr id="32848" name="Group 45"/>
                <p:cNvGrpSpPr>
                  <a:grpSpLocks/>
                </p:cNvGrpSpPr>
                <p:nvPr/>
              </p:nvGrpSpPr>
              <p:grpSpPr bwMode="auto">
                <a:xfrm>
                  <a:off x="1267" y="2030"/>
                  <a:ext cx="375" cy="847"/>
                  <a:chOff x="1584" y="2064"/>
                  <a:chExt cx="384" cy="867"/>
                </a:xfrm>
              </p:grpSpPr>
              <p:grpSp>
                <p:nvGrpSpPr>
                  <p:cNvPr id="32856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1584" y="2064"/>
                    <a:ext cx="384" cy="576"/>
                    <a:chOff x="1584" y="2064"/>
                    <a:chExt cx="384" cy="576"/>
                  </a:xfrm>
                </p:grpSpPr>
                <p:sp>
                  <p:nvSpPr>
                    <p:cNvPr id="32858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2064"/>
                      <a:ext cx="384" cy="57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 sz="2000" b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p:txBody>
                </p:sp>
                <p:sp>
                  <p:nvSpPr>
                    <p:cNvPr id="32859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169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 sz="2000" b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p:txBody>
                </p:sp>
                <p:sp>
                  <p:nvSpPr>
                    <p:cNvPr id="32860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3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 sz="2000" b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p:txBody>
                </p:sp>
                <p:sp>
                  <p:nvSpPr>
                    <p:cNvPr id="32861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48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 sz="2000" b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p:txBody>
                </p:sp>
              </p:grpSp>
              <p:sp>
                <p:nvSpPr>
                  <p:cNvPr id="32857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9" y="2673"/>
                    <a:ext cx="274" cy="25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2000" b="0">
                        <a:latin typeface="Gill Sans" charset="0"/>
                        <a:ea typeface="Gill Sans" charset="0"/>
                        <a:cs typeface="Gill Sans" charset="0"/>
                      </a:rPr>
                      <a:t>R</a:t>
                    </a:r>
                    <a:r>
                      <a:rPr lang="en-US" altLang="en-US" sz="2000" b="0" baseline="-25000">
                        <a:latin typeface="Gill Sans" charset="0"/>
                        <a:ea typeface="Gill Sans" charset="0"/>
                        <a:cs typeface="Gill Sans" charset="0"/>
                      </a:rPr>
                      <a:t>4</a:t>
                    </a:r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</p:grpSp>
            <p:sp>
              <p:nvSpPr>
                <p:cNvPr id="32849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77" y="1186"/>
                  <a:ext cx="141" cy="23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32850" name="Line 50"/>
                <p:cNvSpPr>
                  <a:spLocks noChangeShapeType="1"/>
                </p:cNvSpPr>
                <p:nvPr/>
              </p:nvSpPr>
              <p:spPr bwMode="auto">
                <a:xfrm>
                  <a:off x="526" y="1028"/>
                  <a:ext cx="326" cy="40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32851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1051" y="1201"/>
                  <a:ext cx="148" cy="24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32852" name="Line 58"/>
                <p:cNvSpPr>
                  <a:spLocks noChangeShapeType="1"/>
                </p:cNvSpPr>
                <p:nvPr/>
              </p:nvSpPr>
              <p:spPr bwMode="auto">
                <a:xfrm>
                  <a:off x="1226" y="1030"/>
                  <a:ext cx="229" cy="39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32853" name="Line 59"/>
                <p:cNvSpPr>
                  <a:spLocks noChangeShapeType="1"/>
                </p:cNvSpPr>
                <p:nvPr/>
              </p:nvSpPr>
              <p:spPr bwMode="auto">
                <a:xfrm flipH="1" flipV="1">
                  <a:off x="393" y="1789"/>
                  <a:ext cx="261" cy="3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32854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660" y="1793"/>
                  <a:ext cx="236" cy="51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32855" name="Line 250"/>
                <p:cNvSpPr>
                  <a:spLocks noChangeShapeType="1"/>
                </p:cNvSpPr>
                <p:nvPr/>
              </p:nvSpPr>
              <p:spPr bwMode="auto">
                <a:xfrm flipV="1">
                  <a:off x="1452" y="1799"/>
                  <a:ext cx="31" cy="3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sp>
          <p:nvSpPr>
            <p:cNvPr id="32839" name="Text Box 251"/>
            <p:cNvSpPr txBox="1">
              <a:spLocks noChangeArrowheads="1"/>
            </p:cNvSpPr>
            <p:nvPr/>
          </p:nvSpPr>
          <p:spPr bwMode="auto">
            <a:xfrm>
              <a:off x="392" y="3580"/>
              <a:ext cx="146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Simple Resource</a:t>
              </a:r>
            </a:p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Allocation Graph</a:t>
              </a:r>
            </a:p>
          </p:txBody>
        </p:sp>
      </p:grpSp>
      <p:sp>
        <p:nvSpPr>
          <p:cNvPr id="32774" name="Rectangle 262"/>
          <p:cNvSpPr>
            <a:spLocks noGrp="1" noChangeArrowheads="1"/>
          </p:cNvSpPr>
          <p:nvPr>
            <p:ph type="body" idx="1"/>
          </p:nvPr>
        </p:nvSpPr>
        <p:spPr>
          <a:xfrm>
            <a:off x="292101" y="956980"/>
            <a:ext cx="8001000" cy="803275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i="1" dirty="0" err="1">
                <a:ea typeface="굴림" panose="020B0600000101010101" pitchFamily="34" charset="-127"/>
              </a:rPr>
              <a:t>T</a:t>
            </a:r>
            <a:r>
              <a:rPr lang="en-US" altLang="ko-KR" baseline="-25000" dirty="0" err="1">
                <a:ea typeface="굴림" panose="020B0600000101010101" pitchFamily="34" charset="-127"/>
              </a:rPr>
              <a:t>i</a:t>
            </a:r>
            <a:r>
              <a:rPr lang="en-US" altLang="ko-KR" baseline="-25000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altLang="ko-KR" i="1" dirty="0" err="1">
                <a:ea typeface="굴림" panose="020B0600000101010101" pitchFamily="34" charset="-127"/>
                <a:sym typeface="Symbol" panose="05050102010706020507" pitchFamily="18" charset="2"/>
              </a:rPr>
              <a:t>R</a:t>
            </a:r>
            <a:r>
              <a:rPr lang="en-US" altLang="ko-KR" i="1" baseline="-25000" dirty="0" err="1">
                <a:ea typeface="굴림" panose="020B0600000101010101" pitchFamily="34" charset="-127"/>
                <a:sym typeface="Symbol" panose="05050102010706020507" pitchFamily="18" charset="2"/>
              </a:rPr>
              <a:t>j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: </a:t>
            </a:r>
            <a:r>
              <a:rPr lang="en-US" altLang="ko-KR" b="1" dirty="0">
                <a:ea typeface="굴림" panose="020B0600000101010101" pitchFamily="34" charset="-127"/>
                <a:sym typeface="Symbol" panose="05050102010706020507" pitchFamily="18" charset="2"/>
              </a:rPr>
              <a:t>Thread requests a resource</a:t>
            </a:r>
            <a:endParaRPr lang="en-US" altLang="ko-KR" i="1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i="1" dirty="0" err="1">
                <a:ea typeface="굴림" panose="020B0600000101010101" pitchFamily="34" charset="-127"/>
              </a:rPr>
              <a:t>R</a:t>
            </a:r>
            <a:r>
              <a:rPr lang="en-US" altLang="ko-KR" i="1" baseline="-25000" dirty="0" err="1">
                <a:ea typeface="굴림" panose="020B0600000101010101" pitchFamily="34" charset="-127"/>
              </a:rPr>
              <a:t>j</a:t>
            </a:r>
            <a:r>
              <a:rPr lang="en-US" altLang="ko-KR" i="1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altLang="ko-KR" i="1" dirty="0" err="1">
                <a:ea typeface="굴림" panose="020B0600000101010101" pitchFamily="34" charset="-127"/>
                <a:sym typeface="Symbol" panose="05050102010706020507" pitchFamily="18" charset="2"/>
              </a:rPr>
              <a:t>T</a:t>
            </a:r>
            <a:r>
              <a:rPr lang="en-US" altLang="ko-KR" i="1" baseline="-25000" dirty="0" err="1">
                <a:ea typeface="굴림" panose="020B0600000101010101" pitchFamily="34" charset="-127"/>
                <a:sym typeface="Symbol" panose="05050102010706020507" pitchFamily="18" charset="2"/>
              </a:rPr>
              <a:t>i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: </a:t>
            </a:r>
            <a:r>
              <a:rPr lang="en-US" altLang="ko-KR" b="1" dirty="0">
                <a:ea typeface="굴림" panose="020B0600000101010101" pitchFamily="34" charset="-127"/>
                <a:sym typeface="Symbol" panose="05050102010706020507" pitchFamily="18" charset="2"/>
              </a:rPr>
              <a:t>Resource is assigned to a thread</a:t>
            </a:r>
            <a:endParaRPr lang="en-US" altLang="ko-KR" i="1" baseline="-25000" dirty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94FDBE-0A64-472A-9DEF-1C144792BD1E}"/>
              </a:ext>
            </a:extLst>
          </p:cNvPr>
          <p:cNvSpPr txBox="1"/>
          <p:nvPr/>
        </p:nvSpPr>
        <p:spPr>
          <a:xfrm>
            <a:off x="3746977" y="2335015"/>
            <a:ext cx="48607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Does this graph represent a deadlock?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</a:t>
            </a:r>
            <a:r>
              <a:rPr lang="en-US" sz="2400" baseline="-25000" dirty="0"/>
              <a:t>3</a:t>
            </a:r>
            <a:r>
              <a:rPr lang="en-US" sz="2400" dirty="0"/>
              <a:t> Finishes, releases R</a:t>
            </a:r>
            <a:r>
              <a:rPr lang="en-US" sz="2400" baseline="-25000" dirty="0"/>
              <a:t>4</a:t>
            </a:r>
            <a:r>
              <a:rPr lang="en-US" sz="2400" dirty="0"/>
              <a:t>, R</a:t>
            </a:r>
            <a:r>
              <a:rPr lang="en-US" sz="2400" baseline="-25000" dirty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</a:t>
            </a:r>
            <a:r>
              <a:rPr lang="en-US" sz="2400" baseline="-25000" dirty="0"/>
              <a:t>2</a:t>
            </a:r>
            <a:r>
              <a:rPr lang="en-US" sz="2400" dirty="0"/>
              <a:t> Finishes, releases R</a:t>
            </a:r>
            <a:r>
              <a:rPr lang="en-US" sz="2400" baseline="-25000" dirty="0"/>
              <a:t>1</a:t>
            </a:r>
            <a:r>
              <a:rPr lang="en-US" sz="2400" dirty="0"/>
              <a:t>, R</a:t>
            </a:r>
            <a:r>
              <a:rPr lang="en-US" sz="2400" baseline="-25000" dirty="0"/>
              <a:t>2</a:t>
            </a:r>
            <a:r>
              <a:rPr lang="en-US" sz="2400" dirty="0"/>
              <a:t>, R</a:t>
            </a:r>
            <a:r>
              <a:rPr lang="en-US" sz="2400" baseline="-25000" dirty="0"/>
              <a:t>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Finishes, releases R</a:t>
            </a:r>
            <a:r>
              <a:rPr lang="en-US" sz="2400" baseline="-25000" dirty="0"/>
              <a:t>1</a:t>
            </a:r>
            <a:r>
              <a:rPr lang="en-US" sz="2400" dirty="0"/>
              <a:t>, R</a:t>
            </a:r>
            <a:r>
              <a:rPr lang="en-US" sz="24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4934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39" y="455801"/>
            <a:ext cx="8267700" cy="512763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Resource-Allocation Graph Examples</a:t>
            </a:r>
          </a:p>
        </p:txBody>
      </p:sp>
      <p:grpSp>
        <p:nvGrpSpPr>
          <p:cNvPr id="32801" name="Group 259"/>
          <p:cNvGrpSpPr>
            <a:grpSpLocks/>
          </p:cNvGrpSpPr>
          <p:nvPr/>
        </p:nvGrpSpPr>
        <p:grpSpPr bwMode="auto">
          <a:xfrm>
            <a:off x="589756" y="1760255"/>
            <a:ext cx="2782887" cy="3810001"/>
            <a:chOff x="1920" y="624"/>
            <a:chExt cx="1753" cy="2400"/>
          </a:xfrm>
        </p:grpSpPr>
        <p:sp>
          <p:nvSpPr>
            <p:cNvPr id="32803" name="Rectangle 199"/>
            <p:cNvSpPr>
              <a:spLocks noChangeArrowheads="1"/>
            </p:cNvSpPr>
            <p:nvPr/>
          </p:nvSpPr>
          <p:spPr bwMode="auto">
            <a:xfrm>
              <a:off x="1920" y="624"/>
              <a:ext cx="1753" cy="2400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2804" name="Group 197"/>
            <p:cNvGrpSpPr>
              <a:grpSpLocks/>
            </p:cNvGrpSpPr>
            <p:nvPr/>
          </p:nvGrpSpPr>
          <p:grpSpPr bwMode="auto">
            <a:xfrm>
              <a:off x="2024" y="702"/>
              <a:ext cx="1546" cy="2271"/>
              <a:chOff x="2304" y="798"/>
              <a:chExt cx="1546" cy="2271"/>
            </a:xfrm>
          </p:grpSpPr>
          <p:sp>
            <p:nvSpPr>
              <p:cNvPr id="32805" name="Oval 129"/>
              <p:cNvSpPr>
                <a:spLocks noChangeArrowheads="1"/>
              </p:cNvSpPr>
              <p:nvPr/>
            </p:nvSpPr>
            <p:spPr bwMode="auto">
              <a:xfrm>
                <a:off x="2304" y="161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>
                    <a:latin typeface="Gill Sans" charset="0"/>
                    <a:ea typeface="Gill Sans" charset="0"/>
                    <a:cs typeface="Gill Sans" charset="0"/>
                  </a:rPr>
                  <a:t>T</a:t>
                </a:r>
                <a:r>
                  <a:rPr lang="en-US" altLang="en-US" sz="2000" b="0" baseline="-25000">
                    <a:latin typeface="Gill Sans" charset="0"/>
                    <a:ea typeface="Gill Sans" charset="0"/>
                    <a:cs typeface="Gill Sans" charset="0"/>
                  </a:rPr>
                  <a:t>1</a:t>
                </a:r>
                <a:endParaRPr lang="en-US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806" name="Oval 130"/>
              <p:cNvSpPr>
                <a:spLocks noChangeArrowheads="1"/>
              </p:cNvSpPr>
              <p:nvPr/>
            </p:nvSpPr>
            <p:spPr bwMode="auto">
              <a:xfrm>
                <a:off x="2913" y="161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>
                    <a:latin typeface="Gill Sans" charset="0"/>
                    <a:ea typeface="Gill Sans" charset="0"/>
                    <a:cs typeface="Gill Sans" charset="0"/>
                  </a:rPr>
                  <a:t>T</a:t>
                </a:r>
                <a:r>
                  <a:rPr lang="en-US" altLang="en-US" sz="2000" b="0" baseline="-25000">
                    <a:latin typeface="Gill Sans" charset="0"/>
                    <a:ea typeface="Gill Sans" charset="0"/>
                    <a:cs typeface="Gill Sans" charset="0"/>
                  </a:rPr>
                  <a:t>2</a:t>
                </a:r>
                <a:endParaRPr lang="en-US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807" name="Oval 131"/>
              <p:cNvSpPr>
                <a:spLocks noChangeArrowheads="1"/>
              </p:cNvSpPr>
              <p:nvPr/>
            </p:nvSpPr>
            <p:spPr bwMode="auto">
              <a:xfrm>
                <a:off x="3475" y="161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>
                    <a:latin typeface="Gill Sans" charset="0"/>
                    <a:ea typeface="Gill Sans" charset="0"/>
                    <a:cs typeface="Gill Sans" charset="0"/>
                  </a:rPr>
                  <a:t>T</a:t>
                </a:r>
                <a:r>
                  <a:rPr lang="en-US" altLang="en-US" sz="2000" b="0" baseline="-25000">
                    <a:latin typeface="Gill Sans" charset="0"/>
                    <a:ea typeface="Gill Sans" charset="0"/>
                    <a:cs typeface="Gill Sans" charset="0"/>
                  </a:rPr>
                  <a:t>3</a:t>
                </a:r>
                <a:endParaRPr lang="en-US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32808" name="Group 132"/>
              <p:cNvGrpSpPr>
                <a:grpSpLocks/>
              </p:cNvGrpSpPr>
              <p:nvPr/>
            </p:nvGrpSpPr>
            <p:grpSpPr bwMode="auto">
              <a:xfrm>
                <a:off x="2491" y="798"/>
                <a:ext cx="375" cy="574"/>
                <a:chOff x="576" y="413"/>
                <a:chExt cx="384" cy="588"/>
              </a:xfrm>
            </p:grpSpPr>
            <p:grpSp>
              <p:nvGrpSpPr>
                <p:cNvPr id="32834" name="Group 133"/>
                <p:cNvGrpSpPr>
                  <a:grpSpLocks/>
                </p:cNvGrpSpPr>
                <p:nvPr/>
              </p:nvGrpSpPr>
              <p:grpSpPr bwMode="auto">
                <a:xfrm>
                  <a:off x="576" y="665"/>
                  <a:ext cx="384" cy="336"/>
                  <a:chOff x="1680" y="816"/>
                  <a:chExt cx="384" cy="336"/>
                </a:xfrm>
              </p:grpSpPr>
              <p:sp>
                <p:nvSpPr>
                  <p:cNvPr id="32836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32837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</p:grpSp>
            <p:sp>
              <p:nvSpPr>
                <p:cNvPr id="32835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632" y="413"/>
                  <a:ext cx="274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2000" b="0" dirty="0">
                      <a:latin typeface="Gill Sans" charset="0"/>
                      <a:ea typeface="Gill Sans" charset="0"/>
                      <a:cs typeface="Gill Sans" charset="0"/>
                    </a:rPr>
                    <a:t>R</a:t>
                  </a:r>
                  <a:r>
                    <a:rPr lang="en-US" altLang="en-US" sz="2000" b="0" baseline="-25000" dirty="0">
                      <a:latin typeface="Gill Sans" charset="0"/>
                      <a:ea typeface="Gill Sans" charset="0"/>
                      <a:cs typeface="Gill Sans" charset="0"/>
                    </a:rPr>
                    <a:t>1</a:t>
                  </a:r>
                  <a:endParaRPr lang="en-US" altLang="en-US" sz="20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grpSp>
            <p:nvGrpSpPr>
              <p:cNvPr id="32809" name="Group 137"/>
              <p:cNvGrpSpPr>
                <a:grpSpLocks/>
              </p:cNvGrpSpPr>
              <p:nvPr/>
            </p:nvGrpSpPr>
            <p:grpSpPr bwMode="auto">
              <a:xfrm>
                <a:off x="3194" y="798"/>
                <a:ext cx="375" cy="581"/>
                <a:chOff x="1392" y="413"/>
                <a:chExt cx="384" cy="595"/>
              </a:xfrm>
            </p:grpSpPr>
            <p:grpSp>
              <p:nvGrpSpPr>
                <p:cNvPr id="32830" name="Group 138"/>
                <p:cNvGrpSpPr>
                  <a:grpSpLocks/>
                </p:cNvGrpSpPr>
                <p:nvPr/>
              </p:nvGrpSpPr>
              <p:grpSpPr bwMode="auto">
                <a:xfrm>
                  <a:off x="1392" y="672"/>
                  <a:ext cx="384" cy="336"/>
                  <a:chOff x="1680" y="816"/>
                  <a:chExt cx="384" cy="336"/>
                </a:xfrm>
              </p:grpSpPr>
              <p:sp>
                <p:nvSpPr>
                  <p:cNvPr id="32832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32833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</p:grpSp>
            <p:sp>
              <p:nvSpPr>
                <p:cNvPr id="32831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1447" y="413"/>
                  <a:ext cx="274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2000" b="0" dirty="0">
                      <a:latin typeface="Gill Sans" charset="0"/>
                      <a:ea typeface="Gill Sans" charset="0"/>
                      <a:cs typeface="Gill Sans" charset="0"/>
                    </a:rPr>
                    <a:t>R</a:t>
                  </a:r>
                  <a:r>
                    <a:rPr lang="en-US" altLang="en-US" sz="2000" b="0" baseline="-25000" dirty="0">
                      <a:latin typeface="Gill Sans" charset="0"/>
                      <a:ea typeface="Gill Sans" charset="0"/>
                      <a:cs typeface="Gill Sans" charset="0"/>
                    </a:rPr>
                    <a:t>2</a:t>
                  </a:r>
                  <a:endParaRPr lang="en-US" altLang="en-US" sz="20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grpSp>
            <p:nvGrpSpPr>
              <p:cNvPr id="32810" name="Group 142"/>
              <p:cNvGrpSpPr>
                <a:grpSpLocks/>
              </p:cNvGrpSpPr>
              <p:nvPr/>
            </p:nvGrpSpPr>
            <p:grpSpPr bwMode="auto">
              <a:xfrm>
                <a:off x="2632" y="2222"/>
                <a:ext cx="375" cy="674"/>
                <a:chOff x="672" y="2112"/>
                <a:chExt cx="384" cy="690"/>
              </a:xfrm>
            </p:grpSpPr>
            <p:grpSp>
              <p:nvGrpSpPr>
                <p:cNvPr id="32825" name="Group 143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32827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32828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32829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</p:grpSp>
            <p:sp>
              <p:nvSpPr>
                <p:cNvPr id="32826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727" y="2544"/>
                  <a:ext cx="274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2000" b="0">
                      <a:latin typeface="Gill Sans" charset="0"/>
                      <a:ea typeface="Gill Sans" charset="0"/>
                      <a:cs typeface="Gill Sans" charset="0"/>
                    </a:rPr>
                    <a:t>R</a:t>
                  </a:r>
                  <a:r>
                    <a:rPr lang="en-US" altLang="en-US" sz="2000" b="0" baseline="-25000">
                      <a:latin typeface="Gill Sans" charset="0"/>
                      <a:ea typeface="Gill Sans" charset="0"/>
                      <a:cs typeface="Gill Sans" charset="0"/>
                    </a:rPr>
                    <a:t>3</a:t>
                  </a:r>
                  <a:endParaRPr lang="en-US" alt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grpSp>
            <p:nvGrpSpPr>
              <p:cNvPr id="32811" name="Group 148"/>
              <p:cNvGrpSpPr>
                <a:grpSpLocks/>
              </p:cNvGrpSpPr>
              <p:nvPr/>
            </p:nvGrpSpPr>
            <p:grpSpPr bwMode="auto">
              <a:xfrm>
                <a:off x="3428" y="2222"/>
                <a:ext cx="375" cy="847"/>
                <a:chOff x="1584" y="2064"/>
                <a:chExt cx="384" cy="867"/>
              </a:xfrm>
            </p:grpSpPr>
            <p:grpSp>
              <p:nvGrpSpPr>
                <p:cNvPr id="32819" name="Group 149"/>
                <p:cNvGrpSpPr>
                  <a:grpSpLocks/>
                </p:cNvGrpSpPr>
                <p:nvPr/>
              </p:nvGrpSpPr>
              <p:grpSpPr bwMode="auto">
                <a:xfrm>
                  <a:off x="1584" y="2064"/>
                  <a:ext cx="384" cy="576"/>
                  <a:chOff x="1584" y="2064"/>
                  <a:chExt cx="384" cy="576"/>
                </a:xfrm>
              </p:grpSpPr>
              <p:sp>
                <p:nvSpPr>
                  <p:cNvPr id="32821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064"/>
                    <a:ext cx="384" cy="57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32822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169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32823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328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32824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48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</p:grpSp>
            <p:sp>
              <p:nvSpPr>
                <p:cNvPr id="32820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1639" y="2673"/>
                  <a:ext cx="274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2000" b="0">
                      <a:latin typeface="Gill Sans" charset="0"/>
                      <a:ea typeface="Gill Sans" charset="0"/>
                      <a:cs typeface="Gill Sans" charset="0"/>
                    </a:rPr>
                    <a:t>R</a:t>
                  </a:r>
                  <a:r>
                    <a:rPr lang="en-US" altLang="en-US" sz="2000" b="0" baseline="-25000">
                      <a:latin typeface="Gill Sans" charset="0"/>
                      <a:ea typeface="Gill Sans" charset="0"/>
                      <a:cs typeface="Gill Sans" charset="0"/>
                    </a:rPr>
                    <a:t>4</a:t>
                  </a:r>
                  <a:endParaRPr lang="en-US" alt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32812" name="Line 155"/>
              <p:cNvSpPr>
                <a:spLocks noChangeShapeType="1"/>
              </p:cNvSpPr>
              <p:nvPr/>
            </p:nvSpPr>
            <p:spPr bwMode="auto">
              <a:xfrm flipV="1">
                <a:off x="2538" y="1378"/>
                <a:ext cx="141" cy="23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813" name="Line 156"/>
              <p:cNvSpPr>
                <a:spLocks noChangeShapeType="1"/>
              </p:cNvSpPr>
              <p:nvPr/>
            </p:nvSpPr>
            <p:spPr bwMode="auto">
              <a:xfrm>
                <a:off x="2687" y="1220"/>
                <a:ext cx="326" cy="4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814" name="Line 157"/>
              <p:cNvSpPr>
                <a:spLocks noChangeShapeType="1"/>
              </p:cNvSpPr>
              <p:nvPr/>
            </p:nvSpPr>
            <p:spPr bwMode="auto">
              <a:xfrm flipV="1">
                <a:off x="3212" y="1393"/>
                <a:ext cx="148" cy="24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815" name="Line 158"/>
              <p:cNvSpPr>
                <a:spLocks noChangeShapeType="1"/>
              </p:cNvSpPr>
              <p:nvPr/>
            </p:nvSpPr>
            <p:spPr bwMode="auto">
              <a:xfrm>
                <a:off x="3387" y="1222"/>
                <a:ext cx="229" cy="3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816" name="Line 159"/>
              <p:cNvSpPr>
                <a:spLocks noChangeShapeType="1"/>
              </p:cNvSpPr>
              <p:nvPr/>
            </p:nvSpPr>
            <p:spPr bwMode="auto">
              <a:xfrm flipH="1" flipV="1">
                <a:off x="2554" y="1981"/>
                <a:ext cx="261" cy="3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817" name="Line 160"/>
              <p:cNvSpPr>
                <a:spLocks noChangeShapeType="1"/>
              </p:cNvSpPr>
              <p:nvPr/>
            </p:nvSpPr>
            <p:spPr bwMode="auto">
              <a:xfrm flipV="1">
                <a:off x="2821" y="1985"/>
                <a:ext cx="236" cy="5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818" name="Line 195"/>
              <p:cNvSpPr>
                <a:spLocks noChangeShapeType="1"/>
              </p:cNvSpPr>
              <p:nvPr/>
            </p:nvSpPr>
            <p:spPr bwMode="auto">
              <a:xfrm flipH="1">
                <a:off x="3014" y="1933"/>
                <a:ext cx="505" cy="4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32775" name="Group 248"/>
          <p:cNvGrpSpPr>
            <a:grpSpLocks/>
          </p:cNvGrpSpPr>
          <p:nvPr/>
        </p:nvGrpSpPr>
        <p:grpSpPr bwMode="auto">
          <a:xfrm>
            <a:off x="5607957" y="1780893"/>
            <a:ext cx="2782887" cy="3809999"/>
            <a:chOff x="3792" y="624"/>
            <a:chExt cx="1753" cy="2400"/>
          </a:xfrm>
        </p:grpSpPr>
        <p:sp>
          <p:nvSpPr>
            <p:cNvPr id="32777" name="Rectangle 200"/>
            <p:cNvSpPr>
              <a:spLocks noChangeArrowheads="1"/>
            </p:cNvSpPr>
            <p:nvPr/>
          </p:nvSpPr>
          <p:spPr bwMode="auto">
            <a:xfrm>
              <a:off x="3792" y="624"/>
              <a:ext cx="1753" cy="2400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2778" name="Group 247"/>
            <p:cNvGrpSpPr>
              <a:grpSpLocks/>
            </p:cNvGrpSpPr>
            <p:nvPr/>
          </p:nvGrpSpPr>
          <p:grpSpPr bwMode="auto">
            <a:xfrm>
              <a:off x="3896" y="749"/>
              <a:ext cx="1471" cy="2086"/>
              <a:chOff x="3896" y="749"/>
              <a:chExt cx="1471" cy="2086"/>
            </a:xfrm>
          </p:grpSpPr>
          <p:sp>
            <p:nvSpPr>
              <p:cNvPr id="32779" name="Oval 202"/>
              <p:cNvSpPr>
                <a:spLocks noChangeArrowheads="1"/>
              </p:cNvSpPr>
              <p:nvPr/>
            </p:nvSpPr>
            <p:spPr bwMode="auto">
              <a:xfrm>
                <a:off x="3896" y="1631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>
                    <a:latin typeface="Gill Sans" charset="0"/>
                    <a:ea typeface="Gill Sans" charset="0"/>
                    <a:cs typeface="Gill Sans" charset="0"/>
                  </a:rPr>
                  <a:t>T</a:t>
                </a:r>
                <a:r>
                  <a:rPr lang="en-US" altLang="en-US" sz="2000" b="0" baseline="-25000">
                    <a:latin typeface="Gill Sans" charset="0"/>
                    <a:ea typeface="Gill Sans" charset="0"/>
                    <a:cs typeface="Gill Sans" charset="0"/>
                  </a:rPr>
                  <a:t>1</a:t>
                </a:r>
                <a:endParaRPr lang="en-US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780" name="Oval 203"/>
              <p:cNvSpPr>
                <a:spLocks noChangeArrowheads="1"/>
              </p:cNvSpPr>
              <p:nvPr/>
            </p:nvSpPr>
            <p:spPr bwMode="auto">
              <a:xfrm>
                <a:off x="4969" y="77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>
                    <a:latin typeface="Gill Sans" charset="0"/>
                    <a:ea typeface="Gill Sans" charset="0"/>
                    <a:cs typeface="Gill Sans" charset="0"/>
                  </a:rPr>
                  <a:t>T</a:t>
                </a:r>
                <a:r>
                  <a:rPr lang="en-US" altLang="en-US" sz="2000" b="0" baseline="-25000">
                    <a:latin typeface="Gill Sans" charset="0"/>
                    <a:ea typeface="Gill Sans" charset="0"/>
                    <a:cs typeface="Gill Sans" charset="0"/>
                  </a:rPr>
                  <a:t>2</a:t>
                </a:r>
                <a:endParaRPr lang="en-US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781" name="Oval 204"/>
              <p:cNvSpPr>
                <a:spLocks noChangeArrowheads="1"/>
              </p:cNvSpPr>
              <p:nvPr/>
            </p:nvSpPr>
            <p:spPr bwMode="auto">
              <a:xfrm>
                <a:off x="4992" y="163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>
                    <a:latin typeface="Gill Sans" charset="0"/>
                    <a:ea typeface="Gill Sans" charset="0"/>
                    <a:cs typeface="Gill Sans" charset="0"/>
                  </a:rPr>
                  <a:t>T</a:t>
                </a:r>
                <a:r>
                  <a:rPr lang="en-US" altLang="en-US" sz="2000" b="0" baseline="-25000">
                    <a:latin typeface="Gill Sans" charset="0"/>
                    <a:ea typeface="Gill Sans" charset="0"/>
                    <a:cs typeface="Gill Sans" charset="0"/>
                  </a:rPr>
                  <a:t>3</a:t>
                </a:r>
                <a:endParaRPr lang="en-US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32782" name="Group 215"/>
              <p:cNvGrpSpPr>
                <a:grpSpLocks/>
              </p:cNvGrpSpPr>
              <p:nvPr/>
            </p:nvGrpSpPr>
            <p:grpSpPr bwMode="auto">
              <a:xfrm>
                <a:off x="4368" y="2161"/>
                <a:ext cx="375" cy="674"/>
                <a:chOff x="672" y="2112"/>
                <a:chExt cx="384" cy="690"/>
              </a:xfrm>
            </p:grpSpPr>
            <p:grpSp>
              <p:nvGrpSpPr>
                <p:cNvPr id="32796" name="Group 216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32798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32799" name="Oval 218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32800" name="Oval 219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</p:grpSp>
            <p:sp>
              <p:nvSpPr>
                <p:cNvPr id="32797" name="Text Box 220"/>
                <p:cNvSpPr txBox="1">
                  <a:spLocks noChangeArrowheads="1"/>
                </p:cNvSpPr>
                <p:nvPr/>
              </p:nvSpPr>
              <p:spPr bwMode="auto">
                <a:xfrm>
                  <a:off x="727" y="2544"/>
                  <a:ext cx="274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2000" b="0">
                      <a:latin typeface="Gill Sans" charset="0"/>
                      <a:ea typeface="Gill Sans" charset="0"/>
                      <a:cs typeface="Gill Sans" charset="0"/>
                    </a:rPr>
                    <a:t>R</a:t>
                  </a:r>
                  <a:r>
                    <a:rPr lang="en-US" altLang="en-US" sz="2000" b="0" baseline="-25000">
                      <a:latin typeface="Gill Sans" charset="0"/>
                      <a:ea typeface="Gill Sans" charset="0"/>
                      <a:cs typeface="Gill Sans" charset="0"/>
                    </a:rPr>
                    <a:t>2</a:t>
                  </a:r>
                  <a:endParaRPr lang="en-US" alt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32783" name="Line 228"/>
              <p:cNvSpPr>
                <a:spLocks noChangeShapeType="1"/>
              </p:cNvSpPr>
              <p:nvPr/>
            </p:nvSpPr>
            <p:spPr bwMode="auto">
              <a:xfrm flipV="1">
                <a:off x="4178" y="1425"/>
                <a:ext cx="184" cy="25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784" name="Line 232"/>
              <p:cNvSpPr>
                <a:spLocks noChangeShapeType="1"/>
              </p:cNvSpPr>
              <p:nvPr/>
            </p:nvSpPr>
            <p:spPr bwMode="auto">
              <a:xfrm flipH="1" flipV="1">
                <a:off x="4194" y="1969"/>
                <a:ext cx="355" cy="3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785" name="Line 233"/>
              <p:cNvSpPr>
                <a:spLocks noChangeShapeType="1"/>
              </p:cNvSpPr>
              <p:nvPr/>
            </p:nvSpPr>
            <p:spPr bwMode="auto">
              <a:xfrm>
                <a:off x="4547" y="2437"/>
                <a:ext cx="445" cy="1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786" name="Line 234"/>
              <p:cNvSpPr>
                <a:spLocks noChangeShapeType="1"/>
              </p:cNvSpPr>
              <p:nvPr/>
            </p:nvSpPr>
            <p:spPr bwMode="auto">
              <a:xfrm flipH="1">
                <a:off x="4750" y="1926"/>
                <a:ext cx="274" cy="23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32787" name="Group 243"/>
              <p:cNvGrpSpPr>
                <a:grpSpLocks/>
              </p:cNvGrpSpPr>
              <p:nvPr/>
            </p:nvGrpSpPr>
            <p:grpSpPr bwMode="auto">
              <a:xfrm>
                <a:off x="4368" y="749"/>
                <a:ext cx="375" cy="681"/>
                <a:chOff x="4368" y="749"/>
                <a:chExt cx="375" cy="681"/>
              </a:xfrm>
            </p:grpSpPr>
            <p:grpSp>
              <p:nvGrpSpPr>
                <p:cNvPr id="32791" name="Group 237"/>
                <p:cNvGrpSpPr>
                  <a:grpSpLocks/>
                </p:cNvGrpSpPr>
                <p:nvPr/>
              </p:nvGrpSpPr>
              <p:grpSpPr bwMode="auto">
                <a:xfrm flipV="1">
                  <a:off x="4368" y="1008"/>
                  <a:ext cx="375" cy="422"/>
                  <a:chOff x="672" y="2064"/>
                  <a:chExt cx="384" cy="432"/>
                </a:xfrm>
              </p:grpSpPr>
              <p:sp>
                <p:nvSpPr>
                  <p:cNvPr id="32793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32794" name="Oval 239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32795" name="Oval 240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</p:grpSp>
            <p:sp>
              <p:nvSpPr>
                <p:cNvPr id="32792" name="Text Box 241"/>
                <p:cNvSpPr txBox="1">
                  <a:spLocks noChangeArrowheads="1"/>
                </p:cNvSpPr>
                <p:nvPr/>
              </p:nvSpPr>
              <p:spPr bwMode="auto">
                <a:xfrm>
                  <a:off x="4416" y="749"/>
                  <a:ext cx="26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2000" b="0" dirty="0">
                      <a:latin typeface="Gill Sans" charset="0"/>
                      <a:ea typeface="Gill Sans" charset="0"/>
                      <a:cs typeface="Gill Sans" charset="0"/>
                    </a:rPr>
                    <a:t>R</a:t>
                  </a:r>
                  <a:r>
                    <a:rPr lang="en-US" altLang="en-US" sz="2000" b="0" baseline="-25000" dirty="0">
                      <a:latin typeface="Gill Sans" charset="0"/>
                      <a:ea typeface="Gill Sans" charset="0"/>
                      <a:cs typeface="Gill Sans" charset="0"/>
                    </a:rPr>
                    <a:t>1</a:t>
                  </a:r>
                  <a:endParaRPr lang="en-US" altLang="en-US" sz="20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32788" name="Oval 242"/>
              <p:cNvSpPr>
                <a:spLocks noChangeArrowheads="1"/>
              </p:cNvSpPr>
              <p:nvPr/>
            </p:nvSpPr>
            <p:spPr bwMode="auto">
              <a:xfrm>
                <a:off x="4992" y="2448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>
                    <a:latin typeface="Gill Sans" charset="0"/>
                    <a:ea typeface="Gill Sans" charset="0"/>
                    <a:cs typeface="Gill Sans" charset="0"/>
                  </a:rPr>
                  <a:t>T</a:t>
                </a:r>
                <a:r>
                  <a:rPr lang="en-US" altLang="en-US" sz="2000" b="0" baseline="-25000">
                    <a:latin typeface="Gill Sans" charset="0"/>
                    <a:ea typeface="Gill Sans" charset="0"/>
                    <a:cs typeface="Gill Sans" charset="0"/>
                  </a:rPr>
                  <a:t>4</a:t>
                </a:r>
                <a:endParaRPr lang="en-US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789" name="Line 244"/>
              <p:cNvSpPr>
                <a:spLocks noChangeShapeType="1"/>
              </p:cNvSpPr>
              <p:nvPr/>
            </p:nvSpPr>
            <p:spPr bwMode="auto">
              <a:xfrm>
                <a:off x="4553" y="1302"/>
                <a:ext cx="465" cy="3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2790" name="Line 245"/>
              <p:cNvSpPr>
                <a:spLocks noChangeShapeType="1"/>
              </p:cNvSpPr>
              <p:nvPr/>
            </p:nvSpPr>
            <p:spPr bwMode="auto">
              <a:xfrm flipV="1">
                <a:off x="4553" y="1002"/>
                <a:ext cx="418" cy="1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sp>
        <p:nvSpPr>
          <p:cNvPr id="32774" name="Rectangle 262"/>
          <p:cNvSpPr>
            <a:spLocks noGrp="1" noChangeArrowheads="1"/>
          </p:cNvSpPr>
          <p:nvPr>
            <p:ph type="body" idx="1"/>
          </p:nvPr>
        </p:nvSpPr>
        <p:spPr>
          <a:xfrm>
            <a:off x="292101" y="956980"/>
            <a:ext cx="8001000" cy="803275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i="1" dirty="0" err="1">
                <a:ea typeface="굴림" panose="020B0600000101010101" pitchFamily="34" charset="-127"/>
              </a:rPr>
              <a:t>T</a:t>
            </a:r>
            <a:r>
              <a:rPr lang="en-US" altLang="ko-KR" baseline="-25000" dirty="0" err="1">
                <a:ea typeface="굴림" panose="020B0600000101010101" pitchFamily="34" charset="-127"/>
              </a:rPr>
              <a:t>i</a:t>
            </a:r>
            <a:r>
              <a:rPr lang="en-US" altLang="ko-KR" baseline="-25000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altLang="ko-KR" i="1" dirty="0" err="1">
                <a:ea typeface="굴림" panose="020B0600000101010101" pitchFamily="34" charset="-127"/>
                <a:sym typeface="Symbol" panose="05050102010706020507" pitchFamily="18" charset="2"/>
              </a:rPr>
              <a:t>R</a:t>
            </a:r>
            <a:r>
              <a:rPr lang="en-US" altLang="ko-KR" i="1" baseline="-25000" dirty="0" err="1">
                <a:ea typeface="굴림" panose="020B0600000101010101" pitchFamily="34" charset="-127"/>
                <a:sym typeface="Symbol" panose="05050102010706020507" pitchFamily="18" charset="2"/>
              </a:rPr>
              <a:t>j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: </a:t>
            </a:r>
            <a:r>
              <a:rPr lang="en-US" altLang="ko-KR" b="1" dirty="0">
                <a:ea typeface="굴림" panose="020B0600000101010101" pitchFamily="34" charset="-127"/>
                <a:sym typeface="Symbol" panose="05050102010706020507" pitchFamily="18" charset="2"/>
              </a:rPr>
              <a:t>Thread requests a resource</a:t>
            </a:r>
            <a:endParaRPr lang="en-US" altLang="ko-KR" i="1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i="1" dirty="0" err="1">
                <a:ea typeface="굴림" panose="020B0600000101010101" pitchFamily="34" charset="-127"/>
              </a:rPr>
              <a:t>R</a:t>
            </a:r>
            <a:r>
              <a:rPr lang="en-US" altLang="ko-KR" i="1" baseline="-25000" dirty="0" err="1">
                <a:ea typeface="굴림" panose="020B0600000101010101" pitchFamily="34" charset="-127"/>
              </a:rPr>
              <a:t>j</a:t>
            </a:r>
            <a:r>
              <a:rPr lang="en-US" altLang="ko-KR" i="1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altLang="ko-KR" i="1" dirty="0" err="1">
                <a:ea typeface="굴림" panose="020B0600000101010101" pitchFamily="34" charset="-127"/>
                <a:sym typeface="Symbol" panose="05050102010706020507" pitchFamily="18" charset="2"/>
              </a:rPr>
              <a:t>T</a:t>
            </a:r>
            <a:r>
              <a:rPr lang="en-US" altLang="ko-KR" i="1" baseline="-25000" dirty="0" err="1">
                <a:ea typeface="굴림" panose="020B0600000101010101" pitchFamily="34" charset="-127"/>
                <a:sym typeface="Symbol" panose="05050102010706020507" pitchFamily="18" charset="2"/>
              </a:rPr>
              <a:t>i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: </a:t>
            </a:r>
            <a:r>
              <a:rPr lang="en-US" altLang="ko-KR" b="1" dirty="0">
                <a:ea typeface="굴림" panose="020B0600000101010101" pitchFamily="34" charset="-127"/>
                <a:sym typeface="Symbol" panose="05050102010706020507" pitchFamily="18" charset="2"/>
              </a:rPr>
              <a:t>Resource is assigned to a thread</a:t>
            </a:r>
            <a:endParaRPr lang="en-US" altLang="ko-KR" i="1" baseline="-25000" dirty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F7352E-1C91-4A23-954D-7835EAFFBAC9}"/>
              </a:ext>
            </a:extLst>
          </p:cNvPr>
          <p:cNvSpPr txBox="1"/>
          <p:nvPr/>
        </p:nvSpPr>
        <p:spPr>
          <a:xfrm>
            <a:off x="2602211" y="6101495"/>
            <a:ext cx="3939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about these graphs?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C1F095C-06DC-430D-896B-DE5835699697}"/>
              </a:ext>
            </a:extLst>
          </p:cNvPr>
          <p:cNvSpPr txBox="1"/>
          <p:nvPr/>
        </p:nvSpPr>
        <p:spPr>
          <a:xfrm>
            <a:off x="1662453" y="5667504"/>
            <a:ext cx="71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Yes</a:t>
            </a:r>
            <a:endParaRPr lang="en-US" sz="2400" b="1" baseline="-250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3B7A88C-A70E-4777-83D7-5D84521A3795}"/>
              </a:ext>
            </a:extLst>
          </p:cNvPr>
          <p:cNvSpPr txBox="1"/>
          <p:nvPr/>
        </p:nvSpPr>
        <p:spPr>
          <a:xfrm>
            <a:off x="6827373" y="5669280"/>
            <a:ext cx="71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</a:t>
            </a:r>
            <a:endParaRPr lang="en-US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76383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DD25-DF88-492D-9D3A-604297274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Handling Deadlocks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FC765-DD18-48A2-A24F-116734D65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Recover</a:t>
            </a:r>
            <a:r>
              <a:rPr lang="en-US" dirty="0"/>
              <a:t> by preempting resources</a:t>
            </a:r>
          </a:p>
          <a:p>
            <a:pPr lvl="1"/>
            <a:r>
              <a:rPr lang="en-US" dirty="0"/>
              <a:t>Need to </a:t>
            </a:r>
            <a:r>
              <a:rPr lang="en-US" i="1" dirty="0"/>
              <a:t>detect</a:t>
            </a:r>
            <a:r>
              <a:rPr lang="en-US" dirty="0"/>
              <a:t> deadlock first</a:t>
            </a:r>
          </a:p>
          <a:p>
            <a:pPr lvl="1"/>
            <a:r>
              <a:rPr lang="en-US" dirty="0"/>
              <a:t>Resources must be preemptible, e.g., terminate thread</a:t>
            </a:r>
          </a:p>
          <a:p>
            <a:r>
              <a:rPr lang="en-US" b="1" dirty="0"/>
              <a:t>Prevent</a:t>
            </a:r>
            <a:r>
              <a:rPr lang="en-US" dirty="0"/>
              <a:t> by monitoring or design</a:t>
            </a:r>
          </a:p>
          <a:p>
            <a:pPr lvl="1"/>
            <a:r>
              <a:rPr lang="en-US" dirty="0"/>
              <a:t>Deny/don’t attempt resource acquisitions that </a:t>
            </a:r>
            <a:r>
              <a:rPr lang="en-US" i="1" dirty="0"/>
              <a:t>might</a:t>
            </a:r>
            <a:r>
              <a:rPr lang="en-US" dirty="0"/>
              <a:t> lead to a deadlock</a:t>
            </a:r>
          </a:p>
          <a:p>
            <a:r>
              <a:rPr lang="en-US" b="1" dirty="0"/>
              <a:t>Do Nothing</a:t>
            </a:r>
          </a:p>
          <a:p>
            <a:pPr lvl="1"/>
            <a:r>
              <a:rPr lang="en-US" dirty="0"/>
              <a:t>Most operating systems do this</a:t>
            </a:r>
          </a:p>
        </p:txBody>
      </p:sp>
    </p:spTree>
    <p:extLst>
      <p:ext uri="{BB962C8B-B14F-4D97-AF65-F5344CB8AC3E}">
        <p14:creationId xmlns:p14="http://schemas.microsoft.com/office/powerpoint/2010/main" val="302077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9BBC6-973A-41F1-B120-6F0A349FE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Detection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44B1F-58E1-43AC-A936-89314B409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only one type of resource</a:t>
            </a:r>
            <a:r>
              <a:rPr lang="en-US" sz="2400" b="1" dirty="0"/>
              <a:t>: </a:t>
            </a:r>
            <a:r>
              <a:rPr lang="en-US" sz="2400" dirty="0"/>
              <a:t>Look for loops in resource allocation graph</a:t>
            </a:r>
          </a:p>
          <a:p>
            <a:r>
              <a:rPr lang="en-US" sz="2400" dirty="0"/>
              <a:t>More general deadlock detection algorithm:</a:t>
            </a:r>
          </a:p>
          <a:p>
            <a:r>
              <a:rPr lang="en-US" sz="2400" dirty="0"/>
              <a:t>For each resource in the system, record: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Fraction of resource currently free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Fraction requested by each thread in the system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Fraction already allocated to each thread in the system</a:t>
            </a:r>
          </a:p>
          <a:p>
            <a:r>
              <a:rPr lang="en-US" sz="2000" dirty="0"/>
              <a:t>Key Idea: Find a task that can finish on its own (all of its pending requests for resources can be satisfied)</a:t>
            </a:r>
          </a:p>
          <a:p>
            <a:pPr lvl="1"/>
            <a:r>
              <a:rPr lang="en-US" sz="1600" dirty="0"/>
              <a:t>Mark those task’s resources as free for future iterations (assume task finishes)</a:t>
            </a:r>
          </a:p>
          <a:p>
            <a:r>
              <a:rPr lang="en-US" sz="2000" dirty="0"/>
              <a:t>Repeat this until no remaining task can have its requests satisfied</a:t>
            </a:r>
          </a:p>
          <a:p>
            <a:r>
              <a:rPr lang="en-US" sz="2000" dirty="0"/>
              <a:t>Unfinished threads remaining? =&gt; </a:t>
            </a:r>
            <a:r>
              <a:rPr lang="en-US" sz="2000" b="1" dirty="0"/>
              <a:t>Deadlock</a:t>
            </a:r>
            <a:endParaRPr lang="en-US" sz="2000" dirty="0"/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4432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E1140-AAF8-46C9-A5B7-6828DFBF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Detection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EE75B-5B69-4118-A4B6-3AB89CBFA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88788"/>
            <a:ext cx="8370971" cy="4788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// </a:t>
            </a:r>
            <a:r>
              <a:rPr lang="en-US" sz="2400" b="1" i="1" dirty="0">
                <a:latin typeface="Consolas" panose="020B0609020204030204" pitchFamily="49" charset="0"/>
              </a:rPr>
              <a:t>Assign each resource an index 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endParaRPr lang="en-US" sz="24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Avail[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] = Free[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] for all 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endParaRPr lang="en-US" sz="24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Add all nodes to UNFINISHED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do {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done = true;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for each node in UNFINISHED {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  if (</a:t>
            </a:r>
            <a:r>
              <a:rPr lang="en-US" sz="2400" b="1" dirty="0" err="1">
                <a:latin typeface="Consolas" panose="020B0609020204030204" pitchFamily="49" charset="0"/>
              </a:rPr>
              <a:t>Requested</a:t>
            </a:r>
            <a:r>
              <a:rPr lang="en-US" sz="2400" b="1" baseline="-25000" dirty="0" err="1">
                <a:latin typeface="Consolas" panose="020B0609020204030204" pitchFamily="49" charset="0"/>
              </a:rPr>
              <a:t>node</a:t>
            </a:r>
            <a:r>
              <a:rPr lang="en-US" sz="2400" b="1" dirty="0">
                <a:latin typeface="Consolas" panose="020B0609020204030204" pitchFamily="49" charset="0"/>
              </a:rPr>
              <a:t>[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] &lt;= Avail[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] for all 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    remove node from UNFINISHED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    Avail[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] += </a:t>
            </a:r>
            <a:r>
              <a:rPr lang="en-US" sz="2400" b="1" dirty="0" err="1">
                <a:latin typeface="Consolas" panose="020B0609020204030204" pitchFamily="49" charset="0"/>
              </a:rPr>
              <a:t>Allocated</a:t>
            </a:r>
            <a:r>
              <a:rPr lang="en-US" sz="2400" b="1" baseline="-25000" dirty="0" err="1">
                <a:latin typeface="Consolas" panose="020B0609020204030204" pitchFamily="49" charset="0"/>
              </a:rPr>
              <a:t>node</a:t>
            </a:r>
            <a:r>
              <a:rPr lang="en-US" sz="2400" b="1" dirty="0">
                <a:latin typeface="Consolas" panose="020B0609020204030204" pitchFamily="49" charset="0"/>
              </a:rPr>
              <a:t>[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] for all 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endParaRPr lang="en-US" sz="24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    done = false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} until(done)</a:t>
            </a:r>
          </a:p>
          <a:p>
            <a:pPr marL="0" indent="0">
              <a:buNone/>
            </a:pPr>
            <a:endParaRPr lang="en-US" sz="2400" b="1" dirty="0"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02D1DD-1196-431C-A4ED-A8863352238C}"/>
              </a:ext>
            </a:extLst>
          </p:cNvPr>
          <p:cNvSpPr txBox="1"/>
          <p:nvPr/>
        </p:nvSpPr>
        <p:spPr>
          <a:xfrm>
            <a:off x="464505" y="6170088"/>
            <a:ext cx="805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Nodes left in </a:t>
            </a:r>
            <a:r>
              <a:rPr lang="en-US" sz="2400" b="1" dirty="0">
                <a:latin typeface="Consolas" panose="020B0609020204030204" pitchFamily="49" charset="0"/>
              </a:rPr>
              <a:t>UNFINISHED</a:t>
            </a:r>
            <a:r>
              <a:rPr lang="en-US" sz="2400" dirty="0"/>
              <a:t> =&gt; Deadlocked</a:t>
            </a:r>
          </a:p>
        </p:txBody>
      </p:sp>
    </p:spTree>
    <p:extLst>
      <p:ext uri="{BB962C8B-B14F-4D97-AF65-F5344CB8AC3E}">
        <p14:creationId xmlns:p14="http://schemas.microsoft.com/office/powerpoint/2010/main" val="405291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0A007-D26C-4EC6-8FC6-4649015A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Detected: Options?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980FC-CFBF-4286-A5B0-6E93BA75C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Terminate thread, force it to give up resources</a:t>
            </a:r>
          </a:p>
          <a:p>
            <a:pPr lvl="1"/>
            <a:r>
              <a:rPr lang="en-US" dirty="0"/>
              <a:t>Ex: Kick a philosopher out of the restaurant</a:t>
            </a:r>
          </a:p>
          <a:p>
            <a:pPr lvl="1"/>
            <a:r>
              <a:rPr lang="en-US" dirty="0"/>
              <a:t>Not always possible</a:t>
            </a:r>
          </a:p>
          <a:p>
            <a:r>
              <a:rPr lang="en-US" dirty="0"/>
              <a:t>Preempt resources without terminating thread</a:t>
            </a:r>
          </a:p>
          <a:p>
            <a:pPr lvl="1"/>
            <a:r>
              <a:rPr lang="en-US" dirty="0"/>
              <a:t>Not always correct</a:t>
            </a:r>
          </a:p>
          <a:p>
            <a:r>
              <a:rPr lang="en-US" dirty="0"/>
              <a:t>Revert actions of deadlocked threads</a:t>
            </a:r>
          </a:p>
          <a:p>
            <a:pPr lvl="1"/>
            <a:r>
              <a:rPr lang="en-US" dirty="0"/>
              <a:t>Databases do this (transaction rollback) – not easy for an operating system</a:t>
            </a:r>
          </a:p>
          <a:p>
            <a:pPr lvl="1"/>
            <a:r>
              <a:rPr lang="en-US" dirty="0"/>
              <a:t>Ex: Back up cars on single-lane bridge to clear a path</a:t>
            </a:r>
          </a:p>
        </p:txBody>
      </p:sp>
    </p:spTree>
    <p:extLst>
      <p:ext uri="{BB962C8B-B14F-4D97-AF65-F5344CB8AC3E}">
        <p14:creationId xmlns:p14="http://schemas.microsoft.com/office/powerpoint/2010/main" val="504689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FB4C2-FC0E-4373-BE42-415DB4BD0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Four Requirements for Deadlock to Occur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AFDE-A421-43B8-9E21-FCBDB77C5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5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Mutual Exclusion:</a:t>
            </a:r>
            <a:r>
              <a:rPr lang="en-US" dirty="0"/>
              <a:t> One thread at a time can use a resource (not shareable)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Hold and Wait: </a:t>
            </a:r>
            <a:r>
              <a:rPr lang="en-US" dirty="0"/>
              <a:t>Thread holding a resource waits to acquire another resource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No Preemption: </a:t>
            </a:r>
            <a:r>
              <a:rPr lang="en-US" dirty="0"/>
              <a:t>Resources are released voluntarily, threads can’t steal instead of waiting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Circular Wait: </a:t>
            </a:r>
            <a:r>
              <a:rPr lang="en-US" dirty="0"/>
              <a:t>There exists a set {T</a:t>
            </a:r>
            <a:r>
              <a:rPr lang="en-US" baseline="-25000" dirty="0"/>
              <a:t>1</a:t>
            </a:r>
            <a:r>
              <a:rPr lang="en-US" dirty="0"/>
              <a:t>, …, T</a:t>
            </a:r>
            <a:r>
              <a:rPr lang="en-US" baseline="-25000" dirty="0"/>
              <a:t>n</a:t>
            </a:r>
            <a:r>
              <a:rPr lang="en-US" dirty="0"/>
              <a:t>} of waiting threads such that: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 is waiting for a resource held by T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 is waiting for a resource held by T</a:t>
            </a:r>
            <a:r>
              <a:rPr lang="en-US" baseline="-25000" dirty="0"/>
              <a:t>3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n</a:t>
            </a:r>
            <a:r>
              <a:rPr lang="en-US" dirty="0"/>
              <a:t> is waiting for a resource held by T</a:t>
            </a:r>
            <a:r>
              <a:rPr lang="en-US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1193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B5E60-5CE1-4E87-96A7-289E3B39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C4451-B1ED-45A7-A65F-81090E305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80" y="1825625"/>
            <a:ext cx="6978315" cy="489143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Infinite</a:t>
            </a:r>
            <a:r>
              <a:rPr lang="en-US" dirty="0"/>
              <a:t> resources</a:t>
            </a:r>
          </a:p>
          <a:p>
            <a:pPr lvl="1"/>
            <a:r>
              <a:rPr lang="en-US" dirty="0"/>
              <a:t>Or just large enough capacity so that no one runs out</a:t>
            </a:r>
          </a:p>
          <a:p>
            <a:pPr lvl="1"/>
            <a:r>
              <a:rPr lang="en-US" dirty="0"/>
              <a:t>Ex: Virtual memory gives the illusion of infinite space</a:t>
            </a:r>
          </a:p>
          <a:p>
            <a:endParaRPr lang="en-US" dirty="0"/>
          </a:p>
          <a:p>
            <a:r>
              <a:rPr lang="en-US" dirty="0"/>
              <a:t>Avoid </a:t>
            </a:r>
            <a:r>
              <a:rPr lang="en-US" b="1" dirty="0"/>
              <a:t>sharing</a:t>
            </a:r>
            <a:r>
              <a:rPr lang="en-US" dirty="0"/>
              <a:t> of resources</a:t>
            </a:r>
          </a:p>
          <a:p>
            <a:endParaRPr lang="en-US" dirty="0"/>
          </a:p>
          <a:p>
            <a:r>
              <a:rPr lang="en-US" dirty="0"/>
              <a:t>Don’t allow </a:t>
            </a:r>
            <a:r>
              <a:rPr lang="en-US" b="1" dirty="0"/>
              <a:t>waiting</a:t>
            </a:r>
          </a:p>
          <a:p>
            <a:pPr lvl="1"/>
            <a:r>
              <a:rPr lang="en-US" dirty="0"/>
              <a:t>Phone system: busy signal</a:t>
            </a:r>
          </a:p>
          <a:p>
            <a:pPr lvl="1"/>
            <a:r>
              <a:rPr lang="en-US" dirty="0"/>
              <a:t>Networking: transmission collision – back off and retry later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2C33E1-A721-4F82-9776-C66427E7BACC}"/>
              </a:ext>
            </a:extLst>
          </p:cNvPr>
          <p:cNvSpPr txBox="1"/>
          <p:nvPr/>
        </p:nvSpPr>
        <p:spPr>
          <a:xfrm>
            <a:off x="6950815" y="2193185"/>
            <a:ext cx="1725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Attacks </a:t>
            </a:r>
            <a:r>
              <a:rPr lang="en-US" sz="2400" b="1" dirty="0">
                <a:solidFill>
                  <a:srgbClr val="FF0000"/>
                </a:solidFill>
              </a:rPr>
              <a:t>mutual exclusion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7D9667-7DA4-4A69-953A-44ED3DD1B8D2}"/>
              </a:ext>
            </a:extLst>
          </p:cNvPr>
          <p:cNvSpPr txBox="1"/>
          <p:nvPr/>
        </p:nvSpPr>
        <p:spPr>
          <a:xfrm>
            <a:off x="6950815" y="3444542"/>
            <a:ext cx="1725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Attacks </a:t>
            </a:r>
            <a:r>
              <a:rPr lang="en-US" sz="2400" b="1" dirty="0">
                <a:solidFill>
                  <a:srgbClr val="FF0000"/>
                </a:solidFill>
              </a:rPr>
              <a:t>mutual exclusion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27E1D5-1A81-473C-817D-66E574466C51}"/>
              </a:ext>
            </a:extLst>
          </p:cNvPr>
          <p:cNvSpPr txBox="1"/>
          <p:nvPr/>
        </p:nvSpPr>
        <p:spPr>
          <a:xfrm>
            <a:off x="7036752" y="5082635"/>
            <a:ext cx="2017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Attacks </a:t>
            </a:r>
            <a:r>
              <a:rPr lang="en-US" sz="2400" b="1" dirty="0">
                <a:solidFill>
                  <a:srgbClr val="FF0000"/>
                </a:solidFill>
              </a:rPr>
              <a:t>hold and wait / no preemption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38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B5E60-5CE1-4E87-96A7-289E3B39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C4451-B1ED-45A7-A65F-81090E305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80" y="1825625"/>
            <a:ext cx="6978315" cy="4891434"/>
          </a:xfrm>
        </p:spPr>
        <p:txBody>
          <a:bodyPr>
            <a:normAutofit/>
          </a:bodyPr>
          <a:lstStyle/>
          <a:p>
            <a:r>
              <a:rPr lang="en-US" dirty="0"/>
              <a:t>Get resources in </a:t>
            </a:r>
            <a:r>
              <a:rPr lang="en-US" b="1" dirty="0"/>
              <a:t>consistent order</a:t>
            </a:r>
            <a:endParaRPr lang="en-US" dirty="0"/>
          </a:p>
          <a:p>
            <a:pPr lvl="1"/>
            <a:r>
              <a:rPr lang="en-US" dirty="0"/>
              <a:t>Prevents cycles</a:t>
            </a:r>
          </a:p>
          <a:p>
            <a:pPr lvl="1"/>
            <a:r>
              <a:rPr lang="en-US" dirty="0"/>
              <a:t>Ex: Acquire locks in order by name</a:t>
            </a:r>
          </a:p>
          <a:p>
            <a:endParaRPr lang="en-US" dirty="0"/>
          </a:p>
          <a:p>
            <a:r>
              <a:rPr lang="en-US" dirty="0"/>
              <a:t>Request </a:t>
            </a:r>
            <a:r>
              <a:rPr lang="en-US" b="1" dirty="0"/>
              <a:t>all necessary resources at once</a:t>
            </a:r>
          </a:p>
          <a:p>
            <a:pPr lvl="1"/>
            <a:r>
              <a:rPr lang="en-US" dirty="0"/>
              <a:t>Get two chopsticks at once or not at all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2C33E1-A721-4F82-9776-C66427E7BACC}"/>
              </a:ext>
            </a:extLst>
          </p:cNvPr>
          <p:cNvSpPr txBox="1"/>
          <p:nvPr/>
        </p:nvSpPr>
        <p:spPr>
          <a:xfrm>
            <a:off x="6655182" y="1825625"/>
            <a:ext cx="1725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Attacks </a:t>
            </a:r>
            <a:r>
              <a:rPr lang="en-US" sz="2400" b="1" dirty="0">
                <a:solidFill>
                  <a:srgbClr val="FF0000"/>
                </a:solidFill>
              </a:rPr>
              <a:t>circular wait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27E1D5-1A81-473C-817D-66E574466C51}"/>
              </a:ext>
            </a:extLst>
          </p:cNvPr>
          <p:cNvSpPr txBox="1"/>
          <p:nvPr/>
        </p:nvSpPr>
        <p:spPr>
          <a:xfrm>
            <a:off x="6981749" y="3707597"/>
            <a:ext cx="2017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Attacks </a:t>
            </a:r>
            <a:r>
              <a:rPr lang="en-US" sz="2400" b="1" dirty="0">
                <a:solidFill>
                  <a:srgbClr val="FF0000"/>
                </a:solidFill>
              </a:rPr>
              <a:t>hold and wait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3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DC17-80E3-0A43-9824-60B0A43D3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Producer/Consumer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903DA8-4D5B-684A-890A-B8B799202B23}"/>
              </a:ext>
            </a:extLst>
          </p:cNvPr>
          <p:cNvSpPr txBox="1"/>
          <p:nvPr/>
        </p:nvSpPr>
        <p:spPr>
          <a:xfrm>
            <a:off x="5101392" y="1626455"/>
            <a:ext cx="3386138" cy="360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Dequeue();</a:t>
            </a:r>
            <a:endParaRPr lang="en-US" altLang="ko-KR" sz="2400" b="1" dirty="0">
              <a:latin typeface="Consolas" panose="020B0609020204030204" pitchFamily="49" charset="0"/>
              <a:ea typeface="굴림" charset="0"/>
              <a:cs typeface="Consolas" panose="020B0609020204030204" pitchFamily="49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7DEFD4-D540-134D-B79B-B264DB4C8607}"/>
              </a:ext>
            </a:extLst>
          </p:cNvPr>
          <p:cNvSpPr txBox="1"/>
          <p:nvPr/>
        </p:nvSpPr>
        <p:spPr>
          <a:xfrm>
            <a:off x="628650" y="1697761"/>
            <a:ext cx="3073277" cy="31618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120000"/>
              </a:lnSpc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Enqueue(item);</a:t>
            </a:r>
            <a:b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01721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AFEAE-AA80-4290-9F03-0CEFB17ED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Prevention: Maximum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3CAFC-C153-4929-BBFC-18AA70C97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082213" cy="4351338"/>
          </a:xfrm>
        </p:spPr>
        <p:txBody>
          <a:bodyPr/>
          <a:lstStyle/>
          <a:p>
            <a:r>
              <a:rPr lang="en-US" dirty="0"/>
              <a:t>Relax the all resources at once solution</a:t>
            </a:r>
          </a:p>
          <a:p>
            <a:r>
              <a:rPr lang="en-US" dirty="0"/>
              <a:t>Extra information:</a:t>
            </a:r>
          </a:p>
          <a:p>
            <a:pPr lvl="1"/>
            <a:r>
              <a:rPr lang="en-US" b="1" dirty="0"/>
              <a:t>Maximum resources </a:t>
            </a:r>
            <a:r>
              <a:rPr lang="en-US" dirty="0"/>
              <a:t>a thread might need in its lifetime</a:t>
            </a:r>
          </a:p>
          <a:p>
            <a:r>
              <a:rPr lang="en-US" dirty="0"/>
              <a:t>Strawman solutions:</a:t>
            </a:r>
          </a:p>
          <a:p>
            <a:pPr lvl="1"/>
            <a:r>
              <a:rPr lang="en-US" dirty="0"/>
              <a:t>Reserve maximum resources when thread starts</a:t>
            </a:r>
          </a:p>
          <a:p>
            <a:pPr lvl="1"/>
            <a:r>
              <a:rPr lang="en-US" dirty="0"/>
              <a:t>Reserve maximum resource when any resource is requested</a:t>
            </a:r>
          </a:p>
          <a:p>
            <a:r>
              <a:rPr lang="en-US" dirty="0"/>
              <a:t>Something less conservative/wasteful?</a:t>
            </a:r>
          </a:p>
        </p:txBody>
      </p:sp>
    </p:spTree>
    <p:extLst>
      <p:ext uri="{BB962C8B-B14F-4D97-AF65-F5344CB8AC3E}">
        <p14:creationId xmlns:p14="http://schemas.microsoft.com/office/powerpoint/2010/main" val="25123766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ECFB3-DD65-4425-A6F0-A9DD342A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Prevention: Banker’s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9A17E-31F5-431D-8945-4EEB39FAF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Still need to know each thread’s </a:t>
            </a:r>
            <a:r>
              <a:rPr lang="en-US" b="1" dirty="0"/>
              <a:t>maximum resource</a:t>
            </a:r>
            <a:r>
              <a:rPr lang="en-US" dirty="0"/>
              <a:t> requirements</a:t>
            </a:r>
          </a:p>
          <a:p>
            <a:r>
              <a:rPr lang="en-US" dirty="0"/>
              <a:t>Block a thread from getting a resource unless system would remain in a </a:t>
            </a:r>
            <a:r>
              <a:rPr lang="en-US" i="1" dirty="0"/>
              <a:t>safe state</a:t>
            </a:r>
            <a:endParaRPr lang="en-US" dirty="0"/>
          </a:p>
          <a:p>
            <a:pPr lvl="1"/>
            <a:r>
              <a:rPr lang="en-US" dirty="0"/>
              <a:t>There is an ordering of threads 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, …, T</a:t>
            </a:r>
            <a:r>
              <a:rPr lang="en-US" baseline="-25000" dirty="0"/>
              <a:t>n</a:t>
            </a:r>
            <a:r>
              <a:rPr lang="en-US" dirty="0"/>
              <a:t> such that running T</a:t>
            </a:r>
            <a:r>
              <a:rPr lang="en-US" baseline="-25000" dirty="0"/>
              <a:t>1</a:t>
            </a:r>
            <a:r>
              <a:rPr lang="en-US" dirty="0"/>
              <a:t> to completion, T</a:t>
            </a:r>
            <a:r>
              <a:rPr lang="en-US" baseline="-25000" dirty="0"/>
              <a:t>2</a:t>
            </a:r>
            <a:r>
              <a:rPr lang="en-US" dirty="0"/>
              <a:t> to completion, and so on would not deadlock</a:t>
            </a:r>
          </a:p>
          <a:p>
            <a:r>
              <a:rPr lang="en-US" dirty="0"/>
              <a:t>Use modified version of deadlock detection </a:t>
            </a:r>
            <a:r>
              <a:rPr lang="en-US" dirty="0" err="1"/>
              <a:t>algo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Pretend each resource request has been satisfied</a:t>
            </a:r>
          </a:p>
          <a:p>
            <a:pPr lvl="1"/>
            <a:r>
              <a:rPr lang="en-US" dirty="0"/>
              <a:t>Pretend each running thread is requesting its maximum</a:t>
            </a:r>
          </a:p>
          <a:p>
            <a:pPr lvl="1"/>
            <a:r>
              <a:rPr lang="en-US" dirty="0"/>
              <a:t>If no deadlock, then an ordering exists</a:t>
            </a:r>
          </a:p>
        </p:txBody>
      </p:sp>
    </p:spTree>
    <p:extLst>
      <p:ext uri="{BB962C8B-B14F-4D97-AF65-F5344CB8AC3E}">
        <p14:creationId xmlns:p14="http://schemas.microsoft.com/office/powerpoint/2010/main" val="121402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E1140-AAF8-46C9-A5B7-6828DFBF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Banker’s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EE75B-5B69-4118-A4B6-3AB89CBFA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383" y="1388788"/>
            <a:ext cx="8690237" cy="47881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// </a:t>
            </a:r>
            <a:r>
              <a:rPr lang="en-US" sz="2400" b="1" i="1" dirty="0">
                <a:latin typeface="Consolas" panose="020B0609020204030204" pitchFamily="49" charset="0"/>
              </a:rPr>
              <a:t>Assign each resource an index 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endParaRPr lang="en-US" sz="24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Avail[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] = Free[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] for all 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endParaRPr lang="en-US" sz="24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Add all nodes to UNFINISHED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do {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done = true;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for each node in UNFINISHED {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  if (</a:t>
            </a:r>
            <a:r>
              <a:rPr lang="en-US" sz="2400" b="1" dirty="0" err="1">
                <a:latin typeface="Consolas" panose="020B0609020204030204" pitchFamily="49" charset="0"/>
              </a:rPr>
              <a:t>Max</a:t>
            </a:r>
            <a:r>
              <a:rPr lang="en-US" sz="2400" b="1" baseline="-25000" dirty="0" err="1">
                <a:latin typeface="Consolas" panose="020B0609020204030204" pitchFamily="49" charset="0"/>
              </a:rPr>
              <a:t>node</a:t>
            </a:r>
            <a:r>
              <a:rPr lang="en-US" sz="2400" b="1" dirty="0">
                <a:latin typeface="Consolas" panose="020B0609020204030204" pitchFamily="49" charset="0"/>
              </a:rPr>
              <a:t>[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] – </a:t>
            </a:r>
            <a:r>
              <a:rPr lang="en-US" sz="2400" b="1" dirty="0" err="1">
                <a:latin typeface="Consolas" panose="020B0609020204030204" pitchFamily="49" charset="0"/>
              </a:rPr>
              <a:t>Alloc</a:t>
            </a:r>
            <a:r>
              <a:rPr lang="en-US" sz="2400" b="1" baseline="-25000" dirty="0" err="1">
                <a:latin typeface="Consolas" panose="020B0609020204030204" pitchFamily="49" charset="0"/>
              </a:rPr>
              <a:t>Node</a:t>
            </a:r>
            <a:r>
              <a:rPr lang="en-US" sz="2400" b="1" dirty="0">
                <a:latin typeface="Consolas" panose="020B0609020204030204" pitchFamily="49" charset="0"/>
              </a:rPr>
              <a:t>[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] &lt;= Avail[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] for all 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    remove node from UNFINISHED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    Avail[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] += </a:t>
            </a:r>
            <a:r>
              <a:rPr lang="en-US" sz="2400" b="1" dirty="0" err="1">
                <a:latin typeface="Consolas" panose="020B0609020204030204" pitchFamily="49" charset="0"/>
              </a:rPr>
              <a:t>Allocated</a:t>
            </a:r>
            <a:r>
              <a:rPr lang="en-US" sz="2400" b="1" baseline="-25000" dirty="0" err="1">
                <a:latin typeface="Consolas" panose="020B0609020204030204" pitchFamily="49" charset="0"/>
              </a:rPr>
              <a:t>node</a:t>
            </a:r>
            <a:r>
              <a:rPr lang="en-US" sz="2400" b="1" dirty="0">
                <a:latin typeface="Consolas" panose="020B0609020204030204" pitchFamily="49" charset="0"/>
              </a:rPr>
              <a:t>[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] for all 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endParaRPr lang="en-US" sz="24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    done = false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} until(done)</a:t>
            </a:r>
          </a:p>
          <a:p>
            <a:pPr marL="0" indent="0">
              <a:buNone/>
            </a:pPr>
            <a:endParaRPr lang="en-US" sz="2400" b="1" dirty="0"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02D1DD-1196-431C-A4ED-A8863352238C}"/>
              </a:ext>
            </a:extLst>
          </p:cNvPr>
          <p:cNvSpPr txBox="1"/>
          <p:nvPr/>
        </p:nvSpPr>
        <p:spPr>
          <a:xfrm>
            <a:off x="464505" y="6170088"/>
            <a:ext cx="805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Nodes left in </a:t>
            </a:r>
            <a:r>
              <a:rPr lang="en-US" sz="2400" b="1" dirty="0">
                <a:latin typeface="Consolas" panose="020B0609020204030204" pitchFamily="49" charset="0"/>
              </a:rPr>
              <a:t>UNFINISHED</a:t>
            </a:r>
            <a:r>
              <a:rPr lang="en-US" sz="2400" dirty="0"/>
              <a:t> =&gt; </a:t>
            </a:r>
            <a:r>
              <a:rPr lang="en-US" sz="2400" i="1" dirty="0"/>
              <a:t>Unsafe </a:t>
            </a:r>
            <a:r>
              <a:rPr lang="en-US" sz="2400" dirty="0"/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338100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14E3-120A-4893-A7FD-99E374B1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Banker’s Algorithm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22A8E-4818-47CA-9FA7-803063C1B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dining philosophers, safe state:</a:t>
            </a:r>
          </a:p>
          <a:p>
            <a:pPr lvl="1"/>
            <a:r>
              <a:rPr lang="en-US" dirty="0"/>
              <a:t>Not acquiring the last chopstick </a:t>
            </a:r>
            <a:r>
              <a:rPr lang="en-US" b="1" dirty="0"/>
              <a:t>or</a:t>
            </a:r>
            <a:endParaRPr lang="en-US" dirty="0"/>
          </a:p>
          <a:p>
            <a:pPr lvl="1"/>
            <a:r>
              <a:rPr lang="en-US" dirty="0"/>
              <a:t>Is last chopstick but someone will have two chopsticks</a:t>
            </a:r>
          </a:p>
          <a:p>
            <a:r>
              <a:rPr lang="en-US" dirty="0"/>
              <a:t>What if we needed </a:t>
            </a:r>
            <a:r>
              <a:rPr lang="en-US" i="1" dirty="0"/>
              <a:t>k</a:t>
            </a:r>
            <a:r>
              <a:rPr lang="en-US" dirty="0"/>
              <a:t> chopsticks to eat? Block if:</a:t>
            </a:r>
          </a:p>
          <a:p>
            <a:pPr lvl="1"/>
            <a:r>
              <a:rPr lang="en-US" dirty="0"/>
              <a:t>Last Chopstick: No one would have </a:t>
            </a:r>
            <a:r>
              <a:rPr lang="en-US" i="1" dirty="0"/>
              <a:t>k </a:t>
            </a:r>
            <a:r>
              <a:rPr lang="en-US" dirty="0"/>
              <a:t>chopsticks</a:t>
            </a:r>
          </a:p>
          <a:p>
            <a:pPr lvl="1"/>
            <a:r>
              <a:rPr lang="en-US" dirty="0"/>
              <a:t>Second to last: No one would be </a:t>
            </a:r>
            <a:r>
              <a:rPr lang="en-US" i="1" dirty="0"/>
              <a:t>k-1</a:t>
            </a:r>
            <a:r>
              <a:rPr lang="en-US" dirty="0"/>
              <a:t> chopsticks</a:t>
            </a:r>
          </a:p>
          <a:p>
            <a:pPr lvl="1"/>
            <a:r>
              <a:rPr lang="en-US" dirty="0"/>
              <a:t>Third to last: No one would have </a:t>
            </a:r>
            <a:r>
              <a:rPr lang="en-US" i="1" dirty="0"/>
              <a:t>k-2</a:t>
            </a:r>
            <a:r>
              <a:rPr lang="en-US" dirty="0"/>
              <a:t> chopsticks</a:t>
            </a:r>
          </a:p>
          <a:p>
            <a:pPr lvl="1"/>
            <a:r>
              <a:rPr lang="en-US" dirty="0"/>
              <a:t>And so on…</a:t>
            </a:r>
          </a:p>
        </p:txBody>
      </p:sp>
    </p:spTree>
    <p:extLst>
      <p:ext uri="{BB962C8B-B14F-4D97-AF65-F5344CB8AC3E}">
        <p14:creationId xmlns:p14="http://schemas.microsoft.com/office/powerpoint/2010/main" val="338687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33C17D-88FC-431D-96CD-A1BA84544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11281858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21A11B-C2FB-4021-8D4A-895530DC2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I/O: Everything is a “File”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F632FB-CA8F-445D-B1C6-27DC11ABD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Identical interface for:</a:t>
            </a:r>
          </a:p>
          <a:p>
            <a:r>
              <a:rPr lang="en-US" dirty="0"/>
              <a:t>Devices (terminals, printers, etc.)</a:t>
            </a:r>
          </a:p>
          <a:p>
            <a:r>
              <a:rPr lang="en-US" dirty="0"/>
              <a:t>Regular files on disk</a:t>
            </a:r>
          </a:p>
          <a:p>
            <a:r>
              <a:rPr lang="en-US" dirty="0"/>
              <a:t>Networking (sockets)</a:t>
            </a:r>
          </a:p>
          <a:p>
            <a:r>
              <a:rPr lang="en-US" dirty="0"/>
              <a:t>Local </a:t>
            </a:r>
            <a:r>
              <a:rPr lang="en-US" dirty="0" err="1"/>
              <a:t>interprocess</a:t>
            </a:r>
            <a:r>
              <a:rPr lang="en-US" dirty="0"/>
              <a:t> communication (pipes, sockets)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Based on </a:t>
            </a:r>
            <a:r>
              <a:rPr lang="en-US" b="1" dirty="0">
                <a:latin typeface="Consolas" panose="020B0609020204030204" pitchFamily="49" charset="0"/>
              </a:rPr>
              <a:t>open()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</a:rPr>
              <a:t>read()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</a:rPr>
              <a:t>write()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</a:rPr>
              <a:t>close()</a:t>
            </a:r>
          </a:p>
        </p:txBody>
      </p:sp>
    </p:spTree>
    <p:extLst>
      <p:ext uri="{BB962C8B-B14F-4D97-AF65-F5344CB8AC3E}">
        <p14:creationId xmlns:p14="http://schemas.microsoft.com/office/powerpoint/2010/main" val="7311482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B8912-EDB3-4220-8481-E15A5AA92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I/O Design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FDE2A-0D97-4134-89DE-D723D930D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before use</a:t>
            </a:r>
          </a:p>
          <a:p>
            <a:pPr lvl="1"/>
            <a:r>
              <a:rPr lang="en-US" dirty="0"/>
              <a:t>Access control check, setup happens here</a:t>
            </a:r>
          </a:p>
          <a:p>
            <a:r>
              <a:rPr lang="en-US" dirty="0"/>
              <a:t>Byte-oriented</a:t>
            </a:r>
          </a:p>
          <a:p>
            <a:pPr lvl="1"/>
            <a:r>
              <a:rPr lang="en-US" dirty="0"/>
              <a:t>Least common denominator</a:t>
            </a:r>
          </a:p>
          <a:p>
            <a:pPr lvl="1"/>
            <a:r>
              <a:rPr lang="en-US" dirty="0"/>
              <a:t>OS responsible for hiding the fact that real devices may not work this way (e.g. hard drive stores data in blocks)</a:t>
            </a:r>
          </a:p>
          <a:p>
            <a:r>
              <a:rPr lang="en-US" dirty="0"/>
              <a:t>Explicit close</a:t>
            </a:r>
          </a:p>
        </p:txBody>
      </p:sp>
    </p:spTree>
    <p:extLst>
      <p:ext uri="{BB962C8B-B14F-4D97-AF65-F5344CB8AC3E}">
        <p14:creationId xmlns:p14="http://schemas.microsoft.com/office/powerpoint/2010/main" val="37497536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B2C4B-B745-49C3-9056-322E1D21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I/O: Kernel Buffering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EBD14-B6F3-4024-AC40-531315CAF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Reads are buffered</a:t>
            </a:r>
          </a:p>
          <a:p>
            <a:pPr lvl="1"/>
            <a:r>
              <a:rPr lang="en-US" dirty="0"/>
              <a:t>Part of making everything byte-oriented</a:t>
            </a:r>
          </a:p>
          <a:p>
            <a:pPr lvl="1"/>
            <a:r>
              <a:rPr lang="en-US" dirty="0"/>
              <a:t>Process is </a:t>
            </a:r>
            <a:r>
              <a:rPr lang="en-US" b="1" dirty="0"/>
              <a:t>blocked</a:t>
            </a:r>
            <a:r>
              <a:rPr lang="en-US" dirty="0"/>
              <a:t> while waiting for device</a:t>
            </a:r>
          </a:p>
          <a:p>
            <a:pPr lvl="1"/>
            <a:r>
              <a:rPr lang="en-US" dirty="0"/>
              <a:t>Let other processes run while gathering result</a:t>
            </a:r>
          </a:p>
          <a:p>
            <a:r>
              <a:rPr lang="en-US" dirty="0"/>
              <a:t>Writes are buffered</a:t>
            </a:r>
          </a:p>
          <a:p>
            <a:pPr lvl="1"/>
            <a:r>
              <a:rPr lang="en-US" dirty="0"/>
              <a:t>Complete in background (more later on)</a:t>
            </a:r>
          </a:p>
          <a:p>
            <a:pPr lvl="1"/>
            <a:r>
              <a:rPr lang="en-US" dirty="0"/>
              <a:t>Return to user when data is “handed off” to kernel</a:t>
            </a:r>
          </a:p>
        </p:txBody>
      </p:sp>
    </p:spTree>
    <p:extLst>
      <p:ext uri="{BB962C8B-B14F-4D97-AF65-F5344CB8AC3E}">
        <p14:creationId xmlns:p14="http://schemas.microsoft.com/office/powerpoint/2010/main" val="4142557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 bwMode="auto">
          <a:xfrm>
            <a:off x="637720" y="1452953"/>
            <a:ext cx="7591880" cy="16764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37720" y="3129353"/>
            <a:ext cx="7591880" cy="1981200"/>
          </a:xfrm>
          <a:prstGeom prst="rect">
            <a:avLst/>
          </a:prstGeom>
          <a:solidFill>
            <a:srgbClr val="FF0000">
              <a:alpha val="25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7720" y="5110553"/>
            <a:ext cx="7591880" cy="1066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10" y="133740"/>
            <a:ext cx="7886700" cy="1325563"/>
          </a:xfrm>
        </p:spPr>
        <p:txBody>
          <a:bodyPr/>
          <a:lstStyle/>
          <a:p>
            <a:r>
              <a:rPr lang="en-US" dirty="0"/>
              <a:t>Putting it together: web server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37720" y="3129353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37720" y="5110553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93933" y="1605353"/>
            <a:ext cx="729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/>
                <a:cs typeface="Gill Sans"/>
              </a:rPr>
              <a:t>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9308" y="3129353"/>
            <a:ext cx="73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/>
                <a:cs typeface="Gill Sans"/>
              </a:rPr>
              <a:t>Kernel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7720" y="5186753"/>
            <a:ext cx="1015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/>
                <a:cs typeface="Gill Sans"/>
              </a:rPr>
              <a:t>Hardware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92901" y="1844133"/>
            <a:ext cx="736099" cy="52322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Gill Sans"/>
                <a:cs typeface="Gill Sans"/>
              </a:rPr>
              <a:t>request</a:t>
            </a:r>
          </a:p>
          <a:p>
            <a:r>
              <a:rPr lang="en-US" sz="1400" b="0" dirty="0">
                <a:latin typeface="Gill Sans"/>
                <a:cs typeface="Gill Sans"/>
              </a:rPr>
              <a:t>buffer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81800" y="1844133"/>
            <a:ext cx="609311" cy="523220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Gill Sans"/>
                <a:cs typeface="Gill Sans"/>
              </a:rPr>
              <a:t>reply</a:t>
            </a:r>
          </a:p>
          <a:p>
            <a:r>
              <a:rPr lang="en-US" sz="1400" b="0" dirty="0">
                <a:latin typeface="Gill Sans"/>
                <a:cs typeface="Gill Sans"/>
              </a:rPr>
              <a:t>buffer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59016" y="3205553"/>
            <a:ext cx="1955984" cy="691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11. kernel copy 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     from user buffer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     to network buffer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7693" y="5415353"/>
            <a:ext cx="954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/>
                <a:cs typeface="Gill Sans"/>
              </a:rPr>
              <a:t>Network </a:t>
            </a:r>
          </a:p>
          <a:p>
            <a:r>
              <a:rPr lang="en-US" sz="1600" b="0" dirty="0">
                <a:latin typeface="Gill Sans"/>
                <a:cs typeface="Gill Sans"/>
              </a:rPr>
              <a:t>interface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95520" y="5643953"/>
            <a:ext cx="1340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/>
                <a:cs typeface="Gill Sans"/>
              </a:rPr>
              <a:t>Disk interface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600200" y="3815153"/>
            <a:ext cx="1905000" cy="457200"/>
            <a:chOff x="6781800" y="1066800"/>
            <a:chExt cx="914400" cy="4572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62600" y="3815153"/>
            <a:ext cx="1905000" cy="457200"/>
            <a:chOff x="6781800" y="1066800"/>
            <a:chExt cx="914400" cy="4572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256083" y="4348553"/>
            <a:ext cx="1877437" cy="2057400"/>
            <a:chOff x="3256083" y="4114800"/>
            <a:chExt cx="1877437" cy="2057400"/>
          </a:xfrm>
        </p:grpSpPr>
        <p:sp>
          <p:nvSpPr>
            <p:cNvPr id="18" name="TextBox 17"/>
            <p:cNvSpPr txBox="1"/>
            <p:nvPr/>
          </p:nvSpPr>
          <p:spPr>
            <a:xfrm>
              <a:off x="3256083" y="4191000"/>
              <a:ext cx="1877437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12. format outgoing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  packet and DMA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3327400" y="4114800"/>
              <a:ext cx="12700" cy="2057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Group 88"/>
          <p:cNvGrpSpPr/>
          <p:nvPr/>
        </p:nvGrpSpPr>
        <p:grpSpPr>
          <a:xfrm>
            <a:off x="5971720" y="4348553"/>
            <a:ext cx="990600" cy="1371600"/>
            <a:chOff x="5971720" y="4114800"/>
            <a:chExt cx="990600" cy="1371600"/>
          </a:xfrm>
        </p:grpSpPr>
        <p:sp>
          <p:nvSpPr>
            <p:cNvPr id="20" name="TextBox 19"/>
            <p:cNvSpPr txBox="1"/>
            <p:nvPr/>
          </p:nvSpPr>
          <p:spPr>
            <a:xfrm>
              <a:off x="5980461" y="4260965"/>
              <a:ext cx="981859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6. disk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request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59717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3" name="Group 92"/>
          <p:cNvGrpSpPr/>
          <p:nvPr/>
        </p:nvGrpSpPr>
        <p:grpSpPr>
          <a:xfrm>
            <a:off x="3505200" y="2367353"/>
            <a:ext cx="2127460" cy="1295400"/>
            <a:chOff x="3505200" y="2133600"/>
            <a:chExt cx="2127460" cy="1295400"/>
          </a:xfrm>
        </p:grpSpPr>
        <p:sp>
          <p:nvSpPr>
            <p:cNvPr id="19" name="TextBox 18"/>
            <p:cNvSpPr txBox="1"/>
            <p:nvPr/>
          </p:nvSpPr>
          <p:spPr>
            <a:xfrm>
              <a:off x="4447720" y="2133600"/>
              <a:ext cx="1184940" cy="761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10. network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  socket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  write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H="1">
              <a:off x="3505200" y="2133600"/>
              <a:ext cx="942520" cy="1295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0" name="Group 79"/>
          <p:cNvGrpSpPr/>
          <p:nvPr/>
        </p:nvGrpSpPr>
        <p:grpSpPr>
          <a:xfrm>
            <a:off x="1905000" y="2367353"/>
            <a:ext cx="1082348" cy="1219200"/>
            <a:chOff x="1905000" y="2133600"/>
            <a:chExt cx="1082348" cy="1219200"/>
          </a:xfrm>
        </p:grpSpPr>
        <p:sp>
          <p:nvSpPr>
            <p:cNvPr id="15" name="TextBox 14"/>
            <p:cNvSpPr txBox="1"/>
            <p:nvPr/>
          </p:nvSpPr>
          <p:spPr>
            <a:xfrm>
              <a:off x="1905000" y="2209800"/>
              <a:ext cx="1082348" cy="691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182880">
                <a:lnSpc>
                  <a:spcPct val="80000"/>
                </a:lnSpc>
                <a:buAutoNum type="arabicPeriod"/>
              </a:pPr>
              <a:r>
                <a:rPr lang="en-US" sz="1600" b="0" dirty="0">
                  <a:latin typeface="Gill Sans"/>
                  <a:cs typeface="Gill Sans"/>
                </a:rPr>
                <a:t>network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socket 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read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198120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oup 80"/>
          <p:cNvGrpSpPr/>
          <p:nvPr/>
        </p:nvGrpSpPr>
        <p:grpSpPr>
          <a:xfrm>
            <a:off x="1778000" y="4348553"/>
            <a:ext cx="1549400" cy="2082800"/>
            <a:chOff x="1778000" y="4114800"/>
            <a:chExt cx="1549400" cy="2082800"/>
          </a:xfrm>
        </p:grpSpPr>
        <p:sp>
          <p:nvSpPr>
            <p:cNvPr id="14" name="TextBox 13"/>
            <p:cNvSpPr txBox="1"/>
            <p:nvPr/>
          </p:nvSpPr>
          <p:spPr>
            <a:xfrm>
              <a:off x="1792304" y="4191000"/>
              <a:ext cx="15350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2. copy arriving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packet (DMA) 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1778000" y="4114800"/>
              <a:ext cx="2720" cy="20828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oup 58"/>
          <p:cNvGrpSpPr/>
          <p:nvPr/>
        </p:nvGrpSpPr>
        <p:grpSpPr>
          <a:xfrm>
            <a:off x="1253850" y="2748353"/>
            <a:ext cx="798892" cy="457200"/>
            <a:chOff x="1334708" y="2743200"/>
            <a:chExt cx="798892" cy="457200"/>
          </a:xfrm>
        </p:grpSpPr>
        <p:sp>
          <p:nvSpPr>
            <p:cNvPr id="60" name="TextBox 59"/>
            <p:cNvSpPr txBox="1"/>
            <p:nvPr/>
          </p:nvSpPr>
          <p:spPr>
            <a:xfrm>
              <a:off x="1334708" y="274320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lang="en-US" sz="16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327331" y="3205553"/>
            <a:ext cx="727349" cy="338554"/>
            <a:chOff x="1406251" y="2959100"/>
            <a:chExt cx="727349" cy="338554"/>
          </a:xfrm>
        </p:grpSpPr>
        <p:sp>
          <p:nvSpPr>
            <p:cNvPr id="63" name="TextBox 62"/>
            <p:cNvSpPr txBox="1"/>
            <p:nvPr/>
          </p:nvSpPr>
          <p:spPr>
            <a:xfrm>
              <a:off x="1406251" y="2959100"/>
              <a:ext cx="549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chemeClr val="accent1">
                      <a:lumMod val="7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wait</a:t>
              </a: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62000" y="4258164"/>
            <a:ext cx="1092200" cy="381000"/>
            <a:chOff x="1041400" y="2819400"/>
            <a:chExt cx="1092200" cy="381000"/>
          </a:xfrm>
        </p:grpSpPr>
        <p:sp>
          <p:nvSpPr>
            <p:cNvPr id="66" name="TextBox 65"/>
            <p:cNvSpPr txBox="1"/>
            <p:nvPr/>
          </p:nvSpPr>
          <p:spPr>
            <a:xfrm>
              <a:off x="1041400" y="2819400"/>
              <a:ext cx="937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interrupt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997200" y="2367353"/>
            <a:ext cx="993320" cy="1219200"/>
            <a:chOff x="2997200" y="2133600"/>
            <a:chExt cx="993320" cy="1219200"/>
          </a:xfrm>
        </p:grpSpPr>
        <p:sp>
          <p:nvSpPr>
            <p:cNvPr id="13" name="TextBox 12"/>
            <p:cNvSpPr txBox="1"/>
            <p:nvPr/>
          </p:nvSpPr>
          <p:spPr>
            <a:xfrm>
              <a:off x="3104240" y="2209800"/>
              <a:ext cx="886280" cy="4944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3. kernel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copy 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 flipV="1">
              <a:off x="30761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8" name="Group 67"/>
            <p:cNvGrpSpPr/>
            <p:nvPr/>
          </p:nvGrpSpPr>
          <p:grpSpPr>
            <a:xfrm>
              <a:off x="2997200" y="2792511"/>
              <a:ext cx="709464" cy="414754"/>
              <a:chOff x="1981200" y="3048000"/>
              <a:chExt cx="709464" cy="414754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2133600" y="3124200"/>
                <a:ext cx="557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RTU</a:t>
                </a: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5334000" y="2367353"/>
            <a:ext cx="1360995" cy="1219200"/>
            <a:chOff x="5334000" y="2133600"/>
            <a:chExt cx="1360995" cy="1219200"/>
          </a:xfrm>
        </p:grpSpPr>
        <p:sp>
          <p:nvSpPr>
            <p:cNvPr id="23" name="TextBox 22"/>
            <p:cNvSpPr txBox="1"/>
            <p:nvPr/>
          </p:nvSpPr>
          <p:spPr>
            <a:xfrm>
              <a:off x="5971720" y="2286000"/>
              <a:ext cx="723275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5. file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read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59717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1" name="Group 70"/>
            <p:cNvGrpSpPr/>
            <p:nvPr/>
          </p:nvGrpSpPr>
          <p:grpSpPr>
            <a:xfrm>
              <a:off x="5334000" y="2500411"/>
              <a:ext cx="715076" cy="457200"/>
              <a:chOff x="1418524" y="2743200"/>
              <a:chExt cx="715076" cy="45720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418524" y="2743200"/>
                <a:ext cx="6992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err="1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syscall</a:t>
                </a:r>
                <a:endParaRPr lang="en-US" sz="16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6959600" y="2367353"/>
            <a:ext cx="965200" cy="1219200"/>
            <a:chOff x="6959600" y="2133600"/>
            <a:chExt cx="965200" cy="1219200"/>
          </a:xfrm>
        </p:grpSpPr>
        <p:sp>
          <p:nvSpPr>
            <p:cNvPr id="22" name="TextBox 21"/>
            <p:cNvSpPr txBox="1"/>
            <p:nvPr/>
          </p:nvSpPr>
          <p:spPr>
            <a:xfrm>
              <a:off x="7038520" y="2286000"/>
              <a:ext cx="886280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8. kernel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copy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 flipV="1">
              <a:off x="70385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4" name="Group 73"/>
            <p:cNvGrpSpPr/>
            <p:nvPr/>
          </p:nvGrpSpPr>
          <p:grpSpPr>
            <a:xfrm>
              <a:off x="6959600" y="2805211"/>
              <a:ext cx="709464" cy="414754"/>
              <a:chOff x="1981200" y="3048000"/>
              <a:chExt cx="709464" cy="414754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2133600" y="3124200"/>
                <a:ext cx="557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RTU</a:t>
                </a: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6959600" y="4245464"/>
            <a:ext cx="1193800" cy="1474689"/>
            <a:chOff x="6959600" y="4011711"/>
            <a:chExt cx="1193800" cy="1474689"/>
          </a:xfrm>
        </p:grpSpPr>
        <p:sp>
          <p:nvSpPr>
            <p:cNvPr id="21" name="TextBox 20"/>
            <p:cNvSpPr txBox="1"/>
            <p:nvPr/>
          </p:nvSpPr>
          <p:spPr>
            <a:xfrm>
              <a:off x="7045404" y="4267200"/>
              <a:ext cx="11079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7. disk data 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(DMA)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70385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7" name="Group 76"/>
            <p:cNvGrpSpPr/>
            <p:nvPr/>
          </p:nvGrpSpPr>
          <p:grpSpPr>
            <a:xfrm>
              <a:off x="6959600" y="4011711"/>
              <a:ext cx="1165976" cy="381000"/>
              <a:chOff x="1981200" y="2819400"/>
              <a:chExt cx="1165976" cy="381000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2209800" y="2819400"/>
                <a:ext cx="9373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interrupt</a:t>
                </a: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3048000" y="1117525"/>
            <a:ext cx="2921000" cy="1326028"/>
            <a:chOff x="3048000" y="883772"/>
            <a:chExt cx="2921000" cy="1326028"/>
          </a:xfrm>
        </p:grpSpPr>
        <p:grpSp>
          <p:nvGrpSpPr>
            <p:cNvPr id="88" name="Group 87"/>
            <p:cNvGrpSpPr/>
            <p:nvPr/>
          </p:nvGrpSpPr>
          <p:grpSpPr>
            <a:xfrm>
              <a:off x="3060700" y="1295400"/>
              <a:ext cx="1511300" cy="825500"/>
              <a:chOff x="3060700" y="1295400"/>
              <a:chExt cx="1511300" cy="8255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3071469" y="1295400"/>
                <a:ext cx="1500531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b="0" dirty="0">
                    <a:latin typeface="Gill Sans"/>
                    <a:cs typeface="Gill Sans"/>
                  </a:rPr>
                  <a:t>4. parse request </a:t>
                </a: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060700" y="1384300"/>
                <a:ext cx="482600" cy="736600"/>
              </a:xfrm>
              <a:custGeom>
                <a:avLst/>
                <a:gdLst>
                  <a:gd name="connsiteX0" fmla="*/ 0 w 482600"/>
                  <a:gd name="connsiteY0" fmla="*/ 736600 h 736600"/>
                  <a:gd name="connsiteX1" fmla="*/ 482600 w 482600"/>
                  <a:gd name="connsiteY1" fmla="*/ 0 h 73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2600" h="736600">
                    <a:moveTo>
                      <a:pt x="0" y="736600"/>
                    </a:moveTo>
                    <a:cubicBezTo>
                      <a:pt x="168275" y="675216"/>
                      <a:pt x="336550" y="613833"/>
                      <a:pt x="482600" y="0"/>
                    </a:cubicBezTo>
                  </a:path>
                </a:pathLst>
              </a:custGeom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95" name="Freeform 94"/>
            <p:cNvSpPr/>
            <p:nvPr/>
          </p:nvSpPr>
          <p:spPr>
            <a:xfrm>
              <a:off x="3048000" y="883772"/>
              <a:ext cx="2921000" cy="1326028"/>
            </a:xfrm>
            <a:custGeom>
              <a:avLst/>
              <a:gdLst>
                <a:gd name="connsiteX0" fmla="*/ 0 w 2921000"/>
                <a:gd name="connsiteY0" fmla="*/ 703728 h 1326028"/>
                <a:gd name="connsiteX1" fmla="*/ 114300 w 2921000"/>
                <a:gd name="connsiteY1" fmla="*/ 322728 h 1326028"/>
                <a:gd name="connsiteX2" fmla="*/ 571500 w 2921000"/>
                <a:gd name="connsiteY2" fmla="*/ 17928 h 1326028"/>
                <a:gd name="connsiteX3" fmla="*/ 1384300 w 2921000"/>
                <a:gd name="connsiteY3" fmla="*/ 43328 h 1326028"/>
                <a:gd name="connsiteX4" fmla="*/ 2184400 w 2921000"/>
                <a:gd name="connsiteY4" fmla="*/ 106828 h 1326028"/>
                <a:gd name="connsiteX5" fmla="*/ 2590800 w 2921000"/>
                <a:gd name="connsiteY5" fmla="*/ 424328 h 1326028"/>
                <a:gd name="connsiteX6" fmla="*/ 2768600 w 2921000"/>
                <a:gd name="connsiteY6" fmla="*/ 716428 h 1326028"/>
                <a:gd name="connsiteX7" fmla="*/ 2921000 w 2921000"/>
                <a:gd name="connsiteY7" fmla="*/ 1326028 h 132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21000" h="1326028">
                  <a:moveTo>
                    <a:pt x="0" y="703728"/>
                  </a:moveTo>
                  <a:cubicBezTo>
                    <a:pt x="9525" y="570378"/>
                    <a:pt x="19050" y="437028"/>
                    <a:pt x="114300" y="322728"/>
                  </a:cubicBezTo>
                  <a:cubicBezTo>
                    <a:pt x="209550" y="208428"/>
                    <a:pt x="359833" y="64495"/>
                    <a:pt x="571500" y="17928"/>
                  </a:cubicBezTo>
                  <a:cubicBezTo>
                    <a:pt x="783167" y="-28639"/>
                    <a:pt x="1115483" y="28511"/>
                    <a:pt x="1384300" y="43328"/>
                  </a:cubicBezTo>
                  <a:cubicBezTo>
                    <a:pt x="1653117" y="58145"/>
                    <a:pt x="1983317" y="43328"/>
                    <a:pt x="2184400" y="106828"/>
                  </a:cubicBezTo>
                  <a:cubicBezTo>
                    <a:pt x="2385483" y="170328"/>
                    <a:pt x="2493433" y="322728"/>
                    <a:pt x="2590800" y="424328"/>
                  </a:cubicBezTo>
                  <a:cubicBezTo>
                    <a:pt x="2688167" y="525928"/>
                    <a:pt x="2713567" y="566145"/>
                    <a:pt x="2768600" y="716428"/>
                  </a:cubicBezTo>
                  <a:cubicBezTo>
                    <a:pt x="2823633" y="866711"/>
                    <a:pt x="2921000" y="1326028"/>
                    <a:pt x="2921000" y="1326028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445000" y="1274969"/>
            <a:ext cx="3251200" cy="1105084"/>
            <a:chOff x="4445000" y="1041216"/>
            <a:chExt cx="3251200" cy="1105084"/>
          </a:xfrm>
        </p:grpSpPr>
        <p:sp>
          <p:nvSpPr>
            <p:cNvPr id="24" name="TextBox 23"/>
            <p:cNvSpPr txBox="1"/>
            <p:nvPr/>
          </p:nvSpPr>
          <p:spPr>
            <a:xfrm>
              <a:off x="6172200" y="1295400"/>
              <a:ext cx="1524000" cy="318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9. format reply</a:t>
              </a:r>
            </a:p>
          </p:txBody>
        </p:sp>
        <p:sp>
          <p:nvSpPr>
            <p:cNvPr id="97" name="Freeform 96"/>
            <p:cNvSpPr/>
            <p:nvPr/>
          </p:nvSpPr>
          <p:spPr>
            <a:xfrm>
              <a:off x="4445000" y="1041216"/>
              <a:ext cx="2540000" cy="1105084"/>
            </a:xfrm>
            <a:custGeom>
              <a:avLst/>
              <a:gdLst>
                <a:gd name="connsiteX0" fmla="*/ 2540000 w 2540000"/>
                <a:gd name="connsiteY0" fmla="*/ 546284 h 1105084"/>
                <a:gd name="connsiteX1" fmla="*/ 2349500 w 2540000"/>
                <a:gd name="connsiteY1" fmla="*/ 127184 h 1105084"/>
                <a:gd name="connsiteX2" fmla="*/ 1663700 w 2540000"/>
                <a:gd name="connsiteY2" fmla="*/ 184 h 1105084"/>
                <a:gd name="connsiteX3" fmla="*/ 914400 w 2540000"/>
                <a:gd name="connsiteY3" fmla="*/ 114484 h 1105084"/>
                <a:gd name="connsiteX4" fmla="*/ 152400 w 2540000"/>
                <a:gd name="connsiteY4" fmla="*/ 609784 h 1105084"/>
                <a:gd name="connsiteX5" fmla="*/ 0 w 2540000"/>
                <a:gd name="connsiteY5" fmla="*/ 1105084 h 1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0000" h="1105084">
                  <a:moveTo>
                    <a:pt x="2540000" y="546284"/>
                  </a:moveTo>
                  <a:cubicBezTo>
                    <a:pt x="2517775" y="382242"/>
                    <a:pt x="2495550" y="218201"/>
                    <a:pt x="2349500" y="127184"/>
                  </a:cubicBezTo>
                  <a:cubicBezTo>
                    <a:pt x="2203450" y="36167"/>
                    <a:pt x="1902883" y="2301"/>
                    <a:pt x="1663700" y="184"/>
                  </a:cubicBezTo>
                  <a:cubicBezTo>
                    <a:pt x="1424517" y="-1933"/>
                    <a:pt x="1166283" y="12884"/>
                    <a:pt x="914400" y="114484"/>
                  </a:cubicBezTo>
                  <a:cubicBezTo>
                    <a:pt x="662517" y="216084"/>
                    <a:pt x="304800" y="444684"/>
                    <a:pt x="152400" y="609784"/>
                  </a:cubicBezTo>
                  <a:cubicBezTo>
                    <a:pt x="0" y="774884"/>
                    <a:pt x="0" y="1105084"/>
                    <a:pt x="0" y="1105084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1371600" y="6405953"/>
            <a:ext cx="85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/>
                <a:cs typeface="Gill Sans"/>
              </a:rPr>
              <a:t>Request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011269" y="6405953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/>
                <a:cs typeface="Gill Sans"/>
              </a:rPr>
              <a:t>Reply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8761" y="1071953"/>
            <a:ext cx="8143594" cy="5676900"/>
            <a:chOff x="398761" y="838200"/>
            <a:chExt cx="8143594" cy="56769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98761" y="838200"/>
              <a:ext cx="8143594" cy="56769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2745627" y="2133600"/>
              <a:ext cx="670560" cy="1447800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6705600" y="2133600"/>
              <a:ext cx="670560" cy="1447800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4114800" y="838200"/>
              <a:ext cx="1752600" cy="762000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rPr>
                <a:t>Kernel buffer reads</a:t>
              </a:r>
            </a:p>
          </p:txBody>
        </p:sp>
        <p:cxnSp>
          <p:nvCxnSpPr>
            <p:cNvPr id="99" name="Straight Arrow Connector 98"/>
            <p:cNvCxnSpPr>
              <a:stCxn id="92" idx="1"/>
              <a:endCxn id="4" idx="0"/>
            </p:cNvCxnSpPr>
            <p:nvPr/>
          </p:nvCxnSpPr>
          <p:spPr bwMode="auto">
            <a:xfrm flipH="1">
              <a:off x="3080907" y="1219200"/>
              <a:ext cx="1033893" cy="91440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Straight Arrow Connector 99"/>
            <p:cNvCxnSpPr>
              <a:stCxn id="92" idx="3"/>
              <a:endCxn id="86" idx="0"/>
            </p:cNvCxnSpPr>
            <p:nvPr/>
          </p:nvCxnSpPr>
          <p:spPr bwMode="auto">
            <a:xfrm>
              <a:off x="5867400" y="1219200"/>
              <a:ext cx="1173480" cy="91440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7230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 bwMode="auto">
          <a:xfrm>
            <a:off x="630845" y="1521708"/>
            <a:ext cx="7591880" cy="16764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30845" y="3198108"/>
            <a:ext cx="7591880" cy="1981200"/>
          </a:xfrm>
          <a:prstGeom prst="rect">
            <a:avLst/>
          </a:prstGeom>
          <a:solidFill>
            <a:srgbClr val="FF0000">
              <a:alpha val="25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0845" y="5179308"/>
            <a:ext cx="7591880" cy="1066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" y="159534"/>
            <a:ext cx="7886700" cy="1325563"/>
          </a:xfrm>
        </p:spPr>
        <p:txBody>
          <a:bodyPr/>
          <a:lstStyle/>
          <a:p>
            <a:r>
              <a:rPr lang="en-US" dirty="0"/>
              <a:t>Putting it together: web server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30845" y="3198108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30845" y="5179308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87058" y="1674108"/>
            <a:ext cx="729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/>
                <a:cs typeface="Gill Sans"/>
              </a:rPr>
              <a:t>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2433" y="3198108"/>
            <a:ext cx="73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/>
                <a:cs typeface="Gill Sans"/>
              </a:rPr>
              <a:t>Kernel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0845" y="5255508"/>
            <a:ext cx="1015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/>
                <a:cs typeface="Gill Sans"/>
              </a:rPr>
              <a:t>Hardware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6026" y="1912888"/>
            <a:ext cx="736099" cy="52322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Gill Sans"/>
                <a:cs typeface="Gill Sans"/>
              </a:rPr>
              <a:t>request</a:t>
            </a:r>
          </a:p>
          <a:p>
            <a:r>
              <a:rPr lang="en-US" sz="1400" b="0" dirty="0">
                <a:latin typeface="Gill Sans"/>
                <a:cs typeface="Gill Sans"/>
              </a:rPr>
              <a:t>buffer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74925" y="1912888"/>
            <a:ext cx="609311" cy="523220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Gill Sans"/>
                <a:cs typeface="Gill Sans"/>
              </a:rPr>
              <a:t>reply</a:t>
            </a:r>
          </a:p>
          <a:p>
            <a:r>
              <a:rPr lang="en-US" sz="1400" b="0" dirty="0">
                <a:latin typeface="Gill Sans"/>
                <a:cs typeface="Gill Sans"/>
              </a:rPr>
              <a:t>buffer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52141" y="3274308"/>
            <a:ext cx="1955984" cy="691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11. kernel copy 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     from user buffer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     to network buffer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0818" y="5484108"/>
            <a:ext cx="954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/>
                <a:cs typeface="Gill Sans"/>
              </a:rPr>
              <a:t>Network </a:t>
            </a:r>
          </a:p>
          <a:p>
            <a:r>
              <a:rPr lang="en-US" sz="1600" b="0" dirty="0">
                <a:latin typeface="Gill Sans"/>
                <a:cs typeface="Gill Sans"/>
              </a:rPr>
              <a:t>interface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88645" y="5712708"/>
            <a:ext cx="1340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/>
                <a:cs typeface="Gill Sans"/>
              </a:rPr>
              <a:t>Disk interface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593325" y="3883908"/>
            <a:ext cx="1905000" cy="457200"/>
            <a:chOff x="6781800" y="1066800"/>
            <a:chExt cx="914400" cy="4572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55725" y="3883908"/>
            <a:ext cx="1905000" cy="457200"/>
            <a:chOff x="6781800" y="1066800"/>
            <a:chExt cx="914400" cy="4572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249208" y="4417308"/>
            <a:ext cx="1877437" cy="2057400"/>
            <a:chOff x="3256083" y="4114800"/>
            <a:chExt cx="1877437" cy="2057400"/>
          </a:xfrm>
        </p:grpSpPr>
        <p:sp>
          <p:nvSpPr>
            <p:cNvPr id="18" name="TextBox 17"/>
            <p:cNvSpPr txBox="1"/>
            <p:nvPr/>
          </p:nvSpPr>
          <p:spPr>
            <a:xfrm>
              <a:off x="3256083" y="4191000"/>
              <a:ext cx="1877437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12. format outgoing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  packet and DMA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3327400" y="4114800"/>
              <a:ext cx="12700" cy="2057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Group 88"/>
          <p:cNvGrpSpPr/>
          <p:nvPr/>
        </p:nvGrpSpPr>
        <p:grpSpPr>
          <a:xfrm>
            <a:off x="5964845" y="4417308"/>
            <a:ext cx="990600" cy="1371600"/>
            <a:chOff x="5971720" y="4114800"/>
            <a:chExt cx="990600" cy="1371600"/>
          </a:xfrm>
        </p:grpSpPr>
        <p:sp>
          <p:nvSpPr>
            <p:cNvPr id="20" name="TextBox 19"/>
            <p:cNvSpPr txBox="1"/>
            <p:nvPr/>
          </p:nvSpPr>
          <p:spPr>
            <a:xfrm>
              <a:off x="5980461" y="4260965"/>
              <a:ext cx="981859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6. disk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request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59717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3" name="Group 92"/>
          <p:cNvGrpSpPr/>
          <p:nvPr/>
        </p:nvGrpSpPr>
        <p:grpSpPr>
          <a:xfrm>
            <a:off x="3498325" y="2436108"/>
            <a:ext cx="2127460" cy="1295400"/>
            <a:chOff x="3505200" y="2133600"/>
            <a:chExt cx="2127460" cy="1295400"/>
          </a:xfrm>
        </p:grpSpPr>
        <p:sp>
          <p:nvSpPr>
            <p:cNvPr id="19" name="TextBox 18"/>
            <p:cNvSpPr txBox="1"/>
            <p:nvPr/>
          </p:nvSpPr>
          <p:spPr>
            <a:xfrm>
              <a:off x="4447720" y="2133600"/>
              <a:ext cx="1184940" cy="761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10. network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  socket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  write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H="1">
              <a:off x="3505200" y="2133600"/>
              <a:ext cx="942520" cy="1295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0" name="Group 79"/>
          <p:cNvGrpSpPr/>
          <p:nvPr/>
        </p:nvGrpSpPr>
        <p:grpSpPr>
          <a:xfrm>
            <a:off x="1898125" y="2436108"/>
            <a:ext cx="1082348" cy="1219200"/>
            <a:chOff x="1905000" y="2133600"/>
            <a:chExt cx="1082348" cy="1219200"/>
          </a:xfrm>
        </p:grpSpPr>
        <p:sp>
          <p:nvSpPr>
            <p:cNvPr id="15" name="TextBox 14"/>
            <p:cNvSpPr txBox="1"/>
            <p:nvPr/>
          </p:nvSpPr>
          <p:spPr>
            <a:xfrm>
              <a:off x="1905000" y="2209800"/>
              <a:ext cx="1082348" cy="691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182880">
                <a:lnSpc>
                  <a:spcPct val="80000"/>
                </a:lnSpc>
                <a:buAutoNum type="arabicPeriod"/>
              </a:pPr>
              <a:r>
                <a:rPr lang="en-US" sz="1600" b="0" dirty="0">
                  <a:latin typeface="Gill Sans"/>
                  <a:cs typeface="Gill Sans"/>
                </a:rPr>
                <a:t>network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socket 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read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198120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oup 80"/>
          <p:cNvGrpSpPr/>
          <p:nvPr/>
        </p:nvGrpSpPr>
        <p:grpSpPr>
          <a:xfrm>
            <a:off x="1771125" y="4417308"/>
            <a:ext cx="1549400" cy="2082800"/>
            <a:chOff x="1778000" y="4114800"/>
            <a:chExt cx="1549400" cy="2082800"/>
          </a:xfrm>
        </p:grpSpPr>
        <p:sp>
          <p:nvSpPr>
            <p:cNvPr id="14" name="TextBox 13"/>
            <p:cNvSpPr txBox="1"/>
            <p:nvPr/>
          </p:nvSpPr>
          <p:spPr>
            <a:xfrm>
              <a:off x="1792304" y="4191000"/>
              <a:ext cx="15350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2. copy arriving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packet (DMA) 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1778000" y="4114800"/>
              <a:ext cx="2720" cy="20828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oup 58"/>
          <p:cNvGrpSpPr/>
          <p:nvPr/>
        </p:nvGrpSpPr>
        <p:grpSpPr>
          <a:xfrm>
            <a:off x="1246975" y="2817108"/>
            <a:ext cx="798892" cy="457200"/>
            <a:chOff x="1334708" y="2743200"/>
            <a:chExt cx="798892" cy="457200"/>
          </a:xfrm>
        </p:grpSpPr>
        <p:sp>
          <p:nvSpPr>
            <p:cNvPr id="60" name="TextBox 59"/>
            <p:cNvSpPr txBox="1"/>
            <p:nvPr/>
          </p:nvSpPr>
          <p:spPr>
            <a:xfrm>
              <a:off x="1334708" y="274320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lang="en-US" sz="16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320456" y="3274308"/>
            <a:ext cx="727349" cy="338554"/>
            <a:chOff x="1406251" y="2959100"/>
            <a:chExt cx="727349" cy="338554"/>
          </a:xfrm>
        </p:grpSpPr>
        <p:sp>
          <p:nvSpPr>
            <p:cNvPr id="63" name="TextBox 62"/>
            <p:cNvSpPr txBox="1"/>
            <p:nvPr/>
          </p:nvSpPr>
          <p:spPr>
            <a:xfrm>
              <a:off x="1406251" y="2959100"/>
              <a:ext cx="549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chemeClr val="accent1">
                      <a:lumMod val="7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wait</a:t>
              </a: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55125" y="4326919"/>
            <a:ext cx="1092200" cy="381000"/>
            <a:chOff x="1041400" y="2819400"/>
            <a:chExt cx="1092200" cy="381000"/>
          </a:xfrm>
        </p:grpSpPr>
        <p:sp>
          <p:nvSpPr>
            <p:cNvPr id="66" name="TextBox 65"/>
            <p:cNvSpPr txBox="1"/>
            <p:nvPr/>
          </p:nvSpPr>
          <p:spPr>
            <a:xfrm>
              <a:off x="1041400" y="2819400"/>
              <a:ext cx="937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interrupt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990325" y="2436108"/>
            <a:ext cx="993320" cy="1219200"/>
            <a:chOff x="2997200" y="2133600"/>
            <a:chExt cx="993320" cy="1219200"/>
          </a:xfrm>
        </p:grpSpPr>
        <p:sp>
          <p:nvSpPr>
            <p:cNvPr id="13" name="TextBox 12"/>
            <p:cNvSpPr txBox="1"/>
            <p:nvPr/>
          </p:nvSpPr>
          <p:spPr>
            <a:xfrm>
              <a:off x="3104240" y="2209800"/>
              <a:ext cx="886280" cy="4944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3. kernel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copy 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 flipV="1">
              <a:off x="30761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8" name="Group 67"/>
            <p:cNvGrpSpPr/>
            <p:nvPr/>
          </p:nvGrpSpPr>
          <p:grpSpPr>
            <a:xfrm>
              <a:off x="2997200" y="2792511"/>
              <a:ext cx="709464" cy="414754"/>
              <a:chOff x="1981200" y="3048000"/>
              <a:chExt cx="709464" cy="414754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2133600" y="3124200"/>
                <a:ext cx="557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RTU</a:t>
                </a: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5327125" y="2436108"/>
            <a:ext cx="1360995" cy="1219200"/>
            <a:chOff x="5334000" y="2133600"/>
            <a:chExt cx="1360995" cy="1219200"/>
          </a:xfrm>
        </p:grpSpPr>
        <p:sp>
          <p:nvSpPr>
            <p:cNvPr id="23" name="TextBox 22"/>
            <p:cNvSpPr txBox="1"/>
            <p:nvPr/>
          </p:nvSpPr>
          <p:spPr>
            <a:xfrm>
              <a:off x="5971720" y="2286000"/>
              <a:ext cx="723275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5. file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read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59717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1" name="Group 70"/>
            <p:cNvGrpSpPr/>
            <p:nvPr/>
          </p:nvGrpSpPr>
          <p:grpSpPr>
            <a:xfrm>
              <a:off x="5334000" y="2500411"/>
              <a:ext cx="715076" cy="457200"/>
              <a:chOff x="1418524" y="2743200"/>
              <a:chExt cx="715076" cy="45720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418524" y="2743200"/>
                <a:ext cx="6992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err="1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syscall</a:t>
                </a:r>
                <a:endParaRPr lang="en-US" sz="16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6952725" y="2436108"/>
            <a:ext cx="965200" cy="1219200"/>
            <a:chOff x="6959600" y="2133600"/>
            <a:chExt cx="965200" cy="1219200"/>
          </a:xfrm>
        </p:grpSpPr>
        <p:sp>
          <p:nvSpPr>
            <p:cNvPr id="22" name="TextBox 21"/>
            <p:cNvSpPr txBox="1"/>
            <p:nvPr/>
          </p:nvSpPr>
          <p:spPr>
            <a:xfrm>
              <a:off x="7038520" y="2286000"/>
              <a:ext cx="886280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8. kernel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copy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 flipV="1">
              <a:off x="70385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4" name="Group 73"/>
            <p:cNvGrpSpPr/>
            <p:nvPr/>
          </p:nvGrpSpPr>
          <p:grpSpPr>
            <a:xfrm>
              <a:off x="6959600" y="2805211"/>
              <a:ext cx="709464" cy="414754"/>
              <a:chOff x="1981200" y="3048000"/>
              <a:chExt cx="709464" cy="414754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2133600" y="3124200"/>
                <a:ext cx="557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RTU</a:t>
                </a: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6952725" y="4314219"/>
            <a:ext cx="1193800" cy="1474689"/>
            <a:chOff x="6959600" y="4011711"/>
            <a:chExt cx="1193800" cy="1474689"/>
          </a:xfrm>
        </p:grpSpPr>
        <p:sp>
          <p:nvSpPr>
            <p:cNvPr id="21" name="TextBox 20"/>
            <p:cNvSpPr txBox="1"/>
            <p:nvPr/>
          </p:nvSpPr>
          <p:spPr>
            <a:xfrm>
              <a:off x="7045404" y="4267200"/>
              <a:ext cx="11079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7. disk data 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  (DMA)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70385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7" name="Group 76"/>
            <p:cNvGrpSpPr/>
            <p:nvPr/>
          </p:nvGrpSpPr>
          <p:grpSpPr>
            <a:xfrm>
              <a:off x="6959600" y="4011711"/>
              <a:ext cx="1165976" cy="381000"/>
              <a:chOff x="1981200" y="2819400"/>
              <a:chExt cx="1165976" cy="381000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2209800" y="2819400"/>
                <a:ext cx="9373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interrupt</a:t>
                </a: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3041125" y="1186280"/>
            <a:ext cx="2921000" cy="1326028"/>
            <a:chOff x="3048000" y="883772"/>
            <a:chExt cx="2921000" cy="1326028"/>
          </a:xfrm>
        </p:grpSpPr>
        <p:grpSp>
          <p:nvGrpSpPr>
            <p:cNvPr id="88" name="Group 87"/>
            <p:cNvGrpSpPr/>
            <p:nvPr/>
          </p:nvGrpSpPr>
          <p:grpSpPr>
            <a:xfrm>
              <a:off x="3060700" y="1295400"/>
              <a:ext cx="1511300" cy="825500"/>
              <a:chOff x="3060700" y="1295400"/>
              <a:chExt cx="1511300" cy="8255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3071469" y="1295400"/>
                <a:ext cx="1500531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b="0" dirty="0">
                    <a:latin typeface="Gill Sans"/>
                    <a:cs typeface="Gill Sans"/>
                  </a:rPr>
                  <a:t>4. parse request </a:t>
                </a: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060700" y="1384300"/>
                <a:ext cx="482600" cy="736600"/>
              </a:xfrm>
              <a:custGeom>
                <a:avLst/>
                <a:gdLst>
                  <a:gd name="connsiteX0" fmla="*/ 0 w 482600"/>
                  <a:gd name="connsiteY0" fmla="*/ 736600 h 736600"/>
                  <a:gd name="connsiteX1" fmla="*/ 482600 w 482600"/>
                  <a:gd name="connsiteY1" fmla="*/ 0 h 73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2600" h="736600">
                    <a:moveTo>
                      <a:pt x="0" y="736600"/>
                    </a:moveTo>
                    <a:cubicBezTo>
                      <a:pt x="168275" y="675216"/>
                      <a:pt x="336550" y="613833"/>
                      <a:pt x="482600" y="0"/>
                    </a:cubicBezTo>
                  </a:path>
                </a:pathLst>
              </a:custGeom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95" name="Freeform 94"/>
            <p:cNvSpPr/>
            <p:nvPr/>
          </p:nvSpPr>
          <p:spPr>
            <a:xfrm>
              <a:off x="3048000" y="883772"/>
              <a:ext cx="2921000" cy="1326028"/>
            </a:xfrm>
            <a:custGeom>
              <a:avLst/>
              <a:gdLst>
                <a:gd name="connsiteX0" fmla="*/ 0 w 2921000"/>
                <a:gd name="connsiteY0" fmla="*/ 703728 h 1326028"/>
                <a:gd name="connsiteX1" fmla="*/ 114300 w 2921000"/>
                <a:gd name="connsiteY1" fmla="*/ 322728 h 1326028"/>
                <a:gd name="connsiteX2" fmla="*/ 571500 w 2921000"/>
                <a:gd name="connsiteY2" fmla="*/ 17928 h 1326028"/>
                <a:gd name="connsiteX3" fmla="*/ 1384300 w 2921000"/>
                <a:gd name="connsiteY3" fmla="*/ 43328 h 1326028"/>
                <a:gd name="connsiteX4" fmla="*/ 2184400 w 2921000"/>
                <a:gd name="connsiteY4" fmla="*/ 106828 h 1326028"/>
                <a:gd name="connsiteX5" fmla="*/ 2590800 w 2921000"/>
                <a:gd name="connsiteY5" fmla="*/ 424328 h 1326028"/>
                <a:gd name="connsiteX6" fmla="*/ 2768600 w 2921000"/>
                <a:gd name="connsiteY6" fmla="*/ 716428 h 1326028"/>
                <a:gd name="connsiteX7" fmla="*/ 2921000 w 2921000"/>
                <a:gd name="connsiteY7" fmla="*/ 1326028 h 132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21000" h="1326028">
                  <a:moveTo>
                    <a:pt x="0" y="703728"/>
                  </a:moveTo>
                  <a:cubicBezTo>
                    <a:pt x="9525" y="570378"/>
                    <a:pt x="19050" y="437028"/>
                    <a:pt x="114300" y="322728"/>
                  </a:cubicBezTo>
                  <a:cubicBezTo>
                    <a:pt x="209550" y="208428"/>
                    <a:pt x="359833" y="64495"/>
                    <a:pt x="571500" y="17928"/>
                  </a:cubicBezTo>
                  <a:cubicBezTo>
                    <a:pt x="783167" y="-28639"/>
                    <a:pt x="1115483" y="28511"/>
                    <a:pt x="1384300" y="43328"/>
                  </a:cubicBezTo>
                  <a:cubicBezTo>
                    <a:pt x="1653117" y="58145"/>
                    <a:pt x="1983317" y="43328"/>
                    <a:pt x="2184400" y="106828"/>
                  </a:cubicBezTo>
                  <a:cubicBezTo>
                    <a:pt x="2385483" y="170328"/>
                    <a:pt x="2493433" y="322728"/>
                    <a:pt x="2590800" y="424328"/>
                  </a:cubicBezTo>
                  <a:cubicBezTo>
                    <a:pt x="2688167" y="525928"/>
                    <a:pt x="2713567" y="566145"/>
                    <a:pt x="2768600" y="716428"/>
                  </a:cubicBezTo>
                  <a:cubicBezTo>
                    <a:pt x="2823633" y="866711"/>
                    <a:pt x="2921000" y="1326028"/>
                    <a:pt x="2921000" y="1326028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438125" y="1343724"/>
            <a:ext cx="3251200" cy="1105084"/>
            <a:chOff x="4445000" y="1041216"/>
            <a:chExt cx="3251200" cy="1105084"/>
          </a:xfrm>
        </p:grpSpPr>
        <p:sp>
          <p:nvSpPr>
            <p:cNvPr id="24" name="TextBox 23"/>
            <p:cNvSpPr txBox="1"/>
            <p:nvPr/>
          </p:nvSpPr>
          <p:spPr>
            <a:xfrm>
              <a:off x="6172200" y="1295400"/>
              <a:ext cx="1524000" cy="318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9. format reply</a:t>
              </a:r>
            </a:p>
          </p:txBody>
        </p:sp>
        <p:sp>
          <p:nvSpPr>
            <p:cNvPr id="97" name="Freeform 96"/>
            <p:cNvSpPr/>
            <p:nvPr/>
          </p:nvSpPr>
          <p:spPr>
            <a:xfrm>
              <a:off x="4445000" y="1041216"/>
              <a:ext cx="2540000" cy="1105084"/>
            </a:xfrm>
            <a:custGeom>
              <a:avLst/>
              <a:gdLst>
                <a:gd name="connsiteX0" fmla="*/ 2540000 w 2540000"/>
                <a:gd name="connsiteY0" fmla="*/ 546284 h 1105084"/>
                <a:gd name="connsiteX1" fmla="*/ 2349500 w 2540000"/>
                <a:gd name="connsiteY1" fmla="*/ 127184 h 1105084"/>
                <a:gd name="connsiteX2" fmla="*/ 1663700 w 2540000"/>
                <a:gd name="connsiteY2" fmla="*/ 184 h 1105084"/>
                <a:gd name="connsiteX3" fmla="*/ 914400 w 2540000"/>
                <a:gd name="connsiteY3" fmla="*/ 114484 h 1105084"/>
                <a:gd name="connsiteX4" fmla="*/ 152400 w 2540000"/>
                <a:gd name="connsiteY4" fmla="*/ 609784 h 1105084"/>
                <a:gd name="connsiteX5" fmla="*/ 0 w 2540000"/>
                <a:gd name="connsiteY5" fmla="*/ 1105084 h 1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0000" h="1105084">
                  <a:moveTo>
                    <a:pt x="2540000" y="546284"/>
                  </a:moveTo>
                  <a:cubicBezTo>
                    <a:pt x="2517775" y="382242"/>
                    <a:pt x="2495550" y="218201"/>
                    <a:pt x="2349500" y="127184"/>
                  </a:cubicBezTo>
                  <a:cubicBezTo>
                    <a:pt x="2203450" y="36167"/>
                    <a:pt x="1902883" y="2301"/>
                    <a:pt x="1663700" y="184"/>
                  </a:cubicBezTo>
                  <a:cubicBezTo>
                    <a:pt x="1424517" y="-1933"/>
                    <a:pt x="1166283" y="12884"/>
                    <a:pt x="914400" y="114484"/>
                  </a:cubicBezTo>
                  <a:cubicBezTo>
                    <a:pt x="662517" y="216084"/>
                    <a:pt x="304800" y="444684"/>
                    <a:pt x="152400" y="609784"/>
                  </a:cubicBezTo>
                  <a:cubicBezTo>
                    <a:pt x="0" y="774884"/>
                    <a:pt x="0" y="1105084"/>
                    <a:pt x="0" y="1105084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1364725" y="6474708"/>
            <a:ext cx="85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/>
                <a:cs typeface="Gill Sans"/>
              </a:rPr>
              <a:t>Request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004394" y="6474708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/>
                <a:cs typeface="Gill Sans"/>
              </a:rPr>
              <a:t>Reply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209025" y="1109225"/>
            <a:ext cx="8458200" cy="5750397"/>
            <a:chOff x="215900" y="806717"/>
            <a:chExt cx="8458200" cy="5750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215900" y="806717"/>
              <a:ext cx="8458200" cy="575039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" name="Oval 3"/>
            <p:cNvSpPr/>
            <p:nvPr/>
          </p:nvSpPr>
          <p:spPr bwMode="auto">
            <a:xfrm rot="2218906">
              <a:off x="3637323" y="1936868"/>
              <a:ext cx="670560" cy="1841266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501943" y="806718"/>
              <a:ext cx="1752600" cy="762000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rPr>
                <a:t>Kernel buffer write</a:t>
              </a:r>
            </a:p>
          </p:txBody>
        </p:sp>
        <p:cxnSp>
          <p:nvCxnSpPr>
            <p:cNvPr id="38" name="Straight Arrow Connector 37"/>
            <p:cNvCxnSpPr>
              <a:stCxn id="5" idx="1"/>
              <a:endCxn id="4" idx="0"/>
            </p:cNvCxnSpPr>
            <p:nvPr/>
          </p:nvCxnSpPr>
          <p:spPr bwMode="auto">
            <a:xfrm flipH="1">
              <a:off x="4526420" y="1187718"/>
              <a:ext cx="975523" cy="934357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7186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DC17-80E3-0A43-9824-60B0A43D3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Producer/Consumer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903DA8-4D5B-684A-890A-B8B799202B23}"/>
              </a:ext>
            </a:extLst>
          </p:cNvPr>
          <p:cNvSpPr txBox="1"/>
          <p:nvPr/>
        </p:nvSpPr>
        <p:spPr>
          <a:xfrm>
            <a:off x="5101392" y="1484433"/>
            <a:ext cx="3386138" cy="360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Dequeue();</a:t>
            </a:r>
            <a:endParaRPr lang="en-US" altLang="ko-KR" sz="2400" b="1" dirty="0">
              <a:latin typeface="Consolas" panose="020B0609020204030204" pitchFamily="49" charset="0"/>
              <a:ea typeface="굴림" charset="0"/>
              <a:cs typeface="Consolas" panose="020B0609020204030204" pitchFamily="49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7DEFD4-D540-134D-B79B-B264DB4C8607}"/>
              </a:ext>
            </a:extLst>
          </p:cNvPr>
          <p:cNvSpPr txBox="1"/>
          <p:nvPr/>
        </p:nvSpPr>
        <p:spPr>
          <a:xfrm>
            <a:off x="628650" y="1484433"/>
            <a:ext cx="3073277" cy="31618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  <a:endParaRPr lang="en-US" altLang="ko-KR" sz="2400" b="1" dirty="0">
              <a:solidFill>
                <a:srgbClr val="FF0000"/>
              </a:solidFill>
              <a:latin typeface="Consolas" panose="020B0609020204030204" pitchFamily="49" charset="0"/>
              <a:ea typeface="굴림" charset="0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mutex.P</a:t>
            </a: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emptySlots.P</a:t>
            </a: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Enqueue(item);</a:t>
            </a:r>
            <a:b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35344C-BD55-4091-9B22-44066EAF3607}"/>
              </a:ext>
            </a:extLst>
          </p:cNvPr>
          <p:cNvSpPr txBox="1"/>
          <p:nvPr/>
        </p:nvSpPr>
        <p:spPr>
          <a:xfrm>
            <a:off x="735645" y="5373567"/>
            <a:ext cx="3987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Deadlock</a:t>
            </a:r>
          </a:p>
        </p:txBody>
      </p:sp>
    </p:spTree>
    <p:extLst>
      <p:ext uri="{BB962C8B-B14F-4D97-AF65-F5344CB8AC3E}">
        <p14:creationId xmlns:p14="http://schemas.microsoft.com/office/powerpoint/2010/main" val="713944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I/O &amp; Storage Layers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288535" y="4468951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40935" y="4290186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88857" y="4468951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765536" y="4647716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146435" y="4647716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008145" y="4745259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990004" y="4452631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096640" y="4273866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75022" y="1531082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947956" y="4473469"/>
            <a:ext cx="302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Disks, Flash, Controllers, DMA</a:t>
            </a: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434" y="4980394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898" y="4980394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944" y="5352926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850" y="5647234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321" y="5193903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22" y="5193585"/>
            <a:ext cx="1265440" cy="907297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2751222" y="3882449"/>
            <a:ext cx="5195783" cy="456365"/>
            <a:chOff x="2895600" y="3277435"/>
            <a:chExt cx="5195783" cy="456365"/>
          </a:xfrm>
        </p:grpSpPr>
        <p:sp>
          <p:nvSpPr>
            <p:cNvPr id="40" name="TextBox 39"/>
            <p:cNvSpPr txBox="1"/>
            <p:nvPr/>
          </p:nvSpPr>
          <p:spPr>
            <a:xfrm>
              <a:off x="5053820" y="3329392"/>
              <a:ext cx="3037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Commands and Data Transfers</a:t>
              </a: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2895600" y="3277435"/>
              <a:ext cx="1816607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I/O Driver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849798" y="3402427"/>
            <a:ext cx="3302292" cy="479187"/>
            <a:chOff x="2994176" y="2797413"/>
            <a:chExt cx="3302292" cy="479187"/>
          </a:xfrm>
        </p:grpSpPr>
        <p:sp>
          <p:nvSpPr>
            <p:cNvPr id="39" name="TextBox 38"/>
            <p:cNvSpPr txBox="1"/>
            <p:nvPr/>
          </p:nvSpPr>
          <p:spPr>
            <a:xfrm>
              <a:off x="5053820" y="2797413"/>
              <a:ext cx="1242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descriptors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994176" y="2820235"/>
              <a:ext cx="1577824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File System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40099" y="2968049"/>
            <a:ext cx="2855703" cy="456365"/>
            <a:chOff x="3184477" y="2363035"/>
            <a:chExt cx="2855703" cy="456365"/>
          </a:xfrm>
        </p:grpSpPr>
        <p:sp>
          <p:nvSpPr>
            <p:cNvPr id="38" name="TextBox 37"/>
            <p:cNvSpPr txBox="1"/>
            <p:nvPr/>
          </p:nvSpPr>
          <p:spPr>
            <a:xfrm>
              <a:off x="5053820" y="2373868"/>
              <a:ext cx="986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registers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184477" y="2363035"/>
              <a:ext cx="1235123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err="1"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849797" y="2510849"/>
            <a:ext cx="2942306" cy="456365"/>
            <a:chOff x="2994175" y="1905835"/>
            <a:chExt cx="2942306" cy="456365"/>
          </a:xfrm>
        </p:grpSpPr>
        <p:sp>
          <p:nvSpPr>
            <p:cNvPr id="37" name="TextBox 36"/>
            <p:cNvSpPr txBox="1"/>
            <p:nvPr/>
          </p:nvSpPr>
          <p:spPr>
            <a:xfrm>
              <a:off x="5053820" y="1916668"/>
              <a:ext cx="88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handles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994175" y="1905835"/>
              <a:ext cx="1577825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Low Level I/O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730406" y="2053649"/>
            <a:ext cx="3090055" cy="456365"/>
            <a:chOff x="2874784" y="1448635"/>
            <a:chExt cx="3090055" cy="456365"/>
          </a:xfrm>
        </p:grpSpPr>
        <p:sp>
          <p:nvSpPr>
            <p:cNvPr id="36" name="TextBox 35"/>
            <p:cNvSpPr txBox="1"/>
            <p:nvPr/>
          </p:nvSpPr>
          <p:spPr>
            <a:xfrm>
              <a:off x="5053820" y="1459468"/>
              <a:ext cx="9110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streams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874784" y="1448635"/>
              <a:ext cx="1816606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High Level I/O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73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ADA0-B982-4134-B615-6987DB333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File System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C81C1-46D3-42EB-9A47-01A66D807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757" y="1825625"/>
            <a:ext cx="867648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Regular File</a:t>
            </a:r>
          </a:p>
          <a:p>
            <a:r>
              <a:rPr lang="en-US" dirty="0"/>
              <a:t>Named collection of data</a:t>
            </a:r>
          </a:p>
          <a:p>
            <a:r>
              <a:rPr lang="en-US" dirty="0"/>
              <a:t>POSIX: Sequence of bytes</a:t>
            </a:r>
          </a:p>
          <a:p>
            <a:pPr lvl="1"/>
            <a:r>
              <a:rPr lang="en-US" dirty="0"/>
              <a:t>Could really be text, binary, serialized objects, etc.</a:t>
            </a:r>
          </a:p>
          <a:p>
            <a:r>
              <a:rPr lang="en-US" dirty="0"/>
              <a:t>Also size, modification time, owner, access control info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Directory</a:t>
            </a:r>
          </a:p>
          <a:p>
            <a:r>
              <a:rPr lang="en-US" dirty="0"/>
              <a:t>“Folder” containing files and other directories</a:t>
            </a:r>
          </a:p>
          <a:p>
            <a:r>
              <a:rPr lang="en-US" dirty="0"/>
              <a:t>Hierarchical Naming: </a:t>
            </a:r>
            <a:r>
              <a:rPr lang="en-US" b="1" dirty="0">
                <a:latin typeface="Consolas" panose="020B0609020204030204" pitchFamily="49" charset="0"/>
              </a:rPr>
              <a:t>/home/</a:t>
            </a:r>
            <a:r>
              <a:rPr lang="en-US" b="1" dirty="0" err="1">
                <a:latin typeface="Consolas" panose="020B0609020204030204" pitchFamily="49" charset="0"/>
              </a:rPr>
              <a:t>oski</a:t>
            </a:r>
            <a:r>
              <a:rPr lang="en-US" b="1" dirty="0">
                <a:latin typeface="Consolas" panose="020B0609020204030204" pitchFamily="49" charset="0"/>
              </a:rPr>
              <a:t>/cs162</a:t>
            </a:r>
          </a:p>
        </p:txBody>
      </p:sp>
    </p:spTree>
    <p:extLst>
      <p:ext uri="{BB962C8B-B14F-4D97-AF65-F5344CB8AC3E}">
        <p14:creationId xmlns:p14="http://schemas.microsoft.com/office/powerpoint/2010/main" val="42477227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852" y="603213"/>
            <a:ext cx="7405915" cy="1172238"/>
          </a:xfrm>
        </p:spPr>
        <p:txBody>
          <a:bodyPr>
            <a:normAutofit fontScale="90000"/>
          </a:bodyPr>
          <a:lstStyle/>
          <a:p>
            <a:r>
              <a:rPr lang="en-US" dirty="0"/>
              <a:t>C </a:t>
            </a:r>
            <a:r>
              <a:rPr lang="en-US" b="1" dirty="0" err="1">
                <a:latin typeface="Consolas" panose="020B0609020204030204" pitchFamily="49" charset="0"/>
              </a:rPr>
              <a:t>stdio</a:t>
            </a:r>
            <a:r>
              <a:rPr lang="en-US" dirty="0"/>
              <a:t> (High Level) File API: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3804"/>
            <a:ext cx="8229600" cy="671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FILE* </a:t>
            </a:r>
            <a:r>
              <a:rPr lang="en-US" dirty="0"/>
              <a:t>- stream, sequence of bytes and position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667000"/>
            <a:ext cx="7939315" cy="92333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fopen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*filename,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*mode );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fclose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);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06852" y="3886200"/>
          <a:ext cx="8697468" cy="25908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30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62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149"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Gill Sans" charset="0"/>
                          <a:ea typeface="Gill Sans" charset="0"/>
                          <a:cs typeface="Gill Sans" charset="0"/>
                        </a:rPr>
                        <a:t>Mode </a:t>
                      </a:r>
                      <a:r>
                        <a:rPr lang="en-US" sz="1600" b="0" i="0" baseline="0" dirty="0">
                          <a:solidFill>
                            <a:schemeClr val="tx1"/>
                          </a:solidFill>
                          <a:latin typeface="Gill Sans" charset="0"/>
                          <a:ea typeface="Gill Sans" charset="0"/>
                          <a:cs typeface="Gill Sans" charset="0"/>
                        </a:rPr>
                        <a:t>Text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Gill Sans" charset="0"/>
                          <a:ea typeface="Gill Sans" charset="0"/>
                          <a:cs typeface="Gill Sans" charset="0"/>
                        </a:rPr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Gill Sans" charset="0"/>
                          <a:ea typeface="Gill Sans" charset="0"/>
                          <a:cs typeface="Gill Sans" charset="0"/>
                        </a:rPr>
                        <a:t>Descriptions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Gill Sans Light"/>
                          <a:cs typeface="Gill Sans Light"/>
                        </a:rPr>
                        <a:t>rb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Open existing</a:t>
                      </a:r>
                      <a:r>
                        <a:rPr lang="en-US" sz="1600" baseline="0" dirty="0">
                          <a:latin typeface="Gill Sans Light"/>
                          <a:cs typeface="Gill Sans Light"/>
                        </a:rPr>
                        <a:t> file for reading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Gill Sans Light"/>
                          <a:cs typeface="Gill Sans Light"/>
                        </a:rPr>
                        <a:t>wb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Open</a:t>
                      </a:r>
                      <a:r>
                        <a:rPr lang="en-US" sz="1600" baseline="0" dirty="0">
                          <a:latin typeface="Gill Sans Light"/>
                          <a:cs typeface="Gill Sans Light"/>
                        </a:rPr>
                        <a:t> for writing; created if does not exist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Gill Sans Light"/>
                          <a:cs typeface="Gill Sans Light"/>
                        </a:rPr>
                        <a:t>ab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Open</a:t>
                      </a:r>
                      <a:r>
                        <a:rPr lang="en-US" sz="1600" baseline="0" dirty="0">
                          <a:latin typeface="Gill Sans Light"/>
                          <a:cs typeface="Gill Sans Light"/>
                        </a:rPr>
                        <a:t> for appending; created if does not exist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49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r+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Gill Sans Light"/>
                          <a:cs typeface="Gill Sans Light"/>
                        </a:rPr>
                        <a:t>rb</a:t>
                      </a:r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Open existing</a:t>
                      </a:r>
                      <a:r>
                        <a:rPr lang="en-US" sz="1600" baseline="0" dirty="0">
                          <a:latin typeface="Gill Sans Light"/>
                          <a:cs typeface="Gill Sans Light"/>
                        </a:rPr>
                        <a:t> file for reading &amp; writing.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w+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Gill Sans Light"/>
                          <a:cs typeface="Gill Sans Light"/>
                        </a:rPr>
                        <a:t>wb</a:t>
                      </a:r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Open</a:t>
                      </a:r>
                      <a:r>
                        <a:rPr lang="en-US" sz="1600" baseline="0" dirty="0">
                          <a:latin typeface="Gill Sans Light"/>
                          <a:cs typeface="Gill Sans Light"/>
                        </a:rPr>
                        <a:t> for reading &amp; writing; truncated to zero if exists, create otherwise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91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a+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Gill Sans Light"/>
                          <a:cs typeface="Gill Sans Light"/>
                        </a:rPr>
                        <a:t>ab</a:t>
                      </a:r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Gill Sans Light"/>
                          <a:cs typeface="Gill Sans Light"/>
                        </a:rPr>
                        <a:t>Open</a:t>
                      </a:r>
                      <a:r>
                        <a:rPr lang="en-US" sz="1600" baseline="0" dirty="0">
                          <a:latin typeface="Gill Sans Light"/>
                          <a:cs typeface="Gill Sans Light"/>
                        </a:rPr>
                        <a:t> for reading &amp; writing. Created if does not exist. Read from beginning, write as append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24000" y="2971800"/>
            <a:ext cx="5486400" cy="914400"/>
            <a:chOff x="1524000" y="2971800"/>
            <a:chExt cx="5486400" cy="914400"/>
          </a:xfrm>
        </p:grpSpPr>
        <p:sp>
          <p:nvSpPr>
            <p:cNvPr id="4" name="Rectangle 3"/>
            <p:cNvSpPr/>
            <p:nvPr/>
          </p:nvSpPr>
          <p:spPr bwMode="auto">
            <a:xfrm>
              <a:off x="6248400" y="2971800"/>
              <a:ext cx="762000" cy="3048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6" name="Straight Arrow Connector 5"/>
            <p:cNvCxnSpPr>
              <a:stCxn id="4" idx="2"/>
            </p:cNvCxnSpPr>
            <p:nvPr/>
          </p:nvCxnSpPr>
          <p:spPr bwMode="auto">
            <a:xfrm flipH="1">
              <a:off x="1524000" y="3276600"/>
              <a:ext cx="5105400" cy="6096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3088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79447-9EEB-441F-BEF2-B4427430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r>
              <a:rPr lang="en-US" dirty="0"/>
              <a:t>Connecting Processes and the Filesystem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BD04F-2A03-4977-8C82-E20B145F6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process has a </a:t>
            </a:r>
            <a:r>
              <a:rPr lang="en-US" i="1" dirty="0"/>
              <a:t>current working directory</a:t>
            </a:r>
            <a:r>
              <a:rPr lang="en-US" dirty="0"/>
              <a:t> (CWD)</a:t>
            </a:r>
          </a:p>
          <a:p>
            <a:endParaRPr lang="en-US" dirty="0"/>
          </a:p>
          <a:p>
            <a:r>
              <a:rPr lang="en-US" dirty="0"/>
              <a:t>Absolute paths: /home/</a:t>
            </a:r>
            <a:r>
              <a:rPr lang="en-US" dirty="0" err="1"/>
              <a:t>oski</a:t>
            </a:r>
            <a:r>
              <a:rPr lang="en-US" dirty="0"/>
              <a:t>/cs162</a:t>
            </a:r>
          </a:p>
          <a:p>
            <a:endParaRPr lang="en-US" dirty="0"/>
          </a:p>
          <a:p>
            <a:r>
              <a:rPr lang="en-US" dirty="0"/>
              <a:t>Relative paths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index.html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</a:rPr>
              <a:t>./index.html </a:t>
            </a:r>
            <a:r>
              <a:rPr lang="en-US" dirty="0"/>
              <a:t>(in CWD)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../index.html </a:t>
            </a:r>
            <a:r>
              <a:rPr lang="en-US" dirty="0"/>
              <a:t>(Parent of CWD)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~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</a:rPr>
              <a:t>~</a:t>
            </a:r>
            <a:r>
              <a:rPr lang="en-US" b="1" dirty="0" err="1">
                <a:latin typeface="Consolas" panose="020B0609020204030204" pitchFamily="49" charset="0"/>
              </a:rPr>
              <a:t>oski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dirty="0"/>
              <a:t>(home directory, </a:t>
            </a:r>
            <a:r>
              <a:rPr lang="en-US" i="1" dirty="0"/>
              <a:t>shell only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67373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B4B3C-5BE3-401E-B21E-6A6D94A1B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stdio</a:t>
            </a:r>
            <a:r>
              <a:rPr lang="en-US" dirty="0"/>
              <a:t> Standard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6CA4C-4227-4ADE-B058-CFF614AAB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predefined streams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FILE* stdin </a:t>
            </a:r>
            <a:r>
              <a:rPr lang="en-US" dirty="0"/>
              <a:t>– Normal source of input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FILE*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/>
              <a:t>– Normal source of output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FILE* stderr </a:t>
            </a:r>
            <a:r>
              <a:rPr lang="en-US" dirty="0"/>
              <a:t>– For error output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All can be redirected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cat hello.txt | grep “World!”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cat</a:t>
            </a:r>
            <a:r>
              <a:rPr lang="en-US" dirty="0"/>
              <a:t>’s </a:t>
            </a:r>
            <a:r>
              <a:rPr lang="en-US" b="1" dirty="0" err="1">
                <a:latin typeface="Consolas" panose="020B0609020204030204" pitchFamily="49" charset="0"/>
              </a:rPr>
              <a:t>stdout</a:t>
            </a:r>
            <a:r>
              <a:rPr lang="en-US" dirty="0"/>
              <a:t> goes to </a:t>
            </a:r>
            <a:r>
              <a:rPr lang="en-US" b="1" dirty="0">
                <a:latin typeface="Consolas" panose="020B0609020204030204" pitchFamily="49" charset="0"/>
              </a:rPr>
              <a:t>grep</a:t>
            </a:r>
            <a:r>
              <a:rPr lang="en-US" dirty="0"/>
              <a:t>’s </a:t>
            </a:r>
            <a:r>
              <a:rPr lang="en-US" b="1" dirty="0">
                <a:latin typeface="Consolas" panose="020B0609020204030204" pitchFamily="49" charset="0"/>
              </a:rPr>
              <a:t>stdin</a:t>
            </a:r>
          </a:p>
        </p:txBody>
      </p:sp>
    </p:spTree>
    <p:extLst>
      <p:ext uri="{BB962C8B-B14F-4D97-AF65-F5344CB8AC3E}">
        <p14:creationId xmlns:p14="http://schemas.microsoft.com/office/powerpoint/2010/main" val="41118963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Streams: Read/Write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316" y="1414561"/>
            <a:ext cx="8903368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#include &lt;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stdio.h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// character oriented  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int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fputc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(int c, FILE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fp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);	          //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rtn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c or EOF on err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int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fputs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(const char *s, FILE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fp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);  //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rtn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&gt;0 or EOF</a:t>
            </a:r>
          </a:p>
          <a:p>
            <a:endParaRPr lang="en-US" b="1" dirty="0">
              <a:latin typeface="Consolas" panose="020B0609020204030204" pitchFamily="49" charset="0"/>
              <a:ea typeface="Consolas" charset="0"/>
              <a:cs typeface="Consolas" charset="0"/>
            </a:endParaRPr>
          </a:p>
          <a:p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fgetc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 FILE *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fp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);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char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fgets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 char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buf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n, FILE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fp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);</a:t>
            </a:r>
          </a:p>
          <a:p>
            <a:endParaRPr lang="en-US" b="1" dirty="0">
              <a:solidFill>
                <a:srgbClr val="FF0000"/>
              </a:solidFill>
              <a:latin typeface="Consolas" panose="020B0609020204030204" pitchFamily="49" charset="0"/>
              <a:ea typeface="Consolas" charset="0"/>
              <a:cs typeface="Consolas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// block oriented</a:t>
            </a:r>
          </a:p>
          <a:p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fread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(void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ptr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size_of_elements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, 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           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number_of_elements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, FILE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a_file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             </a:t>
            </a:r>
          </a:p>
          <a:p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fwrite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const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void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ptr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size_of_elements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, 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           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number_of_elements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, FILE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a_file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);</a:t>
            </a:r>
          </a:p>
          <a:p>
            <a:endParaRPr lang="en-US" b="1" dirty="0">
              <a:solidFill>
                <a:srgbClr val="FF0000"/>
              </a:solidFill>
              <a:latin typeface="Consolas" panose="020B0609020204030204" pitchFamily="49" charset="0"/>
              <a:ea typeface="Consolas" charset="0"/>
              <a:cs typeface="Consolas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// formatted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int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fprintf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(FILE *restrict stream, const char *restrict format, ...);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int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fscanf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(FILE *restrict stream, const char *restrict format, ...);</a:t>
            </a:r>
          </a:p>
        </p:txBody>
      </p:sp>
    </p:spTree>
    <p:extLst>
      <p:ext uri="{BB962C8B-B14F-4D97-AF65-F5344CB8AC3E}">
        <p14:creationId xmlns:p14="http://schemas.microsoft.com/office/powerpoint/2010/main" val="400062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6C4CB-11DC-4CA5-A5D3-3A274CE88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Streams: char by char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23C63-E591-4FAE-9A2D-60AAF0AA6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5816"/>
            <a:ext cx="7886700" cy="485705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#include &lt;</a:t>
            </a:r>
            <a:r>
              <a:rPr lang="en-US" b="1" dirty="0" err="1">
                <a:latin typeface="Consolas" panose="020B0609020204030204" pitchFamily="49" charset="0"/>
              </a:rPr>
              <a:t>stdio.h</a:t>
            </a:r>
            <a:r>
              <a:rPr lang="en-US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FILE* input = </a:t>
            </a:r>
            <a:r>
              <a:rPr lang="en-US" b="1" dirty="0" err="1">
                <a:latin typeface="Consolas" panose="020B0609020204030204" pitchFamily="49" charset="0"/>
              </a:rPr>
              <a:t>fopen</a:t>
            </a:r>
            <a:r>
              <a:rPr lang="en-US" b="1" dirty="0">
                <a:latin typeface="Consolas" panose="020B0609020204030204" pitchFamily="49" charset="0"/>
              </a:rPr>
              <a:t>(“input.txt”, “r”);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FILE* output = </a:t>
            </a:r>
            <a:r>
              <a:rPr lang="en-US" b="1" dirty="0" err="1">
                <a:latin typeface="Consolas" panose="020B0609020204030204" pitchFamily="49" charset="0"/>
              </a:rPr>
              <a:t>fopen</a:t>
            </a:r>
            <a:r>
              <a:rPr lang="en-US" b="1" dirty="0">
                <a:latin typeface="Consolas" panose="020B0609020204030204" pitchFamily="49" charset="0"/>
              </a:rPr>
              <a:t>(“output.txt”, “w”);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int c;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c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fgetc</a:t>
            </a:r>
            <a:r>
              <a:rPr lang="en-US" b="1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while (c != EOF)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fputc</a:t>
            </a:r>
            <a:r>
              <a:rPr lang="en-US" b="1" dirty="0">
                <a:latin typeface="Consolas" panose="020B0609020204030204" pitchFamily="49" charset="0"/>
              </a:rPr>
              <a:t>(output, c);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c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fgetc</a:t>
            </a:r>
            <a:r>
              <a:rPr lang="en-US" b="1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fclose</a:t>
            </a:r>
            <a:r>
              <a:rPr lang="en-US" b="1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fclose</a:t>
            </a:r>
            <a:r>
              <a:rPr lang="en-US" b="1" dirty="0">
                <a:latin typeface="Consolas" panose="020B0609020204030204" pitchFamily="49" charset="0"/>
              </a:rPr>
              <a:t>(output);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83559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475129"/>
            <a:ext cx="8233467" cy="1325563"/>
          </a:xfrm>
        </p:spPr>
        <p:txBody>
          <a:bodyPr>
            <a:normAutofit/>
          </a:bodyPr>
          <a:lstStyle/>
          <a:p>
            <a:r>
              <a:rPr lang="en-US" sz="3600" dirty="0"/>
              <a:t>What if we wanted block by block I/O?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316" y="1414561"/>
            <a:ext cx="8903368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#include &lt;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stdio.h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// character oriented  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int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fputc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(int c, FILE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fp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);	          //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rtn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c or EOF on err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int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fputs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(const char *s, FILE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fp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);  //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rtn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&gt;0 or EOF</a:t>
            </a:r>
          </a:p>
          <a:p>
            <a:endParaRPr lang="en-US" b="1" dirty="0">
              <a:latin typeface="Consolas" panose="020B0609020204030204" pitchFamily="49" charset="0"/>
              <a:ea typeface="Consolas" charset="0"/>
              <a:cs typeface="Consolas" charset="0"/>
            </a:endParaRPr>
          </a:p>
          <a:p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fgetc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 FILE *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fp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);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char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fgets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 char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buf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n, FILE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fp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);</a:t>
            </a:r>
          </a:p>
          <a:p>
            <a:endParaRPr lang="en-US" b="1" dirty="0">
              <a:solidFill>
                <a:srgbClr val="FF0000"/>
              </a:solidFill>
              <a:latin typeface="Consolas" panose="020B0609020204030204" pitchFamily="49" charset="0"/>
              <a:ea typeface="Consolas" charset="0"/>
              <a:cs typeface="Consolas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// block oriented</a:t>
            </a:r>
          </a:p>
          <a:p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fread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(void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ptr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size_of_elements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, 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           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number_of_elements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, FILE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a_file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             </a:t>
            </a:r>
          </a:p>
          <a:p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fwrite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const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void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ptr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size_of_elements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, 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           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size_t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number_of_elements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, FILE *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a_file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);</a:t>
            </a:r>
          </a:p>
          <a:p>
            <a:endParaRPr lang="en-US" b="1" dirty="0">
              <a:solidFill>
                <a:srgbClr val="FF0000"/>
              </a:solidFill>
              <a:latin typeface="Consolas" panose="020B0609020204030204" pitchFamily="49" charset="0"/>
              <a:ea typeface="Consolas" charset="0"/>
              <a:cs typeface="Consolas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// formatted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int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fprintf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(FILE *restrict stream, const char *restrict format, ...);</a:t>
            </a:r>
          </a:p>
          <a:p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int </a:t>
            </a:r>
            <a:r>
              <a:rPr lang="en-US" b="1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fscanf</a:t>
            </a:r>
            <a:r>
              <a:rPr lang="en-US" b="1" dirty="0">
                <a:latin typeface="Consolas" panose="020B0609020204030204" pitchFamily="49" charset="0"/>
                <a:ea typeface="Consolas" charset="0"/>
                <a:cs typeface="Consolas" charset="0"/>
              </a:rPr>
              <a:t>(FILE *restrict stream, const char *restrict format, ...);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8F62BF-8ED1-43D2-A845-3BB603F0AEEE}"/>
              </a:ext>
            </a:extLst>
          </p:cNvPr>
          <p:cNvSpPr/>
          <p:nvPr/>
        </p:nvSpPr>
        <p:spPr>
          <a:xfrm>
            <a:off x="120316" y="3504636"/>
            <a:ext cx="7449266" cy="1938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6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F72C0-7A2E-453F-B68D-7495418C5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</a:rPr>
              <a:t>stdio</a:t>
            </a:r>
            <a:r>
              <a:rPr lang="en-US" dirty="0"/>
              <a:t> Block-by-Block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BEBC2-5A06-43FD-A818-290D8DC01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8455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#include &lt;</a:t>
            </a:r>
            <a:r>
              <a:rPr lang="en-US" b="1" dirty="0" err="1">
                <a:latin typeface="Consolas" panose="020B0609020204030204" pitchFamily="49" charset="0"/>
              </a:rPr>
              <a:t>stdio.h</a:t>
            </a:r>
            <a:r>
              <a:rPr lang="en-US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#define BUFFER_SIZE 1024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FILE* input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fopen</a:t>
            </a:r>
            <a:r>
              <a:rPr lang="en-US" b="1" dirty="0">
                <a:latin typeface="Consolas" panose="020B0609020204030204" pitchFamily="49" charset="0"/>
              </a:rPr>
              <a:t>("input.txt", "r");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FILE* output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fopen</a:t>
            </a:r>
            <a:r>
              <a:rPr lang="en-US" b="1" dirty="0">
                <a:latin typeface="Consolas" panose="020B0609020204030204" pitchFamily="49" charset="0"/>
              </a:rPr>
              <a:t>("output.txt", "w");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char buffer[BUFFER_SIZE];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size_t</a:t>
            </a:r>
            <a:r>
              <a:rPr lang="en-US" b="1" dirty="0">
                <a:latin typeface="Consolas" panose="020B0609020204030204" pitchFamily="49" charset="0"/>
              </a:rPr>
              <a:t> length;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length = </a:t>
            </a:r>
            <a:r>
              <a:rPr lang="en-US" b="1" dirty="0" err="1">
                <a:latin typeface="Consolas" panose="020B0609020204030204" pitchFamily="49" charset="0"/>
              </a:rPr>
              <a:t>fread</a:t>
            </a:r>
            <a:r>
              <a:rPr lang="en-US" b="1" dirty="0">
                <a:latin typeface="Consolas" panose="020B0609020204030204" pitchFamily="49" charset="0"/>
              </a:rPr>
              <a:t>(buffer, BUFFER_SIZE, </a:t>
            </a:r>
            <a:r>
              <a:rPr lang="en-US" b="1" dirty="0" err="1">
                <a:latin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</a:rPr>
              <a:t>(char), 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while (length &gt; 0)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fwrite</a:t>
            </a:r>
            <a:r>
              <a:rPr lang="en-US" b="1" dirty="0">
                <a:latin typeface="Consolas" panose="020B0609020204030204" pitchFamily="49" charset="0"/>
              </a:rPr>
              <a:t>(buffer, length, </a:t>
            </a:r>
            <a:r>
              <a:rPr lang="en-US" b="1" dirty="0" err="1">
                <a:latin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</a:rPr>
              <a:t>(char), output);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length = </a:t>
            </a:r>
            <a:r>
              <a:rPr lang="en-US" b="1" dirty="0" err="1">
                <a:latin typeface="Consolas" panose="020B0609020204030204" pitchFamily="49" charset="0"/>
              </a:rPr>
              <a:t>fread</a:t>
            </a:r>
            <a:r>
              <a:rPr lang="en-US" b="1" dirty="0">
                <a:latin typeface="Consolas" panose="020B0609020204030204" pitchFamily="49" charset="0"/>
              </a:rPr>
              <a:t>(buffer, BUFFER_SIZE, </a:t>
            </a:r>
            <a:r>
              <a:rPr lang="en-US" b="1" dirty="0" err="1">
                <a:latin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</a:rPr>
              <a:t>(char), 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fclose</a:t>
            </a:r>
            <a:r>
              <a:rPr lang="en-US" b="1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fclose</a:t>
            </a:r>
            <a:r>
              <a:rPr lang="en-US" b="1" dirty="0">
                <a:latin typeface="Consolas" panose="020B0609020204030204" pitchFamily="49" charset="0"/>
              </a:rPr>
              <a:t>(output);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915606-2737-4A59-B4A9-463D72FB7B81}"/>
              </a:ext>
            </a:extLst>
          </p:cNvPr>
          <p:cNvSpPr/>
          <p:nvPr/>
        </p:nvSpPr>
        <p:spPr>
          <a:xfrm>
            <a:off x="921275" y="4028860"/>
            <a:ext cx="7594075" cy="15950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14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F72C0-7A2E-453F-B68D-7495418C5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</a:rPr>
              <a:t>stdio</a:t>
            </a:r>
            <a:r>
              <a:rPr lang="en-US" dirty="0"/>
              <a:t> Block-by-Block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BEBC2-5A06-43FD-A818-290D8DC01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8455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#include &lt;</a:t>
            </a:r>
            <a:r>
              <a:rPr lang="en-US" b="1" dirty="0" err="1">
                <a:latin typeface="Consolas" panose="020B0609020204030204" pitchFamily="49" charset="0"/>
              </a:rPr>
              <a:t>stdio.h</a:t>
            </a:r>
            <a:r>
              <a:rPr lang="en-US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#define BUFFER_SIZE 1024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FILE* input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fopen</a:t>
            </a:r>
            <a:r>
              <a:rPr lang="en-US" b="1" dirty="0">
                <a:latin typeface="Consolas" panose="020B0609020204030204" pitchFamily="49" charset="0"/>
              </a:rPr>
              <a:t>("input.txt", "r");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FILE* output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fopen</a:t>
            </a:r>
            <a:r>
              <a:rPr lang="en-US" b="1" dirty="0">
                <a:latin typeface="Consolas" panose="020B0609020204030204" pitchFamily="49" charset="0"/>
              </a:rPr>
              <a:t>("output.txt", "w");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char buffer[BUFFER_SIZE];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size_t</a:t>
            </a:r>
            <a:r>
              <a:rPr lang="en-US" b="1" dirty="0">
                <a:latin typeface="Consolas" panose="020B0609020204030204" pitchFamily="49" charset="0"/>
              </a:rPr>
              <a:t> length;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length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b="1" dirty="0">
                <a:latin typeface="Consolas" panose="020B0609020204030204" pitchFamily="49" charset="0"/>
              </a:rPr>
              <a:t>(buffer, BUFFER_SIZE, </a:t>
            </a:r>
            <a:r>
              <a:rPr lang="en-US" b="1" dirty="0" err="1">
                <a:latin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</a:rPr>
              <a:t>(char), 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while (length &gt; 0)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fwrite</a:t>
            </a:r>
            <a:r>
              <a:rPr lang="en-US" b="1" dirty="0">
                <a:latin typeface="Consolas" panose="020B0609020204030204" pitchFamily="49" charset="0"/>
              </a:rPr>
              <a:t>(buffer, length, </a:t>
            </a:r>
            <a:r>
              <a:rPr lang="en-US" b="1" dirty="0" err="1">
                <a:latin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</a:rPr>
              <a:t>(char), output);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length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b="1" dirty="0">
                <a:latin typeface="Consolas" panose="020B0609020204030204" pitchFamily="49" charset="0"/>
              </a:rPr>
              <a:t>(buffer, BUFFER_SIZE, </a:t>
            </a:r>
            <a:r>
              <a:rPr lang="en-US" b="1" dirty="0" err="1">
                <a:latin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</a:rPr>
              <a:t>(char), 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fclose</a:t>
            </a:r>
            <a:r>
              <a:rPr lang="en-US" b="1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fclose</a:t>
            </a:r>
            <a:r>
              <a:rPr lang="en-US" b="1" dirty="0">
                <a:latin typeface="Consolas" panose="020B0609020204030204" pitchFamily="49" charset="0"/>
              </a:rPr>
              <a:t>(output);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9510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DC17-80E3-0A43-9824-60B0A43D3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Why deadlock?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903DA8-4D5B-684A-890A-B8B799202B23}"/>
              </a:ext>
            </a:extLst>
          </p:cNvPr>
          <p:cNvSpPr txBox="1"/>
          <p:nvPr/>
        </p:nvSpPr>
        <p:spPr>
          <a:xfrm>
            <a:off x="5101392" y="3010717"/>
            <a:ext cx="3386138" cy="1832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solidFill>
                  <a:srgbClr val="0070C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fullSlots.P</a:t>
            </a:r>
            <a:r>
              <a:rPr lang="en-US" altLang="ko-KR" sz="2400" b="1" dirty="0">
                <a:solidFill>
                  <a:srgbClr val="0070C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rgbClr val="0070C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solidFill>
                  <a:srgbClr val="0070C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mutex.P</a:t>
            </a:r>
            <a:r>
              <a:rPr lang="en-US" altLang="ko-KR" sz="2400" b="1" dirty="0">
                <a:solidFill>
                  <a:srgbClr val="0070C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sz="2400" b="1" dirty="0">
                <a:latin typeface="Consolas" panose="020B0609020204030204" pitchFamily="49" charset="0"/>
                <a:ea typeface="굴림" charset="0"/>
              </a:rPr>
              <a:t>  // Stuck!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7DEFD4-D540-134D-B79B-B264DB4C8607}"/>
              </a:ext>
            </a:extLst>
          </p:cNvPr>
          <p:cNvSpPr txBox="1"/>
          <p:nvPr/>
        </p:nvSpPr>
        <p:spPr>
          <a:xfrm>
            <a:off x="628650" y="3010717"/>
            <a:ext cx="3073277" cy="18335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  <a:endParaRPr lang="en-US" altLang="ko-KR" sz="2400" b="1" dirty="0">
              <a:solidFill>
                <a:srgbClr val="FF0000"/>
              </a:solidFill>
              <a:latin typeface="Consolas" panose="020B0609020204030204" pitchFamily="49" charset="0"/>
              <a:ea typeface="굴림" charset="0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mutex.P</a:t>
            </a: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emptySlots.P</a:t>
            </a: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// Stuck!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F602B7-70B9-44CA-9CDA-B378E5A8319C}"/>
              </a:ext>
            </a:extLst>
          </p:cNvPr>
          <p:cNvSpPr txBox="1"/>
          <p:nvPr/>
        </p:nvSpPr>
        <p:spPr>
          <a:xfrm>
            <a:off x="542349" y="1373461"/>
            <a:ext cx="74496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Assume we currently have a full buffer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mutex = 1	</a:t>
            </a:r>
            <a:r>
              <a:rPr lang="en-US" sz="2400" b="1" dirty="0" err="1">
                <a:latin typeface="Consolas" panose="020B0609020204030204" pitchFamily="49" charset="0"/>
              </a:rPr>
              <a:t>emptySlots</a:t>
            </a:r>
            <a:r>
              <a:rPr lang="en-US" sz="2400" b="1" dirty="0">
                <a:latin typeface="Consolas" panose="020B0609020204030204" pitchFamily="49" charset="0"/>
              </a:rPr>
              <a:t> = 0	</a:t>
            </a:r>
            <a:r>
              <a:rPr lang="en-US" sz="2400" b="1" dirty="0" err="1">
                <a:latin typeface="Consolas" panose="020B0609020204030204" pitchFamily="49" charset="0"/>
              </a:rPr>
              <a:t>fullSlots</a:t>
            </a:r>
            <a:r>
              <a:rPr lang="en-US" sz="2400" b="1" dirty="0">
                <a:latin typeface="Consolas" panose="020B0609020204030204" pitchFamily="49" charset="0"/>
              </a:rPr>
              <a:t> = </a:t>
            </a:r>
            <a:r>
              <a:rPr lang="en-US" sz="2400" b="1" i="1" dirty="0">
                <a:latin typeface="Consolas" panose="020B0609020204030204" pitchFamily="49" charset="0"/>
              </a:rPr>
              <a:t>N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mutex = 0	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emptySlots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 = 0	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fullSlots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 = </a:t>
            </a:r>
            <a:r>
              <a:rPr lang="en-US" sz="2400" b="1" i="1" dirty="0">
                <a:solidFill>
                  <a:srgbClr val="FF0000"/>
                </a:solidFill>
                <a:latin typeface="Consolas" panose="020B0609020204030204" pitchFamily="49" charset="0"/>
              </a:rPr>
              <a:t>N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mutex = 0	</a:t>
            </a:r>
            <a:r>
              <a:rPr lang="en-US" sz="24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emptySlots</a:t>
            </a:r>
            <a:r>
              <a:rPr lang="en-US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 = 0	</a:t>
            </a:r>
            <a:r>
              <a:rPr lang="en-US" sz="24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fullSlots</a:t>
            </a:r>
            <a:r>
              <a:rPr lang="en-US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 = </a:t>
            </a:r>
            <a:r>
              <a:rPr lang="en-US" sz="2400" b="1" i="1" dirty="0">
                <a:solidFill>
                  <a:srgbClr val="0070C0"/>
                </a:solidFill>
                <a:latin typeface="Consolas" panose="020B0609020204030204" pitchFamily="49" charset="0"/>
              </a:rPr>
              <a:t>N-1</a:t>
            </a:r>
          </a:p>
        </p:txBody>
      </p:sp>
    </p:spTree>
    <p:extLst>
      <p:ext uri="{BB962C8B-B14F-4D97-AF65-F5344CB8AC3E}">
        <p14:creationId xmlns:p14="http://schemas.microsoft.com/office/powerpoint/2010/main" val="368183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F72C0-7A2E-453F-B68D-7495418C5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Systems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BEBC2-5A06-43FD-A818-290D8DC01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84558"/>
          </a:xfrm>
        </p:spPr>
        <p:txBody>
          <a:bodyPr>
            <a:normAutofit/>
          </a:bodyPr>
          <a:lstStyle/>
          <a:p>
            <a:r>
              <a:rPr lang="en-US" dirty="0"/>
              <a:t>Systems programmers are paranoid</a:t>
            </a:r>
          </a:p>
          <a:p>
            <a:r>
              <a:rPr lang="en-US" dirty="0"/>
              <a:t>We should really be writing things like: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FILE* input = </a:t>
            </a:r>
            <a:r>
              <a:rPr lang="en-US" b="1" dirty="0" err="1">
                <a:latin typeface="Consolas" panose="020B0609020204030204" pitchFamily="49" charset="0"/>
              </a:rPr>
              <a:t>fopen</a:t>
            </a:r>
            <a:r>
              <a:rPr lang="en-US" b="1" dirty="0">
                <a:latin typeface="Consolas" panose="020B0609020204030204" pitchFamily="49" charset="0"/>
              </a:rPr>
              <a:t>(“input.txt”, “r”);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(input == NULL) {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// Prints our string and error msg.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perror</a:t>
            </a:r>
            <a:r>
              <a:rPr lang="en-US" b="1" dirty="0">
                <a:latin typeface="Consolas" panose="020B0609020204030204" pitchFamily="49" charset="0"/>
              </a:rPr>
              <a:t>(“Failed to open input file”)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r>
              <a:rPr lang="en-US" dirty="0"/>
              <a:t>Be </a:t>
            </a:r>
            <a:r>
              <a:rPr lang="en-US" b="1" dirty="0"/>
              <a:t>thorough about checking return values</a:t>
            </a:r>
            <a:endParaRPr lang="en-US" dirty="0"/>
          </a:p>
          <a:p>
            <a:pPr lvl="1"/>
            <a:r>
              <a:rPr lang="en-US" dirty="0"/>
              <a:t>Want failures to be systematically caught and dealt with</a:t>
            </a:r>
          </a:p>
          <a:p>
            <a:pPr marL="457200" lvl="1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43373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FB267-6D58-4BAC-9AD5-953B2101C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Streams: Positioning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B551E-5BF0-4918-8C63-38AF0C7B14A3}"/>
              </a:ext>
            </a:extLst>
          </p:cNvPr>
          <p:cNvSpPr txBox="1"/>
          <p:nvPr/>
        </p:nvSpPr>
        <p:spPr>
          <a:xfrm>
            <a:off x="521656" y="1519017"/>
            <a:ext cx="7886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fseek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(FILE *</a:t>
            </a:r>
            <a:r>
              <a:rPr lang="en-US" sz="2000" b="1" i="1" dirty="0">
                <a:latin typeface="Consolas" charset="0"/>
                <a:ea typeface="Consolas" charset="0"/>
                <a:cs typeface="Consolas" charset="0"/>
              </a:rPr>
              <a:t>stream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, long int </a:t>
            </a:r>
            <a:r>
              <a:rPr lang="en-US" sz="2000" b="1" i="1" dirty="0">
                <a:latin typeface="Consolas" charset="0"/>
                <a:ea typeface="Consolas" charset="0"/>
                <a:cs typeface="Consolas" charset="0"/>
              </a:rPr>
              <a:t>offset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, int </a:t>
            </a:r>
            <a:r>
              <a:rPr lang="en-US" sz="2000" b="1" i="1" dirty="0">
                <a:latin typeface="Consolas" charset="0"/>
                <a:ea typeface="Consolas" charset="0"/>
                <a:cs typeface="Consolas" charset="0"/>
              </a:rPr>
              <a:t>whence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br>
              <a:rPr lang="en-US" sz="20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long int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ftell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(FILE *stream)</a:t>
            </a:r>
          </a:p>
          <a:p>
            <a:endParaRPr 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void rewind (FILE *stream)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22DCBC6-5700-4042-8C0C-556F53A17738}"/>
              </a:ext>
            </a:extLst>
          </p:cNvPr>
          <p:cNvGrpSpPr/>
          <p:nvPr/>
        </p:nvGrpSpPr>
        <p:grpSpPr>
          <a:xfrm>
            <a:off x="2617728" y="4114800"/>
            <a:ext cx="3753889" cy="655967"/>
            <a:chOff x="4876800" y="1905000"/>
            <a:chExt cx="3753889" cy="655967"/>
          </a:xfrm>
          <a:effectLst/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1223ABD-BC8A-4FE4-BA58-5BE18096CFFE}"/>
                </a:ext>
              </a:extLst>
            </p:cNvPr>
            <p:cNvSpPr/>
            <p:nvPr/>
          </p:nvSpPr>
          <p:spPr>
            <a:xfrm>
              <a:off x="4876800" y="1905000"/>
              <a:ext cx="3753889" cy="321005"/>
            </a:xfrm>
            <a:prstGeom prst="rect">
              <a:avLst/>
            </a:prstGeom>
            <a:pattFill prst="ltVert">
              <a:fgClr>
                <a:prstClr val="black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DB01EDF6-B5FC-46DC-B110-B507D1054628}"/>
                </a:ext>
              </a:extLst>
            </p:cNvPr>
            <p:cNvCxnSpPr/>
            <p:nvPr/>
          </p:nvCxnSpPr>
          <p:spPr>
            <a:xfrm flipV="1">
              <a:off x="5658279" y="2226005"/>
              <a:ext cx="0" cy="3349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8FA2AB4-889F-4D40-8F64-409E718016DC}"/>
              </a:ext>
            </a:extLst>
          </p:cNvPr>
          <p:cNvGrpSpPr/>
          <p:nvPr/>
        </p:nvGrpSpPr>
        <p:grpSpPr>
          <a:xfrm>
            <a:off x="3398937" y="4482470"/>
            <a:ext cx="1652525" cy="625907"/>
            <a:chOff x="2381409" y="3187070"/>
            <a:chExt cx="1652525" cy="625907"/>
          </a:xfrm>
        </p:grpSpPr>
        <p:sp>
          <p:nvSpPr>
            <p:cNvPr id="9" name="Freeform 3">
              <a:extLst>
                <a:ext uri="{FF2B5EF4-FFF2-40B4-BE49-F238E27FC236}">
                  <a16:creationId xmlns:a16="http://schemas.microsoft.com/office/drawing/2014/main" id="{47B73ED1-C7F4-4F5E-8FF1-E3CF40047338}"/>
                </a:ext>
              </a:extLst>
            </p:cNvPr>
            <p:cNvSpPr/>
            <p:nvPr/>
          </p:nvSpPr>
          <p:spPr>
            <a:xfrm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9162258-39BE-4FFE-B408-50E4A9491D19}"/>
                </a:ext>
              </a:extLst>
            </p:cNvPr>
            <p:cNvSpPr/>
            <p:nvPr/>
          </p:nvSpPr>
          <p:spPr>
            <a:xfrm>
              <a:off x="2438400" y="3505200"/>
              <a:ext cx="15955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400" b="0" dirty="0">
                  <a:solidFill>
                    <a:schemeClr val="accent1"/>
                  </a:solidFill>
                  <a:latin typeface="Gill Sans"/>
                  <a:cs typeface="Gill Sans"/>
                </a:rPr>
                <a:t>offset (SEEK_CUR)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65A3873-CD64-4D3C-9B6E-B4D5827594F9}"/>
              </a:ext>
            </a:extLst>
          </p:cNvPr>
          <p:cNvGrpSpPr/>
          <p:nvPr/>
        </p:nvGrpSpPr>
        <p:grpSpPr>
          <a:xfrm>
            <a:off x="2617728" y="3505200"/>
            <a:ext cx="1513305" cy="613072"/>
            <a:chOff x="2381409" y="2879293"/>
            <a:chExt cx="1513305" cy="613072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D1D41AC-9951-480E-A918-400F02A094D8}"/>
                </a:ext>
              </a:extLst>
            </p:cNvPr>
            <p:cNvSpPr/>
            <p:nvPr/>
          </p:nvSpPr>
          <p:spPr>
            <a:xfrm flipV="1"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5CE9941-4331-4D79-9A85-7C0E08E61A76}"/>
                </a:ext>
              </a:extLst>
            </p:cNvPr>
            <p:cNvSpPr/>
            <p:nvPr/>
          </p:nvSpPr>
          <p:spPr>
            <a:xfrm>
              <a:off x="2381409" y="2879293"/>
              <a:ext cx="151330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400" b="0" dirty="0">
                  <a:solidFill>
                    <a:schemeClr val="accent1"/>
                  </a:solidFill>
                  <a:latin typeface="Gill Sans"/>
                  <a:cs typeface="Gill Sans"/>
                </a:rPr>
                <a:t>offset (SEEK_SET)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B379340-0B28-4C79-A71B-288FF88375F7}"/>
              </a:ext>
            </a:extLst>
          </p:cNvPr>
          <p:cNvGrpSpPr/>
          <p:nvPr/>
        </p:nvGrpSpPr>
        <p:grpSpPr>
          <a:xfrm>
            <a:off x="5056128" y="3508177"/>
            <a:ext cx="1597463" cy="613072"/>
            <a:chOff x="2076609" y="2879293"/>
            <a:chExt cx="1597463" cy="613072"/>
          </a:xfrm>
        </p:grpSpPr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1D23981B-CC00-424C-A951-33F773796BE3}"/>
                </a:ext>
              </a:extLst>
            </p:cNvPr>
            <p:cNvSpPr/>
            <p:nvPr/>
          </p:nvSpPr>
          <p:spPr>
            <a:xfrm flipH="1" flipV="1"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02919B-7F46-4790-AD54-C4B9F8B512E0}"/>
                </a:ext>
              </a:extLst>
            </p:cNvPr>
            <p:cNvSpPr/>
            <p:nvPr/>
          </p:nvSpPr>
          <p:spPr>
            <a:xfrm>
              <a:off x="2076609" y="2879293"/>
              <a:ext cx="159746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400" b="0" dirty="0">
                  <a:solidFill>
                    <a:schemeClr val="accent1"/>
                  </a:solidFill>
                  <a:latin typeface="Gill Sans"/>
                  <a:cs typeface="Gill Sans"/>
                </a:rPr>
                <a:t>offset (SEEK_END)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B42F667-0EDC-4433-9188-9B1E4C7C8703}"/>
              </a:ext>
            </a:extLst>
          </p:cNvPr>
          <p:cNvSpPr/>
          <p:nvPr/>
        </p:nvSpPr>
        <p:spPr>
          <a:xfrm>
            <a:off x="1779781" y="4160223"/>
            <a:ext cx="7617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0" i="1" dirty="0">
                <a:solidFill>
                  <a:schemeClr val="accent1"/>
                </a:solidFill>
                <a:latin typeface="Gill Sans"/>
                <a:cs typeface="Gill Sans"/>
              </a:rPr>
              <a:t>whence</a:t>
            </a:r>
          </a:p>
        </p:txBody>
      </p:sp>
    </p:spTree>
    <p:extLst>
      <p:ext uri="{BB962C8B-B14F-4D97-AF65-F5344CB8AC3E}">
        <p14:creationId xmlns:p14="http://schemas.microsoft.com/office/powerpoint/2010/main" val="9427910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I/O &amp; Storage Layers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288535" y="4468951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40935" y="4290186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88857" y="4468951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765536" y="4647716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146435" y="4647716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008145" y="4745259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990004" y="4452631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096640" y="4273866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75022" y="1531082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947956" y="4473469"/>
            <a:ext cx="302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Disks, Flash, Controllers, DMA</a:t>
            </a: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434" y="4980394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898" y="4980394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944" y="5352926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850" y="5647234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321" y="5193903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22" y="5193585"/>
            <a:ext cx="1265440" cy="907297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2751222" y="3882449"/>
            <a:ext cx="5195783" cy="456365"/>
            <a:chOff x="2895600" y="3277435"/>
            <a:chExt cx="5195783" cy="456365"/>
          </a:xfrm>
        </p:grpSpPr>
        <p:sp>
          <p:nvSpPr>
            <p:cNvPr id="40" name="TextBox 39"/>
            <p:cNvSpPr txBox="1"/>
            <p:nvPr/>
          </p:nvSpPr>
          <p:spPr>
            <a:xfrm>
              <a:off x="5053820" y="3329392"/>
              <a:ext cx="3037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Commands and Data Transfers</a:t>
              </a: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2895600" y="3277435"/>
              <a:ext cx="1816607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I/O Driver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849798" y="3402427"/>
            <a:ext cx="3302292" cy="479187"/>
            <a:chOff x="2994176" y="2797413"/>
            <a:chExt cx="3302292" cy="479187"/>
          </a:xfrm>
        </p:grpSpPr>
        <p:sp>
          <p:nvSpPr>
            <p:cNvPr id="39" name="TextBox 38"/>
            <p:cNvSpPr txBox="1"/>
            <p:nvPr/>
          </p:nvSpPr>
          <p:spPr>
            <a:xfrm>
              <a:off x="5053820" y="2797413"/>
              <a:ext cx="1242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descriptors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994176" y="2820235"/>
              <a:ext cx="1577824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File System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40099" y="2968049"/>
            <a:ext cx="2855703" cy="456365"/>
            <a:chOff x="3184477" y="2363035"/>
            <a:chExt cx="2855703" cy="456365"/>
          </a:xfrm>
        </p:grpSpPr>
        <p:sp>
          <p:nvSpPr>
            <p:cNvPr id="38" name="TextBox 37"/>
            <p:cNvSpPr txBox="1"/>
            <p:nvPr/>
          </p:nvSpPr>
          <p:spPr>
            <a:xfrm>
              <a:off x="5053820" y="2373868"/>
              <a:ext cx="986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registers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184477" y="2363035"/>
              <a:ext cx="1235123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err="1"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849797" y="2510849"/>
            <a:ext cx="2942306" cy="456365"/>
            <a:chOff x="2994175" y="1905835"/>
            <a:chExt cx="2942306" cy="456365"/>
          </a:xfrm>
        </p:grpSpPr>
        <p:sp>
          <p:nvSpPr>
            <p:cNvPr id="37" name="TextBox 36"/>
            <p:cNvSpPr txBox="1"/>
            <p:nvPr/>
          </p:nvSpPr>
          <p:spPr>
            <a:xfrm>
              <a:off x="5053820" y="1916668"/>
              <a:ext cx="88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handles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994175" y="1905835"/>
              <a:ext cx="1577825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Low Level I/O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730406" y="2053649"/>
            <a:ext cx="3090055" cy="456365"/>
            <a:chOff x="2874784" y="1448635"/>
            <a:chExt cx="3090055" cy="456365"/>
          </a:xfrm>
        </p:grpSpPr>
        <p:sp>
          <p:nvSpPr>
            <p:cNvPr id="36" name="TextBox 35"/>
            <p:cNvSpPr txBox="1"/>
            <p:nvPr/>
          </p:nvSpPr>
          <p:spPr>
            <a:xfrm>
              <a:off x="5053820" y="1459468"/>
              <a:ext cx="9110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streams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874784" y="1448635"/>
              <a:ext cx="1816606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High Level I/O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959D173-FD23-4663-A670-47C9809CC29A}"/>
              </a:ext>
            </a:extLst>
          </p:cNvPr>
          <p:cNvSpPr/>
          <p:nvPr/>
        </p:nvSpPr>
        <p:spPr>
          <a:xfrm>
            <a:off x="2433817" y="2433814"/>
            <a:ext cx="4056360" cy="60766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179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1DC56-2E88-4BB5-9841-D8CD0D8AC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Low-Level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66209-784C-4576-8A82-93C0AC682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514" y="1626332"/>
            <a:ext cx="7886700" cy="4351338"/>
          </a:xfrm>
        </p:spPr>
        <p:txBody>
          <a:bodyPr/>
          <a:lstStyle/>
          <a:p>
            <a:r>
              <a:rPr lang="en-US" dirty="0"/>
              <a:t>Operations on </a:t>
            </a:r>
            <a:r>
              <a:rPr lang="en-US" i="1" dirty="0"/>
              <a:t>file descriptors</a:t>
            </a:r>
            <a:r>
              <a:rPr lang="en-US" dirty="0"/>
              <a:t> (represented as </a:t>
            </a:r>
            <a:r>
              <a:rPr lang="en-US" b="1" dirty="0" err="1">
                <a:latin typeface="Consolas" panose="020B06090202040302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Per-process table pointing to open file descriptors</a:t>
            </a:r>
          </a:p>
          <a:p>
            <a:r>
              <a:rPr lang="en-US" dirty="0"/>
              <a:t>Created by </a:t>
            </a:r>
            <a:r>
              <a:rPr lang="en-US" b="1" dirty="0">
                <a:latin typeface="Consolas" panose="020B0609020204030204" pitchFamily="49" charset="0"/>
              </a:rPr>
              <a:t>open()</a:t>
            </a:r>
            <a:r>
              <a:rPr lang="en-US" dirty="0"/>
              <a:t>, removed by </a:t>
            </a:r>
            <a:r>
              <a:rPr lang="en-US" b="1" dirty="0">
                <a:latin typeface="Consolas" panose="020B0609020204030204" pitchFamily="49" charset="0"/>
              </a:rPr>
              <a:t>close()</a:t>
            </a:r>
          </a:p>
          <a:p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277B77-CD10-45F1-97A1-26F138E8A9C5}"/>
              </a:ext>
            </a:extLst>
          </p:cNvPr>
          <p:cNvSpPr txBox="1"/>
          <p:nvPr/>
        </p:nvSpPr>
        <p:spPr>
          <a:xfrm>
            <a:off x="317650" y="3200343"/>
            <a:ext cx="82296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fcntl.h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#include &lt;sys/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types.h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endParaRPr lang="en-US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open (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char *filename,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flags [,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mode_t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mode])</a:t>
            </a:r>
          </a:p>
          <a:p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creat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char *filename,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mode_t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mode)</a:t>
            </a:r>
          </a:p>
          <a:p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close (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filedes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8" name="Line Callout 1 7">
            <a:extLst>
              <a:ext uri="{FF2B5EF4-FFF2-40B4-BE49-F238E27FC236}">
                <a16:creationId xmlns:a16="http://schemas.microsoft.com/office/drawing/2014/main" id="{5E3D51DA-A12A-47CD-92C7-67FFD127A8E7}"/>
              </a:ext>
            </a:extLst>
          </p:cNvPr>
          <p:cNvSpPr/>
          <p:nvPr/>
        </p:nvSpPr>
        <p:spPr>
          <a:xfrm>
            <a:off x="4343400" y="4322683"/>
            <a:ext cx="1240588" cy="271460"/>
          </a:xfrm>
          <a:prstGeom prst="borderCallout1">
            <a:avLst>
              <a:gd name="adj1" fmla="val 50893"/>
              <a:gd name="adj2" fmla="val -2082"/>
              <a:gd name="adj3" fmla="val 382364"/>
              <a:gd name="adj4" fmla="val -164856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>
            <a:extLst>
              <a:ext uri="{FF2B5EF4-FFF2-40B4-BE49-F238E27FC236}">
                <a16:creationId xmlns:a16="http://schemas.microsoft.com/office/drawing/2014/main" id="{A914A5D4-8C9E-402E-8021-8B18F26D41D7}"/>
              </a:ext>
            </a:extLst>
          </p:cNvPr>
          <p:cNvSpPr/>
          <p:nvPr/>
        </p:nvSpPr>
        <p:spPr>
          <a:xfrm>
            <a:off x="5943600" y="4339353"/>
            <a:ext cx="1548373" cy="271460"/>
          </a:xfrm>
          <a:prstGeom prst="borderCallout1">
            <a:avLst>
              <a:gd name="adj1" fmla="val 102411"/>
              <a:gd name="adj2" fmla="val 50721"/>
              <a:gd name="adj3" fmla="val 431972"/>
              <a:gd name="adj4" fmla="val 24297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3F2621-1D95-4AEA-8157-1FC52EA719CB}"/>
              </a:ext>
            </a:extLst>
          </p:cNvPr>
          <p:cNvSpPr txBox="1"/>
          <p:nvPr/>
        </p:nvSpPr>
        <p:spPr>
          <a:xfrm>
            <a:off x="457200" y="5389133"/>
            <a:ext cx="4114800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Bit vector of:</a:t>
            </a:r>
          </a:p>
          <a:p>
            <a:pPr marL="285750" indent="-285750">
              <a:buFont typeface="Arial"/>
              <a:buChar char="•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Access modes (Rd, 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Wr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, …)</a:t>
            </a:r>
          </a:p>
          <a:p>
            <a:pPr marL="285750" indent="-285750">
              <a:buFont typeface="Arial"/>
              <a:buChar char="•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Open Flags (Create, …)</a:t>
            </a:r>
          </a:p>
          <a:p>
            <a:pPr marL="285750" indent="-285750">
              <a:buFont typeface="Arial"/>
              <a:buChar char="•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Operating modes (Appends, …)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B6CF3A-6008-42EE-AF9D-1854E297FE40}"/>
              </a:ext>
            </a:extLst>
          </p:cNvPr>
          <p:cNvSpPr txBox="1"/>
          <p:nvPr/>
        </p:nvSpPr>
        <p:spPr>
          <a:xfrm>
            <a:off x="4724400" y="5507479"/>
            <a:ext cx="367756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Bit vector of Permission Bits:</a:t>
            </a:r>
          </a:p>
          <a:p>
            <a:pPr marL="285750" indent="-285750">
              <a:buFont typeface="Arial"/>
              <a:buChar char="•"/>
            </a:pP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User|Group|Other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 × R|W|X</a:t>
            </a:r>
          </a:p>
        </p:txBody>
      </p:sp>
    </p:spTree>
    <p:extLst>
      <p:ext uri="{BB962C8B-B14F-4D97-AF65-F5344CB8AC3E}">
        <p14:creationId xmlns:p14="http://schemas.microsoft.com/office/powerpoint/2010/main" val="129437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488880"/>
            <a:ext cx="8724614" cy="1325563"/>
          </a:xfrm>
        </p:spPr>
        <p:txBody>
          <a:bodyPr/>
          <a:lstStyle/>
          <a:p>
            <a:r>
              <a:rPr lang="en-US" dirty="0"/>
              <a:t>Low-Level I/O: Standard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69009"/>
            <a:ext cx="8229600" cy="1165517"/>
          </a:xfrm>
        </p:spPr>
        <p:txBody>
          <a:bodyPr>
            <a:normAutofit/>
          </a:bodyPr>
          <a:lstStyle/>
          <a:p>
            <a:r>
              <a:rPr lang="en-US" dirty="0"/>
              <a:t>Correspond to </a:t>
            </a:r>
            <a:r>
              <a:rPr lang="en-US" b="1" dirty="0" err="1">
                <a:latin typeface="Consolas" panose="020B0609020204030204" pitchFamily="49" charset="0"/>
              </a:rPr>
              <a:t>stdio.h</a:t>
            </a:r>
            <a:r>
              <a:rPr lang="en-US" dirty="0" err="1"/>
              <a:t>’s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</a:rPr>
              <a:t>stdin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</a:rPr>
              <a:t>stdout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</a:rPr>
              <a:t>stderr</a:t>
            </a:r>
          </a:p>
          <a:p>
            <a:r>
              <a:rPr lang="en-US" dirty="0"/>
              <a:t>Don’t mix them!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1929" y="1806052"/>
            <a:ext cx="7212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STDIN_FILENO -  macro has value 0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STDOUT_FILENO - macro has value 1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STDERR_FILENO - macro has value 2</a:t>
            </a:r>
          </a:p>
        </p:txBody>
      </p:sp>
    </p:spTree>
    <p:extLst>
      <p:ext uri="{BB962C8B-B14F-4D97-AF65-F5344CB8AC3E}">
        <p14:creationId xmlns:p14="http://schemas.microsoft.com/office/powerpoint/2010/main" val="1076290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Low Level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400" y="4459700"/>
            <a:ext cx="8229600" cy="1725710"/>
          </a:xfrm>
        </p:spPr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 returns, data is on its way to disk (for regular files), but it may not actually be permanent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529477"/>
            <a:ext cx="82217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read (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filedes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, void *buffer,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maxsize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- returns bytes read, 0 =&gt; EOF, -1 =&gt; error</a:t>
            </a:r>
          </a:p>
          <a:p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write (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filedes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void *buffer,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size)</a:t>
            </a:r>
          </a:p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- returns bytes written</a:t>
            </a:r>
          </a:p>
          <a:p>
            <a:endParaRPr lang="en-US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off_t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lseek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filedes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off_t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offset,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whence)</a:t>
            </a:r>
          </a:p>
          <a:p>
            <a:endParaRPr lang="en-US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fsync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fildes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) – wait for i/o to finish</a:t>
            </a:r>
          </a:p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void sync (void) – wait for ALL to finish</a:t>
            </a:r>
          </a:p>
        </p:txBody>
      </p:sp>
    </p:spTree>
    <p:extLst>
      <p:ext uri="{BB962C8B-B14F-4D97-AF65-F5344CB8AC3E}">
        <p14:creationId xmlns:p14="http://schemas.microsoft.com/office/powerpoint/2010/main" val="27528763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67BC6-F108-47AD-8597-B7A2302B7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97" y="234498"/>
            <a:ext cx="7886700" cy="1325563"/>
          </a:xfrm>
        </p:spPr>
        <p:txBody>
          <a:bodyPr/>
          <a:lstStyle/>
          <a:p>
            <a:r>
              <a:rPr lang="en-US" dirty="0"/>
              <a:t>Low-Level I/O: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D3802-6BFD-40CB-B3EC-3EC3DA4F7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3780"/>
            <a:ext cx="7886700" cy="541077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#include &lt;</a:t>
            </a:r>
            <a:r>
              <a:rPr lang="en-US" sz="2000" b="1" dirty="0" err="1">
                <a:latin typeface="Consolas" panose="020B0609020204030204" pitchFamily="49" charset="0"/>
              </a:rPr>
              <a:t>fcntl.h</a:t>
            </a:r>
            <a:r>
              <a:rPr lang="en-US" sz="20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#include &lt;</a:t>
            </a:r>
            <a:r>
              <a:rPr lang="en-US" sz="2000" b="1" dirty="0" err="1">
                <a:latin typeface="Consolas" panose="020B0609020204030204" pitchFamily="49" charset="0"/>
              </a:rPr>
              <a:t>unistd.h</a:t>
            </a:r>
            <a:r>
              <a:rPr lang="en-US" sz="20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#define BUFFER_SIZE 1024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int main(void)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int </a:t>
            </a:r>
            <a:r>
              <a:rPr lang="en-US" sz="2000" b="1" dirty="0" err="1">
                <a:latin typeface="Consolas" panose="020B0609020204030204" pitchFamily="49" charset="0"/>
              </a:rPr>
              <a:t>input_fd</a:t>
            </a:r>
            <a:r>
              <a:rPr lang="en-US" sz="2000" b="1" dirty="0">
                <a:latin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open</a:t>
            </a:r>
            <a:r>
              <a:rPr lang="en-US" sz="2000" b="1" dirty="0">
                <a:latin typeface="Consolas" panose="020B0609020204030204" pitchFamily="49" charset="0"/>
              </a:rPr>
              <a:t>(“input.txt”, O_RDONLY);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int </a:t>
            </a:r>
            <a:r>
              <a:rPr lang="en-US" sz="2000" b="1" dirty="0" err="1">
                <a:latin typeface="Consolas" panose="020B0609020204030204" pitchFamily="49" charset="0"/>
              </a:rPr>
              <a:t>output_fd</a:t>
            </a:r>
            <a:r>
              <a:rPr lang="en-US" sz="2000" b="1" dirty="0">
                <a:latin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open</a:t>
            </a:r>
            <a:r>
              <a:rPr lang="en-US" sz="2000" b="1" dirty="0">
                <a:latin typeface="Consolas" panose="020B0609020204030204" pitchFamily="49" charset="0"/>
              </a:rPr>
              <a:t>(“output.txt”, O_WRONLY);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char buffer[BUFFER_SIZE];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</a:rPr>
              <a:t>ssize_t</a:t>
            </a:r>
            <a:r>
              <a:rPr lang="en-US" sz="2000" b="1" dirty="0">
                <a:latin typeface="Consolas" panose="020B0609020204030204" pitchFamily="49" charset="0"/>
              </a:rPr>
              <a:t> length;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length =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read</a:t>
            </a:r>
            <a:r>
              <a:rPr lang="en-US" sz="2000" b="1" dirty="0">
                <a:latin typeface="Consolas" panose="020B0609020204030204" pitchFamily="49" charset="0"/>
              </a:rPr>
              <a:t>(</a:t>
            </a:r>
            <a:r>
              <a:rPr lang="en-US" sz="2000" b="1" dirty="0" err="1">
                <a:latin typeface="Consolas" panose="020B0609020204030204" pitchFamily="49" charset="0"/>
              </a:rPr>
              <a:t>input_fd</a:t>
            </a:r>
            <a:r>
              <a:rPr lang="en-US" sz="2000" b="1" dirty="0">
                <a:latin typeface="Consolas" panose="020B0609020204030204" pitchFamily="49" charset="0"/>
              </a:rPr>
              <a:t>, buffer, BUFFER_SIZE);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while (length &gt; 0)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write</a:t>
            </a:r>
            <a:r>
              <a:rPr lang="en-US" sz="2000" b="1" dirty="0">
                <a:latin typeface="Consolas" panose="020B0609020204030204" pitchFamily="49" charset="0"/>
              </a:rPr>
              <a:t>(</a:t>
            </a:r>
            <a:r>
              <a:rPr lang="en-US" sz="2000" b="1" dirty="0" err="1">
                <a:latin typeface="Consolas" panose="020B0609020204030204" pitchFamily="49" charset="0"/>
              </a:rPr>
              <a:t>output_fd</a:t>
            </a:r>
            <a:r>
              <a:rPr lang="en-US" sz="2000" b="1" dirty="0">
                <a:latin typeface="Consolas" panose="020B0609020204030204" pitchFamily="49" charset="0"/>
              </a:rPr>
              <a:t>, buffer, length);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length =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read</a:t>
            </a:r>
            <a:r>
              <a:rPr lang="en-US" sz="2000" b="1" dirty="0">
                <a:latin typeface="Consolas" panose="020B0609020204030204" pitchFamily="49" charset="0"/>
              </a:rPr>
              <a:t>(</a:t>
            </a:r>
            <a:r>
              <a:rPr lang="en-US" sz="2000" b="1" dirty="0" err="1">
                <a:latin typeface="Consolas" panose="020B0609020204030204" pitchFamily="49" charset="0"/>
              </a:rPr>
              <a:t>input_fd</a:t>
            </a:r>
            <a:r>
              <a:rPr lang="en-US" sz="2000" b="1" dirty="0">
                <a:latin typeface="Consolas" panose="020B0609020204030204" pitchFamily="49" charset="0"/>
              </a:rPr>
              <a:t>, buffer, BUFFER_SIZE);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close</a:t>
            </a:r>
            <a:r>
              <a:rPr lang="en-US" sz="2000" b="1" dirty="0">
                <a:latin typeface="Consolas" panose="020B0609020204030204" pitchFamily="49" charset="0"/>
              </a:rPr>
              <a:t>(</a:t>
            </a:r>
            <a:r>
              <a:rPr lang="en-US" sz="2000" b="1" dirty="0" err="1">
                <a:latin typeface="Consolas" panose="020B0609020204030204" pitchFamily="49" charset="0"/>
              </a:rPr>
              <a:t>input_fd</a:t>
            </a:r>
            <a:r>
              <a:rPr lang="en-US" sz="20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close</a:t>
            </a:r>
            <a:r>
              <a:rPr lang="en-US" sz="2000" b="1" dirty="0">
                <a:latin typeface="Consolas" panose="020B0609020204030204" pitchFamily="49" charset="0"/>
              </a:rPr>
              <a:t>(</a:t>
            </a:r>
            <a:r>
              <a:rPr lang="en-US" sz="2000" b="1" dirty="0" err="1">
                <a:latin typeface="Consolas" panose="020B0609020204030204" pitchFamily="49" charset="0"/>
              </a:rPr>
              <a:t>output_fd</a:t>
            </a:r>
            <a:r>
              <a:rPr lang="en-US" sz="20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71654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5A65E-C4F3-4008-9784-AE2CA844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Low-Level I/O: Other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21E74-058E-4EC0-9418-784F2338C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Operations specific to terminals, devices, networking, …</a:t>
            </a:r>
          </a:p>
          <a:p>
            <a:r>
              <a:rPr lang="en-US" dirty="0"/>
              <a:t>Memory-Mapping Files</a:t>
            </a:r>
          </a:p>
          <a:p>
            <a:r>
              <a:rPr lang="en-US" dirty="0"/>
              <a:t>File Locking</a:t>
            </a:r>
          </a:p>
          <a:p>
            <a:r>
              <a:rPr lang="en-US" dirty="0"/>
              <a:t>Asynchronous I/O</a:t>
            </a:r>
          </a:p>
          <a:p>
            <a:r>
              <a:rPr lang="en-US" dirty="0"/>
              <a:t>Duplicating descriptors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int dup2(int old, int new);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int dup(int old);</a:t>
            </a:r>
          </a:p>
        </p:txBody>
      </p:sp>
    </p:spTree>
    <p:extLst>
      <p:ext uri="{BB962C8B-B14F-4D97-AF65-F5344CB8AC3E}">
        <p14:creationId xmlns:p14="http://schemas.microsoft.com/office/powerpoint/2010/main" val="675548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18D1D-C5E5-4343-8F4F-E98319F2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Streams vs. File Descriptors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B3400-09FD-134F-976A-AD751EA6F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690689"/>
            <a:ext cx="8115300" cy="4981574"/>
          </a:xfrm>
        </p:spPr>
        <p:txBody>
          <a:bodyPr>
            <a:normAutofit/>
          </a:bodyPr>
          <a:lstStyle/>
          <a:p>
            <a:r>
              <a:rPr lang="en-US" sz="2400" dirty="0"/>
              <a:t>Streams are </a:t>
            </a:r>
            <a:r>
              <a:rPr lang="en-US" sz="2400" b="1" dirty="0"/>
              <a:t>buffered in user memory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("Beginning of line ");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sleep(10); // sleep for 10 seconds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("and end of line\n");</a:t>
            </a:r>
          </a:p>
          <a:p>
            <a:pPr marL="0" indent="0">
              <a:buNone/>
            </a:pPr>
            <a:r>
              <a:rPr lang="en-US" sz="2400" dirty="0"/>
              <a:t>Prints out </a:t>
            </a:r>
            <a:r>
              <a:rPr lang="en-US" sz="2400" b="1" dirty="0"/>
              <a:t>everything at once</a:t>
            </a:r>
          </a:p>
          <a:p>
            <a:r>
              <a:rPr lang="en-US" sz="2400" dirty="0"/>
              <a:t>Operations on file descriptors are </a:t>
            </a:r>
            <a:r>
              <a:rPr lang="en-US" sz="2400" b="1" dirty="0"/>
              <a:t>visible immediately</a:t>
            </a:r>
            <a:endParaRPr lang="en-US" sz="2400" dirty="0"/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write(STDOUT_FILENO, "Beginning of line ", 18);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sleep(10);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write("and end of line \n", 16);</a:t>
            </a:r>
          </a:p>
          <a:p>
            <a:pPr marL="0" indent="0">
              <a:buNone/>
            </a:pPr>
            <a:r>
              <a:rPr lang="en-US" sz="2400" dirty="0"/>
              <a:t>Outputs "Beginning of line" 10 seconds earlier</a:t>
            </a:r>
          </a:p>
        </p:txBody>
      </p:sp>
    </p:spTree>
    <p:extLst>
      <p:ext uri="{BB962C8B-B14F-4D97-AF65-F5344CB8AC3E}">
        <p14:creationId xmlns:p14="http://schemas.microsoft.com/office/powerpoint/2010/main" val="24709947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67777-0334-694C-B669-70E03435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Buffer in </a:t>
            </a:r>
            <a:r>
              <a:rPr lang="en-US" dirty="0" err="1"/>
              <a:t>Userspace</a:t>
            </a:r>
            <a:r>
              <a:rPr lang="en-US" dirty="0"/>
              <a:t>? Overhead!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D1815-B719-1949-8614-DA6451133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Avoid system call overhead</a:t>
            </a:r>
          </a:p>
          <a:p>
            <a:pPr lvl="1"/>
            <a:r>
              <a:rPr lang="en-US" sz="2800" dirty="0"/>
              <a:t>Time to copy registers, transition to kernel mode, jump to system call handler, etc.</a:t>
            </a:r>
          </a:p>
          <a:p>
            <a:pPr lvl="1"/>
            <a:endParaRPr lang="en-US" sz="2800" dirty="0"/>
          </a:p>
          <a:p>
            <a:r>
              <a:rPr lang="en-US" sz="3200" dirty="0"/>
              <a:t>Minimum </a:t>
            </a:r>
            <a:r>
              <a:rPr lang="en-US" sz="3200" dirty="0" err="1"/>
              <a:t>syscall</a:t>
            </a:r>
            <a:r>
              <a:rPr lang="en-US" sz="3200" dirty="0"/>
              <a:t> time: ~100s of nanoseconds</a:t>
            </a:r>
          </a:p>
          <a:p>
            <a:pPr lvl="1"/>
            <a:r>
              <a:rPr lang="en-US" sz="2800" dirty="0"/>
              <a:t>Read/write a file byte by byte?</a:t>
            </a:r>
          </a:p>
          <a:p>
            <a:pPr lvl="1"/>
            <a:r>
              <a:rPr lang="en-US" sz="2800" dirty="0"/>
              <a:t>Max throughput of </a:t>
            </a:r>
            <a:r>
              <a:rPr lang="en-US" sz="2800" b="1" dirty="0"/>
              <a:t>~10MB/second</a:t>
            </a:r>
          </a:p>
          <a:p>
            <a:pPr lvl="1"/>
            <a:r>
              <a:rPr lang="en-US" sz="2800" dirty="0"/>
              <a:t>With 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fgetc</a:t>
            </a:r>
            <a:r>
              <a:rPr lang="en-US" sz="2800" dirty="0"/>
              <a:t>? Keeps up with your SSD</a:t>
            </a:r>
          </a:p>
        </p:txBody>
      </p:sp>
    </p:spTree>
    <p:extLst>
      <p:ext uri="{BB962C8B-B14F-4D97-AF65-F5344CB8AC3E}">
        <p14:creationId xmlns:p14="http://schemas.microsoft.com/office/powerpoint/2010/main" val="1471516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7B172-244E-0241-9C63-D6F306AC4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Condition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451AB-81A5-0A49-8617-E6740BCFD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49" y="1825625"/>
            <a:ext cx="8729663" cy="4351338"/>
          </a:xfrm>
        </p:spPr>
        <p:txBody>
          <a:bodyPr/>
          <a:lstStyle/>
          <a:p>
            <a:r>
              <a:rPr lang="en-US" b="1" dirty="0"/>
              <a:t>A queue of threads waiting </a:t>
            </a:r>
            <a:r>
              <a:rPr lang="en-US" b="1" i="1" dirty="0"/>
              <a:t>inside</a:t>
            </a:r>
            <a:r>
              <a:rPr lang="en-US" b="1" dirty="0"/>
              <a:t> a critical section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wait(&amp;lock):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dirty="0"/>
              <a:t>Atomically release lock and go to sleep. Re-acquire the lock before returning.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signal():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dirty="0"/>
              <a:t>Wake up on waiting thread (if there is one)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broadcast()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/>
              <a:t> Wake up all waiting threads</a:t>
            </a:r>
          </a:p>
          <a:p>
            <a:pPr lvl="1"/>
            <a:endParaRPr lang="en-US" dirty="0"/>
          </a:p>
          <a:p>
            <a:r>
              <a:rPr lang="en-US" b="1" dirty="0"/>
              <a:t>Rule:</a:t>
            </a:r>
            <a:r>
              <a:rPr lang="en-US" dirty="0"/>
              <a:t> Hold lock when using a condition variable</a:t>
            </a:r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34827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67777-0334-694C-B669-70E03435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Buffer in </a:t>
            </a:r>
            <a:r>
              <a:rPr lang="en-US" dirty="0" err="1"/>
              <a:t>Userspace</a:t>
            </a:r>
            <a:r>
              <a:rPr lang="en-US" dirty="0"/>
              <a:t>? Functionality.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D1815-B719-1949-8614-DA6451133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System call operations less capable</a:t>
            </a:r>
          </a:p>
          <a:p>
            <a:pPr lvl="1"/>
            <a:r>
              <a:rPr lang="en-US" sz="2800" dirty="0"/>
              <a:t>Simplifies operating system</a:t>
            </a:r>
          </a:p>
          <a:p>
            <a:pPr lvl="1"/>
            <a:endParaRPr lang="en-US" sz="2800" dirty="0"/>
          </a:p>
          <a:p>
            <a:r>
              <a:rPr lang="en-US" sz="3200" dirty="0"/>
              <a:t>Example: No "read until new line" operation</a:t>
            </a:r>
          </a:p>
          <a:p>
            <a:pPr lvl="1"/>
            <a:r>
              <a:rPr lang="en-US" sz="2800" dirty="0"/>
              <a:t>Solution: Make a big read </a:t>
            </a:r>
            <a:r>
              <a:rPr lang="en-US" sz="2800" dirty="0" err="1"/>
              <a:t>syscall</a:t>
            </a:r>
            <a:r>
              <a:rPr lang="en-US" sz="2800" dirty="0"/>
              <a:t>, find first new line in </a:t>
            </a:r>
            <a:r>
              <a:rPr lang="en-US" sz="2800" dirty="0" err="1"/>
              <a:t>userspace</a:t>
            </a:r>
            <a:endParaRPr lang="en-US" sz="2800" dirty="0"/>
          </a:p>
          <a:p>
            <a:pPr lvl="1"/>
            <a:r>
              <a:rPr lang="en-US" sz="2800" dirty="0"/>
              <a:t>Could simulate by one </a:t>
            </a:r>
            <a:r>
              <a:rPr lang="en-US" sz="2800" dirty="0" err="1"/>
              <a:t>syscall</a:t>
            </a:r>
            <a:r>
              <a:rPr lang="en-US" sz="2800" dirty="0"/>
              <a:t> per character, but we already know this is a bad idea</a:t>
            </a:r>
          </a:p>
        </p:txBody>
      </p:sp>
    </p:spTree>
    <p:extLst>
      <p:ext uri="{BB962C8B-B14F-4D97-AF65-F5344CB8AC3E}">
        <p14:creationId xmlns:p14="http://schemas.microsoft.com/office/powerpoint/2010/main" val="3284593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D2C1F-7505-4402-BE03-4332B978C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3833B-7547-42F3-A29F-D148B146F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383" y="1388788"/>
            <a:ext cx="8587110" cy="53763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US" sz="2400" dirty="0"/>
              <a:t>Starvation (indefinite wait) vs. Deadlock (circular wait)</a:t>
            </a:r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US" sz="2400" dirty="0"/>
              <a:t>Conditions for Deadlock</a:t>
            </a:r>
          </a:p>
          <a:p>
            <a:pPr marL="971550" lvl="1" indent="-514350">
              <a:lnSpc>
                <a:spcPct val="10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2000" dirty="0"/>
              <a:t>Mutual Exclusion</a:t>
            </a:r>
          </a:p>
          <a:p>
            <a:pPr marL="971550" lvl="1" indent="-514350">
              <a:lnSpc>
                <a:spcPct val="10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2000" dirty="0"/>
              <a:t>Hold and Wait</a:t>
            </a:r>
          </a:p>
          <a:p>
            <a:pPr marL="971550" lvl="1" indent="-514350">
              <a:lnSpc>
                <a:spcPct val="10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2000" dirty="0"/>
              <a:t>No Preemption</a:t>
            </a:r>
          </a:p>
          <a:p>
            <a:pPr marL="971550" lvl="1" indent="-514350">
              <a:lnSpc>
                <a:spcPct val="10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2000" dirty="0"/>
              <a:t>Circular Wait</a:t>
            </a:r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US" sz="2400" dirty="0"/>
              <a:t>Dealing with Deadlock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n-US" sz="2000" dirty="0"/>
              <a:t>Detect and recover (preemption, rollback)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n-US" sz="2000" dirty="0"/>
              <a:t>Prevent by blocking on certain resource requests</a:t>
            </a:r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US" sz="2400" dirty="0"/>
              <a:t>File I/O: </a:t>
            </a:r>
            <a:r>
              <a:rPr lang="en-US" sz="2400" b="1" dirty="0">
                <a:latin typeface="Consolas" panose="020B0609020204030204" pitchFamily="49" charset="0"/>
              </a:rPr>
              <a:t>open</a:t>
            </a:r>
            <a:r>
              <a:rPr lang="en-US" sz="2400" dirty="0"/>
              <a:t>, </a:t>
            </a:r>
            <a:r>
              <a:rPr lang="en-US" sz="2400" b="1" dirty="0">
                <a:latin typeface="Consolas" panose="020B0609020204030204" pitchFamily="49" charset="0"/>
              </a:rPr>
              <a:t>read</a:t>
            </a:r>
            <a:r>
              <a:rPr lang="en-US" sz="2400" dirty="0"/>
              <a:t>, </a:t>
            </a:r>
            <a:r>
              <a:rPr lang="en-US" sz="2400" b="1" dirty="0">
                <a:latin typeface="Consolas" panose="020B0609020204030204" pitchFamily="49" charset="0"/>
              </a:rPr>
              <a:t>write</a:t>
            </a:r>
            <a:r>
              <a:rPr lang="en-US" sz="2400" dirty="0"/>
              <a:t>, </a:t>
            </a:r>
            <a:r>
              <a:rPr lang="en-US" sz="2400" b="1" dirty="0">
                <a:latin typeface="Consolas" panose="020B0609020204030204" pitchFamily="49" charset="0"/>
              </a:rPr>
              <a:t>seek</a:t>
            </a:r>
            <a:r>
              <a:rPr lang="en-US" sz="2400" dirty="0"/>
              <a:t>, </a:t>
            </a:r>
            <a:r>
              <a:rPr lang="en-US" sz="2400" b="1" dirty="0">
                <a:latin typeface="Consolas" panose="020B0609020204030204" pitchFamily="49" charset="0"/>
              </a:rPr>
              <a:t>close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n-US" sz="2000" dirty="0"/>
              <a:t>POSIX: Files are the </a:t>
            </a:r>
            <a:r>
              <a:rPr lang="en-US" sz="2000" b="1" dirty="0"/>
              <a:t>universal interface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755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20B8A-F5A8-204A-AE5B-3904522CB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Monitors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E2A0B-8FE9-CF46-91C1-4CDF4ACA8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416424"/>
            <a:ext cx="7886700" cy="2076450"/>
          </a:xfrm>
        </p:spPr>
        <p:txBody>
          <a:bodyPr/>
          <a:lstStyle/>
          <a:p>
            <a:r>
              <a:rPr lang="en-US" b="1" dirty="0"/>
              <a:t>Lock: </a:t>
            </a:r>
            <a:r>
              <a:rPr lang="en-US" dirty="0"/>
              <a:t>protects access to shared data</a:t>
            </a:r>
          </a:p>
          <a:p>
            <a:r>
              <a:rPr lang="en-US" b="1" dirty="0"/>
              <a:t>Condition Variables: </a:t>
            </a:r>
            <a:r>
              <a:rPr lang="en-US" dirty="0"/>
              <a:t>queue of threads waiting for something to become true inside critical sect.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E50D80-9F44-1B4C-BC31-CA02B1771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90700" y="1357313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B97A53F-68C1-B145-BD4D-7CBEA38CB735}"/>
              </a:ext>
            </a:extLst>
          </p:cNvPr>
          <p:cNvSpPr/>
          <p:nvPr/>
        </p:nvSpPr>
        <p:spPr>
          <a:xfrm>
            <a:off x="5043488" y="1027907"/>
            <a:ext cx="2900362" cy="11152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7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C4105-52B4-0A46-A506-FD913E99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Hoare vs. Mesa Semantics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DEA9A-89C0-EA4F-A016-643B7B8E473E}"/>
              </a:ext>
            </a:extLst>
          </p:cNvPr>
          <p:cNvSpPr txBox="1"/>
          <p:nvPr/>
        </p:nvSpPr>
        <p:spPr>
          <a:xfrm>
            <a:off x="628650" y="1761747"/>
            <a:ext cx="3477234" cy="989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ko-KR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queue.isEmpty</a:t>
            </a: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()) {</a:t>
            </a:r>
          </a:p>
          <a:p>
            <a:pPr>
              <a:lnSpc>
                <a:spcPct val="11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ko-KR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dataready.wait</a:t>
            </a: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(&amp;lock);</a:t>
            </a:r>
            <a:b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F67F1B-D9EF-9C44-AC1B-2A5E10E99B87}"/>
              </a:ext>
            </a:extLst>
          </p:cNvPr>
          <p:cNvSpPr txBox="1"/>
          <p:nvPr/>
        </p:nvSpPr>
        <p:spPr>
          <a:xfrm>
            <a:off x="4911478" y="1761747"/>
            <a:ext cx="3603872" cy="989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queue.isEmpty</a:t>
            </a: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()) {</a:t>
            </a:r>
          </a:p>
          <a:p>
            <a:pPr>
              <a:lnSpc>
                <a:spcPct val="11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ko-KR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dataready.wait</a:t>
            </a: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(&amp;lock);</a:t>
            </a:r>
            <a:b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B1069D-0132-4D34-AF04-A233BE441284}"/>
              </a:ext>
            </a:extLst>
          </p:cNvPr>
          <p:cNvSpPr txBox="1"/>
          <p:nvPr/>
        </p:nvSpPr>
        <p:spPr>
          <a:xfrm>
            <a:off x="4900705" y="2922088"/>
            <a:ext cx="3603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Hoare Monitors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signaled thread acquires the lock and runs immediately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 other thread can “sneak in” and change the monitor’s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Described in many textbooks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A7315A-CC68-422A-A277-7AF872080932}"/>
              </a:ext>
            </a:extLst>
          </p:cNvPr>
          <p:cNvSpPr txBox="1"/>
          <p:nvPr/>
        </p:nvSpPr>
        <p:spPr>
          <a:xfrm>
            <a:off x="628650" y="2926826"/>
            <a:ext cx="3603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Mesa Monitors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signaled thread becomes ready again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But another thread may acquire lock and enter monitor before signaled thread runs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Need to re-check condition upon wakeup</a:t>
            </a:r>
          </a:p>
        </p:txBody>
      </p:sp>
    </p:spTree>
    <p:extLst>
      <p:ext uri="{BB962C8B-B14F-4D97-AF65-F5344CB8AC3E}">
        <p14:creationId xmlns:p14="http://schemas.microsoft.com/office/powerpoint/2010/main" val="295726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021969-631B-B149-A304-D5DF7A724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Recall: Reader/Writer Sync.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1C5E0-D975-0449-A45B-D427CFA3D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Readers can access when no writers</a:t>
            </a:r>
          </a:p>
          <a:p>
            <a:r>
              <a:rPr lang="en-US" sz="3600" dirty="0"/>
              <a:t>Writers can access when no readers </a:t>
            </a:r>
            <a:r>
              <a:rPr lang="en-US" sz="3600" b="1" dirty="0"/>
              <a:t>and no other writers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 lock will satisfy these requirements</a:t>
            </a:r>
          </a:p>
          <a:p>
            <a:pPr lvl="1"/>
            <a:r>
              <a:rPr lang="en-US" sz="3200" dirty="0"/>
              <a:t>But we want to allow </a:t>
            </a:r>
            <a:r>
              <a:rPr lang="en-US" sz="3200" b="1" dirty="0"/>
              <a:t>multiple readers</a:t>
            </a:r>
            <a:endParaRPr lang="en-US" sz="3200" dirty="0"/>
          </a:p>
          <a:p>
            <a:pPr lvl="1"/>
            <a:r>
              <a:rPr lang="en-US" sz="3200" dirty="0"/>
              <a:t>Better efficiency</a:t>
            </a:r>
          </a:p>
        </p:txBody>
      </p:sp>
    </p:spTree>
    <p:extLst>
      <p:ext uri="{BB962C8B-B14F-4D97-AF65-F5344CB8AC3E}">
        <p14:creationId xmlns:p14="http://schemas.microsoft.com/office/powerpoint/2010/main" val="26821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6521</TotalTime>
  <Words>3932</Words>
  <Application>Microsoft Macintosh PowerPoint</Application>
  <PresentationFormat>On-screen Show (4:3)</PresentationFormat>
  <Paragraphs>812</Paragraphs>
  <Slides>61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0" baseType="lpstr">
      <vt:lpstr>Arial</vt:lpstr>
      <vt:lpstr>Calibri</vt:lpstr>
      <vt:lpstr>Comic Sans MS</vt:lpstr>
      <vt:lpstr>Consolas</vt:lpstr>
      <vt:lpstr>Courier New</vt:lpstr>
      <vt:lpstr>Gill Sans</vt:lpstr>
      <vt:lpstr>Gill Sans Light</vt:lpstr>
      <vt:lpstr>Gill Sans MT</vt:lpstr>
      <vt:lpstr>Office Theme</vt:lpstr>
      <vt:lpstr>CS 162: Operating Systems and Systems Programming</vt:lpstr>
      <vt:lpstr>Logistics</vt:lpstr>
      <vt:lpstr>Recall: Producer/Consumer</vt:lpstr>
      <vt:lpstr>Recall: Producer/Consumer</vt:lpstr>
      <vt:lpstr>Recall: Why deadlock?</vt:lpstr>
      <vt:lpstr>Recall: Condition Variables</vt:lpstr>
      <vt:lpstr>Recall: Monitors</vt:lpstr>
      <vt:lpstr>Recall: Hoare vs. Mesa Semantics</vt:lpstr>
      <vt:lpstr>Recall: Reader/Writer Sync.</vt:lpstr>
      <vt:lpstr>Recall: RW Sync. With a Monitor</vt:lpstr>
      <vt:lpstr>Definition: Resources</vt:lpstr>
      <vt:lpstr>Starvation vs. Deadlock</vt:lpstr>
      <vt:lpstr>Deadlock with Locks</vt:lpstr>
      <vt:lpstr>Deadlock with Locks: “Lucky” Case</vt:lpstr>
      <vt:lpstr>Deadlock with Locks: Unlucky Case</vt:lpstr>
      <vt:lpstr>Deadlock with Space</vt:lpstr>
      <vt:lpstr>Real Example: Single-Lane Bridge Crossing</vt:lpstr>
      <vt:lpstr>The Dining Philosophers Problem</vt:lpstr>
      <vt:lpstr>Formalizing: Four Requirements for Deadlock to Occur</vt:lpstr>
      <vt:lpstr>Resource-Allocation Graph</vt:lpstr>
      <vt:lpstr>Resource-Allocation Graph Examples</vt:lpstr>
      <vt:lpstr>Resource-Allocation Graph Examples</vt:lpstr>
      <vt:lpstr>Options for Handling Deadlocks</vt:lpstr>
      <vt:lpstr>Deadlock Detection Algorithm</vt:lpstr>
      <vt:lpstr>Deadlock Detection Algorithm</vt:lpstr>
      <vt:lpstr>Deadlock Detected: Options?</vt:lpstr>
      <vt:lpstr>Recall: Four Requirements for Deadlock to Occur</vt:lpstr>
      <vt:lpstr>Deadlock Prevention</vt:lpstr>
      <vt:lpstr>Deadlock Prevention</vt:lpstr>
      <vt:lpstr>Prevention: Maximum Resources</vt:lpstr>
      <vt:lpstr>Prevention: Banker’s Algorithm</vt:lpstr>
      <vt:lpstr>Banker’s Algorithm</vt:lpstr>
      <vt:lpstr>Banker’s Algorithm Example</vt:lpstr>
      <vt:lpstr>Break</vt:lpstr>
      <vt:lpstr>POSIX I/O: Everything is a “File”</vt:lpstr>
      <vt:lpstr>POSIX I/O Design Patterns</vt:lpstr>
      <vt:lpstr>POSIX I/O: Kernel Buffering</vt:lpstr>
      <vt:lpstr>Putting it together: web server</vt:lpstr>
      <vt:lpstr>Putting it together: web server</vt:lpstr>
      <vt:lpstr>I/O &amp; Storage Layers</vt:lpstr>
      <vt:lpstr>The File System Abstraction</vt:lpstr>
      <vt:lpstr>C stdio (High Level) File API: Streams</vt:lpstr>
      <vt:lpstr>Connecting Processes and the Filesystem</vt:lpstr>
      <vt:lpstr>stdio Standard Streams</vt:lpstr>
      <vt:lpstr>C Streams: Read/Write</vt:lpstr>
      <vt:lpstr>C Streams: char by char I/O</vt:lpstr>
      <vt:lpstr>What if we wanted block by block I/O?</vt:lpstr>
      <vt:lpstr>stdio Block-by-Block I/O</vt:lpstr>
      <vt:lpstr>stdio Block-by-Block I/O</vt:lpstr>
      <vt:lpstr>Aside: Systems Programming</vt:lpstr>
      <vt:lpstr>C Streams: Positioning</vt:lpstr>
      <vt:lpstr>I/O &amp; Storage Layers</vt:lpstr>
      <vt:lpstr>POSIX Low-Level I/O</vt:lpstr>
      <vt:lpstr>Low-Level I/O: Standard Descriptors</vt:lpstr>
      <vt:lpstr>C Low Level Operations</vt:lpstr>
      <vt:lpstr>Low-Level I/O: Example</vt:lpstr>
      <vt:lpstr>Low-Level I/O: Other Operations</vt:lpstr>
      <vt:lpstr>Streams vs. File Descriptors</vt:lpstr>
      <vt:lpstr>Why Buffer in Userspace? Overhead!</vt:lpstr>
      <vt:lpstr>Why Buffer in Userspace? Functionality.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162: Operating Systems and Systems Programming</dc:title>
  <dc:creator>JACK KOLB</dc:creator>
  <cp:lastModifiedBy>JACK KOLB</cp:lastModifiedBy>
  <cp:revision>559</cp:revision>
  <cp:lastPrinted>2019-07-08T01:49:29Z</cp:lastPrinted>
  <dcterms:created xsi:type="dcterms:W3CDTF">2019-06-14T18:29:35Z</dcterms:created>
  <dcterms:modified xsi:type="dcterms:W3CDTF">2019-07-09T01:49:50Z</dcterms:modified>
</cp:coreProperties>
</file>