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03" r:id="rId3"/>
    <p:sldId id="294" r:id="rId4"/>
    <p:sldId id="300" r:id="rId5"/>
    <p:sldId id="298" r:id="rId6"/>
    <p:sldId id="282" r:id="rId7"/>
    <p:sldId id="299" r:id="rId8"/>
    <p:sldId id="297" r:id="rId9"/>
    <p:sldId id="296" r:id="rId10"/>
    <p:sldId id="267" r:id="rId11"/>
    <p:sldId id="301" r:id="rId12"/>
    <p:sldId id="281" r:id="rId13"/>
    <p:sldId id="305" r:id="rId14"/>
    <p:sldId id="307" r:id="rId15"/>
    <p:sldId id="306" r:id="rId16"/>
    <p:sldId id="310" r:id="rId17"/>
    <p:sldId id="311" r:id="rId18"/>
    <p:sldId id="308" r:id="rId19"/>
    <p:sldId id="30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75057" autoAdjust="0"/>
  </p:normalViewPr>
  <p:slideViewPr>
    <p:cSldViewPr snapToGrid="0" snapToObjects="1">
      <p:cViewPr varScale="1">
        <p:scale>
          <a:sx n="90" d="100"/>
          <a:sy n="90" d="100"/>
        </p:scale>
        <p:origin x="-9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63F0F-6216-4177-97BF-E453AD8C25EE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5D9B6-C285-42C9-9538-8800B8D6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2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Nodal Delay</a:t>
            </a:r>
          </a:p>
          <a:p>
            <a:r>
              <a:rPr lang="en-US" dirty="0" smtClean="0"/>
              <a:t>Not going to talk about processing delay</a:t>
            </a:r>
            <a:r>
              <a:rPr lang="en-US" baseline="0" dirty="0" smtClean="0"/>
              <a:t>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4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9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It’s the rate</a:t>
            </a:r>
            <a:r>
              <a:rPr lang="en-US" baseline="0" dirty="0" smtClean="0"/>
              <a:t> of the bottleneck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9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9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going to talk about this one much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</a:t>
            </a:r>
            <a:r>
              <a:rPr lang="en-US" baseline="0" dirty="0" smtClean="0"/>
              <a:t> not? (Sylvia probably said in lecture – we assume it’s trivially short)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5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1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Review: What does the transmission delay say about the bandwidth? (It’s half.)</a:t>
            </a:r>
          </a:p>
          <a:p>
            <a:r>
              <a:rPr lang="en-US" dirty="0" smtClean="0"/>
              <a:t>Q: Is there queuing delay at B?</a:t>
            </a:r>
          </a:p>
          <a:p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would look different here if B was a cut-through switch?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85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Service rate and arrival rate</a:t>
            </a:r>
          </a:p>
          <a:p>
            <a:r>
              <a:rPr lang="en-US" dirty="0" smtClean="0"/>
              <a:t>What happens to the extra packet? (drops)</a:t>
            </a:r>
          </a:p>
          <a:p>
            <a:r>
              <a:rPr lang="en-US" dirty="0" smtClean="0"/>
              <a:t>Take a guess at which of these is </a:t>
            </a:r>
            <a:r>
              <a:rPr lang="en-US" dirty="0" err="1" smtClean="0"/>
              <a:t>bursty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43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of these is transmission?  Which is propagation?</a:t>
            </a:r>
          </a:p>
          <a:p>
            <a:r>
              <a:rPr lang="en-US" dirty="0" smtClean="0"/>
              <a:t>~200 seconds, or 3min</a:t>
            </a:r>
            <a:r>
              <a:rPr lang="en-US" baseline="0" dirty="0" smtClean="0"/>
              <a:t> 20sec from Stanford</a:t>
            </a:r>
          </a:p>
          <a:p>
            <a:r>
              <a:rPr lang="en-US" dirty="0" smtClean="0"/>
              <a:t>~1000 minutes or ~16</a:t>
            </a:r>
            <a:r>
              <a:rPr lang="en-US" baseline="0" dirty="0" smtClean="0"/>
              <a:t> hours (Sean), ~4800 minutes or over 3 days (me)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1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D9B6-C285-42C9-9538-8800B8D63E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3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05BB8E3-FF01-1746-ABF9-D1E39D986599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79450"/>
            <a:ext cx="4629150" cy="3471863"/>
          </a:xfrm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378477"/>
            <a:ext cx="5034856" cy="407458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077" tIns="45539" rIns="91077" bIns="45539"/>
          <a:lstStyle/>
          <a:p>
            <a:pPr defTabSz="855921"/>
            <a:r>
              <a:rPr lang="en-US" dirty="0">
                <a:ea typeface="ＭＳ Ｐゴシック" charset="0"/>
                <a:cs typeface="ＭＳ Ｐゴシック" charset="0"/>
              </a:rPr>
              <a:t>Why the delays in the first pass of the establishment, but not in subsequent passes (or in teardown)?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7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2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6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3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2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9F2C-884A-4F41-8B45-5B3A5E8CEE93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F0C4-39C7-2E4B-9927-3C23DA39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Packet Delay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0919"/>
            <a:ext cx="6400800" cy="1149439"/>
          </a:xfrm>
        </p:spPr>
        <p:txBody>
          <a:bodyPr/>
          <a:lstStyle/>
          <a:p>
            <a:r>
              <a:rPr lang="en-US" sz="2800" dirty="0" smtClean="0"/>
              <a:t>CS168 and EE122 GSIs past and present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4304" y="28549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39731" y="7774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6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1969411" y="2347968"/>
            <a:ext cx="22523" cy="23933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5400000">
            <a:off x="3230925" y="1524520"/>
            <a:ext cx="1412264" cy="3911318"/>
          </a:xfrm>
          <a:prstGeom prst="parallelogram">
            <a:avLst>
              <a:gd name="adj" fmla="val 638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Line 57"/>
          <p:cNvSpPr>
            <a:spLocks noChangeShapeType="1"/>
          </p:cNvSpPr>
          <p:nvPr/>
        </p:nvSpPr>
        <p:spPr bwMode="auto">
          <a:xfrm>
            <a:off x="1998330" y="3295378"/>
            <a:ext cx="4742709" cy="2938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1998331" y="4186311"/>
            <a:ext cx="474270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 Box 64"/>
          <p:cNvSpPr txBox="1">
            <a:spLocks noChangeArrowheads="1"/>
          </p:cNvSpPr>
          <p:nvPr/>
        </p:nvSpPr>
        <p:spPr bwMode="auto">
          <a:xfrm>
            <a:off x="6338102" y="3558541"/>
            <a:ext cx="2476348" cy="39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Propagation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delay </a:t>
            </a: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 flipV="1">
            <a:off x="1166509" y="3309285"/>
            <a:ext cx="788343" cy="211180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V="1">
            <a:off x="982133" y="2757057"/>
            <a:ext cx="1016198" cy="266402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162524" y="5547786"/>
            <a:ext cx="2796311" cy="39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rgbClr val="00B050"/>
                </a:solidFill>
                <a:latin typeface="Arial" charset="0"/>
              </a:rPr>
              <a:t>Transmission delay</a:t>
            </a:r>
            <a:endParaRPr lang="en-US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5879873" y="2389732"/>
            <a:ext cx="25688" cy="23516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15034" y="1782124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91067" y="1782124"/>
            <a:ext cx="63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</a:p>
        </p:txBody>
      </p:sp>
      <p:sp>
        <p:nvSpPr>
          <p:cNvPr id="3" name="Oval 2"/>
          <p:cNvSpPr/>
          <p:nvPr/>
        </p:nvSpPr>
        <p:spPr>
          <a:xfrm>
            <a:off x="3866444" y="5251074"/>
            <a:ext cx="1197353" cy="119735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3" idx="6"/>
            <a:endCxn id="46" idx="2"/>
          </p:cNvCxnSpPr>
          <p:nvPr/>
        </p:nvCxnSpPr>
        <p:spPr>
          <a:xfrm flipV="1">
            <a:off x="5063797" y="5849750"/>
            <a:ext cx="229657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360376" y="5251073"/>
            <a:ext cx="1197354" cy="1197354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97506" y="5667919"/>
            <a:ext cx="962753" cy="391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Packet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1347302" y="2757057"/>
            <a:ext cx="600229" cy="169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&amp; 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11458 -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1.66667E-6 0.0807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58 -0.00116 L 0.38455 -0.001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8079 L 1.66667E-6 0.205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/>
      <p:bldP spid="12" grpId="0" animBg="1"/>
      <p:bldP spid="13" grpId="0" animBg="1"/>
      <p:bldP spid="14" grpId="0"/>
      <p:bldP spid="53" grpId="0" animBg="1"/>
      <p:bldP spid="53" grpId="1" animBg="1"/>
      <p:bldP spid="53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Nodal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End-to-End Delay</a:t>
            </a:r>
          </a:p>
          <a:p>
            <a:pPr lvl="1"/>
            <a:r>
              <a:rPr lang="en-US" dirty="0" smtClean="0"/>
              <a:t>Just the sum of the nodal delays along a path</a:t>
            </a:r>
          </a:p>
          <a:p>
            <a:pPr lvl="1"/>
            <a:endParaRPr lang="en-US" sz="1100" dirty="0"/>
          </a:p>
          <a:p>
            <a:r>
              <a:rPr lang="en-US" dirty="0" smtClean="0"/>
              <a:t>Round Trip Time (RTT)</a:t>
            </a:r>
          </a:p>
          <a:p>
            <a:pPr lvl="1"/>
            <a:r>
              <a:rPr lang="en-US" dirty="0" smtClean="0"/>
              <a:t>Time for packet to reach destination</a:t>
            </a:r>
          </a:p>
          <a:p>
            <a:pPr lvl="1"/>
            <a:r>
              <a:rPr lang="en-US" dirty="0" smtClean="0"/>
              <a:t>.. and for response to return to source</a:t>
            </a: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25147" y="4911433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9" idx="6"/>
            <a:endCxn id="11" idx="2"/>
          </p:cNvCxnSpPr>
          <p:nvPr/>
        </p:nvCxnSpPr>
        <p:spPr>
          <a:xfrm flipV="1">
            <a:off x="2719260" y="5258489"/>
            <a:ext cx="380873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527995" y="4911432"/>
            <a:ext cx="694113" cy="69411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90826" y="5860588"/>
            <a:ext cx="962753" cy="391886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Packet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1037" y="5860588"/>
            <a:ext cx="1108027" cy="391886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Response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5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5087 -0.1175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87 -0.11759 L 0.48855 -0.1175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03941 -0.11759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11759 L -0.48888 -0.1175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xit" presetSubtype="2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3" grpId="4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2548589" y="2382797"/>
            <a:ext cx="1" cy="1278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5400000">
            <a:off x="3228040" y="2210261"/>
            <a:ext cx="366713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Line 57"/>
          <p:cNvSpPr>
            <a:spLocks noChangeShapeType="1"/>
          </p:cNvSpPr>
          <p:nvPr/>
        </p:nvSpPr>
        <p:spPr bwMode="auto">
          <a:xfrm>
            <a:off x="2570816" y="2877010"/>
            <a:ext cx="3045607" cy="815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4261503" y="3122720"/>
            <a:ext cx="135492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 Box 64"/>
          <p:cNvSpPr txBox="1">
            <a:spLocks noChangeArrowheads="1"/>
          </p:cNvSpPr>
          <p:nvPr/>
        </p:nvSpPr>
        <p:spPr bwMode="auto">
          <a:xfrm>
            <a:off x="5697984" y="2815986"/>
            <a:ext cx="2017889" cy="33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 smtClean="0">
                <a:solidFill>
                  <a:srgbClr val="C00000"/>
                </a:solidFill>
                <a:latin typeface="Arial" charset="0"/>
              </a:rPr>
              <a:t>Propagation </a:t>
            </a:r>
            <a:r>
              <a:rPr lang="en-US" sz="1600" dirty="0">
                <a:solidFill>
                  <a:srgbClr val="C00000"/>
                </a:solidFill>
                <a:latin typeface="Arial" charset="0"/>
              </a:rPr>
              <a:t>delay </a:t>
            </a:r>
          </a:p>
        </p:txBody>
      </p:sp>
      <p:sp>
        <p:nvSpPr>
          <p:cNvPr id="12" name="Line 70"/>
          <p:cNvSpPr>
            <a:spLocks noChangeShapeType="1"/>
          </p:cNvSpPr>
          <p:nvPr/>
        </p:nvSpPr>
        <p:spPr bwMode="auto">
          <a:xfrm flipV="1">
            <a:off x="1603369" y="2909247"/>
            <a:ext cx="910296" cy="91029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Line 71"/>
          <p:cNvSpPr>
            <a:spLocks noChangeShapeType="1"/>
          </p:cNvSpPr>
          <p:nvPr/>
        </p:nvSpPr>
        <p:spPr bwMode="auto">
          <a:xfrm flipV="1">
            <a:off x="1745036" y="3053577"/>
            <a:ext cx="768629" cy="76596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906176" y="3897714"/>
            <a:ext cx="2086691" cy="33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B050"/>
                </a:solidFill>
                <a:latin typeface="Arial" charset="0"/>
              </a:rPr>
              <a:t>Transmission delay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4274203" y="2382797"/>
            <a:ext cx="17948" cy="127879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5191" y="201346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76434" y="1987707"/>
            <a:ext cx="63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81342" y="4376298"/>
            <a:ext cx="3512277" cy="4743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 of transfer / Bandwidth of link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938963" y="3336647"/>
            <a:ext cx="3535933" cy="45457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Physical </a:t>
            </a:r>
            <a:r>
              <a:rPr lang="en-US" dirty="0" smtClean="0"/>
              <a:t>distance / Speed of light</a:t>
            </a:r>
          </a:p>
        </p:txBody>
      </p:sp>
      <p:sp>
        <p:nvSpPr>
          <p:cNvPr id="3" name="Oval 2"/>
          <p:cNvSpPr/>
          <p:nvPr/>
        </p:nvSpPr>
        <p:spPr>
          <a:xfrm>
            <a:off x="5381341" y="4850669"/>
            <a:ext cx="933803" cy="93380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48971" y="4850670"/>
            <a:ext cx="933803" cy="933803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1" name="Straight Connector 10"/>
          <p:cNvCxnSpPr>
            <a:stCxn id="3" idx="6"/>
            <a:endCxn id="19" idx="2"/>
          </p:cNvCxnSpPr>
          <p:nvPr/>
        </p:nvCxnSpPr>
        <p:spPr>
          <a:xfrm>
            <a:off x="6315144" y="5317571"/>
            <a:ext cx="93382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TL;DR Delays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6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Covered more in section 4.2 of text</a:t>
            </a:r>
          </a:p>
          <a:p>
            <a:pPr lvl="1"/>
            <a:r>
              <a:rPr lang="en-US" dirty="0" smtClean="0"/>
              <a:t>which you may not have read yet!</a:t>
            </a:r>
          </a:p>
          <a:p>
            <a:pPr lvl="1"/>
            <a:endParaRPr lang="en-US" dirty="0"/>
          </a:p>
          <a:p>
            <a:r>
              <a:rPr lang="en-US" dirty="0" smtClean="0"/>
              <a:t>With what you got in lecture and from section 1.3.2, here’s what you need to know for the worksheet…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Make a packet switched network a bit more like a circuit switched network</a:t>
            </a:r>
          </a:p>
          <a:p>
            <a:pPr lvl="1"/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AutoShape 54"/>
          <p:cNvSpPr>
            <a:spLocks/>
          </p:cNvSpPr>
          <p:nvPr/>
        </p:nvSpPr>
        <p:spPr bwMode="auto">
          <a:xfrm>
            <a:off x="1828800" y="3200400"/>
            <a:ext cx="76200" cy="838200"/>
          </a:xfrm>
          <a:prstGeom prst="leftBrace">
            <a:avLst>
              <a:gd name="adj1" fmla="val 91667"/>
              <a:gd name="adj2" fmla="val 3636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698" tIns="45851" rIns="91698" bIns="229263" anchor="ctr"/>
          <a:lstStyle/>
          <a:p>
            <a:pPr eaLnBrk="0" hangingPunct="0">
              <a:spcBef>
                <a:spcPct val="50000"/>
              </a:spcBef>
              <a:spcAft>
                <a:spcPts val="1000"/>
              </a:spcAft>
            </a:pPr>
            <a:endParaRPr lang="en-US" sz="1600" b="0" dirty="0">
              <a:solidFill>
                <a:srgbClr val="000000"/>
              </a:solidFill>
              <a:latin typeface="PMingLiU" charset="0"/>
            </a:endParaRPr>
          </a:p>
        </p:txBody>
      </p:sp>
      <p:sp>
        <p:nvSpPr>
          <p:cNvPr id="36865" name="Rectangle 10"/>
          <p:cNvSpPr>
            <a:spLocks noChangeArrowheads="1"/>
          </p:cNvSpPr>
          <p:nvPr/>
        </p:nvSpPr>
        <p:spPr bwMode="auto">
          <a:xfrm>
            <a:off x="3151188" y="3519488"/>
            <a:ext cx="0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6" name="Rectangle 11"/>
          <p:cNvSpPr>
            <a:spLocks noChangeArrowheads="1"/>
          </p:cNvSpPr>
          <p:nvPr/>
        </p:nvSpPr>
        <p:spPr bwMode="auto">
          <a:xfrm>
            <a:off x="1066800" y="3811588"/>
            <a:ext cx="0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12"/>
          <p:cNvSpPr>
            <a:spLocks noChangeArrowheads="1"/>
          </p:cNvSpPr>
          <p:nvPr/>
        </p:nvSpPr>
        <p:spPr bwMode="auto">
          <a:xfrm>
            <a:off x="3151188" y="4256088"/>
            <a:ext cx="0" cy="12700"/>
          </a:xfrm>
          <a:prstGeom prst="rect">
            <a:avLst/>
          </a:pr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AutoShape 13"/>
          <p:cNvSpPr>
            <a:spLocks noChangeArrowheads="1"/>
          </p:cNvSpPr>
          <p:nvPr/>
        </p:nvSpPr>
        <p:spPr bwMode="auto">
          <a:xfrm rot="5400000">
            <a:off x="3714750" y="2401888"/>
            <a:ext cx="1766887" cy="5176838"/>
          </a:xfrm>
          <a:prstGeom prst="parallelogram">
            <a:avLst>
              <a:gd name="adj" fmla="val 25000"/>
            </a:avLst>
          </a:prstGeom>
          <a:solidFill>
            <a:srgbClr val="C1C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1974" tIns="45988" rIns="91974" bIns="45988" anchor="ctr"/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en-US" altLang="zh-TW" sz="2400" b="0" i="1">
                <a:solidFill>
                  <a:srgbClr val="000000"/>
                </a:solidFill>
                <a:latin typeface="Arial" charset="0"/>
                <a:ea typeface="PMingLiU" charset="0"/>
                <a:cs typeface="PMingLiU" charset="0"/>
              </a:rPr>
              <a:t>Information</a:t>
            </a:r>
          </a:p>
        </p:txBody>
      </p:sp>
      <p:sp>
        <p:nvSpPr>
          <p:cNvPr id="36869" name="Line 14"/>
          <p:cNvSpPr>
            <a:spLocks noChangeShapeType="1"/>
          </p:cNvSpPr>
          <p:nvPr/>
        </p:nvSpPr>
        <p:spPr bwMode="auto">
          <a:xfrm>
            <a:off x="3729038" y="2967038"/>
            <a:ext cx="3175" cy="3365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0" name="Line 15"/>
          <p:cNvSpPr>
            <a:spLocks noChangeShapeType="1"/>
          </p:cNvSpPr>
          <p:nvPr/>
        </p:nvSpPr>
        <p:spPr bwMode="auto">
          <a:xfrm>
            <a:off x="2005013" y="2795588"/>
            <a:ext cx="0" cy="353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1" name="Line 16"/>
          <p:cNvSpPr>
            <a:spLocks noChangeShapeType="1"/>
          </p:cNvSpPr>
          <p:nvPr/>
        </p:nvSpPr>
        <p:spPr bwMode="auto">
          <a:xfrm>
            <a:off x="7181850" y="2795588"/>
            <a:ext cx="0" cy="353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2" name="AutoShape 17"/>
          <p:cNvSpPr>
            <a:spLocks noChangeArrowheads="1"/>
          </p:cNvSpPr>
          <p:nvPr/>
        </p:nvSpPr>
        <p:spPr bwMode="auto">
          <a:xfrm rot="16200000" flipH="1">
            <a:off x="4409282" y="3615531"/>
            <a:ext cx="368300" cy="5176837"/>
          </a:xfrm>
          <a:prstGeom prst="parallelogram">
            <a:avLst>
              <a:gd name="adj" fmla="val 808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3" name="AutoShape 18"/>
          <p:cNvSpPr>
            <a:spLocks noChangeArrowheads="1"/>
          </p:cNvSpPr>
          <p:nvPr/>
        </p:nvSpPr>
        <p:spPr bwMode="auto">
          <a:xfrm rot="16200000" flipH="1">
            <a:off x="4441825" y="1366838"/>
            <a:ext cx="303213" cy="5176837"/>
          </a:xfrm>
          <a:prstGeom prst="parallelogram">
            <a:avLst>
              <a:gd name="adj" fmla="val 79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4" name="AutoShape 19"/>
          <p:cNvSpPr>
            <a:spLocks noChangeArrowheads="1"/>
          </p:cNvSpPr>
          <p:nvPr/>
        </p:nvSpPr>
        <p:spPr bwMode="auto">
          <a:xfrm rot="5400000">
            <a:off x="4502150" y="2635250"/>
            <a:ext cx="182563" cy="1725613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5" name="AutoShape 20"/>
          <p:cNvSpPr>
            <a:spLocks noChangeArrowheads="1"/>
          </p:cNvSpPr>
          <p:nvPr/>
        </p:nvSpPr>
        <p:spPr bwMode="auto">
          <a:xfrm rot="5400000">
            <a:off x="2775744" y="2451894"/>
            <a:ext cx="184150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77" name="AutoShape 55"/>
          <p:cNvSpPr>
            <a:spLocks/>
          </p:cNvSpPr>
          <p:nvPr/>
        </p:nvSpPr>
        <p:spPr bwMode="auto">
          <a:xfrm>
            <a:off x="1844675" y="4157133"/>
            <a:ext cx="76200" cy="1219200"/>
          </a:xfrm>
          <a:prstGeom prst="leftBrace">
            <a:avLst>
              <a:gd name="adj1" fmla="val 133333"/>
              <a:gd name="adj2" fmla="val 3636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698" tIns="45851" rIns="91698" bIns="229263" anchor="ctr"/>
          <a:lstStyle/>
          <a:p>
            <a:pPr eaLnBrk="0" hangingPunct="0">
              <a:spcBef>
                <a:spcPct val="50000"/>
              </a:spcBef>
              <a:spcAft>
                <a:spcPts val="1000"/>
              </a:spcAft>
            </a:pPr>
            <a:r>
              <a:rPr lang="en-US" sz="1600" b="0" dirty="0">
                <a:latin typeface="PMingLiU" charset="0"/>
              </a:rPr>
              <a:t>             </a:t>
            </a:r>
            <a:br>
              <a:rPr lang="en-US" sz="1600" b="0" dirty="0">
                <a:latin typeface="PMingLiU" charset="0"/>
              </a:rPr>
            </a:br>
            <a:r>
              <a:rPr lang="en-US" sz="1600" b="0" dirty="0">
                <a:latin typeface="PMingLiU" charset="0"/>
              </a:rPr>
              <a:t> </a:t>
            </a:r>
            <a:endParaRPr lang="en-US" sz="1600" b="0" dirty="0">
              <a:solidFill>
                <a:srgbClr val="000000"/>
              </a:solidFill>
              <a:latin typeface="PMingLiU" charset="0"/>
            </a:endParaRPr>
          </a:p>
        </p:txBody>
      </p:sp>
      <p:sp>
        <p:nvSpPr>
          <p:cNvPr id="36878" name="AutoShape 56"/>
          <p:cNvSpPr>
            <a:spLocks/>
          </p:cNvSpPr>
          <p:nvPr/>
        </p:nvSpPr>
        <p:spPr bwMode="auto">
          <a:xfrm>
            <a:off x="1846263" y="5585177"/>
            <a:ext cx="76200" cy="762000"/>
          </a:xfrm>
          <a:prstGeom prst="leftBrace">
            <a:avLst>
              <a:gd name="adj1" fmla="val 83333"/>
              <a:gd name="adj2" fmla="val 3636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698" tIns="45851" rIns="91698" bIns="229263" anchor="ctr"/>
          <a:lstStyle/>
          <a:p>
            <a:pPr eaLnBrk="0" hangingPunct="0">
              <a:spcBef>
                <a:spcPct val="50000"/>
              </a:spcBef>
              <a:spcAft>
                <a:spcPts val="1000"/>
              </a:spcAft>
            </a:pPr>
            <a:endParaRPr lang="en-US" sz="1600" b="0" dirty="0">
              <a:latin typeface="PMingLiU" charset="0"/>
            </a:endParaRPr>
          </a:p>
        </p:txBody>
      </p:sp>
      <p:sp>
        <p:nvSpPr>
          <p:cNvPr id="36879" name="AutoShape 65"/>
          <p:cNvSpPr>
            <a:spLocks noChangeArrowheads="1"/>
          </p:cNvSpPr>
          <p:nvPr/>
        </p:nvSpPr>
        <p:spPr bwMode="auto">
          <a:xfrm rot="5400000">
            <a:off x="6226969" y="2829719"/>
            <a:ext cx="184150" cy="1725612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80" name="Line 74"/>
          <p:cNvSpPr>
            <a:spLocks noChangeShapeType="1"/>
          </p:cNvSpPr>
          <p:nvPr/>
        </p:nvSpPr>
        <p:spPr bwMode="auto">
          <a:xfrm flipH="1">
            <a:off x="5453063" y="2954338"/>
            <a:ext cx="0" cy="3422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81" name="Line 83"/>
          <p:cNvSpPr>
            <a:spLocks noChangeShapeType="1"/>
          </p:cNvSpPr>
          <p:nvPr/>
        </p:nvSpPr>
        <p:spPr bwMode="auto">
          <a:xfrm>
            <a:off x="7543800" y="4648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882" name="Text Box 84"/>
          <p:cNvSpPr txBox="1">
            <a:spLocks noChangeArrowheads="1"/>
          </p:cNvSpPr>
          <p:nvPr/>
        </p:nvSpPr>
        <p:spPr bwMode="auto">
          <a:xfrm>
            <a:off x="7558088" y="5268913"/>
            <a:ext cx="520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400" b="0">
                <a:latin typeface="Arial" charset="0"/>
              </a:rPr>
              <a:t>time</a:t>
            </a:r>
          </a:p>
        </p:txBody>
      </p:sp>
      <p:sp>
        <p:nvSpPr>
          <p:cNvPr id="36883" name="AutoShape 85"/>
          <p:cNvSpPr>
            <a:spLocks noChangeArrowheads="1"/>
          </p:cNvSpPr>
          <p:nvPr/>
        </p:nvSpPr>
        <p:spPr bwMode="auto">
          <a:xfrm rot="5400000">
            <a:off x="4341019" y="3202781"/>
            <a:ext cx="457200" cy="5176838"/>
          </a:xfrm>
          <a:prstGeom prst="parallelogram">
            <a:avLst>
              <a:gd name="adj" fmla="val 84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/>
          <a:p>
            <a:endParaRPr lang="en-US"/>
          </a:p>
        </p:txBody>
      </p:sp>
      <p:sp>
        <p:nvSpPr>
          <p:cNvPr id="36884" name="Freeform 31"/>
          <p:cNvSpPr>
            <a:spLocks/>
          </p:cNvSpPr>
          <p:nvPr/>
        </p:nvSpPr>
        <p:spPr bwMode="auto">
          <a:xfrm>
            <a:off x="2289175" y="2185988"/>
            <a:ext cx="908050" cy="1587"/>
          </a:xfrm>
          <a:custGeom>
            <a:avLst/>
            <a:gdLst>
              <a:gd name="T0" fmla="*/ 2147483647 w 573"/>
              <a:gd name="T1" fmla="*/ 0 h 1587"/>
              <a:gd name="T2" fmla="*/ 2147483647 w 573"/>
              <a:gd name="T3" fmla="*/ 0 h 1587"/>
              <a:gd name="T4" fmla="*/ 0 w 573"/>
              <a:gd name="T5" fmla="*/ 0 h 1587"/>
              <a:gd name="T6" fmla="*/ 0 60000 65536"/>
              <a:gd name="T7" fmla="*/ 0 60000 65536"/>
              <a:gd name="T8" fmla="*/ 0 60000 65536"/>
              <a:gd name="T9" fmla="*/ 0 w 573"/>
              <a:gd name="T10" fmla="*/ 0 h 1587"/>
              <a:gd name="T11" fmla="*/ 573 w 57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3" h="1587">
                <a:moveTo>
                  <a:pt x="573" y="0"/>
                </a:moveTo>
                <a:lnTo>
                  <a:pt x="286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Freeform 36"/>
          <p:cNvSpPr>
            <a:spLocks/>
          </p:cNvSpPr>
          <p:nvPr/>
        </p:nvSpPr>
        <p:spPr bwMode="auto">
          <a:xfrm>
            <a:off x="5697538" y="2185988"/>
            <a:ext cx="1019175" cy="1587"/>
          </a:xfrm>
          <a:custGeom>
            <a:avLst/>
            <a:gdLst>
              <a:gd name="T0" fmla="*/ 0 w 643"/>
              <a:gd name="T1" fmla="*/ 0 h 1587"/>
              <a:gd name="T2" fmla="*/ 2147483647 w 643"/>
              <a:gd name="T3" fmla="*/ 0 h 1587"/>
              <a:gd name="T4" fmla="*/ 2147483647 w 643"/>
              <a:gd name="T5" fmla="*/ 0 h 1587"/>
              <a:gd name="T6" fmla="*/ 0 60000 65536"/>
              <a:gd name="T7" fmla="*/ 0 60000 65536"/>
              <a:gd name="T8" fmla="*/ 0 60000 65536"/>
              <a:gd name="T9" fmla="*/ 0 w 643"/>
              <a:gd name="T10" fmla="*/ 0 h 1587"/>
              <a:gd name="T11" fmla="*/ 643 w 64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3" h="1587">
                <a:moveTo>
                  <a:pt x="0" y="0"/>
                </a:moveTo>
                <a:lnTo>
                  <a:pt x="321" y="0"/>
                </a:lnTo>
                <a:lnTo>
                  <a:pt x="643" y="0"/>
                </a:lnTo>
              </a:path>
            </a:pathLst>
          </a:custGeom>
          <a:noFill/>
          <a:ln w="254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54"/>
          <p:cNvSpPr>
            <a:spLocks noChangeShapeType="1"/>
          </p:cNvSpPr>
          <p:nvPr/>
        </p:nvSpPr>
        <p:spPr bwMode="auto">
          <a:xfrm>
            <a:off x="2359025" y="2205038"/>
            <a:ext cx="912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6887" name="Line 56"/>
          <p:cNvSpPr>
            <a:spLocks noChangeShapeType="1"/>
          </p:cNvSpPr>
          <p:nvPr/>
        </p:nvSpPr>
        <p:spPr bwMode="auto">
          <a:xfrm>
            <a:off x="5783263" y="2205038"/>
            <a:ext cx="9890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pic>
        <p:nvPicPr>
          <p:cNvPr id="3688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1831975"/>
            <a:ext cx="6873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9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1828800"/>
            <a:ext cx="687387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0" name="Rectangle 92"/>
          <p:cNvSpPr>
            <a:spLocks noChangeArrowheads="1"/>
          </p:cNvSpPr>
          <p:nvPr/>
        </p:nvSpPr>
        <p:spPr bwMode="auto">
          <a:xfrm>
            <a:off x="3505200" y="2022475"/>
            <a:ext cx="488950" cy="4159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Rectangle 93"/>
          <p:cNvSpPr>
            <a:spLocks noChangeArrowheads="1"/>
          </p:cNvSpPr>
          <p:nvPr/>
        </p:nvSpPr>
        <p:spPr bwMode="auto">
          <a:xfrm>
            <a:off x="5181600" y="2057400"/>
            <a:ext cx="488950" cy="4159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Line 56"/>
          <p:cNvSpPr>
            <a:spLocks noChangeShapeType="1"/>
          </p:cNvSpPr>
          <p:nvPr/>
        </p:nvSpPr>
        <p:spPr bwMode="auto">
          <a:xfrm>
            <a:off x="4116388" y="2209800"/>
            <a:ext cx="9890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419033" y="6363023"/>
            <a:ext cx="152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(From lecture)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279" y="3166181"/>
            <a:ext cx="1512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Circuit</a:t>
            </a:r>
          </a:p>
          <a:p>
            <a:pPr algn="r"/>
            <a:r>
              <a:rPr lang="en-US" dirty="0" smtClean="0"/>
              <a:t>Establishment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54637" y="43605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82123" y="5486400"/>
            <a:ext cx="1136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Circuit</a:t>
            </a:r>
          </a:p>
          <a:p>
            <a:pPr algn="r"/>
            <a:r>
              <a:rPr lang="en-US" dirty="0" smtClean="0"/>
              <a:t>Teardown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Circuit Establishment</a:t>
            </a:r>
          </a:p>
          <a:p>
            <a:pPr marL="914400" lvl="1" indent="-514350"/>
            <a:r>
              <a:rPr lang="en-US" dirty="0" smtClean="0"/>
              <a:t>Source sends a setup packet to switches along path/circuit toward destination</a:t>
            </a:r>
          </a:p>
          <a:p>
            <a:pPr marL="914400" lvl="1" indent="-514350"/>
            <a:r>
              <a:rPr lang="en-US" dirty="0" smtClean="0"/>
              <a:t>Switches along path set up connection</a:t>
            </a:r>
          </a:p>
          <a:p>
            <a:pPr marL="914400" lvl="1" indent="-514350"/>
            <a:r>
              <a:rPr lang="en-US" dirty="0" smtClean="0"/>
              <a:t>At end of path, destination sends confirmation back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sent along path/circuit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Note: Data sent along established circuit is cut-through!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Question: What is the transmission rate of the circuit?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Circuit Teardown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 sends teardown packet along path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Destination sends confirmation back</a:t>
            </a:r>
          </a:p>
        </p:txBody>
      </p:sp>
    </p:spTree>
    <p:extLst>
      <p:ext uri="{BB962C8B-B14F-4D97-AF65-F5344CB8AC3E}">
        <p14:creationId xmlns:p14="http://schemas.microsoft.com/office/powerpoint/2010/main" val="23153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Circuit Establishment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Source sends a setup packet to switches along path/circuit toward destination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Switches along path set up connection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At end of path, destination sends confirmation back</a:t>
            </a:r>
          </a:p>
          <a:p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Data sent along path/circuit</a:t>
            </a:r>
          </a:p>
          <a:p>
            <a:pPr lvl="1"/>
            <a:r>
              <a:rPr lang="en-US" dirty="0" smtClean="0"/>
              <a:t>Note: Data sent along established circuit is cut-through!</a:t>
            </a:r>
          </a:p>
          <a:p>
            <a:pPr lvl="1"/>
            <a:r>
              <a:rPr lang="en-US" dirty="0" smtClean="0"/>
              <a:t>Question: What is the transmission rate of the circuit?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Circuit Teardown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Source sends teardown packet along path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Destination sends confirmation back</a:t>
            </a:r>
          </a:p>
        </p:txBody>
      </p:sp>
    </p:spTree>
    <p:extLst>
      <p:ext uri="{BB962C8B-B14F-4D97-AF65-F5344CB8AC3E}">
        <p14:creationId xmlns:p14="http://schemas.microsoft.com/office/powerpoint/2010/main" val="184775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Circuit Establishment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Source sends a setup packet to switches along path/circuit toward destination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Switches along path set up connection</a:t>
            </a:r>
          </a:p>
          <a:p>
            <a:pPr marL="914400" lvl="1" indent="-514350"/>
            <a:r>
              <a:rPr lang="en-US" dirty="0" smtClean="0">
                <a:solidFill>
                  <a:srgbClr val="7F7F7F"/>
                </a:solidFill>
              </a:rPr>
              <a:t>At end of path, destination sends confirmation back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Transfer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Data sent along path/circuit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Note: Data sent along established circuit is cut-through!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Question: What is the transmission rate of the circuit?</a:t>
            </a:r>
          </a:p>
          <a:p>
            <a:r>
              <a:rPr lang="en-US" dirty="0" smtClean="0"/>
              <a:t>Circuit Teardown</a:t>
            </a:r>
          </a:p>
          <a:p>
            <a:pPr lvl="1"/>
            <a:r>
              <a:rPr lang="en-US" dirty="0" smtClean="0"/>
              <a:t>Source sends teardown packet along path</a:t>
            </a:r>
          </a:p>
          <a:p>
            <a:pPr lvl="1"/>
            <a:r>
              <a:rPr lang="en-US" dirty="0" smtClean="0"/>
              <a:t>Destination sends confirmation back</a:t>
            </a:r>
          </a:p>
        </p:txBody>
      </p:sp>
    </p:spTree>
    <p:extLst>
      <p:ext uri="{BB962C8B-B14F-4D97-AF65-F5344CB8AC3E}">
        <p14:creationId xmlns:p14="http://schemas.microsoft.com/office/powerpoint/2010/main" val="371099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Worksheet!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1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16" y="381000"/>
            <a:ext cx="4105546" cy="10145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089" y="2192161"/>
            <a:ext cx="4927600" cy="86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698" y="3852333"/>
            <a:ext cx="4260383" cy="267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1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Doing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of delays</a:t>
            </a:r>
          </a:p>
          <a:p>
            <a:r>
              <a:rPr lang="en-US" dirty="0" smtClean="0"/>
              <a:t>Crash course on “virtual circuits”</a:t>
            </a:r>
          </a:p>
          <a:p>
            <a:r>
              <a:rPr lang="en-US" dirty="0" smtClean="0"/>
              <a:t>Work through worksheet in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60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Delay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460" y="2709165"/>
            <a:ext cx="3400022" cy="2588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Processing delay</a:t>
            </a:r>
          </a:p>
          <a:p>
            <a:pPr marL="0" indent="0" algn="ctr"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b="1" dirty="0"/>
              <a:t>Queuing delay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b="1" dirty="0" smtClean="0"/>
              <a:t>Transmission </a:t>
            </a:r>
            <a:r>
              <a:rPr lang="en-US" b="1" dirty="0"/>
              <a:t>delay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b="1" dirty="0" smtClean="0"/>
              <a:t>Propagation </a:t>
            </a:r>
            <a:r>
              <a:rPr lang="en-US" b="1" dirty="0"/>
              <a:t>delay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Font typeface="Arial"/>
              <a:buNone/>
            </a:pP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27667"/>
            <a:ext cx="8229600" cy="1339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i="1" dirty="0" smtClean="0"/>
              <a:t>Sum of several types of delay</a:t>
            </a:r>
            <a:endParaRPr lang="en-US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444" y="2799184"/>
            <a:ext cx="5535535" cy="2280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22033" y="6363023"/>
            <a:ext cx="301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(Diagram from Kurose &amp; Ross)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3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991" y="4292064"/>
            <a:ext cx="5535535" cy="2280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22033" y="6363023"/>
            <a:ext cx="301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(Diagram from Kurose &amp; Ross)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54419" y="1669981"/>
            <a:ext cx="3886287" cy="1875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454419" y="1669980"/>
            <a:ext cx="4022348" cy="19878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Processing Delay</a:t>
            </a:r>
            <a:endParaRPr lang="en-US" sz="1800" i="1" dirty="0" smtClean="0"/>
          </a:p>
          <a:p>
            <a:pPr>
              <a:buFont typeface="Wingdings" pitchFamily="2" charset="2"/>
              <a:buChar char="§"/>
            </a:pPr>
            <a:r>
              <a:rPr lang="en-US" sz="1800" i="1" dirty="0" smtClean="0"/>
              <a:t>Processing on reception</a:t>
            </a:r>
            <a:endParaRPr lang="en-US" sz="1800" i="1" dirty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Examine header and determine where to send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Error checking (maybe)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8038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991" y="4292064"/>
            <a:ext cx="5535535" cy="2280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22033" y="6363023"/>
            <a:ext cx="301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(Diagram from Kurose &amp; Ross)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54419" y="1669981"/>
            <a:ext cx="3886287" cy="18750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454419" y="1669980"/>
            <a:ext cx="4022348" cy="19878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Queuing Delay</a:t>
            </a:r>
            <a:endParaRPr lang="en-US" sz="1800" i="1" dirty="0" smtClean="0"/>
          </a:p>
          <a:p>
            <a:pPr>
              <a:buFont typeface="Wingdings" pitchFamily="2" charset="2"/>
              <a:buChar char="§"/>
            </a:pPr>
            <a:r>
              <a:rPr lang="en-US" sz="1800" i="1" dirty="0" smtClean="0"/>
              <a:t>Time </a:t>
            </a:r>
            <a:r>
              <a:rPr lang="en-US" sz="1800" i="1" dirty="0"/>
              <a:t>packet spends in </a:t>
            </a:r>
            <a:r>
              <a:rPr lang="en-US" sz="1800" i="1" dirty="0" smtClean="0"/>
              <a:t>buffer</a:t>
            </a:r>
            <a:r>
              <a:rPr lang="en-US" sz="1800" i="1" dirty="0"/>
              <a:t>/</a:t>
            </a:r>
            <a:r>
              <a:rPr lang="en-US" sz="1800" i="1" dirty="0" smtClean="0"/>
              <a:t>queue</a:t>
            </a:r>
            <a:endParaRPr lang="en-US" sz="1800" i="1" dirty="0"/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Only when arrival rate &gt; service rate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Especially </a:t>
            </a:r>
            <a:r>
              <a:rPr lang="en-US" sz="1800" dirty="0" smtClean="0"/>
              <a:t>significant when </a:t>
            </a:r>
            <a:r>
              <a:rPr lang="en-US" sz="1800" dirty="0"/>
              <a:t>packet arrivals are </a:t>
            </a:r>
            <a:r>
              <a:rPr lang="en-US" sz="1800" i="1" dirty="0" err="1" smtClean="0"/>
              <a:t>bursty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97306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 flipH="1">
            <a:off x="1139629" y="2866898"/>
            <a:ext cx="0" cy="20919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5400000">
            <a:off x="1664460" y="2668110"/>
            <a:ext cx="285391" cy="1342943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2485919" y="2866898"/>
            <a:ext cx="0" cy="20919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3824104" y="2866898"/>
            <a:ext cx="0" cy="20919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 rot="5400000">
            <a:off x="1664523" y="3432935"/>
            <a:ext cx="285391" cy="1342943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2072" y="2529020"/>
            <a:ext cx="415114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78362" y="2529020"/>
            <a:ext cx="415114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4506" y="2529020"/>
            <a:ext cx="207557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 rot="5400000">
            <a:off x="2845501" y="3117939"/>
            <a:ext cx="614263" cy="1342943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rot="5400000">
            <a:off x="2868027" y="3864996"/>
            <a:ext cx="578728" cy="1342943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35815" y="4290662"/>
            <a:ext cx="11426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i="1" dirty="0">
                <a:solidFill>
                  <a:schemeClr val="accent6">
                    <a:lumMod val="50000"/>
                  </a:schemeClr>
                </a:solidFill>
              </a:rPr>
              <a:t>Brown </a:t>
            </a:r>
            <a:r>
              <a:rPr lang="en-US" sz="1500" i="1" dirty="0"/>
              <a:t>packet </a:t>
            </a:r>
            <a:r>
              <a:rPr lang="en-US" sz="1500" i="1" dirty="0" smtClean="0"/>
              <a:t>does not have to wait</a:t>
            </a:r>
            <a:endParaRPr lang="en-US" sz="15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Queuing Delay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90138" y="5991555"/>
            <a:ext cx="4445057" cy="55026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BC’s transmission delay is twice that of </a:t>
            </a:r>
            <a:r>
              <a:rPr lang="en-US" b="1" dirty="0" smtClean="0">
                <a:solidFill>
                  <a:srgbClr val="000000"/>
                </a:solidFill>
              </a:rPr>
              <a:t>AB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H="1">
            <a:off x="5252618" y="2864514"/>
            <a:ext cx="0" cy="20943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 rot="5400000">
            <a:off x="5777449" y="2665726"/>
            <a:ext cx="285391" cy="1342944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6598909" y="2864514"/>
            <a:ext cx="0" cy="20943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7937094" y="2864514"/>
            <a:ext cx="0" cy="209434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 rot="5400000">
            <a:off x="5777449" y="2773708"/>
            <a:ext cx="285391" cy="1342944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45061" y="2526636"/>
            <a:ext cx="415114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91352" y="2526636"/>
            <a:ext cx="415114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77496" y="2526636"/>
            <a:ext cx="207557" cy="287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5210613" y="3822418"/>
            <a:ext cx="1398301" cy="1681846"/>
            <a:chOff x="5210613" y="3822418"/>
            <a:chExt cx="1398301" cy="1681846"/>
          </a:xfrm>
        </p:grpSpPr>
        <p:sp>
          <p:nvSpPr>
            <p:cNvPr id="27" name="Right Arrow 26"/>
            <p:cNvSpPr/>
            <p:nvPr/>
          </p:nvSpPr>
          <p:spPr>
            <a:xfrm rot="19161851">
              <a:off x="5834787" y="3822418"/>
              <a:ext cx="774127" cy="2335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210613" y="4257769"/>
              <a:ext cx="1297231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Brown </a:t>
              </a:r>
              <a:r>
                <a:rPr lang="en-US" sz="1500" i="1" dirty="0" smtClean="0"/>
                <a:t>packet waits for half the trans. delay of </a:t>
              </a:r>
              <a:r>
                <a:rPr lang="en-US" sz="1500" b="1" i="1" dirty="0" smtClean="0">
                  <a:solidFill>
                    <a:srgbClr val="002060"/>
                  </a:solidFill>
                </a:rPr>
                <a:t>blue</a:t>
              </a:r>
              <a:r>
                <a:rPr lang="en-US" sz="1500" i="1" dirty="0" smtClean="0"/>
                <a:t> packet</a:t>
              </a:r>
              <a:endParaRPr lang="en-US" sz="1500" i="1" dirty="0"/>
            </a:p>
          </p:txBody>
        </p:sp>
      </p:grpSp>
      <p:sp>
        <p:nvSpPr>
          <p:cNvPr id="29" name="AutoShape 20"/>
          <p:cNvSpPr>
            <a:spLocks noChangeArrowheads="1"/>
          </p:cNvSpPr>
          <p:nvPr/>
        </p:nvSpPr>
        <p:spPr bwMode="auto">
          <a:xfrm rot="5400000">
            <a:off x="6958491" y="3115555"/>
            <a:ext cx="614263" cy="1342944"/>
          </a:xfrm>
          <a:prstGeom prst="parallelogram">
            <a:avLst>
              <a:gd name="adj" fmla="val 638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 rot="5400000">
            <a:off x="6976258" y="3296935"/>
            <a:ext cx="578728" cy="1342944"/>
          </a:xfrm>
          <a:prstGeom prst="parallelogram">
            <a:avLst>
              <a:gd name="adj" fmla="val 6388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92121" tIns="46062" rIns="92121" bIns="46062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1" name="Line 57"/>
          <p:cNvSpPr>
            <a:spLocks noChangeShapeType="1"/>
          </p:cNvSpPr>
          <p:nvPr/>
        </p:nvSpPr>
        <p:spPr bwMode="auto">
          <a:xfrm flipV="1">
            <a:off x="6598909" y="3584058"/>
            <a:ext cx="154362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Line 57"/>
          <p:cNvSpPr>
            <a:spLocks noChangeShapeType="1"/>
          </p:cNvSpPr>
          <p:nvPr/>
        </p:nvSpPr>
        <p:spPr bwMode="auto">
          <a:xfrm flipV="1">
            <a:off x="6597804" y="3666673"/>
            <a:ext cx="154362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274731" tIns="45786" rIns="91570" bIns="228943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615293" y="2866898"/>
            <a:ext cx="1297231" cy="649304"/>
            <a:chOff x="6615293" y="2866898"/>
            <a:chExt cx="1297231" cy="649304"/>
          </a:xfrm>
        </p:grpSpPr>
        <p:sp>
          <p:nvSpPr>
            <p:cNvPr id="36" name="TextBox 35"/>
            <p:cNvSpPr txBox="1"/>
            <p:nvPr/>
          </p:nvSpPr>
          <p:spPr>
            <a:xfrm>
              <a:off x="6615293" y="2866898"/>
              <a:ext cx="12972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i="1" dirty="0" smtClean="0">
                  <a:solidFill>
                    <a:srgbClr val="000000"/>
                  </a:solidFill>
                </a:rPr>
                <a:t>Queuing delay</a:t>
              </a:r>
              <a:endParaRPr lang="en-US" sz="1500" i="1" dirty="0">
                <a:solidFill>
                  <a:srgbClr val="000000"/>
                </a:solidFill>
              </a:endParaRPr>
            </a:p>
          </p:txBody>
        </p:sp>
        <p:sp>
          <p:nvSpPr>
            <p:cNvPr id="37" name="Right Arrow 36"/>
            <p:cNvSpPr/>
            <p:nvPr/>
          </p:nvSpPr>
          <p:spPr>
            <a:xfrm rot="5400000">
              <a:off x="7547130" y="3239789"/>
              <a:ext cx="319315" cy="2335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837461" y="1646889"/>
            <a:ext cx="3282332" cy="711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Queuing Delay: No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4956784" y="1646889"/>
            <a:ext cx="3282332" cy="7117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Queuing Delay: Yes</a:t>
            </a:r>
            <a:endParaRPr lang="en-US" sz="20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63278" y="1646889"/>
            <a:ext cx="0" cy="3857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90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 animBg="1"/>
      <p:bldP spid="17" grpId="0" animBg="1"/>
      <p:bldP spid="18" grpId="0"/>
      <p:bldP spid="13" grpId="0" animBg="1"/>
      <p:bldP spid="20" grpId="0" animBg="1"/>
      <p:bldP spid="23" grpId="0" animBg="1"/>
      <p:bldP spid="29" grpId="0" animBg="1"/>
      <p:bldP spid="30" grpId="0" animBg="1"/>
      <p:bldP spid="31" grpId="0" animBg="1"/>
      <p:bldP spid="35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194304" y="2450990"/>
            <a:ext cx="2286000" cy="762000"/>
            <a:chOff x="2016" y="1680"/>
            <a:chExt cx="1440" cy="48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5480304" y="283199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4870704" y="252719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4870704" y="252719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4870704" y="252719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4870704" y="252719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870704" y="2527190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Sidenote</a:t>
            </a:r>
            <a:r>
              <a:rPr lang="en-US" dirty="0" smtClean="0"/>
              <a:t>: </a:t>
            </a:r>
            <a:r>
              <a:rPr lang="en-US" dirty="0" err="1" smtClean="0"/>
              <a:t>Burstiness</a:t>
            </a:r>
            <a:endParaRPr lang="en-US" dirty="0"/>
          </a:p>
        </p:txBody>
      </p:sp>
      <p:grpSp>
        <p:nvGrpSpPr>
          <p:cNvPr id="36" name="Group 11"/>
          <p:cNvGrpSpPr>
            <a:grpSpLocks/>
          </p:cNvGrpSpPr>
          <p:nvPr/>
        </p:nvGrpSpPr>
        <p:grpSpPr bwMode="auto">
          <a:xfrm>
            <a:off x="3194304" y="4363065"/>
            <a:ext cx="2286000" cy="762000"/>
            <a:chOff x="2016" y="1680"/>
            <a:chExt cx="1440" cy="480"/>
          </a:xfrm>
        </p:grpSpPr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16" y="1680"/>
              <a:ext cx="1056" cy="480"/>
            </a:xfrm>
            <a:custGeom>
              <a:avLst/>
              <a:gdLst>
                <a:gd name="T0" fmla="*/ 0 w 1056"/>
                <a:gd name="T1" fmla="*/ 0 h 480"/>
                <a:gd name="T2" fmla="*/ 1056 w 1056"/>
                <a:gd name="T3" fmla="*/ 0 h 480"/>
                <a:gd name="T4" fmla="*/ 1056 w 1056"/>
                <a:gd name="T5" fmla="*/ 480 h 480"/>
                <a:gd name="T6" fmla="*/ 0 w 1056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56" h="480">
                  <a:moveTo>
                    <a:pt x="0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</a:path>
              </a:pathLst>
            </a:custGeom>
            <a:solidFill>
              <a:schemeClr val="bg1"/>
            </a:solidFill>
            <a:ln w="19050" cmpd="sng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3072" y="1728"/>
              <a:ext cx="384" cy="38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480304" y="474406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-3317147" y="4439265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 bwMode="auto">
          <a:xfrm>
            <a:off x="-2707547" y="4439265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-2097947" y="4439265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>
            <a:off x="-1488347" y="4439265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>
            <a:off x="-878747" y="4439265"/>
            <a:ext cx="609600" cy="6096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1189" y="2480822"/>
            <a:ext cx="2595627" cy="6140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Not </a:t>
            </a:r>
            <a:r>
              <a:rPr lang="en-US" sz="2400" b="1" dirty="0" err="1" smtClean="0"/>
              <a:t>Bursty</a:t>
            </a:r>
            <a:endParaRPr lang="en-US" sz="24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251189" y="4434768"/>
            <a:ext cx="2595627" cy="6140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Bursty</a:t>
            </a:r>
            <a:endParaRPr lang="en-US" sz="2400" b="1" dirty="0"/>
          </a:p>
        </p:txBody>
      </p:sp>
      <p:sp>
        <p:nvSpPr>
          <p:cNvPr id="4" name="Up Arrow 3"/>
          <p:cNvSpPr/>
          <p:nvPr/>
        </p:nvSpPr>
        <p:spPr>
          <a:xfrm rot="10800000">
            <a:off x="3751758" y="1910819"/>
            <a:ext cx="583932" cy="45257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93809" y="1494249"/>
            <a:ext cx="894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Queue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739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xit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886 0 " pathEditMode="relative" ptsTypes="AA">
                                      <p:cBhvr>
                                        <p:cTn id="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886 0 " pathEditMode="relative" ptsTypes="AA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886 0 " pathEditMode="relative" ptsTypes="AA">
                                      <p:cBhvr>
                                        <p:cTn id="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886 0 " pathEditMode="relative" ptsTypes="AA">
                                      <p:cBhvr>
                                        <p:cTn id="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886 0 " pathEditMode="relative" ptsTypes="AA"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40" grpId="0" animBg="1"/>
      <p:bldP spid="40" grpId="1" animBg="1"/>
      <p:bldP spid="41" grpId="0" animBg="1"/>
      <p:bldP spid="42" grpId="0" animBg="1"/>
      <p:bldP spid="43" grpId="0" animBg="1"/>
      <p:bldP spid="44" grpId="0" animBg="1"/>
      <p:bldP spid="3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991" y="4292064"/>
            <a:ext cx="5535535" cy="2280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22033" y="6363023"/>
            <a:ext cx="301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(Diagram from Kurose &amp; Ross)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3245" y="1335019"/>
            <a:ext cx="3886287" cy="2865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3245" y="1335018"/>
            <a:ext cx="4022348" cy="310322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Transmission Delay</a:t>
            </a:r>
            <a:endParaRPr lang="en-US" sz="1800" i="1" dirty="0" smtClean="0"/>
          </a:p>
          <a:p>
            <a:pPr>
              <a:buFont typeface="Wingdings" pitchFamily="2" charset="2"/>
              <a:buChar char="§"/>
            </a:pPr>
            <a:r>
              <a:rPr lang="en-US" sz="1800" i="1" dirty="0"/>
              <a:t>Time taken to push data onto link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Measured…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..</a:t>
            </a:r>
            <a:r>
              <a:rPr lang="en-US" sz="1800" dirty="0"/>
              <a:t> f</a:t>
            </a:r>
            <a:r>
              <a:rPr lang="en-US" sz="1800" dirty="0" smtClean="0"/>
              <a:t>rom when first </a:t>
            </a:r>
            <a:r>
              <a:rPr lang="en-US" sz="1800" dirty="0"/>
              <a:t>bit of data </a:t>
            </a:r>
            <a:r>
              <a:rPr lang="en-US" sz="1800" dirty="0" smtClean="0"/>
              <a:t>pushed </a:t>
            </a:r>
            <a:r>
              <a:rPr lang="en-US" sz="1800" dirty="0"/>
              <a:t>onto </a:t>
            </a:r>
            <a:r>
              <a:rPr lang="en-US" sz="1800" dirty="0" smtClean="0"/>
              <a:t>link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.. until last </a:t>
            </a:r>
            <a:r>
              <a:rPr lang="en-US" sz="1800" dirty="0"/>
              <a:t>bit of data is pushed onto the link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Limited by the link </a:t>
            </a:r>
            <a:r>
              <a:rPr lang="en-US" sz="1800" b="1" i="1" dirty="0"/>
              <a:t>Bandwidth</a:t>
            </a:r>
          </a:p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47077" y="1335018"/>
            <a:ext cx="4022348" cy="1987809"/>
            <a:chOff x="4635437" y="2715618"/>
            <a:chExt cx="4022348" cy="1987809"/>
          </a:xfrm>
        </p:grpSpPr>
        <p:sp>
          <p:nvSpPr>
            <p:cNvPr id="15" name="Rectangle 14"/>
            <p:cNvSpPr/>
            <p:nvPr/>
          </p:nvSpPr>
          <p:spPr>
            <a:xfrm>
              <a:off x="4664452" y="2715618"/>
              <a:ext cx="3886287" cy="198780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4635437" y="2742404"/>
              <a:ext cx="4022348" cy="196102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en-US" sz="2800" b="1" dirty="0" smtClean="0"/>
                <a:t>Propagation Delay</a:t>
              </a:r>
              <a:endParaRPr lang="en-US" sz="1800" i="1" dirty="0" smtClean="0"/>
            </a:p>
            <a:p>
              <a:pPr>
                <a:buFont typeface="Wingdings" pitchFamily="2" charset="2"/>
                <a:buChar char="§"/>
              </a:pPr>
              <a:r>
                <a:rPr lang="en-US" sz="1800" i="1" dirty="0"/>
                <a:t>Time taken by data to traverse </a:t>
              </a:r>
              <a:r>
                <a:rPr lang="en-US" sz="1800" i="1" dirty="0" smtClean="0"/>
                <a:t>link</a:t>
              </a:r>
              <a:endParaRPr lang="en-US" sz="1800" dirty="0" smtClean="0"/>
            </a:p>
            <a:p>
              <a:pPr>
                <a:buFont typeface="Wingdings" pitchFamily="2" charset="2"/>
                <a:buChar char="§"/>
              </a:pPr>
              <a:r>
                <a:rPr lang="en-US" sz="1800" dirty="0"/>
                <a:t>Limited by the speed of </a:t>
              </a:r>
              <a:r>
                <a:rPr lang="en-US" sz="1800" dirty="0" smtClean="0"/>
                <a:t>light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800" b="1" i="1" dirty="0" smtClean="0">
                  <a:solidFill>
                    <a:srgbClr val="000000"/>
                  </a:solidFill>
                </a:rPr>
                <a:t>Latency</a:t>
              </a:r>
              <a:r>
                <a:rPr lang="en-US" sz="1800" dirty="0" smtClean="0">
                  <a:solidFill>
                    <a:srgbClr val="000000"/>
                  </a:solidFill>
                </a:rPr>
                <a:t> </a:t>
              </a:r>
              <a:r>
                <a:rPr lang="en-US" sz="1800" dirty="0" smtClean="0"/>
                <a:t>of </a:t>
              </a:r>
              <a:r>
                <a:rPr lang="en-US" sz="1800" dirty="0"/>
                <a:t>a link is the propagation delay to traverse the link</a:t>
              </a:r>
            </a:p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227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&amp;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fast is my speech?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~1000 </a:t>
            </a:r>
            <a:r>
              <a:rPr lang="en-US" dirty="0" err="1">
                <a:solidFill>
                  <a:srgbClr val="0070C0"/>
                </a:solidFill>
              </a:rPr>
              <a:t>ft</a:t>
            </a:r>
            <a:r>
              <a:rPr lang="en-US" dirty="0">
                <a:solidFill>
                  <a:srgbClr val="0070C0"/>
                </a:solidFill>
              </a:rPr>
              <a:t>/s (speed of sound)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~125 words/minute</a:t>
            </a:r>
          </a:p>
          <a:p>
            <a:r>
              <a:rPr lang="en-US" dirty="0"/>
              <a:t>What about </a:t>
            </a:r>
            <a:r>
              <a:rPr lang="en-US" dirty="0" smtClean="0"/>
              <a:t>Sean Shannon?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~1000 </a:t>
            </a:r>
            <a:r>
              <a:rPr lang="en-US" dirty="0" err="1">
                <a:solidFill>
                  <a:srgbClr val="0070C0"/>
                </a:solidFill>
              </a:rPr>
              <a:t>ft</a:t>
            </a:r>
            <a:r>
              <a:rPr lang="en-US" dirty="0">
                <a:solidFill>
                  <a:srgbClr val="0070C0"/>
                </a:solidFill>
              </a:rPr>
              <a:t>/s (speed of sound)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~655 words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minute</a:t>
            </a:r>
            <a:endParaRPr lang="en-US" dirty="0"/>
          </a:p>
          <a:p>
            <a:r>
              <a:rPr lang="en-US" dirty="0"/>
              <a:t>How long would it take:</a:t>
            </a:r>
          </a:p>
          <a:p>
            <a:pPr lvl="1"/>
            <a:r>
              <a:rPr lang="en-US" dirty="0"/>
              <a:t>to hear me or </a:t>
            </a:r>
            <a:r>
              <a:rPr lang="en-US" dirty="0" smtClean="0"/>
              <a:t>Sean, </a:t>
            </a:r>
            <a:r>
              <a:rPr lang="en-US" dirty="0"/>
              <a:t>if we shout “Help” (very loudly) from Stanford? </a:t>
            </a:r>
            <a:r>
              <a:rPr lang="en-US" sz="2400" dirty="0"/>
              <a:t>(~40 miles [~200,000 feet] away)</a:t>
            </a:r>
          </a:p>
          <a:p>
            <a:pPr lvl="1"/>
            <a:r>
              <a:rPr lang="en-US" dirty="0"/>
              <a:t>me or </a:t>
            </a:r>
            <a:r>
              <a:rPr lang="en-US" dirty="0" smtClean="0"/>
              <a:t>Sean to </a:t>
            </a:r>
            <a:r>
              <a:rPr lang="en-US" dirty="0"/>
              <a:t>dictate </a:t>
            </a:r>
            <a:r>
              <a:rPr lang="en-US" i="1" dirty="0"/>
              <a:t>War and Peace</a:t>
            </a:r>
            <a:r>
              <a:rPr lang="en-US" dirty="0"/>
              <a:t>? </a:t>
            </a:r>
            <a:r>
              <a:rPr lang="en-US" sz="2400" dirty="0"/>
              <a:t>(~600,000 words)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6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888</Words>
  <Application>Microsoft Macintosh PowerPoint</Application>
  <PresentationFormat>On-screen Show (4:3)</PresentationFormat>
  <Paragraphs>179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Packet Delay</vt:lpstr>
      <vt:lpstr>What We’re Doing Today</vt:lpstr>
      <vt:lpstr>Nodal Delay</vt:lpstr>
      <vt:lpstr>Delays</vt:lpstr>
      <vt:lpstr>Delays</vt:lpstr>
      <vt:lpstr>Queuing Delay</vt:lpstr>
      <vt:lpstr>Sidenote: Burstiness</vt:lpstr>
      <vt:lpstr>Delays</vt:lpstr>
      <vt:lpstr>Transmission &amp; Propagation</vt:lpstr>
      <vt:lpstr>Transmission &amp; Propagation</vt:lpstr>
      <vt:lpstr>Beyond Nodal Delays</vt:lpstr>
      <vt:lpstr>TL;DR Delays</vt:lpstr>
      <vt:lpstr>Virtual Circuits</vt:lpstr>
      <vt:lpstr>Virtual Circuits</vt:lpstr>
      <vt:lpstr>Virtual Circuits</vt:lpstr>
      <vt:lpstr>Virtual Circuits</vt:lpstr>
      <vt:lpstr>Virtual Circuits</vt:lpstr>
      <vt:lpstr>Worksheet!</vt:lpstr>
      <vt:lpstr>PowerPoint Presentation</vt:lpstr>
    </vt:vector>
  </TitlesOfParts>
  <Company>University of California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Walk Through and Statistical Multiplexing</dc:title>
  <dc:creator>Aurojit Panda</dc:creator>
  <cp:lastModifiedBy>Murphy McCauley</cp:lastModifiedBy>
  <cp:revision>404</cp:revision>
  <dcterms:created xsi:type="dcterms:W3CDTF">2012-08-26T22:52:47Z</dcterms:created>
  <dcterms:modified xsi:type="dcterms:W3CDTF">2014-09-08T19:46:47Z</dcterms:modified>
</cp:coreProperties>
</file>