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3" r:id="rId1"/>
  </p:sldMasterIdLst>
  <p:sldIdLst>
    <p:sldId id="256" r:id="rId2"/>
    <p:sldId id="257" r:id="rId3"/>
    <p:sldId id="292" r:id="rId4"/>
    <p:sldId id="294" r:id="rId5"/>
    <p:sldId id="293" r:id="rId6"/>
    <p:sldId id="295" r:id="rId7"/>
    <p:sldId id="261" r:id="rId8"/>
    <p:sldId id="258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59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0" r:id="rId30"/>
    <p:sldId id="283" r:id="rId31"/>
    <p:sldId id="284" r:id="rId32"/>
    <p:sldId id="285" r:id="rId33"/>
    <p:sldId id="286" r:id="rId34"/>
    <p:sldId id="287" r:id="rId35"/>
    <p:sldId id="291" r:id="rId36"/>
    <p:sldId id="290" r:id="rId37"/>
    <p:sldId id="288" r:id="rId38"/>
    <p:sldId id="289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0" d="100"/>
          <a:sy n="110" d="100"/>
        </p:scale>
        <p:origin x="-320" y="-656"/>
      </p:cViewPr>
      <p:guideLst>
        <p:guide orient="horz" pos="246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C46F42-6154-E14A-9A6B-8FADAD45D314}" type="datetimeFigureOut">
              <a:rPr lang="en-US" smtClean="0"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662B28-C47F-CE41-A3FE-5B2A4C1CE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ustine\Documents\work\teaching\ee122-materials\week5\Macintosh%20HD:Users:justine:Documents:work:teaching:ee122-materials:week5:handout.docx!OLE_LINK1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ustine\Documents\work\teaching\ee122-materials\week5\Macintosh%20HD:Users:justine:Documents:work:teaching:ee122-materials:week5:handout.docx!OLE_LINK1" TargetMode="External"/><Relationship Id="rId4" Type="http://schemas.openxmlformats.org/officeDocument/2006/relationships/image" Target="../media/image3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ustine\Documents\work\teaching\ee122-materials\week5\Macintosh%20HD:Users:justine:Documents:work:teaching:ee122-materials:week5:handout.docx!OLE_LINK1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ustine\Documents\work\teaching\ee122-materials\week5\Macintosh%20HD:Users:justine:Documents:work:teaching:ee122-materials:week5:handout.docx!OLE_LINK1" TargetMode="External"/><Relationship Id="rId4" Type="http://schemas.openxmlformats.org/officeDocument/2006/relationships/image" Target="../media/image3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ustine\Documents\work\teaching\ee122-materials\week5\Macintosh%20HD:Users:justine:Documents:work:teaching:ee122-materials:week5:handout.docx!OLE_LINK1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ustine\Documents\work\teaching\ee122-materials\week5\Macintosh%20HD:Users:justine:Documents:work:teaching:ee122-materials:week5:handout.docx!OLE_LINK1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ustine\Documents\work\teaching\ee122-materials\week5\Macintosh%20HD:Users:justine:Documents:work:teaching:ee122-materials:week5:handout.docx!OLE_LINK1" TargetMode="External"/><Relationship Id="rId4" Type="http://schemas.openxmlformats.org/officeDocument/2006/relationships/image" Target="../media/image3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 Algorithms &amp;</a:t>
            </a:r>
            <a:br>
              <a:rPr lang="en-US" dirty="0" smtClean="0"/>
            </a:br>
            <a:r>
              <a:rPr lang="en-US" dirty="0" smtClean="0"/>
              <a:t>Some Router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CS168 (and EE122) TAs past and present give you….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4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(iii)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923182" y="3047670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33211" y="3060236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66120" y="3060236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76149" y="3065015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86178" y="3065015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27986" y="2938053"/>
            <a:ext cx="1890958" cy="668609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134841" y="2358630"/>
            <a:ext cx="2251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Sliding Window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767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  <p:bldP spid="31" grpId="0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(iii)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923182" y="3047670"/>
            <a:ext cx="457629" cy="42335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33211" y="3060236"/>
            <a:ext cx="457629" cy="42335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66120" y="3060236"/>
            <a:ext cx="457629" cy="42335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76149" y="3065015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86178" y="3065015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827986" y="2938053"/>
            <a:ext cx="1890958" cy="668609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182" y="3060236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cxnSp>
        <p:nvCxnSpPr>
          <p:cNvPr id="24" name="Straight Arrow Connector 23"/>
          <p:cNvCxnSpPr/>
          <p:nvPr/>
        </p:nvCxnSpPr>
        <p:spPr>
          <a:xfrm>
            <a:off x="1017662" y="355359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34841" y="2358630"/>
            <a:ext cx="2251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Sliding Window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681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263E-6 -2.56363E-6 L 0.07104 0.00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9966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>
            <a:off x="1017662" y="355359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(iii)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923182" y="3047670"/>
            <a:ext cx="457629" cy="42335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33211" y="3060236"/>
            <a:ext cx="457629" cy="42335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66120" y="3060236"/>
            <a:ext cx="457629" cy="42335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76149" y="3065015"/>
            <a:ext cx="457629" cy="42335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86178" y="3065015"/>
            <a:ext cx="457629" cy="4233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457867" y="2949982"/>
            <a:ext cx="1890958" cy="668609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182" y="3060236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cxnSp>
        <p:nvCxnSpPr>
          <p:cNvPr id="23" name="Straight Arrow Connector 2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761" y="3039522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grpSp>
        <p:nvGrpSpPr>
          <p:cNvPr id="3" name="Group 2"/>
          <p:cNvGrpSpPr/>
          <p:nvPr/>
        </p:nvGrpSpPr>
        <p:grpSpPr>
          <a:xfrm>
            <a:off x="1023934" y="3813597"/>
            <a:ext cx="2715553" cy="656557"/>
            <a:chOff x="1023934" y="3813597"/>
            <a:chExt cx="2715553" cy="656557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023934" y="3908920"/>
              <a:ext cx="2715553" cy="561234"/>
            </a:xfrm>
            <a:prstGeom prst="straightConnector1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223413" y="3813597"/>
              <a:ext cx="433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(5)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134841" y="2358630"/>
            <a:ext cx="2251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Sliding Window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8391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3952E-6 -2.13327E-6 L 0.07087 -2.13327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>
            <a:off x="1017662" y="355359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(iii)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923182" y="3047670"/>
            <a:ext cx="457629" cy="42335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33211" y="3060236"/>
            <a:ext cx="457629" cy="42335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66120" y="3060236"/>
            <a:ext cx="457629" cy="42335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776149" y="3065015"/>
            <a:ext cx="457629" cy="42335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86178" y="3065015"/>
            <a:ext cx="457629" cy="42335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091855" y="2940991"/>
            <a:ext cx="1890958" cy="668609"/>
          </a:xfrm>
          <a:prstGeom prst="rect">
            <a:avLst/>
          </a:prstGeom>
          <a:noFill/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182" y="3060236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cxnSp>
        <p:nvCxnSpPr>
          <p:cNvPr id="23" name="Straight Arrow Connector 2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9761" y="3039522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grpSp>
        <p:nvGrpSpPr>
          <p:cNvPr id="3" name="Group 2"/>
          <p:cNvGrpSpPr/>
          <p:nvPr/>
        </p:nvGrpSpPr>
        <p:grpSpPr>
          <a:xfrm>
            <a:off x="1023934" y="3776841"/>
            <a:ext cx="2715553" cy="656557"/>
            <a:chOff x="1023934" y="3813597"/>
            <a:chExt cx="2715553" cy="656557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023934" y="3908920"/>
              <a:ext cx="2715553" cy="561234"/>
            </a:xfrm>
            <a:prstGeom prst="straightConnector1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223413" y="3813597"/>
              <a:ext cx="433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(5)</a:t>
              </a:r>
              <a:endParaRPr lang="en-US" dirty="0"/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32" y="3041482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cxnSp>
        <p:nvCxnSpPr>
          <p:cNvPr id="35" name="Straight Arrow Connector 34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953174" y="4201989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991968" y="4550437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70062" y="4392345"/>
            <a:ext cx="90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(4)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70062" y="4786320"/>
            <a:ext cx="90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(5)</a:t>
            </a:r>
            <a:endParaRPr lang="en-US" dirty="0"/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315" y="3053749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336" y="3066163"/>
            <a:ext cx="422883" cy="471548"/>
          </a:xfrm>
          <a:prstGeom prst="rect">
            <a:avLst/>
          </a:prstGeom>
          <a:solidFill>
            <a:srgbClr val="008000"/>
          </a:solidFill>
        </p:spPr>
      </p:pic>
      <p:sp>
        <p:nvSpPr>
          <p:cNvPr id="44" name="TextBox 43"/>
          <p:cNvSpPr txBox="1"/>
          <p:nvPr/>
        </p:nvSpPr>
        <p:spPr>
          <a:xfrm>
            <a:off x="5134841" y="2358630"/>
            <a:ext cx="2251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Sliding Window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5271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>
            <a:off x="1017662" y="355359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(iii)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986877" y="383111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86356" y="3735788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953174" y="4201989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979523" y="4496609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70062" y="4392345"/>
            <a:ext cx="90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(4)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70062" y="4724060"/>
            <a:ext cx="90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(5)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25020" y="1937339"/>
            <a:ext cx="3961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long did it take for the LAST packet to be </a:t>
            </a:r>
            <a:r>
              <a:rPr lang="en-US" dirty="0" err="1" smtClean="0">
                <a:solidFill>
                  <a:srgbClr val="000000"/>
                </a:solidFill>
              </a:rPr>
              <a:t>ACKed</a:t>
            </a:r>
            <a:r>
              <a:rPr lang="en-US" dirty="0" smtClean="0">
                <a:solidFill>
                  <a:srgbClr val="000000"/>
                </a:solidFill>
              </a:rPr>
              <a:t> back to Alice?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636" y="8659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>
            <a:off x="1017662" y="355359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(iii)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986877" y="3831111"/>
            <a:ext cx="2715553" cy="561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86356" y="3735788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953174" y="4201989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979523" y="4496609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70062" y="4392345"/>
            <a:ext cx="90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(4)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70062" y="4724060"/>
            <a:ext cx="90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(5)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25020" y="1937339"/>
            <a:ext cx="39617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long did it take for the LAST packet to be </a:t>
            </a:r>
            <a:r>
              <a:rPr lang="en-US" dirty="0" err="1" smtClean="0">
                <a:solidFill>
                  <a:srgbClr val="000000"/>
                </a:solidFill>
              </a:rPr>
              <a:t>ACKed</a:t>
            </a:r>
            <a:r>
              <a:rPr lang="en-US" dirty="0" smtClean="0">
                <a:solidFill>
                  <a:srgbClr val="000000"/>
                </a:solidFill>
              </a:rPr>
              <a:t> back to Alice?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u="sng" dirty="0" smtClean="0">
                <a:solidFill>
                  <a:schemeClr val="accent6"/>
                </a:solidFill>
              </a:rPr>
              <a:t>= 130ms</a:t>
            </a:r>
          </a:p>
        </p:txBody>
      </p:sp>
      <p:sp>
        <p:nvSpPr>
          <p:cNvPr id="30" name="Left Brace 29"/>
          <p:cNvSpPr/>
          <p:nvPr/>
        </p:nvSpPr>
        <p:spPr>
          <a:xfrm>
            <a:off x="729048" y="2066447"/>
            <a:ext cx="224126" cy="14045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8542" y="2588642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64ms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8542" y="4066595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64ms</a:t>
            </a:r>
            <a:endParaRPr lang="en-US" b="1" dirty="0"/>
          </a:p>
        </p:txBody>
      </p:sp>
      <p:sp>
        <p:nvSpPr>
          <p:cNvPr id="44" name="Left Brace 43"/>
          <p:cNvSpPr/>
          <p:nvPr/>
        </p:nvSpPr>
        <p:spPr>
          <a:xfrm>
            <a:off x="721828" y="3526375"/>
            <a:ext cx="198789" cy="141547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>
            <a:off x="729048" y="5008905"/>
            <a:ext cx="191569" cy="2567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93177" y="4964345"/>
            <a:ext cx="59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</a:t>
            </a:r>
            <a:r>
              <a:rPr lang="en-US" b="1" dirty="0" smtClean="0"/>
              <a:t>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598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4" grpId="0"/>
      <p:bldP spid="43" grpId="0"/>
      <p:bldP spid="44" grpId="0" animBg="1"/>
      <p:bldP spid="45" grpId="0" animBg="1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(iv)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017662" y="3553591"/>
            <a:ext cx="2071732" cy="4437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986877" y="383111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8599" y="3774778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8" name="Multiply 67"/>
          <p:cNvSpPr/>
          <p:nvPr/>
        </p:nvSpPr>
        <p:spPr>
          <a:xfrm>
            <a:off x="2957825" y="3843761"/>
            <a:ext cx="263137" cy="389025"/>
          </a:xfrm>
          <a:prstGeom prst="mathMultiply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2579" y="4514751"/>
            <a:ext cx="1252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….timeout!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91313" y="4855614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89850" y="4724060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960528" y="5133134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60007" y="5037811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926825" y="5504012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953174" y="5798632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143713" y="5694368"/>
            <a:ext cx="90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(4)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143713" y="6026083"/>
            <a:ext cx="90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(5)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725020" y="1937339"/>
            <a:ext cx="3961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long did it take for the LAST packet to be </a:t>
            </a:r>
            <a:r>
              <a:rPr lang="en-US" dirty="0" err="1" smtClean="0">
                <a:solidFill>
                  <a:srgbClr val="000000"/>
                </a:solidFill>
              </a:rPr>
              <a:t>ACKed</a:t>
            </a:r>
            <a:r>
              <a:rPr lang="en-US" dirty="0" smtClean="0">
                <a:solidFill>
                  <a:srgbClr val="000000"/>
                </a:solidFill>
              </a:rPr>
              <a:t> back to Alice?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14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 animBg="1"/>
      <p:bldP spid="9" grpId="0"/>
      <p:bldP spid="70" grpId="0"/>
      <p:bldP spid="72" grpId="0"/>
      <p:bldP spid="75" grpId="0"/>
      <p:bldP spid="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(iv)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017662" y="3553591"/>
            <a:ext cx="2071732" cy="443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986877" y="383111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8599" y="3774778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8" name="Multiply 67"/>
          <p:cNvSpPr/>
          <p:nvPr/>
        </p:nvSpPr>
        <p:spPr>
          <a:xfrm>
            <a:off x="2957825" y="3843761"/>
            <a:ext cx="263137" cy="389025"/>
          </a:xfrm>
          <a:prstGeom prst="mathMultiply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2579" y="4514751"/>
            <a:ext cx="1252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….timeout!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91313" y="4855614"/>
            <a:ext cx="2715553" cy="561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189850" y="4724060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960528" y="5133134"/>
            <a:ext cx="2715553" cy="5612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160007" y="5037811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926825" y="5504012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953174" y="5798632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143713" y="5694368"/>
            <a:ext cx="90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(4)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143713" y="6026083"/>
            <a:ext cx="90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(5)</a:t>
            </a:r>
            <a:endParaRPr lang="en-US" dirty="0"/>
          </a:p>
        </p:txBody>
      </p:sp>
      <p:sp>
        <p:nvSpPr>
          <p:cNvPr id="35" name="Left Brace 34"/>
          <p:cNvSpPr/>
          <p:nvPr/>
        </p:nvSpPr>
        <p:spPr>
          <a:xfrm>
            <a:off x="729048" y="2066447"/>
            <a:ext cx="224126" cy="14045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135112" y="2685520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64ms</a:t>
            </a:r>
            <a:endParaRPr lang="en-US" b="1" dirty="0"/>
          </a:p>
        </p:txBody>
      </p:sp>
      <p:sp>
        <p:nvSpPr>
          <p:cNvPr id="37" name="Left Brace 36"/>
          <p:cNvSpPr/>
          <p:nvPr/>
        </p:nvSpPr>
        <p:spPr>
          <a:xfrm>
            <a:off x="702699" y="3471021"/>
            <a:ext cx="224126" cy="14045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3177" y="4145419"/>
            <a:ext cx="83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100ms</a:t>
            </a:r>
            <a:endParaRPr lang="en-US" b="1" dirty="0"/>
          </a:p>
        </p:txBody>
      </p:sp>
      <p:sp>
        <p:nvSpPr>
          <p:cNvPr id="39" name="Left Brace 38"/>
          <p:cNvSpPr/>
          <p:nvPr/>
        </p:nvSpPr>
        <p:spPr>
          <a:xfrm>
            <a:off x="702699" y="4855613"/>
            <a:ext cx="257829" cy="27752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30530" y="4867448"/>
            <a:ext cx="59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2ms</a:t>
            </a:r>
            <a:endParaRPr lang="en-US" b="1" dirty="0"/>
          </a:p>
        </p:txBody>
      </p:sp>
      <p:sp>
        <p:nvSpPr>
          <p:cNvPr id="55" name="Left Brace 54"/>
          <p:cNvSpPr/>
          <p:nvPr/>
        </p:nvSpPr>
        <p:spPr>
          <a:xfrm>
            <a:off x="687355" y="5163055"/>
            <a:ext cx="224126" cy="14045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93419" y="5782128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64ms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725020" y="1937339"/>
            <a:ext cx="39617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long did it take for the LAST packet to be </a:t>
            </a:r>
            <a:r>
              <a:rPr lang="en-US" dirty="0" err="1" smtClean="0">
                <a:solidFill>
                  <a:srgbClr val="000000"/>
                </a:solidFill>
              </a:rPr>
              <a:t>ACKed</a:t>
            </a:r>
            <a:r>
              <a:rPr lang="en-US" dirty="0" smtClean="0">
                <a:solidFill>
                  <a:srgbClr val="000000"/>
                </a:solidFill>
              </a:rPr>
              <a:t> back to Alice?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b="1" u="sng" dirty="0" smtClean="0">
                <a:solidFill>
                  <a:schemeClr val="accent6"/>
                </a:solidFill>
              </a:rPr>
              <a:t>= 230ms</a:t>
            </a:r>
          </a:p>
        </p:txBody>
      </p:sp>
    </p:spTree>
    <p:extLst>
      <p:ext uri="{BB962C8B-B14F-4D97-AF65-F5344CB8AC3E}">
        <p14:creationId xmlns:p14="http://schemas.microsoft.com/office/powerpoint/2010/main" val="75803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/>
      <p:bldP spid="37" grpId="0" animBg="1"/>
      <p:bldP spid="38" grpId="0"/>
      <p:bldP spid="39" grpId="0" animBg="1"/>
      <p:bldP spid="40" grpId="0"/>
      <p:bldP spid="55" grpId="0" animBg="1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25020" y="1937339"/>
            <a:ext cx="3961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long did it take for the LAST packet to be </a:t>
            </a:r>
            <a:r>
              <a:rPr lang="en-US" dirty="0" err="1" smtClean="0">
                <a:solidFill>
                  <a:srgbClr val="000000"/>
                </a:solidFill>
              </a:rPr>
              <a:t>ACKed</a:t>
            </a:r>
            <a:r>
              <a:rPr lang="en-US" dirty="0" smtClean="0">
                <a:solidFill>
                  <a:srgbClr val="000000"/>
                </a:solidFill>
              </a:rPr>
              <a:t> back to Alice?</a:t>
            </a:r>
          </a:p>
        </p:txBody>
      </p:sp>
    </p:spTree>
    <p:extLst>
      <p:ext uri="{BB962C8B-B14F-4D97-AF65-F5344CB8AC3E}">
        <p14:creationId xmlns:p14="http://schemas.microsoft.com/office/powerpoint/2010/main" val="375305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017662" y="3553591"/>
            <a:ext cx="2071732" cy="4437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986877" y="383111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8599" y="3774778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8" name="Multiply 67"/>
          <p:cNvSpPr/>
          <p:nvPr/>
        </p:nvSpPr>
        <p:spPr>
          <a:xfrm>
            <a:off x="2957825" y="3843761"/>
            <a:ext cx="263137" cy="389025"/>
          </a:xfrm>
          <a:prstGeom prst="mathMultiply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91313" y="5413751"/>
            <a:ext cx="2730593" cy="486197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28118" y="5303441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980691" y="589994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926825" y="4428963"/>
            <a:ext cx="2730627" cy="608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143713" y="6088126"/>
            <a:ext cx="90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(4)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143713" y="4486282"/>
            <a:ext cx="90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(5)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725020" y="1937339"/>
            <a:ext cx="3961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long did it take for the LAST packet to be </a:t>
            </a:r>
            <a:r>
              <a:rPr lang="en-US" dirty="0" err="1" smtClean="0">
                <a:solidFill>
                  <a:srgbClr val="000000"/>
                </a:solidFill>
              </a:rPr>
              <a:t>ACKed</a:t>
            </a:r>
            <a:r>
              <a:rPr lang="en-US" dirty="0" smtClean="0">
                <a:solidFill>
                  <a:srgbClr val="000000"/>
                </a:solidFill>
              </a:rPr>
              <a:t> back to Alice?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42579" y="4934109"/>
            <a:ext cx="1252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….timeout!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13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 animBg="1"/>
      <p:bldP spid="70" grpId="0"/>
      <p:bldP spid="75" grpId="0"/>
      <p:bldP spid="7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 </a:t>
            </a:r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Stop-and-Wait</a:t>
            </a:r>
          </a:p>
          <a:p>
            <a:pPr lvl="1"/>
            <a:r>
              <a:rPr lang="en-US" dirty="0" smtClean="0"/>
              <a:t>Go-Back-N</a:t>
            </a:r>
          </a:p>
          <a:p>
            <a:pPr lvl="1"/>
            <a:r>
              <a:rPr lang="en-US" dirty="0" smtClean="0"/>
              <a:t>Selective Repeat</a:t>
            </a:r>
          </a:p>
          <a:p>
            <a:r>
              <a:rPr lang="en-US" dirty="0" smtClean="0"/>
              <a:t>Router Architecture</a:t>
            </a:r>
          </a:p>
          <a:p>
            <a:pPr lvl="1"/>
            <a:r>
              <a:rPr lang="en-US" dirty="0" smtClean="0"/>
              <a:t>Longest-Prefix-Match</a:t>
            </a:r>
          </a:p>
          <a:p>
            <a:pPr lvl="1"/>
            <a:r>
              <a:rPr lang="en-US" dirty="0" smtClean="0"/>
              <a:t>Head of Line Blocking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3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(v)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991968" y="2082429"/>
            <a:ext cx="2726294" cy="5770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223413" y="1937339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991968" y="2358630"/>
            <a:ext cx="2703844" cy="627711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29471" y="235863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980691" y="271406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661723" y="2730289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991968" y="270202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017662" y="291495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023934" y="3044600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311126" y="3297700"/>
            <a:ext cx="90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(2)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 flipH="1">
            <a:off x="980691" y="334582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08942" y="3627993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1017662" y="3553591"/>
            <a:ext cx="2071732" cy="443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16199" y="3422037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986877" y="3831111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68599" y="3774778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8" name="Multiply 67"/>
          <p:cNvSpPr/>
          <p:nvPr/>
        </p:nvSpPr>
        <p:spPr>
          <a:xfrm>
            <a:off x="2957825" y="3843761"/>
            <a:ext cx="263137" cy="389025"/>
          </a:xfrm>
          <a:prstGeom prst="mathMultiply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991313" y="5413751"/>
            <a:ext cx="2730593" cy="486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428118" y="5303441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980691" y="5899948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926825" y="4428963"/>
            <a:ext cx="2730627" cy="6088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143713" y="6088126"/>
            <a:ext cx="908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(4)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143713" y="4486282"/>
            <a:ext cx="900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(5)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725020" y="1937339"/>
            <a:ext cx="396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How long did it take for the LAST packet to be </a:t>
            </a:r>
            <a:r>
              <a:rPr lang="en-US" dirty="0" err="1" smtClean="0">
                <a:solidFill>
                  <a:srgbClr val="000000"/>
                </a:solidFill>
              </a:rPr>
              <a:t>ACKed</a:t>
            </a:r>
            <a:r>
              <a:rPr lang="en-US" dirty="0" smtClean="0">
                <a:solidFill>
                  <a:srgbClr val="000000"/>
                </a:solidFill>
              </a:rPr>
              <a:t> back to Alice?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u="sng" dirty="0" smtClean="0">
                <a:solidFill>
                  <a:srgbClr val="C64847"/>
                </a:solidFill>
              </a:rPr>
              <a:t>= 228ms.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42579" y="4934109"/>
            <a:ext cx="1252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….timeout!</a:t>
            </a:r>
            <a:endParaRPr lang="en-US" dirty="0"/>
          </a:p>
        </p:txBody>
      </p:sp>
      <p:sp>
        <p:nvSpPr>
          <p:cNvPr id="34" name="Left Brace 33"/>
          <p:cNvSpPr/>
          <p:nvPr/>
        </p:nvSpPr>
        <p:spPr>
          <a:xfrm>
            <a:off x="729048" y="2066447"/>
            <a:ext cx="224126" cy="14045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5112" y="2685520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64ms</a:t>
            </a:r>
            <a:endParaRPr lang="en-US" b="1" dirty="0"/>
          </a:p>
        </p:txBody>
      </p:sp>
      <p:sp>
        <p:nvSpPr>
          <p:cNvPr id="36" name="Left Brace 35"/>
          <p:cNvSpPr/>
          <p:nvPr/>
        </p:nvSpPr>
        <p:spPr>
          <a:xfrm>
            <a:off x="708120" y="5385839"/>
            <a:ext cx="224126" cy="140457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14184" y="6004912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64ms</a:t>
            </a:r>
            <a:endParaRPr lang="en-US" b="1" dirty="0"/>
          </a:p>
        </p:txBody>
      </p:sp>
      <p:sp>
        <p:nvSpPr>
          <p:cNvPr id="39" name="Left Brace 38"/>
          <p:cNvSpPr/>
          <p:nvPr/>
        </p:nvSpPr>
        <p:spPr>
          <a:xfrm>
            <a:off x="702698" y="3471021"/>
            <a:ext cx="229547" cy="191481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1559" y="4244297"/>
            <a:ext cx="851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100ms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4442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9" grpId="0" animBg="1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Prefix Match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 and Tricks:</a:t>
            </a:r>
          </a:p>
          <a:p>
            <a:pPr lvl="1"/>
            <a:r>
              <a:rPr lang="en-US" dirty="0" smtClean="0"/>
              <a:t>Convert everything to binary first.</a:t>
            </a:r>
          </a:p>
          <a:p>
            <a:pPr lvl="1"/>
            <a:r>
              <a:rPr lang="en-US" dirty="0" smtClean="0"/>
              <a:t>Always match from left-to-right.</a:t>
            </a:r>
          </a:p>
          <a:p>
            <a:pPr lvl="1"/>
            <a:r>
              <a:rPr lang="en-US" dirty="0" smtClean="0"/>
              <a:t>Looking for the longest exact match starting from the first bit.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2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782809"/>
              </p:ext>
            </p:extLst>
          </p:nvPr>
        </p:nvGraphicFramePr>
        <p:xfrm>
          <a:off x="-5368215" y="2570601"/>
          <a:ext cx="8011027" cy="25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7" name="Document" r:id="rId3" imgW="5829300" imgH="1866900" progId="Word.Document.12">
                  <p:link updateAutomatic="1"/>
                </p:oleObj>
              </mc:Choice>
              <mc:Fallback>
                <p:oleObj name="Document" r:id="rId3" imgW="5829300" imgH="1866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368215" y="2570601"/>
                        <a:ext cx="8011027" cy="2565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40179" y="2988849"/>
            <a:ext cx="7954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30289" y="2719327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3008" y="332223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0289" y="311173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00001001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3008" y="371829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30289" y="348200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53008" y="4041761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30289" y="3792639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837" y="4308516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0289" y="411070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5837" y="4627675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0289" y="4412231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00001000 11000000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92990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17" grpId="0"/>
      <p:bldP spid="19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2i)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321445"/>
              </p:ext>
            </p:extLst>
          </p:nvPr>
        </p:nvGraphicFramePr>
        <p:xfrm>
          <a:off x="-5368215" y="2570601"/>
          <a:ext cx="8011027" cy="25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Document" r:id="rId3" imgW="5829300" imgH="1866900" progId="Word.Document.12">
                  <p:link updateAutomatic="1"/>
                </p:oleObj>
              </mc:Choice>
              <mc:Fallback>
                <p:oleObj name="Document" r:id="rId3" imgW="5829300" imgH="1866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368215" y="2570601"/>
                        <a:ext cx="8011027" cy="2565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40179" y="2988849"/>
            <a:ext cx="7954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30289" y="2719327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3008" y="332223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0289" y="311173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00001001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3008" y="371829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30289" y="348200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53008" y="4041761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30289" y="3792639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837" y="4308516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0289" y="411070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5837" y="4627675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0289" y="4412231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9247" y="5594427"/>
            <a:ext cx="14255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dirty="0">
                <a:solidFill>
                  <a:srgbClr val="C64847"/>
                </a:solidFill>
                <a:latin typeface="Consolas"/>
                <a:cs typeface="Consolas"/>
              </a:rPr>
              <a:t>9.8.4.56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2812" y="5594427"/>
            <a:ext cx="57688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00001001 000011000 00000100 00111000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69146" y="2321809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34376" y="2346116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99605" y="2383064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40724" y="2383064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94672" y="2395892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48620" y="2383064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602568" y="2383064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56516" y="2408720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69146" y="4059395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69146" y="2988849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69146" y="3752623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69146" y="4412231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69146" y="4666158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075695" y="2420014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8417" y="3136965"/>
            <a:ext cx="363788" cy="40565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305983" y="5873848"/>
            <a:ext cx="4139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C64847"/>
                </a:solidFill>
              </a:rPr>
              <a:t>2</a:t>
            </a:r>
            <a:endParaRPr lang="en-US" sz="3500" dirty="0">
              <a:solidFill>
                <a:srgbClr val="C648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89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2ii)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406145"/>
              </p:ext>
            </p:extLst>
          </p:nvPr>
        </p:nvGraphicFramePr>
        <p:xfrm>
          <a:off x="-5368215" y="2570601"/>
          <a:ext cx="8011027" cy="25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Document" r:id="rId3" imgW="5829300" imgH="1866900" progId="Word.Document.12">
                  <p:link updateAutomatic="1"/>
                </p:oleObj>
              </mc:Choice>
              <mc:Fallback>
                <p:oleObj name="Document" r:id="rId3" imgW="5829300" imgH="1866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368215" y="2570601"/>
                        <a:ext cx="8011027" cy="2565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40179" y="2988849"/>
            <a:ext cx="7954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30289" y="2719327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3008" y="332223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0289" y="311173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00001001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3008" y="371829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30289" y="348200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53008" y="4041761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30289" y="3792639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837" y="4308516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0289" y="411070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5837" y="4627675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0289" y="4412231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5301" y="5611228"/>
            <a:ext cx="1707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C64847"/>
                </a:solidFill>
                <a:latin typeface="Consolas"/>
                <a:cs typeface="Consolas"/>
              </a:rPr>
              <a:t>7.63.23.5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78416" y="5607564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00000111 00111111 00010111 00000101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69146" y="2321809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34376" y="2346116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99605" y="2383064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140724" y="2383064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294672" y="2395892"/>
            <a:ext cx="0" cy="4489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69146" y="4059395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69146" y="2988849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69146" y="3752623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69146" y="4412231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69146" y="4666158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69146" y="3322234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05983" y="5873848"/>
            <a:ext cx="4139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C64847"/>
                </a:solidFill>
              </a:rPr>
              <a:t>5</a:t>
            </a:r>
            <a:endParaRPr lang="en-US" sz="3500" dirty="0">
              <a:solidFill>
                <a:srgbClr val="C648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1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2iii)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24389"/>
              </p:ext>
            </p:extLst>
          </p:nvPr>
        </p:nvGraphicFramePr>
        <p:xfrm>
          <a:off x="-5368215" y="2570601"/>
          <a:ext cx="8011027" cy="25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Document" r:id="rId3" imgW="5829300" imgH="1866900" progId="Word.Document.12">
                  <p:link updateAutomatic="1"/>
                </p:oleObj>
              </mc:Choice>
              <mc:Fallback>
                <p:oleObj name="Document" r:id="rId3" imgW="5829300" imgH="1866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368215" y="2570601"/>
                        <a:ext cx="8011027" cy="2565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40179" y="2988849"/>
            <a:ext cx="7954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53008" y="332223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53008" y="371829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53008" y="4041761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65837" y="4308516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65837" y="4627675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19187" y="5761164"/>
            <a:ext cx="1769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C64847"/>
                </a:solidFill>
              </a:rPr>
              <a:t>8.192.130.43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97780" y="583812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00001000 11000000 10000010 00101011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30289" y="2719327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30289" y="311173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00001001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30289" y="348200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0289" y="3792639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30289" y="411070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30289" y="4412231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669146" y="3357221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8417" y="2795085"/>
            <a:ext cx="363788" cy="405652"/>
          </a:xfrm>
          <a:prstGeom prst="rect">
            <a:avLst/>
          </a:prstGeom>
        </p:spPr>
      </p:pic>
      <p:cxnSp>
        <p:nvCxnSpPr>
          <p:cNvPr id="40" name="Straight Connector 39"/>
          <p:cNvCxnSpPr/>
          <p:nvPr/>
        </p:nvCxnSpPr>
        <p:spPr>
          <a:xfrm>
            <a:off x="3669146" y="4388943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8417" y="4424849"/>
            <a:ext cx="363788" cy="405652"/>
          </a:xfrm>
          <a:prstGeom prst="rect">
            <a:avLst/>
          </a:prstGeom>
        </p:spPr>
      </p:pic>
      <p:cxnSp>
        <p:nvCxnSpPr>
          <p:cNvPr id="50" name="Straight Connector 49"/>
          <p:cNvCxnSpPr/>
          <p:nvPr/>
        </p:nvCxnSpPr>
        <p:spPr>
          <a:xfrm>
            <a:off x="3621908" y="3718294"/>
            <a:ext cx="531128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211514" y="6189319"/>
            <a:ext cx="38985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C64847"/>
                </a:solidFill>
              </a:rPr>
              <a:t>1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1992" y="3817874"/>
            <a:ext cx="363788" cy="40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68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2iv)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98908"/>
              </p:ext>
            </p:extLst>
          </p:nvPr>
        </p:nvGraphicFramePr>
        <p:xfrm>
          <a:off x="-5368215" y="2570601"/>
          <a:ext cx="8011027" cy="25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Document" r:id="rId3" imgW="5829300" imgH="1866900" progId="Word.Document.12">
                  <p:link updateAutomatic="1"/>
                </p:oleObj>
              </mc:Choice>
              <mc:Fallback>
                <p:oleObj name="Document" r:id="rId3" imgW="5829300" imgH="1866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368215" y="2570601"/>
                        <a:ext cx="8011027" cy="2565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40179" y="2988849"/>
            <a:ext cx="7954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30289" y="2719327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3008" y="332223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0289" y="311173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00001001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3008" y="371829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30289" y="348200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53008" y="4041761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30289" y="3792639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837" y="4308516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0289" y="411070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5837" y="4627675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0289" y="4412231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9187" y="5761164"/>
            <a:ext cx="1455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>
                <a:solidFill>
                  <a:srgbClr val="C64847"/>
                </a:solidFill>
              </a:rPr>
              <a:t>8.178.54.3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09143" y="5791942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00001000 10110010 00110110 00000011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1514" y="6189319"/>
            <a:ext cx="38985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C64847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4994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2v)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151416"/>
              </p:ext>
            </p:extLst>
          </p:nvPr>
        </p:nvGraphicFramePr>
        <p:xfrm>
          <a:off x="-5368215" y="2570601"/>
          <a:ext cx="8011027" cy="25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Document" r:id="rId3" imgW="5829300" imgH="1866900" progId="Word.Document.12">
                  <p:link updateAutomatic="1"/>
                </p:oleObj>
              </mc:Choice>
              <mc:Fallback>
                <p:oleObj name="Document" r:id="rId3" imgW="5829300" imgH="1866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368215" y="2570601"/>
                        <a:ext cx="8011027" cy="2565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40179" y="2988849"/>
            <a:ext cx="7954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30289" y="2719327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3008" y="332223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0289" y="311173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00001001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3008" y="371829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30289" y="348200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53008" y="4041761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30289" y="3792639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837" y="4308516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0289" y="411070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5837" y="4627675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0289" y="4412231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9187" y="5761164"/>
            <a:ext cx="1807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64847"/>
                </a:solidFill>
              </a:rPr>
              <a:t>8.192.200.14</a:t>
            </a:r>
          </a:p>
          <a:p>
            <a:pPr lvl="0"/>
            <a:endParaRPr lang="en-US" sz="2400" dirty="0">
              <a:solidFill>
                <a:srgbClr val="C64847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09143" y="5791942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00001000 11000000 11010000 00001110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1514" y="6073865"/>
            <a:ext cx="4139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C64847"/>
                </a:solidFill>
              </a:rPr>
              <a:t>2</a:t>
            </a:r>
            <a:endParaRPr lang="en-US" sz="3500" dirty="0">
              <a:solidFill>
                <a:srgbClr val="C648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3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2vi)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151416"/>
              </p:ext>
            </p:extLst>
          </p:nvPr>
        </p:nvGraphicFramePr>
        <p:xfrm>
          <a:off x="-5368215" y="2570601"/>
          <a:ext cx="8011027" cy="256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Document" r:id="rId3" imgW="5829300" imgH="1866900" progId="Word.Document.12">
                  <p:link updateAutomatic="1"/>
                </p:oleObj>
              </mc:Choice>
              <mc:Fallback>
                <p:oleObj name="Document" r:id="rId3" imgW="5829300" imgH="1866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368215" y="2570601"/>
                        <a:ext cx="8011027" cy="2565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540179" y="2988849"/>
            <a:ext cx="79540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30289" y="2719327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553008" y="332223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30289" y="311173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00001001</a:t>
            </a:r>
            <a:r>
              <a:rPr lang="en-US" sz="2200" dirty="0" smtClean="0">
                <a:latin typeface="Consolas"/>
                <a:cs typeface="Consolas"/>
              </a:rPr>
              <a:t> 00000000 00000000 00000000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53008" y="3718294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30289" y="3482000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53008" y="4041761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30289" y="3792639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</a:t>
            </a:r>
            <a:r>
              <a:rPr lang="en-US" sz="2200" dirty="0" smtClean="0">
                <a:latin typeface="Consolas"/>
                <a:cs typeface="Consolas"/>
              </a:rPr>
              <a:t>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65837" y="4308516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30289" y="4110706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10000000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65837" y="4627675"/>
            <a:ext cx="7825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0289" y="4412231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 smtClean="0">
                <a:latin typeface="Consolas"/>
                <a:cs typeface="Consolas"/>
              </a:rPr>
              <a:t>00001000</a:t>
            </a:r>
            <a:r>
              <a:rPr lang="en-US" sz="2200" dirty="0" smtClean="0">
                <a:latin typeface="Consolas"/>
                <a:cs typeface="Consolas"/>
              </a:rPr>
              <a:t> </a:t>
            </a:r>
            <a:r>
              <a:rPr lang="en-US" sz="2200" u="sng" dirty="0" smtClean="0">
                <a:latin typeface="Consolas"/>
                <a:cs typeface="Consolas"/>
              </a:rPr>
              <a:t>11000000</a:t>
            </a:r>
            <a:r>
              <a:rPr lang="en-US" sz="2200" dirty="0" smtClean="0">
                <a:latin typeface="Consolas"/>
                <a:cs typeface="Consolas"/>
              </a:rPr>
              <a:t> 00000000 00000000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9187" y="5761164"/>
            <a:ext cx="13597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64847"/>
                </a:solidFill>
              </a:rPr>
              <a:t>8.0.192.0</a:t>
            </a:r>
          </a:p>
          <a:p>
            <a:pPr lvl="0"/>
            <a:endParaRPr lang="en-US" sz="2400" dirty="0">
              <a:solidFill>
                <a:srgbClr val="C64847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09143" y="5791942"/>
            <a:ext cx="561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00001000 00000000 11000000 00000000</a:t>
            </a:r>
            <a:endParaRPr lang="en-US" sz="2200" dirty="0">
              <a:latin typeface="Consolas"/>
              <a:cs typeface="Consola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5983" y="5961219"/>
            <a:ext cx="38985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C64847"/>
                </a:solidFill>
              </a:rPr>
              <a:t>1</a:t>
            </a:r>
            <a:endParaRPr lang="en-US" sz="3500" dirty="0">
              <a:solidFill>
                <a:srgbClr val="C648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3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 of Line Blocking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 and Tricks:</a:t>
            </a:r>
          </a:p>
          <a:p>
            <a:pPr lvl="1"/>
            <a:r>
              <a:rPr lang="en-US" dirty="0" smtClean="0"/>
              <a:t>Draw out your queues with the packets in them.</a:t>
            </a:r>
          </a:p>
          <a:p>
            <a:pPr lvl="1"/>
            <a:r>
              <a:rPr lang="en-US" dirty="0" smtClean="0"/>
              <a:t>Cross out all of the packets that can go across the interconnect in a single round.</a:t>
            </a:r>
          </a:p>
          <a:p>
            <a:pPr lvl="1"/>
            <a:r>
              <a:rPr lang="en-US" dirty="0" smtClean="0"/>
              <a:t>Mark “1”</a:t>
            </a:r>
          </a:p>
          <a:p>
            <a:pPr lvl="1"/>
            <a:r>
              <a:rPr lang="en-US" dirty="0" smtClean="0"/>
              <a:t>Repeat with the remaining packets, marking 2 after you’ve “scheduled” one round.</a:t>
            </a:r>
          </a:p>
          <a:p>
            <a:pPr lvl="1"/>
            <a:r>
              <a:rPr lang="en-US" dirty="0" smtClean="0"/>
              <a:t>Repeat again: 3, 4, </a:t>
            </a:r>
            <a:r>
              <a:rPr lang="en-US" dirty="0" err="1" smtClean="0"/>
              <a:t>etc</a:t>
            </a:r>
            <a:r>
              <a:rPr lang="en-US" dirty="0" smtClean="0"/>
              <a:t> until all packets are gone.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7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Reliable Data Transmission</a:t>
            </a:r>
          </a:p>
          <a:p>
            <a:pPr lvl="1"/>
            <a:r>
              <a:rPr lang="en-US" sz="2400" dirty="0" smtClean="0"/>
              <a:t>ARQ: Automatic </a:t>
            </a:r>
            <a:r>
              <a:rPr lang="en-US" sz="2400" dirty="0"/>
              <a:t>Repeat </a:t>
            </a:r>
            <a:r>
              <a:rPr lang="en-US" sz="2400" dirty="0" err="1" smtClean="0"/>
              <a:t>reQuest</a:t>
            </a:r>
            <a:endParaRPr lang="en-US" sz="2400" dirty="0" smtClean="0"/>
          </a:p>
          <a:p>
            <a:pPr lvl="1"/>
            <a:r>
              <a:rPr lang="en-US" sz="2400" dirty="0"/>
              <a:t>FEC: </a:t>
            </a:r>
            <a:r>
              <a:rPr lang="en-US" sz="2400" dirty="0" smtClean="0"/>
              <a:t>Forward Error Correction</a:t>
            </a:r>
          </a:p>
          <a:p>
            <a:pPr lvl="1"/>
            <a:r>
              <a:rPr lang="en-US" sz="2400" dirty="0" smtClean="0"/>
              <a:t>We use ARQ for reliable transport. (Why?)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Sliding Window</a:t>
            </a:r>
            <a:endParaRPr lang="en-US" sz="2400" dirty="0" smtClean="0"/>
          </a:p>
          <a:p>
            <a:pPr lvl="1"/>
            <a:r>
              <a:rPr lang="en-US" sz="2400" dirty="0"/>
              <a:t>transmit </a:t>
            </a:r>
            <a:r>
              <a:rPr lang="en-US" sz="2400" dirty="0" smtClean="0"/>
              <a:t>window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eceive window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86999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41081" y="227427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41081" y="326013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124074" y="4128397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5378" y="4128397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05378" y="326013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05378" y="227427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88308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5530990" y="2318308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41081" y="326013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30990" y="328281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5378" y="4128397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05378" y="326013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05378" y="227427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5454" y="5345545"/>
            <a:ext cx="7490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/>
              <a:t>(1)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74375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73074" y="2318308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39662" y="4128397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05378" y="326013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05378" y="227427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4481" y="5379936"/>
            <a:ext cx="11661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/>
              <a:t>(1,2)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78121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505378" y="326013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05378" y="2274270"/>
            <a:ext cx="515954" cy="3844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94481" y="5379936"/>
            <a:ext cx="1972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/>
              <a:t>(1,2,3,4)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96099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5.18519E-6 C 0.04636 -0.01967 0.09272 -0.03934 0.1389 0.00487 C 0.18508 0.04908 0.17518 0.2264 0.27657 0.26598 C 0.37796 0.30556 0.56268 0.27385 0.74758 0.24237 " pathEditMode="relative" ptsTypes="aa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C 0.07917 -0.01458 0.15833 -0.02916 0.21076 -0.00671 C 0.26319 0.01574 0.22378 0.12408 0.31424 0.13473 C 0.40469 0.14537 0.6809 0.07037 0.75365 0.05741 " pathEditMode="relative" ptsTypes="aa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altLang="zh-CN" dirty="0" smtClean="0"/>
              <a:t>ii)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60240" y="2200268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28449" y="253823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984437" y="2544202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046" y="2396420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460240" y="3484119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70342" y="317271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1975053" y="3505165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983662" y="335738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483330" y="4394893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2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84105" y="4049255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951963" y="439489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60572" y="4247111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744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altLang="zh-CN" dirty="0" smtClean="0"/>
              <a:t>iii)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60240" y="2200268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28449" y="253823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984437" y="2544202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046" y="2396420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460240" y="3484119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70342" y="317271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1975053" y="3505165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983662" y="335738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483330" y="4394893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2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84105" y="4049255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951963" y="439489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60572" y="4247111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925454" y="5345545"/>
            <a:ext cx="7490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/>
              <a:t>(1)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80359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altLang="zh-CN" dirty="0" smtClean="0"/>
              <a:t>iii)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5768571" y="4222660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428449" y="253823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984437" y="2544202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046" y="2396420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768571" y="2448088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470342" y="317271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1975053" y="3505165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983662" y="335738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768571" y="3312938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2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484105" y="4049255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951963" y="439489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60572" y="4247111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925454" y="5345545"/>
            <a:ext cx="7490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/>
              <a:t>(1)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22736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 animBg="1"/>
      <p:bldP spid="5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altLang="zh-CN" dirty="0" smtClean="0"/>
              <a:t>iii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587449" y="2442122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1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1984437" y="2544202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046" y="2396420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470342" y="317271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1975053" y="3505165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983662" y="335738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582609" y="4247111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951963" y="439489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60572" y="4247111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925454" y="5345545"/>
            <a:ext cx="11661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/>
              <a:t>(1,2)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21590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8" grpId="0" uiExpan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altLang="zh-CN" dirty="0" smtClean="0"/>
              <a:t>iii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25454" y="2031856"/>
            <a:ext cx="1293091" cy="2886363"/>
          </a:xfrm>
          <a:prstGeom prst="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925454" y="2517320"/>
            <a:ext cx="1293091" cy="935038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84437" y="2200003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4437" y="220000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84437" y="2732993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42081" y="2200003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25454" y="2522086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25454" y="2517320"/>
            <a:ext cx="1293091" cy="1803305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5454" y="3439211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25454" y="4320625"/>
            <a:ext cx="129309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84437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4437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84437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42081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984437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84437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4437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42081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4" idx="3"/>
          </p:cNvCxnSpPr>
          <p:nvPr/>
        </p:nvCxnSpPr>
        <p:spPr>
          <a:xfrm flipV="1"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925454" y="2522086"/>
            <a:ext cx="1293091" cy="1798539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925454" y="2522086"/>
            <a:ext cx="1293091" cy="917126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25454" y="3475038"/>
            <a:ext cx="1293091" cy="845587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1506" y="2255591"/>
            <a:ext cx="1757644" cy="53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(1)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411506" y="225559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11506" y="2788581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9150" y="2255591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411506" y="3172716"/>
            <a:ext cx="1757644" cy="53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(2)</a:t>
            </a:r>
            <a:endParaRPr lang="en-US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1506" y="317271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411506" y="3705706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169150" y="3172716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411506" y="4054130"/>
            <a:ext cx="1757644" cy="5329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"/>
                <a:cs typeface="Helvetica"/>
              </a:rPr>
              <a:t>(3)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411506" y="405413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1506" y="4587120"/>
            <a:ext cx="175764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9150" y="4054130"/>
            <a:ext cx="0" cy="53299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3"/>
          </p:cNvCxnSpPr>
          <p:nvPr/>
        </p:nvCxnSpPr>
        <p:spPr>
          <a:xfrm>
            <a:off x="3742081" y="2466498"/>
            <a:ext cx="152400" cy="508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4" idx="3"/>
          </p:cNvCxnSpPr>
          <p:nvPr/>
        </p:nvCxnSpPr>
        <p:spPr>
          <a:xfrm>
            <a:off x="3742081" y="3439211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8" idx="3"/>
          </p:cNvCxnSpPr>
          <p:nvPr/>
        </p:nvCxnSpPr>
        <p:spPr>
          <a:xfrm flipV="1">
            <a:off x="3742081" y="4295214"/>
            <a:ext cx="183373" cy="2541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4" idx="1"/>
          </p:cNvCxnSpPr>
          <p:nvPr/>
        </p:nvCxnSpPr>
        <p:spPr>
          <a:xfrm>
            <a:off x="5228133" y="4295215"/>
            <a:ext cx="183373" cy="254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0" idx="1"/>
          </p:cNvCxnSpPr>
          <p:nvPr/>
        </p:nvCxnSpPr>
        <p:spPr>
          <a:xfrm>
            <a:off x="5218545" y="3438729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28133" y="2510536"/>
            <a:ext cx="192961" cy="48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984437" y="2544202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993046" y="2396420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3470342" y="3172716"/>
            <a:ext cx="257976" cy="1922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3</a:t>
            </a:r>
            <a:endParaRPr lang="en-US" sz="16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1975053" y="3505165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983662" y="335738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951963" y="4394893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60572" y="4247111"/>
            <a:ext cx="1757644" cy="0"/>
          </a:xfrm>
          <a:prstGeom prst="line">
            <a:avLst/>
          </a:prstGeom>
          <a:ln w="31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925454" y="5345545"/>
            <a:ext cx="15522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/>
              <a:t>(1,2,3)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421590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C 0.03802 -0.00232 0.07621 -0.0044 0.10364 0.02199 C 0.13108 0.04838 0.13038 0.13472 0.16424 0.15833 C 0.19809 0.18194 0.22118 0.16064 0.30694 0.16342 C 0.39271 0.1662 0.53594 0.1706 0.67934 0.17523 " pathEditMode="relative" ptsTypes="aaa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ARQ Examples</a:t>
            </a:r>
          </a:p>
          <a:p>
            <a:pPr lvl="1"/>
            <a:r>
              <a:rPr lang="en-US" sz="2400" dirty="0" smtClean="0"/>
              <a:t>Stop-and-Wait</a:t>
            </a:r>
          </a:p>
          <a:p>
            <a:pPr lvl="2"/>
            <a:r>
              <a:rPr lang="en-US" sz="2000" dirty="0" err="1" smtClean="0"/>
              <a:t>tx</a:t>
            </a:r>
            <a:r>
              <a:rPr lang="en-US" sz="2000" dirty="0"/>
              <a:t> </a:t>
            </a:r>
            <a:r>
              <a:rPr lang="en-US" sz="2000" dirty="0" smtClean="0"/>
              <a:t>window size: 1</a:t>
            </a:r>
          </a:p>
          <a:p>
            <a:pPr lvl="2"/>
            <a:r>
              <a:rPr lang="en-US" sz="2000" dirty="0" err="1" smtClean="0"/>
              <a:t>rx</a:t>
            </a:r>
            <a:r>
              <a:rPr lang="en-US" sz="2000" dirty="0" smtClean="0"/>
              <a:t> window size: 1</a:t>
            </a:r>
          </a:p>
          <a:p>
            <a:pPr lvl="1"/>
            <a:r>
              <a:rPr lang="en-US" sz="2400" dirty="0" smtClean="0"/>
              <a:t>Go-Back-N</a:t>
            </a:r>
          </a:p>
          <a:p>
            <a:pPr lvl="2"/>
            <a:r>
              <a:rPr lang="en-US" sz="2000" dirty="0" err="1"/>
              <a:t>t</a:t>
            </a:r>
            <a:r>
              <a:rPr lang="en-US" sz="2000" dirty="0" err="1" smtClean="0"/>
              <a:t>x</a:t>
            </a:r>
            <a:r>
              <a:rPr lang="en-US" sz="2000" dirty="0" smtClean="0"/>
              <a:t> window size: N</a:t>
            </a:r>
          </a:p>
          <a:p>
            <a:pPr lvl="2"/>
            <a:r>
              <a:rPr lang="en-US" sz="2000" dirty="0" err="1" smtClean="0"/>
              <a:t>rx</a:t>
            </a:r>
            <a:r>
              <a:rPr lang="en-US" sz="2000" dirty="0" smtClean="0"/>
              <a:t> window size: 1</a:t>
            </a:r>
          </a:p>
          <a:p>
            <a:pPr lvl="1"/>
            <a:r>
              <a:rPr lang="en-US" sz="2400" dirty="0" smtClean="0"/>
              <a:t>Selective Repeat</a:t>
            </a:r>
          </a:p>
          <a:p>
            <a:pPr lvl="2"/>
            <a:r>
              <a:rPr lang="en-US" sz="2000" dirty="0" err="1"/>
              <a:t>t</a:t>
            </a:r>
            <a:r>
              <a:rPr lang="en-US" sz="2000" dirty="0" err="1" smtClean="0"/>
              <a:t>x</a:t>
            </a:r>
            <a:r>
              <a:rPr lang="en-US" sz="2000" dirty="0" smtClean="0"/>
              <a:t> window size: N</a:t>
            </a:r>
          </a:p>
          <a:p>
            <a:pPr lvl="2"/>
            <a:r>
              <a:rPr lang="en-US" sz="2000" dirty="0" err="1" smtClean="0"/>
              <a:t>rx</a:t>
            </a:r>
            <a:r>
              <a:rPr lang="en-US" sz="2000" dirty="0" smtClean="0"/>
              <a:t> window size: N</a:t>
            </a:r>
          </a:p>
        </p:txBody>
      </p:sp>
    </p:spTree>
    <p:extLst>
      <p:ext uri="{BB962C8B-B14F-4D97-AF65-F5344CB8AC3E}">
        <p14:creationId xmlns:p14="http://schemas.microsoft.com/office/powerpoint/2010/main" val="217469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Go-back-N and SR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78277" y="3035567"/>
            <a:ext cx="0" cy="3115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16280" y="3035567"/>
            <a:ext cx="0" cy="3115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054" y="2666235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89057" y="2681332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86342" y="3195754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9485" y="3035567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86342" y="3471955"/>
            <a:ext cx="1531011" cy="35543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10940" y="3422927"/>
            <a:ext cx="55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5065" y="3827387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22485" y="3761776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86342" y="3815349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2036" y="4028280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>
            <a:off x="2291666" y="3647813"/>
            <a:ext cx="263137" cy="389025"/>
          </a:xfrm>
          <a:prstGeom prst="mathMultiply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537765" y="4399680"/>
            <a:ext cx="84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Reject!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62421" y="6150879"/>
            <a:ext cx="121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Go-back-N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5294861" y="3060972"/>
            <a:ext cx="0" cy="3115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8032864" y="3060972"/>
            <a:ext cx="0" cy="3115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967638" y="269164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705641" y="270673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302926" y="3221159"/>
            <a:ext cx="2726294" cy="577035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316069" y="3060972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302926" y="3497360"/>
            <a:ext cx="1531011" cy="35543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7524" y="3448332"/>
            <a:ext cx="55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291649" y="3852792"/>
            <a:ext cx="2715553" cy="56123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339069" y="3787181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5302926" y="3840754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28620" y="4053685"/>
            <a:ext cx="892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(1)</a:t>
            </a:r>
            <a:endParaRPr lang="en-US" dirty="0"/>
          </a:p>
        </p:txBody>
      </p:sp>
      <p:sp>
        <p:nvSpPr>
          <p:cNvPr id="53" name="Multiply 52"/>
          <p:cNvSpPr/>
          <p:nvPr/>
        </p:nvSpPr>
        <p:spPr>
          <a:xfrm>
            <a:off x="6808250" y="3673218"/>
            <a:ext cx="263137" cy="389025"/>
          </a:xfrm>
          <a:prstGeom prst="mathMultiply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794285" y="6176284"/>
            <a:ext cx="17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Selective Repeat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5316786" y="4466499"/>
            <a:ext cx="2704277" cy="7689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423239" y="5235496"/>
            <a:ext cx="89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40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ARQ in the Real World: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000" dirty="0" smtClean="0"/>
              <a:t>TCP </a:t>
            </a:r>
            <a:r>
              <a:rPr lang="en-US" sz="2000" dirty="0"/>
              <a:t>R</a:t>
            </a:r>
            <a:r>
              <a:rPr lang="en-US" sz="2000" dirty="0" smtClean="0"/>
              <a:t>eliable Transmission</a:t>
            </a:r>
          </a:p>
          <a:p>
            <a:pPr lvl="1">
              <a:lnSpc>
                <a:spcPct val="130000"/>
              </a:lnSpc>
            </a:pPr>
            <a:r>
              <a:rPr lang="en-US" sz="1600" dirty="0" smtClean="0"/>
              <a:t>A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variation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of</a:t>
            </a:r>
            <a:r>
              <a:rPr lang="zh-CN" altLang="en-US" sz="1600" dirty="0" smtClean="0"/>
              <a:t> </a:t>
            </a:r>
            <a:r>
              <a:rPr lang="en-US" sz="1600" dirty="0" smtClean="0"/>
              <a:t>Go-Back</a:t>
            </a:r>
            <a:r>
              <a:rPr lang="en-US" sz="1600" dirty="0" smtClean="0"/>
              <a:t>-</a:t>
            </a:r>
            <a:r>
              <a:rPr lang="en-US" sz="1600" dirty="0" smtClean="0"/>
              <a:t>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scheme</a:t>
            </a:r>
          </a:p>
          <a:p>
            <a:pPr lvl="1">
              <a:lnSpc>
                <a:spcPct val="130000"/>
              </a:lnSpc>
            </a:pPr>
            <a:r>
              <a:rPr lang="en-US" sz="1600" dirty="0"/>
              <a:t>Many TCP implementations will buffer correctly received but out-of-order </a:t>
            </a:r>
            <a:r>
              <a:rPr lang="en-US" sz="1600" dirty="0" smtClean="0"/>
              <a:t>segments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>
              <a:lnSpc>
                <a:spcPct val="130000"/>
              </a:lnSpc>
            </a:pPr>
            <a:r>
              <a:rPr lang="en-US" sz="2000" dirty="0" smtClean="0"/>
              <a:t>Selective Acknowledgement (SACK)</a:t>
            </a:r>
          </a:p>
          <a:p>
            <a:pPr lvl="1">
              <a:lnSpc>
                <a:spcPct val="130000"/>
              </a:lnSpc>
            </a:pPr>
            <a:r>
              <a:rPr lang="en-US" sz="1600" dirty="0" smtClean="0"/>
              <a:t>Selective Repeat</a:t>
            </a:r>
            <a:endParaRPr lang="en-US" sz="2000" dirty="0" smtClean="0"/>
          </a:p>
          <a:p>
            <a:pPr>
              <a:lnSpc>
                <a:spcPct val="130000"/>
              </a:lnSpc>
            </a:pPr>
            <a:r>
              <a:rPr lang="en-US" sz="2000" dirty="0" smtClean="0"/>
              <a:t>Cumulative ACKs</a:t>
            </a:r>
          </a:p>
          <a:p>
            <a:pPr lvl="1">
              <a:lnSpc>
                <a:spcPct val="13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sequence </a:t>
            </a:r>
            <a:r>
              <a:rPr lang="en-US" sz="1600" dirty="0" smtClean="0"/>
              <a:t>number is in bytes.</a:t>
            </a:r>
          </a:p>
          <a:p>
            <a:pPr lvl="1">
              <a:lnSpc>
                <a:spcPct val="130000"/>
              </a:lnSpc>
            </a:pPr>
            <a:r>
              <a:rPr lang="en-US" sz="1600" dirty="0" smtClean="0"/>
              <a:t>Therefore each packet may contain a continuous range of sequence numbers </a:t>
            </a:r>
            <a:r>
              <a:rPr lang="en-US" sz="1600" dirty="0" smtClean="0">
                <a:latin typeface="Courier"/>
                <a:cs typeface="Courier"/>
              </a:rPr>
              <a:t>[</a:t>
            </a:r>
            <a:r>
              <a:rPr lang="en-US" sz="1600" dirty="0" err="1" smtClean="0">
                <a:latin typeface="Courier"/>
                <a:cs typeface="Courier"/>
              </a:rPr>
              <a:t>seq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seq+len</a:t>
            </a:r>
            <a:r>
              <a:rPr lang="en-US" sz="1600" dirty="0" smtClean="0">
                <a:latin typeface="Courier"/>
                <a:cs typeface="Courier"/>
              </a:rPr>
              <a:t>)</a:t>
            </a:r>
            <a:r>
              <a:rPr lang="en-US" sz="1600" dirty="0" smtClean="0"/>
              <a:t>.</a:t>
            </a:r>
          </a:p>
          <a:p>
            <a:pPr lvl="1">
              <a:lnSpc>
                <a:spcPct val="130000"/>
              </a:lnSpc>
            </a:pPr>
            <a:r>
              <a:rPr lang="en-US" sz="1600" dirty="0" smtClean="0"/>
              <a:t>The receiver send an ACK </a:t>
            </a:r>
            <a:r>
              <a:rPr lang="en-US" sz="1600" dirty="0" err="1" smtClean="0">
                <a:latin typeface="Courier"/>
                <a:cs typeface="Courier"/>
              </a:rPr>
              <a:t>seq+</a:t>
            </a:r>
            <a:r>
              <a:rPr lang="en-US" sz="1600" dirty="0" err="1" smtClean="0">
                <a:latin typeface="Courier"/>
                <a:cs typeface="Courier"/>
              </a:rPr>
              <a:t>len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for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the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packet,</a:t>
            </a:r>
            <a:r>
              <a:rPr lang="en-US" sz="1600" dirty="0" smtClean="0"/>
              <a:t> </a:t>
            </a:r>
            <a:r>
              <a:rPr lang="en-US" sz="1600" dirty="0" smtClean="0"/>
              <a:t>specifying it have received all data preceding </a:t>
            </a:r>
            <a:r>
              <a:rPr lang="en-US" sz="1600" dirty="0" err="1" smtClean="0">
                <a:latin typeface="Courier"/>
                <a:cs typeface="Courier"/>
              </a:rPr>
              <a:t>seq+len</a:t>
            </a:r>
            <a:r>
              <a:rPr lang="en-US" sz="1600" dirty="0" smtClean="0"/>
              <a:t> bytes.</a:t>
            </a:r>
          </a:p>
          <a:p>
            <a:pPr lvl="1">
              <a:lnSpc>
                <a:spcPct val="130000"/>
              </a:lnSpc>
            </a:pPr>
            <a:r>
              <a:rPr lang="en-US" sz="1600" dirty="0" smtClean="0"/>
              <a:t>In TCP</a:t>
            </a:r>
            <a:r>
              <a:rPr lang="en-US" sz="1600" dirty="0"/>
              <a:t>, an ACK </a:t>
            </a:r>
            <a:r>
              <a:rPr lang="en-US" sz="1600" dirty="0" smtClean="0"/>
              <a:t>specifies </a:t>
            </a:r>
            <a:r>
              <a:rPr lang="en-US" sz="1600" dirty="0"/>
              <a:t>the sequence number of the </a:t>
            </a:r>
            <a:r>
              <a:rPr lang="en-US" sz="1600" dirty="0">
                <a:solidFill>
                  <a:srgbClr val="FF0000"/>
                </a:solidFill>
              </a:rPr>
              <a:t>next</a:t>
            </a:r>
            <a:r>
              <a:rPr lang="en-US" sz="1600" dirty="0"/>
              <a:t> byte </a:t>
            </a:r>
            <a:r>
              <a:rPr lang="en-US" sz="1600" dirty="0" smtClean="0"/>
              <a:t>the receiver </a:t>
            </a:r>
            <a:r>
              <a:rPr lang="en-US" sz="1600" dirty="0" smtClean="0">
                <a:solidFill>
                  <a:srgbClr val="FF0000"/>
                </a:solidFill>
              </a:rPr>
              <a:t>expects </a:t>
            </a:r>
            <a:r>
              <a:rPr lang="en-US" sz="1600" dirty="0">
                <a:solidFill>
                  <a:srgbClr val="FF0000"/>
                </a:solidFill>
              </a:rPr>
              <a:t>to </a:t>
            </a:r>
            <a:r>
              <a:rPr lang="en-US" sz="1600" dirty="0" smtClean="0">
                <a:solidFill>
                  <a:srgbClr val="FF0000"/>
                </a:solidFill>
              </a:rPr>
              <a:t>receive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523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25860" y="1910800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563863" y="1910800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98637" y="1541468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36640" y="1556565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25860" y="2185406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218" y="1977856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25860" y="2528193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95900" y="2335746"/>
            <a:ext cx="84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22216" y="2854838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02927" y="3427399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822216" y="3197625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81472" y="3015025"/>
            <a:ext cx="86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ACK(2)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825860" y="3590776"/>
            <a:ext cx="1922041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91218" y="2663510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>
            <a:off x="4747901" y="3707182"/>
            <a:ext cx="263137" cy="389025"/>
          </a:xfrm>
          <a:prstGeom prst="mathMultiply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833925" y="4533265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833925" y="4876052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93181" y="4693452"/>
            <a:ext cx="847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ACK(3)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02927" y="4341937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799766" y="5170092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799766" y="5512879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959022" y="5330279"/>
            <a:ext cx="847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ACK(3)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168768" y="4978764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99766" y="5854745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799766" y="6197532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59022" y="6014932"/>
            <a:ext cx="85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ACK(5)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68768" y="5663417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41" name="Left Brace 40"/>
          <p:cNvSpPr/>
          <p:nvPr/>
        </p:nvSpPr>
        <p:spPr>
          <a:xfrm>
            <a:off x="2547907" y="3576883"/>
            <a:ext cx="286018" cy="95638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1442488" y="3911541"/>
            <a:ext cx="105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2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3" grpId="0"/>
      <p:bldP spid="26" grpId="0"/>
      <p:bldP spid="27" grpId="0" animBg="1"/>
      <p:bldP spid="30" grpId="0"/>
      <p:bldP spid="31" grpId="0"/>
      <p:bldP spid="34" grpId="0"/>
      <p:bldP spid="35" grpId="0"/>
      <p:bldP spid="38" grpId="0"/>
      <p:bldP spid="39" grpId="0"/>
      <p:bldP spid="41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 and Tricks:</a:t>
            </a:r>
          </a:p>
          <a:p>
            <a:pPr lvl="1"/>
            <a:r>
              <a:rPr lang="en-US" dirty="0" smtClean="0"/>
              <a:t>Always draw a timing diagram when trying to understand a new protocol!</a:t>
            </a:r>
          </a:p>
          <a:p>
            <a:pPr lvl="1"/>
            <a:r>
              <a:rPr lang="en-US" dirty="0" smtClean="0"/>
              <a:t>If the homework/midterm asks for how long something takes, the timing diagram will help you calculate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6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83903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21906" y="1922242"/>
            <a:ext cx="0" cy="47467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6680" y="1552910"/>
            <a:ext cx="654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3" y="1568007"/>
            <a:ext cx="56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83903" y="2196848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49261" y="1989298"/>
            <a:ext cx="42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983903" y="2539635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53943" y="2347188"/>
            <a:ext cx="84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ACK(1)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80259" y="2866280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980259" y="3209067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39515" y="3026467"/>
            <a:ext cx="86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ACK(2)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49261" y="2674952"/>
            <a:ext cx="44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91968" y="3553859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991968" y="3896646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51224" y="3714046"/>
            <a:ext cx="847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ACK(3)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60970" y="3362531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957809" y="4190686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957809" y="4533473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17065" y="4350873"/>
            <a:ext cx="862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</a:t>
            </a:r>
            <a:r>
              <a:rPr lang="en-US" dirty="0" smtClean="0"/>
              <a:t>(</a:t>
            </a:r>
            <a:r>
              <a:rPr lang="en-US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26811" y="3999358"/>
            <a:ext cx="442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(4)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957809" y="4875339"/>
            <a:ext cx="2738003" cy="251723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957809" y="5218126"/>
            <a:ext cx="2738003" cy="2173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117065" y="5035526"/>
            <a:ext cx="853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ACK(5)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326811" y="4684011"/>
            <a:ext cx="43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25020" y="1937339"/>
            <a:ext cx="398618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Transmission Delay for one packet: 2ms</a:t>
            </a:r>
          </a:p>
          <a:p>
            <a:r>
              <a:rPr lang="en-US" dirty="0" smtClean="0"/>
              <a:t>Propagation Delay for one packet: 30ms</a:t>
            </a:r>
          </a:p>
          <a:p>
            <a:endParaRPr lang="en-US" dirty="0"/>
          </a:p>
          <a:p>
            <a:r>
              <a:rPr lang="en-US" dirty="0" smtClean="0"/>
              <a:t>10 packets sent.</a:t>
            </a:r>
          </a:p>
          <a:p>
            <a:endParaRPr lang="en-US" dirty="0"/>
          </a:p>
          <a:p>
            <a:r>
              <a:rPr lang="en-US" dirty="0" smtClean="0"/>
              <a:t>32 * 10 = </a:t>
            </a:r>
            <a:r>
              <a:rPr lang="en-US" b="1" u="sng" dirty="0" smtClean="0">
                <a:solidFill>
                  <a:schemeClr val="accent6"/>
                </a:solidFill>
              </a:rPr>
              <a:t>320 </a:t>
            </a:r>
            <a:r>
              <a:rPr lang="en-US" b="1" u="sng" dirty="0" err="1" smtClean="0">
                <a:solidFill>
                  <a:schemeClr val="accent6"/>
                </a:solidFill>
              </a:rPr>
              <a:t>ms</a:t>
            </a:r>
            <a:endParaRPr lang="en-US" b="1" u="sng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98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2343</TotalTime>
  <Words>1523</Words>
  <Application>Microsoft Macintosh PowerPoint</Application>
  <PresentationFormat>On-screen Show (4:3)</PresentationFormat>
  <Paragraphs>456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Module</vt:lpstr>
      <vt:lpstr>\\localhost\Users\justine\Documents\work\teaching\ee122-materials\week5\Macintosh HD:Users:justine:Documents:work:teaching:ee122-materials:week5:handout.docx!OLE_LINK1</vt:lpstr>
      <vt:lpstr>\\localhost\Users\justine\Documents\work\teaching\ee122-materials\week5\Macintosh HD:Users:justine:Documents:work:teaching:ee122-materials:week5:handout.docx!OLE_LINK1</vt:lpstr>
      <vt:lpstr>\\localhost\Users\justine\Documents\work\teaching\ee122-materials\week5\Macintosh HD:Users:justine:Documents:work:teaching:ee122-materials:week5:handout.docx!OLE_LINK1</vt:lpstr>
      <vt:lpstr>\\localhost\Users\justine\Documents\work\teaching\ee122-materials\week5\Macintosh HD:Users:justine:Documents:work:teaching:ee122-materials:week5:handout.docx!OLE_LINK1</vt:lpstr>
      <vt:lpstr>\\localhost\Users\justine\Documents\work\teaching\ee122-materials\week5\Macintosh HD:Users:justine:Documents:work:teaching:ee122-materials:week5:handout.docx!OLE_LINK1</vt:lpstr>
      <vt:lpstr>\\localhost\Users\justine\Documents\work\teaching\ee122-materials\week5\Macintosh HD:Users:justine:Documents:work:teaching:ee122-materials:week5:handout.docx!OLE_LINK1</vt:lpstr>
      <vt:lpstr>\\localhost\Users\justine\Documents\work\teaching\ee122-materials\week5\Macintosh HD:Users:justine:Documents:work:teaching:ee122-materials:week5:handout.docx!OLE_LINK1</vt:lpstr>
      <vt:lpstr>Transport Algorithms &amp; Some Router Architecture</vt:lpstr>
      <vt:lpstr>Today</vt:lpstr>
      <vt:lpstr>Transport Algorithms</vt:lpstr>
      <vt:lpstr>Transport Algorithms</vt:lpstr>
      <vt:lpstr>Transport Algorithms</vt:lpstr>
      <vt:lpstr>ARQ in the Real World: TCP</vt:lpstr>
      <vt:lpstr>(i)</vt:lpstr>
      <vt:lpstr>Transport Algorithms</vt:lpstr>
      <vt:lpstr>(ii)</vt:lpstr>
      <vt:lpstr>(iii)</vt:lpstr>
      <vt:lpstr>(iii)</vt:lpstr>
      <vt:lpstr>(iii)</vt:lpstr>
      <vt:lpstr>(iii)</vt:lpstr>
      <vt:lpstr>(iii)</vt:lpstr>
      <vt:lpstr>(iii)</vt:lpstr>
      <vt:lpstr>(iv)</vt:lpstr>
      <vt:lpstr>(iv)</vt:lpstr>
      <vt:lpstr>(v)</vt:lpstr>
      <vt:lpstr>(v)</vt:lpstr>
      <vt:lpstr>(v)</vt:lpstr>
      <vt:lpstr>Longest Prefix Match</vt:lpstr>
      <vt:lpstr>2)</vt:lpstr>
      <vt:lpstr>2i)</vt:lpstr>
      <vt:lpstr>2ii)</vt:lpstr>
      <vt:lpstr>2iii)</vt:lpstr>
      <vt:lpstr>2iv)</vt:lpstr>
      <vt:lpstr>2v)</vt:lpstr>
      <vt:lpstr>2vi)</vt:lpstr>
      <vt:lpstr>Head of Line Blocking</vt:lpstr>
      <vt:lpstr>3i)</vt:lpstr>
      <vt:lpstr>3i)</vt:lpstr>
      <vt:lpstr>3i)</vt:lpstr>
      <vt:lpstr>3i)</vt:lpstr>
      <vt:lpstr>3ii)</vt:lpstr>
      <vt:lpstr>3iii)</vt:lpstr>
      <vt:lpstr>3iii)</vt:lpstr>
      <vt:lpstr>3iii)</vt:lpstr>
      <vt:lpstr>3iii)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Algorithms &amp; Some Router Architecture</dc:title>
  <dc:creator>Justine Sherry</dc:creator>
  <cp:lastModifiedBy>Chang Lan</cp:lastModifiedBy>
  <cp:revision>172</cp:revision>
  <dcterms:created xsi:type="dcterms:W3CDTF">2013-10-09T22:33:11Z</dcterms:created>
  <dcterms:modified xsi:type="dcterms:W3CDTF">2014-10-11T04:52:09Z</dcterms:modified>
</cp:coreProperties>
</file>