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5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4AB6D-A5BF-D44F-A55C-71542FCBB6CB}" type="datetimeFigureOut">
              <a:rPr lang="en-US" smtClean="0"/>
              <a:t>11/1/14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A4E4E-4AE0-684B-AB18-D8578DED9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9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5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http://www.in-n-out.com/images/wallpapers/1600x1200/1600x1200x-8M2.jpg</a:t>
            </a:r>
          </a:p>
          <a:p>
            <a:r>
              <a:rPr lang="en-US" dirty="0" smtClean="0"/>
              <a:t>http://www.in-n-out.com/menu.aspx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FCBF-F819-4420-B72F-9FC7D2B7E1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8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09F0-7C25-F743-90DB-4A86CCD22B47}" type="datetimeFigureOut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09F0-7C25-F743-90DB-4A86CCD22B47}" type="datetimeFigureOut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2AA-105A-4744-86A8-54ABD8B9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7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09F0-7C25-F743-90DB-4A86CCD22B47}" type="datetimeFigureOut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2AA-105A-4744-86A8-54ABD8B9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6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09F0-7C25-F743-90DB-4A86CCD22B47}" type="datetimeFigureOut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2AA-105A-4744-86A8-54ABD8B9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1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09F0-7C25-F743-90DB-4A86CCD22B47}" type="datetimeFigureOut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0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09F0-7C25-F743-90DB-4A86CCD22B47}" type="datetimeFigureOut">
              <a:rPr lang="en-US" smtClean="0"/>
              <a:t>11/1/14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2AA-105A-4744-86A8-54ABD8B9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4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09F0-7C25-F743-90DB-4A86CCD22B47}" type="datetimeFigureOut">
              <a:rPr lang="en-US" smtClean="0"/>
              <a:t>11/1/14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2AA-105A-4744-86A8-54ABD8B9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1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09F0-7C25-F743-90DB-4A86CCD22B47}" type="datetimeFigureOut">
              <a:rPr lang="en-US" smtClean="0"/>
              <a:t>11/1/14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2AA-105A-4744-86A8-54ABD8B9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6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09F0-7C25-F743-90DB-4A86CCD22B47}" type="datetimeFigureOut">
              <a:rPr lang="en-US" smtClean="0"/>
              <a:t>11/1/14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2AA-105A-4744-86A8-54ABD8B9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09F0-7C25-F743-90DB-4A86CCD22B47}" type="datetimeFigureOut">
              <a:rPr lang="en-US" smtClean="0"/>
              <a:t>11/1/14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3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09F0-7C25-F743-90DB-4A86CCD22B47}" type="datetimeFigureOut">
              <a:rPr lang="en-US" smtClean="0"/>
              <a:t>11/1/14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42AA-105A-4744-86A8-54ABD8B9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4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A09F0-7C25-F743-90DB-4A86CCD22B47}" type="datetimeFigureOut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042AA-105A-4744-86A8-54ABD8B9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8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DNS and HTTP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 168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4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communication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3789" y="1715491"/>
            <a:ext cx="4955864" cy="193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3" tIns="45692" rIns="91383" bIns="45692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dirty="0"/>
              <a:t>GET /</a:t>
            </a:r>
            <a:r>
              <a:rPr lang="en-US" dirty="0" err="1"/>
              <a:t>somedir</a:t>
            </a:r>
            <a:r>
              <a:rPr lang="en-US" dirty="0"/>
              <a:t>/</a:t>
            </a:r>
            <a:r>
              <a:rPr lang="en-US" dirty="0" err="1"/>
              <a:t>page.html</a:t>
            </a:r>
            <a:r>
              <a:rPr lang="en-US" dirty="0"/>
              <a:t> HTTP/1.1</a:t>
            </a:r>
          </a:p>
          <a:p>
            <a:pPr algn="l"/>
            <a:r>
              <a:rPr lang="en-US" dirty="0"/>
              <a:t>Host: </a:t>
            </a:r>
            <a:r>
              <a:rPr lang="en-US" dirty="0" err="1"/>
              <a:t>www.someschool.edu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User-agent: Mozilla/4.0</a:t>
            </a:r>
          </a:p>
          <a:p>
            <a:pPr algn="l"/>
            <a:r>
              <a:rPr lang="en-US" dirty="0"/>
              <a:t>Connection: close </a:t>
            </a:r>
          </a:p>
          <a:p>
            <a:pPr algn="l"/>
            <a:r>
              <a:rPr lang="en-US" dirty="0"/>
              <a:t>Accept-language: </a:t>
            </a:r>
            <a:r>
              <a:rPr lang="en-US" dirty="0" err="1"/>
              <a:t>fr</a:t>
            </a:r>
            <a:r>
              <a:rPr lang="en-US" dirty="0"/>
              <a:t> </a:t>
            </a:r>
          </a:p>
          <a:p>
            <a:pPr algn="l"/>
            <a:r>
              <a:rPr lang="en-US" b="0" dirty="0">
                <a:latin typeface="Courier" charset="0"/>
              </a:rPr>
              <a:t>(blank line)</a:t>
            </a:r>
            <a:r>
              <a:rPr lang="en-US" dirty="0"/>
              <a:t> </a:t>
            </a:r>
            <a:endParaRPr lang="en-US" sz="2400" b="0" dirty="0">
              <a:latin typeface="Times New Roman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57279" y="3850401"/>
            <a:ext cx="5571517" cy="286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3" tIns="45692" rIns="91383" bIns="45692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HTTP/1.1 200 OK 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Connection close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Date: Thu, 06 Aug 2006 12:00:15 GMT 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Server: Apache/1.3.0 (Unix) 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Last-Modified: Mon, 22 Jun 2006 ... 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Content-Length: 6821 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Content-Type: text/html</a:t>
            </a:r>
          </a:p>
          <a:p>
            <a:pPr algn="l"/>
            <a:r>
              <a:rPr lang="en-US" b="0" dirty="0">
                <a:solidFill>
                  <a:srgbClr val="000000"/>
                </a:solidFill>
                <a:latin typeface="Courier" charset="0"/>
              </a:rPr>
              <a:t>(blank line)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data data data data data ...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519653" y="2500293"/>
            <a:ext cx="2862453" cy="369332"/>
            <a:chOff x="5519653" y="2500293"/>
            <a:chExt cx="2862453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6789789" y="2500293"/>
              <a:ext cx="1592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HTTP Request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6" idx="1"/>
              <a:endCxn id="4" idx="3"/>
            </p:cNvCxnSpPr>
            <p:nvPr/>
          </p:nvCxnSpPr>
          <p:spPr>
            <a:xfrm flipH="1">
              <a:off x="5519653" y="2684959"/>
              <a:ext cx="1270136" cy="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947103" y="2869625"/>
            <a:ext cx="2189656" cy="376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(Client to Server)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9031" y="5435619"/>
            <a:ext cx="1932417" cy="376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(Server to Client)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63789" y="5096868"/>
            <a:ext cx="2693490" cy="369332"/>
            <a:chOff x="563789" y="5096868"/>
            <a:chExt cx="269349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563789" y="5096868"/>
              <a:ext cx="1669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HTTP Response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7" idx="3"/>
              <a:endCxn id="5" idx="1"/>
            </p:cNvCxnSpPr>
            <p:nvPr/>
          </p:nvCxnSpPr>
          <p:spPr>
            <a:xfrm>
              <a:off x="2233448" y="5281534"/>
              <a:ext cx="1023831" cy="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78373" y="1540264"/>
            <a:ext cx="5209627" cy="1705981"/>
            <a:chOff x="378373" y="1540264"/>
            <a:chExt cx="5209627" cy="1705981"/>
          </a:xfrm>
        </p:grpSpPr>
        <p:sp>
          <p:nvSpPr>
            <p:cNvPr id="18" name="TextBox 17"/>
            <p:cNvSpPr txBox="1"/>
            <p:nvPr/>
          </p:nvSpPr>
          <p:spPr>
            <a:xfrm>
              <a:off x="378373" y="1540264"/>
              <a:ext cx="979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(method)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91254" y="1540264"/>
              <a:ext cx="10580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(resource)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15102" y="1540264"/>
              <a:ext cx="1672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(protocol version)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1" name="Right Brace 20"/>
            <p:cNvSpPr/>
            <p:nvPr/>
          </p:nvSpPr>
          <p:spPr>
            <a:xfrm>
              <a:off x="4370552" y="2137103"/>
              <a:ext cx="175172" cy="1109142"/>
            </a:xfrm>
            <a:prstGeom prst="rightBrace">
              <a:avLst/>
            </a:prstGeom>
            <a:ln w="28575" cmpd="sng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56205" y="2520055"/>
              <a:ext cx="909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(header)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31750" y="3654427"/>
            <a:ext cx="4767382" cy="3058239"/>
            <a:chOff x="2131750" y="3654427"/>
            <a:chExt cx="4767382" cy="3058239"/>
          </a:xfrm>
        </p:grpSpPr>
        <p:sp>
          <p:nvSpPr>
            <p:cNvPr id="23" name="TextBox 22"/>
            <p:cNvSpPr txBox="1"/>
            <p:nvPr/>
          </p:nvSpPr>
          <p:spPr>
            <a:xfrm>
              <a:off x="2587295" y="3654427"/>
              <a:ext cx="1672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(protocol version)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62915" y="3654427"/>
              <a:ext cx="1302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(status code)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13822" y="3654427"/>
              <a:ext cx="1585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(status phrase)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9" name="Left Brace 28"/>
            <p:cNvSpPr/>
            <p:nvPr/>
          </p:nvSpPr>
          <p:spPr>
            <a:xfrm>
              <a:off x="3040919" y="4293238"/>
              <a:ext cx="152046" cy="1690462"/>
            </a:xfrm>
            <a:prstGeom prst="leftBrace">
              <a:avLst/>
            </a:prstGeom>
            <a:ln w="28575" cmpd="sng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1750" y="4976883"/>
              <a:ext cx="909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(header)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3" name="Left Brace 32"/>
            <p:cNvSpPr/>
            <p:nvPr/>
          </p:nvSpPr>
          <p:spPr>
            <a:xfrm>
              <a:off x="3040919" y="6350414"/>
              <a:ext cx="134866" cy="362252"/>
            </a:xfrm>
            <a:prstGeom prst="leftBrace">
              <a:avLst/>
            </a:prstGeom>
            <a:ln w="28575" cmpd="sng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48110" y="6350414"/>
              <a:ext cx="692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(data)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99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HTTP’s stateless-ness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Pros?</a:t>
            </a:r>
          </a:p>
          <a:p>
            <a:pPr lvl="1"/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Easier to handle failures</a:t>
            </a:r>
          </a:p>
          <a:p>
            <a:pPr lvl="1"/>
            <a:r>
              <a:rPr lang="en-US" dirty="0" smtClean="0"/>
              <a:t>Order of requests is immaterial</a:t>
            </a:r>
          </a:p>
          <a:p>
            <a:r>
              <a:rPr lang="en-US" dirty="0" smtClean="0"/>
              <a:t>Cons?</a:t>
            </a:r>
          </a:p>
          <a:p>
            <a:pPr lvl="1"/>
            <a:r>
              <a:rPr lang="en-US" dirty="0" smtClean="0"/>
              <a:t>Can’t keep state! </a:t>
            </a:r>
            <a:r>
              <a:rPr lang="en-US" dirty="0" smtClean="0">
                <a:solidFill>
                  <a:srgbClr val="3366FF"/>
                </a:solidFill>
              </a:rPr>
              <a:t>(shopping cart, user profiles…)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Solution?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Client-side state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97450" y="1600200"/>
            <a:ext cx="4260889" cy="4748799"/>
            <a:chOff x="2697450" y="2010815"/>
            <a:chExt cx="4260889" cy="47487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7450" y="2638886"/>
              <a:ext cx="4260889" cy="412072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078409" y="2010815"/>
              <a:ext cx="160095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Cookies!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332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2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 Performance: </a:t>
            </a:r>
            <a:br>
              <a:rPr lang="en-US" dirty="0" smtClean="0"/>
            </a:br>
            <a:r>
              <a:rPr lang="en-US" dirty="0" smtClean="0"/>
              <a:t>Non-persistent TCP Connection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971800"/>
            <a:ext cx="1157654" cy="115765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" y="2749204"/>
            <a:ext cx="1602845" cy="160284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505200" y="1447800"/>
            <a:ext cx="3276600" cy="381000"/>
            <a:chOff x="3048000" y="1447800"/>
            <a:chExt cx="3276600" cy="3810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048000" y="1828800"/>
              <a:ext cx="3276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1447800"/>
              <a:ext cx="3276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TCP SYN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05200" y="2133600"/>
            <a:ext cx="3276600" cy="381000"/>
            <a:chOff x="3048000" y="2133600"/>
            <a:chExt cx="3276600" cy="381000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3048000" y="2514600"/>
              <a:ext cx="3276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048000" y="2133600"/>
              <a:ext cx="3276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TCP SYN-ACK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05200" y="2819400"/>
            <a:ext cx="3276600" cy="381000"/>
            <a:chOff x="3048000" y="3124200"/>
            <a:chExt cx="3276600" cy="38100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3048000" y="3505200"/>
              <a:ext cx="3276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048000" y="3124200"/>
              <a:ext cx="3276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 ACK + </a:t>
              </a:r>
              <a:r>
                <a:rPr lang="en-US" dirty="0" smtClean="0">
                  <a:solidFill>
                    <a:srgbClr val="FF00FF"/>
                  </a:solidFill>
                </a:rPr>
                <a:t>HTTP REQUEST</a:t>
              </a:r>
              <a:endParaRPr lang="en-US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505200" y="3505200"/>
            <a:ext cx="3276600" cy="381000"/>
            <a:chOff x="3048000" y="3810000"/>
            <a:chExt cx="3276600" cy="381000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3048000" y="4191000"/>
              <a:ext cx="3276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048000" y="3810000"/>
              <a:ext cx="3276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TCP ACK + </a:t>
              </a:r>
              <a:r>
                <a:rPr lang="en-US" dirty="0" smtClean="0">
                  <a:solidFill>
                    <a:srgbClr val="FF00FF"/>
                  </a:solidFill>
                </a:rPr>
                <a:t>HTTP RESPONSE</a:t>
              </a:r>
              <a:endParaRPr lang="en-US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05200" y="4800600"/>
            <a:ext cx="3276600" cy="381000"/>
            <a:chOff x="3048000" y="4800600"/>
            <a:chExt cx="3276600" cy="38100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3048000" y="5181600"/>
              <a:ext cx="3276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048000" y="4800600"/>
              <a:ext cx="3276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TCP FIN</a:t>
              </a:r>
              <a:endParaRPr lang="en-US" i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05200" y="5486400"/>
            <a:ext cx="3276600" cy="381000"/>
            <a:chOff x="3048000" y="5486400"/>
            <a:chExt cx="3276600" cy="381000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3048000" y="5867400"/>
              <a:ext cx="3276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048000" y="5486400"/>
              <a:ext cx="3276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TCP FIN-ACK</a:t>
              </a:r>
              <a:endParaRPr lang="en-US" i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514725" y="6172200"/>
            <a:ext cx="3276600" cy="381000"/>
            <a:chOff x="3057525" y="6172200"/>
            <a:chExt cx="3276600" cy="38100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3057525" y="6553200"/>
              <a:ext cx="3276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057525" y="6172200"/>
              <a:ext cx="3276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TCP ACK</a:t>
              </a:r>
              <a:endParaRPr lang="en-US" i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505200" y="4129454"/>
            <a:ext cx="3276600" cy="381000"/>
            <a:chOff x="3048000" y="3124200"/>
            <a:chExt cx="3276600" cy="381000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3048000" y="3505200"/>
              <a:ext cx="3276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048000" y="3124200"/>
              <a:ext cx="3276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 ACK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00200" y="1447800"/>
            <a:ext cx="1752600" cy="1066800"/>
            <a:chOff x="1600200" y="1447800"/>
            <a:chExt cx="1752600" cy="1066800"/>
          </a:xfrm>
        </p:grpSpPr>
        <p:sp>
          <p:nvSpPr>
            <p:cNvPr id="3" name="Left Brace 2"/>
            <p:cNvSpPr/>
            <p:nvPr/>
          </p:nvSpPr>
          <p:spPr>
            <a:xfrm>
              <a:off x="3200400" y="1447800"/>
              <a:ext cx="152400" cy="10668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00200" y="18288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 RTT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00200" y="2819400"/>
            <a:ext cx="1752600" cy="1066800"/>
            <a:chOff x="1600200" y="2819400"/>
            <a:chExt cx="1752600" cy="1066800"/>
          </a:xfrm>
        </p:grpSpPr>
        <p:sp>
          <p:nvSpPr>
            <p:cNvPr id="50" name="Left Brace 49"/>
            <p:cNvSpPr/>
            <p:nvPr/>
          </p:nvSpPr>
          <p:spPr>
            <a:xfrm>
              <a:off x="3200400" y="2819400"/>
              <a:ext cx="152400" cy="10668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00200" y="3029634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 RTT</a:t>
              </a:r>
            </a:p>
            <a:p>
              <a:pPr algn="ctr"/>
              <a:r>
                <a:rPr lang="en-US" dirty="0" smtClean="0"/>
                <a:t>+ transmission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3675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Concurrent </a:t>
            </a:r>
            <a:r>
              <a:rPr lang="en-US" dirty="0" smtClean="0"/>
              <a:t>Requests and responses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Use multiple connections </a:t>
            </a:r>
            <a:r>
              <a:rPr lang="en-US" i="1" dirty="0" smtClean="0">
                <a:latin typeface="Arial" charset="0"/>
                <a:cs typeface="Arial" charset="0"/>
              </a:rPr>
              <a:t>in parallel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Persistent</a:t>
            </a:r>
            <a:r>
              <a:rPr lang="en-US" dirty="0" smtClean="0"/>
              <a:t> Connections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Maintain TCP connection across multiple requests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Pipelined</a:t>
            </a:r>
            <a:r>
              <a:rPr lang="en-US" dirty="0" smtClean="0"/>
              <a:t> Requests and Responses</a:t>
            </a:r>
          </a:p>
          <a:p>
            <a:pPr lvl="1"/>
            <a:r>
              <a:rPr lang="en-US" b="0" dirty="0" smtClean="0"/>
              <a:t>Batch requests and responses to reduce the number of packets</a:t>
            </a:r>
          </a:p>
        </p:txBody>
      </p:sp>
    </p:spTree>
    <p:extLst>
      <p:ext uri="{BB962C8B-B14F-4D97-AF65-F5344CB8AC3E}">
        <p14:creationId xmlns:p14="http://schemas.microsoft.com/office/powerpoint/2010/main" val="83146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dirty="0" smtClean="0"/>
              <a:t>Easy ways to order!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43075"/>
            <a:ext cx="2286000" cy="3657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Go to store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Order burger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Go to store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Order drink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Go to store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Order fries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0" y="1762124"/>
            <a:ext cx="2286000" cy="26574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store with two friends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Each person orders one </a:t>
            </a:r>
            <a:r>
              <a:rPr lang="en-US" sz="2400" dirty="0" smtClean="0"/>
              <a:t>item (in parallel)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724650" y="1752600"/>
            <a:ext cx="2409825" cy="166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Go to store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Order burger, drink and fries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57275" y="130046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438400" y="1752599"/>
            <a:ext cx="2247901" cy="227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store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Order burger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Order drink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Order fries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0901" y="130045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4500" y="1290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9062" y="1290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6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7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87098"/>
              </p:ext>
            </p:extLst>
          </p:nvPr>
        </p:nvGraphicFramePr>
        <p:xfrm>
          <a:off x="1758950" y="1578200"/>
          <a:ext cx="56261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5626100" imgH="4622800" progId="Word.Document.12">
                  <p:embed/>
                </p:oleObj>
              </mc:Choice>
              <mc:Fallback>
                <p:oleObj name="Document" r:id="rId4" imgW="5626100" imgH="462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8950" y="1578200"/>
                        <a:ext cx="5626100" cy="46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71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331004"/>
              </p:ext>
            </p:extLst>
          </p:nvPr>
        </p:nvGraphicFramePr>
        <p:xfrm>
          <a:off x="1758950" y="1737423"/>
          <a:ext cx="56261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4" imgW="5626100" imgH="4241800" progId="Word.Document.12">
                  <p:embed/>
                </p:oleObj>
              </mc:Choice>
              <mc:Fallback>
                <p:oleObj name="Document" r:id="rId4" imgW="5626100" imgH="424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8950" y="1737423"/>
                        <a:ext cx="5626100" cy="424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46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887335"/>
              </p:ext>
            </p:extLst>
          </p:nvPr>
        </p:nvGraphicFramePr>
        <p:xfrm>
          <a:off x="2057093" y="263728"/>
          <a:ext cx="5133787" cy="6461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4" imgW="6083300" imgH="7658100" progId="Word.Document.12">
                  <p:embed/>
                </p:oleObj>
              </mc:Choice>
              <mc:Fallback>
                <p:oleObj name="Document" r:id="rId4" imgW="6083300" imgH="7658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093" y="263728"/>
                        <a:ext cx="5133787" cy="6461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16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Host addresses: </a:t>
            </a:r>
            <a:r>
              <a:rPr lang="en-US" sz="2400" dirty="0" smtClean="0">
                <a:solidFill>
                  <a:srgbClr val="3366FF"/>
                </a:solidFill>
              </a:rPr>
              <a:t>e.g., 169.229.131.109</a:t>
            </a:r>
            <a:endParaRPr lang="en-US" dirty="0" smtClean="0">
              <a:solidFill>
                <a:srgbClr val="3366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a number used by protocols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conforms to network structure (</a:t>
            </a:r>
            <a:r>
              <a:rPr lang="en-US" dirty="0" smtClean="0">
                <a:solidFill>
                  <a:srgbClr val="3366FF"/>
                </a:solidFill>
              </a:rPr>
              <a:t>the “where”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Host names: </a:t>
            </a:r>
            <a:r>
              <a:rPr lang="en-US" sz="2400" dirty="0" smtClean="0">
                <a:solidFill>
                  <a:srgbClr val="3366FF"/>
                </a:solidFill>
              </a:rPr>
              <a:t>e.g., </a:t>
            </a:r>
            <a:r>
              <a:rPr lang="en-US" sz="2400" dirty="0" err="1" smtClean="0">
                <a:solidFill>
                  <a:srgbClr val="3366FF"/>
                </a:solidFill>
              </a:rPr>
              <a:t>instr.eecs.berkeley.edu</a:t>
            </a:r>
            <a:endParaRPr lang="en-US" dirty="0" smtClean="0">
              <a:solidFill>
                <a:srgbClr val="3366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mnemonic name usable by humans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conforms to organizational structure (</a:t>
            </a:r>
            <a:r>
              <a:rPr lang="en-US" dirty="0" smtClean="0">
                <a:solidFill>
                  <a:srgbClr val="3366FF"/>
                </a:solidFill>
              </a:rPr>
              <a:t>the “who”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The Domain Name System (DNS) is how we map from one to the other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directory service </a:t>
            </a:r>
            <a:r>
              <a:rPr lang="en-US" dirty="0" smtClean="0"/>
              <a:t>for hosts on the Internet</a:t>
            </a:r>
          </a:p>
        </p:txBody>
      </p:sp>
    </p:spTree>
    <p:extLst>
      <p:ext uri="{BB962C8B-B14F-4D97-AF65-F5344CB8AC3E}">
        <p14:creationId xmlns:p14="http://schemas.microsoft.com/office/powerpoint/2010/main" val="9767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90601" y="2286000"/>
            <a:ext cx="6019800" cy="457200"/>
          </a:xfrm>
          <a:prstGeom prst="rect">
            <a:avLst/>
          </a:prstGeom>
          <a:solidFill>
            <a:srgbClr val="FFFF47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383" tIns="45692" rIns="91383" bIns="45692" numCol="1" rtlCol="0" anchor="ctr" anchorCtr="0" compatLnSpc="1">
            <a:prstTxWarp prst="textNoShape">
              <a:avLst/>
            </a:prstTxWarp>
          </a:bodyPr>
          <a:lstStyle/>
          <a:p>
            <a:pPr defTabSz="913836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7315200" y="2286000"/>
            <a:ext cx="1143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383" tIns="45692" rIns="91383" bIns="45692" numCol="1" rtlCol="0" anchor="ctr" anchorCtr="0" compatLnSpc="1">
            <a:prstTxWarp prst="textNoShape">
              <a:avLst/>
            </a:prstTxWarp>
          </a:bodyPr>
          <a:lstStyle/>
          <a:p>
            <a:pPr defTabSz="913836"/>
            <a:endParaRPr lang="en-US"/>
          </a:p>
        </p:txBody>
      </p:sp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616" y="122238"/>
            <a:ext cx="8229600" cy="1173162"/>
          </a:xfrm>
        </p:spPr>
        <p:txBody>
          <a:bodyPr/>
          <a:lstStyle/>
          <a:p>
            <a:r>
              <a:rPr lang="en-US" sz="3600" dirty="0"/>
              <a:t>Hierarchical Namespace</a:t>
            </a:r>
          </a:p>
        </p:txBody>
      </p:sp>
      <p:sp>
        <p:nvSpPr>
          <p:cNvPr id="1469443" name="Rectangle 3"/>
          <p:cNvSpPr>
            <a:spLocks noGrp="1" noChangeArrowheads="1"/>
          </p:cNvSpPr>
          <p:nvPr>
            <p:ph idx="1"/>
          </p:nvPr>
        </p:nvSpPr>
        <p:spPr>
          <a:xfrm>
            <a:off x="3188584" y="3429000"/>
            <a:ext cx="5955416" cy="2971800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Top Level Domains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are at the top</a:t>
            </a:r>
          </a:p>
          <a:p>
            <a:r>
              <a:rPr lang="en-US" sz="2400" dirty="0"/>
              <a:t>Domains are </a:t>
            </a:r>
            <a:r>
              <a:rPr lang="en-US" sz="2400" dirty="0" err="1"/>
              <a:t>subtrees</a:t>
            </a:r>
            <a:endParaRPr lang="en-US" sz="2400" dirty="0"/>
          </a:p>
          <a:p>
            <a:pPr marL="669514" lvl="1" indent="-325239"/>
            <a:r>
              <a:rPr lang="en-US" sz="2000" dirty="0" smtClean="0">
                <a:solidFill>
                  <a:srgbClr val="3366FF"/>
                </a:solidFill>
              </a:rPr>
              <a:t>e.g.: </a:t>
            </a:r>
            <a:r>
              <a:rPr lang="en-US" sz="2000" dirty="0">
                <a:solidFill>
                  <a:srgbClr val="3366FF"/>
                </a:solidFill>
              </a:rPr>
              <a:t>.</a:t>
            </a:r>
            <a:r>
              <a:rPr lang="en-US" sz="2000" dirty="0" err="1">
                <a:solidFill>
                  <a:srgbClr val="3366FF"/>
                </a:solidFill>
              </a:rPr>
              <a:t>edu</a:t>
            </a:r>
            <a:r>
              <a:rPr lang="en-US" sz="2000" dirty="0">
                <a:solidFill>
                  <a:srgbClr val="3366FF"/>
                </a:solidFill>
              </a:rPr>
              <a:t>, </a:t>
            </a:r>
            <a:r>
              <a:rPr lang="en-US" sz="2000" dirty="0" err="1">
                <a:solidFill>
                  <a:srgbClr val="3366FF"/>
                </a:solidFill>
              </a:rPr>
              <a:t>berkeley.edu</a:t>
            </a:r>
            <a:r>
              <a:rPr lang="en-US" sz="2000" dirty="0">
                <a:solidFill>
                  <a:srgbClr val="3366FF"/>
                </a:solidFill>
              </a:rPr>
              <a:t>, </a:t>
            </a:r>
            <a:r>
              <a:rPr lang="en-US" sz="2000" dirty="0" err="1">
                <a:solidFill>
                  <a:srgbClr val="3366FF"/>
                </a:solidFill>
              </a:rPr>
              <a:t>eecs.berkeley.edu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sz="2400" dirty="0"/>
              <a:t>Name is leaf-to-root path</a:t>
            </a:r>
          </a:p>
          <a:p>
            <a:pPr lvl="1" indent="-342692"/>
            <a:r>
              <a:rPr lang="en-US" sz="2000" dirty="0" err="1" smtClean="0">
                <a:solidFill>
                  <a:srgbClr val="3366FF"/>
                </a:solidFill>
              </a:rPr>
              <a:t>instr.eecs.berkeley.edu</a:t>
            </a:r>
            <a:endParaRPr lang="en-US" sz="2000" dirty="0">
              <a:solidFill>
                <a:srgbClr val="3366FF"/>
              </a:solidFill>
            </a:endParaRPr>
          </a:p>
          <a:p>
            <a:r>
              <a:rPr lang="en-US" sz="2400" dirty="0" smtClean="0"/>
              <a:t>Name </a:t>
            </a:r>
            <a:r>
              <a:rPr lang="en-US" sz="2400" dirty="0"/>
              <a:t>collisions trivially </a:t>
            </a:r>
            <a:r>
              <a:rPr lang="en-US" sz="2400" dirty="0" smtClean="0"/>
              <a:t>avoided!</a:t>
            </a:r>
            <a:endParaRPr lang="en-US" sz="2400" dirty="0"/>
          </a:p>
          <a:p>
            <a:pPr marL="669514" lvl="1" indent="-325239"/>
            <a:r>
              <a:rPr lang="en-US" sz="2000" dirty="0"/>
              <a:t>each </a:t>
            </a:r>
            <a:r>
              <a:rPr lang="en-US" sz="2000" dirty="0" smtClean="0"/>
              <a:t>domain’s responsibility</a:t>
            </a:r>
            <a:endParaRPr lang="en-US" sz="2000" dirty="0"/>
          </a:p>
        </p:txBody>
      </p:sp>
      <p:sp>
        <p:nvSpPr>
          <p:cNvPr id="1469444" name="Text Box 4"/>
          <p:cNvSpPr txBox="1">
            <a:spLocks noChangeArrowheads="1"/>
          </p:cNvSpPr>
          <p:nvPr/>
        </p:nvSpPr>
        <p:spPr bwMode="auto">
          <a:xfrm>
            <a:off x="4219013" y="1295400"/>
            <a:ext cx="745486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1" tIns="44423" rIns="90431" bIns="44423">
            <a:spAutoFit/>
          </a:bodyPr>
          <a:lstStyle/>
          <a:p>
            <a:pPr algn="ctr"/>
            <a:r>
              <a:rPr lang="en-US" sz="1800" dirty="0">
                <a:cs typeface="Arial" charset="0"/>
              </a:rPr>
              <a:t>root</a:t>
            </a:r>
          </a:p>
        </p:txBody>
      </p:sp>
      <p:sp>
        <p:nvSpPr>
          <p:cNvPr id="1469445" name="Text Box 5"/>
          <p:cNvSpPr txBox="1">
            <a:spLocks noChangeArrowheads="1"/>
          </p:cNvSpPr>
          <p:nvPr/>
        </p:nvSpPr>
        <p:spPr bwMode="auto">
          <a:xfrm>
            <a:off x="1195317" y="2362200"/>
            <a:ext cx="604800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1" tIns="44423" rIns="90431" bIns="44423">
            <a:spAutoFit/>
          </a:bodyPr>
          <a:lstStyle/>
          <a:p>
            <a:pPr algn="ctr"/>
            <a:r>
              <a:rPr lang="en-US" sz="1800">
                <a:cs typeface="Arial" charset="0"/>
              </a:rPr>
              <a:t>edu</a:t>
            </a:r>
          </a:p>
        </p:txBody>
      </p:sp>
      <p:sp>
        <p:nvSpPr>
          <p:cNvPr id="1469446" name="Text Box 6"/>
          <p:cNvSpPr txBox="1">
            <a:spLocks noChangeArrowheads="1"/>
          </p:cNvSpPr>
          <p:nvPr/>
        </p:nvSpPr>
        <p:spPr bwMode="auto">
          <a:xfrm>
            <a:off x="2364946" y="2379664"/>
            <a:ext cx="624568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1" tIns="44423" rIns="90431" bIns="44423">
            <a:spAutoFit/>
          </a:bodyPr>
          <a:lstStyle/>
          <a:p>
            <a:pPr algn="ctr"/>
            <a:r>
              <a:rPr lang="en-US" sz="1800">
                <a:cs typeface="Arial" charset="0"/>
              </a:rPr>
              <a:t>com</a:t>
            </a:r>
          </a:p>
        </p:txBody>
      </p:sp>
      <p:sp>
        <p:nvSpPr>
          <p:cNvPr id="1469447" name="Text Box 7"/>
          <p:cNvSpPr txBox="1">
            <a:spLocks noChangeArrowheads="1"/>
          </p:cNvSpPr>
          <p:nvPr/>
        </p:nvSpPr>
        <p:spPr bwMode="auto">
          <a:xfrm>
            <a:off x="3568629" y="2362200"/>
            <a:ext cx="604800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1" tIns="44423" rIns="90431" bIns="44423">
            <a:spAutoFit/>
          </a:bodyPr>
          <a:lstStyle/>
          <a:p>
            <a:pPr algn="ctr"/>
            <a:r>
              <a:rPr lang="en-US" sz="1800">
                <a:cs typeface="Arial" charset="0"/>
              </a:rPr>
              <a:t>gov</a:t>
            </a:r>
          </a:p>
        </p:txBody>
      </p:sp>
      <p:sp>
        <p:nvSpPr>
          <p:cNvPr id="1469448" name="Text Box 8"/>
          <p:cNvSpPr txBox="1">
            <a:spLocks noChangeArrowheads="1"/>
          </p:cNvSpPr>
          <p:nvPr/>
        </p:nvSpPr>
        <p:spPr bwMode="auto">
          <a:xfrm>
            <a:off x="4732521" y="2362200"/>
            <a:ext cx="613817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1" tIns="44423" rIns="90431" bIns="44423">
            <a:spAutoFit/>
          </a:bodyPr>
          <a:lstStyle/>
          <a:p>
            <a:pPr algn="ctr"/>
            <a:r>
              <a:rPr lang="en-US" sz="1800">
                <a:cs typeface="Arial" charset="0"/>
              </a:rPr>
              <a:t>mil</a:t>
            </a:r>
          </a:p>
        </p:txBody>
      </p:sp>
      <p:sp>
        <p:nvSpPr>
          <p:cNvPr id="1469449" name="Text Box 9"/>
          <p:cNvSpPr txBox="1">
            <a:spLocks noChangeArrowheads="1"/>
          </p:cNvSpPr>
          <p:nvPr/>
        </p:nvSpPr>
        <p:spPr bwMode="auto">
          <a:xfrm>
            <a:off x="5618813" y="2379664"/>
            <a:ext cx="606535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1" tIns="44423" rIns="90431" bIns="44423">
            <a:spAutoFit/>
          </a:bodyPr>
          <a:lstStyle/>
          <a:p>
            <a:pPr algn="ctr"/>
            <a:r>
              <a:rPr lang="en-US" sz="1800">
                <a:cs typeface="Arial" charset="0"/>
              </a:rPr>
              <a:t>org</a:t>
            </a:r>
          </a:p>
        </p:txBody>
      </p:sp>
      <p:sp>
        <p:nvSpPr>
          <p:cNvPr id="1469450" name="Text Box 10"/>
          <p:cNvSpPr txBox="1">
            <a:spLocks noChangeArrowheads="1"/>
          </p:cNvSpPr>
          <p:nvPr/>
        </p:nvSpPr>
        <p:spPr bwMode="auto">
          <a:xfrm>
            <a:off x="6457879" y="2362200"/>
            <a:ext cx="604800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1" tIns="44423" rIns="90431" bIns="44423">
            <a:spAutoFit/>
          </a:bodyPr>
          <a:lstStyle/>
          <a:p>
            <a:pPr algn="ctr"/>
            <a:r>
              <a:rPr lang="en-US" sz="1800">
                <a:cs typeface="Arial" charset="0"/>
              </a:rPr>
              <a:t>net</a:t>
            </a:r>
          </a:p>
        </p:txBody>
      </p:sp>
      <p:sp>
        <p:nvSpPr>
          <p:cNvPr id="1469451" name="Text Box 11"/>
          <p:cNvSpPr txBox="1">
            <a:spLocks noChangeArrowheads="1"/>
          </p:cNvSpPr>
          <p:nvPr/>
        </p:nvSpPr>
        <p:spPr bwMode="auto">
          <a:xfrm>
            <a:off x="7350140" y="2362200"/>
            <a:ext cx="471281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1" tIns="44423" rIns="90431" bIns="44423">
            <a:spAutoFit/>
          </a:bodyPr>
          <a:lstStyle/>
          <a:p>
            <a:pPr algn="ctr"/>
            <a:r>
              <a:rPr lang="en-US" sz="1800">
                <a:cs typeface="Arial" charset="0"/>
              </a:rPr>
              <a:t>uk</a:t>
            </a:r>
          </a:p>
        </p:txBody>
      </p:sp>
      <p:sp>
        <p:nvSpPr>
          <p:cNvPr id="1469452" name="Text Box 12"/>
          <p:cNvSpPr txBox="1">
            <a:spLocks noChangeArrowheads="1"/>
          </p:cNvSpPr>
          <p:nvPr/>
        </p:nvSpPr>
        <p:spPr bwMode="auto">
          <a:xfrm>
            <a:off x="8017299" y="2362200"/>
            <a:ext cx="464113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1" tIns="44423" rIns="90431" bIns="44423">
            <a:spAutoFit/>
          </a:bodyPr>
          <a:lstStyle/>
          <a:p>
            <a:pPr algn="ctr"/>
            <a:r>
              <a:rPr lang="en-US" sz="1800">
                <a:cs typeface="Arial" charset="0"/>
              </a:rPr>
              <a:t>fr</a:t>
            </a:r>
          </a:p>
        </p:txBody>
      </p:sp>
      <p:sp>
        <p:nvSpPr>
          <p:cNvPr id="1469453" name="Text Box 13"/>
          <p:cNvSpPr txBox="1">
            <a:spLocks noChangeArrowheads="1"/>
          </p:cNvSpPr>
          <p:nvPr/>
        </p:nvSpPr>
        <p:spPr bwMode="auto">
          <a:xfrm>
            <a:off x="168104" y="3370264"/>
            <a:ext cx="1309852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1" tIns="44423" rIns="90431" bIns="44423">
            <a:spAutoFit/>
          </a:bodyPr>
          <a:lstStyle/>
          <a:p>
            <a:pPr algn="ctr"/>
            <a:r>
              <a:rPr lang="en-US" sz="1800">
                <a:cs typeface="Arial" charset="0"/>
              </a:rPr>
              <a:t>berkeley</a:t>
            </a:r>
          </a:p>
        </p:txBody>
      </p:sp>
      <p:sp>
        <p:nvSpPr>
          <p:cNvPr id="1469454" name="Text Box 14"/>
          <p:cNvSpPr txBox="1">
            <a:spLocks noChangeArrowheads="1"/>
          </p:cNvSpPr>
          <p:nvPr/>
        </p:nvSpPr>
        <p:spPr bwMode="auto">
          <a:xfrm>
            <a:off x="1745686" y="3352800"/>
            <a:ext cx="745486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1" tIns="44423" rIns="90431" bIns="44423">
            <a:spAutoFit/>
          </a:bodyPr>
          <a:lstStyle/>
          <a:p>
            <a:pPr algn="ctr"/>
            <a:r>
              <a:rPr lang="en-US" sz="1800" dirty="0" err="1">
                <a:cs typeface="Arial" charset="0"/>
              </a:rPr>
              <a:t>ucla</a:t>
            </a:r>
            <a:endParaRPr lang="en-US" sz="1800" dirty="0">
              <a:cs typeface="Arial" charset="0"/>
            </a:endParaRPr>
          </a:p>
        </p:txBody>
      </p:sp>
      <p:sp>
        <p:nvSpPr>
          <p:cNvPr id="1469455" name="Line 15"/>
          <p:cNvSpPr>
            <a:spLocks noChangeShapeType="1"/>
          </p:cNvSpPr>
          <p:nvPr/>
        </p:nvSpPr>
        <p:spPr bwMode="auto">
          <a:xfrm flipH="1">
            <a:off x="507116" y="36576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1" tIns="44423" rIns="90431" bIns="44423"/>
          <a:lstStyle/>
          <a:p>
            <a:endParaRPr lang="en-US"/>
          </a:p>
        </p:txBody>
      </p:sp>
      <p:sp>
        <p:nvSpPr>
          <p:cNvPr id="1469456" name="Text Box 16"/>
          <p:cNvSpPr txBox="1">
            <a:spLocks noChangeArrowheads="1"/>
          </p:cNvSpPr>
          <p:nvPr/>
        </p:nvSpPr>
        <p:spPr bwMode="auto">
          <a:xfrm>
            <a:off x="120086" y="4114800"/>
            <a:ext cx="745486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1" tIns="44423" rIns="90431" bIns="44423">
            <a:spAutoFit/>
          </a:bodyPr>
          <a:lstStyle/>
          <a:p>
            <a:pPr algn="ctr"/>
            <a:r>
              <a:rPr lang="en-US" sz="1800">
                <a:cs typeface="Arial" charset="0"/>
              </a:rPr>
              <a:t>eecs</a:t>
            </a:r>
          </a:p>
        </p:txBody>
      </p:sp>
      <p:sp>
        <p:nvSpPr>
          <p:cNvPr id="1469457" name="Line 17"/>
          <p:cNvSpPr>
            <a:spLocks noChangeShapeType="1"/>
          </p:cNvSpPr>
          <p:nvPr/>
        </p:nvSpPr>
        <p:spPr bwMode="auto">
          <a:xfrm>
            <a:off x="964316" y="3657600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1" tIns="44423" rIns="90431" bIns="44423"/>
          <a:lstStyle/>
          <a:p>
            <a:endParaRPr lang="en-US"/>
          </a:p>
        </p:txBody>
      </p:sp>
      <p:sp>
        <p:nvSpPr>
          <p:cNvPr id="1469458" name="Text Box 18"/>
          <p:cNvSpPr txBox="1">
            <a:spLocks noChangeArrowheads="1"/>
          </p:cNvSpPr>
          <p:nvPr/>
        </p:nvSpPr>
        <p:spPr bwMode="auto">
          <a:xfrm>
            <a:off x="869386" y="4132263"/>
            <a:ext cx="745486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1" tIns="44423" rIns="90431" bIns="44423">
            <a:spAutoFit/>
          </a:bodyPr>
          <a:lstStyle/>
          <a:p>
            <a:pPr algn="ctr"/>
            <a:r>
              <a:rPr lang="en-US" sz="1800">
                <a:cs typeface="Arial" charset="0"/>
              </a:rPr>
              <a:t>sims</a:t>
            </a:r>
          </a:p>
        </p:txBody>
      </p:sp>
      <p:sp>
        <p:nvSpPr>
          <p:cNvPr id="1469459" name="Line 19"/>
          <p:cNvSpPr>
            <a:spLocks noChangeShapeType="1"/>
          </p:cNvSpPr>
          <p:nvPr/>
        </p:nvSpPr>
        <p:spPr bwMode="auto">
          <a:xfrm>
            <a:off x="443616" y="4495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1" tIns="44423" rIns="90431" bIns="44423"/>
          <a:lstStyle/>
          <a:p>
            <a:endParaRPr lang="en-US"/>
          </a:p>
        </p:txBody>
      </p:sp>
      <p:sp>
        <p:nvSpPr>
          <p:cNvPr id="1469460" name="Text Box 20"/>
          <p:cNvSpPr txBox="1">
            <a:spLocks noChangeArrowheads="1"/>
          </p:cNvSpPr>
          <p:nvPr/>
        </p:nvSpPr>
        <p:spPr bwMode="auto">
          <a:xfrm>
            <a:off x="8469" y="5029201"/>
            <a:ext cx="886172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1" tIns="44423" rIns="90431" bIns="44423">
            <a:spAutoFit/>
          </a:bodyPr>
          <a:lstStyle/>
          <a:p>
            <a:pPr algn="ctr"/>
            <a:r>
              <a:rPr lang="en-US" sz="1800" dirty="0" err="1">
                <a:cs typeface="Arial" charset="0"/>
              </a:rPr>
              <a:t>instr</a:t>
            </a:r>
            <a:endParaRPr lang="en-US" sz="1800" dirty="0">
              <a:cs typeface="Arial" charset="0"/>
            </a:endParaRPr>
          </a:p>
        </p:txBody>
      </p:sp>
      <p:sp>
        <p:nvSpPr>
          <p:cNvPr id="1469461" name="Line 21"/>
          <p:cNvSpPr>
            <a:spLocks noChangeShapeType="1"/>
          </p:cNvSpPr>
          <p:nvPr/>
        </p:nvSpPr>
        <p:spPr bwMode="auto">
          <a:xfrm flipH="1">
            <a:off x="900817" y="26670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1" tIns="44423" rIns="90431" bIns="44423"/>
          <a:lstStyle/>
          <a:p>
            <a:endParaRPr lang="en-US"/>
          </a:p>
        </p:txBody>
      </p:sp>
      <p:sp>
        <p:nvSpPr>
          <p:cNvPr id="1469462" name="Line 22"/>
          <p:cNvSpPr>
            <a:spLocks noChangeShapeType="1"/>
          </p:cNvSpPr>
          <p:nvPr/>
        </p:nvSpPr>
        <p:spPr bwMode="auto">
          <a:xfrm>
            <a:off x="1510416" y="2667000"/>
            <a:ext cx="609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1" tIns="44423" rIns="90431" bIns="44423"/>
          <a:lstStyle/>
          <a:p>
            <a:endParaRPr lang="en-US"/>
          </a:p>
        </p:txBody>
      </p:sp>
      <p:sp>
        <p:nvSpPr>
          <p:cNvPr id="1469463" name="Line 23"/>
          <p:cNvSpPr>
            <a:spLocks noChangeShapeType="1"/>
          </p:cNvSpPr>
          <p:nvPr/>
        </p:nvSpPr>
        <p:spPr bwMode="auto">
          <a:xfrm flipV="1">
            <a:off x="1586616" y="1600200"/>
            <a:ext cx="2971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1" tIns="44423" rIns="90431" bIns="44423"/>
          <a:lstStyle/>
          <a:p>
            <a:endParaRPr lang="en-US"/>
          </a:p>
        </p:txBody>
      </p:sp>
      <p:sp>
        <p:nvSpPr>
          <p:cNvPr id="1469464" name="Line 24"/>
          <p:cNvSpPr>
            <a:spLocks noChangeShapeType="1"/>
          </p:cNvSpPr>
          <p:nvPr/>
        </p:nvSpPr>
        <p:spPr bwMode="auto">
          <a:xfrm flipH="1">
            <a:off x="2653416" y="1600200"/>
            <a:ext cx="1905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1" tIns="44423" rIns="90431" bIns="44423"/>
          <a:lstStyle/>
          <a:p>
            <a:endParaRPr lang="en-US"/>
          </a:p>
        </p:txBody>
      </p:sp>
      <p:sp>
        <p:nvSpPr>
          <p:cNvPr id="1469465" name="Line 25"/>
          <p:cNvSpPr>
            <a:spLocks noChangeShapeType="1"/>
          </p:cNvSpPr>
          <p:nvPr/>
        </p:nvSpPr>
        <p:spPr bwMode="auto">
          <a:xfrm flipH="1">
            <a:off x="3872616" y="1600200"/>
            <a:ext cx="685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1" tIns="44423" rIns="90431" bIns="44423"/>
          <a:lstStyle/>
          <a:p>
            <a:endParaRPr lang="en-US"/>
          </a:p>
        </p:txBody>
      </p:sp>
      <p:sp>
        <p:nvSpPr>
          <p:cNvPr id="1469466" name="Line 26"/>
          <p:cNvSpPr>
            <a:spLocks noChangeShapeType="1"/>
          </p:cNvSpPr>
          <p:nvPr/>
        </p:nvSpPr>
        <p:spPr bwMode="auto">
          <a:xfrm>
            <a:off x="4558417" y="1600200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1" tIns="44423" rIns="90431" bIns="44423"/>
          <a:lstStyle/>
          <a:p>
            <a:endParaRPr lang="en-US"/>
          </a:p>
        </p:txBody>
      </p:sp>
      <p:sp>
        <p:nvSpPr>
          <p:cNvPr id="1469467" name="Line 27"/>
          <p:cNvSpPr>
            <a:spLocks noChangeShapeType="1"/>
          </p:cNvSpPr>
          <p:nvPr/>
        </p:nvSpPr>
        <p:spPr bwMode="auto">
          <a:xfrm>
            <a:off x="4558416" y="1600200"/>
            <a:ext cx="1371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1" tIns="44423" rIns="90431" bIns="44423"/>
          <a:lstStyle/>
          <a:p>
            <a:endParaRPr lang="en-US"/>
          </a:p>
        </p:txBody>
      </p:sp>
      <p:sp>
        <p:nvSpPr>
          <p:cNvPr id="1469468" name="Line 28"/>
          <p:cNvSpPr>
            <a:spLocks noChangeShapeType="1"/>
          </p:cNvSpPr>
          <p:nvPr/>
        </p:nvSpPr>
        <p:spPr bwMode="auto">
          <a:xfrm>
            <a:off x="4558416" y="1600200"/>
            <a:ext cx="2209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1" tIns="44423" rIns="90431" bIns="44423"/>
          <a:lstStyle/>
          <a:p>
            <a:endParaRPr lang="en-US"/>
          </a:p>
        </p:txBody>
      </p:sp>
      <p:sp>
        <p:nvSpPr>
          <p:cNvPr id="1469469" name="Line 29"/>
          <p:cNvSpPr>
            <a:spLocks noChangeShapeType="1"/>
          </p:cNvSpPr>
          <p:nvPr/>
        </p:nvSpPr>
        <p:spPr bwMode="auto">
          <a:xfrm>
            <a:off x="4558417" y="1600200"/>
            <a:ext cx="3048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1" tIns="44423" rIns="90431" bIns="44423"/>
          <a:lstStyle/>
          <a:p>
            <a:endParaRPr lang="en-US"/>
          </a:p>
        </p:txBody>
      </p:sp>
      <p:sp>
        <p:nvSpPr>
          <p:cNvPr id="1469470" name="Line 30"/>
          <p:cNvSpPr>
            <a:spLocks noChangeShapeType="1"/>
          </p:cNvSpPr>
          <p:nvPr/>
        </p:nvSpPr>
        <p:spPr bwMode="auto">
          <a:xfrm>
            <a:off x="4558416" y="1600200"/>
            <a:ext cx="3594984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1" tIns="44423" rIns="90431" bIns="44423"/>
          <a:lstStyle/>
          <a:p>
            <a:endParaRPr lang="en-US"/>
          </a:p>
        </p:txBody>
      </p:sp>
      <p:sp>
        <p:nvSpPr>
          <p:cNvPr id="1469471" name="Text Box 31"/>
          <p:cNvSpPr txBox="1">
            <a:spLocks noChangeArrowheads="1"/>
          </p:cNvSpPr>
          <p:nvPr/>
        </p:nvSpPr>
        <p:spPr bwMode="auto">
          <a:xfrm>
            <a:off x="8763012" y="2286012"/>
            <a:ext cx="336657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1" tIns="44423" rIns="90431" bIns="44423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4558417" y="1600200"/>
            <a:ext cx="4356983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1" tIns="44423" rIns="90431" bIns="44423"/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39889" y="2729015"/>
            <a:ext cx="1095019" cy="2891134"/>
          </a:xfrm>
          <a:custGeom>
            <a:avLst/>
            <a:gdLst>
              <a:gd name="connsiteX0" fmla="*/ 27600 w 1095019"/>
              <a:gd name="connsiteY0" fmla="*/ 2891134 h 2891134"/>
              <a:gd name="connsiteX1" fmla="*/ 41111 w 1095019"/>
              <a:gd name="connsiteY1" fmla="*/ 1877886 h 2891134"/>
              <a:gd name="connsiteX2" fmla="*/ 419437 w 1095019"/>
              <a:gd name="connsiteY2" fmla="*/ 959208 h 2891134"/>
              <a:gd name="connsiteX3" fmla="*/ 1095019 w 1095019"/>
              <a:gd name="connsiteY3" fmla="*/ 0 h 289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019" h="2891134">
                <a:moveTo>
                  <a:pt x="27600" y="2891134"/>
                </a:moveTo>
                <a:cubicBezTo>
                  <a:pt x="1702" y="2545504"/>
                  <a:pt x="-24195" y="2199874"/>
                  <a:pt x="41111" y="1877886"/>
                </a:cubicBezTo>
                <a:cubicBezTo>
                  <a:pt x="106417" y="1555898"/>
                  <a:pt x="243786" y="1272189"/>
                  <a:pt x="419437" y="959208"/>
                </a:cubicBezTo>
                <a:cubicBezTo>
                  <a:pt x="595088" y="646227"/>
                  <a:pt x="1095019" y="0"/>
                  <a:pt x="1095019" y="0"/>
                </a:cubicBezTo>
              </a:path>
            </a:pathLst>
          </a:custGeom>
          <a:ln>
            <a:solidFill>
              <a:srgbClr val="0000FF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0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146944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5" y="311670"/>
            <a:ext cx="8229600" cy="1143000"/>
          </a:xfrm>
        </p:spPr>
        <p:txBody>
          <a:bodyPr/>
          <a:lstStyle/>
          <a:p>
            <a:r>
              <a:rPr lang="en-US" dirty="0" smtClean="0"/>
              <a:t>Recursive DNS Query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41587" y="3119748"/>
            <a:ext cx="3933871" cy="18393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Ask local DNS server to get the response for you</a:t>
            </a:r>
          </a:p>
          <a:p>
            <a:r>
              <a:rPr lang="en-US" sz="2400" dirty="0" smtClean="0"/>
              <a:t>“Let me find out where it is for you”</a:t>
            </a:r>
            <a:endParaRPr lang="en-US" sz="2400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0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Arrow 6"/>
          <p:cNvSpPr/>
          <p:nvPr/>
        </p:nvSpPr>
        <p:spPr>
          <a:xfrm rot="10800000">
            <a:off x="5120866" y="2726181"/>
            <a:ext cx="233577" cy="609601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89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60" y="57896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2" y="514171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1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72337" y="64398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Root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88194" y="576220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com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025351" y="4039403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ns1.google.com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60298" y="1454670"/>
            <a:ext cx="212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www.google.com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89993" y="4072511"/>
            <a:ext cx="1979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dns.berkeley.edu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037981" y="2656113"/>
            <a:ext cx="0" cy="609600"/>
          </a:xfrm>
          <a:prstGeom prst="line">
            <a:avLst/>
          </a:prstGeom>
          <a:ln w="38100" cmpd="sng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p Arrow 20"/>
          <p:cNvSpPr/>
          <p:nvPr/>
        </p:nvSpPr>
        <p:spPr>
          <a:xfrm rot="8796339">
            <a:off x="5802297" y="4305204"/>
            <a:ext cx="240968" cy="1608141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3753653">
            <a:off x="7149359" y="5561835"/>
            <a:ext cx="232536" cy="651409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7920485" y="4371641"/>
            <a:ext cx="234992" cy="699179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7920485" y="4371639"/>
            <a:ext cx="234992" cy="699179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4400000">
            <a:off x="7129652" y="5596418"/>
            <a:ext cx="232284" cy="651409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9800000">
            <a:off x="5767357" y="4266749"/>
            <a:ext cx="229857" cy="1608141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5129625" y="2656114"/>
            <a:ext cx="251094" cy="609600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ular Callout 29"/>
          <p:cNvSpPr/>
          <p:nvPr/>
        </p:nvSpPr>
        <p:spPr>
          <a:xfrm flipH="1">
            <a:off x="424545" y="1737729"/>
            <a:ext cx="4142746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chemeClr val="tx1"/>
                </a:solidFill>
              </a:rPr>
              <a:t>Where is </a:t>
            </a:r>
            <a:r>
              <a:rPr lang="en-US" kern="0" dirty="0" err="1">
                <a:solidFill>
                  <a:schemeClr val="tx1"/>
                </a:solidFill>
              </a:rPr>
              <a:t>www.google.com</a:t>
            </a:r>
            <a:r>
              <a:rPr lang="en-US" kern="0" dirty="0" smtClean="0">
                <a:solidFill>
                  <a:schemeClr val="tx1"/>
                </a:solidFill>
              </a:rPr>
              <a:t>?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32" name="Left-Right Arrow 31"/>
          <p:cNvSpPr/>
          <p:nvPr/>
        </p:nvSpPr>
        <p:spPr>
          <a:xfrm>
            <a:off x="5714999" y="2142081"/>
            <a:ext cx="1919635" cy="19865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3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DNS query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4069" y="3181433"/>
            <a:ext cx="4243220" cy="14712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Ask Server who to ask next</a:t>
            </a:r>
          </a:p>
          <a:p>
            <a:r>
              <a:rPr lang="en-US" sz="2400" dirty="0" smtClean="0"/>
              <a:t>“I don’t know this name, but this other server might”</a:t>
            </a:r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0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Arrow 5"/>
          <p:cNvSpPr/>
          <p:nvPr/>
        </p:nvSpPr>
        <p:spPr>
          <a:xfrm rot="10800000">
            <a:off x="5158324" y="2656111"/>
            <a:ext cx="268612" cy="651408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89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60" y="57896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2" y="514171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1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72337" y="64398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Root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688194" y="576220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com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25351" y="4039403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ns1.google.com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60298" y="1454670"/>
            <a:ext cx="212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www.google.com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89990" y="4072511"/>
            <a:ext cx="1979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dns.berkeley.edu</a:t>
            </a:r>
            <a:endParaRPr lang="en-US" sz="2000" dirty="0" smtClean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037981" y="2656113"/>
            <a:ext cx="0" cy="609600"/>
          </a:xfrm>
          <a:prstGeom prst="line">
            <a:avLst/>
          </a:prstGeom>
          <a:ln w="38100" cmpd="sng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 rot="8796339">
            <a:off x="5698612" y="4312995"/>
            <a:ext cx="322870" cy="1512672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7700886">
            <a:off x="6578258" y="3688431"/>
            <a:ext cx="297744" cy="2178793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6527518" y="2723470"/>
            <a:ext cx="276378" cy="1809108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6200000">
            <a:off x="6508465" y="2719982"/>
            <a:ext cx="276372" cy="1816073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457775">
            <a:off x="6535033" y="3582315"/>
            <a:ext cx="296926" cy="2322914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9800000">
            <a:off x="5705660" y="4228262"/>
            <a:ext cx="307394" cy="1591125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5158324" y="2656112"/>
            <a:ext cx="268612" cy="651410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ular Callout 28"/>
          <p:cNvSpPr/>
          <p:nvPr/>
        </p:nvSpPr>
        <p:spPr>
          <a:xfrm flipH="1">
            <a:off x="424545" y="1737729"/>
            <a:ext cx="4142746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chemeClr val="tx1"/>
                </a:solidFill>
              </a:rPr>
              <a:t>Where is </a:t>
            </a:r>
            <a:r>
              <a:rPr lang="en-US" kern="0" dirty="0" err="1">
                <a:solidFill>
                  <a:schemeClr val="tx1"/>
                </a:solidFill>
              </a:rPr>
              <a:t>www.google.com</a:t>
            </a:r>
            <a:r>
              <a:rPr lang="en-US" kern="0" dirty="0" smtClean="0">
                <a:solidFill>
                  <a:schemeClr val="tx1"/>
                </a:solidFill>
              </a:rPr>
              <a:t>?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30" name="Left-Right Arrow 29"/>
          <p:cNvSpPr/>
          <p:nvPr/>
        </p:nvSpPr>
        <p:spPr>
          <a:xfrm>
            <a:off x="5714999" y="2142081"/>
            <a:ext cx="1919635" cy="19865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9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 info. stored as </a:t>
            </a:r>
            <a:r>
              <a:rPr lang="en-US" dirty="0" smtClean="0">
                <a:solidFill>
                  <a:srgbClr val="FF0000"/>
                </a:solidFill>
              </a:rPr>
              <a:t>resource records (RRs)</a:t>
            </a:r>
          </a:p>
          <a:p>
            <a:pPr lvl="1"/>
            <a:r>
              <a:rPr lang="en-US" dirty="0" smtClean="0"/>
              <a:t>RR is (name, value, type, TTL)</a:t>
            </a:r>
          </a:p>
          <a:p>
            <a:r>
              <a:rPr lang="en-US" dirty="0" smtClean="0"/>
              <a:t>Type = A: </a:t>
            </a:r>
            <a:r>
              <a:rPr lang="en-US" dirty="0" smtClean="0">
                <a:solidFill>
                  <a:srgbClr val="3366FF"/>
                </a:solidFill>
              </a:rPr>
              <a:t>(-&gt; </a:t>
            </a:r>
            <a:r>
              <a:rPr lang="en-US" u="sng" dirty="0" smtClean="0">
                <a:solidFill>
                  <a:srgbClr val="3366FF"/>
                </a:solidFill>
              </a:rPr>
              <a:t>A</a:t>
            </a:r>
            <a:r>
              <a:rPr lang="en-US" dirty="0" smtClean="0">
                <a:solidFill>
                  <a:srgbClr val="3366FF"/>
                </a:solidFill>
              </a:rPr>
              <a:t>ddress)</a:t>
            </a:r>
          </a:p>
          <a:p>
            <a:pPr lvl="1"/>
            <a:r>
              <a:rPr lang="en-US" dirty="0" smtClean="0"/>
              <a:t>name = hostname</a:t>
            </a:r>
          </a:p>
          <a:p>
            <a:pPr lvl="1"/>
            <a:r>
              <a:rPr lang="en-US" dirty="0" smtClean="0"/>
              <a:t>value = IP address</a:t>
            </a:r>
          </a:p>
          <a:p>
            <a:r>
              <a:rPr lang="en-US" dirty="0" smtClean="0"/>
              <a:t>Type = NS: </a:t>
            </a:r>
            <a:r>
              <a:rPr lang="en-US" dirty="0" smtClean="0">
                <a:solidFill>
                  <a:srgbClr val="3366FF"/>
                </a:solidFill>
              </a:rPr>
              <a:t>(-&gt; </a:t>
            </a:r>
            <a:r>
              <a:rPr lang="en-US" u="sng" dirty="0" smtClean="0">
                <a:solidFill>
                  <a:srgbClr val="3366FF"/>
                </a:solidFill>
              </a:rPr>
              <a:t>N</a:t>
            </a:r>
            <a:r>
              <a:rPr lang="en-US" dirty="0" smtClean="0">
                <a:solidFill>
                  <a:srgbClr val="3366FF"/>
                </a:solidFill>
              </a:rPr>
              <a:t>ame </a:t>
            </a:r>
            <a:r>
              <a:rPr lang="en-US" u="sng" dirty="0" smtClean="0">
                <a:solidFill>
                  <a:srgbClr val="3366FF"/>
                </a:solidFill>
              </a:rPr>
              <a:t>S</a:t>
            </a:r>
            <a:r>
              <a:rPr lang="en-US" dirty="0" smtClean="0">
                <a:solidFill>
                  <a:srgbClr val="3366FF"/>
                </a:solidFill>
              </a:rPr>
              <a:t>erver)</a:t>
            </a:r>
          </a:p>
          <a:p>
            <a:pPr lvl="1"/>
            <a:r>
              <a:rPr lang="en-US" dirty="0" smtClean="0"/>
              <a:t>name = domain</a:t>
            </a:r>
          </a:p>
          <a:p>
            <a:pPr lvl="1"/>
            <a:r>
              <a:rPr lang="en-US" dirty="0" smtClean="0"/>
              <a:t>value = name of </a:t>
            </a:r>
            <a:r>
              <a:rPr lang="en-US" dirty="0" err="1" smtClean="0"/>
              <a:t>dns</a:t>
            </a:r>
            <a:r>
              <a:rPr lang="en-US" dirty="0" smtClean="0"/>
              <a:t> server for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4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Records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87" y="1600200"/>
            <a:ext cx="8229600" cy="4525963"/>
          </a:xfrm>
        </p:spPr>
        <p:txBody>
          <a:bodyPr/>
          <a:lstStyle/>
          <a:p>
            <a:r>
              <a:rPr lang="en-US" dirty="0" smtClean="0"/>
              <a:t>Type = CNAME: </a:t>
            </a:r>
            <a:r>
              <a:rPr lang="en-US" dirty="0" smtClean="0">
                <a:solidFill>
                  <a:srgbClr val="3366FF"/>
                </a:solidFill>
              </a:rPr>
              <a:t>(-&gt; </a:t>
            </a:r>
            <a:r>
              <a:rPr lang="en-US" u="sng" dirty="0" smtClean="0">
                <a:solidFill>
                  <a:srgbClr val="3366FF"/>
                </a:solidFill>
              </a:rPr>
              <a:t>C</a:t>
            </a:r>
            <a:r>
              <a:rPr lang="en-US" dirty="0" smtClean="0">
                <a:solidFill>
                  <a:srgbClr val="3366FF"/>
                </a:solidFill>
              </a:rPr>
              <a:t>anonical </a:t>
            </a:r>
            <a:r>
              <a:rPr lang="en-US" u="sng" dirty="0" smtClean="0">
                <a:solidFill>
                  <a:srgbClr val="3366FF"/>
                </a:solidFill>
              </a:rPr>
              <a:t>NAME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pPr lvl="1"/>
            <a:r>
              <a:rPr lang="en-US" dirty="0" smtClean="0"/>
              <a:t>name = hostname</a:t>
            </a:r>
          </a:p>
          <a:p>
            <a:pPr lvl="1"/>
            <a:r>
              <a:rPr lang="en-US" dirty="0" smtClean="0"/>
              <a:t>value = canonical name</a:t>
            </a:r>
          </a:p>
          <a:p>
            <a:r>
              <a:rPr lang="en-US" dirty="0" smtClean="0"/>
              <a:t>Type = MX: </a:t>
            </a:r>
            <a:r>
              <a:rPr lang="en-US" dirty="0" smtClean="0">
                <a:solidFill>
                  <a:srgbClr val="3366FF"/>
                </a:solidFill>
              </a:rPr>
              <a:t>(-&gt; </a:t>
            </a:r>
            <a:r>
              <a:rPr lang="en-US" u="sng" dirty="0" smtClean="0">
                <a:solidFill>
                  <a:srgbClr val="3366FF"/>
                </a:solidFill>
              </a:rPr>
              <a:t>M</a:t>
            </a:r>
            <a:r>
              <a:rPr lang="en-US" dirty="0" smtClean="0">
                <a:solidFill>
                  <a:srgbClr val="3366FF"/>
                </a:solidFill>
              </a:rPr>
              <a:t>ail </a:t>
            </a:r>
            <a:r>
              <a:rPr lang="en-US" dirty="0" err="1" smtClean="0">
                <a:solidFill>
                  <a:srgbClr val="3366FF"/>
                </a:solidFill>
              </a:rPr>
              <a:t>e</a:t>
            </a:r>
            <a:r>
              <a:rPr lang="en-US" u="sng" dirty="0" err="1" smtClean="0">
                <a:solidFill>
                  <a:srgbClr val="3366FF"/>
                </a:solidFill>
              </a:rPr>
              <a:t>X</a:t>
            </a:r>
            <a:r>
              <a:rPr lang="en-US" dirty="0" err="1" smtClean="0">
                <a:solidFill>
                  <a:srgbClr val="3366FF"/>
                </a:solidFill>
              </a:rPr>
              <a:t>changer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pPr lvl="1"/>
            <a:r>
              <a:rPr lang="en-US" dirty="0" smtClean="0"/>
              <a:t>name = domain in email address</a:t>
            </a:r>
          </a:p>
          <a:p>
            <a:pPr lvl="1"/>
            <a:r>
              <a:rPr lang="en-US" dirty="0" smtClean="0"/>
              <a:t>value = canonical name(s) of mail server(s)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7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655942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Fun with dig!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1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Hyper Text Transfer Protocol (HTTP)</a:t>
            </a:r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Client-server </a:t>
            </a:r>
            <a:r>
              <a:rPr lang="en-US" dirty="0" smtClean="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server is “always on” and “well known”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clients initiate contact to server</a:t>
            </a:r>
            <a:br>
              <a:rPr lang="en-US" dirty="0" smtClean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Synchronous request/reply protocol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Runs over TCP, Port </a:t>
            </a:r>
            <a:r>
              <a:rPr lang="en-US" dirty="0" smtClean="0"/>
              <a:t>80</a:t>
            </a:r>
            <a:br>
              <a:rPr lang="en-US" dirty="0" smtClean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Stateless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ASCII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3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58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685</Words>
  <Application>Microsoft Macintosh PowerPoint</Application>
  <PresentationFormat>On-screen Show (4:3)</PresentationFormat>
  <Paragraphs>165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Document</vt:lpstr>
      <vt:lpstr>DNS and HTTP</vt:lpstr>
      <vt:lpstr>Domain Name Service</vt:lpstr>
      <vt:lpstr>Hierarchical Namespace</vt:lpstr>
      <vt:lpstr>Recursive DNS Query</vt:lpstr>
      <vt:lpstr>Iterative DNS query</vt:lpstr>
      <vt:lpstr>DNS Records</vt:lpstr>
      <vt:lpstr>DNS Records (contd.)</vt:lpstr>
      <vt:lpstr>PowerPoint Presentation</vt:lpstr>
      <vt:lpstr>Hyper Text Transfer Protocol (HTTP)</vt:lpstr>
      <vt:lpstr>Client/Server communication</vt:lpstr>
      <vt:lpstr>HTTP’s stateless-ness</vt:lpstr>
      <vt:lpstr>HTTP Performance:  Non-persistent TCP Connection</vt:lpstr>
      <vt:lpstr>Other options?</vt:lpstr>
      <vt:lpstr>Easy ways to order!</vt:lpstr>
      <vt:lpstr>Q2</vt:lpstr>
      <vt:lpstr>Q3</vt:lpstr>
      <vt:lpstr>PowerPoint Presentation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 and HTTP</dc:title>
  <dc:creator>Anurag Khandelwal</dc:creator>
  <cp:lastModifiedBy>Anurag Khandelwal</cp:lastModifiedBy>
  <cp:revision>13</cp:revision>
  <cp:lastPrinted>2014-10-30T06:00:01Z</cp:lastPrinted>
  <dcterms:created xsi:type="dcterms:W3CDTF">2014-10-30T05:17:51Z</dcterms:created>
  <dcterms:modified xsi:type="dcterms:W3CDTF">2014-11-01T07:08:50Z</dcterms:modified>
</cp:coreProperties>
</file>