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60"/>
  </p:notesMasterIdLst>
  <p:handoutMasterIdLst>
    <p:handoutMasterId r:id="rId61"/>
  </p:handoutMasterIdLst>
  <p:sldIdLst>
    <p:sldId id="431" r:id="rId2"/>
    <p:sldId id="1295" r:id="rId3"/>
    <p:sldId id="1216" r:id="rId4"/>
    <p:sldId id="1217" r:id="rId5"/>
    <p:sldId id="1222" r:id="rId6"/>
    <p:sldId id="1302" r:id="rId7"/>
    <p:sldId id="1223" r:id="rId8"/>
    <p:sldId id="1225" r:id="rId9"/>
    <p:sldId id="1226" r:id="rId10"/>
    <p:sldId id="1227" r:id="rId11"/>
    <p:sldId id="1228" r:id="rId12"/>
    <p:sldId id="1293" r:id="rId13"/>
    <p:sldId id="1224" r:id="rId14"/>
    <p:sldId id="1230" r:id="rId15"/>
    <p:sldId id="1294" r:id="rId16"/>
    <p:sldId id="1232" r:id="rId17"/>
    <p:sldId id="1233" r:id="rId18"/>
    <p:sldId id="1234" r:id="rId19"/>
    <p:sldId id="1235" r:id="rId20"/>
    <p:sldId id="1236" r:id="rId21"/>
    <p:sldId id="1298" r:id="rId22"/>
    <p:sldId id="1231" r:id="rId23"/>
    <p:sldId id="1237" r:id="rId24"/>
    <p:sldId id="1304" r:id="rId25"/>
    <p:sldId id="1290" r:id="rId26"/>
    <p:sldId id="1270" r:id="rId27"/>
    <p:sldId id="1271" r:id="rId28"/>
    <p:sldId id="1296" r:id="rId29"/>
    <p:sldId id="1272" r:id="rId30"/>
    <p:sldId id="1273" r:id="rId31"/>
    <p:sldId id="1274" r:id="rId32"/>
    <p:sldId id="1275" r:id="rId33"/>
    <p:sldId id="1276" r:id="rId34"/>
    <p:sldId id="1277" r:id="rId35"/>
    <p:sldId id="1297" r:id="rId36"/>
    <p:sldId id="1278" r:id="rId37"/>
    <p:sldId id="1239" r:id="rId38"/>
    <p:sldId id="1299" r:id="rId39"/>
    <p:sldId id="1300" r:id="rId40"/>
    <p:sldId id="1279" r:id="rId41"/>
    <p:sldId id="1281" r:id="rId42"/>
    <p:sldId id="1303" r:id="rId43"/>
    <p:sldId id="1284" r:id="rId44"/>
    <p:sldId id="1283" r:id="rId45"/>
    <p:sldId id="1285" r:id="rId46"/>
    <p:sldId id="1286" r:id="rId47"/>
    <p:sldId id="1292" r:id="rId48"/>
    <p:sldId id="1241" r:id="rId49"/>
    <p:sldId id="1282" r:id="rId50"/>
    <p:sldId id="1242" r:id="rId51"/>
    <p:sldId id="1243" r:id="rId52"/>
    <p:sldId id="1244" r:id="rId53"/>
    <p:sldId id="1245" r:id="rId54"/>
    <p:sldId id="1301" r:id="rId55"/>
    <p:sldId id="1246" r:id="rId56"/>
    <p:sldId id="1287" r:id="rId57"/>
    <p:sldId id="1288" r:id="rId58"/>
    <p:sldId id="1289" r:id="rId59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2B0"/>
    <a:srgbClr val="FF9857"/>
    <a:srgbClr val="FFFF99"/>
    <a:srgbClr val="FFCC99"/>
    <a:srgbClr val="FF3300"/>
    <a:srgbClr val="CCFFFF"/>
    <a:srgbClr val="FFCC0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78" autoAdjust="0"/>
  </p:normalViewPr>
  <p:slideViewPr>
    <p:cSldViewPr>
      <p:cViewPr>
        <p:scale>
          <a:sx n="94" d="100"/>
          <a:sy n="94" d="100"/>
        </p:scale>
        <p:origin x="-118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9552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handoutMaster" Target="handoutMasters/handout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C816B1D2-BE1A-CF48-BB2F-496E285E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344D7B7-8497-9440-908B-E77F83F6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AD94C4A-3AC1-7348-853D-72E41CBBFB82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FC33C67-3A26-4B4C-A1F6-16771664FCBA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CB871EB-5C4B-044D-B449-4650714033A5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EC4F68E-2C62-554F-9085-4EB0F44760B5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9ECE046-2009-284B-991D-6AEAD235ED8F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1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0C7672D-F7A8-8D43-80DB-7EE57F86E28F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5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5E10-A0CA-344B-8575-36A6C69B7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7706-4F62-EA48-B7A0-989AE18D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41BD-0D0C-7043-AF85-3A59FA5DE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5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7158-3B47-5C4A-A629-85941308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78DD-F5B8-314B-9873-FEA8875C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920-46FC-A548-895D-36A9BD933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245D-63E1-8C4C-9A3D-7CB34664D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6654-21FB-CA40-A072-7FA17CC0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F724-9A37-7B41-BBCB-F97B60D8C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8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6742-18A0-1B48-A0FD-EA85AA809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B207-A5D9-C040-8DE6-427C1114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EA01B2A8-52CD-F545-8CC6-5F85D29D8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st.eecs.berkeley.edu/~ee122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839200" cy="1905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Transport Layer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82296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CS168,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Fall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Scott Shenker (understudy to Sylvia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Ratnasamy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http://inst.eecs.berkeley.edu/~ee122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/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Material thanks to Ion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Stoica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Jennifer Rexford, Nick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McKeown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and many other colleagues</a:t>
            </a:r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Provide common end-to-end services for app layer [optional]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TCP and UDP are the common transport protocols</a:t>
            </a:r>
          </a:p>
          <a:p>
            <a:r>
              <a:rPr lang="en-US" dirty="0" smtClean="0"/>
              <a:t>UDP is a minimalist, no-frills transport protocol</a:t>
            </a:r>
          </a:p>
          <a:p>
            <a:pPr lvl="1"/>
            <a:r>
              <a:rPr lang="en-US" dirty="0" smtClean="0"/>
              <a:t>only provides mux/</a:t>
            </a:r>
            <a:r>
              <a:rPr lang="en-US" dirty="0" err="1" smtClean="0"/>
              <a:t>demux</a:t>
            </a:r>
            <a:r>
              <a:rPr lang="en-US" dirty="0" smtClean="0"/>
              <a:t> capabilities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33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Provide common end-to-end services for app layer [optional]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TCP and UDP are the common transport protocols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UDP is a minimalist, no-frills transport protocol</a:t>
            </a:r>
          </a:p>
          <a:p>
            <a:r>
              <a:rPr lang="en-US" dirty="0" smtClean="0"/>
              <a:t>TCP is the whole-hog protocol</a:t>
            </a:r>
          </a:p>
          <a:p>
            <a:pPr lvl="1"/>
            <a:r>
              <a:rPr lang="en-US" dirty="0" smtClean="0"/>
              <a:t>offers apps a reliable, in-order, </a:t>
            </a:r>
            <a:r>
              <a:rPr lang="en-US" dirty="0" err="1" smtClean="0"/>
              <a:t>bytestream</a:t>
            </a:r>
            <a:r>
              <a:rPr lang="en-US" dirty="0" smtClean="0"/>
              <a:t> abstraction</a:t>
            </a:r>
          </a:p>
          <a:p>
            <a:pPr lvl="1"/>
            <a:r>
              <a:rPr lang="en-US" dirty="0" smtClean="0"/>
              <a:t>with congestion control </a:t>
            </a:r>
          </a:p>
          <a:p>
            <a:pPr lvl="1"/>
            <a:r>
              <a:rPr lang="en-US" dirty="0" smtClean="0"/>
              <a:t>but no performance guarantees (delay, </a:t>
            </a:r>
            <a:r>
              <a:rPr lang="en-US" dirty="0" err="1" smtClean="0"/>
              <a:t>bw</a:t>
            </a:r>
            <a:r>
              <a:rPr lang="en-US" dirty="0" smtClean="0"/>
              <a:t>, etc.)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56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421688" cy="1500187"/>
          </a:xfrm>
        </p:spPr>
        <p:txBody>
          <a:bodyPr/>
          <a:lstStyle/>
          <a:p>
            <a:r>
              <a:rPr lang="en-US" sz="4400" b="1" dirty="0" smtClean="0">
                <a:solidFill>
                  <a:srgbClr val="660066"/>
                </a:solidFill>
                <a:latin typeface="+mj-lt"/>
              </a:rPr>
              <a:t>Transport Design Issues</a:t>
            </a:r>
            <a:endParaRPr lang="en-US" sz="4400" b="1" dirty="0">
              <a:solidFill>
                <a:srgbClr val="66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2851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06362"/>
            <a:ext cx="8991600" cy="1173162"/>
          </a:xfrm>
        </p:spPr>
        <p:txBody>
          <a:bodyPr/>
          <a:lstStyle/>
          <a:p>
            <a:r>
              <a:rPr lang="en-US" dirty="0" smtClean="0"/>
              <a:t>Context: Applications and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8534400" cy="5181600"/>
          </a:xfrm>
        </p:spPr>
        <p:txBody>
          <a:bodyPr/>
          <a:lstStyle/>
          <a:p>
            <a:r>
              <a:rPr lang="en-US" sz="2400" dirty="0" smtClean="0"/>
              <a:t>Socket: software abstraction by which an application process exchanges network messages with the (transport layer in the) operating system </a:t>
            </a:r>
          </a:p>
          <a:p>
            <a:pPr lvl="1"/>
            <a:r>
              <a:rPr lang="en-US" sz="2000" dirty="0" err="1" smtClean="0">
                <a:solidFill>
                  <a:srgbClr val="000090"/>
                </a:solidFill>
              </a:rPr>
              <a:t>socketID</a:t>
            </a:r>
            <a:r>
              <a:rPr lang="en-US" sz="2000" dirty="0" smtClean="0">
                <a:solidFill>
                  <a:srgbClr val="000090"/>
                </a:solidFill>
              </a:rPr>
              <a:t> = socket(…, </a:t>
            </a:r>
            <a:r>
              <a:rPr lang="en-US" sz="2000" dirty="0" err="1" smtClean="0">
                <a:solidFill>
                  <a:srgbClr val="000090"/>
                </a:solidFill>
              </a:rPr>
              <a:t>socket.TYPE</a:t>
            </a:r>
            <a:r>
              <a:rPr lang="en-US" sz="2000" dirty="0" smtClean="0">
                <a:solidFill>
                  <a:srgbClr val="000090"/>
                </a:solidFill>
              </a:rPr>
              <a:t>)</a:t>
            </a:r>
          </a:p>
          <a:p>
            <a:pPr lvl="1"/>
            <a:r>
              <a:rPr lang="en-US" sz="2000" dirty="0" err="1" smtClean="0">
                <a:solidFill>
                  <a:srgbClr val="000090"/>
                </a:solidFill>
              </a:rPr>
              <a:t>socketID.sendto</a:t>
            </a:r>
            <a:r>
              <a:rPr lang="en-US" sz="2000" dirty="0" smtClean="0">
                <a:solidFill>
                  <a:srgbClr val="000090"/>
                </a:solidFill>
              </a:rPr>
              <a:t>(message, …)  </a:t>
            </a:r>
          </a:p>
          <a:p>
            <a:pPr lvl="1"/>
            <a:r>
              <a:rPr lang="en-US" sz="2000" dirty="0" err="1" smtClean="0">
                <a:solidFill>
                  <a:srgbClr val="000090"/>
                </a:solidFill>
              </a:rPr>
              <a:t>socketID.recvfrom</a:t>
            </a:r>
            <a:r>
              <a:rPr lang="en-US" sz="2000" dirty="0" smtClean="0">
                <a:solidFill>
                  <a:srgbClr val="000090"/>
                </a:solidFill>
              </a:rPr>
              <a:t>(…) </a:t>
            </a:r>
          </a:p>
          <a:p>
            <a:pPr lvl="1"/>
            <a:r>
              <a:rPr lang="en-US" sz="2000" dirty="0" smtClean="0"/>
              <a:t>will cover in detail after midterm</a:t>
            </a:r>
          </a:p>
          <a:p>
            <a:endParaRPr lang="en-US" sz="2400" dirty="0" smtClean="0"/>
          </a:p>
          <a:p>
            <a:r>
              <a:rPr lang="en-US" sz="2400" dirty="0" smtClean="0"/>
              <a:t>Two important types of sockets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UDP socket: </a:t>
            </a:r>
            <a:r>
              <a:rPr lang="en-US" sz="2000" dirty="0">
                <a:solidFill>
                  <a:srgbClr val="000090"/>
                </a:solidFill>
              </a:rPr>
              <a:t>TYPE is SOCK_DGRAM 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sym typeface="Wingdings"/>
              </a:rPr>
              <a:t>TCP socket: </a:t>
            </a:r>
            <a:r>
              <a:rPr lang="en-US" sz="2000" dirty="0">
                <a:solidFill>
                  <a:srgbClr val="000090"/>
                </a:solidFill>
                <a:sym typeface="Wingdings"/>
              </a:rPr>
              <a:t>TYPE is </a:t>
            </a:r>
            <a:r>
              <a:rPr lang="en-US" sz="2000" dirty="0" smtClean="0">
                <a:solidFill>
                  <a:srgbClr val="000090"/>
                </a:solidFill>
                <a:sym typeface="Wingdings"/>
              </a:rPr>
              <a:t>SOCK_STREAM</a:t>
            </a:r>
          </a:p>
          <a:p>
            <a:pPr lvl="1"/>
            <a:endParaRPr lang="en-US" sz="2000" dirty="0">
              <a:solidFill>
                <a:srgbClr val="000090"/>
              </a:solidFill>
            </a:endParaRP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5202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Ports</a:t>
            </a:r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915400" cy="4267200"/>
          </a:xfrm>
        </p:spPr>
        <p:txBody>
          <a:bodyPr/>
          <a:lstStyle/>
          <a:p>
            <a:r>
              <a:rPr lang="en-US" sz="2400" dirty="0" smtClean="0"/>
              <a:t>Problem: deciding </a:t>
            </a:r>
            <a:r>
              <a:rPr lang="en-US" sz="2400" dirty="0"/>
              <a:t>which </a:t>
            </a:r>
            <a:r>
              <a:rPr lang="en-US" sz="2400" dirty="0" smtClean="0"/>
              <a:t>app (socket) gets </a:t>
            </a:r>
            <a:r>
              <a:rPr lang="en-US" sz="2400" dirty="0"/>
              <a:t>which </a:t>
            </a:r>
            <a:r>
              <a:rPr lang="en-US" sz="2400" dirty="0" smtClean="0"/>
              <a:t>packets</a:t>
            </a:r>
          </a:p>
          <a:p>
            <a:pPr lvl="4"/>
            <a:endParaRPr lang="en-US" sz="1400" dirty="0"/>
          </a:p>
          <a:p>
            <a:pPr marL="342900" lvl="1" indent="-342900">
              <a:buClr>
                <a:schemeClr val="tx2"/>
              </a:buClr>
            </a:pPr>
            <a:r>
              <a:rPr lang="en-US" sz="2400" dirty="0"/>
              <a:t>Solution: </a:t>
            </a:r>
            <a:r>
              <a:rPr lang="en-US" b="1" i="1" dirty="0">
                <a:solidFill>
                  <a:srgbClr val="FF0000"/>
                </a:solidFill>
              </a:rPr>
              <a:t>port</a:t>
            </a:r>
            <a:r>
              <a:rPr lang="en-US" dirty="0"/>
              <a:t> </a:t>
            </a:r>
            <a:r>
              <a:rPr lang="en-US" dirty="0" smtClean="0"/>
              <a:t>as a transport </a:t>
            </a:r>
            <a:r>
              <a:rPr lang="en-US" dirty="0"/>
              <a:t>layer </a:t>
            </a:r>
            <a:r>
              <a:rPr lang="en-US" dirty="0" smtClean="0"/>
              <a:t>identifier (16 bits)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dirty="0" smtClean="0"/>
              <a:t>packet carries source/destination </a:t>
            </a:r>
            <a:r>
              <a:rPr lang="en-US" dirty="0"/>
              <a:t>port </a:t>
            </a:r>
            <a:r>
              <a:rPr lang="en-US" dirty="0" smtClean="0"/>
              <a:t>numbers in transport header </a:t>
            </a:r>
            <a:endParaRPr lang="en-US" i="1" dirty="0">
              <a:solidFill>
                <a:srgbClr val="FF0000"/>
              </a:solidFill>
            </a:endParaRPr>
          </a:p>
          <a:p>
            <a:pPr marL="3078163" lvl="8" indent="-342900"/>
            <a:endParaRPr lang="en-US" dirty="0" smtClean="0"/>
          </a:p>
          <a:p>
            <a:r>
              <a:rPr lang="en-US" sz="2400" dirty="0" smtClean="0"/>
              <a:t>OS stores mapping between sockets </a:t>
            </a:r>
            <a:r>
              <a:rPr lang="en-US" sz="2400" dirty="0" smtClean="0">
                <a:solidFill>
                  <a:srgbClr val="000000"/>
                </a:solidFill>
              </a:rPr>
              <a:t>and ports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Port: in packets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Socket: in OS</a:t>
            </a:r>
          </a:p>
          <a:p>
            <a:pPr lvl="5"/>
            <a:endParaRPr lang="en-US" sz="1400" i="1" dirty="0">
              <a:solidFill>
                <a:srgbClr val="FF0000"/>
              </a:solidFill>
            </a:endParaRPr>
          </a:p>
          <a:p>
            <a:r>
              <a:rPr lang="en-US" sz="2400" dirty="0" smtClean="0"/>
              <a:t>For UDP ports </a:t>
            </a:r>
            <a:r>
              <a:rPr lang="en-US" sz="2000" dirty="0" smtClean="0"/>
              <a:t>(SOCK_DGRAM)</a:t>
            </a:r>
          </a:p>
          <a:p>
            <a:pPr lvl="1"/>
            <a:r>
              <a:rPr lang="en-US" sz="2000" dirty="0" smtClean="0"/>
              <a:t>OS stores (local port, local IP address) </a:t>
            </a:r>
            <a:r>
              <a:rPr lang="en-US" sz="2000" dirty="0" smtClean="0">
                <a:sym typeface="Wingdings"/>
              </a:rPr>
              <a:t> socket</a:t>
            </a:r>
            <a:endParaRPr lang="en-US" sz="2000" dirty="0">
              <a:sym typeface="Wingdings"/>
            </a:endParaRPr>
          </a:p>
          <a:p>
            <a:pPr lvl="6"/>
            <a:endParaRPr lang="en-US" sz="1400" dirty="0" smtClean="0">
              <a:sym typeface="Wingdings"/>
            </a:endParaRPr>
          </a:p>
          <a:p>
            <a:r>
              <a:rPr lang="en-US" sz="2400" dirty="0" smtClean="0"/>
              <a:t>For TCP ports </a:t>
            </a:r>
            <a:r>
              <a:rPr lang="en-US" sz="2000" dirty="0" smtClean="0"/>
              <a:t>(SOCK_STREAM)</a:t>
            </a:r>
          </a:p>
          <a:p>
            <a:pPr lvl="1"/>
            <a:r>
              <a:rPr lang="en-US" sz="2000" dirty="0" smtClean="0"/>
              <a:t>OS stores </a:t>
            </a:r>
            <a:r>
              <a:rPr lang="en-US" sz="2000" dirty="0" smtClean="0">
                <a:sym typeface="Wingdings"/>
              </a:rPr>
              <a:t>(local port, local IP, remote port, remote IP)  socket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2398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 Questions</a:t>
            </a:r>
            <a:endParaRPr lang="en-US" dirty="0"/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915400" cy="4267200"/>
          </a:xfrm>
        </p:spPr>
        <p:txBody>
          <a:bodyPr/>
          <a:lstStyle/>
          <a:p>
            <a:r>
              <a:rPr lang="en-US" dirty="0" smtClean="0"/>
              <a:t>Why the difference?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UDP ports (SOCK_DGRAM)</a:t>
            </a:r>
          </a:p>
          <a:p>
            <a:pPr lvl="2"/>
            <a:r>
              <a:rPr lang="en-US" dirty="0"/>
              <a:t>OS stores (local port, local IP address)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>
                <a:sym typeface="Wingdings"/>
              </a:rPr>
              <a:t></a:t>
            </a:r>
            <a:r>
              <a:rPr lang="en-US" dirty="0" smtClean="0"/>
              <a:t> socket</a:t>
            </a:r>
            <a:endParaRPr lang="en-US" dirty="0"/>
          </a:p>
          <a:p>
            <a:pPr lvl="1"/>
            <a:r>
              <a:rPr lang="en-US" dirty="0"/>
              <a:t>For TCP ports (SOCK_STREAM)</a:t>
            </a:r>
          </a:p>
          <a:p>
            <a:pPr lvl="2"/>
            <a:r>
              <a:rPr lang="en-US" dirty="0"/>
              <a:t>OS stores (local port, local IP, remote port, remote </a:t>
            </a:r>
            <a:r>
              <a:rPr lang="en-US" dirty="0" smtClean="0"/>
              <a:t>IP </a:t>
            </a:r>
            <a:r>
              <a:rPr lang="en-US" dirty="0">
                <a:sym typeface="Wingdings"/>
              </a:rPr>
              <a:t>) </a:t>
            </a:r>
            <a:r>
              <a:rPr lang="en-US" dirty="0" smtClean="0"/>
              <a:t> </a:t>
            </a:r>
            <a:r>
              <a:rPr lang="en-US" dirty="0"/>
              <a:t>socket</a:t>
            </a:r>
          </a:p>
          <a:p>
            <a:endParaRPr lang="en-US" dirty="0"/>
          </a:p>
          <a:p>
            <a:r>
              <a:rPr lang="en-US" dirty="0"/>
              <a:t>Why do you need to include </a:t>
            </a:r>
            <a:r>
              <a:rPr lang="en-US" dirty="0" smtClean="0"/>
              <a:t>local IP?</a:t>
            </a:r>
          </a:p>
          <a:p>
            <a:endParaRPr lang="en-US" dirty="0"/>
          </a:p>
          <a:p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5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Rectangle 2"/>
          <p:cNvSpPr>
            <a:spLocks noChangeArrowheads="1"/>
          </p:cNvSpPr>
          <p:nvPr/>
        </p:nvSpPr>
        <p:spPr bwMode="auto">
          <a:xfrm>
            <a:off x="1446213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386" name="Rectangle 3"/>
          <p:cNvSpPr>
            <a:spLocks noChangeArrowheads="1"/>
          </p:cNvSpPr>
          <p:nvPr/>
        </p:nvSpPr>
        <p:spPr bwMode="auto">
          <a:xfrm>
            <a:off x="1447800" y="3784600"/>
            <a:ext cx="6002338" cy="635000"/>
          </a:xfrm>
          <a:prstGeom prst="rect">
            <a:avLst/>
          </a:prstGeom>
          <a:solidFill>
            <a:schemeClr val="accent1">
              <a:alpha val="59999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387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88" name="Line 6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89" name="Line 7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0" name="Line 8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1" name="Line 9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2" name="Line 10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3" name="Line 11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Rectangle 12"/>
          <p:cNvSpPr>
            <a:spLocks noChangeArrowheads="1"/>
          </p:cNvSpPr>
          <p:nvPr/>
        </p:nvSpPr>
        <p:spPr bwMode="auto">
          <a:xfrm>
            <a:off x="1419225" y="592138"/>
            <a:ext cx="8334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5" name="Rectangle 13"/>
          <p:cNvSpPr>
            <a:spLocks noChangeArrowheads="1"/>
          </p:cNvSpPr>
          <p:nvPr/>
        </p:nvSpPr>
        <p:spPr bwMode="auto">
          <a:xfrm>
            <a:off x="2190750" y="514350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6" name="Rectangle 14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2397" name="Rectangle 15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398" name="Rectangle 16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9" name="Line 17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0" name="Rectangle 18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1" name="Rectangle 19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2" name="Line 20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3" name="Rectangle 21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2404" name="Rectangle 22"/>
          <p:cNvSpPr>
            <a:spLocks noChangeArrowheads="1"/>
          </p:cNvSpPr>
          <p:nvPr/>
        </p:nvSpPr>
        <p:spPr bwMode="auto">
          <a:xfrm>
            <a:off x="2979738" y="2071688"/>
            <a:ext cx="14906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5" name="Rectangle 23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6" name="Line 24"/>
          <p:cNvSpPr>
            <a:spLocks noChangeShapeType="1"/>
          </p:cNvSpPr>
          <p:nvPr/>
        </p:nvSpPr>
        <p:spPr bwMode="auto">
          <a:xfrm>
            <a:off x="1504950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7" name="Rectangle 25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8" name="Rectangle 26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9" name="Rectangle 27"/>
          <p:cNvSpPr>
            <a:spLocks noChangeArrowheads="1"/>
          </p:cNvSpPr>
          <p:nvPr/>
        </p:nvSpPr>
        <p:spPr bwMode="auto">
          <a:xfrm>
            <a:off x="3762375" y="4038600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10" name="Rectangle 29"/>
          <p:cNvSpPr>
            <a:spLocks noChangeArrowheads="1"/>
          </p:cNvSpPr>
          <p:nvPr/>
        </p:nvSpPr>
        <p:spPr bwMode="auto">
          <a:xfrm>
            <a:off x="1435100" y="4430713"/>
            <a:ext cx="6002338" cy="2122487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411" name="Rectangle 30"/>
          <p:cNvSpPr>
            <a:spLocks noChangeArrowheads="1"/>
          </p:cNvSpPr>
          <p:nvPr/>
        </p:nvSpPr>
        <p:spPr bwMode="auto">
          <a:xfrm>
            <a:off x="3908425" y="5310188"/>
            <a:ext cx="1057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4970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3" name="Rectangle 2"/>
          <p:cNvSpPr>
            <a:spLocks noChangeArrowheads="1"/>
          </p:cNvSpPr>
          <p:nvPr/>
        </p:nvSpPr>
        <p:spPr bwMode="auto">
          <a:xfrm>
            <a:off x="1446213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4434" name="Rectangle 3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5" name="Rectangle 4"/>
          <p:cNvSpPr>
            <a:spLocks noChangeArrowheads="1"/>
          </p:cNvSpPr>
          <p:nvPr/>
        </p:nvSpPr>
        <p:spPr bwMode="auto">
          <a:xfrm>
            <a:off x="1449388" y="3810000"/>
            <a:ext cx="6002337" cy="26670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4436" name="Line 5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7" name="Line 6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8" name="Line 7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9" name="Line 8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0" name="Line 9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1" name="Line 10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2" name="Rectangle 11"/>
          <p:cNvSpPr>
            <a:spLocks noChangeArrowheads="1"/>
          </p:cNvSpPr>
          <p:nvPr/>
        </p:nvSpPr>
        <p:spPr bwMode="auto">
          <a:xfrm>
            <a:off x="1649413" y="563563"/>
            <a:ext cx="37941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3" name="Rectangle 12"/>
          <p:cNvSpPr>
            <a:spLocks noChangeArrowheads="1"/>
          </p:cNvSpPr>
          <p:nvPr/>
        </p:nvSpPr>
        <p:spPr bwMode="auto">
          <a:xfrm>
            <a:off x="2395538" y="561975"/>
            <a:ext cx="3794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4444" name="Rectangle 13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4445" name="Rectangle 14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46" name="Rectangle 15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7" name="Line 16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8" name="Rectangle 17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9" name="Rectangle 18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50" name="Line 19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51" name="Rectangle 20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4452" name="Rectangle 21"/>
          <p:cNvSpPr>
            <a:spLocks noChangeArrowheads="1"/>
          </p:cNvSpPr>
          <p:nvPr/>
        </p:nvSpPr>
        <p:spPr bwMode="auto">
          <a:xfrm>
            <a:off x="2979738" y="2071688"/>
            <a:ext cx="14906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3" name="Rectangle 22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54" name="Line 23"/>
          <p:cNvSpPr>
            <a:spLocks noChangeShapeType="1"/>
          </p:cNvSpPr>
          <p:nvPr/>
        </p:nvSpPr>
        <p:spPr bwMode="auto">
          <a:xfrm>
            <a:off x="1504950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55" name="Rectangle 24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6" name="Rectangle 25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7" name="Rectangle 27"/>
          <p:cNvSpPr>
            <a:spLocks noChangeArrowheads="1"/>
          </p:cNvSpPr>
          <p:nvPr/>
        </p:nvSpPr>
        <p:spPr bwMode="auto">
          <a:xfrm>
            <a:off x="3921125" y="4962525"/>
            <a:ext cx="1057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095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1" name="Rectangle 2"/>
          <p:cNvSpPr>
            <a:spLocks noChangeArrowheads="1"/>
          </p:cNvSpPr>
          <p:nvPr/>
        </p:nvSpPr>
        <p:spPr bwMode="auto">
          <a:xfrm>
            <a:off x="1419225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82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3" name="Line 6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4" name="Line 7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5" name="Line 8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6" name="Line 9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7" name="Line 10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8" name="Line 11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9" name="Rectangle 12"/>
          <p:cNvSpPr>
            <a:spLocks noChangeArrowheads="1"/>
          </p:cNvSpPr>
          <p:nvPr/>
        </p:nvSpPr>
        <p:spPr bwMode="auto">
          <a:xfrm>
            <a:off x="1649413" y="563563"/>
            <a:ext cx="37941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0" name="Rectangle 13"/>
          <p:cNvSpPr>
            <a:spLocks noChangeArrowheads="1"/>
          </p:cNvSpPr>
          <p:nvPr/>
        </p:nvSpPr>
        <p:spPr bwMode="auto">
          <a:xfrm>
            <a:off x="2395538" y="561975"/>
            <a:ext cx="3794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6491" name="Rectangle 14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6492" name="Rectangle 15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493" name="Rectangle 16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4" name="Line 17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5" name="Rectangle 18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6" name="Rectangle 19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7" name="Line 20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8" name="Rectangle 21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6499" name="Rectangle 22"/>
          <p:cNvSpPr>
            <a:spLocks noChangeArrowheads="1"/>
          </p:cNvSpPr>
          <p:nvPr/>
        </p:nvSpPr>
        <p:spPr bwMode="auto">
          <a:xfrm>
            <a:off x="3048000" y="1981200"/>
            <a:ext cx="1068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80FF"/>
                </a:solidFill>
                <a:latin typeface="Arial" charset="0"/>
              </a:rPr>
              <a:t>6 = TCP</a:t>
            </a:r>
            <a:br>
              <a:rPr lang="en-US" sz="1600">
                <a:solidFill>
                  <a:srgbClr val="0080FF"/>
                </a:solidFill>
                <a:latin typeface="Arial" charset="0"/>
              </a:rPr>
            </a:br>
            <a:r>
              <a:rPr lang="en-US" sz="1600">
                <a:solidFill>
                  <a:srgbClr val="0080FF"/>
                </a:solidFill>
                <a:latin typeface="Arial" charset="0"/>
              </a:rPr>
              <a:t>17 = UDP</a:t>
            </a:r>
            <a:endParaRPr lang="en-US" sz="1400" b="0">
              <a:solidFill>
                <a:srgbClr val="0080FF"/>
              </a:solidFill>
              <a:latin typeface="Arial" charset="0"/>
            </a:endParaRPr>
          </a:p>
        </p:txBody>
      </p:sp>
      <p:sp>
        <p:nvSpPr>
          <p:cNvPr id="276500" name="Rectangle 23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01" name="Line 24"/>
          <p:cNvSpPr>
            <a:spLocks noChangeShapeType="1"/>
          </p:cNvSpPr>
          <p:nvPr/>
        </p:nvSpPr>
        <p:spPr bwMode="auto">
          <a:xfrm>
            <a:off x="1438275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2" name="Rectangle 25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503" name="Rectangle 26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cxnSp>
        <p:nvCxnSpPr>
          <p:cNvPr id="1033254" name="AutoShape 38"/>
          <p:cNvCxnSpPr>
            <a:cxnSpLocks noChangeShapeType="1"/>
            <a:stCxn id="276498" idx="3"/>
          </p:cNvCxnSpPr>
          <p:nvPr/>
        </p:nvCxnSpPr>
        <p:spPr bwMode="auto">
          <a:xfrm flipH="1">
            <a:off x="1371600" y="2232025"/>
            <a:ext cx="1520825" cy="1746250"/>
          </a:xfrm>
          <a:prstGeom prst="curvedConnector3">
            <a:avLst>
              <a:gd name="adj1" fmla="val 150935"/>
            </a:avLst>
          </a:prstGeom>
          <a:noFill/>
          <a:ln w="22225">
            <a:solidFill>
              <a:srgbClr val="3B7A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05" name="Rectangle 40"/>
          <p:cNvSpPr>
            <a:spLocks noChangeArrowheads="1"/>
          </p:cNvSpPr>
          <p:nvPr/>
        </p:nvSpPr>
        <p:spPr bwMode="auto">
          <a:xfrm>
            <a:off x="1449388" y="3810000"/>
            <a:ext cx="6002337" cy="26670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506" name="Rectangle 41"/>
          <p:cNvSpPr>
            <a:spLocks noChangeArrowheads="1"/>
          </p:cNvSpPr>
          <p:nvPr/>
        </p:nvSpPr>
        <p:spPr bwMode="auto">
          <a:xfrm>
            <a:off x="3921125" y="4962525"/>
            <a:ext cx="1057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78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9" name="Rectangle 2"/>
          <p:cNvSpPr>
            <a:spLocks noChangeArrowheads="1"/>
          </p:cNvSpPr>
          <p:nvPr/>
        </p:nvSpPr>
        <p:spPr bwMode="auto">
          <a:xfrm>
            <a:off x="1416050" y="3810000"/>
            <a:ext cx="6002338" cy="13716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30" name="Rectangle 3"/>
          <p:cNvSpPr>
            <a:spLocks noChangeArrowheads="1"/>
          </p:cNvSpPr>
          <p:nvPr/>
        </p:nvSpPr>
        <p:spPr bwMode="auto">
          <a:xfrm>
            <a:off x="1419225" y="48260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3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2" name="Line 5"/>
          <p:cNvSpPr>
            <a:spLocks noChangeShapeType="1"/>
          </p:cNvSpPr>
          <p:nvPr/>
        </p:nvSpPr>
        <p:spPr bwMode="auto">
          <a:xfrm flipV="1">
            <a:off x="1504950" y="1211263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3" name="Line 6"/>
          <p:cNvSpPr>
            <a:spLocks noChangeShapeType="1"/>
          </p:cNvSpPr>
          <p:nvPr/>
        </p:nvSpPr>
        <p:spPr bwMode="auto">
          <a:xfrm>
            <a:off x="1517650" y="1912938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4" name="Line 7"/>
          <p:cNvSpPr>
            <a:spLocks noChangeShapeType="1"/>
          </p:cNvSpPr>
          <p:nvPr/>
        </p:nvSpPr>
        <p:spPr bwMode="auto">
          <a:xfrm>
            <a:off x="1517650" y="2560638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5" name="Line 8"/>
          <p:cNvSpPr>
            <a:spLocks noChangeShapeType="1"/>
          </p:cNvSpPr>
          <p:nvPr/>
        </p:nvSpPr>
        <p:spPr bwMode="auto">
          <a:xfrm>
            <a:off x="4411663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6" name="Line 9"/>
          <p:cNvSpPr>
            <a:spLocks noChangeShapeType="1"/>
          </p:cNvSpPr>
          <p:nvPr/>
        </p:nvSpPr>
        <p:spPr bwMode="auto">
          <a:xfrm>
            <a:off x="29384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7" name="Line 10"/>
          <p:cNvSpPr>
            <a:spLocks noChangeShapeType="1"/>
          </p:cNvSpPr>
          <p:nvPr/>
        </p:nvSpPr>
        <p:spPr bwMode="auto">
          <a:xfrm>
            <a:off x="2214563" y="5429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8" name="Rectangle 11"/>
          <p:cNvSpPr>
            <a:spLocks noChangeArrowheads="1"/>
          </p:cNvSpPr>
          <p:nvPr/>
        </p:nvSpPr>
        <p:spPr bwMode="auto">
          <a:xfrm>
            <a:off x="1649413" y="563563"/>
            <a:ext cx="37941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39" name="Rectangle 12"/>
          <p:cNvSpPr>
            <a:spLocks noChangeArrowheads="1"/>
          </p:cNvSpPr>
          <p:nvPr/>
        </p:nvSpPr>
        <p:spPr bwMode="auto">
          <a:xfrm>
            <a:off x="2395538" y="561975"/>
            <a:ext cx="3794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8540" name="Rectangle 13"/>
          <p:cNvSpPr>
            <a:spLocks noChangeArrowheads="1"/>
          </p:cNvSpPr>
          <p:nvPr/>
        </p:nvSpPr>
        <p:spPr bwMode="auto">
          <a:xfrm>
            <a:off x="2911475" y="514350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8541" name="Rectangle 14"/>
          <p:cNvSpPr>
            <a:spLocks noChangeArrowheads="1"/>
          </p:cNvSpPr>
          <p:nvPr/>
        </p:nvSpPr>
        <p:spPr bwMode="auto">
          <a:xfrm>
            <a:off x="4572000" y="685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42" name="Rectangle 15"/>
          <p:cNvSpPr>
            <a:spLocks noChangeArrowheads="1"/>
          </p:cNvSpPr>
          <p:nvPr/>
        </p:nvSpPr>
        <p:spPr bwMode="auto">
          <a:xfrm>
            <a:off x="2124075" y="1416050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3" name="Line 16"/>
          <p:cNvSpPr>
            <a:spLocks noChangeShapeType="1"/>
          </p:cNvSpPr>
          <p:nvPr/>
        </p:nvSpPr>
        <p:spPr bwMode="auto">
          <a:xfrm>
            <a:off x="5072063" y="1241425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4" name="Rectangle 17"/>
          <p:cNvSpPr>
            <a:spLocks noChangeArrowheads="1"/>
          </p:cNvSpPr>
          <p:nvPr/>
        </p:nvSpPr>
        <p:spPr bwMode="auto">
          <a:xfrm>
            <a:off x="4421188" y="1301750"/>
            <a:ext cx="6461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5" name="Rectangle 18"/>
          <p:cNvSpPr>
            <a:spLocks noChangeArrowheads="1"/>
          </p:cNvSpPr>
          <p:nvPr/>
        </p:nvSpPr>
        <p:spPr bwMode="auto">
          <a:xfrm>
            <a:off x="5132388" y="1433513"/>
            <a:ext cx="221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6" name="Line 19"/>
          <p:cNvSpPr>
            <a:spLocks noChangeShapeType="1"/>
          </p:cNvSpPr>
          <p:nvPr/>
        </p:nvSpPr>
        <p:spPr bwMode="auto">
          <a:xfrm>
            <a:off x="3001963" y="1939925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7" name="Rectangle 20"/>
          <p:cNvSpPr>
            <a:spLocks noChangeArrowheads="1"/>
          </p:cNvSpPr>
          <p:nvPr/>
        </p:nvSpPr>
        <p:spPr bwMode="auto">
          <a:xfrm>
            <a:off x="1604963" y="1974850"/>
            <a:ext cx="12874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8548" name="Rectangle 21"/>
          <p:cNvSpPr>
            <a:spLocks noChangeArrowheads="1"/>
          </p:cNvSpPr>
          <p:nvPr/>
        </p:nvSpPr>
        <p:spPr bwMode="auto">
          <a:xfrm>
            <a:off x="3048000" y="1981200"/>
            <a:ext cx="1068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80FF"/>
                </a:solidFill>
                <a:latin typeface="Arial" charset="0"/>
              </a:rPr>
              <a:t>6 = TCP</a:t>
            </a:r>
            <a:br>
              <a:rPr lang="en-US" sz="1600">
                <a:solidFill>
                  <a:srgbClr val="0080FF"/>
                </a:solidFill>
                <a:latin typeface="Arial" charset="0"/>
              </a:rPr>
            </a:br>
            <a:r>
              <a:rPr lang="en-US" sz="1600">
                <a:solidFill>
                  <a:srgbClr val="0080FF"/>
                </a:solidFill>
                <a:latin typeface="Arial" charset="0"/>
              </a:rPr>
              <a:t>17 = UDP</a:t>
            </a:r>
            <a:endParaRPr lang="en-US" sz="1400" b="0">
              <a:solidFill>
                <a:srgbClr val="0080FF"/>
              </a:solidFill>
              <a:latin typeface="Arial" charset="0"/>
            </a:endParaRPr>
          </a:p>
        </p:txBody>
      </p:sp>
      <p:sp>
        <p:nvSpPr>
          <p:cNvPr id="278549" name="Rectangle 22"/>
          <p:cNvSpPr>
            <a:spLocks noChangeArrowheads="1"/>
          </p:cNvSpPr>
          <p:nvPr/>
        </p:nvSpPr>
        <p:spPr bwMode="auto">
          <a:xfrm>
            <a:off x="4689475" y="2089150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0" name="Line 23"/>
          <p:cNvSpPr>
            <a:spLocks noChangeShapeType="1"/>
          </p:cNvSpPr>
          <p:nvPr/>
        </p:nvSpPr>
        <p:spPr bwMode="auto">
          <a:xfrm>
            <a:off x="1438275" y="3208338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1" name="Rectangle 24"/>
          <p:cNvSpPr>
            <a:spLocks noChangeArrowheads="1"/>
          </p:cNvSpPr>
          <p:nvPr/>
        </p:nvSpPr>
        <p:spPr bwMode="auto">
          <a:xfrm>
            <a:off x="3181350" y="2732088"/>
            <a:ext cx="25860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52" name="Rectangle 25"/>
          <p:cNvSpPr>
            <a:spLocks noChangeArrowheads="1"/>
          </p:cNvSpPr>
          <p:nvPr/>
        </p:nvSpPr>
        <p:spPr bwMode="auto">
          <a:xfrm>
            <a:off x="3011488" y="3357563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53" name="Rectangle 26"/>
          <p:cNvSpPr>
            <a:spLocks noChangeArrowheads="1"/>
          </p:cNvSpPr>
          <p:nvPr/>
        </p:nvSpPr>
        <p:spPr bwMode="auto">
          <a:xfrm>
            <a:off x="1420813" y="5181600"/>
            <a:ext cx="6002337" cy="12954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54" name="Rectangle 27"/>
          <p:cNvSpPr>
            <a:spLocks noChangeArrowheads="1"/>
          </p:cNvSpPr>
          <p:nvPr/>
        </p:nvSpPr>
        <p:spPr bwMode="auto">
          <a:xfrm>
            <a:off x="3894138" y="5715000"/>
            <a:ext cx="1057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5" name="Line 28"/>
          <p:cNvSpPr>
            <a:spLocks noChangeShapeType="1"/>
          </p:cNvSpPr>
          <p:nvPr/>
        </p:nvSpPr>
        <p:spPr bwMode="auto">
          <a:xfrm>
            <a:off x="1435100" y="4495800"/>
            <a:ext cx="5967413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6" name="Line 29"/>
          <p:cNvSpPr>
            <a:spLocks noChangeShapeType="1"/>
          </p:cNvSpPr>
          <p:nvPr/>
        </p:nvSpPr>
        <p:spPr bwMode="auto">
          <a:xfrm>
            <a:off x="4414838" y="3810000"/>
            <a:ext cx="0" cy="685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7" name="Rectangle 30"/>
          <p:cNvSpPr>
            <a:spLocks noChangeArrowheads="1"/>
          </p:cNvSpPr>
          <p:nvPr/>
        </p:nvSpPr>
        <p:spPr bwMode="auto">
          <a:xfrm>
            <a:off x="1905000" y="3962400"/>
            <a:ext cx="1930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16-bit Source Port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8" name="Rectangle 31"/>
          <p:cNvSpPr>
            <a:spLocks noChangeArrowheads="1"/>
          </p:cNvSpPr>
          <p:nvPr/>
        </p:nvSpPr>
        <p:spPr bwMode="auto">
          <a:xfrm>
            <a:off x="4800600" y="3962400"/>
            <a:ext cx="23479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16-bit Destination Port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9" name="Rectangle 33"/>
          <p:cNvSpPr>
            <a:spLocks noChangeArrowheads="1"/>
          </p:cNvSpPr>
          <p:nvPr/>
        </p:nvSpPr>
        <p:spPr bwMode="auto">
          <a:xfrm>
            <a:off x="2951163" y="4648200"/>
            <a:ext cx="3038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More transport header fields ….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78560" name="AutoShape 34"/>
          <p:cNvCxnSpPr>
            <a:cxnSpLocks noChangeShapeType="1"/>
          </p:cNvCxnSpPr>
          <p:nvPr/>
        </p:nvCxnSpPr>
        <p:spPr bwMode="auto">
          <a:xfrm flipH="1">
            <a:off x="1371600" y="2232025"/>
            <a:ext cx="1520825" cy="1746250"/>
          </a:xfrm>
          <a:prstGeom prst="curvedConnector3">
            <a:avLst>
              <a:gd name="adj1" fmla="val 150935"/>
            </a:avLst>
          </a:prstGeom>
          <a:noFill/>
          <a:ln w="22225">
            <a:solidFill>
              <a:srgbClr val="3B7A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25148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Sylvia will be back next week</a:t>
            </a:r>
          </a:p>
          <a:p>
            <a:pPr lvl="1"/>
            <a:r>
              <a:rPr lang="en-US" dirty="0" smtClean="0"/>
              <a:t>You are stuck with me this week</a:t>
            </a:r>
          </a:p>
          <a:p>
            <a:endParaRPr lang="en-US" dirty="0"/>
          </a:p>
          <a:p>
            <a:r>
              <a:rPr lang="en-US" dirty="0" smtClean="0"/>
              <a:t>Please ask questions….</a:t>
            </a:r>
          </a:p>
          <a:p>
            <a:endParaRPr lang="en-US" dirty="0"/>
          </a:p>
          <a:p>
            <a:r>
              <a:rPr lang="en-US" dirty="0" smtClean="0"/>
              <a:t>I will ask a few questions during this lecture</a:t>
            </a:r>
          </a:p>
          <a:p>
            <a:pPr lvl="1"/>
            <a:r>
              <a:rPr lang="en-US" dirty="0" smtClean="0"/>
              <a:t>Someone should answer….</a:t>
            </a:r>
          </a:p>
          <a:p>
            <a:pPr lvl="1"/>
            <a:r>
              <a:rPr lang="en-US" dirty="0" smtClean="0"/>
              <a:t>But for the rest of you, I ask questions to give you a chance to think, not because I want an answer…</a:t>
            </a:r>
          </a:p>
          <a:p>
            <a:pPr marL="344487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0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Recap: Multiplexing and </a:t>
            </a:r>
            <a:r>
              <a:rPr lang="en-US" sz="3200" dirty="0" err="1" smtClean="0">
                <a:latin typeface="Helvetica" charset="0"/>
                <a:ea typeface="ＭＳ Ｐゴシック" charset="0"/>
                <a:cs typeface="ＭＳ Ｐゴシック" charset="0"/>
              </a:rPr>
              <a:t>Demultiplexing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5762" y="1981200"/>
            <a:ext cx="8529638" cy="5030788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Host receives IP </a:t>
            </a:r>
            <a:r>
              <a:rPr lang="en-US" sz="2400" dirty="0" smtClean="0">
                <a:latin typeface="Arial" charset="0"/>
              </a:rPr>
              <a:t>packets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Each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IP header has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source and destination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IP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address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Each Transport Layer header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has source and destination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port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number </a:t>
            </a:r>
          </a:p>
          <a:p>
            <a:endParaRPr lang="en-US" sz="24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Host </a:t>
            </a:r>
            <a:r>
              <a:rPr lang="en-US" sz="2400" dirty="0">
                <a:latin typeface="Arial" charset="0"/>
              </a:rPr>
              <a:t>uses IP addresses and port numbers to direct the </a:t>
            </a:r>
            <a:r>
              <a:rPr lang="en-US" sz="2400" dirty="0" smtClean="0">
                <a:latin typeface="Arial" charset="0"/>
              </a:rPr>
              <a:t>message </a:t>
            </a:r>
            <a:r>
              <a:rPr lang="en-US" sz="2400" dirty="0">
                <a:latin typeface="Arial" charset="0"/>
              </a:rPr>
              <a:t>to appropriate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socket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UDP maps local destination port and address to socket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TCP maps address pair and port pair to socket</a:t>
            </a:r>
          </a:p>
        </p:txBody>
      </p:sp>
    </p:spTree>
    <p:extLst>
      <p:ext uri="{BB962C8B-B14F-4D97-AF65-F5344CB8AC3E}">
        <p14:creationId xmlns:p14="http://schemas.microsoft.com/office/powerpoint/2010/main" val="381344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Lecture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on ports</a:t>
            </a:r>
          </a:p>
          <a:p>
            <a:endParaRPr lang="en-US" dirty="0" smtClean="0"/>
          </a:p>
          <a:p>
            <a:r>
              <a:rPr lang="en-US" dirty="0" smtClean="0"/>
              <a:t>UDP</a:t>
            </a:r>
          </a:p>
          <a:p>
            <a:endParaRPr lang="en-US" dirty="0" smtClean="0"/>
          </a:p>
          <a:p>
            <a:r>
              <a:rPr lang="en-US" dirty="0" smtClean="0"/>
              <a:t>Reliable Transport</a:t>
            </a:r>
          </a:p>
          <a:p>
            <a:endParaRPr lang="en-US" dirty="0"/>
          </a:p>
          <a:p>
            <a:r>
              <a:rPr lang="en-US" dirty="0" smtClean="0"/>
              <a:t>Next lecture: Details of 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4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on Ports</a:t>
            </a:r>
            <a:endParaRPr lang="en-US" dirty="0"/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915400" cy="4800600"/>
          </a:xfrm>
        </p:spPr>
        <p:txBody>
          <a:bodyPr/>
          <a:lstStyle/>
          <a:p>
            <a:r>
              <a:rPr lang="en-US" sz="2400" dirty="0" smtClean="0"/>
              <a:t>Separate </a:t>
            </a:r>
            <a:r>
              <a:rPr lang="en-US" sz="2400" dirty="0"/>
              <a:t>16-bit port address space for UDP and TCP</a:t>
            </a:r>
          </a:p>
          <a:p>
            <a:pPr lvl="1"/>
            <a:endParaRPr lang="en-US" i="1" dirty="0" smtClean="0"/>
          </a:p>
          <a:p>
            <a:r>
              <a:rPr lang="en-US" sz="2400" dirty="0" smtClean="0"/>
              <a:t>“Well known” </a:t>
            </a:r>
            <a:r>
              <a:rPr lang="en-US" sz="2400" dirty="0"/>
              <a:t>ports</a:t>
            </a:r>
            <a:r>
              <a:rPr lang="en-US" sz="2400" i="1" dirty="0"/>
              <a:t> </a:t>
            </a:r>
            <a:r>
              <a:rPr lang="en-US" sz="2400" dirty="0"/>
              <a:t>(0-1023): everyone agrees </a:t>
            </a:r>
            <a:r>
              <a:rPr lang="en-US" sz="2400" dirty="0" smtClean="0"/>
              <a:t>which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services run on these ports</a:t>
            </a:r>
          </a:p>
          <a:p>
            <a:pPr lvl="1"/>
            <a:r>
              <a:rPr lang="en-US" sz="2000" dirty="0"/>
              <a:t>e.g., ssh:22, http:</a:t>
            </a:r>
            <a:r>
              <a:rPr lang="en-US" sz="2000" dirty="0" smtClean="0"/>
              <a:t>80</a:t>
            </a:r>
          </a:p>
          <a:p>
            <a:pPr lvl="1"/>
            <a:r>
              <a:rPr lang="en-US" sz="2000" dirty="0" smtClean="0"/>
              <a:t>helps client know server’s port</a:t>
            </a:r>
          </a:p>
          <a:p>
            <a:pPr lvl="1"/>
            <a:r>
              <a:rPr lang="en-US" sz="2000" dirty="0" smtClean="0"/>
              <a:t>Services can listen on well-known port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Ephemeral </a:t>
            </a:r>
            <a:r>
              <a:rPr lang="en-US" sz="2400" dirty="0"/>
              <a:t>ports (most 1024-65535)</a:t>
            </a:r>
            <a:r>
              <a:rPr lang="en-US" sz="2400" dirty="0" smtClean="0"/>
              <a:t>: given </a:t>
            </a:r>
            <a:r>
              <a:rPr lang="en-US" sz="2400" dirty="0"/>
              <a:t>to </a:t>
            </a:r>
            <a:r>
              <a:rPr lang="en-US" sz="2400" dirty="0" smtClean="0"/>
              <a:t>clients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173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UDP: </a:t>
            </a:r>
            <a:r>
              <a:rPr lang="en-US" sz="3200" dirty="0">
                <a:latin typeface="Arial" charset="0"/>
              </a:rPr>
              <a:t>User Datagram Protocol 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Lightweight communication between processes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Avoid overhead and delays of ordered, reliable delivery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UDP described in RFC </a:t>
            </a:r>
            <a:r>
              <a:rPr lang="en-US" sz="2400" dirty="0">
                <a:latin typeface="Arial" charset="0"/>
              </a:rPr>
              <a:t>768 </a:t>
            </a:r>
            <a:r>
              <a:rPr lang="en-US" sz="2400" dirty="0" smtClean="0">
                <a:latin typeface="Arial" charset="0"/>
              </a:rPr>
              <a:t>– (1980</a:t>
            </a:r>
            <a:r>
              <a:rPr lang="en-US" sz="2400" dirty="0">
                <a:latin typeface="Arial" charset="0"/>
              </a:rPr>
              <a:t>!)</a:t>
            </a: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Destination IP address and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port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support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demultiplexing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Optional error checking on the packet contents</a:t>
            </a:r>
          </a:p>
          <a:p>
            <a:pPr lvl="2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checksum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field = 0 means 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don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t verify checksum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0" y="4953000"/>
            <a:ext cx="3522663" cy="1828800"/>
            <a:chOff x="2286000" y="4953000"/>
            <a:chExt cx="3522663" cy="1828800"/>
          </a:xfrm>
        </p:grpSpPr>
        <p:sp>
          <p:nvSpPr>
            <p:cNvPr id="284676" name="Rectangle 4"/>
            <p:cNvSpPr>
              <a:spLocks noChangeArrowheads="1"/>
            </p:cNvSpPr>
            <p:nvPr/>
          </p:nvSpPr>
          <p:spPr bwMode="auto">
            <a:xfrm>
              <a:off x="2286000" y="4953000"/>
              <a:ext cx="1760538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7" name="Rectangle 5"/>
            <p:cNvSpPr>
              <a:spLocks noChangeArrowheads="1"/>
            </p:cNvSpPr>
            <p:nvPr/>
          </p:nvSpPr>
          <p:spPr bwMode="auto">
            <a:xfrm>
              <a:off x="4046538" y="4953000"/>
              <a:ext cx="1760537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8" name="Rectangle 6"/>
            <p:cNvSpPr>
              <a:spLocks noChangeArrowheads="1"/>
            </p:cNvSpPr>
            <p:nvPr/>
          </p:nvSpPr>
          <p:spPr bwMode="auto">
            <a:xfrm>
              <a:off x="2286000" y="5486400"/>
              <a:ext cx="1760538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9" name="Rectangle 7"/>
            <p:cNvSpPr>
              <a:spLocks noChangeArrowheads="1"/>
            </p:cNvSpPr>
            <p:nvPr/>
          </p:nvSpPr>
          <p:spPr bwMode="auto">
            <a:xfrm>
              <a:off x="4046538" y="5486400"/>
              <a:ext cx="1760537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0" name="Line 8"/>
            <p:cNvSpPr>
              <a:spLocks noChangeShapeType="1"/>
            </p:cNvSpPr>
            <p:nvPr/>
          </p:nvSpPr>
          <p:spPr bwMode="auto">
            <a:xfrm>
              <a:off x="2286000" y="60198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1" name="Line 9"/>
            <p:cNvSpPr>
              <a:spLocks noChangeShapeType="1"/>
            </p:cNvSpPr>
            <p:nvPr/>
          </p:nvSpPr>
          <p:spPr bwMode="auto">
            <a:xfrm>
              <a:off x="5808663" y="60198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2" name="Text Box 10"/>
            <p:cNvSpPr txBox="1">
              <a:spLocks noChangeArrowheads="1"/>
            </p:cNvSpPr>
            <p:nvPr/>
          </p:nvSpPr>
          <p:spPr bwMode="auto">
            <a:xfrm>
              <a:off x="2570163" y="5070475"/>
              <a:ext cx="1295400" cy="36671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 SRC port</a:t>
              </a:r>
            </a:p>
          </p:txBody>
        </p:sp>
        <p:sp>
          <p:nvSpPr>
            <p:cNvPr id="284683" name="Text Box 11"/>
            <p:cNvSpPr txBox="1">
              <a:spLocks noChangeArrowheads="1"/>
            </p:cNvSpPr>
            <p:nvPr/>
          </p:nvSpPr>
          <p:spPr bwMode="auto">
            <a:xfrm>
              <a:off x="4275138" y="5070475"/>
              <a:ext cx="1295400" cy="36671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 DST port</a:t>
              </a:r>
            </a:p>
          </p:txBody>
        </p:sp>
        <p:sp>
          <p:nvSpPr>
            <p:cNvPr id="284684" name="Text Box 12"/>
            <p:cNvSpPr txBox="1">
              <a:spLocks noChangeArrowheads="1"/>
            </p:cNvSpPr>
            <p:nvPr/>
          </p:nvSpPr>
          <p:spPr bwMode="auto">
            <a:xfrm>
              <a:off x="2570163" y="5576888"/>
              <a:ext cx="1295400" cy="36671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 dirty="0">
                  <a:latin typeface="Comic Sans MS" charset="0"/>
                </a:rPr>
                <a:t>checksum</a:t>
              </a:r>
            </a:p>
          </p:txBody>
        </p:sp>
        <p:sp>
          <p:nvSpPr>
            <p:cNvPr id="284685" name="Text Box 13"/>
            <p:cNvSpPr txBox="1">
              <a:spLocks noChangeArrowheads="1"/>
            </p:cNvSpPr>
            <p:nvPr/>
          </p:nvSpPr>
          <p:spPr bwMode="auto">
            <a:xfrm>
              <a:off x="4522788" y="5576888"/>
              <a:ext cx="895350" cy="36671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length</a:t>
              </a:r>
            </a:p>
          </p:txBody>
        </p:sp>
        <p:sp>
          <p:nvSpPr>
            <p:cNvPr id="284686" name="Text Box 14"/>
            <p:cNvSpPr txBox="1">
              <a:spLocks noChangeArrowheads="1"/>
            </p:cNvSpPr>
            <p:nvPr/>
          </p:nvSpPr>
          <p:spPr bwMode="auto">
            <a:xfrm>
              <a:off x="3684588" y="6248400"/>
              <a:ext cx="838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250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</a:t>
            </a:r>
            <a:r>
              <a:rPr lang="en-US" dirty="0" smtClean="0"/>
              <a:t>UDP packets </a:t>
            </a:r>
            <a:r>
              <a:rPr lang="en-US" dirty="0"/>
              <a:t>carry the sender’s port?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3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transport layer? 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IP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packets are addressed to a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host but end-to-end communication is between application processes at  hosts</a:t>
            </a:r>
          </a:p>
          <a:p>
            <a:pPr lvl="1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Need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 way to decide which packets go to which applications (mux/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demux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 smtClean="0"/>
              <a:t>IP </a:t>
            </a:r>
            <a:r>
              <a:rPr lang="en-US" dirty="0"/>
              <a:t>provides a </a:t>
            </a:r>
            <a:r>
              <a:rPr lang="en-US" dirty="0" smtClean="0"/>
              <a:t>weak </a:t>
            </a:r>
            <a:r>
              <a:rPr lang="en-US" dirty="0"/>
              <a:t>service model (</a:t>
            </a:r>
            <a:r>
              <a:rPr lang="en-US" i="1" dirty="0"/>
              <a:t>best-effort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Packets can be </a:t>
            </a:r>
            <a:r>
              <a:rPr lang="en-US" dirty="0" smtClean="0"/>
              <a:t>corrupted, delayed</a:t>
            </a:r>
            <a:r>
              <a:rPr lang="en-US" dirty="0"/>
              <a:t>, dropped, reordered, </a:t>
            </a:r>
            <a:r>
              <a:rPr lang="en-US" dirty="0" smtClean="0"/>
              <a:t>duplicated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3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047999"/>
            <a:ext cx="3276600" cy="30829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@Sender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send packets</a:t>
            </a:r>
          </a:p>
          <a:p>
            <a:pPr lvl="1"/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3047999"/>
            <a:ext cx="3276600" cy="30829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@Receiver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wait for packets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752600"/>
            <a:ext cx="8077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In a perfect world, reliable transport is easy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9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Transport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752600"/>
            <a:ext cx="8077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In a perfect world, reliable transport is easy</a:t>
            </a:r>
          </a:p>
          <a:p>
            <a:r>
              <a:rPr lang="en-US" b="0" dirty="0" smtClean="0"/>
              <a:t>All the bad things best-effort can do</a:t>
            </a:r>
          </a:p>
          <a:p>
            <a:pPr lvl="1"/>
            <a:r>
              <a:rPr lang="en-US" b="0" dirty="0"/>
              <a:t>a packet is corrupted (bit errors)</a:t>
            </a:r>
          </a:p>
          <a:p>
            <a:pPr lvl="1"/>
            <a:r>
              <a:rPr lang="en-US" b="0" dirty="0"/>
              <a:t>a packet is lost (</a:t>
            </a:r>
            <a:r>
              <a:rPr lang="en-US" b="0" i="1" dirty="0">
                <a:solidFill>
                  <a:srgbClr val="000090"/>
                </a:solidFill>
              </a:rPr>
              <a:t>why?</a:t>
            </a:r>
            <a:r>
              <a:rPr lang="en-US" b="0" dirty="0"/>
              <a:t>)</a:t>
            </a:r>
          </a:p>
          <a:p>
            <a:pPr lvl="1"/>
            <a:r>
              <a:rPr lang="en-US" b="0" dirty="0"/>
              <a:t>a packet is delayed (</a:t>
            </a:r>
            <a:r>
              <a:rPr lang="en-US" b="0" i="1" dirty="0">
                <a:solidFill>
                  <a:srgbClr val="000090"/>
                </a:solidFill>
              </a:rPr>
              <a:t>why?</a:t>
            </a:r>
            <a:r>
              <a:rPr lang="en-US" b="0" dirty="0"/>
              <a:t>)</a:t>
            </a:r>
          </a:p>
          <a:p>
            <a:pPr lvl="1"/>
            <a:r>
              <a:rPr lang="en-US" b="0" dirty="0"/>
              <a:t>packets are reordered (</a:t>
            </a:r>
            <a:r>
              <a:rPr lang="en-US" b="0" i="1" dirty="0">
                <a:solidFill>
                  <a:srgbClr val="000090"/>
                </a:solidFill>
              </a:rPr>
              <a:t>why?</a:t>
            </a:r>
            <a:r>
              <a:rPr lang="en-US" b="0" dirty="0">
                <a:solidFill>
                  <a:srgbClr val="000090"/>
                </a:solidFill>
              </a:rPr>
              <a:t>)</a:t>
            </a:r>
            <a:endParaRPr lang="en-US" b="0" dirty="0"/>
          </a:p>
          <a:p>
            <a:pPr lvl="1"/>
            <a:r>
              <a:rPr lang="en-US" b="0" dirty="0"/>
              <a:t>a packet is duplicated (</a:t>
            </a:r>
            <a:r>
              <a:rPr lang="en-US" b="0" i="1" dirty="0">
                <a:solidFill>
                  <a:srgbClr val="000090"/>
                </a:solidFill>
              </a:rPr>
              <a:t>why?</a:t>
            </a:r>
            <a:r>
              <a:rPr lang="en-US" b="0" dirty="0"/>
              <a:t>)</a:t>
            </a:r>
          </a:p>
          <a:p>
            <a:pPr marL="0" indent="0"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79639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Transport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752600"/>
            <a:ext cx="8077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Mechanisms for coping with bad events</a:t>
            </a:r>
          </a:p>
          <a:p>
            <a:pPr lvl="1"/>
            <a:r>
              <a:rPr lang="en-US" b="0" dirty="0" smtClean="0"/>
              <a:t>Checksums: to detect corruption</a:t>
            </a:r>
          </a:p>
          <a:p>
            <a:pPr lvl="1"/>
            <a:r>
              <a:rPr lang="en-US" b="0" dirty="0" smtClean="0"/>
              <a:t>ACKs: receiver tells sender that it received packet</a:t>
            </a:r>
          </a:p>
          <a:p>
            <a:pPr lvl="1"/>
            <a:r>
              <a:rPr lang="en-US" b="0" dirty="0" smtClean="0"/>
              <a:t>NACK: receiver tells sender it did not receive packet</a:t>
            </a:r>
          </a:p>
          <a:p>
            <a:pPr lvl="1"/>
            <a:r>
              <a:rPr lang="en-US" b="0" dirty="0" smtClean="0"/>
              <a:t>Sequence numbers: a way to identify packets</a:t>
            </a:r>
          </a:p>
          <a:p>
            <a:pPr lvl="1"/>
            <a:r>
              <a:rPr lang="en-US" b="0" dirty="0" smtClean="0"/>
              <a:t>Retransmissions: sender resends packets</a:t>
            </a:r>
          </a:p>
          <a:p>
            <a:pPr lvl="1"/>
            <a:r>
              <a:rPr lang="en-US" b="0" dirty="0" smtClean="0"/>
              <a:t>Timeouts: a way of deciding when to resend a packet</a:t>
            </a:r>
          </a:p>
          <a:p>
            <a:pPr lvl="1"/>
            <a:r>
              <a:rPr lang="en-US" b="0" i="1" dirty="0" smtClean="0"/>
              <a:t>Forward error correction: a way to mask errors without retransmission</a:t>
            </a:r>
          </a:p>
          <a:p>
            <a:pPr lvl="1"/>
            <a:r>
              <a:rPr lang="en-US" b="0" i="1" dirty="0" smtClean="0"/>
              <a:t>Network encoding: an efficient way to repair errors</a:t>
            </a:r>
          </a:p>
          <a:p>
            <a:pPr lvl="1"/>
            <a:r>
              <a:rPr lang="en-US" b="0" dirty="0" smtClean="0"/>
              <a:t>….</a:t>
            </a:r>
          </a:p>
          <a:p>
            <a:pPr lvl="1"/>
            <a:endParaRPr lang="en-US" b="0" dirty="0"/>
          </a:p>
          <a:p>
            <a:pPr marL="0" indent="0"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02189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Corruption 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3" name="Line 9"/>
          <p:cNvSpPr>
            <a:spLocks noChangeShapeType="1"/>
          </p:cNvSpPr>
          <p:nvPr/>
        </p:nvSpPr>
        <p:spPr bwMode="auto">
          <a:xfrm flipH="1">
            <a:off x="2011363" y="2886075"/>
            <a:ext cx="5367337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15595" y="58651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55801" y="58651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49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539877" y="1981200"/>
            <a:ext cx="3317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1</a:t>
            </a:r>
          </a:p>
        </p:txBody>
      </p:sp>
      <p:sp>
        <p:nvSpPr>
          <p:cNvPr id="1127447" name="Text Box 23"/>
          <p:cNvSpPr txBox="1">
            <a:spLocks noChangeArrowheads="1"/>
          </p:cNvSpPr>
          <p:nvPr/>
        </p:nvSpPr>
        <p:spPr bwMode="auto">
          <a:xfrm>
            <a:off x="1516329" y="3190875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2</a:t>
            </a:r>
            <a:endParaRPr lang="en-US" dirty="0">
              <a:latin typeface="Tahoma" charset="0"/>
            </a:endParaRP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114800"/>
            <a:ext cx="5367338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74" name="Line 50"/>
          <p:cNvSpPr>
            <a:spLocks noChangeShapeType="1"/>
          </p:cNvSpPr>
          <p:nvPr/>
        </p:nvSpPr>
        <p:spPr bwMode="auto">
          <a:xfrm>
            <a:off x="1997075" y="4724400"/>
            <a:ext cx="5367338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543314" y="4500809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2</a:t>
            </a:r>
            <a:endParaRPr lang="en-US" dirty="0"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40800" y="2590800"/>
            <a:ext cx="60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59056" y="3867090"/>
            <a:ext cx="565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2819400"/>
            <a:ext cx="64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924081" y="4019490"/>
            <a:ext cx="800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1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32" grpId="0" animBg="1"/>
      <p:bldP spid="1127433" grpId="0" animBg="1"/>
      <p:bldP spid="1127441" grpId="0" animBg="1"/>
      <p:bldP spid="1127447" grpId="0"/>
      <p:bldP spid="1127468" grpId="0" animBg="1"/>
      <p:bldP spid="1127474" grpId="0" animBg="1"/>
      <p:bldP spid="51" grpId="0"/>
      <p:bldP spid="2" grpId="0"/>
      <p:bldP spid="3" grpId="0"/>
      <p:bldP spid="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421688" cy="1500187"/>
          </a:xfrm>
        </p:spPr>
        <p:txBody>
          <a:bodyPr/>
          <a:lstStyle/>
          <a:p>
            <a:r>
              <a:rPr lang="en-US" sz="4400" b="1" dirty="0" smtClean="0">
                <a:solidFill>
                  <a:srgbClr val="660066"/>
                </a:solidFill>
                <a:latin typeface="+mj-lt"/>
              </a:rPr>
              <a:t>The Transport Layer</a:t>
            </a:r>
          </a:p>
          <a:p>
            <a:r>
              <a:rPr lang="en-US" sz="4400" b="1" dirty="0" smtClean="0">
                <a:solidFill>
                  <a:srgbClr val="660066"/>
                </a:solidFill>
                <a:latin typeface="+mj-lt"/>
              </a:rPr>
              <a:t>(brief review from last lecture)</a:t>
            </a:r>
            <a:endParaRPr lang="en-US" sz="4400" b="1" dirty="0">
              <a:solidFill>
                <a:srgbClr val="66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36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Corruption 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3" name="Line 9"/>
          <p:cNvSpPr>
            <a:spLocks noChangeShapeType="1"/>
          </p:cNvSpPr>
          <p:nvPr/>
        </p:nvSpPr>
        <p:spPr bwMode="auto">
          <a:xfrm flipH="1">
            <a:off x="2011363" y="2886075"/>
            <a:ext cx="5367337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15595" y="58651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55801" y="58651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49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539877" y="1981200"/>
            <a:ext cx="3317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114800"/>
            <a:ext cx="5367338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74" name="Line 50"/>
          <p:cNvSpPr>
            <a:spLocks noChangeShapeType="1"/>
          </p:cNvSpPr>
          <p:nvPr/>
        </p:nvSpPr>
        <p:spPr bwMode="auto">
          <a:xfrm>
            <a:off x="1997075" y="4724400"/>
            <a:ext cx="5367338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543314" y="3276600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40800" y="2590800"/>
            <a:ext cx="60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3124200"/>
            <a:ext cx="565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1205946">
            <a:off x="3669751" y="2819400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rot="21258713">
            <a:off x="3903300" y="4016332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5715000"/>
            <a:ext cx="6705600" cy="6858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What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if the ACK/NACK is corrupted?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48600" y="3505200"/>
            <a:ext cx="1371600" cy="990600"/>
            <a:chOff x="7848600" y="3505200"/>
            <a:chExt cx="1371600" cy="990600"/>
          </a:xfrm>
        </p:grpSpPr>
        <p:sp>
          <p:nvSpPr>
            <p:cNvPr id="6" name="Cloud Callout 5"/>
            <p:cNvSpPr/>
            <p:nvPr/>
          </p:nvSpPr>
          <p:spPr bwMode="auto">
            <a:xfrm>
              <a:off x="7848600" y="3505200"/>
              <a:ext cx="1371600" cy="990600"/>
            </a:xfrm>
            <a:prstGeom prst="cloudCallout">
              <a:avLst>
                <a:gd name="adj1" fmla="val -81417"/>
                <a:gd name="adj2" fmla="val 4947"/>
              </a:avLst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 flipH="1">
              <a:off x="7848600" y="3615698"/>
              <a:ext cx="1252533" cy="575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 b="0" dirty="0" smtClean="0">
                  <a:latin typeface="+mn-lt"/>
                </a:rPr>
                <a:t>Packet </a:t>
              </a:r>
              <a:br>
                <a:rPr lang="en-US" sz="1600" b="0" dirty="0" smtClean="0">
                  <a:latin typeface="+mn-lt"/>
                </a:rPr>
              </a:br>
              <a:r>
                <a:rPr lang="en-US" sz="1600" b="0" dirty="0" smtClean="0">
                  <a:latin typeface="+mn-lt"/>
                </a:rPr>
                <a:t>#1 or #2?</a:t>
              </a:r>
              <a:endParaRPr lang="en-US" sz="1600" b="0" dirty="0">
                <a:latin typeface="+mn-lt"/>
              </a:endParaRPr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524000" y="4424609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2</a:t>
            </a:r>
            <a:endParaRPr lang="en-US" dirty="0">
              <a:latin typeface="Tahoma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 rot="460268">
            <a:off x="4669553" y="46863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4715813" y="3469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685800" y="5715000"/>
            <a:ext cx="8229600" cy="6858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Data and ACK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 packets carry </a:t>
            </a:r>
            <a:r>
              <a:rPr kumimoji="0" lang="en-US" sz="2800" b="0" i="0" u="sng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sequence numbers</a:t>
            </a:r>
            <a:endParaRPr kumimoji="0" lang="en-US" sz="2800" b="0" i="0" u="sng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864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1" animBg="1"/>
      <p:bldP spid="1127468" grpId="0" animBg="1"/>
      <p:bldP spid="1127474" grpId="0" animBg="1"/>
      <p:bldP spid="51" grpId="0"/>
      <p:bldP spid="3" grpId="0"/>
      <p:bldP spid="4" grpId="0"/>
      <p:bldP spid="55" grpId="0"/>
      <p:bldP spid="5" grpId="0" animBg="1"/>
      <p:bldP spid="25" grpId="0"/>
      <p:bldP spid="26" grpId="0"/>
      <p:bldP spid="27" grpId="0"/>
      <p:bldP spid="28" grpId="0"/>
      <p:bldP spid="2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Loss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3398837" cy="31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15595" y="58651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55801" y="58651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8100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649412" y="1905000"/>
            <a:ext cx="3317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419600"/>
            <a:ext cx="5367338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619514" y="3434009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1600" y="2362200"/>
            <a:ext cx="565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21258713">
            <a:off x="3903300" y="4321132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4715813" y="37741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57200" y="5943600"/>
            <a:ext cx="8534400" cy="8382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Timer-driven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 loss detection</a:t>
            </a:r>
            <a:b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Set timer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 when packet is sent; retransmit </a:t>
            </a:r>
            <a:r>
              <a:rPr lang="en-US" sz="24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on timeout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grpSp>
        <p:nvGrpSpPr>
          <p:cNvPr id="30" name="Group 61"/>
          <p:cNvGrpSpPr>
            <a:grpSpLocks/>
          </p:cNvGrpSpPr>
          <p:nvPr/>
        </p:nvGrpSpPr>
        <p:grpSpPr bwMode="auto">
          <a:xfrm>
            <a:off x="-60325" y="2286000"/>
            <a:ext cx="2009775" cy="1524000"/>
            <a:chOff x="-38" y="1968"/>
            <a:chExt cx="1266" cy="1200"/>
          </a:xfrm>
        </p:grpSpPr>
        <p:sp>
          <p:nvSpPr>
            <p:cNvPr id="31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-38" y="2160"/>
              <a:ext cx="745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solidFill>
                    <a:srgbClr val="FF0000"/>
                  </a:solidFill>
                  <a:latin typeface="Tahoma" charset="0"/>
                </a:rPr>
                <a:t>Timeout</a:t>
              </a:r>
            </a:p>
            <a:p>
              <a:pPr eaLnBrk="1" hangingPunct="1"/>
              <a:endParaRPr lang="en-US" sz="2000" b="0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057401" y="5029200"/>
            <a:ext cx="52578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 rot="488362">
            <a:off x="4761850" y="4993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9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68" grpId="0" animBg="1"/>
      <p:bldP spid="51" grpId="0"/>
      <p:bldP spid="55" grpId="0"/>
      <p:bldP spid="27" grpId="0"/>
      <p:bldP spid="29" grpId="0" animBg="1"/>
      <p:bldP spid="35" grpId="0" animBg="1"/>
      <p:bldP spid="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Loss (of </a:t>
            </a:r>
            <a:r>
              <a:rPr lang="en-US" sz="3600" dirty="0" err="1" smtClean="0"/>
              <a:t>ack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5303837" cy="466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15595" y="58651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55801" y="58651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8100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649412" y="1905000"/>
            <a:ext cx="3317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419600"/>
            <a:ext cx="5367338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619514" y="3434009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9600" y="2876490"/>
            <a:ext cx="565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21258713">
            <a:off x="3903300" y="4321132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4715813" y="37741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grpSp>
        <p:nvGrpSpPr>
          <p:cNvPr id="30" name="Group 61"/>
          <p:cNvGrpSpPr>
            <a:grpSpLocks/>
          </p:cNvGrpSpPr>
          <p:nvPr/>
        </p:nvGrpSpPr>
        <p:grpSpPr bwMode="auto">
          <a:xfrm>
            <a:off x="-60325" y="2286000"/>
            <a:ext cx="2009775" cy="1524000"/>
            <a:chOff x="-38" y="1968"/>
            <a:chExt cx="1266" cy="1200"/>
          </a:xfrm>
        </p:grpSpPr>
        <p:sp>
          <p:nvSpPr>
            <p:cNvPr id="31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-38" y="2160"/>
              <a:ext cx="745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solidFill>
                    <a:srgbClr val="FF0000"/>
                  </a:solidFill>
                  <a:latin typeface="Tahoma" charset="0"/>
                </a:rPr>
                <a:t>Timeout</a:t>
              </a:r>
            </a:p>
            <a:p>
              <a:pPr eaLnBrk="1" hangingPunct="1"/>
              <a:endParaRPr lang="en-US" sz="2000" b="0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057401" y="5029200"/>
            <a:ext cx="52578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 rot="488362">
            <a:off x="4761850" y="4993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37" name="Line 44"/>
          <p:cNvSpPr>
            <a:spLocks noChangeShapeType="1"/>
          </p:cNvSpPr>
          <p:nvPr/>
        </p:nvSpPr>
        <p:spPr bwMode="auto">
          <a:xfrm flipH="1">
            <a:off x="4953000" y="2819400"/>
            <a:ext cx="23622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Callout 1"/>
          <p:cNvSpPr/>
          <p:nvPr/>
        </p:nvSpPr>
        <p:spPr bwMode="auto">
          <a:xfrm>
            <a:off x="7620000" y="4111752"/>
            <a:ext cx="1295400" cy="612648"/>
          </a:xfrm>
          <a:prstGeom prst="wedgeEllipseCallout">
            <a:avLst>
              <a:gd name="adj1" fmla="val -66727"/>
              <a:gd name="adj2" fmla="val -19092"/>
            </a:avLst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duplicate!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57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68" grpId="0" animBg="1"/>
      <p:bldP spid="51" grpId="0"/>
      <p:bldP spid="55" grpId="0"/>
      <p:bldP spid="27" grpId="0"/>
      <p:bldP spid="35" grpId="0" animBg="1"/>
      <p:bldP spid="36" grpId="0"/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Loss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5303837" cy="138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15595" y="58651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55801" y="58651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8100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649412" y="1905000"/>
            <a:ext cx="3317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419600"/>
            <a:ext cx="5367338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82" name="Text Box 58"/>
          <p:cNvSpPr txBox="1">
            <a:spLocks noChangeArrowheads="1"/>
          </p:cNvSpPr>
          <p:nvPr/>
        </p:nvSpPr>
        <p:spPr bwMode="auto">
          <a:xfrm>
            <a:off x="725488" y="4191000"/>
            <a:ext cx="265112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/>
              <a:t>.</a:t>
            </a:r>
          </a:p>
          <a:p>
            <a:r>
              <a:rPr lang="en-US" sz="2400" b="1"/>
              <a:t>.</a:t>
            </a:r>
          </a:p>
          <a:p>
            <a:r>
              <a:rPr lang="en-US" sz="2400" b="1"/>
              <a:t>.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619514" y="3434009"/>
            <a:ext cx="361686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rot="21258713">
            <a:off x="3903300" y="4321132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2689475" y="3562183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990600" y="5943600"/>
            <a:ext cx="7467600" cy="6858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Timer-driven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retx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. can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 lead to </a:t>
            </a:r>
            <a:r>
              <a:rPr kumimoji="0" lang="en-US" sz="2800" b="0" i="0" u="sng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duplicates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  <a:sym typeface="Wingdings"/>
              </a:rPr>
              <a:t> </a:t>
            </a:r>
            <a:r>
              <a:rPr lang="en-US" sz="28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grpSp>
        <p:nvGrpSpPr>
          <p:cNvPr id="30" name="Group 61"/>
          <p:cNvGrpSpPr>
            <a:grpSpLocks/>
          </p:cNvGrpSpPr>
          <p:nvPr/>
        </p:nvGrpSpPr>
        <p:grpSpPr bwMode="auto">
          <a:xfrm>
            <a:off x="-60325" y="2286000"/>
            <a:ext cx="2009775" cy="1524000"/>
            <a:chOff x="-38" y="1968"/>
            <a:chExt cx="1266" cy="1200"/>
          </a:xfrm>
        </p:grpSpPr>
        <p:sp>
          <p:nvSpPr>
            <p:cNvPr id="31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-38" y="2160"/>
              <a:ext cx="745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solidFill>
                    <a:srgbClr val="FF0000"/>
                  </a:solidFill>
                  <a:latin typeface="Tahoma" charset="0"/>
                </a:rPr>
                <a:t>Timeout</a:t>
              </a:r>
            </a:p>
            <a:p>
              <a:pPr eaLnBrk="1" hangingPunct="1"/>
              <a:endParaRPr lang="en-US" sz="2000" b="0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057401" y="5029200"/>
            <a:ext cx="52578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 rot="488362">
            <a:off x="4761850" y="4993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37" name="Line 44"/>
          <p:cNvSpPr>
            <a:spLocks noChangeShapeType="1"/>
          </p:cNvSpPr>
          <p:nvPr/>
        </p:nvSpPr>
        <p:spPr bwMode="auto">
          <a:xfrm flipH="1">
            <a:off x="1981200" y="3657600"/>
            <a:ext cx="53340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Callout 1"/>
          <p:cNvSpPr/>
          <p:nvPr/>
        </p:nvSpPr>
        <p:spPr bwMode="auto">
          <a:xfrm>
            <a:off x="7620000" y="4114800"/>
            <a:ext cx="1295400" cy="612648"/>
          </a:xfrm>
          <a:prstGeom prst="wedgeEllipseCallout">
            <a:avLst>
              <a:gd name="adj1" fmla="val -66727"/>
              <a:gd name="adj2" fmla="val -19092"/>
            </a:avLst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duplicate!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 rot="21258713">
            <a:off x="5123154" y="3432158"/>
            <a:ext cx="110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82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68" grpId="0" animBg="1"/>
      <p:bldP spid="51" grpId="0"/>
      <p:bldP spid="55" grpId="0"/>
      <p:bldP spid="27" grpId="0"/>
      <p:bldP spid="29" grpId="0" animBg="1"/>
      <p:bldP spid="35" grpId="0" animBg="1"/>
      <p:bldP spid="36" grpId="0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solution (so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checksums (to detect bit errors) </a:t>
            </a:r>
          </a:p>
          <a:p>
            <a:r>
              <a:rPr lang="en-US" dirty="0" smtClean="0"/>
              <a:t>timers (to detect loss)</a:t>
            </a:r>
          </a:p>
          <a:p>
            <a:r>
              <a:rPr lang="en-US" dirty="0" smtClean="0"/>
              <a:t>acknowledgements (positive or negative)</a:t>
            </a:r>
          </a:p>
          <a:p>
            <a:r>
              <a:rPr lang="en-US" dirty="0" smtClean="0"/>
              <a:t>sequence numbers (to deal with duplicates)</a:t>
            </a:r>
          </a:p>
          <a:p>
            <a:endParaRPr lang="en-US" dirty="0"/>
          </a:p>
          <a:p>
            <a:r>
              <a:rPr lang="en-US" dirty="0" smtClean="0"/>
              <a:t>But we haven’t put them together into a coherent design…</a:t>
            </a:r>
          </a:p>
        </p:txBody>
      </p:sp>
    </p:spTree>
    <p:extLst>
      <p:ext uri="{BB962C8B-B14F-4D97-AF65-F5344CB8AC3E}">
        <p14:creationId xmlns:p14="http://schemas.microsoft.com/office/powerpoint/2010/main" val="73618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421688" cy="1500187"/>
          </a:xfrm>
        </p:spPr>
        <p:txBody>
          <a:bodyPr/>
          <a:lstStyle/>
          <a:p>
            <a:r>
              <a:rPr lang="en-US" sz="4400" b="1" dirty="0" smtClean="0">
                <a:solidFill>
                  <a:srgbClr val="660066"/>
                </a:solidFill>
                <a:latin typeface="+mj-lt"/>
              </a:rPr>
              <a:t>Designing Reliable Transport</a:t>
            </a:r>
            <a:endParaRPr lang="en-US" sz="4400" b="1" dirty="0">
              <a:solidFill>
                <a:srgbClr val="66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0530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Solution: “Stop and Wait”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029200"/>
            <a:ext cx="8229600" cy="1524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We have a correct reliable transport protocol! </a:t>
            </a:r>
          </a:p>
          <a:p>
            <a:r>
              <a:rPr lang="en-US" dirty="0" smtClean="0"/>
              <a:t>Probably the world’s most inefficient one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why?</a:t>
            </a:r>
            <a:r>
              <a:rPr lang="en-US" dirty="0" smtClean="0"/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828800"/>
            <a:ext cx="4038600" cy="3082925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b="0" dirty="0" smtClean="0">
                <a:solidFill>
                  <a:srgbClr val="000090"/>
                </a:solidFill>
              </a:rPr>
              <a:t>@Sender</a:t>
            </a: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send packet(I); (re)set timer; wait for </a:t>
            </a:r>
            <a:r>
              <a:rPr lang="en-US" sz="2200" b="0" dirty="0" err="1" smtClean="0">
                <a:solidFill>
                  <a:srgbClr val="000090"/>
                </a:solidFill>
              </a:rPr>
              <a:t>ack</a:t>
            </a:r>
            <a:endParaRPr lang="en-US" sz="2200" b="0" dirty="0" smtClean="0">
              <a:solidFill>
                <a:srgbClr val="000090"/>
              </a:solidFill>
            </a:endParaRP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If (ACK) </a:t>
            </a:r>
          </a:p>
          <a:p>
            <a:pPr lvl="2"/>
            <a:r>
              <a:rPr lang="en-US" sz="2200" b="0" dirty="0" smtClean="0">
                <a:solidFill>
                  <a:srgbClr val="000090"/>
                </a:solidFill>
              </a:rPr>
              <a:t>I++; repeat</a:t>
            </a:r>
          </a:p>
          <a:p>
            <a:pPr lvl="1"/>
            <a:r>
              <a:rPr lang="en-US" sz="2200" b="0" dirty="0">
                <a:solidFill>
                  <a:srgbClr val="000090"/>
                </a:solidFill>
              </a:rPr>
              <a:t>I</a:t>
            </a:r>
            <a:r>
              <a:rPr lang="en-US" sz="2200" b="0" dirty="0" smtClean="0">
                <a:solidFill>
                  <a:srgbClr val="000090"/>
                </a:solidFill>
              </a:rPr>
              <a:t>f (NACK or TIMEOUT)</a:t>
            </a:r>
          </a:p>
          <a:p>
            <a:pPr lvl="2"/>
            <a:r>
              <a:rPr lang="en-US" sz="2200" b="0" dirty="0" smtClean="0">
                <a:solidFill>
                  <a:srgbClr val="000090"/>
                </a:solidFill>
              </a:rPr>
              <a:t>repeat</a:t>
            </a:r>
          </a:p>
          <a:p>
            <a:pPr lvl="1"/>
            <a:endParaRPr lang="en-US" b="0" dirty="0">
              <a:solidFill>
                <a:srgbClr val="000090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48200" y="1828800"/>
            <a:ext cx="4114800" cy="30829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b="0" dirty="0" smtClean="0">
                <a:solidFill>
                  <a:srgbClr val="000090"/>
                </a:solidFill>
              </a:rPr>
              <a:t>@Receiver</a:t>
            </a: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wait for packet</a:t>
            </a: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if packet is OK, send ACK</a:t>
            </a: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else, send NACK</a:t>
            </a:r>
          </a:p>
          <a:p>
            <a:pPr lvl="1"/>
            <a:r>
              <a:rPr lang="en-US" sz="2200" b="0" dirty="0" smtClean="0">
                <a:solidFill>
                  <a:srgbClr val="000090"/>
                </a:solidFill>
              </a:rPr>
              <a:t>repeat</a:t>
            </a:r>
            <a:endParaRPr lang="en-US" sz="2200" b="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0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59225" y="5791200"/>
            <a:ext cx="2895600" cy="457200"/>
          </a:xfrm>
        </p:spPr>
        <p:txBody>
          <a:bodyPr/>
          <a:lstStyle/>
          <a:p>
            <a:fld id="{FA14D17A-C218-2B4F-99DB-2A56245705DB}" type="slidenum">
              <a:rPr lang="en-US"/>
              <a:pPr/>
              <a:t>37</a:t>
            </a:fld>
            <a:endParaRPr lang="en-US"/>
          </a:p>
        </p:txBody>
      </p:sp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&amp; </a:t>
            </a:r>
            <a:r>
              <a:rPr lang="en-US" dirty="0" smtClean="0"/>
              <a:t>Wait is Inefficient </a:t>
            </a:r>
            <a:endParaRPr lang="en-US" dirty="0"/>
          </a:p>
        </p:txBody>
      </p:sp>
      <p:sp>
        <p:nvSpPr>
          <p:cNvPr id="1123331" name="Line 3"/>
          <p:cNvSpPr>
            <a:spLocks noChangeShapeType="1"/>
          </p:cNvSpPr>
          <p:nvPr/>
        </p:nvSpPr>
        <p:spPr bwMode="auto">
          <a:xfrm>
            <a:off x="2303463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32" name="Line 4"/>
          <p:cNvSpPr>
            <a:spLocks noChangeShapeType="1"/>
          </p:cNvSpPr>
          <p:nvPr/>
        </p:nvSpPr>
        <p:spPr bwMode="auto">
          <a:xfrm>
            <a:off x="6265863" y="19050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33" name="Line 5"/>
          <p:cNvSpPr>
            <a:spLocks noChangeShapeType="1"/>
          </p:cNvSpPr>
          <p:nvPr/>
        </p:nvSpPr>
        <p:spPr bwMode="auto">
          <a:xfrm flipH="1">
            <a:off x="2303463" y="3505200"/>
            <a:ext cx="39624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34" name="Freeform 6"/>
          <p:cNvSpPr>
            <a:spLocks/>
          </p:cNvSpPr>
          <p:nvPr/>
        </p:nvSpPr>
        <p:spPr bwMode="auto">
          <a:xfrm>
            <a:off x="2303463" y="1981200"/>
            <a:ext cx="3962400" cy="1524000"/>
          </a:xfrm>
          <a:custGeom>
            <a:avLst/>
            <a:gdLst>
              <a:gd name="T0" fmla="*/ 0 w 2496"/>
              <a:gd name="T1" fmla="*/ 0 h 960"/>
              <a:gd name="T2" fmla="*/ 2496 w 2496"/>
              <a:gd name="T3" fmla="*/ 768 h 960"/>
              <a:gd name="T4" fmla="*/ 2496 w 2496"/>
              <a:gd name="T5" fmla="*/ 960 h 960"/>
              <a:gd name="T6" fmla="*/ 0 w 2496"/>
              <a:gd name="T7" fmla="*/ 192 h 960"/>
              <a:gd name="T8" fmla="*/ 0 w 2496"/>
              <a:gd name="T9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6" h="960">
                <a:moveTo>
                  <a:pt x="0" y="0"/>
                </a:moveTo>
                <a:lnTo>
                  <a:pt x="2496" y="768"/>
                </a:lnTo>
                <a:lnTo>
                  <a:pt x="2496" y="960"/>
                </a:lnTo>
                <a:lnTo>
                  <a:pt x="0" y="19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35" name="Text Box 7"/>
          <p:cNvSpPr txBox="1">
            <a:spLocks noChangeArrowheads="1"/>
          </p:cNvSpPr>
          <p:nvPr/>
        </p:nvSpPr>
        <p:spPr bwMode="auto">
          <a:xfrm>
            <a:off x="3598863" y="3783013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>
                <a:solidFill>
                  <a:schemeClr val="accent1"/>
                </a:solidFill>
                <a:latin typeface="Tahoma" charset="0"/>
              </a:rPr>
              <a:t>ACK</a:t>
            </a:r>
          </a:p>
        </p:txBody>
      </p:sp>
      <p:sp>
        <p:nvSpPr>
          <p:cNvPr id="1123336" name="Text Box 8"/>
          <p:cNvSpPr txBox="1">
            <a:spLocks noChangeArrowheads="1"/>
          </p:cNvSpPr>
          <p:nvPr/>
        </p:nvSpPr>
        <p:spPr bwMode="auto">
          <a:xfrm>
            <a:off x="3903663" y="2030413"/>
            <a:ext cx="809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>
                <a:latin typeface="Tahoma" charset="0"/>
              </a:rPr>
              <a:t>DATA</a:t>
            </a:r>
          </a:p>
        </p:txBody>
      </p:sp>
      <p:sp>
        <p:nvSpPr>
          <p:cNvPr id="1123337" name="Freeform 9"/>
          <p:cNvSpPr>
            <a:spLocks/>
          </p:cNvSpPr>
          <p:nvPr/>
        </p:nvSpPr>
        <p:spPr bwMode="auto">
          <a:xfrm>
            <a:off x="2303463" y="4724400"/>
            <a:ext cx="3962400" cy="1524000"/>
          </a:xfrm>
          <a:custGeom>
            <a:avLst/>
            <a:gdLst>
              <a:gd name="T0" fmla="*/ 0 w 2496"/>
              <a:gd name="T1" fmla="*/ 0 h 960"/>
              <a:gd name="T2" fmla="*/ 2496 w 2496"/>
              <a:gd name="T3" fmla="*/ 768 h 960"/>
              <a:gd name="T4" fmla="*/ 2496 w 2496"/>
              <a:gd name="T5" fmla="*/ 960 h 960"/>
              <a:gd name="T6" fmla="*/ 0 w 2496"/>
              <a:gd name="T7" fmla="*/ 192 h 960"/>
              <a:gd name="T8" fmla="*/ 0 w 2496"/>
              <a:gd name="T9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6" h="960">
                <a:moveTo>
                  <a:pt x="0" y="0"/>
                </a:moveTo>
                <a:lnTo>
                  <a:pt x="2496" y="768"/>
                </a:lnTo>
                <a:lnTo>
                  <a:pt x="2496" y="960"/>
                </a:lnTo>
                <a:lnTo>
                  <a:pt x="0" y="19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39" name="Text Box 11"/>
          <p:cNvSpPr txBox="1">
            <a:spLocks noChangeArrowheads="1"/>
          </p:cNvSpPr>
          <p:nvPr/>
        </p:nvSpPr>
        <p:spPr bwMode="auto">
          <a:xfrm>
            <a:off x="1981200" y="6324600"/>
            <a:ext cx="965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 dirty="0">
                <a:latin typeface="Tahoma" charset="0"/>
              </a:rPr>
              <a:t>Sender</a:t>
            </a:r>
          </a:p>
        </p:txBody>
      </p:sp>
      <p:sp>
        <p:nvSpPr>
          <p:cNvPr id="1123340" name="Text Box 12"/>
          <p:cNvSpPr txBox="1">
            <a:spLocks noChangeArrowheads="1"/>
          </p:cNvSpPr>
          <p:nvPr/>
        </p:nvSpPr>
        <p:spPr bwMode="auto">
          <a:xfrm>
            <a:off x="5791200" y="6308725"/>
            <a:ext cx="11366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>
                <a:latin typeface="Tahoma" charset="0"/>
              </a:rPr>
              <a:t>Receiver</a:t>
            </a:r>
          </a:p>
        </p:txBody>
      </p:sp>
      <p:sp>
        <p:nvSpPr>
          <p:cNvPr id="1123341" name="Line 13"/>
          <p:cNvSpPr>
            <a:spLocks noChangeShapeType="1"/>
          </p:cNvSpPr>
          <p:nvPr/>
        </p:nvSpPr>
        <p:spPr bwMode="auto">
          <a:xfrm flipH="1">
            <a:off x="1389063" y="4724400"/>
            <a:ext cx="91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42" name="Line 14"/>
          <p:cNvSpPr>
            <a:spLocks noChangeShapeType="1"/>
          </p:cNvSpPr>
          <p:nvPr/>
        </p:nvSpPr>
        <p:spPr bwMode="auto">
          <a:xfrm>
            <a:off x="1846263" y="2317750"/>
            <a:ext cx="0" cy="240665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43" name="Text Box 15"/>
          <p:cNvSpPr txBox="1">
            <a:spLocks noChangeArrowheads="1"/>
          </p:cNvSpPr>
          <p:nvPr/>
        </p:nvSpPr>
        <p:spPr bwMode="auto">
          <a:xfrm>
            <a:off x="1181100" y="3392488"/>
            <a:ext cx="63658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>
                <a:latin typeface="Tahoma" charset="0"/>
              </a:rPr>
              <a:t>RTT</a:t>
            </a:r>
          </a:p>
        </p:txBody>
      </p:sp>
      <p:sp>
        <p:nvSpPr>
          <p:cNvPr id="1123345" name="Text Box 17"/>
          <p:cNvSpPr txBox="1">
            <a:spLocks noChangeArrowheads="1"/>
          </p:cNvSpPr>
          <p:nvPr/>
        </p:nvSpPr>
        <p:spPr bwMode="auto">
          <a:xfrm>
            <a:off x="5638801" y="3809999"/>
            <a:ext cx="3429000" cy="1313966"/>
          </a:xfrm>
          <a:prstGeom prst="rect">
            <a:avLst/>
          </a:prstGeom>
          <a:solidFill>
            <a:srgbClr val="E6ECF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squar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b="0" dirty="0" smtClean="0">
                <a:latin typeface="+mn-lt"/>
              </a:rPr>
              <a:t>If TRANS </a:t>
            </a:r>
            <a:r>
              <a:rPr lang="en-US" sz="2000" b="0" dirty="0">
                <a:latin typeface="+mn-lt"/>
              </a:rPr>
              <a:t>&lt;&lt; </a:t>
            </a:r>
            <a:r>
              <a:rPr lang="en-US" sz="2000" b="0" dirty="0" smtClean="0">
                <a:latin typeface="+mn-lt"/>
              </a:rPr>
              <a:t>RTT then</a:t>
            </a:r>
          </a:p>
          <a:p>
            <a:pPr algn="l" eaLnBrk="1" hangingPunct="1"/>
            <a:endParaRPr lang="en-US" sz="2000" b="0" dirty="0">
              <a:latin typeface="+mn-lt"/>
            </a:endParaRPr>
          </a:p>
          <a:p>
            <a:pPr algn="l" eaLnBrk="1" hangingPunct="1"/>
            <a:r>
              <a:rPr lang="en-US" sz="2000" b="0" dirty="0" smtClean="0">
                <a:latin typeface="+mn-lt"/>
              </a:rPr>
              <a:t>Throughput ~ DATA/RTT</a:t>
            </a:r>
          </a:p>
          <a:p>
            <a:pPr algn="l" eaLnBrk="1" hangingPunct="1"/>
            <a:endParaRPr lang="en-US" sz="2000" b="0" dirty="0">
              <a:latin typeface="+mn-lt"/>
            </a:endParaRPr>
          </a:p>
        </p:txBody>
      </p:sp>
      <p:sp>
        <p:nvSpPr>
          <p:cNvPr id="1123346" name="Line 18"/>
          <p:cNvSpPr>
            <a:spLocks noChangeShapeType="1"/>
          </p:cNvSpPr>
          <p:nvPr/>
        </p:nvSpPr>
        <p:spPr bwMode="auto">
          <a:xfrm flipH="1">
            <a:off x="1250950" y="2317750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47" name="Line 19"/>
          <p:cNvSpPr>
            <a:spLocks noChangeShapeType="1"/>
          </p:cNvSpPr>
          <p:nvPr/>
        </p:nvSpPr>
        <p:spPr bwMode="auto">
          <a:xfrm flipH="1">
            <a:off x="1181100" y="1981200"/>
            <a:ext cx="11080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48" name="Line 20"/>
          <p:cNvSpPr>
            <a:spLocks noChangeShapeType="1"/>
          </p:cNvSpPr>
          <p:nvPr/>
        </p:nvSpPr>
        <p:spPr bwMode="auto">
          <a:xfrm>
            <a:off x="2151063" y="1981200"/>
            <a:ext cx="0" cy="3365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3349" name="Text Box 21"/>
          <p:cNvSpPr txBox="1">
            <a:spLocks noChangeArrowheads="1"/>
          </p:cNvSpPr>
          <p:nvPr/>
        </p:nvSpPr>
        <p:spPr bwMode="auto">
          <a:xfrm>
            <a:off x="1042988" y="1963738"/>
            <a:ext cx="95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000">
                <a:latin typeface="Tahoma" charset="0"/>
              </a:rPr>
              <a:t>TRANS</a:t>
            </a:r>
          </a:p>
        </p:txBody>
      </p:sp>
    </p:spTree>
    <p:extLst>
      <p:ext uri="{BB962C8B-B14F-4D97-AF65-F5344CB8AC3E}">
        <p14:creationId xmlns:p14="http://schemas.microsoft.com/office/powerpoint/2010/main" val="255434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Orders of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Transmission time for 10Gbps link:</a:t>
            </a:r>
          </a:p>
          <a:p>
            <a:pPr lvl="1"/>
            <a:r>
              <a:rPr lang="en-US" dirty="0" smtClean="0"/>
              <a:t>~ microsecond for 1500 byte packet</a:t>
            </a:r>
          </a:p>
          <a:p>
            <a:pPr lvl="1"/>
            <a:endParaRPr lang="en-US" dirty="0"/>
          </a:p>
          <a:p>
            <a:r>
              <a:rPr lang="en-US" dirty="0" smtClean="0"/>
              <a:t>RTT:</a:t>
            </a:r>
          </a:p>
          <a:p>
            <a:pPr lvl="1"/>
            <a:r>
              <a:rPr lang="en-US" dirty="0" smtClean="0"/>
              <a:t>1,000 kilometers ~ O(10) milliseconds</a:t>
            </a:r>
          </a:p>
          <a:p>
            <a:pPr marL="34448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20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packets can sender send?</a:t>
            </a:r>
          </a:p>
          <a:p>
            <a:pPr lvl="1"/>
            <a:r>
              <a:rPr lang="en-US" dirty="0" smtClean="0"/>
              <a:t>Sliding window</a:t>
            </a:r>
          </a:p>
          <a:p>
            <a:endParaRPr lang="en-US" dirty="0"/>
          </a:p>
          <a:p>
            <a:r>
              <a:rPr lang="en-US" dirty="0" smtClean="0"/>
              <a:t>How does receiver </a:t>
            </a:r>
            <a:r>
              <a:rPr lang="en-US" dirty="0" err="1" smtClean="0"/>
              <a:t>ack</a:t>
            </a:r>
            <a:r>
              <a:rPr lang="en-US" dirty="0" smtClean="0"/>
              <a:t> packets?</a:t>
            </a:r>
          </a:p>
          <a:p>
            <a:pPr lvl="1"/>
            <a:r>
              <a:rPr lang="en-US" dirty="0" smtClean="0"/>
              <a:t>Cumulative</a:t>
            </a:r>
          </a:p>
          <a:p>
            <a:pPr lvl="1"/>
            <a:r>
              <a:rPr lang="en-US" dirty="0" smtClean="0"/>
              <a:t>Selective</a:t>
            </a:r>
          </a:p>
          <a:p>
            <a:endParaRPr lang="en-US" dirty="0"/>
          </a:p>
          <a:p>
            <a:r>
              <a:rPr lang="en-US" dirty="0" smtClean="0"/>
              <a:t>Which packets does sender resend?</a:t>
            </a:r>
          </a:p>
          <a:p>
            <a:pPr lvl="1"/>
            <a:r>
              <a:rPr lang="en-US" dirty="0" smtClean="0"/>
              <a:t>GBN</a:t>
            </a:r>
          </a:p>
          <a:p>
            <a:pPr lvl="1"/>
            <a:r>
              <a:rPr lang="en-US" dirty="0" smtClean="0"/>
              <a:t>Selective repeat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63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From Lecture#3: Transport Layer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 </a:t>
            </a:r>
            <a:r>
              <a:rPr lang="en-US" dirty="0" smtClean="0">
                <a:solidFill>
                  <a:srgbClr val="FF0000"/>
                </a:solidFill>
              </a:rPr>
              <a:t>at end-hosts</a:t>
            </a:r>
            <a:r>
              <a:rPr lang="en-US" dirty="0" smtClean="0">
                <a:solidFill>
                  <a:srgbClr val="660066"/>
                </a:solidFill>
              </a:rPr>
              <a:t>, </a:t>
            </a:r>
            <a:r>
              <a:rPr lang="en-US" dirty="0" smtClean="0"/>
              <a:t>between the application and network layer </a:t>
            </a:r>
            <a:endParaRPr lang="en-US" dirty="0"/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57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6477000" y="38227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6643688" y="38068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6477000" y="4203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Text Box 15"/>
          <p:cNvSpPr txBox="1">
            <a:spLocks noChangeArrowheads="1"/>
          </p:cNvSpPr>
          <p:nvPr/>
        </p:nvSpPr>
        <p:spPr bwMode="auto">
          <a:xfrm>
            <a:off x="6735763" y="41878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63" name="Rectangle 16"/>
          <p:cNvSpPr>
            <a:spLocks noChangeArrowheads="1"/>
          </p:cNvSpPr>
          <p:nvPr/>
        </p:nvSpPr>
        <p:spPr bwMode="auto">
          <a:xfrm>
            <a:off x="6477000" y="4584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6742113" y="45688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6477000" y="4965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Text Box 19"/>
          <p:cNvSpPr txBox="1">
            <a:spLocks noChangeArrowheads="1"/>
          </p:cNvSpPr>
          <p:nvPr/>
        </p:nvSpPr>
        <p:spPr bwMode="auto">
          <a:xfrm>
            <a:off x="6721475" y="49498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53267" name="Rectangle 20"/>
          <p:cNvSpPr>
            <a:spLocks noChangeArrowheads="1"/>
          </p:cNvSpPr>
          <p:nvPr/>
        </p:nvSpPr>
        <p:spPr bwMode="auto">
          <a:xfrm>
            <a:off x="3797300" y="4191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Text Box 21"/>
          <p:cNvSpPr txBox="1">
            <a:spLocks noChangeArrowheads="1"/>
          </p:cNvSpPr>
          <p:nvPr/>
        </p:nvSpPr>
        <p:spPr bwMode="auto">
          <a:xfrm>
            <a:off x="40560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69" name="Rectangle 22"/>
          <p:cNvSpPr>
            <a:spLocks noChangeArrowheads="1"/>
          </p:cNvSpPr>
          <p:nvPr/>
        </p:nvSpPr>
        <p:spPr bwMode="auto">
          <a:xfrm>
            <a:off x="3797300" y="4572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Text Box 23"/>
          <p:cNvSpPr txBox="1">
            <a:spLocks noChangeArrowheads="1"/>
          </p:cNvSpPr>
          <p:nvPr/>
        </p:nvSpPr>
        <p:spPr bwMode="auto">
          <a:xfrm>
            <a:off x="4064000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71" name="Rectangle 24"/>
          <p:cNvSpPr>
            <a:spLocks noChangeArrowheads="1"/>
          </p:cNvSpPr>
          <p:nvPr/>
        </p:nvSpPr>
        <p:spPr bwMode="auto">
          <a:xfrm>
            <a:off x="3797300" y="4953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Text Box 25"/>
          <p:cNvSpPr txBox="1">
            <a:spLocks noChangeArrowheads="1"/>
          </p:cNvSpPr>
          <p:nvPr/>
        </p:nvSpPr>
        <p:spPr bwMode="auto">
          <a:xfrm>
            <a:off x="40417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cxnSp>
        <p:nvCxnSpPr>
          <p:cNvPr id="53273" name="AutoShape 26"/>
          <p:cNvCxnSpPr>
            <a:cxnSpLocks noChangeShapeType="1"/>
            <a:stCxn id="53257" idx="3"/>
            <a:endCxn id="53271" idx="1"/>
          </p:cNvCxnSpPr>
          <p:nvPr/>
        </p:nvCxnSpPr>
        <p:spPr bwMode="auto">
          <a:xfrm>
            <a:off x="2782888" y="5143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4" name="AutoShape 27"/>
          <p:cNvCxnSpPr>
            <a:cxnSpLocks noChangeShapeType="1"/>
            <a:stCxn id="53255" idx="3"/>
            <a:endCxn id="53269" idx="1"/>
          </p:cNvCxnSpPr>
          <p:nvPr/>
        </p:nvCxnSpPr>
        <p:spPr bwMode="auto">
          <a:xfrm>
            <a:off x="2782888" y="4762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5" name="AutoShape 28"/>
          <p:cNvCxnSpPr>
            <a:cxnSpLocks noChangeShapeType="1"/>
            <a:stCxn id="53253" idx="3"/>
            <a:endCxn id="53267" idx="1"/>
          </p:cNvCxnSpPr>
          <p:nvPr/>
        </p:nvCxnSpPr>
        <p:spPr bwMode="auto">
          <a:xfrm>
            <a:off x="2782888" y="4381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6" name="AutoShape 29"/>
          <p:cNvCxnSpPr>
            <a:cxnSpLocks noChangeShapeType="1"/>
            <a:stCxn id="53271" idx="3"/>
            <a:endCxn id="53265" idx="1"/>
          </p:cNvCxnSpPr>
          <p:nvPr/>
        </p:nvCxnSpPr>
        <p:spPr bwMode="auto">
          <a:xfrm>
            <a:off x="5500688" y="5143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7" name="AutoShape 30"/>
          <p:cNvCxnSpPr>
            <a:cxnSpLocks noChangeShapeType="1"/>
            <a:stCxn id="53269" idx="3"/>
            <a:endCxn id="53263" idx="1"/>
          </p:cNvCxnSpPr>
          <p:nvPr/>
        </p:nvCxnSpPr>
        <p:spPr bwMode="auto">
          <a:xfrm>
            <a:off x="5500688" y="4762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8" name="AutoShape 31"/>
          <p:cNvCxnSpPr>
            <a:cxnSpLocks noChangeShapeType="1"/>
            <a:stCxn id="53267" idx="3"/>
            <a:endCxn id="53261" idx="1"/>
          </p:cNvCxnSpPr>
          <p:nvPr/>
        </p:nvCxnSpPr>
        <p:spPr bwMode="auto">
          <a:xfrm>
            <a:off x="5500688" y="4381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9" name="AutoShape 32"/>
          <p:cNvCxnSpPr>
            <a:cxnSpLocks noChangeShapeType="1"/>
            <a:stCxn id="53251" idx="3"/>
            <a:endCxn id="53259" idx="1"/>
          </p:cNvCxnSpPr>
          <p:nvPr/>
        </p:nvCxnSpPr>
        <p:spPr bwMode="auto">
          <a:xfrm>
            <a:off x="2770188" y="4000500"/>
            <a:ext cx="37068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3280" name="Group 33"/>
          <p:cNvGrpSpPr>
            <a:grpSpLocks/>
          </p:cNvGrpSpPr>
          <p:nvPr/>
        </p:nvGrpSpPr>
        <p:grpSpPr bwMode="auto">
          <a:xfrm>
            <a:off x="1066800" y="3441700"/>
            <a:ext cx="7113588" cy="396875"/>
            <a:chOff x="647" y="2280"/>
            <a:chExt cx="4481" cy="250"/>
          </a:xfrm>
          <a:solidFill>
            <a:srgbClr val="CCFFFF"/>
          </a:solidFill>
        </p:grpSpPr>
        <p:sp>
          <p:nvSpPr>
            <p:cNvPr id="53285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6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>
                  <a:latin typeface="Arial" charset="0"/>
                </a:rPr>
                <a:t>Application</a:t>
              </a:r>
            </a:p>
          </p:txBody>
        </p:sp>
        <p:sp>
          <p:nvSpPr>
            <p:cNvPr id="53287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  <p:cxnSp>
          <p:nvCxnSpPr>
            <p:cNvPr id="53289" name="AutoShape 38"/>
            <p:cNvCxnSpPr>
              <a:cxnSpLocks noChangeShapeType="1"/>
              <a:stCxn id="53285" idx="3"/>
              <a:endCxn id="53288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/>
          </p:spPr>
        </p:cxnSp>
      </p:grpSp>
      <p:sp>
        <p:nvSpPr>
          <p:cNvPr id="53281" name="Text Box 39"/>
          <p:cNvSpPr txBox="1">
            <a:spLocks noChangeArrowheads="1"/>
          </p:cNvSpPr>
          <p:nvPr/>
        </p:nvSpPr>
        <p:spPr bwMode="auto">
          <a:xfrm>
            <a:off x="1339162" y="6246643"/>
            <a:ext cx="115707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A</a:t>
            </a:r>
          </a:p>
        </p:txBody>
      </p:sp>
      <p:sp>
        <p:nvSpPr>
          <p:cNvPr id="53282" name="Text Box 40"/>
          <p:cNvSpPr txBox="1">
            <a:spLocks noChangeArrowheads="1"/>
          </p:cNvSpPr>
          <p:nvPr/>
        </p:nvSpPr>
        <p:spPr bwMode="auto">
          <a:xfrm>
            <a:off x="6826842" y="6170443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B</a:t>
            </a:r>
          </a:p>
        </p:txBody>
      </p:sp>
      <p:sp>
        <p:nvSpPr>
          <p:cNvPr id="53283" name="Text Box 41"/>
          <p:cNvSpPr txBox="1">
            <a:spLocks noChangeArrowheads="1"/>
          </p:cNvSpPr>
          <p:nvPr/>
        </p:nvSpPr>
        <p:spPr bwMode="auto">
          <a:xfrm>
            <a:off x="4121446" y="5943600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Router</a:t>
            </a:r>
          </a:p>
        </p:txBody>
      </p:sp>
      <p:sp>
        <p:nvSpPr>
          <p:cNvPr id="53284" name="Freeform 42"/>
          <p:cNvSpPr>
            <a:spLocks/>
          </p:cNvSpPr>
          <p:nvPr/>
        </p:nvSpPr>
        <p:spPr bwMode="auto">
          <a:xfrm>
            <a:off x="2590801" y="3429000"/>
            <a:ext cx="4114800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62000" y="3581400"/>
            <a:ext cx="2286000" cy="838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172200" y="3581400"/>
            <a:ext cx="2286000" cy="838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pic>
        <p:nvPicPr>
          <p:cNvPr id="47" name="Picture 5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5486400"/>
            <a:ext cx="914400" cy="55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10200"/>
            <a:ext cx="85017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10200"/>
            <a:ext cx="85017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18216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</a:t>
            </a:r>
            <a:r>
              <a:rPr lang="en-US" dirty="0" smtClean="0"/>
              <a:t>Window</a:t>
            </a:r>
            <a:endParaRPr lang="en-US" dirty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153400" cy="4681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window</a:t>
            </a:r>
            <a:r>
              <a:rPr lang="en-US" sz="2400" dirty="0"/>
              <a:t>  = set of adjacent sequence </a:t>
            </a:r>
            <a:r>
              <a:rPr lang="en-US" sz="2400" dirty="0" smtClean="0"/>
              <a:t>numbers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size of the set is the </a:t>
            </a:r>
            <a:r>
              <a:rPr lang="en-US" sz="2000" dirty="0">
                <a:solidFill>
                  <a:srgbClr val="0000FF"/>
                </a:solidFill>
              </a:rPr>
              <a:t>window </a:t>
            </a:r>
            <a:r>
              <a:rPr lang="en-US" sz="2000" dirty="0" smtClean="0">
                <a:solidFill>
                  <a:srgbClr val="0000FF"/>
                </a:solidFill>
              </a:rPr>
              <a:t>size</a:t>
            </a:r>
            <a:r>
              <a:rPr lang="en-US" sz="2000" i="1" dirty="0" smtClean="0"/>
              <a:t>; </a:t>
            </a:r>
            <a:r>
              <a:rPr lang="en-US" sz="2000" dirty="0" smtClean="0"/>
              <a:t>assume </a:t>
            </a:r>
            <a:r>
              <a:rPr lang="en-US" sz="2000" dirty="0"/>
              <a:t>window size is </a:t>
            </a:r>
            <a:r>
              <a:rPr lang="en-US" sz="2000" i="1" dirty="0" smtClean="0">
                <a:solidFill>
                  <a:srgbClr val="0000FF"/>
                </a:solidFill>
              </a:rPr>
              <a:t>n</a:t>
            </a:r>
            <a:endParaRPr lang="en-US" i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General idea: send up to </a:t>
            </a:r>
            <a:r>
              <a:rPr lang="en-US" sz="2400" i="1" dirty="0"/>
              <a:t>n</a:t>
            </a:r>
            <a:r>
              <a:rPr lang="en-US" sz="2400" dirty="0" smtClean="0"/>
              <a:t> packets at a time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Sender </a:t>
            </a:r>
            <a:r>
              <a:rPr lang="en-US" sz="2000" dirty="0"/>
              <a:t>can send packets in its </a:t>
            </a:r>
            <a:r>
              <a:rPr lang="en-US" sz="2000" dirty="0" smtClean="0"/>
              <a:t>window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Receiver </a:t>
            </a:r>
            <a:r>
              <a:rPr lang="en-US" sz="2000" dirty="0"/>
              <a:t>can accept packets in its </a:t>
            </a:r>
            <a:r>
              <a:rPr lang="en-US" sz="2000" dirty="0" smtClean="0"/>
              <a:t>window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Window of acceptable packets “slides” on successful reception/acknowledgement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Window contains all packets that might still be in transit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Sliding window often called “packets in flight”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18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</a:t>
            </a:r>
            <a:r>
              <a:rPr lang="en-US" dirty="0" smtClean="0"/>
              <a:t>Window</a:t>
            </a:r>
            <a:endParaRPr lang="en-US" dirty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47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Let </a:t>
            </a:r>
            <a:r>
              <a:rPr lang="en-US" sz="2000" dirty="0"/>
              <a:t>A be the </a:t>
            </a:r>
            <a:r>
              <a:rPr lang="en-US" sz="2000" dirty="0">
                <a:solidFill>
                  <a:srgbClr val="0000FF"/>
                </a:solidFill>
              </a:rPr>
              <a:t>last </a:t>
            </a:r>
            <a:r>
              <a:rPr lang="en-US" sz="2000" dirty="0" err="1" smtClean="0">
                <a:solidFill>
                  <a:srgbClr val="0000FF"/>
                </a:solidFill>
              </a:rPr>
              <a:t>ack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packet of sender without gap</a:t>
            </a:r>
            <a:r>
              <a:rPr lang="en-US" sz="2000" dirty="0"/>
              <a:t>; then window of sender = {A+1, A+2, …, </a:t>
            </a:r>
            <a:r>
              <a:rPr lang="en-US" sz="2000" dirty="0" err="1"/>
              <a:t>A+n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Let B be the </a:t>
            </a:r>
            <a:r>
              <a:rPr lang="en-US" sz="2000" dirty="0">
                <a:solidFill>
                  <a:srgbClr val="0000FF"/>
                </a:solidFill>
              </a:rPr>
              <a:t>last received packet without gap</a:t>
            </a:r>
            <a:r>
              <a:rPr lang="en-US" sz="2000" dirty="0"/>
              <a:t> by receiver, then window of receiver = {B+1,…, </a:t>
            </a:r>
            <a:r>
              <a:rPr lang="en-US" sz="2000" dirty="0" err="1"/>
              <a:t>B+n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914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430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716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6002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8288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057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2860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5146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432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9718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2004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4290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6576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8862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1148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3434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5720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8006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Left Brace 50"/>
          <p:cNvSpPr/>
          <p:nvPr/>
        </p:nvSpPr>
        <p:spPr bwMode="auto">
          <a:xfrm rot="5400000">
            <a:off x="3086100" y="48387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24200" y="525780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47421" y="54672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2116711" y="5867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6437335" y="52578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13455" y="5238690"/>
            <a:ext cx="230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31647" y="5715000"/>
            <a:ext cx="152400" cy="381000"/>
          </a:xfrm>
          <a:prstGeom prst="rect">
            <a:avLst/>
          </a:prstGeom>
          <a:solidFill>
            <a:srgbClr val="D6A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29400" y="5602069"/>
            <a:ext cx="210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444470" y="6248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76471" y="6260068"/>
            <a:ext cx="218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83795" y="2495490"/>
            <a:ext cx="7994334" cy="1653064"/>
            <a:chOff x="783795" y="2495490"/>
            <a:chExt cx="7994334" cy="1653064"/>
          </a:xfrm>
        </p:grpSpPr>
        <p:sp>
          <p:nvSpPr>
            <p:cNvPr id="2" name="Rectangle 1"/>
            <p:cNvSpPr/>
            <p:nvPr/>
          </p:nvSpPr>
          <p:spPr bwMode="auto">
            <a:xfrm>
              <a:off x="9144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1430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3716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6002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288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2860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5146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432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9718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2004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4290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6576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62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1148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3434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720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8006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" name="Left Brace 2"/>
            <p:cNvSpPr/>
            <p:nvPr/>
          </p:nvSpPr>
          <p:spPr bwMode="auto">
            <a:xfrm rot="5400000">
              <a:off x="2628900" y="2095500"/>
              <a:ext cx="381000" cy="19812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67000" y="249549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437335" y="25908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90221" y="272409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5" idx="2"/>
              <a:endCxn id="8" idx="0"/>
            </p:cNvCxnSpPr>
            <p:nvPr/>
          </p:nvCxnSpPr>
          <p:spPr bwMode="auto">
            <a:xfrm>
              <a:off x="1659511" y="3124200"/>
              <a:ext cx="16889" cy="3048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629400" y="2571690"/>
              <a:ext cx="1685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Already </a:t>
              </a:r>
              <a:r>
                <a:rPr lang="en-US" sz="1800" b="0" dirty="0" err="1" smtClean="0">
                  <a:latin typeface="+mn-lt"/>
                </a:rPr>
                <a:t>ACK’d</a:t>
              </a:r>
              <a:endParaRPr lang="en-US" sz="1800" b="0" dirty="0">
                <a:latin typeface="+mn-lt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437335" y="306711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42884" y="3048000"/>
              <a:ext cx="2135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Sent but not </a:t>
              </a:r>
              <a:r>
                <a:rPr lang="en-US" sz="1800" b="0" dirty="0" err="1" smtClean="0">
                  <a:latin typeface="+mn-lt"/>
                </a:rPr>
                <a:t>ACK’d</a:t>
              </a:r>
              <a:endParaRPr lang="en-US" sz="1800" b="0" dirty="0">
                <a:latin typeface="+mn-lt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53911" y="35814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41105" y="3593068"/>
              <a:ext cx="1750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Cannot be sent</a:t>
              </a:r>
              <a:endParaRPr lang="en-US" sz="1800" b="0" dirty="0"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3795" y="3810000"/>
              <a:ext cx="26452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0" i="1" dirty="0" smtClean="0">
                  <a:solidFill>
                    <a:srgbClr val="000090"/>
                  </a:solidFill>
                  <a:latin typeface="+mn-lt"/>
                </a:rPr>
                <a:t>sequence number </a:t>
              </a:r>
              <a:r>
                <a:rPr lang="en-US" sz="1600" b="0" i="1" dirty="0" smtClean="0">
                  <a:solidFill>
                    <a:srgbClr val="000090"/>
                  </a:solidFill>
                  <a:latin typeface="+mn-lt"/>
                  <a:sym typeface="Wingdings"/>
                </a:rPr>
                <a:t></a:t>
              </a:r>
              <a:endParaRPr lang="en-US" sz="1600" b="0" i="1" dirty="0">
                <a:solidFill>
                  <a:srgbClr val="00009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54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5" grpId="0" animBg="1"/>
      <p:bldP spid="56" grpId="0"/>
      <p:bldP spid="59" grpId="0" animBg="1"/>
      <p:bldP spid="60" grpId="0"/>
      <p:bldP spid="61" grpId="0" animBg="1"/>
      <p:bldP spid="6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of Sliding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window size is n, then throughput is roughly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MIN[ </a:t>
            </a:r>
            <a:r>
              <a:rPr lang="en-US" dirty="0" err="1" smtClean="0"/>
              <a:t>nDATA</a:t>
            </a:r>
            <a:r>
              <a:rPr lang="en-US" dirty="0" smtClean="0"/>
              <a:t>/RTT, Link Bandwidth]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Compare to Stop and Wait: Data/RTT</a:t>
            </a:r>
          </a:p>
          <a:p>
            <a:endParaRPr lang="en-US" dirty="0"/>
          </a:p>
          <a:p>
            <a:r>
              <a:rPr lang="en-US" dirty="0" smtClean="0"/>
              <a:t>Two questions: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happens when n gets too large?</a:t>
            </a:r>
          </a:p>
          <a:p>
            <a:pPr lvl="1"/>
            <a:r>
              <a:rPr lang="en-US" dirty="0" smtClean="0"/>
              <a:t>How do we choose n?</a:t>
            </a:r>
          </a:p>
        </p:txBody>
      </p:sp>
    </p:spTree>
    <p:extLst>
      <p:ext uri="{BB962C8B-B14F-4D97-AF65-F5344CB8AC3E}">
        <p14:creationId xmlns:p14="http://schemas.microsoft.com/office/powerpoint/2010/main" val="4010326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73162"/>
          </a:xfrm>
        </p:spPr>
        <p:txBody>
          <a:bodyPr/>
          <a:lstStyle/>
          <a:p>
            <a:r>
              <a:rPr lang="en-US" sz="3600" dirty="0" smtClean="0"/>
              <a:t>Acknowledgements w/ Sliding Window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common options</a:t>
            </a:r>
          </a:p>
          <a:p>
            <a:pPr lvl="1"/>
            <a:r>
              <a:rPr lang="en-US" dirty="0" smtClean="0"/>
              <a:t>cumulative ACKs: ACK </a:t>
            </a:r>
            <a:r>
              <a:rPr lang="en-US" dirty="0"/>
              <a:t>carries next </a:t>
            </a:r>
            <a:r>
              <a:rPr lang="en-US" dirty="0" smtClean="0"/>
              <a:t>in</a:t>
            </a:r>
            <a:r>
              <a:rPr lang="en-US" dirty="0"/>
              <a:t>-order sequence </a:t>
            </a:r>
            <a:r>
              <a:rPr lang="en-US" dirty="0" smtClean="0"/>
              <a:t>number that the receiver expects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6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73162"/>
          </a:xfrm>
        </p:spPr>
        <p:txBody>
          <a:bodyPr/>
          <a:lstStyle/>
          <a:p>
            <a:r>
              <a:rPr lang="en-US" dirty="0" smtClean="0"/>
              <a:t>Cumulative Acknowledgements (1)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r>
              <a:rPr lang="en-US" dirty="0" smtClean="0"/>
              <a:t>At receiver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85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144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30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002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8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57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14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43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00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57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86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1148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720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5400000">
            <a:off x="2857500" y="188601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230511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18821" y="251460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888111" y="291471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208735" y="23051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84855" y="2286000"/>
            <a:ext cx="230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203047" y="2762310"/>
            <a:ext cx="152400" cy="381000"/>
          </a:xfrm>
          <a:prstGeom prst="rect">
            <a:avLst/>
          </a:prstGeom>
          <a:solidFill>
            <a:srgbClr val="D6A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0800" y="2649379"/>
            <a:ext cx="210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215870" y="32957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7871" y="3307378"/>
            <a:ext cx="218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sp>
        <p:nvSpPr>
          <p:cNvPr id="33" name="Content Placeholder 1"/>
          <p:cNvSpPr txBox="1">
            <a:spLocks/>
          </p:cNvSpPr>
          <p:nvPr/>
        </p:nvSpPr>
        <p:spPr bwMode="auto">
          <a:xfrm>
            <a:off x="457200" y="4081463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After receiving B+1, B+2</a:t>
            </a:r>
            <a:endParaRPr lang="en-US" b="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762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906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2192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4478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6764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905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1336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622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90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194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0480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276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5052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733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9624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910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19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6482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Left Brace 51"/>
          <p:cNvSpPr/>
          <p:nvPr/>
        </p:nvSpPr>
        <p:spPr bwMode="auto">
          <a:xfrm rot="5400000">
            <a:off x="3390900" y="42291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9000" y="46290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27228" y="4705290"/>
            <a:ext cx="1415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</a:t>
            </a:r>
            <a:r>
              <a:rPr lang="en-US" baseline="-25000" dirty="0" err="1" smtClean="0"/>
              <a:t>new</a:t>
            </a:r>
            <a:r>
              <a:rPr lang="en-US" dirty="0" smtClean="0"/>
              <a:t>= B+2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2421511" y="5105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Content Placeholder 1"/>
          <p:cNvSpPr txBox="1">
            <a:spLocks/>
          </p:cNvSpPr>
          <p:nvPr/>
        </p:nvSpPr>
        <p:spPr bwMode="auto">
          <a:xfrm>
            <a:off x="457200" y="6062663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Receiver sends ACK(B+3) = ACK(B</a:t>
            </a:r>
            <a:r>
              <a:rPr lang="en-US" b="0" baseline="-25000" dirty="0" smtClean="0"/>
              <a:t>new</a:t>
            </a:r>
            <a:r>
              <a:rPr lang="en-US" b="0" dirty="0" smtClean="0"/>
              <a:t>+1)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9029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6" grpId="0"/>
      <p:bldP spid="5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73162"/>
          </a:xfrm>
        </p:spPr>
        <p:txBody>
          <a:bodyPr/>
          <a:lstStyle/>
          <a:p>
            <a:r>
              <a:rPr lang="en-US" dirty="0" smtClean="0"/>
              <a:t>Cumulative Acknowledgements (2)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r>
              <a:rPr lang="en-US" dirty="0" smtClean="0"/>
              <a:t>At receiver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85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144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30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002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8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57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14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43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00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57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86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1148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720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5400000">
            <a:off x="2857500" y="188601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230511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18821" y="251460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888111" y="291471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208735" y="23051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84855" y="2286000"/>
            <a:ext cx="230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203047" y="2762310"/>
            <a:ext cx="152400" cy="381000"/>
          </a:xfrm>
          <a:prstGeom prst="rect">
            <a:avLst/>
          </a:prstGeom>
          <a:solidFill>
            <a:srgbClr val="D6A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0800" y="2649379"/>
            <a:ext cx="210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215870" y="32957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7871" y="3307378"/>
            <a:ext cx="218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sp>
        <p:nvSpPr>
          <p:cNvPr id="33" name="Content Placeholder 1"/>
          <p:cNvSpPr txBox="1">
            <a:spLocks/>
          </p:cNvSpPr>
          <p:nvPr/>
        </p:nvSpPr>
        <p:spPr bwMode="auto">
          <a:xfrm>
            <a:off x="457200" y="4081463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After receiving B+4, B+5</a:t>
            </a:r>
            <a:endParaRPr lang="en-US" b="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762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906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2192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4478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6764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905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133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622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90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194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048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276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5052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733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9624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910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196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6482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Left Brace 51"/>
          <p:cNvSpPr/>
          <p:nvPr/>
        </p:nvSpPr>
        <p:spPr bwMode="auto">
          <a:xfrm rot="5400000">
            <a:off x="2933700" y="41529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71800" y="46290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52600" y="47052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baseline="-250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1964311" y="5105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Content Placeholder 1"/>
          <p:cNvSpPr txBox="1">
            <a:spLocks/>
          </p:cNvSpPr>
          <p:nvPr/>
        </p:nvSpPr>
        <p:spPr bwMode="auto">
          <a:xfrm>
            <a:off x="457200" y="6062663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Receiver sends </a:t>
            </a:r>
            <a:r>
              <a:rPr lang="en-US" b="0" dirty="0" smtClean="0">
                <a:solidFill>
                  <a:srgbClr val="FF0000"/>
                </a:solidFill>
              </a:rPr>
              <a:t>ACK(B+1)</a:t>
            </a:r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2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6" grpId="0"/>
      <p:bldP spid="5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73162"/>
          </a:xfrm>
        </p:spPr>
        <p:txBody>
          <a:bodyPr/>
          <a:lstStyle/>
          <a:p>
            <a:r>
              <a:rPr lang="en-US" sz="3600" dirty="0" smtClean="0"/>
              <a:t>Acknowledgements w/ Sliding Window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common options</a:t>
            </a:r>
          </a:p>
          <a:p>
            <a:pPr lvl="1"/>
            <a:r>
              <a:rPr lang="en-US" dirty="0" smtClean="0"/>
              <a:t>cumulative ACKs: ACK carries next in-order sequence number the receiver expects</a:t>
            </a:r>
          </a:p>
          <a:p>
            <a:pPr lvl="1"/>
            <a:r>
              <a:rPr lang="en-US" dirty="0" smtClean="0"/>
              <a:t>selective ACKs: ACK individually acknowledges correctly received packets</a:t>
            </a:r>
          </a:p>
          <a:p>
            <a:pPr lvl="1"/>
            <a:endParaRPr lang="en-US" dirty="0"/>
          </a:p>
          <a:p>
            <a:r>
              <a:rPr lang="en-US" dirty="0" smtClean="0"/>
              <a:t>Selective ACKs offer more precise information but require more complicated book-keeping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1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</a:t>
            </a:r>
            <a:r>
              <a:rPr lang="en-US" dirty="0" smtClean="0"/>
              <a:t>Window Protocols</a:t>
            </a:r>
            <a:endParaRPr lang="en-US" dirty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153400" cy="4681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Resending packets: two canonical approaches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Go-Back-N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Selective Repeat</a:t>
            </a:r>
          </a:p>
          <a:p>
            <a:pPr marL="0" indent="-4763">
              <a:lnSpc>
                <a:spcPct val="90000"/>
              </a:lnSpc>
              <a:buNone/>
            </a:pPr>
            <a:endParaRPr lang="en-US" dirty="0" smtClean="0"/>
          </a:p>
          <a:p>
            <a:pPr marL="452437" indent="-457200"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sz="2400" dirty="0" smtClean="0"/>
              <a:t>any </a:t>
            </a:r>
            <a:r>
              <a:rPr lang="en-US" sz="2400" dirty="0"/>
              <a:t>variants </a:t>
            </a:r>
            <a:r>
              <a:rPr lang="en-US" sz="2400" dirty="0" smtClean="0"/>
              <a:t>that differ in </a:t>
            </a:r>
            <a:r>
              <a:rPr lang="en-US" sz="2400" dirty="0"/>
              <a:t>implementation </a:t>
            </a:r>
            <a:r>
              <a:rPr lang="en-US" sz="2400" dirty="0" smtClean="0"/>
              <a:t>details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745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Go-Back</a:t>
            </a:r>
            <a:r>
              <a:rPr lang="en-US" dirty="0" smtClean="0"/>
              <a:t>-N </a:t>
            </a:r>
            <a:r>
              <a:rPr lang="en-US" dirty="0"/>
              <a:t>(GBN)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9263"/>
            <a:ext cx="8686800" cy="4411662"/>
          </a:xfrm>
        </p:spPr>
        <p:txBody>
          <a:bodyPr/>
          <a:lstStyle/>
          <a:p>
            <a:r>
              <a:rPr lang="en-US" sz="2400" dirty="0" smtClean="0"/>
              <a:t>Sender transmits </a:t>
            </a:r>
            <a:r>
              <a:rPr lang="en-US" sz="2400" dirty="0"/>
              <a:t>up to </a:t>
            </a:r>
            <a:r>
              <a:rPr lang="en-US" sz="2400" i="1" dirty="0"/>
              <a:t>n</a:t>
            </a:r>
            <a:r>
              <a:rPr lang="en-US" sz="2400" dirty="0"/>
              <a:t> unacknowledged </a:t>
            </a:r>
            <a:r>
              <a:rPr lang="en-US" sz="2400" dirty="0" smtClean="0"/>
              <a:t>packets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Receiver only accepts packets in order</a:t>
            </a:r>
          </a:p>
          <a:p>
            <a:pPr lvl="1"/>
            <a:r>
              <a:rPr lang="en-US" sz="2000" dirty="0" smtClean="0"/>
              <a:t>discards out-of-order packets (i.e., packets other than</a:t>
            </a:r>
            <a:r>
              <a:rPr lang="en-US" sz="2000" i="1" dirty="0" smtClean="0"/>
              <a:t> B+1</a:t>
            </a:r>
            <a:r>
              <a:rPr lang="en-US" sz="2000" dirty="0" smtClean="0"/>
              <a:t>)</a:t>
            </a:r>
          </a:p>
          <a:p>
            <a:r>
              <a:rPr lang="en-US" sz="2400" dirty="0"/>
              <a:t>Receiver uses </a:t>
            </a:r>
            <a:r>
              <a:rPr lang="en-US" sz="2400" dirty="0" smtClean="0">
                <a:solidFill>
                  <a:srgbClr val="000090"/>
                </a:solidFill>
              </a:rPr>
              <a:t>cumulative acknowledgements</a:t>
            </a:r>
          </a:p>
          <a:p>
            <a:pPr lvl="1"/>
            <a:r>
              <a:rPr lang="en-US" sz="2000" dirty="0" smtClean="0"/>
              <a:t>i.e., sequence# in ACK = next expected in-order sequence# 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 smtClean="0"/>
              <a:t>Sender sets timer for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outstanding </a:t>
            </a:r>
            <a:r>
              <a:rPr lang="en-US" sz="2400" dirty="0" err="1" smtClean="0"/>
              <a:t>ack</a:t>
            </a:r>
            <a:r>
              <a:rPr lang="en-US" sz="2400" dirty="0" smtClean="0"/>
              <a:t> (A+1)</a:t>
            </a:r>
          </a:p>
          <a:p>
            <a:r>
              <a:rPr lang="en-US" sz="2400" dirty="0" smtClean="0"/>
              <a:t>If timeout, </a:t>
            </a:r>
            <a:r>
              <a:rPr lang="en-US" sz="2400" dirty="0"/>
              <a:t>retransmit </a:t>
            </a:r>
            <a:r>
              <a:rPr lang="en-US" sz="2400" i="1" dirty="0" smtClean="0"/>
              <a:t>A+1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n-US" sz="2400" dirty="0" smtClean="0"/>
              <a:t>… , </a:t>
            </a:r>
            <a:r>
              <a:rPr lang="en-US" sz="2400" i="1" dirty="0" err="1" smtClean="0"/>
              <a:t>A+n</a:t>
            </a:r>
            <a:endParaRPr lang="en-US" sz="2400" i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332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37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</a:t>
            </a:r>
            <a:r>
              <a:rPr lang="en-US" dirty="0" smtClean="0"/>
              <a:t>Window with GBN</a:t>
            </a:r>
            <a:endParaRPr lang="en-US" dirty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47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Let </a:t>
            </a:r>
            <a:r>
              <a:rPr lang="en-US" sz="2000" dirty="0"/>
              <a:t>A be the </a:t>
            </a:r>
            <a:r>
              <a:rPr lang="en-US" sz="2000" dirty="0">
                <a:solidFill>
                  <a:srgbClr val="0000FF"/>
                </a:solidFill>
              </a:rPr>
              <a:t>last </a:t>
            </a:r>
            <a:r>
              <a:rPr lang="en-US" sz="2000" dirty="0" err="1" smtClean="0">
                <a:solidFill>
                  <a:srgbClr val="0000FF"/>
                </a:solidFill>
              </a:rPr>
              <a:t>ack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packet of sender without gap</a:t>
            </a:r>
            <a:r>
              <a:rPr lang="en-US" sz="2000" dirty="0"/>
              <a:t>; then window of sender = {A+1, A+2, …, </a:t>
            </a:r>
            <a:r>
              <a:rPr lang="en-US" sz="2000" dirty="0" err="1"/>
              <a:t>A+n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Let B be the </a:t>
            </a:r>
            <a:r>
              <a:rPr lang="en-US" sz="2000" dirty="0">
                <a:solidFill>
                  <a:srgbClr val="0000FF"/>
                </a:solidFill>
              </a:rPr>
              <a:t>last received packet without gap</a:t>
            </a:r>
            <a:r>
              <a:rPr lang="en-US" sz="2000" dirty="0"/>
              <a:t> by receiver, then window of receiver = {B+1,…, </a:t>
            </a:r>
            <a:r>
              <a:rPr lang="en-US" sz="2000" dirty="0" err="1"/>
              <a:t>B+n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9144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430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574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860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146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7432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9718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004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4290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6576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862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1148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3434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720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006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2628900" y="20955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24954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6437335" y="25908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90221" y="27240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5" idx="2"/>
            <a:endCxn id="8" idx="0"/>
          </p:cNvCxnSpPr>
          <p:nvPr/>
        </p:nvCxnSpPr>
        <p:spPr bwMode="auto">
          <a:xfrm>
            <a:off x="1659511" y="31242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629400" y="2571690"/>
            <a:ext cx="168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Already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437335" y="306711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42884" y="3048000"/>
            <a:ext cx="213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Sent but not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453911" y="3581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41105" y="3593068"/>
            <a:ext cx="175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sent</a:t>
            </a:r>
            <a:endParaRPr lang="en-US" sz="1800" b="0" dirty="0"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14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430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716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6002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8288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057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2860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5146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432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9718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2004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4290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6576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8862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114800" y="6172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3434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5720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8006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Left Brace 50"/>
          <p:cNvSpPr/>
          <p:nvPr/>
        </p:nvSpPr>
        <p:spPr bwMode="auto">
          <a:xfrm rot="5400000">
            <a:off x="3086100" y="48387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24200" y="525780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47421" y="546729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2116711" y="5867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6437335" y="52578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13455" y="5238690"/>
            <a:ext cx="230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31647" y="5715000"/>
            <a:ext cx="152400" cy="381000"/>
          </a:xfrm>
          <a:prstGeom prst="rect">
            <a:avLst/>
          </a:prstGeom>
          <a:solidFill>
            <a:srgbClr val="D6A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29400" y="5602069"/>
            <a:ext cx="210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444470" y="6248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76471" y="6260068"/>
            <a:ext cx="218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795" y="3810000"/>
            <a:ext cx="2645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i="1" dirty="0" smtClean="0">
                <a:solidFill>
                  <a:srgbClr val="000090"/>
                </a:solidFill>
                <a:latin typeface="+mn-lt"/>
              </a:rPr>
              <a:t>sequence number </a:t>
            </a:r>
            <a:r>
              <a:rPr lang="en-US" sz="1600" b="0" i="1" dirty="0" smtClean="0">
                <a:solidFill>
                  <a:srgbClr val="000090"/>
                </a:solidFill>
                <a:latin typeface="+mn-lt"/>
                <a:sym typeface="Wingdings"/>
              </a:rPr>
              <a:t></a:t>
            </a:r>
            <a:endParaRPr lang="en-US" sz="1600" b="0" i="1" dirty="0">
              <a:solidFill>
                <a:srgbClr val="00009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197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transport layer? 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/>
          <a:lstStyle/>
          <a:p>
            <a:r>
              <a:rPr lang="en-US" dirty="0" smtClean="0"/>
              <a:t>Transport layer and application both on host</a:t>
            </a:r>
          </a:p>
          <a:p>
            <a:endParaRPr lang="en-US" dirty="0"/>
          </a:p>
          <a:p>
            <a:r>
              <a:rPr lang="en-US" dirty="0" smtClean="0"/>
              <a:t>Why not just combine the two?</a:t>
            </a:r>
          </a:p>
          <a:p>
            <a:endParaRPr lang="en-US" dirty="0"/>
          </a:p>
          <a:p>
            <a:r>
              <a:rPr lang="en-US" dirty="0" smtClean="0"/>
              <a:t>And what should that code do anyway?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88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387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GBN Example w/o Errors</a:t>
            </a:r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43384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4419600" y="6144574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Time</a:t>
            </a:r>
          </a:p>
        </p:txBody>
      </p:sp>
      <p:sp>
        <p:nvSpPr>
          <p:cNvPr id="1127429" name="Text Box 5"/>
          <p:cNvSpPr txBox="1">
            <a:spLocks noChangeArrowheads="1"/>
          </p:cNvSpPr>
          <p:nvPr/>
        </p:nvSpPr>
        <p:spPr bwMode="auto">
          <a:xfrm>
            <a:off x="2987675" y="1524000"/>
            <a:ext cx="3560763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400" b="0" dirty="0">
                <a:solidFill>
                  <a:srgbClr val="0000FF"/>
                </a:solidFill>
                <a:latin typeface="+mn-lt"/>
              </a:rPr>
              <a:t>Window size = 3 packets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3" y="2276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3" name="Line 9"/>
          <p:cNvSpPr>
            <a:spLocks noChangeShapeType="1"/>
          </p:cNvSpPr>
          <p:nvPr/>
        </p:nvSpPr>
        <p:spPr bwMode="auto">
          <a:xfrm flipH="1">
            <a:off x="2011363" y="2886075"/>
            <a:ext cx="5367337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41068" y="5865174"/>
            <a:ext cx="1177103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788362" y="5865174"/>
            <a:ext cx="1402926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Receiver</a:t>
            </a:r>
          </a:p>
        </p:txBody>
      </p:sp>
      <p:sp>
        <p:nvSpPr>
          <p:cNvPr id="1127437" name="Line 13"/>
          <p:cNvSpPr>
            <a:spLocks noChangeShapeType="1"/>
          </p:cNvSpPr>
          <p:nvPr/>
        </p:nvSpPr>
        <p:spPr bwMode="auto">
          <a:xfrm>
            <a:off x="2011363" y="25812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8" name="Line 14"/>
          <p:cNvSpPr>
            <a:spLocks noChangeShapeType="1"/>
          </p:cNvSpPr>
          <p:nvPr/>
        </p:nvSpPr>
        <p:spPr bwMode="auto">
          <a:xfrm>
            <a:off x="2011363" y="28860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9" name="Line 15"/>
          <p:cNvSpPr>
            <a:spLocks noChangeShapeType="1"/>
          </p:cNvSpPr>
          <p:nvPr/>
        </p:nvSpPr>
        <p:spPr bwMode="auto">
          <a:xfrm flipH="1">
            <a:off x="2011363" y="31908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3" y="349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66" name="Line 42"/>
          <p:cNvSpPr>
            <a:spLocks noChangeShapeType="1"/>
          </p:cNvSpPr>
          <p:nvPr/>
        </p:nvSpPr>
        <p:spPr bwMode="auto">
          <a:xfrm flipH="1">
            <a:off x="1997075" y="3505200"/>
            <a:ext cx="5367338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grpSp>
        <p:nvGrpSpPr>
          <p:cNvPr id="1127488" name="Group 64"/>
          <p:cNvGrpSpPr>
            <a:grpSpLocks/>
          </p:cNvGrpSpPr>
          <p:nvPr/>
        </p:nvGrpSpPr>
        <p:grpSpPr bwMode="auto">
          <a:xfrm>
            <a:off x="681038" y="1946277"/>
            <a:ext cx="1190626" cy="487363"/>
            <a:chOff x="429" y="1226"/>
            <a:chExt cx="750" cy="307"/>
          </a:xfrm>
        </p:grpSpPr>
        <p:sp>
          <p:nvSpPr>
            <p:cNvPr id="1127444" name="Text Box 20"/>
            <p:cNvSpPr txBox="1">
              <a:spLocks noChangeArrowheads="1"/>
            </p:cNvSpPr>
            <p:nvPr/>
          </p:nvSpPr>
          <p:spPr bwMode="auto">
            <a:xfrm>
              <a:off x="967" y="1248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1</a:t>
              </a:r>
            </a:p>
          </p:txBody>
        </p:sp>
        <p:sp>
          <p:nvSpPr>
            <p:cNvPr id="1127476" name="Text Box 52"/>
            <p:cNvSpPr txBox="1">
              <a:spLocks noChangeArrowheads="1"/>
            </p:cNvSpPr>
            <p:nvPr/>
          </p:nvSpPr>
          <p:spPr bwMode="auto">
            <a:xfrm>
              <a:off x="429" y="1226"/>
              <a:ext cx="35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{1}</a:t>
              </a:r>
            </a:p>
          </p:txBody>
        </p:sp>
      </p:grpSp>
      <p:grpSp>
        <p:nvGrpSpPr>
          <p:cNvPr id="1127489" name="Group 65"/>
          <p:cNvGrpSpPr>
            <a:grpSpLocks/>
          </p:cNvGrpSpPr>
          <p:nvPr/>
        </p:nvGrpSpPr>
        <p:grpSpPr bwMode="auto">
          <a:xfrm>
            <a:off x="338138" y="2289177"/>
            <a:ext cx="1539876" cy="481013"/>
            <a:chOff x="213" y="1442"/>
            <a:chExt cx="970" cy="303"/>
          </a:xfrm>
        </p:grpSpPr>
        <p:sp>
          <p:nvSpPr>
            <p:cNvPr id="1127445" name="Text Box 21"/>
            <p:cNvSpPr txBox="1">
              <a:spLocks noChangeArrowheads="1"/>
            </p:cNvSpPr>
            <p:nvPr/>
          </p:nvSpPr>
          <p:spPr bwMode="auto">
            <a:xfrm>
              <a:off x="971" y="1460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2</a:t>
              </a:r>
            </a:p>
          </p:txBody>
        </p:sp>
        <p:sp>
          <p:nvSpPr>
            <p:cNvPr id="1127477" name="Text Box 53"/>
            <p:cNvSpPr txBox="1">
              <a:spLocks noChangeArrowheads="1"/>
            </p:cNvSpPr>
            <p:nvPr/>
          </p:nvSpPr>
          <p:spPr bwMode="auto">
            <a:xfrm>
              <a:off x="213" y="1442"/>
              <a:ext cx="58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{1, 2}</a:t>
              </a:r>
            </a:p>
          </p:txBody>
        </p:sp>
      </p:grpSp>
      <p:grpSp>
        <p:nvGrpSpPr>
          <p:cNvPr id="1127492" name="Group 68"/>
          <p:cNvGrpSpPr>
            <a:grpSpLocks/>
          </p:cNvGrpSpPr>
          <p:nvPr/>
        </p:nvGrpSpPr>
        <p:grpSpPr bwMode="auto">
          <a:xfrm>
            <a:off x="104775" y="2670178"/>
            <a:ext cx="1773238" cy="461963"/>
            <a:chOff x="66" y="1682"/>
            <a:chExt cx="1117" cy="291"/>
          </a:xfrm>
        </p:grpSpPr>
        <p:sp>
          <p:nvSpPr>
            <p:cNvPr id="1127446" name="Text Box 22"/>
            <p:cNvSpPr txBox="1">
              <a:spLocks noChangeArrowheads="1"/>
            </p:cNvSpPr>
            <p:nvPr/>
          </p:nvSpPr>
          <p:spPr bwMode="auto">
            <a:xfrm>
              <a:off x="971" y="1688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3</a:t>
              </a:r>
            </a:p>
          </p:txBody>
        </p:sp>
        <p:sp>
          <p:nvSpPr>
            <p:cNvPr id="1127478" name="Text Box 54"/>
            <p:cNvSpPr txBox="1">
              <a:spLocks noChangeArrowheads="1"/>
            </p:cNvSpPr>
            <p:nvPr/>
          </p:nvSpPr>
          <p:spPr bwMode="auto">
            <a:xfrm>
              <a:off x="66" y="1682"/>
              <a:ext cx="80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{1, 2, 3}</a:t>
              </a:r>
            </a:p>
          </p:txBody>
        </p:sp>
      </p:grpSp>
      <p:grpSp>
        <p:nvGrpSpPr>
          <p:cNvPr id="1127494" name="Group 70"/>
          <p:cNvGrpSpPr>
            <a:grpSpLocks/>
          </p:cNvGrpSpPr>
          <p:nvPr/>
        </p:nvGrpSpPr>
        <p:grpSpPr bwMode="auto">
          <a:xfrm>
            <a:off x="104775" y="3124203"/>
            <a:ext cx="1773238" cy="519113"/>
            <a:chOff x="66" y="1968"/>
            <a:chExt cx="1117" cy="327"/>
          </a:xfrm>
        </p:grpSpPr>
        <p:sp>
          <p:nvSpPr>
            <p:cNvPr id="1127447" name="Text Box 23"/>
            <p:cNvSpPr txBox="1">
              <a:spLocks noChangeArrowheads="1"/>
            </p:cNvSpPr>
            <p:nvPr/>
          </p:nvSpPr>
          <p:spPr bwMode="auto">
            <a:xfrm>
              <a:off x="971" y="2010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4</a:t>
              </a:r>
            </a:p>
          </p:txBody>
        </p:sp>
        <p:sp>
          <p:nvSpPr>
            <p:cNvPr id="1127479" name="Text Box 55"/>
            <p:cNvSpPr txBox="1">
              <a:spLocks noChangeArrowheads="1"/>
            </p:cNvSpPr>
            <p:nvPr/>
          </p:nvSpPr>
          <p:spPr bwMode="auto">
            <a:xfrm>
              <a:off x="66" y="1968"/>
              <a:ext cx="80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{2, 3, 4}</a:t>
              </a:r>
            </a:p>
          </p:txBody>
        </p:sp>
      </p:grpSp>
      <p:grpSp>
        <p:nvGrpSpPr>
          <p:cNvPr id="1127495" name="Group 71"/>
          <p:cNvGrpSpPr>
            <a:grpSpLocks/>
          </p:cNvGrpSpPr>
          <p:nvPr/>
        </p:nvGrpSpPr>
        <p:grpSpPr bwMode="auto">
          <a:xfrm>
            <a:off x="104775" y="3505204"/>
            <a:ext cx="1773238" cy="474663"/>
            <a:chOff x="66" y="2208"/>
            <a:chExt cx="1117" cy="299"/>
          </a:xfrm>
        </p:grpSpPr>
        <p:sp>
          <p:nvSpPr>
            <p:cNvPr id="1127448" name="Text Box 24"/>
            <p:cNvSpPr txBox="1">
              <a:spLocks noChangeArrowheads="1"/>
            </p:cNvSpPr>
            <p:nvPr/>
          </p:nvSpPr>
          <p:spPr bwMode="auto">
            <a:xfrm>
              <a:off x="971" y="2222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5</a:t>
              </a:r>
            </a:p>
          </p:txBody>
        </p:sp>
        <p:sp>
          <p:nvSpPr>
            <p:cNvPr id="1127480" name="Text Box 56"/>
            <p:cNvSpPr txBox="1">
              <a:spLocks noChangeArrowheads="1"/>
            </p:cNvSpPr>
            <p:nvPr/>
          </p:nvSpPr>
          <p:spPr bwMode="auto">
            <a:xfrm>
              <a:off x="66" y="2208"/>
              <a:ext cx="80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 dirty="0">
                  <a:latin typeface="+mn-lt"/>
                </a:rPr>
                <a:t>{3, 4, 5}</a:t>
              </a:r>
            </a:p>
          </p:txBody>
        </p:sp>
      </p:grpSp>
      <p:sp>
        <p:nvSpPr>
          <p:cNvPr id="1127483" name="Text Box 59"/>
          <p:cNvSpPr txBox="1">
            <a:spLocks noChangeArrowheads="1"/>
          </p:cNvSpPr>
          <p:nvPr/>
        </p:nvSpPr>
        <p:spPr bwMode="auto">
          <a:xfrm>
            <a:off x="6350" y="1524000"/>
            <a:ext cx="2085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 smtClean="0">
                <a:latin typeface="+mn-lt"/>
              </a:rPr>
              <a:t>Sender </a:t>
            </a:r>
            <a:r>
              <a:rPr lang="en-US" sz="2000" b="0" dirty="0">
                <a:latin typeface="+mn-lt"/>
              </a:rPr>
              <a:t>Window</a:t>
            </a:r>
          </a:p>
        </p:txBody>
      </p:sp>
      <p:sp>
        <p:nvSpPr>
          <p:cNvPr id="1127484" name="Text Box 60"/>
          <p:cNvSpPr txBox="1">
            <a:spLocks noChangeArrowheads="1"/>
          </p:cNvSpPr>
          <p:nvPr/>
        </p:nvSpPr>
        <p:spPr bwMode="auto">
          <a:xfrm>
            <a:off x="6705600" y="1600200"/>
            <a:ext cx="2282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latin typeface="+mn-lt"/>
              </a:rPr>
              <a:t>Receiver Window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114800"/>
            <a:ext cx="5367338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69" name="Line 45"/>
          <p:cNvSpPr>
            <a:spLocks noChangeShapeType="1"/>
          </p:cNvSpPr>
          <p:nvPr/>
        </p:nvSpPr>
        <p:spPr bwMode="auto">
          <a:xfrm>
            <a:off x="1997075" y="3810000"/>
            <a:ext cx="5367338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70" name="Line 46"/>
          <p:cNvSpPr>
            <a:spLocks noChangeShapeType="1"/>
          </p:cNvSpPr>
          <p:nvPr/>
        </p:nvSpPr>
        <p:spPr bwMode="auto">
          <a:xfrm>
            <a:off x="1997075" y="4114800"/>
            <a:ext cx="5367338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grpSp>
        <p:nvGrpSpPr>
          <p:cNvPr id="1127497" name="Group 73"/>
          <p:cNvGrpSpPr>
            <a:grpSpLocks/>
          </p:cNvGrpSpPr>
          <p:nvPr/>
        </p:nvGrpSpPr>
        <p:grpSpPr bwMode="auto">
          <a:xfrm>
            <a:off x="1997075" y="4419600"/>
            <a:ext cx="5367338" cy="1143000"/>
            <a:chOff x="1258" y="2784"/>
            <a:chExt cx="3381" cy="720"/>
          </a:xfrm>
        </p:grpSpPr>
        <p:sp>
          <p:nvSpPr>
            <p:cNvPr id="1127472" name="Line 48"/>
            <p:cNvSpPr>
              <a:spLocks noChangeShapeType="1"/>
            </p:cNvSpPr>
            <p:nvPr/>
          </p:nvSpPr>
          <p:spPr bwMode="auto">
            <a:xfrm flipH="1">
              <a:off x="1258" y="2784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  <p:sp>
          <p:nvSpPr>
            <p:cNvPr id="1127473" name="Line 49"/>
            <p:cNvSpPr>
              <a:spLocks noChangeShapeType="1"/>
            </p:cNvSpPr>
            <p:nvPr/>
          </p:nvSpPr>
          <p:spPr bwMode="auto">
            <a:xfrm flipH="1">
              <a:off x="1258" y="2976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  <p:sp>
          <p:nvSpPr>
            <p:cNvPr id="1127474" name="Line 50"/>
            <p:cNvSpPr>
              <a:spLocks noChangeShapeType="1"/>
            </p:cNvSpPr>
            <p:nvPr/>
          </p:nvSpPr>
          <p:spPr bwMode="auto">
            <a:xfrm>
              <a:off x="1258" y="2976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  <p:sp>
          <p:nvSpPr>
            <p:cNvPr id="1127475" name="Line 51"/>
            <p:cNvSpPr>
              <a:spLocks noChangeShapeType="1"/>
            </p:cNvSpPr>
            <p:nvPr/>
          </p:nvSpPr>
          <p:spPr bwMode="auto">
            <a:xfrm>
              <a:off x="1258" y="316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</p:grpSp>
      <p:grpSp>
        <p:nvGrpSpPr>
          <p:cNvPr id="1127496" name="Group 72"/>
          <p:cNvGrpSpPr>
            <a:grpSpLocks/>
          </p:cNvGrpSpPr>
          <p:nvPr/>
        </p:nvGrpSpPr>
        <p:grpSpPr bwMode="auto">
          <a:xfrm>
            <a:off x="104775" y="3889379"/>
            <a:ext cx="1766888" cy="458788"/>
            <a:chOff x="66" y="2450"/>
            <a:chExt cx="1113" cy="289"/>
          </a:xfrm>
        </p:grpSpPr>
        <p:sp>
          <p:nvSpPr>
            <p:cNvPr id="1127471" name="Text Box 47"/>
            <p:cNvSpPr txBox="1">
              <a:spLocks noChangeArrowheads="1"/>
            </p:cNvSpPr>
            <p:nvPr/>
          </p:nvSpPr>
          <p:spPr bwMode="auto">
            <a:xfrm>
              <a:off x="967" y="245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6</a:t>
              </a:r>
            </a:p>
          </p:txBody>
        </p:sp>
        <p:sp>
          <p:nvSpPr>
            <p:cNvPr id="1127481" name="Text Box 57"/>
            <p:cNvSpPr txBox="1">
              <a:spLocks noChangeArrowheads="1"/>
            </p:cNvSpPr>
            <p:nvPr/>
          </p:nvSpPr>
          <p:spPr bwMode="auto">
            <a:xfrm>
              <a:off x="66" y="2450"/>
              <a:ext cx="80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{4, 5, 6}</a:t>
              </a:r>
            </a:p>
          </p:txBody>
        </p:sp>
      </p:grpSp>
      <p:sp>
        <p:nvSpPr>
          <p:cNvPr id="1127482" name="Text Box 58"/>
          <p:cNvSpPr txBox="1">
            <a:spLocks noChangeArrowheads="1"/>
          </p:cNvSpPr>
          <p:nvPr/>
        </p:nvSpPr>
        <p:spPr bwMode="auto">
          <a:xfrm>
            <a:off x="722346" y="4191000"/>
            <a:ext cx="268254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</p:txBody>
      </p:sp>
      <p:sp>
        <p:nvSpPr>
          <p:cNvPr id="1127486" name="Text Box 62"/>
          <p:cNvSpPr txBox="1">
            <a:spLocks noChangeArrowheads="1"/>
          </p:cNvSpPr>
          <p:nvPr/>
        </p:nvSpPr>
        <p:spPr bwMode="auto">
          <a:xfrm>
            <a:off x="7693059" y="3657600"/>
            <a:ext cx="268254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671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32" grpId="0" animBg="1"/>
      <p:bldP spid="1127433" grpId="0" animBg="1"/>
      <p:bldP spid="1127437" grpId="0" animBg="1"/>
      <p:bldP spid="1127438" grpId="0" animBg="1"/>
      <p:bldP spid="1127439" grpId="0" animBg="1"/>
      <p:bldP spid="1127441" grpId="0" animBg="1"/>
      <p:bldP spid="1127466" grpId="0" animBg="1"/>
      <p:bldP spid="1127468" grpId="0" animBg="1"/>
      <p:bldP spid="1127469" grpId="0" animBg="1"/>
      <p:bldP spid="1127470" grpId="0" animBg="1"/>
      <p:bldP spid="1127482" grpId="0"/>
      <p:bldP spid="112748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GBN Example with Errors</a:t>
            </a:r>
          </a:p>
        </p:txBody>
      </p:sp>
      <p:sp>
        <p:nvSpPr>
          <p:cNvPr id="1149957" name="Text Box 5"/>
          <p:cNvSpPr txBox="1">
            <a:spLocks noChangeArrowheads="1"/>
          </p:cNvSpPr>
          <p:nvPr/>
        </p:nvSpPr>
        <p:spPr bwMode="auto">
          <a:xfrm>
            <a:off x="2799908" y="1438275"/>
            <a:ext cx="3580255" cy="46165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400" b="0" dirty="0">
                <a:solidFill>
                  <a:srgbClr val="0000FF"/>
                </a:solidFill>
                <a:latin typeface="+mn-lt"/>
              </a:rPr>
              <a:t>Window size = 3 packets</a:t>
            </a:r>
          </a:p>
        </p:txBody>
      </p:sp>
      <p:sp>
        <p:nvSpPr>
          <p:cNvPr id="1149958" name="Line 6"/>
          <p:cNvSpPr>
            <a:spLocks noChangeShapeType="1"/>
          </p:cNvSpPr>
          <p:nvPr/>
        </p:nvSpPr>
        <p:spPr bwMode="auto">
          <a:xfrm>
            <a:off x="1928813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49959" name="Line 7"/>
          <p:cNvSpPr>
            <a:spLocks noChangeShapeType="1"/>
          </p:cNvSpPr>
          <p:nvPr/>
        </p:nvSpPr>
        <p:spPr bwMode="auto">
          <a:xfrm>
            <a:off x="7283450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49963" name="Text Box 11"/>
          <p:cNvSpPr txBox="1">
            <a:spLocks noChangeArrowheads="1"/>
          </p:cNvSpPr>
          <p:nvPr/>
        </p:nvSpPr>
        <p:spPr bwMode="auto">
          <a:xfrm>
            <a:off x="707570" y="5941374"/>
            <a:ext cx="122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Sender</a:t>
            </a:r>
          </a:p>
        </p:txBody>
      </p:sp>
      <p:sp>
        <p:nvSpPr>
          <p:cNvPr id="1149964" name="Text Box 12"/>
          <p:cNvSpPr txBox="1">
            <a:spLocks noChangeArrowheads="1"/>
          </p:cNvSpPr>
          <p:nvPr/>
        </p:nvSpPr>
        <p:spPr bwMode="auto">
          <a:xfrm>
            <a:off x="6673251" y="5941374"/>
            <a:ext cx="1468048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Receiver</a:t>
            </a:r>
          </a:p>
        </p:txBody>
      </p:sp>
      <p:grpSp>
        <p:nvGrpSpPr>
          <p:cNvPr id="1150009" name="Group 57"/>
          <p:cNvGrpSpPr>
            <a:grpSpLocks/>
          </p:cNvGrpSpPr>
          <p:nvPr/>
        </p:nvGrpSpPr>
        <p:grpSpPr bwMode="auto">
          <a:xfrm>
            <a:off x="1452563" y="1625600"/>
            <a:ext cx="5843588" cy="2057400"/>
            <a:chOff x="915" y="1024"/>
            <a:chExt cx="3681" cy="1296"/>
          </a:xfrm>
        </p:grpSpPr>
        <p:sp>
          <p:nvSpPr>
            <p:cNvPr id="1149960" name="Line 8"/>
            <p:cNvSpPr>
              <a:spLocks noChangeShapeType="1"/>
            </p:cNvSpPr>
            <p:nvPr/>
          </p:nvSpPr>
          <p:spPr bwMode="auto">
            <a:xfrm>
              <a:off x="1215" y="1210"/>
              <a:ext cx="3381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1" name="Line 9"/>
            <p:cNvSpPr>
              <a:spLocks noChangeShapeType="1"/>
            </p:cNvSpPr>
            <p:nvPr/>
          </p:nvSpPr>
          <p:spPr bwMode="auto">
            <a:xfrm flipH="1">
              <a:off x="1215" y="1594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2" name="Line 10"/>
            <p:cNvSpPr>
              <a:spLocks noChangeShapeType="1"/>
            </p:cNvSpPr>
            <p:nvPr/>
          </p:nvSpPr>
          <p:spPr bwMode="auto">
            <a:xfrm>
              <a:off x="1215" y="1984"/>
              <a:ext cx="229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5" name="Line 13"/>
            <p:cNvSpPr>
              <a:spLocks noChangeShapeType="1"/>
            </p:cNvSpPr>
            <p:nvPr/>
          </p:nvSpPr>
          <p:spPr bwMode="auto">
            <a:xfrm>
              <a:off x="1215" y="1402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6" name="Line 14"/>
            <p:cNvSpPr>
              <a:spLocks noChangeShapeType="1"/>
            </p:cNvSpPr>
            <p:nvPr/>
          </p:nvSpPr>
          <p:spPr bwMode="auto">
            <a:xfrm>
              <a:off x="1215" y="1594"/>
              <a:ext cx="3381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7" name="Line 15"/>
            <p:cNvSpPr>
              <a:spLocks noChangeShapeType="1"/>
            </p:cNvSpPr>
            <p:nvPr/>
          </p:nvSpPr>
          <p:spPr bwMode="auto">
            <a:xfrm flipH="1">
              <a:off x="1215" y="1786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8" name="Line 16"/>
            <p:cNvSpPr>
              <a:spLocks noChangeShapeType="1"/>
            </p:cNvSpPr>
            <p:nvPr/>
          </p:nvSpPr>
          <p:spPr bwMode="auto">
            <a:xfrm flipH="1">
              <a:off x="1215" y="1978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72" name="Text Box 20"/>
            <p:cNvSpPr txBox="1">
              <a:spLocks noChangeArrowheads="1"/>
            </p:cNvSpPr>
            <p:nvPr/>
          </p:nvSpPr>
          <p:spPr bwMode="auto">
            <a:xfrm>
              <a:off x="915" y="102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1</a:t>
              </a:r>
            </a:p>
          </p:txBody>
        </p:sp>
        <p:sp>
          <p:nvSpPr>
            <p:cNvPr id="1149973" name="Text Box 21"/>
            <p:cNvSpPr txBox="1">
              <a:spLocks noChangeArrowheads="1"/>
            </p:cNvSpPr>
            <p:nvPr/>
          </p:nvSpPr>
          <p:spPr bwMode="auto">
            <a:xfrm>
              <a:off x="919" y="1236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2</a:t>
              </a:r>
            </a:p>
          </p:txBody>
        </p:sp>
        <p:sp>
          <p:nvSpPr>
            <p:cNvPr id="1149974" name="Text Box 22"/>
            <p:cNvSpPr txBox="1">
              <a:spLocks noChangeArrowheads="1"/>
            </p:cNvSpPr>
            <p:nvPr/>
          </p:nvSpPr>
          <p:spPr bwMode="auto">
            <a:xfrm>
              <a:off x="919" y="146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3</a:t>
              </a:r>
            </a:p>
          </p:txBody>
        </p:sp>
        <p:sp>
          <p:nvSpPr>
            <p:cNvPr id="1149975" name="Text Box 23"/>
            <p:cNvSpPr txBox="1">
              <a:spLocks noChangeArrowheads="1"/>
            </p:cNvSpPr>
            <p:nvPr/>
          </p:nvSpPr>
          <p:spPr bwMode="auto">
            <a:xfrm>
              <a:off x="919" y="174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4</a:t>
              </a:r>
            </a:p>
          </p:txBody>
        </p:sp>
        <p:sp>
          <p:nvSpPr>
            <p:cNvPr id="1149976" name="Text Box 24"/>
            <p:cNvSpPr txBox="1">
              <a:spLocks noChangeArrowheads="1"/>
            </p:cNvSpPr>
            <p:nvPr/>
          </p:nvSpPr>
          <p:spPr bwMode="auto">
            <a:xfrm>
              <a:off x="919" y="1998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5</a:t>
              </a:r>
            </a:p>
          </p:txBody>
        </p:sp>
        <p:sp>
          <p:nvSpPr>
            <p:cNvPr id="1149992" name="Line 40"/>
            <p:cNvSpPr>
              <a:spLocks noChangeShapeType="1"/>
            </p:cNvSpPr>
            <p:nvPr/>
          </p:nvSpPr>
          <p:spPr bwMode="auto">
            <a:xfrm>
              <a:off x="3462" y="2128"/>
              <a:ext cx="96" cy="19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93" name="Line 41"/>
            <p:cNvSpPr>
              <a:spLocks noChangeShapeType="1"/>
            </p:cNvSpPr>
            <p:nvPr/>
          </p:nvSpPr>
          <p:spPr bwMode="auto">
            <a:xfrm flipH="1">
              <a:off x="3462" y="2128"/>
              <a:ext cx="96" cy="19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1150010" name="Group 58"/>
          <p:cNvGrpSpPr>
            <a:grpSpLocks/>
          </p:cNvGrpSpPr>
          <p:nvPr/>
        </p:nvGrpSpPr>
        <p:grpSpPr bwMode="auto">
          <a:xfrm>
            <a:off x="1458913" y="3454400"/>
            <a:ext cx="5837238" cy="828675"/>
            <a:chOff x="919" y="2176"/>
            <a:chExt cx="3677" cy="522"/>
          </a:xfrm>
        </p:grpSpPr>
        <p:sp>
          <p:nvSpPr>
            <p:cNvPr id="1149969" name="Line 17"/>
            <p:cNvSpPr>
              <a:spLocks noChangeShapeType="1"/>
            </p:cNvSpPr>
            <p:nvPr/>
          </p:nvSpPr>
          <p:spPr bwMode="auto">
            <a:xfrm>
              <a:off x="1215" y="2176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70" name="Line 18"/>
            <p:cNvSpPr>
              <a:spLocks noChangeShapeType="1"/>
            </p:cNvSpPr>
            <p:nvPr/>
          </p:nvSpPr>
          <p:spPr bwMode="auto">
            <a:xfrm>
              <a:off x="1215" y="2362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77" name="Text Box 25"/>
            <p:cNvSpPr txBox="1">
              <a:spLocks noChangeArrowheads="1"/>
            </p:cNvSpPr>
            <p:nvPr/>
          </p:nvSpPr>
          <p:spPr bwMode="auto">
            <a:xfrm>
              <a:off x="919" y="218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6</a:t>
              </a:r>
            </a:p>
          </p:txBody>
        </p:sp>
      </p:grpSp>
      <p:grpSp>
        <p:nvGrpSpPr>
          <p:cNvPr id="1150013" name="Group 61"/>
          <p:cNvGrpSpPr>
            <a:grpSpLocks/>
          </p:cNvGrpSpPr>
          <p:nvPr/>
        </p:nvGrpSpPr>
        <p:grpSpPr bwMode="auto">
          <a:xfrm>
            <a:off x="-87313" y="3124200"/>
            <a:ext cx="2036763" cy="1905000"/>
            <a:chOff x="-55" y="1968"/>
            <a:chExt cx="1283" cy="1200"/>
          </a:xfrm>
        </p:grpSpPr>
        <p:sp>
          <p:nvSpPr>
            <p:cNvPr id="1150014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15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16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17" name="Text Box 65"/>
            <p:cNvSpPr txBox="1">
              <a:spLocks noChangeArrowheads="1"/>
            </p:cNvSpPr>
            <p:nvPr/>
          </p:nvSpPr>
          <p:spPr bwMode="auto">
            <a:xfrm>
              <a:off x="-55" y="2160"/>
              <a:ext cx="762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+mn-lt"/>
                </a:rPr>
                <a:t>Timeout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+mn-lt"/>
                </a:rPr>
                <a:t>Packet 4</a:t>
              </a:r>
            </a:p>
          </p:txBody>
        </p:sp>
      </p:grpSp>
      <p:grpSp>
        <p:nvGrpSpPr>
          <p:cNvPr id="1150018" name="Group 66"/>
          <p:cNvGrpSpPr>
            <a:grpSpLocks/>
          </p:cNvGrpSpPr>
          <p:nvPr/>
        </p:nvGrpSpPr>
        <p:grpSpPr bwMode="auto">
          <a:xfrm>
            <a:off x="1595438" y="4810125"/>
            <a:ext cx="5686426" cy="1031875"/>
            <a:chOff x="1005" y="3030"/>
            <a:chExt cx="3582" cy="650"/>
          </a:xfrm>
        </p:grpSpPr>
        <p:sp>
          <p:nvSpPr>
            <p:cNvPr id="1150019" name="Text Box 67"/>
            <p:cNvSpPr txBox="1">
              <a:spLocks noChangeArrowheads="1"/>
            </p:cNvSpPr>
            <p:nvPr/>
          </p:nvSpPr>
          <p:spPr bwMode="auto">
            <a:xfrm>
              <a:off x="1022" y="3030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4</a:t>
              </a:r>
            </a:p>
          </p:txBody>
        </p:sp>
        <p:sp>
          <p:nvSpPr>
            <p:cNvPr id="1150020" name="Text Box 68"/>
            <p:cNvSpPr txBox="1">
              <a:spLocks noChangeArrowheads="1"/>
            </p:cNvSpPr>
            <p:nvPr/>
          </p:nvSpPr>
          <p:spPr bwMode="auto">
            <a:xfrm>
              <a:off x="1022" y="3174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5</a:t>
              </a:r>
            </a:p>
          </p:txBody>
        </p:sp>
        <p:sp>
          <p:nvSpPr>
            <p:cNvPr id="1150021" name="Text Box 69"/>
            <p:cNvSpPr txBox="1">
              <a:spLocks noChangeArrowheads="1"/>
            </p:cNvSpPr>
            <p:nvPr/>
          </p:nvSpPr>
          <p:spPr bwMode="auto">
            <a:xfrm>
              <a:off x="1005" y="3318"/>
              <a:ext cx="212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6</a:t>
              </a:r>
            </a:p>
          </p:txBody>
        </p:sp>
        <p:sp>
          <p:nvSpPr>
            <p:cNvPr id="1150022" name="Line 70"/>
            <p:cNvSpPr>
              <a:spLocks noChangeShapeType="1"/>
            </p:cNvSpPr>
            <p:nvPr/>
          </p:nvSpPr>
          <p:spPr bwMode="auto">
            <a:xfrm>
              <a:off x="1206" y="316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23" name="Line 71"/>
            <p:cNvSpPr>
              <a:spLocks noChangeShapeType="1"/>
            </p:cNvSpPr>
            <p:nvPr/>
          </p:nvSpPr>
          <p:spPr bwMode="auto">
            <a:xfrm>
              <a:off x="1206" y="324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24" name="Line 72"/>
            <p:cNvSpPr>
              <a:spLocks noChangeShapeType="1"/>
            </p:cNvSpPr>
            <p:nvPr/>
          </p:nvSpPr>
          <p:spPr bwMode="auto">
            <a:xfrm>
              <a:off x="1206" y="3344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731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Selective Repeat (SR)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60538"/>
            <a:ext cx="8686800" cy="4411662"/>
          </a:xfrm>
        </p:spPr>
        <p:txBody>
          <a:bodyPr/>
          <a:lstStyle/>
          <a:p>
            <a:r>
              <a:rPr lang="en-US" dirty="0"/>
              <a:t>Sender: transmit up to </a:t>
            </a:r>
            <a:r>
              <a:rPr lang="en-US" i="1" dirty="0"/>
              <a:t>n</a:t>
            </a:r>
            <a:r>
              <a:rPr lang="en-US" dirty="0"/>
              <a:t> unacknowledged </a:t>
            </a:r>
            <a:r>
              <a:rPr lang="en-US" dirty="0" smtClean="0"/>
              <a:t>packets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Assume </a:t>
            </a:r>
            <a:r>
              <a:rPr lang="en-US" dirty="0"/>
              <a:t>packet </a:t>
            </a:r>
            <a:r>
              <a:rPr lang="en-US" i="1" dirty="0"/>
              <a:t>k</a:t>
            </a:r>
            <a:r>
              <a:rPr lang="en-US" dirty="0"/>
              <a:t> is </a:t>
            </a:r>
            <a:r>
              <a:rPr lang="en-US" dirty="0" smtClean="0"/>
              <a:t>lost, </a:t>
            </a:r>
            <a:r>
              <a:rPr lang="en-US" i="1" dirty="0" smtClean="0"/>
              <a:t>k+1</a:t>
            </a:r>
            <a:r>
              <a:rPr lang="en-US" dirty="0" smtClean="0"/>
              <a:t> is not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Receiver: </a:t>
            </a:r>
            <a:r>
              <a:rPr lang="en-US" dirty="0" smtClean="0"/>
              <a:t>indicates </a:t>
            </a:r>
            <a:r>
              <a:rPr lang="en-US" dirty="0"/>
              <a:t>packet </a:t>
            </a:r>
            <a:r>
              <a:rPr lang="en-US" i="1" dirty="0" smtClean="0"/>
              <a:t>k+1</a:t>
            </a:r>
            <a:r>
              <a:rPr lang="en-US" dirty="0" smtClean="0"/>
              <a:t> correctly received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Sender: retransmit </a:t>
            </a:r>
            <a:r>
              <a:rPr lang="en-US" dirty="0" smtClean="0"/>
              <a:t>only packet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smtClean="0"/>
              <a:t>on timeout</a:t>
            </a:r>
          </a:p>
          <a:p>
            <a:endParaRPr lang="en-US" sz="2500" dirty="0"/>
          </a:p>
          <a:p>
            <a:r>
              <a:rPr lang="en-US" sz="2500" dirty="0" smtClean="0"/>
              <a:t>Efficient in retransmissions but complex book-keeping</a:t>
            </a:r>
          </a:p>
          <a:p>
            <a:pPr lvl="1"/>
            <a:r>
              <a:rPr lang="en-US" sz="2100" dirty="0" smtClean="0"/>
              <a:t>need a timer per packet</a:t>
            </a:r>
          </a:p>
          <a:p>
            <a:pPr lvl="1"/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6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5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SR Example with Errors</a:t>
            </a:r>
          </a:p>
        </p:txBody>
      </p:sp>
      <p:sp>
        <p:nvSpPr>
          <p:cNvPr id="1129475" name="Line 3"/>
          <p:cNvSpPr>
            <a:spLocks noChangeShapeType="1"/>
          </p:cNvSpPr>
          <p:nvPr/>
        </p:nvSpPr>
        <p:spPr bwMode="auto">
          <a:xfrm>
            <a:off x="7356475" y="4452938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7453360" y="4960299"/>
            <a:ext cx="8571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Time</a:t>
            </a:r>
          </a:p>
        </p:txBody>
      </p:sp>
      <p:sp>
        <p:nvSpPr>
          <p:cNvPr id="1129477" name="Line 5"/>
          <p:cNvSpPr>
            <a:spLocks noChangeShapeType="1"/>
          </p:cNvSpPr>
          <p:nvPr/>
        </p:nvSpPr>
        <p:spPr bwMode="auto">
          <a:xfrm>
            <a:off x="1808163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78" name="Line 6"/>
          <p:cNvSpPr>
            <a:spLocks noChangeShapeType="1"/>
          </p:cNvSpPr>
          <p:nvPr/>
        </p:nvSpPr>
        <p:spPr bwMode="auto">
          <a:xfrm>
            <a:off x="7162800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79" name="Line 7"/>
          <p:cNvSpPr>
            <a:spLocks noChangeShapeType="1"/>
          </p:cNvSpPr>
          <p:nvPr/>
        </p:nvSpPr>
        <p:spPr bwMode="auto">
          <a:xfrm>
            <a:off x="1808163" y="19208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0" name="Line 8"/>
          <p:cNvSpPr>
            <a:spLocks noChangeShapeType="1"/>
          </p:cNvSpPr>
          <p:nvPr/>
        </p:nvSpPr>
        <p:spPr bwMode="auto">
          <a:xfrm flipH="1">
            <a:off x="1808163" y="25304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1" name="Line 9"/>
          <p:cNvSpPr>
            <a:spLocks noChangeShapeType="1"/>
          </p:cNvSpPr>
          <p:nvPr/>
        </p:nvSpPr>
        <p:spPr bwMode="auto">
          <a:xfrm>
            <a:off x="1808163" y="3073400"/>
            <a:ext cx="3871912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2" name="Text Box 10"/>
          <p:cNvSpPr txBox="1">
            <a:spLocks noChangeArrowheads="1"/>
          </p:cNvSpPr>
          <p:nvPr/>
        </p:nvSpPr>
        <p:spPr bwMode="auto">
          <a:xfrm>
            <a:off x="1233105" y="6400800"/>
            <a:ext cx="1177103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Sender</a:t>
            </a:r>
          </a:p>
        </p:txBody>
      </p:sp>
      <p:sp>
        <p:nvSpPr>
          <p:cNvPr id="1129483" name="Text Box 11"/>
          <p:cNvSpPr txBox="1">
            <a:spLocks noChangeArrowheads="1"/>
          </p:cNvSpPr>
          <p:nvPr/>
        </p:nvSpPr>
        <p:spPr bwMode="auto">
          <a:xfrm>
            <a:off x="6585162" y="6400800"/>
            <a:ext cx="1402926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Receiver</a:t>
            </a:r>
          </a:p>
        </p:txBody>
      </p:sp>
      <p:sp>
        <p:nvSpPr>
          <p:cNvPr id="1129484" name="Line 12"/>
          <p:cNvSpPr>
            <a:spLocks noChangeShapeType="1"/>
          </p:cNvSpPr>
          <p:nvPr/>
        </p:nvSpPr>
        <p:spPr bwMode="auto">
          <a:xfrm>
            <a:off x="1808163" y="222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5" name="Line 13"/>
          <p:cNvSpPr>
            <a:spLocks noChangeShapeType="1"/>
          </p:cNvSpPr>
          <p:nvPr/>
        </p:nvSpPr>
        <p:spPr bwMode="auto">
          <a:xfrm>
            <a:off x="1808163" y="2530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6" name="Line 14"/>
          <p:cNvSpPr>
            <a:spLocks noChangeShapeType="1"/>
          </p:cNvSpPr>
          <p:nvPr/>
        </p:nvSpPr>
        <p:spPr bwMode="auto">
          <a:xfrm flipH="1">
            <a:off x="1808163" y="28352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7" name="Line 15"/>
          <p:cNvSpPr>
            <a:spLocks noChangeShapeType="1"/>
          </p:cNvSpPr>
          <p:nvPr/>
        </p:nvSpPr>
        <p:spPr bwMode="auto">
          <a:xfrm flipH="1">
            <a:off x="1808163" y="31400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8" name="Line 16"/>
          <p:cNvSpPr>
            <a:spLocks noChangeShapeType="1"/>
          </p:cNvSpPr>
          <p:nvPr/>
        </p:nvSpPr>
        <p:spPr bwMode="auto">
          <a:xfrm>
            <a:off x="1808163" y="33782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9" name="Line 17"/>
          <p:cNvSpPr>
            <a:spLocks noChangeShapeType="1"/>
          </p:cNvSpPr>
          <p:nvPr/>
        </p:nvSpPr>
        <p:spPr bwMode="auto">
          <a:xfrm>
            <a:off x="1808163" y="3749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90" name="Line 18"/>
          <p:cNvSpPr>
            <a:spLocks noChangeShapeType="1"/>
          </p:cNvSpPr>
          <p:nvPr/>
        </p:nvSpPr>
        <p:spPr bwMode="auto">
          <a:xfrm flipH="1">
            <a:off x="1808163" y="3962400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91" name="Text Box 19"/>
          <p:cNvSpPr txBox="1">
            <a:spLocks noChangeArrowheads="1"/>
          </p:cNvSpPr>
          <p:nvPr/>
        </p:nvSpPr>
        <p:spPr bwMode="auto">
          <a:xfrm>
            <a:off x="1331574" y="1625600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1</a:t>
            </a:r>
          </a:p>
        </p:txBody>
      </p:sp>
      <p:sp>
        <p:nvSpPr>
          <p:cNvPr id="1129492" name="Text Box 20"/>
          <p:cNvSpPr txBox="1">
            <a:spLocks noChangeArrowheads="1"/>
          </p:cNvSpPr>
          <p:nvPr/>
        </p:nvSpPr>
        <p:spPr bwMode="auto">
          <a:xfrm>
            <a:off x="1337924" y="1962150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2</a:t>
            </a:r>
          </a:p>
        </p:txBody>
      </p:sp>
      <p:sp>
        <p:nvSpPr>
          <p:cNvPr id="1129493" name="Text Box 21"/>
          <p:cNvSpPr txBox="1">
            <a:spLocks noChangeArrowheads="1"/>
          </p:cNvSpPr>
          <p:nvPr/>
        </p:nvSpPr>
        <p:spPr bwMode="auto">
          <a:xfrm>
            <a:off x="1337924" y="2324100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3</a:t>
            </a:r>
          </a:p>
        </p:txBody>
      </p:sp>
      <p:sp>
        <p:nvSpPr>
          <p:cNvPr id="1129494" name="Text Box 22"/>
          <p:cNvSpPr txBox="1">
            <a:spLocks noChangeArrowheads="1"/>
          </p:cNvSpPr>
          <p:nvPr/>
        </p:nvSpPr>
        <p:spPr bwMode="auto">
          <a:xfrm>
            <a:off x="1337924" y="2835275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4</a:t>
            </a:r>
          </a:p>
        </p:txBody>
      </p:sp>
      <p:sp>
        <p:nvSpPr>
          <p:cNvPr id="1129495" name="Text Box 23"/>
          <p:cNvSpPr txBox="1">
            <a:spLocks noChangeArrowheads="1"/>
          </p:cNvSpPr>
          <p:nvPr/>
        </p:nvSpPr>
        <p:spPr bwMode="auto">
          <a:xfrm>
            <a:off x="1337924" y="3171825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5</a:t>
            </a:r>
          </a:p>
        </p:txBody>
      </p:sp>
      <p:sp>
        <p:nvSpPr>
          <p:cNvPr id="1129496" name="Text Box 24"/>
          <p:cNvSpPr txBox="1">
            <a:spLocks noChangeArrowheads="1"/>
          </p:cNvSpPr>
          <p:nvPr/>
        </p:nvSpPr>
        <p:spPr bwMode="auto">
          <a:xfrm>
            <a:off x="1337924" y="3467100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6</a:t>
            </a:r>
          </a:p>
        </p:txBody>
      </p:sp>
      <p:sp>
        <p:nvSpPr>
          <p:cNvPr id="1129497" name="Text Box 25"/>
          <p:cNvSpPr txBox="1">
            <a:spLocks noChangeArrowheads="1"/>
          </p:cNvSpPr>
          <p:nvPr/>
        </p:nvSpPr>
        <p:spPr bwMode="auto">
          <a:xfrm>
            <a:off x="1491911" y="4343400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+mn-lt"/>
              </a:rPr>
              <a:t>4</a:t>
            </a:r>
          </a:p>
        </p:txBody>
      </p:sp>
      <p:sp>
        <p:nvSpPr>
          <p:cNvPr id="1129498" name="Text Box 26"/>
          <p:cNvSpPr txBox="1">
            <a:spLocks noChangeArrowheads="1"/>
          </p:cNvSpPr>
          <p:nvPr/>
        </p:nvSpPr>
        <p:spPr bwMode="auto">
          <a:xfrm>
            <a:off x="1415711" y="5643809"/>
            <a:ext cx="336889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7</a:t>
            </a:r>
          </a:p>
        </p:txBody>
      </p:sp>
      <p:sp>
        <p:nvSpPr>
          <p:cNvPr id="1129501" name="Line 29"/>
          <p:cNvSpPr>
            <a:spLocks noChangeShapeType="1"/>
          </p:cNvSpPr>
          <p:nvPr/>
        </p:nvSpPr>
        <p:spPr bwMode="auto">
          <a:xfrm flipH="1">
            <a:off x="1808163" y="4359275"/>
            <a:ext cx="536575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03" name="Line 31"/>
          <p:cNvSpPr>
            <a:spLocks noChangeShapeType="1"/>
          </p:cNvSpPr>
          <p:nvPr/>
        </p:nvSpPr>
        <p:spPr bwMode="auto">
          <a:xfrm>
            <a:off x="1828800" y="4724400"/>
            <a:ext cx="5367338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04" name="Text Box 32"/>
          <p:cNvSpPr txBox="1">
            <a:spLocks noChangeArrowheads="1"/>
          </p:cNvSpPr>
          <p:nvPr/>
        </p:nvSpPr>
        <p:spPr bwMode="auto">
          <a:xfrm rot="21254809">
            <a:off x="3561428" y="3932149"/>
            <a:ext cx="9352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+mn-lt"/>
              </a:rPr>
              <a:t>ACK=5</a:t>
            </a:r>
            <a:endParaRPr lang="en-US" sz="18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29505" name="Line 33"/>
          <p:cNvSpPr>
            <a:spLocks noChangeShapeType="1"/>
          </p:cNvSpPr>
          <p:nvPr/>
        </p:nvSpPr>
        <p:spPr bwMode="auto">
          <a:xfrm>
            <a:off x="5603875" y="3302000"/>
            <a:ext cx="152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b="0">
              <a:latin typeface="+mn-lt"/>
            </a:endParaRPr>
          </a:p>
        </p:txBody>
      </p:sp>
      <p:sp>
        <p:nvSpPr>
          <p:cNvPr id="1129506" name="Line 34"/>
          <p:cNvSpPr>
            <a:spLocks noChangeShapeType="1"/>
          </p:cNvSpPr>
          <p:nvPr/>
        </p:nvSpPr>
        <p:spPr bwMode="auto">
          <a:xfrm flipH="1">
            <a:off x="5603875" y="3302000"/>
            <a:ext cx="152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b="0">
              <a:latin typeface="+mn-lt"/>
            </a:endParaRPr>
          </a:p>
        </p:txBody>
      </p:sp>
      <p:sp>
        <p:nvSpPr>
          <p:cNvPr id="1129507" name="Text Box 35"/>
          <p:cNvSpPr txBox="1">
            <a:spLocks noChangeArrowheads="1"/>
          </p:cNvSpPr>
          <p:nvPr/>
        </p:nvSpPr>
        <p:spPr bwMode="auto">
          <a:xfrm>
            <a:off x="2917383" y="1438275"/>
            <a:ext cx="3580255" cy="46165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400" b="0" dirty="0">
                <a:solidFill>
                  <a:srgbClr val="0000FF"/>
                </a:solidFill>
                <a:latin typeface="+mn-lt"/>
              </a:rPr>
              <a:t>Window size = 3 packets</a:t>
            </a:r>
          </a:p>
        </p:txBody>
      </p:sp>
      <p:sp>
        <p:nvSpPr>
          <p:cNvPr id="1129508" name="Text Box 36"/>
          <p:cNvSpPr txBox="1">
            <a:spLocks noChangeArrowheads="1"/>
          </p:cNvSpPr>
          <p:nvPr/>
        </p:nvSpPr>
        <p:spPr bwMode="auto">
          <a:xfrm>
            <a:off x="702564" y="1600200"/>
            <a:ext cx="55949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{1}</a:t>
            </a:r>
          </a:p>
        </p:txBody>
      </p:sp>
      <p:sp>
        <p:nvSpPr>
          <p:cNvPr id="1129509" name="Text Box 37"/>
          <p:cNvSpPr txBox="1">
            <a:spLocks noChangeArrowheads="1"/>
          </p:cNvSpPr>
          <p:nvPr/>
        </p:nvSpPr>
        <p:spPr bwMode="auto">
          <a:xfrm>
            <a:off x="359746" y="1943100"/>
            <a:ext cx="93565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{1, 2}</a:t>
            </a:r>
          </a:p>
        </p:txBody>
      </p:sp>
      <p:sp>
        <p:nvSpPr>
          <p:cNvPr id="1129510" name="Text Box 38"/>
          <p:cNvSpPr txBox="1">
            <a:spLocks noChangeArrowheads="1"/>
          </p:cNvSpPr>
          <p:nvPr/>
        </p:nvSpPr>
        <p:spPr bwMode="auto">
          <a:xfrm>
            <a:off x="28668" y="2324100"/>
            <a:ext cx="12778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{1, 2, 3}</a:t>
            </a:r>
          </a:p>
        </p:txBody>
      </p:sp>
      <p:sp>
        <p:nvSpPr>
          <p:cNvPr id="1129511" name="Text Box 39"/>
          <p:cNvSpPr txBox="1">
            <a:spLocks noChangeArrowheads="1"/>
          </p:cNvSpPr>
          <p:nvPr/>
        </p:nvSpPr>
        <p:spPr bwMode="auto">
          <a:xfrm>
            <a:off x="28668" y="2778125"/>
            <a:ext cx="12778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{2, 3, 4}</a:t>
            </a:r>
          </a:p>
        </p:txBody>
      </p:sp>
      <p:sp>
        <p:nvSpPr>
          <p:cNvPr id="1129512" name="Text Box 40"/>
          <p:cNvSpPr txBox="1">
            <a:spLocks noChangeArrowheads="1"/>
          </p:cNvSpPr>
          <p:nvPr/>
        </p:nvSpPr>
        <p:spPr bwMode="auto">
          <a:xfrm>
            <a:off x="28668" y="3159125"/>
            <a:ext cx="12778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{3, 4, 5}</a:t>
            </a:r>
          </a:p>
        </p:txBody>
      </p:sp>
      <p:sp>
        <p:nvSpPr>
          <p:cNvPr id="1129513" name="Text Box 41"/>
          <p:cNvSpPr txBox="1">
            <a:spLocks noChangeArrowheads="1"/>
          </p:cNvSpPr>
          <p:nvPr/>
        </p:nvSpPr>
        <p:spPr bwMode="auto">
          <a:xfrm>
            <a:off x="28668" y="3543300"/>
            <a:ext cx="12778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{4, 5, 6}</a:t>
            </a:r>
          </a:p>
        </p:txBody>
      </p:sp>
      <p:sp>
        <p:nvSpPr>
          <p:cNvPr id="1129515" name="Text Box 43"/>
          <p:cNvSpPr txBox="1">
            <a:spLocks noChangeArrowheads="1"/>
          </p:cNvSpPr>
          <p:nvPr/>
        </p:nvSpPr>
        <p:spPr bwMode="auto">
          <a:xfrm>
            <a:off x="188576" y="4191000"/>
            <a:ext cx="110682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 dirty="0">
                <a:latin typeface="+mn-lt"/>
              </a:rPr>
              <a:t>{4,5,6}</a:t>
            </a:r>
          </a:p>
        </p:txBody>
      </p:sp>
      <p:sp>
        <p:nvSpPr>
          <p:cNvPr id="1129516" name="Line 44"/>
          <p:cNvSpPr>
            <a:spLocks noChangeShapeType="1"/>
          </p:cNvSpPr>
          <p:nvPr/>
        </p:nvSpPr>
        <p:spPr bwMode="auto">
          <a:xfrm flipH="1">
            <a:off x="1752600" y="5334000"/>
            <a:ext cx="536575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17" name="Line 45"/>
          <p:cNvSpPr>
            <a:spLocks noChangeShapeType="1"/>
          </p:cNvSpPr>
          <p:nvPr/>
        </p:nvSpPr>
        <p:spPr bwMode="auto">
          <a:xfrm>
            <a:off x="1828800" y="5943600"/>
            <a:ext cx="3048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18" name="Text Box 46"/>
          <p:cNvSpPr txBox="1">
            <a:spLocks noChangeArrowheads="1"/>
          </p:cNvSpPr>
          <p:nvPr/>
        </p:nvSpPr>
        <p:spPr bwMode="auto">
          <a:xfrm>
            <a:off x="203919" y="5636900"/>
            <a:ext cx="124388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 dirty="0">
                <a:latin typeface="+mn-lt"/>
              </a:rPr>
              <a:t>{</a:t>
            </a:r>
            <a:r>
              <a:rPr lang="en-US" sz="2400" b="0" dirty="0" smtClean="0">
                <a:latin typeface="+mn-lt"/>
              </a:rPr>
              <a:t>7, 8, 9}</a:t>
            </a:r>
            <a:endParaRPr lang="en-US" sz="2400" b="0" dirty="0">
              <a:latin typeface="+mn-lt"/>
            </a:endParaRP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 rot="21254809">
            <a:off x="3673756" y="4313149"/>
            <a:ext cx="9352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+mn-lt"/>
              </a:rPr>
              <a:t>ACK=6</a:t>
            </a:r>
            <a:endParaRPr lang="en-US" sz="18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228600" y="4646300"/>
            <a:ext cx="110682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 dirty="0">
                <a:latin typeface="+mn-lt"/>
              </a:rPr>
              <a:t>{4,5,6}</a:t>
            </a:r>
          </a:p>
        </p:txBody>
      </p:sp>
      <p:grpSp>
        <p:nvGrpSpPr>
          <p:cNvPr id="46" name="Group 61"/>
          <p:cNvGrpSpPr>
            <a:grpSpLocks/>
          </p:cNvGrpSpPr>
          <p:nvPr/>
        </p:nvGrpSpPr>
        <p:grpSpPr bwMode="auto">
          <a:xfrm>
            <a:off x="9525" y="3048000"/>
            <a:ext cx="1743075" cy="1676400"/>
            <a:chOff x="130" y="1968"/>
            <a:chExt cx="1098" cy="1200"/>
          </a:xfrm>
        </p:grpSpPr>
        <p:sp>
          <p:nvSpPr>
            <p:cNvPr id="47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" name="Line 64"/>
            <p:cNvSpPr>
              <a:spLocks noChangeShapeType="1"/>
            </p:cNvSpPr>
            <p:nvPr/>
          </p:nvSpPr>
          <p:spPr bwMode="auto">
            <a:xfrm>
              <a:off x="940" y="1968"/>
              <a:ext cx="0" cy="120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" name="Text Box 65"/>
            <p:cNvSpPr txBox="1">
              <a:spLocks noChangeArrowheads="1"/>
            </p:cNvSpPr>
            <p:nvPr/>
          </p:nvSpPr>
          <p:spPr bwMode="auto">
            <a:xfrm>
              <a:off x="130" y="2160"/>
              <a:ext cx="762" cy="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Timeout</a:t>
              </a:r>
            </a:p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Packet 4</a:t>
              </a:r>
            </a:p>
          </p:txBody>
        </p:sp>
      </p:grpSp>
      <p:sp>
        <p:nvSpPr>
          <p:cNvPr id="51" name="Text Box 32"/>
          <p:cNvSpPr txBox="1">
            <a:spLocks noChangeArrowheads="1"/>
          </p:cNvSpPr>
          <p:nvPr/>
        </p:nvSpPr>
        <p:spPr bwMode="auto">
          <a:xfrm rot="21254809">
            <a:off x="3713828" y="5299719"/>
            <a:ext cx="9352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+mn-lt"/>
              </a:rPr>
              <a:t>ACK=4</a:t>
            </a:r>
            <a:endParaRPr lang="en-US" sz="1800" b="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487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88" grpId="0" animBg="1"/>
      <p:bldP spid="1129489" grpId="0" animBg="1"/>
      <p:bldP spid="1129490" grpId="0" animBg="1"/>
      <p:bldP spid="1129497" grpId="0"/>
      <p:bldP spid="1129498" grpId="0"/>
      <p:bldP spid="1129501" grpId="0" animBg="1"/>
      <p:bldP spid="1129503" grpId="0" animBg="1"/>
      <p:bldP spid="1129504" grpId="0"/>
      <p:bldP spid="1129515" grpId="0"/>
      <p:bldP spid="1129516" grpId="0" animBg="1"/>
      <p:bldP spid="1129517" grpId="0" animBg="1"/>
      <p:bldP spid="1129518" grpId="0"/>
      <p:bldP spid="44" grpId="0"/>
      <p:bldP spid="45" grpId="0"/>
      <p:bldP spid="5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GBN </a:t>
            </a:r>
            <a:r>
              <a:rPr lang="en-US" dirty="0" err="1" smtClean="0"/>
              <a:t>vs</a:t>
            </a:r>
            <a:r>
              <a:rPr lang="en-US" dirty="0" smtClean="0"/>
              <a:t> Selective Repeat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would GBN be better?</a:t>
            </a:r>
          </a:p>
          <a:p>
            <a:endParaRPr lang="en-US" dirty="0"/>
          </a:p>
          <a:p>
            <a:r>
              <a:rPr lang="en-US" dirty="0" smtClean="0"/>
              <a:t>When would SR be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4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267200"/>
          </a:xfrm>
        </p:spPr>
        <p:txBody>
          <a:bodyPr/>
          <a:lstStyle/>
          <a:p>
            <a:r>
              <a:rPr lang="en-US" dirty="0"/>
              <a:t>With sliding windows, it is possible to fully utilize a link, provided the window size is large enough. </a:t>
            </a:r>
            <a:endParaRPr lang="en-US" dirty="0" smtClean="0"/>
          </a:p>
          <a:p>
            <a:r>
              <a:rPr lang="en-US" dirty="0" smtClean="0"/>
              <a:t>Sender </a:t>
            </a:r>
            <a:r>
              <a:rPr lang="en-US" dirty="0"/>
              <a:t>has to buffer all unacknowledged packets, because they may require retransmission</a:t>
            </a:r>
          </a:p>
          <a:p>
            <a:r>
              <a:rPr lang="en-US" dirty="0"/>
              <a:t>Receiver may be able to accept out-of-order packets, but only up to its buffer </a:t>
            </a:r>
            <a:r>
              <a:rPr lang="en-US" dirty="0" smtClean="0"/>
              <a:t>limits</a:t>
            </a:r>
          </a:p>
          <a:p>
            <a:r>
              <a:rPr lang="en-US" dirty="0" smtClean="0"/>
              <a:t>Implementation complexity depends on protocol details (GBN vs. SR)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8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components of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Checksums (for error detection) </a:t>
            </a:r>
          </a:p>
          <a:p>
            <a:r>
              <a:rPr lang="en-US" dirty="0" smtClean="0"/>
              <a:t>Timers (for loss detection) </a:t>
            </a:r>
          </a:p>
          <a:p>
            <a:r>
              <a:rPr lang="en-US" dirty="0" smtClean="0"/>
              <a:t>Acknowledgments </a:t>
            </a:r>
          </a:p>
          <a:p>
            <a:pPr lvl="1"/>
            <a:r>
              <a:rPr lang="en-US" dirty="0" smtClean="0"/>
              <a:t>cumulative </a:t>
            </a:r>
          </a:p>
          <a:p>
            <a:pPr lvl="1"/>
            <a:r>
              <a:rPr lang="en-US" dirty="0" smtClean="0"/>
              <a:t>selective</a:t>
            </a:r>
          </a:p>
          <a:p>
            <a:r>
              <a:rPr lang="en-US" dirty="0" smtClean="0"/>
              <a:t>Sequence numbers (duplicates, windows)</a:t>
            </a:r>
          </a:p>
          <a:p>
            <a:r>
              <a:rPr lang="en-US" dirty="0" smtClean="0"/>
              <a:t>Sliding Windows (for efficiency) </a:t>
            </a:r>
          </a:p>
          <a:p>
            <a:endParaRPr lang="en-US" dirty="0"/>
          </a:p>
          <a:p>
            <a:r>
              <a:rPr lang="en-US" dirty="0" smtClean="0"/>
              <a:t>Reliability protocols use the above to decide when and what to retransmit or acknowledge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8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our previous tricks + a few differences</a:t>
            </a:r>
          </a:p>
          <a:p>
            <a:r>
              <a:rPr lang="en-US" sz="2400" dirty="0" smtClean="0"/>
              <a:t>Sequence numbers are byte offsets </a:t>
            </a:r>
          </a:p>
          <a:p>
            <a:r>
              <a:rPr lang="en-US" sz="2400" dirty="0" smtClean="0"/>
              <a:t>Sender and receiver maintain a sliding window</a:t>
            </a:r>
          </a:p>
          <a:p>
            <a:r>
              <a:rPr lang="en-US" sz="2400" dirty="0" smtClean="0"/>
              <a:t>Receiver sends cumulative acknowledgements (like GBN)</a:t>
            </a:r>
          </a:p>
          <a:p>
            <a:r>
              <a:rPr lang="en-US" sz="2400" dirty="0" smtClean="0"/>
              <a:t>Sender maintains a single </a:t>
            </a:r>
            <a:r>
              <a:rPr lang="en-US" sz="2400" dirty="0" err="1" smtClean="0"/>
              <a:t>retx</a:t>
            </a:r>
            <a:r>
              <a:rPr lang="en-US" sz="2400" dirty="0" smtClean="0"/>
              <a:t>. timer </a:t>
            </a:r>
          </a:p>
          <a:p>
            <a:r>
              <a:rPr lang="en-US" sz="2400" dirty="0" smtClean="0"/>
              <a:t>Receivers do not drop out-of-sequence packets (like SR)</a:t>
            </a:r>
          </a:p>
          <a:p>
            <a:r>
              <a:rPr lang="en-US" sz="2400" dirty="0" smtClean="0"/>
              <a:t>Introduces </a:t>
            </a:r>
            <a:r>
              <a:rPr lang="en-US" sz="2400" dirty="0" smtClean="0">
                <a:solidFill>
                  <a:srgbClr val="FF0000"/>
                </a:solidFill>
              </a:rPr>
              <a:t>fast retransmit </a:t>
            </a:r>
            <a:r>
              <a:rPr lang="en-US" sz="2400" dirty="0" smtClean="0"/>
              <a:t>: optimization that uses duplicate</a:t>
            </a:r>
            <a:br>
              <a:rPr lang="en-US" sz="2400" dirty="0" smtClean="0"/>
            </a:br>
            <a:r>
              <a:rPr lang="en-US" sz="2400" dirty="0" smtClean="0"/>
              <a:t>ACKs to trigger early </a:t>
            </a:r>
            <a:r>
              <a:rPr lang="en-US" sz="2400" dirty="0" err="1" smtClean="0"/>
              <a:t>retx</a:t>
            </a:r>
            <a:r>
              <a:rPr lang="en-US" sz="2400" dirty="0"/>
              <a:t> </a:t>
            </a:r>
            <a:r>
              <a:rPr lang="en-US" sz="2400" dirty="0" smtClean="0"/>
              <a:t>(next time)</a:t>
            </a:r>
          </a:p>
          <a:p>
            <a:r>
              <a:rPr lang="en-US" sz="2400" dirty="0" smtClean="0"/>
              <a:t>Introduces timeout estimation algorithms (next time)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976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Congestion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3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transport layer? 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/>
          <a:lstStyle/>
          <a:p>
            <a:r>
              <a:rPr lang="en-US" dirty="0" smtClean="0"/>
              <a:t>IP </a:t>
            </a:r>
            <a:r>
              <a:rPr lang="en-US" dirty="0"/>
              <a:t>packets are addressed to a </a:t>
            </a:r>
            <a:r>
              <a:rPr lang="en-US" dirty="0" smtClean="0"/>
              <a:t>host but end-to-end communication is between application processes at  hosts</a:t>
            </a:r>
          </a:p>
          <a:p>
            <a:pPr lvl="1"/>
            <a:r>
              <a:rPr lang="en-US" dirty="0" smtClean="0"/>
              <a:t>Need</a:t>
            </a:r>
            <a:r>
              <a:rPr lang="en-US" dirty="0"/>
              <a:t> </a:t>
            </a:r>
            <a:r>
              <a:rPr lang="en-US" dirty="0" smtClean="0"/>
              <a:t>a way to decide which packets go to which applications (mux/</a:t>
            </a:r>
            <a:r>
              <a:rPr lang="en-US" dirty="0" err="1" smtClean="0"/>
              <a:t>demux</a:t>
            </a:r>
            <a:r>
              <a:rPr lang="en-US" dirty="0" smtClean="0"/>
              <a:t>)</a:t>
            </a:r>
          </a:p>
          <a:p>
            <a:r>
              <a:rPr lang="en-US" dirty="0" smtClean="0"/>
              <a:t>IP </a:t>
            </a:r>
            <a:r>
              <a:rPr lang="en-US" dirty="0"/>
              <a:t>provides a </a:t>
            </a:r>
            <a:r>
              <a:rPr lang="en-US" dirty="0" smtClean="0"/>
              <a:t>weak </a:t>
            </a:r>
            <a:r>
              <a:rPr lang="en-US" dirty="0"/>
              <a:t>service model (</a:t>
            </a:r>
            <a:r>
              <a:rPr lang="en-US" i="1" dirty="0"/>
              <a:t>best-effort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Packets can be </a:t>
            </a:r>
            <a:r>
              <a:rPr lang="en-US" dirty="0" smtClean="0"/>
              <a:t>corrupted, delayed</a:t>
            </a:r>
            <a:r>
              <a:rPr lang="en-US" dirty="0"/>
              <a:t>, dropped, reordered, </a:t>
            </a:r>
            <a:r>
              <a:rPr lang="en-US" dirty="0" smtClean="0"/>
              <a:t>duplicated </a:t>
            </a:r>
            <a:endParaRPr lang="en-US" dirty="0"/>
          </a:p>
          <a:p>
            <a:pPr lvl="1"/>
            <a:r>
              <a:rPr lang="en-US" dirty="0" smtClean="0"/>
              <a:t>No guidance on how much traffic to send and when</a:t>
            </a:r>
            <a:endParaRPr lang="en-US" i="1" dirty="0" smtClean="0"/>
          </a:p>
          <a:p>
            <a:pPr lvl="1"/>
            <a:r>
              <a:rPr lang="en-US" dirty="0" smtClean="0"/>
              <a:t>Dealing with this is tedious for application developers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5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38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534400" cy="4411662"/>
          </a:xfrm>
        </p:spPr>
        <p:txBody>
          <a:bodyPr/>
          <a:lstStyle/>
          <a:p>
            <a:r>
              <a:rPr lang="en-US" dirty="0" smtClean="0"/>
              <a:t>Communication between application processes</a:t>
            </a:r>
          </a:p>
          <a:p>
            <a:pPr lvl="1"/>
            <a:r>
              <a:rPr lang="en-US" dirty="0" smtClean="0"/>
              <a:t>Mux and </a:t>
            </a:r>
            <a:r>
              <a:rPr lang="en-US" dirty="0" err="1" smtClean="0"/>
              <a:t>demux</a:t>
            </a:r>
            <a:r>
              <a:rPr lang="en-US" dirty="0" smtClean="0"/>
              <a:t> from/to application processes</a:t>
            </a:r>
          </a:p>
          <a:p>
            <a:pPr lvl="1"/>
            <a:r>
              <a:rPr lang="en-US" dirty="0" smtClean="0"/>
              <a:t>Implemented using </a:t>
            </a:r>
            <a:r>
              <a:rPr lang="en-US" i="1" dirty="0" smtClean="0">
                <a:solidFill>
                  <a:srgbClr val="FF0000"/>
                </a:solidFill>
              </a:rPr>
              <a:t>ports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0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3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534400" cy="441166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Communication between application processes</a:t>
            </a:r>
          </a:p>
          <a:p>
            <a:r>
              <a:rPr lang="en-US" dirty="0" smtClean="0"/>
              <a:t>Provide common end-to-end services for app layer </a:t>
            </a:r>
            <a:r>
              <a:rPr lang="en-US" dirty="0" smtClean="0">
                <a:solidFill>
                  <a:srgbClr val="000090"/>
                </a:solidFill>
              </a:rPr>
              <a:t>[optional]</a:t>
            </a:r>
          </a:p>
          <a:p>
            <a:pPr lvl="1"/>
            <a:r>
              <a:rPr lang="en-US" dirty="0" smtClean="0"/>
              <a:t>Reliable, in-order data delivery</a:t>
            </a:r>
          </a:p>
          <a:p>
            <a:pPr lvl="1"/>
            <a:r>
              <a:rPr lang="en-US" dirty="0" smtClean="0"/>
              <a:t>Well-paced data delivery</a:t>
            </a:r>
          </a:p>
          <a:p>
            <a:pPr lvl="2"/>
            <a:r>
              <a:rPr lang="en-US" dirty="0" smtClean="0"/>
              <a:t>too fast may overwhelm the network</a:t>
            </a:r>
          </a:p>
          <a:p>
            <a:pPr lvl="2"/>
            <a:r>
              <a:rPr lang="en-US" dirty="0" smtClean="0"/>
              <a:t>too slow is not efficient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1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Provide common end-to-end services for app layer [optional]</a:t>
            </a:r>
          </a:p>
          <a:p>
            <a:r>
              <a:rPr lang="en-US" dirty="0" smtClean="0"/>
              <a:t>TCP and UDP are the common transport protocols</a:t>
            </a:r>
          </a:p>
          <a:p>
            <a:pPr lvl="1"/>
            <a:r>
              <a:rPr lang="en-US" dirty="0" smtClean="0"/>
              <a:t>also SCTP, MTCP, SST, RDP, DCCP, …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34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44245</TotalTime>
  <Words>2648</Words>
  <Application>Microsoft Macintosh PowerPoint</Application>
  <PresentationFormat>On-screen Show (4:3)</PresentationFormat>
  <Paragraphs>607</Paragraphs>
  <Slides>58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Network</vt:lpstr>
      <vt:lpstr>The Transport Layer </vt:lpstr>
      <vt:lpstr>Preliminaries</vt:lpstr>
      <vt:lpstr>PowerPoint Presentation</vt:lpstr>
      <vt:lpstr>From Lecture#3: Transport Layer</vt:lpstr>
      <vt:lpstr>Why a transport layer? </vt:lpstr>
      <vt:lpstr>Why a transport layer? </vt:lpstr>
      <vt:lpstr>Role of the Transport Layer</vt:lpstr>
      <vt:lpstr>Role of the Transport Layer</vt:lpstr>
      <vt:lpstr>Role of the Transport Layer</vt:lpstr>
      <vt:lpstr>Role of the Transport Layer</vt:lpstr>
      <vt:lpstr>Role of the Transport Layer</vt:lpstr>
      <vt:lpstr>PowerPoint Presentation</vt:lpstr>
      <vt:lpstr>Context: Applications and Sockets</vt:lpstr>
      <vt:lpstr>Ports</vt:lpstr>
      <vt:lpstr>Two Questions</vt:lpstr>
      <vt:lpstr>PowerPoint Presentation</vt:lpstr>
      <vt:lpstr>PowerPoint Presentation</vt:lpstr>
      <vt:lpstr>PowerPoint Presentation</vt:lpstr>
      <vt:lpstr>PowerPoint Presentation</vt:lpstr>
      <vt:lpstr>Recap: Multiplexing and Demultiplexing</vt:lpstr>
      <vt:lpstr>Rest of Lecture</vt:lpstr>
      <vt:lpstr>More on Ports</vt:lpstr>
      <vt:lpstr>UDP: User Datagram Protocol </vt:lpstr>
      <vt:lpstr>Question</vt:lpstr>
      <vt:lpstr>Why a transport layer? </vt:lpstr>
      <vt:lpstr>Reliable Transport</vt:lpstr>
      <vt:lpstr>Reliable Transport</vt:lpstr>
      <vt:lpstr>Reliable Transport</vt:lpstr>
      <vt:lpstr>Dealing with Packet Corruption </vt:lpstr>
      <vt:lpstr>Dealing with Packet Corruption </vt:lpstr>
      <vt:lpstr>Dealing with Packet Loss</vt:lpstr>
      <vt:lpstr>Dealing with Packet Loss (of ack)</vt:lpstr>
      <vt:lpstr>Dealing with Packet Loss</vt:lpstr>
      <vt:lpstr>Components of a solution (so far)</vt:lpstr>
      <vt:lpstr>PowerPoint Presentation</vt:lpstr>
      <vt:lpstr>A Solution: “Stop and Wait”</vt:lpstr>
      <vt:lpstr>Stop &amp; Wait is Inefficient </vt:lpstr>
      <vt:lpstr>Orders of Magnitude</vt:lpstr>
      <vt:lpstr>Three Design Decisions</vt:lpstr>
      <vt:lpstr>Sliding Window</vt:lpstr>
      <vt:lpstr>Sliding Window</vt:lpstr>
      <vt:lpstr>Throughput of Sliding Window</vt:lpstr>
      <vt:lpstr>Acknowledgements w/ Sliding Window</vt:lpstr>
      <vt:lpstr>Cumulative Acknowledgements (1)</vt:lpstr>
      <vt:lpstr>Cumulative Acknowledgements (2)</vt:lpstr>
      <vt:lpstr>Acknowledgements w/ Sliding Window</vt:lpstr>
      <vt:lpstr>Sliding Window Protocols</vt:lpstr>
      <vt:lpstr>Go-Back-N (GBN)</vt:lpstr>
      <vt:lpstr>Sliding Window with GBN</vt:lpstr>
      <vt:lpstr>GBN Example w/o Errors</vt:lpstr>
      <vt:lpstr>GBN Example with Errors</vt:lpstr>
      <vt:lpstr>Selective Repeat (SR)</vt:lpstr>
      <vt:lpstr>SR Example with Errors</vt:lpstr>
      <vt:lpstr>GBN vs Selective Repeat</vt:lpstr>
      <vt:lpstr>Observations</vt:lpstr>
      <vt:lpstr>Recap: components of a solution</vt:lpstr>
      <vt:lpstr>What does TCP do?</vt:lpstr>
      <vt:lpstr>Next Time  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Scott Shenker</cp:lastModifiedBy>
  <cp:revision>2042</cp:revision>
  <cp:lastPrinted>2013-09-23T20:04:51Z</cp:lastPrinted>
  <dcterms:created xsi:type="dcterms:W3CDTF">2010-08-30T13:51:03Z</dcterms:created>
  <dcterms:modified xsi:type="dcterms:W3CDTF">2014-10-06T22:49:04Z</dcterms:modified>
</cp:coreProperties>
</file>