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71"/>
  </p:notesMasterIdLst>
  <p:handoutMasterIdLst>
    <p:handoutMasterId r:id="rId72"/>
  </p:handoutMasterIdLst>
  <p:sldIdLst>
    <p:sldId id="581" r:id="rId2"/>
    <p:sldId id="582" r:id="rId3"/>
    <p:sldId id="583" r:id="rId4"/>
    <p:sldId id="584" r:id="rId5"/>
    <p:sldId id="585" r:id="rId6"/>
    <p:sldId id="586" r:id="rId7"/>
    <p:sldId id="580" r:id="rId8"/>
    <p:sldId id="433" r:id="rId9"/>
    <p:sldId id="434" r:id="rId10"/>
    <p:sldId id="576" r:id="rId11"/>
    <p:sldId id="435" r:id="rId12"/>
    <p:sldId id="437" r:id="rId13"/>
    <p:sldId id="577" r:id="rId14"/>
    <p:sldId id="438" r:id="rId15"/>
    <p:sldId id="440" r:id="rId16"/>
    <p:sldId id="520" r:id="rId17"/>
    <p:sldId id="441" r:id="rId18"/>
    <p:sldId id="442" r:id="rId19"/>
    <p:sldId id="443" r:id="rId20"/>
    <p:sldId id="521" r:id="rId21"/>
    <p:sldId id="446" r:id="rId22"/>
    <p:sldId id="536" r:id="rId23"/>
    <p:sldId id="537" r:id="rId24"/>
    <p:sldId id="538" r:id="rId25"/>
    <p:sldId id="539" r:id="rId26"/>
    <p:sldId id="449" r:id="rId27"/>
    <p:sldId id="450" r:id="rId28"/>
    <p:sldId id="522" r:id="rId29"/>
    <p:sldId id="452" r:id="rId30"/>
    <p:sldId id="454" r:id="rId31"/>
    <p:sldId id="455" r:id="rId32"/>
    <p:sldId id="456" r:id="rId33"/>
    <p:sldId id="525" r:id="rId34"/>
    <p:sldId id="526" r:id="rId35"/>
    <p:sldId id="527" r:id="rId36"/>
    <p:sldId id="578" r:id="rId37"/>
    <p:sldId id="529" r:id="rId38"/>
    <p:sldId id="457" r:id="rId39"/>
    <p:sldId id="463" r:id="rId40"/>
    <p:sldId id="530" r:id="rId41"/>
    <p:sldId id="501" r:id="rId42"/>
    <p:sldId id="541" r:id="rId43"/>
    <p:sldId id="503" r:id="rId44"/>
    <p:sldId id="531" r:id="rId45"/>
    <p:sldId id="507" r:id="rId46"/>
    <p:sldId id="542" r:id="rId47"/>
    <p:sldId id="508" r:id="rId48"/>
    <p:sldId id="579" r:id="rId49"/>
    <p:sldId id="509" r:id="rId50"/>
    <p:sldId id="510" r:id="rId51"/>
    <p:sldId id="554" r:id="rId52"/>
    <p:sldId id="465" r:id="rId53"/>
    <p:sldId id="532" r:id="rId54"/>
    <p:sldId id="533" r:id="rId55"/>
    <p:sldId id="549" r:id="rId56"/>
    <p:sldId id="535" r:id="rId57"/>
    <p:sldId id="534" r:id="rId58"/>
    <p:sldId id="472" r:id="rId59"/>
    <p:sldId id="547" r:id="rId60"/>
    <p:sldId id="550" r:id="rId61"/>
    <p:sldId id="551" r:id="rId62"/>
    <p:sldId id="543" r:id="rId63"/>
    <p:sldId id="552" r:id="rId64"/>
    <p:sldId id="553" r:id="rId65"/>
    <p:sldId id="571" r:id="rId66"/>
    <p:sldId id="572" r:id="rId67"/>
    <p:sldId id="573" r:id="rId68"/>
    <p:sldId id="574" r:id="rId69"/>
    <p:sldId id="575" r:id="rId70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2B0"/>
    <a:srgbClr val="FF9857"/>
    <a:srgbClr val="FFFF99"/>
    <a:srgbClr val="FFCC99"/>
    <a:srgbClr val="FF3300"/>
    <a:srgbClr val="CCFFFF"/>
    <a:srgbClr val="FFCC00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01" autoAdjust="0"/>
  </p:normalViewPr>
  <p:slideViewPr>
    <p:cSldViewPr>
      <p:cViewPr>
        <p:scale>
          <a:sx n="99" d="100"/>
          <a:sy n="99" d="100"/>
        </p:scale>
        <p:origin x="-1144" y="-8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notesMaster" Target="notesMasters/notesMaster1.xml"/><Relationship Id="rId72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7.xml"/><Relationship Id="rId4" Type="http://schemas.openxmlformats.org/officeDocument/2006/relationships/slide" Target="slides/slide49.xml"/><Relationship Id="rId5" Type="http://schemas.openxmlformats.org/officeDocument/2006/relationships/slide" Target="slides/slide50.xml"/><Relationship Id="rId1" Type="http://schemas.openxmlformats.org/officeDocument/2006/relationships/slide" Target="slides/slide45.xml"/><Relationship Id="rId2" Type="http://schemas.openxmlformats.org/officeDocument/2006/relationships/slide" Target="slides/slide4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fld id="{C816B1D2-BE1A-CF48-BB2F-496E285E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2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344D7B7-8497-9440-908B-E77F83F66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66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D764017-9695-6E4E-BA5B-604F8CA13258}" type="slidenum">
              <a:rPr lang="en-US" sz="1300" b="0">
                <a:latin typeface="Times New Roman" charset="0"/>
              </a:rPr>
              <a:pPr eaLnBrk="1" hangingPunct="1"/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6D7678D-3933-B64B-89D3-B222E3A47E3F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D759AB-56F7-F243-83EF-1DC089F8D502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5DA2B1D-5FDE-A743-891C-2D6157A776A1}" type="slidenum">
              <a:rPr lang="en-US" sz="1300" b="0">
                <a:latin typeface="Times New Roman" charset="0"/>
              </a:rPr>
              <a:pPr eaLnBrk="1" hangingPunct="1"/>
              <a:t>41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D16A600-A7FA-7840-B1E2-D2FDE4B9919E}" type="slidenum">
              <a:rPr lang="en-US" sz="1300" b="0">
                <a:latin typeface="Times New Roman" charset="0"/>
              </a:rPr>
              <a:pPr eaLnBrk="1" hangingPunct="1"/>
              <a:t>45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D16A600-A7FA-7840-B1E2-D2FDE4B9919E}" type="slidenum">
              <a:rPr lang="en-US" sz="1300" b="0">
                <a:latin typeface="Times New Roman" charset="0"/>
              </a:rPr>
              <a:pPr eaLnBrk="1" hangingPunct="1"/>
              <a:t>46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39529EA-2A83-C840-9F3E-1C516B952A4F}" type="slidenum">
              <a:rPr lang="en-US" sz="1300" b="0">
                <a:latin typeface="Times New Roman" charset="0"/>
              </a:rPr>
              <a:pPr eaLnBrk="1" hangingPunct="1"/>
              <a:t>47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E6B17A8-47EE-4343-97AD-4478B3D87BB1}" type="slidenum">
              <a:rPr lang="en-US" sz="1300" b="0">
                <a:latin typeface="Times New Roman" charset="0"/>
              </a:rPr>
              <a:pPr eaLnBrk="1" hangingPunct="1"/>
              <a:t>48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9D8C0A1-83C6-324A-9F8C-9B8F721BE31F}" type="slidenum">
              <a:rPr lang="en-US" sz="1300" b="0">
                <a:latin typeface="Times New Roman" charset="0"/>
              </a:rPr>
              <a:pPr eaLnBrk="1" hangingPunct="1"/>
              <a:t>49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73B7972-42B7-8F4F-9165-E6B81B7CBFF4}" type="slidenum">
              <a:rPr lang="en-US" sz="1300" b="0">
                <a:latin typeface="Times New Roman" charset="0"/>
              </a:rPr>
              <a:pPr eaLnBrk="1" hangingPunct="1"/>
              <a:t>50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7B48305-5CDB-0E47-ADEF-D7DA81228169}" type="slidenum">
              <a:rPr lang="en-US" sz="1300" b="0">
                <a:latin typeface="Times New Roman" charset="0"/>
              </a:rPr>
              <a:pPr eaLnBrk="1" hangingPunct="1"/>
              <a:t>51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AF5948D-D09D-1B40-B686-E4596E3B3EAE}" type="slidenum">
              <a:rPr lang="en-US" sz="1300" b="0">
                <a:latin typeface="Times New Roman" charset="0"/>
              </a:rPr>
              <a:pPr eaLnBrk="1" hangingPunct="1"/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A0DC697-34C2-E145-B9F6-BE65FBE83785}" type="slidenum">
              <a:rPr lang="en-US" sz="1300" b="0">
                <a:latin typeface="Times New Roman" charset="0"/>
              </a:rPr>
              <a:pPr eaLnBrk="1" hangingPunct="1"/>
              <a:t>52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291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291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853705C-35BF-A442-8E55-A6E2782461EE}" type="slidenum">
              <a:rPr lang="en-US" sz="1300" b="0">
                <a:latin typeface="Times New Roman" charset="0"/>
              </a:rPr>
              <a:pPr eaLnBrk="1" hangingPunct="1"/>
              <a:t>58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AF5948D-D09D-1B40-B686-E4596E3B3EAE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89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25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E153740-8C51-4346-BF6D-FBC421DC3D28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5DA2B1D-5FDE-A743-891C-2D6157A776A1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617E3E7-2B42-714B-934F-5F81F0638D3B}" type="slidenum">
              <a:rPr lang="en-US" sz="1300" b="0">
                <a:latin typeface="Times New Roman" charset="0"/>
              </a:rPr>
              <a:pPr eaLnBrk="1" hangingPunct="1"/>
              <a:t>34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MSS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vs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MTU??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6D7678D-3933-B64B-89D3-B222E3A47E3F}" type="slidenum">
              <a:rPr lang="en-US" sz="1300" b="0">
                <a:latin typeface="Times New Roman" charset="0"/>
              </a:rPr>
              <a:pPr eaLnBrk="1" hangingPunct="1"/>
              <a:t>35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F5E10-A0CA-344B-8575-36A6C69B7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E7706-4F62-EA48-B7A0-989AE18DF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5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41BD-0D0C-7043-AF85-3A59FA5DE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5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07158-3B47-5C4A-A629-859413085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78DD-F5B8-314B-9873-FEA8875CB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B920-46FC-A548-895D-36A9BD933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E245D-63E1-8C4C-9A3D-7CB34664D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6654-21FB-CA40-A072-7FA17CC0E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F724-9A37-7B41-BBCB-F97B60D8C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8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66742-18A0-1B48-A0FD-EA85AA809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1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B207-A5D9-C040-8DE6-427C11144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2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>
              <a:defRPr/>
            </a:pPr>
            <a:fld id="{EA01B2A8-52CD-F545-8CC6-5F85D29D8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Microsoft_Excel_97_-_2004_Worksheet2.xls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nst.eecs.berkeley.edu/~cs168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 – Implement Reliable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Bears – TP: A simple reliable transport protocol based on GBN</a:t>
            </a:r>
            <a:endParaRPr lang="en-US" dirty="0"/>
          </a:p>
          <a:p>
            <a:pPr lvl="1"/>
            <a:r>
              <a:rPr lang="en-US" dirty="0" smtClean="0"/>
              <a:t>Receiver code is provided</a:t>
            </a:r>
          </a:p>
          <a:p>
            <a:pPr lvl="1"/>
            <a:r>
              <a:rPr lang="en-US" dirty="0" smtClean="0"/>
              <a:t>Only implement sender</a:t>
            </a:r>
          </a:p>
          <a:p>
            <a:pPr lvl="1"/>
            <a:endParaRPr lang="en-US" dirty="0"/>
          </a:p>
          <a:p>
            <a:r>
              <a:rPr lang="en-US" dirty="0" smtClean="0"/>
              <a:t>Basic requirements (85%) , deal with:</a:t>
            </a:r>
          </a:p>
          <a:p>
            <a:pPr lvl="1"/>
            <a:r>
              <a:rPr lang="en-US" dirty="0" smtClean="0"/>
              <a:t>Loss, corruption and reordering</a:t>
            </a:r>
          </a:p>
          <a:p>
            <a:pPr lvl="1"/>
            <a:r>
              <a:rPr lang="en-US" dirty="0" smtClean="0"/>
              <a:t>Duplication and delay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Performance requirements (15%):</a:t>
            </a:r>
          </a:p>
          <a:p>
            <a:pPr lvl="1"/>
            <a:r>
              <a:rPr lang="en-US" dirty="0" smtClean="0"/>
              <a:t>Fast retransmit</a:t>
            </a:r>
          </a:p>
          <a:p>
            <a:pPr lvl="1"/>
            <a:r>
              <a:rPr lang="en-US" dirty="0" smtClean="0"/>
              <a:t>Selective acknowledgement</a:t>
            </a:r>
          </a:p>
        </p:txBody>
      </p:sp>
    </p:spTree>
    <p:extLst>
      <p:ext uri="{BB962C8B-B14F-4D97-AF65-F5344CB8AC3E}">
        <p14:creationId xmlns:p14="http://schemas.microsoft.com/office/powerpoint/2010/main" val="293781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16162"/>
            <a:ext cx="8001000" cy="3170238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How do we know the network is congested? 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Who takes care of congestion?</a:t>
            </a:r>
          </a:p>
          <a:p>
            <a:pPr lvl="1"/>
            <a:r>
              <a:rPr lang="en-US" sz="2000" i="1" dirty="0" smtClean="0">
                <a:latin typeface="Arial" charset="0"/>
                <a:ea typeface="Arial" charset="0"/>
                <a:cs typeface="Arial" charset="0"/>
              </a:rPr>
              <a:t>network, end hosts, both, …</a:t>
            </a: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How do we handle of congestion?</a:t>
            </a:r>
          </a:p>
          <a:p>
            <a:pPr marL="0" indent="0">
              <a:buNone/>
            </a:pP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>
                <a:ea typeface="ＭＳ Ｐゴシック" charset="0"/>
                <a:cs typeface="ＭＳ Ｐゴシック" charset="0"/>
              </a:rPr>
              <a:t>A few design considerations</a:t>
            </a:r>
            <a:endParaRPr lang="en-US" sz="3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122938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1" dirty="0" smtClean="0">
                <a:solidFill>
                  <a:srgbClr val="0000FF"/>
                </a:solidFill>
                <a:latin typeface="+mn-lt"/>
              </a:rPr>
              <a:t>…If you were starting with TCP?</a:t>
            </a:r>
            <a:endParaRPr lang="en-US" sz="2800" b="0" i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0817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TCP’s approach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12938"/>
            <a:ext cx="8229600" cy="44116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 dirty="0" smtClean="0"/>
              <a:t>End </a:t>
            </a:r>
            <a:r>
              <a:rPr lang="en-US" b="1" dirty="0"/>
              <a:t>hosts </a:t>
            </a:r>
            <a:r>
              <a:rPr lang="en-US" dirty="0"/>
              <a:t>adjust sending </a:t>
            </a:r>
            <a:r>
              <a:rPr lang="en-US" dirty="0" smtClean="0"/>
              <a:t>rate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b="1" dirty="0" smtClean="0"/>
              <a:t>implicit feedback </a:t>
            </a:r>
            <a:r>
              <a:rPr lang="en-US" dirty="0"/>
              <a:t>from </a:t>
            </a:r>
            <a:r>
              <a:rPr lang="en-US" dirty="0" smtClean="0"/>
              <a:t>network</a:t>
            </a:r>
          </a:p>
          <a:p>
            <a:pPr lvl="1">
              <a:lnSpc>
                <a:spcPct val="120000"/>
              </a:lnSpc>
            </a:pPr>
            <a:endParaRPr lang="en-US" b="1" dirty="0"/>
          </a:p>
          <a:p>
            <a:pPr>
              <a:lnSpc>
                <a:spcPct val="120000"/>
              </a:lnSpc>
            </a:pPr>
            <a:r>
              <a:rPr lang="en-US" dirty="0" smtClean="0"/>
              <a:t>Not the only approach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 consequence of history rather than planning</a:t>
            </a:r>
          </a:p>
          <a:p>
            <a:pPr lvl="2">
              <a:lnSpc>
                <a:spcPct val="120000"/>
              </a:lnSpc>
            </a:pPr>
            <a:endParaRPr lang="en-US" b="1" dirty="0" smtClean="0"/>
          </a:p>
          <a:p>
            <a:pPr>
              <a:lnSpc>
                <a:spcPct val="120000"/>
              </a:lnSpc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62580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History: TCP in the 1980s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6738"/>
            <a:ext cx="8229600" cy="4411662"/>
          </a:xfrm>
        </p:spPr>
        <p:txBody>
          <a:bodyPr/>
          <a:lstStyle/>
          <a:p>
            <a:r>
              <a:rPr lang="en-US" dirty="0" smtClean="0"/>
              <a:t>Sending rate only limited by flow control</a:t>
            </a:r>
          </a:p>
          <a:p>
            <a:pPr lvl="1"/>
            <a:r>
              <a:rPr lang="en-US" dirty="0" smtClean="0"/>
              <a:t>Dropped packets </a:t>
            </a:r>
            <a:r>
              <a:rPr lang="en-US" dirty="0" smtClean="0">
                <a:sym typeface="Wingdings"/>
              </a:rPr>
              <a:t> s</a:t>
            </a:r>
            <a:r>
              <a:rPr lang="en-US" dirty="0" smtClean="0"/>
              <a:t>enders (repeatedly!) retransmit </a:t>
            </a:r>
          </a:p>
          <a:p>
            <a:endParaRPr lang="en-US" dirty="0" smtClean="0"/>
          </a:p>
          <a:p>
            <a:r>
              <a:rPr lang="en-US" dirty="0" smtClean="0"/>
              <a:t>Led to “congestion collapse” in Oct. 1986</a:t>
            </a:r>
          </a:p>
          <a:p>
            <a:pPr lvl="1"/>
            <a:r>
              <a:rPr lang="en-US" dirty="0" smtClean="0"/>
              <a:t>Throughput on the NSF network dropped from 32Kbits/s to 40bits/sec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“Fixed” by Van Jacobson’s development of TCP’s congestion control (CC) algorithms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7583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Jacobson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12938"/>
            <a:ext cx="8229600" cy="4411662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Leader of the networking research group at LBL</a:t>
            </a:r>
          </a:p>
          <a:p>
            <a:r>
              <a:rPr lang="en-US" dirty="0" smtClean="0"/>
              <a:t>Many contributions to the early TCP/IP stack</a:t>
            </a:r>
          </a:p>
          <a:p>
            <a:pPr lvl="1"/>
            <a:r>
              <a:rPr lang="en-US" dirty="0" smtClean="0"/>
              <a:t>Most notably congestion control</a:t>
            </a:r>
          </a:p>
          <a:p>
            <a:r>
              <a:rPr lang="en-US" dirty="0" smtClean="0"/>
              <a:t>Creator of many widely used network tools</a:t>
            </a:r>
          </a:p>
          <a:p>
            <a:pPr lvl="1"/>
            <a:r>
              <a:rPr lang="en-US" dirty="0" err="1" smtClean="0"/>
              <a:t>Traceroute</a:t>
            </a:r>
            <a:r>
              <a:rPr lang="en-US" dirty="0" smtClean="0"/>
              <a:t>, </a:t>
            </a:r>
            <a:r>
              <a:rPr lang="en-US" dirty="0" err="1" smtClean="0"/>
              <a:t>tcpdump</a:t>
            </a:r>
            <a:r>
              <a:rPr lang="en-US" dirty="0" smtClean="0"/>
              <a:t>, </a:t>
            </a:r>
            <a:r>
              <a:rPr lang="en-US" dirty="0" err="1" smtClean="0"/>
              <a:t>pathchar</a:t>
            </a:r>
            <a:r>
              <a:rPr lang="en-US" dirty="0" smtClean="0"/>
              <a:t>, Berkeley Packet Filter</a:t>
            </a:r>
            <a:endParaRPr lang="en-US" dirty="0"/>
          </a:p>
          <a:p>
            <a:r>
              <a:rPr lang="en-US" sz="2600" dirty="0" smtClean="0"/>
              <a:t>Later Chief Scientist at Cisco, now Fellow at PARC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381000"/>
            <a:ext cx="159111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87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Jacobson’s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2938"/>
            <a:ext cx="8229600" cy="4411662"/>
          </a:xfrm>
        </p:spPr>
        <p:txBody>
          <a:bodyPr/>
          <a:lstStyle/>
          <a:p>
            <a:r>
              <a:rPr lang="en-US" sz="2400" dirty="0" smtClean="0"/>
              <a:t>Extend TCP’s existing window-based protocol but </a:t>
            </a:r>
            <a:r>
              <a:rPr lang="en-US" sz="2400" dirty="0" smtClean="0">
                <a:solidFill>
                  <a:srgbClr val="FF0000"/>
                </a:solidFill>
              </a:rPr>
              <a:t>adapt</a:t>
            </a:r>
            <a:r>
              <a:rPr lang="en-US" sz="2400" dirty="0" smtClean="0"/>
              <a:t> the window size in response to congestion</a:t>
            </a:r>
          </a:p>
          <a:p>
            <a:endParaRPr lang="en-US" sz="2400" dirty="0" smtClean="0"/>
          </a:p>
          <a:p>
            <a:r>
              <a:rPr lang="en-US" sz="2400" dirty="0" smtClean="0"/>
              <a:t>A pragmatic and effective solution </a:t>
            </a:r>
          </a:p>
          <a:p>
            <a:pPr lvl="1"/>
            <a:r>
              <a:rPr lang="en-US" sz="2000" dirty="0">
                <a:solidFill>
                  <a:srgbClr val="000090"/>
                </a:solidFill>
              </a:rPr>
              <a:t>required no upgrades to routers or applications!</a:t>
            </a:r>
          </a:p>
          <a:p>
            <a:pPr lvl="1"/>
            <a:r>
              <a:rPr lang="en-US" sz="2000" dirty="0">
                <a:solidFill>
                  <a:srgbClr val="000090"/>
                </a:solidFill>
              </a:rPr>
              <a:t>patch of a few lines of code to TCP implementations</a:t>
            </a:r>
          </a:p>
          <a:p>
            <a:endParaRPr lang="en-US" sz="2400" dirty="0" smtClean="0"/>
          </a:p>
          <a:p>
            <a:r>
              <a:rPr lang="en-US" sz="2400" dirty="0" smtClean="0"/>
              <a:t>Extensively researched and improved upon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Especially now with datacenters and cloud services</a:t>
            </a:r>
            <a:endParaRPr lang="en-US" sz="2000" dirty="0">
              <a:solidFill>
                <a:srgbClr val="000090"/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75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534400" cy="1173162"/>
          </a:xfrm>
        </p:spPr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Issues to Consider</a:t>
            </a:r>
            <a:endParaRPr lang="en-US" dirty="0"/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Discovering the available (bottleneck) bandwidth</a:t>
            </a:r>
            <a:endParaRPr lang="en-US" dirty="0"/>
          </a:p>
          <a:p>
            <a:endParaRPr lang="en-US" dirty="0"/>
          </a:p>
          <a:p>
            <a:r>
              <a:rPr lang="en-US" dirty="0"/>
              <a:t>Adjusting to variations in bandwidth</a:t>
            </a:r>
          </a:p>
          <a:p>
            <a:endParaRPr lang="en-US" dirty="0"/>
          </a:p>
          <a:p>
            <a:r>
              <a:rPr lang="en-US" dirty="0"/>
              <a:t>Sharing bandwidth between flows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408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09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r>
              <a:rPr lang="en-US" dirty="0"/>
              <a:t>View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Ignore internal structure of router and model it as </a:t>
            </a:r>
            <a:r>
              <a:rPr lang="en-US" dirty="0" smtClean="0"/>
              <a:t>a </a:t>
            </a:r>
            <a:r>
              <a:rPr lang="en-US" dirty="0"/>
              <a:t>single queue for a particular input-output pair</a:t>
            </a:r>
          </a:p>
        </p:txBody>
      </p:sp>
      <p:sp>
        <p:nvSpPr>
          <p:cNvPr id="979980" name="Text Box 12"/>
          <p:cNvSpPr txBox="1">
            <a:spLocks noChangeArrowheads="1"/>
          </p:cNvSpPr>
          <p:nvPr/>
        </p:nvSpPr>
        <p:spPr bwMode="auto">
          <a:xfrm>
            <a:off x="1126935" y="3203575"/>
            <a:ext cx="172262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latin typeface="+mn-lt"/>
              </a:rPr>
              <a:t>Sending Host</a:t>
            </a:r>
          </a:p>
        </p:txBody>
      </p:sp>
      <p:sp>
        <p:nvSpPr>
          <p:cNvPr id="979981" name="Text Box 13"/>
          <p:cNvSpPr txBox="1">
            <a:spLocks noChangeArrowheads="1"/>
          </p:cNvSpPr>
          <p:nvPr/>
        </p:nvSpPr>
        <p:spPr bwMode="auto">
          <a:xfrm>
            <a:off x="3484481" y="3203575"/>
            <a:ext cx="1978107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>
                <a:latin typeface="+mn-lt"/>
              </a:rPr>
              <a:t>Buffer in Router</a:t>
            </a:r>
          </a:p>
        </p:txBody>
      </p:sp>
      <p:sp>
        <p:nvSpPr>
          <p:cNvPr id="979982" name="Text Box 14"/>
          <p:cNvSpPr txBox="1">
            <a:spLocks noChangeArrowheads="1"/>
          </p:cNvSpPr>
          <p:nvPr/>
        </p:nvSpPr>
        <p:spPr bwMode="auto">
          <a:xfrm>
            <a:off x="5971164" y="3200400"/>
            <a:ext cx="190759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>
                <a:latin typeface="+mn-lt"/>
              </a:rPr>
              <a:t>Receiving Host</a:t>
            </a:r>
          </a:p>
        </p:txBody>
      </p:sp>
      <p:grpSp>
        <p:nvGrpSpPr>
          <p:cNvPr id="979986" name="Group 18"/>
          <p:cNvGrpSpPr>
            <a:grpSpLocks/>
          </p:cNvGrpSpPr>
          <p:nvPr/>
        </p:nvGrpSpPr>
        <p:grpSpPr bwMode="auto">
          <a:xfrm>
            <a:off x="1828800" y="2297113"/>
            <a:ext cx="5264150" cy="750887"/>
            <a:chOff x="1152" y="1447"/>
            <a:chExt cx="3316" cy="473"/>
          </a:xfrm>
        </p:grpSpPr>
        <p:grpSp>
          <p:nvGrpSpPr>
            <p:cNvPr id="979972" name="Group 4"/>
            <p:cNvGrpSpPr>
              <a:grpSpLocks/>
            </p:cNvGrpSpPr>
            <p:nvPr/>
          </p:nvGrpSpPr>
          <p:grpSpPr bwMode="auto">
            <a:xfrm>
              <a:off x="1152" y="1447"/>
              <a:ext cx="3316" cy="473"/>
              <a:chOff x="1248" y="672"/>
              <a:chExt cx="3648" cy="528"/>
            </a:xfrm>
          </p:grpSpPr>
          <p:sp>
            <p:nvSpPr>
              <p:cNvPr id="979973" name="Rectangle 5"/>
              <p:cNvSpPr>
                <a:spLocks noChangeArrowheads="1"/>
              </p:cNvSpPr>
              <p:nvPr/>
            </p:nvSpPr>
            <p:spPr bwMode="auto">
              <a:xfrm>
                <a:off x="1248" y="86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pPr algn="ctr"/>
                <a:r>
                  <a:rPr lang="en-US" sz="3200">
                    <a:latin typeface="Tahoma" charset="0"/>
                  </a:rPr>
                  <a:t>A</a:t>
                </a:r>
              </a:p>
            </p:txBody>
          </p:sp>
          <p:sp>
            <p:nvSpPr>
              <p:cNvPr id="979974" name="Rectangle 6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1152" cy="33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endParaRPr lang="en-US"/>
              </a:p>
            </p:txBody>
          </p:sp>
          <p:sp>
            <p:nvSpPr>
              <p:cNvPr id="979975" name="Rectangle 7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pPr algn="ctr"/>
                <a:r>
                  <a:rPr lang="en-US" sz="3200">
                    <a:latin typeface="Tahoma" charset="0"/>
                  </a:rPr>
                  <a:t>B</a:t>
                </a:r>
              </a:p>
            </p:txBody>
          </p:sp>
          <p:sp>
            <p:nvSpPr>
              <p:cNvPr id="979976" name="Line 8"/>
              <p:cNvSpPr>
                <a:spLocks noChangeShapeType="1"/>
              </p:cNvSpPr>
              <p:nvPr/>
            </p:nvSpPr>
            <p:spPr bwMode="auto">
              <a:xfrm>
                <a:off x="1584" y="1032"/>
                <a:ext cx="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endParaRPr lang="en-US"/>
              </a:p>
            </p:txBody>
          </p:sp>
          <p:sp>
            <p:nvSpPr>
              <p:cNvPr id="979977" name="Line 9"/>
              <p:cNvSpPr>
                <a:spLocks noChangeShapeType="1"/>
              </p:cNvSpPr>
              <p:nvPr/>
            </p:nvSpPr>
            <p:spPr bwMode="auto">
              <a:xfrm>
                <a:off x="3648" y="1032"/>
                <a:ext cx="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endParaRPr lang="en-US"/>
              </a:p>
            </p:txBody>
          </p:sp>
          <p:sp>
            <p:nvSpPr>
              <p:cNvPr id="979978" name="Text Box 10"/>
              <p:cNvSpPr txBox="1">
                <a:spLocks noChangeArrowheads="1"/>
              </p:cNvSpPr>
              <p:nvPr/>
            </p:nvSpPr>
            <p:spPr bwMode="auto">
              <a:xfrm>
                <a:off x="3744" y="735"/>
                <a:ext cx="116" cy="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pPr algn="ctr"/>
                <a:endParaRPr lang="en-US" sz="2200">
                  <a:latin typeface="Tahoma" charset="0"/>
                </a:endParaRPr>
              </a:p>
            </p:txBody>
          </p:sp>
          <p:sp>
            <p:nvSpPr>
              <p:cNvPr id="979979" name="Text Box 11"/>
              <p:cNvSpPr txBox="1">
                <a:spLocks noChangeArrowheads="1"/>
              </p:cNvSpPr>
              <p:nvPr/>
            </p:nvSpPr>
            <p:spPr bwMode="auto">
              <a:xfrm>
                <a:off x="1824" y="672"/>
                <a:ext cx="243" cy="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pPr algn="ctr"/>
                <a:endParaRPr lang="en-US" sz="2900">
                  <a:latin typeface="Tahoma" charset="0"/>
                </a:endParaRPr>
              </a:p>
            </p:txBody>
          </p:sp>
        </p:grpSp>
        <p:sp>
          <p:nvSpPr>
            <p:cNvPr id="979983" name="Line 15"/>
            <p:cNvSpPr>
              <a:spLocks noChangeShapeType="1"/>
            </p:cNvSpPr>
            <p:nvPr/>
          </p:nvSpPr>
          <p:spPr bwMode="auto">
            <a:xfrm>
              <a:off x="3168" y="1612"/>
              <a:ext cx="0" cy="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9984" name="Line 16"/>
            <p:cNvSpPr>
              <a:spLocks noChangeShapeType="1"/>
            </p:cNvSpPr>
            <p:nvPr/>
          </p:nvSpPr>
          <p:spPr bwMode="auto">
            <a:xfrm>
              <a:off x="3024" y="1612"/>
              <a:ext cx="0" cy="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9985" name="Line 17"/>
            <p:cNvSpPr>
              <a:spLocks noChangeShapeType="1"/>
            </p:cNvSpPr>
            <p:nvPr/>
          </p:nvSpPr>
          <p:spPr bwMode="auto">
            <a:xfrm>
              <a:off x="2880" y="1612"/>
              <a:ext cx="0" cy="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5884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available bandwidth</a:t>
            </a:r>
            <a:endParaRPr lang="en-US" dirty="0"/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Pick sending rate </a:t>
            </a:r>
            <a:r>
              <a:rPr lang="en-US" dirty="0"/>
              <a:t>to match bottleneck bandwidth</a:t>
            </a:r>
          </a:p>
          <a:p>
            <a:pPr lvl="1"/>
            <a:r>
              <a:rPr lang="en-US" dirty="0"/>
              <a:t>Without any </a:t>
            </a:r>
            <a:r>
              <a:rPr lang="en-US" i="1" dirty="0"/>
              <a:t>a priori</a:t>
            </a:r>
            <a:r>
              <a:rPr lang="en-US" dirty="0"/>
              <a:t> knowledge</a:t>
            </a:r>
          </a:p>
          <a:p>
            <a:pPr lvl="1"/>
            <a:r>
              <a:rPr lang="en-US" dirty="0"/>
              <a:t>Could be gigabit link, could be a modem</a:t>
            </a:r>
          </a:p>
        </p:txBody>
      </p:sp>
      <p:grpSp>
        <p:nvGrpSpPr>
          <p:cNvPr id="982020" name="Group 4"/>
          <p:cNvGrpSpPr>
            <a:grpSpLocks/>
          </p:cNvGrpSpPr>
          <p:nvPr/>
        </p:nvGrpSpPr>
        <p:grpSpPr bwMode="auto">
          <a:xfrm>
            <a:off x="1752600" y="2297113"/>
            <a:ext cx="5264150" cy="750887"/>
            <a:chOff x="1152" y="1447"/>
            <a:chExt cx="3316" cy="473"/>
          </a:xfrm>
        </p:grpSpPr>
        <p:grpSp>
          <p:nvGrpSpPr>
            <p:cNvPr id="982021" name="Group 5"/>
            <p:cNvGrpSpPr>
              <a:grpSpLocks/>
            </p:cNvGrpSpPr>
            <p:nvPr/>
          </p:nvGrpSpPr>
          <p:grpSpPr bwMode="auto">
            <a:xfrm>
              <a:off x="1152" y="1447"/>
              <a:ext cx="3316" cy="473"/>
              <a:chOff x="1248" y="672"/>
              <a:chExt cx="3648" cy="528"/>
            </a:xfrm>
          </p:grpSpPr>
          <p:sp>
            <p:nvSpPr>
              <p:cNvPr id="982022" name="Rectangle 6"/>
              <p:cNvSpPr>
                <a:spLocks noChangeArrowheads="1"/>
              </p:cNvSpPr>
              <p:nvPr/>
            </p:nvSpPr>
            <p:spPr bwMode="auto">
              <a:xfrm>
                <a:off x="1248" y="86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pPr algn="ctr"/>
                <a:r>
                  <a:rPr lang="en-US" sz="3200">
                    <a:latin typeface="Tahoma" charset="0"/>
                  </a:rPr>
                  <a:t>A</a:t>
                </a:r>
              </a:p>
            </p:txBody>
          </p:sp>
          <p:sp>
            <p:nvSpPr>
              <p:cNvPr id="982023" name="Rectangle 7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1152" cy="33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endParaRPr lang="en-US"/>
              </a:p>
            </p:txBody>
          </p:sp>
          <p:sp>
            <p:nvSpPr>
              <p:cNvPr id="982024" name="Rectangle 8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pPr algn="ctr"/>
                <a:r>
                  <a:rPr lang="en-US" sz="3200">
                    <a:latin typeface="Tahoma" charset="0"/>
                  </a:rPr>
                  <a:t>B</a:t>
                </a:r>
              </a:p>
            </p:txBody>
          </p:sp>
          <p:sp>
            <p:nvSpPr>
              <p:cNvPr id="982025" name="Line 9"/>
              <p:cNvSpPr>
                <a:spLocks noChangeShapeType="1"/>
              </p:cNvSpPr>
              <p:nvPr/>
            </p:nvSpPr>
            <p:spPr bwMode="auto">
              <a:xfrm>
                <a:off x="1584" y="1032"/>
                <a:ext cx="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endParaRPr lang="en-US"/>
              </a:p>
            </p:txBody>
          </p:sp>
          <p:sp>
            <p:nvSpPr>
              <p:cNvPr id="982026" name="Line 10"/>
              <p:cNvSpPr>
                <a:spLocks noChangeShapeType="1"/>
              </p:cNvSpPr>
              <p:nvPr/>
            </p:nvSpPr>
            <p:spPr bwMode="auto">
              <a:xfrm>
                <a:off x="3648" y="1032"/>
                <a:ext cx="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endParaRPr lang="en-US"/>
              </a:p>
            </p:txBody>
          </p:sp>
          <p:sp>
            <p:nvSpPr>
              <p:cNvPr id="982027" name="Text Box 11"/>
              <p:cNvSpPr txBox="1">
                <a:spLocks noChangeArrowheads="1"/>
              </p:cNvSpPr>
              <p:nvPr/>
            </p:nvSpPr>
            <p:spPr bwMode="auto">
              <a:xfrm>
                <a:off x="3744" y="735"/>
                <a:ext cx="116" cy="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pPr algn="ctr"/>
                <a:endParaRPr lang="en-US" sz="2200">
                  <a:latin typeface="Tahoma" charset="0"/>
                </a:endParaRPr>
              </a:p>
            </p:txBody>
          </p:sp>
          <p:sp>
            <p:nvSpPr>
              <p:cNvPr id="982028" name="Text Box 12"/>
              <p:cNvSpPr txBox="1">
                <a:spLocks noChangeArrowheads="1"/>
              </p:cNvSpPr>
              <p:nvPr/>
            </p:nvSpPr>
            <p:spPr bwMode="auto">
              <a:xfrm>
                <a:off x="1824" y="672"/>
                <a:ext cx="243" cy="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pPr algn="ctr"/>
                <a:endParaRPr lang="en-US" sz="2900">
                  <a:latin typeface="Tahoma" charset="0"/>
                </a:endParaRPr>
              </a:p>
            </p:txBody>
          </p:sp>
        </p:grpSp>
        <p:sp>
          <p:nvSpPr>
            <p:cNvPr id="982029" name="Line 13"/>
            <p:cNvSpPr>
              <a:spLocks noChangeShapeType="1"/>
            </p:cNvSpPr>
            <p:nvPr/>
          </p:nvSpPr>
          <p:spPr bwMode="auto">
            <a:xfrm>
              <a:off x="3168" y="1612"/>
              <a:ext cx="0" cy="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30" name="Line 14"/>
            <p:cNvSpPr>
              <a:spLocks noChangeShapeType="1"/>
            </p:cNvSpPr>
            <p:nvPr/>
          </p:nvSpPr>
          <p:spPr bwMode="auto">
            <a:xfrm>
              <a:off x="3024" y="1612"/>
              <a:ext cx="0" cy="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31" name="Line 15"/>
            <p:cNvSpPr>
              <a:spLocks noChangeShapeType="1"/>
            </p:cNvSpPr>
            <p:nvPr/>
          </p:nvSpPr>
          <p:spPr bwMode="auto">
            <a:xfrm>
              <a:off x="2880" y="1612"/>
              <a:ext cx="0" cy="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982032" name="Text Box 16"/>
          <p:cNvSpPr txBox="1">
            <a:spLocks noChangeArrowheads="1"/>
          </p:cNvSpPr>
          <p:nvPr/>
        </p:nvSpPr>
        <p:spPr bwMode="auto">
          <a:xfrm>
            <a:off x="5164569" y="2483411"/>
            <a:ext cx="108383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0" dirty="0">
                <a:solidFill>
                  <a:srgbClr val="FF0000"/>
                </a:solidFill>
                <a:latin typeface="+mn-lt"/>
              </a:rPr>
              <a:t>100 Mbps</a:t>
            </a:r>
          </a:p>
        </p:txBody>
      </p:sp>
    </p:spTree>
    <p:extLst>
      <p:ext uri="{BB962C8B-B14F-4D97-AF65-F5344CB8AC3E}">
        <p14:creationId xmlns:p14="http://schemas.microsoft.com/office/powerpoint/2010/main" val="113574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91600" cy="1173162"/>
          </a:xfrm>
        </p:spPr>
        <p:txBody>
          <a:bodyPr/>
          <a:lstStyle/>
          <a:p>
            <a:r>
              <a:rPr lang="en-US" dirty="0" smtClean="0"/>
              <a:t>Adjusting to variations in bandwidth</a:t>
            </a:r>
            <a:endParaRPr lang="en-US" dirty="0"/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Adjust rate to match </a:t>
            </a:r>
            <a:r>
              <a:rPr lang="en-US" dirty="0" smtClean="0"/>
              <a:t>instantaneous </a:t>
            </a:r>
            <a:r>
              <a:rPr lang="en-US" dirty="0"/>
              <a:t>bandwidth</a:t>
            </a:r>
          </a:p>
          <a:p>
            <a:pPr lvl="1"/>
            <a:r>
              <a:rPr lang="en-US" dirty="0"/>
              <a:t>Assuming you have rough idea of bandwidth</a:t>
            </a:r>
          </a:p>
        </p:txBody>
      </p:sp>
      <p:grpSp>
        <p:nvGrpSpPr>
          <p:cNvPr id="983044" name="Group 4"/>
          <p:cNvGrpSpPr>
            <a:grpSpLocks/>
          </p:cNvGrpSpPr>
          <p:nvPr/>
        </p:nvGrpSpPr>
        <p:grpSpPr bwMode="auto">
          <a:xfrm>
            <a:off x="1828800" y="2297113"/>
            <a:ext cx="5264150" cy="750887"/>
            <a:chOff x="1152" y="1447"/>
            <a:chExt cx="3316" cy="473"/>
          </a:xfrm>
        </p:grpSpPr>
        <p:grpSp>
          <p:nvGrpSpPr>
            <p:cNvPr id="983045" name="Group 5"/>
            <p:cNvGrpSpPr>
              <a:grpSpLocks/>
            </p:cNvGrpSpPr>
            <p:nvPr/>
          </p:nvGrpSpPr>
          <p:grpSpPr bwMode="auto">
            <a:xfrm>
              <a:off x="1152" y="1447"/>
              <a:ext cx="3316" cy="473"/>
              <a:chOff x="1248" y="672"/>
              <a:chExt cx="3648" cy="528"/>
            </a:xfrm>
          </p:grpSpPr>
          <p:sp>
            <p:nvSpPr>
              <p:cNvPr id="983046" name="Rectangle 6"/>
              <p:cNvSpPr>
                <a:spLocks noChangeArrowheads="1"/>
              </p:cNvSpPr>
              <p:nvPr/>
            </p:nvSpPr>
            <p:spPr bwMode="auto">
              <a:xfrm>
                <a:off x="1248" y="86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pPr algn="ctr"/>
                <a:r>
                  <a:rPr lang="en-US" sz="3200">
                    <a:latin typeface="Tahoma" charset="0"/>
                  </a:rPr>
                  <a:t>A</a:t>
                </a:r>
              </a:p>
            </p:txBody>
          </p:sp>
          <p:sp>
            <p:nvSpPr>
              <p:cNvPr id="983047" name="Rectangle 7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1152" cy="33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endParaRPr lang="en-US"/>
              </a:p>
            </p:txBody>
          </p:sp>
          <p:sp>
            <p:nvSpPr>
              <p:cNvPr id="983048" name="Rectangle 8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pPr algn="ctr"/>
                <a:r>
                  <a:rPr lang="en-US" sz="3200">
                    <a:latin typeface="Tahoma" charset="0"/>
                  </a:rPr>
                  <a:t>B</a:t>
                </a:r>
              </a:p>
            </p:txBody>
          </p:sp>
          <p:sp>
            <p:nvSpPr>
              <p:cNvPr id="983049" name="Line 9"/>
              <p:cNvSpPr>
                <a:spLocks noChangeShapeType="1"/>
              </p:cNvSpPr>
              <p:nvPr/>
            </p:nvSpPr>
            <p:spPr bwMode="auto">
              <a:xfrm>
                <a:off x="1584" y="1032"/>
                <a:ext cx="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endParaRPr lang="en-US"/>
              </a:p>
            </p:txBody>
          </p:sp>
          <p:sp>
            <p:nvSpPr>
              <p:cNvPr id="983050" name="Line 10"/>
              <p:cNvSpPr>
                <a:spLocks noChangeShapeType="1"/>
              </p:cNvSpPr>
              <p:nvPr/>
            </p:nvSpPr>
            <p:spPr bwMode="auto">
              <a:xfrm>
                <a:off x="3648" y="1032"/>
                <a:ext cx="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endParaRPr lang="en-US"/>
              </a:p>
            </p:txBody>
          </p:sp>
          <p:sp>
            <p:nvSpPr>
              <p:cNvPr id="983051" name="Text Box 11"/>
              <p:cNvSpPr txBox="1">
                <a:spLocks noChangeArrowheads="1"/>
              </p:cNvSpPr>
              <p:nvPr/>
            </p:nvSpPr>
            <p:spPr bwMode="auto">
              <a:xfrm>
                <a:off x="3744" y="735"/>
                <a:ext cx="116" cy="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pPr algn="ctr"/>
                <a:endParaRPr lang="en-US" sz="2200">
                  <a:latin typeface="Tahoma" charset="0"/>
                </a:endParaRPr>
              </a:p>
            </p:txBody>
          </p:sp>
          <p:sp>
            <p:nvSpPr>
              <p:cNvPr id="983052" name="Text Box 12"/>
              <p:cNvSpPr txBox="1">
                <a:spLocks noChangeArrowheads="1"/>
              </p:cNvSpPr>
              <p:nvPr/>
            </p:nvSpPr>
            <p:spPr bwMode="auto">
              <a:xfrm>
                <a:off x="1824" y="672"/>
                <a:ext cx="243" cy="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9304" tIns="29651" rIns="59304" bIns="29651" anchor="ctr"/>
              <a:lstStyle/>
              <a:p>
                <a:pPr algn="ctr"/>
                <a:endParaRPr lang="en-US" sz="2900">
                  <a:latin typeface="Tahoma" charset="0"/>
                </a:endParaRPr>
              </a:p>
            </p:txBody>
          </p:sp>
        </p:grpSp>
        <p:sp>
          <p:nvSpPr>
            <p:cNvPr id="983053" name="Line 13"/>
            <p:cNvSpPr>
              <a:spLocks noChangeShapeType="1"/>
            </p:cNvSpPr>
            <p:nvPr/>
          </p:nvSpPr>
          <p:spPr bwMode="auto">
            <a:xfrm>
              <a:off x="3168" y="1612"/>
              <a:ext cx="0" cy="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3054" name="Line 14"/>
            <p:cNvSpPr>
              <a:spLocks noChangeShapeType="1"/>
            </p:cNvSpPr>
            <p:nvPr/>
          </p:nvSpPr>
          <p:spPr bwMode="auto">
            <a:xfrm>
              <a:off x="3024" y="1612"/>
              <a:ext cx="0" cy="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3055" name="Line 15"/>
            <p:cNvSpPr>
              <a:spLocks noChangeShapeType="1"/>
            </p:cNvSpPr>
            <p:nvPr/>
          </p:nvSpPr>
          <p:spPr bwMode="auto">
            <a:xfrm>
              <a:off x="2880" y="1612"/>
              <a:ext cx="0" cy="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983056" name="Text Box 16"/>
          <p:cNvSpPr txBox="1">
            <a:spLocks noChangeArrowheads="1"/>
          </p:cNvSpPr>
          <p:nvPr/>
        </p:nvSpPr>
        <p:spPr bwMode="auto">
          <a:xfrm>
            <a:off x="5464365" y="2409825"/>
            <a:ext cx="95231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BW(t)</a:t>
            </a:r>
          </a:p>
        </p:txBody>
      </p:sp>
    </p:spTree>
    <p:extLst>
      <p:ext uri="{BB962C8B-B14F-4D97-AF65-F5344CB8AC3E}">
        <p14:creationId xmlns:p14="http://schemas.microsoft.com/office/powerpoint/2010/main" val="49651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9448800" cy="1173162"/>
          </a:xfrm>
        </p:spPr>
        <p:txBody>
          <a:bodyPr/>
          <a:lstStyle/>
          <a:p>
            <a:r>
              <a:rPr lang="en-US" dirty="0"/>
              <a:t>Multiple </a:t>
            </a:r>
            <a:r>
              <a:rPr lang="en-US" dirty="0" smtClean="0"/>
              <a:t>flows and sharing bandwidth</a:t>
            </a:r>
            <a:endParaRPr lang="en-US" dirty="0"/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Two Issues:</a:t>
            </a:r>
          </a:p>
          <a:p>
            <a:r>
              <a:rPr lang="en-US" dirty="0"/>
              <a:t>Adjust total sending rate to match bandwidth</a:t>
            </a:r>
          </a:p>
          <a:p>
            <a:r>
              <a:rPr lang="en-US" dirty="0"/>
              <a:t>Allocation of bandwidth between flows</a:t>
            </a:r>
          </a:p>
        </p:txBody>
      </p:sp>
      <p:sp>
        <p:nvSpPr>
          <p:cNvPr id="984088" name="Rectangle 24"/>
          <p:cNvSpPr>
            <a:spLocks noChangeArrowheads="1"/>
          </p:cNvSpPr>
          <p:nvPr/>
        </p:nvSpPr>
        <p:spPr bwMode="auto">
          <a:xfrm>
            <a:off x="1143000" y="1828800"/>
            <a:ext cx="7162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0"/>
              <a:buChar char="§"/>
            </a:pPr>
            <a:endParaRPr lang="en-US" sz="2400"/>
          </a:p>
        </p:txBody>
      </p:sp>
      <p:sp>
        <p:nvSpPr>
          <p:cNvPr id="984089" name="Rectangle 25"/>
          <p:cNvSpPr>
            <a:spLocks noChangeArrowheads="1"/>
          </p:cNvSpPr>
          <p:nvPr/>
        </p:nvSpPr>
        <p:spPr bwMode="auto">
          <a:xfrm>
            <a:off x="1143000" y="1828800"/>
            <a:ext cx="7162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0"/>
              <a:buChar char="§"/>
            </a:pPr>
            <a:endParaRPr lang="en-US" sz="2400"/>
          </a:p>
        </p:txBody>
      </p:sp>
      <p:grpSp>
        <p:nvGrpSpPr>
          <p:cNvPr id="984105" name="Group 41"/>
          <p:cNvGrpSpPr>
            <a:grpSpLocks/>
          </p:cNvGrpSpPr>
          <p:nvPr/>
        </p:nvGrpSpPr>
        <p:grpSpPr bwMode="auto">
          <a:xfrm>
            <a:off x="1600200" y="3733800"/>
            <a:ext cx="6324600" cy="2286000"/>
            <a:chOff x="1152" y="1728"/>
            <a:chExt cx="3984" cy="1440"/>
          </a:xfrm>
        </p:grpSpPr>
        <p:sp>
          <p:nvSpPr>
            <p:cNvPr id="984070" name="Rectangle 6"/>
            <p:cNvSpPr>
              <a:spLocks noChangeArrowheads="1"/>
            </p:cNvSpPr>
            <p:nvPr/>
          </p:nvSpPr>
          <p:spPr bwMode="auto">
            <a:xfrm>
              <a:off x="1152" y="2291"/>
              <a:ext cx="305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pPr algn="ctr"/>
              <a:r>
                <a:rPr lang="en-US" sz="2800" b="0">
                  <a:latin typeface="Tahoma" charset="0"/>
                </a:rPr>
                <a:t>A2</a:t>
              </a:r>
            </a:p>
          </p:txBody>
        </p:sp>
        <p:sp>
          <p:nvSpPr>
            <p:cNvPr id="984071" name="Rectangle 7"/>
            <p:cNvSpPr>
              <a:spLocks noChangeArrowheads="1"/>
            </p:cNvSpPr>
            <p:nvPr/>
          </p:nvSpPr>
          <p:spPr bwMode="auto">
            <a:xfrm>
              <a:off x="2286" y="2291"/>
              <a:ext cx="1048" cy="30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endParaRPr lang="en-US" sz="1800" b="0"/>
            </a:p>
          </p:txBody>
        </p:sp>
        <p:sp>
          <p:nvSpPr>
            <p:cNvPr id="984072" name="Rectangle 8"/>
            <p:cNvSpPr>
              <a:spLocks noChangeArrowheads="1"/>
            </p:cNvSpPr>
            <p:nvPr/>
          </p:nvSpPr>
          <p:spPr bwMode="auto">
            <a:xfrm>
              <a:off x="4831" y="2291"/>
              <a:ext cx="305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pPr algn="ctr"/>
              <a:r>
                <a:rPr lang="en-US" sz="2800" b="0">
                  <a:latin typeface="Tahoma" charset="0"/>
                </a:rPr>
                <a:t>B2</a:t>
              </a:r>
            </a:p>
          </p:txBody>
        </p:sp>
        <p:sp>
          <p:nvSpPr>
            <p:cNvPr id="984073" name="Line 9"/>
            <p:cNvSpPr>
              <a:spLocks noChangeShapeType="1"/>
            </p:cNvSpPr>
            <p:nvPr/>
          </p:nvSpPr>
          <p:spPr bwMode="auto">
            <a:xfrm>
              <a:off x="1457" y="2442"/>
              <a:ext cx="8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endParaRPr lang="en-US" sz="1800" b="0"/>
            </a:p>
          </p:txBody>
        </p:sp>
        <p:sp>
          <p:nvSpPr>
            <p:cNvPr id="984074" name="Line 10"/>
            <p:cNvSpPr>
              <a:spLocks noChangeShapeType="1"/>
            </p:cNvSpPr>
            <p:nvPr/>
          </p:nvSpPr>
          <p:spPr bwMode="auto">
            <a:xfrm>
              <a:off x="3334" y="2442"/>
              <a:ext cx="8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endParaRPr lang="en-US" sz="1800" b="0"/>
            </a:p>
          </p:txBody>
        </p:sp>
        <p:sp>
          <p:nvSpPr>
            <p:cNvPr id="984075" name="Text Box 11"/>
            <p:cNvSpPr txBox="1">
              <a:spLocks noChangeArrowheads="1"/>
            </p:cNvSpPr>
            <p:nvPr/>
          </p:nvSpPr>
          <p:spPr bwMode="auto">
            <a:xfrm>
              <a:off x="3421" y="2175"/>
              <a:ext cx="105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pPr algn="ctr"/>
              <a:endParaRPr lang="en-US" b="0">
                <a:latin typeface="Tahoma" charset="0"/>
              </a:endParaRPr>
            </a:p>
          </p:txBody>
        </p:sp>
        <p:sp>
          <p:nvSpPr>
            <p:cNvPr id="984077" name="Line 13"/>
            <p:cNvSpPr>
              <a:spLocks noChangeShapeType="1"/>
            </p:cNvSpPr>
            <p:nvPr/>
          </p:nvSpPr>
          <p:spPr bwMode="auto">
            <a:xfrm>
              <a:off x="3168" y="2284"/>
              <a:ext cx="0" cy="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800" b="0"/>
            </a:p>
          </p:txBody>
        </p:sp>
        <p:sp>
          <p:nvSpPr>
            <p:cNvPr id="984078" name="Line 14"/>
            <p:cNvSpPr>
              <a:spLocks noChangeShapeType="1"/>
            </p:cNvSpPr>
            <p:nvPr/>
          </p:nvSpPr>
          <p:spPr bwMode="auto">
            <a:xfrm>
              <a:off x="3024" y="2284"/>
              <a:ext cx="0" cy="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800" b="0"/>
            </a:p>
          </p:txBody>
        </p:sp>
        <p:sp>
          <p:nvSpPr>
            <p:cNvPr id="984079" name="Line 15"/>
            <p:cNvSpPr>
              <a:spLocks noChangeShapeType="1"/>
            </p:cNvSpPr>
            <p:nvPr/>
          </p:nvSpPr>
          <p:spPr bwMode="auto">
            <a:xfrm>
              <a:off x="2880" y="2284"/>
              <a:ext cx="0" cy="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800" b="0"/>
            </a:p>
          </p:txBody>
        </p:sp>
        <p:sp>
          <p:nvSpPr>
            <p:cNvPr id="984080" name="Text Box 16"/>
            <p:cNvSpPr txBox="1">
              <a:spLocks noChangeArrowheads="1"/>
            </p:cNvSpPr>
            <p:nvPr/>
          </p:nvSpPr>
          <p:spPr bwMode="auto">
            <a:xfrm>
              <a:off x="3347" y="2236"/>
              <a:ext cx="4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0" dirty="0" smtClean="0">
                  <a:latin typeface="+mn-lt"/>
                </a:rPr>
                <a:t>BW(t)</a:t>
              </a:r>
              <a:endParaRPr lang="en-US" sz="1600" b="0" dirty="0">
                <a:latin typeface="+mn-lt"/>
              </a:endParaRPr>
            </a:p>
          </p:txBody>
        </p:sp>
        <p:sp>
          <p:nvSpPr>
            <p:cNvPr id="984082" name="Rectangle 18"/>
            <p:cNvSpPr>
              <a:spLocks noChangeArrowheads="1"/>
            </p:cNvSpPr>
            <p:nvPr/>
          </p:nvSpPr>
          <p:spPr bwMode="auto">
            <a:xfrm>
              <a:off x="1152" y="1728"/>
              <a:ext cx="305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pPr algn="ctr"/>
              <a:r>
                <a:rPr lang="en-US" sz="2800" b="0">
                  <a:latin typeface="Tahoma" charset="0"/>
                </a:rPr>
                <a:t>A1</a:t>
              </a:r>
            </a:p>
          </p:txBody>
        </p:sp>
        <p:sp>
          <p:nvSpPr>
            <p:cNvPr id="984083" name="Rectangle 19"/>
            <p:cNvSpPr>
              <a:spLocks noChangeArrowheads="1"/>
            </p:cNvSpPr>
            <p:nvPr/>
          </p:nvSpPr>
          <p:spPr bwMode="auto">
            <a:xfrm>
              <a:off x="1152" y="2819"/>
              <a:ext cx="305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pPr algn="ctr"/>
              <a:r>
                <a:rPr lang="en-US" sz="2800" b="0">
                  <a:latin typeface="Tahoma" charset="0"/>
                </a:rPr>
                <a:t>A3</a:t>
              </a:r>
            </a:p>
          </p:txBody>
        </p:sp>
        <p:sp>
          <p:nvSpPr>
            <p:cNvPr id="984086" name="Rectangle 22"/>
            <p:cNvSpPr>
              <a:spLocks noChangeArrowheads="1"/>
            </p:cNvSpPr>
            <p:nvPr/>
          </p:nvSpPr>
          <p:spPr bwMode="auto">
            <a:xfrm>
              <a:off x="4831" y="2867"/>
              <a:ext cx="305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pPr algn="ctr"/>
              <a:r>
                <a:rPr lang="en-US" sz="2800" b="0">
                  <a:latin typeface="Tahoma" charset="0"/>
                </a:rPr>
                <a:t>B3</a:t>
              </a:r>
            </a:p>
          </p:txBody>
        </p:sp>
        <p:sp>
          <p:nvSpPr>
            <p:cNvPr id="984095" name="Rectangle 31"/>
            <p:cNvSpPr>
              <a:spLocks noChangeArrowheads="1"/>
            </p:cNvSpPr>
            <p:nvPr/>
          </p:nvSpPr>
          <p:spPr bwMode="auto">
            <a:xfrm>
              <a:off x="4831" y="1728"/>
              <a:ext cx="305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pPr algn="ctr"/>
              <a:r>
                <a:rPr lang="en-US" sz="2800" b="0">
                  <a:latin typeface="Tahoma" charset="0"/>
                </a:rPr>
                <a:t>B1</a:t>
              </a:r>
            </a:p>
          </p:txBody>
        </p:sp>
        <p:sp>
          <p:nvSpPr>
            <p:cNvPr id="984096" name="Line 32"/>
            <p:cNvSpPr>
              <a:spLocks noChangeShapeType="1"/>
            </p:cNvSpPr>
            <p:nvPr/>
          </p:nvSpPr>
          <p:spPr bwMode="auto">
            <a:xfrm>
              <a:off x="1457" y="1824"/>
              <a:ext cx="829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endParaRPr lang="en-US" sz="1800" b="0"/>
            </a:p>
          </p:txBody>
        </p:sp>
        <p:sp>
          <p:nvSpPr>
            <p:cNvPr id="984097" name="Line 33"/>
            <p:cNvSpPr>
              <a:spLocks noChangeShapeType="1"/>
            </p:cNvSpPr>
            <p:nvPr/>
          </p:nvSpPr>
          <p:spPr bwMode="auto">
            <a:xfrm flipV="1">
              <a:off x="1457" y="2442"/>
              <a:ext cx="829" cy="5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endParaRPr lang="en-US" sz="1800" b="0"/>
            </a:p>
          </p:txBody>
        </p:sp>
        <p:sp>
          <p:nvSpPr>
            <p:cNvPr id="984101" name="Rectangle 37"/>
            <p:cNvSpPr>
              <a:spLocks noChangeArrowheads="1"/>
            </p:cNvSpPr>
            <p:nvPr/>
          </p:nvSpPr>
          <p:spPr bwMode="auto">
            <a:xfrm>
              <a:off x="4184" y="2304"/>
              <a:ext cx="280" cy="30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endParaRPr lang="en-US" sz="1800" b="0"/>
            </a:p>
          </p:txBody>
        </p:sp>
        <p:sp>
          <p:nvSpPr>
            <p:cNvPr id="984102" name="Line 38"/>
            <p:cNvSpPr>
              <a:spLocks noChangeShapeType="1"/>
            </p:cNvSpPr>
            <p:nvPr/>
          </p:nvSpPr>
          <p:spPr bwMode="auto">
            <a:xfrm flipV="1">
              <a:off x="4464" y="1824"/>
              <a:ext cx="367" cy="6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800" b="0"/>
            </a:p>
          </p:txBody>
        </p:sp>
        <p:sp>
          <p:nvSpPr>
            <p:cNvPr id="984103" name="Line 39"/>
            <p:cNvSpPr>
              <a:spLocks noChangeShapeType="1"/>
            </p:cNvSpPr>
            <p:nvPr/>
          </p:nvSpPr>
          <p:spPr bwMode="auto">
            <a:xfrm>
              <a:off x="4464" y="2442"/>
              <a:ext cx="367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800" b="0"/>
            </a:p>
          </p:txBody>
        </p:sp>
        <p:sp>
          <p:nvSpPr>
            <p:cNvPr id="984104" name="Line 40"/>
            <p:cNvSpPr>
              <a:spLocks noChangeShapeType="1"/>
            </p:cNvSpPr>
            <p:nvPr/>
          </p:nvSpPr>
          <p:spPr bwMode="auto">
            <a:xfrm>
              <a:off x="4464" y="2442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800" b="0"/>
            </a:p>
          </p:txBody>
        </p:sp>
      </p:grpSp>
    </p:spTree>
    <p:extLst>
      <p:ext uri="{BB962C8B-B14F-4D97-AF65-F5344CB8AC3E}">
        <p14:creationId xmlns:p14="http://schemas.microsoft.com/office/powerpoint/2010/main" val="38959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43071" y="1898302"/>
            <a:ext cx="0" cy="4441371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495332" y="1898302"/>
            <a:ext cx="0" cy="4441371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43072" y="2157047"/>
            <a:ext cx="3617249" cy="438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843072" y="2662628"/>
            <a:ext cx="3617249" cy="302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315954">
            <a:off x="4725960" y="2005910"/>
            <a:ext cx="4032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start|0|&lt;</a:t>
            </a:r>
            <a:r>
              <a:rPr lang="en-US" dirty="0"/>
              <a:t>data&gt;|&lt;checksum&gt;</a:t>
            </a:r>
          </a:p>
        </p:txBody>
      </p:sp>
      <p:sp>
        <p:nvSpPr>
          <p:cNvPr id="16" name="Rectangle 15"/>
          <p:cNvSpPr/>
          <p:nvPr/>
        </p:nvSpPr>
        <p:spPr>
          <a:xfrm rot="21399578">
            <a:off x="5320252" y="3880003"/>
            <a:ext cx="21900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ack|2|&lt;checksum&gt;</a:t>
            </a:r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60577" y="3567871"/>
            <a:ext cx="3617249" cy="438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860577" y="4037058"/>
            <a:ext cx="3617249" cy="302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315954">
            <a:off x="4729909" y="3436421"/>
            <a:ext cx="3878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data|1|&lt;</a:t>
            </a:r>
            <a:r>
              <a:rPr lang="en-US" dirty="0"/>
              <a:t>data&gt;|&lt;checksum&gt;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898101" y="4815282"/>
            <a:ext cx="3617249" cy="438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860577" y="5287864"/>
            <a:ext cx="3617249" cy="302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rot="21399578">
            <a:off x="5365989" y="5145054"/>
            <a:ext cx="21900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ack|3|&lt;checksum&gt;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315954">
            <a:off x="4852602" y="4701472"/>
            <a:ext cx="3724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end|2|&lt;</a:t>
            </a:r>
            <a:r>
              <a:rPr lang="en-US" dirty="0"/>
              <a:t>data&gt;|&lt;checksum&gt;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2177" y="1910862"/>
            <a:ext cx="3572761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Packet types: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Start, data, </a:t>
            </a:r>
            <a:r>
              <a:rPr lang="en-US" sz="2400" dirty="0" err="1" smtClean="0"/>
              <a:t>ack</a:t>
            </a:r>
            <a:r>
              <a:rPr lang="en-US" sz="2400" dirty="0" smtClean="0"/>
              <a:t>, end, and sack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Sliding window size: 5 packets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Receiver returns cumulative acknowledgement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3395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Reality</a:t>
            </a:r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922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3149600"/>
            <a:ext cx="771525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922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2746375"/>
            <a:ext cx="771525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922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038" y="3957638"/>
            <a:ext cx="76993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9226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2276475"/>
            <a:ext cx="76993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9226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300" y="4159250"/>
            <a:ext cx="7715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9226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113" y="3419475"/>
            <a:ext cx="76993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9226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3" y="3351213"/>
            <a:ext cx="76993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92267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81313"/>
            <a:ext cx="827088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92268" name="Picture 1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3" y="4159250"/>
            <a:ext cx="825500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92269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925" y="4697413"/>
            <a:ext cx="8255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92270" name="Picture 1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2141538"/>
            <a:ext cx="82708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92271" name="Picture 1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50" y="4764088"/>
            <a:ext cx="827088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92272" name="Picture 1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75" y="1738313"/>
            <a:ext cx="827088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92273" name="Picture 1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413" y="3351213"/>
            <a:ext cx="827087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92274" name="Line 18"/>
          <p:cNvSpPr>
            <a:spLocks noChangeShapeType="1"/>
          </p:cNvSpPr>
          <p:nvPr/>
        </p:nvSpPr>
        <p:spPr bwMode="auto">
          <a:xfrm flipV="1">
            <a:off x="2874963" y="3082925"/>
            <a:ext cx="830262" cy="268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75" name="Line 19"/>
          <p:cNvSpPr>
            <a:spLocks noChangeShapeType="1"/>
          </p:cNvSpPr>
          <p:nvPr/>
        </p:nvSpPr>
        <p:spPr bwMode="auto">
          <a:xfrm flipV="1">
            <a:off x="4397375" y="2544763"/>
            <a:ext cx="831850" cy="2698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76" name="Line 20"/>
          <p:cNvSpPr>
            <a:spLocks noChangeShapeType="1"/>
          </p:cNvSpPr>
          <p:nvPr/>
        </p:nvSpPr>
        <p:spPr bwMode="auto">
          <a:xfrm>
            <a:off x="1905000" y="3419475"/>
            <a:ext cx="3460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77" name="Line 21"/>
          <p:cNvSpPr>
            <a:spLocks noChangeShapeType="1"/>
          </p:cNvSpPr>
          <p:nvPr/>
        </p:nvSpPr>
        <p:spPr bwMode="auto">
          <a:xfrm flipV="1">
            <a:off x="2043113" y="3554413"/>
            <a:ext cx="346075" cy="6048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78" name="Line 22"/>
          <p:cNvSpPr>
            <a:spLocks noChangeShapeType="1"/>
          </p:cNvSpPr>
          <p:nvPr/>
        </p:nvSpPr>
        <p:spPr bwMode="auto">
          <a:xfrm>
            <a:off x="3567113" y="2679700"/>
            <a:ext cx="207962" cy="1349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79" name="Line 23"/>
          <p:cNvSpPr>
            <a:spLocks noChangeShapeType="1"/>
          </p:cNvSpPr>
          <p:nvPr/>
        </p:nvSpPr>
        <p:spPr bwMode="auto">
          <a:xfrm>
            <a:off x="2874963" y="3486150"/>
            <a:ext cx="484187" cy="4714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80" name="Line 24"/>
          <p:cNvSpPr>
            <a:spLocks noChangeShapeType="1"/>
          </p:cNvSpPr>
          <p:nvPr/>
        </p:nvSpPr>
        <p:spPr bwMode="auto">
          <a:xfrm flipV="1">
            <a:off x="3843338" y="3756025"/>
            <a:ext cx="554037" cy="268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81" name="Line 25"/>
          <p:cNvSpPr>
            <a:spLocks noChangeShapeType="1"/>
          </p:cNvSpPr>
          <p:nvPr/>
        </p:nvSpPr>
        <p:spPr bwMode="auto">
          <a:xfrm>
            <a:off x="4329113" y="3082925"/>
            <a:ext cx="276225" cy="3365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82" name="Line 26"/>
          <p:cNvSpPr>
            <a:spLocks noChangeShapeType="1"/>
          </p:cNvSpPr>
          <p:nvPr/>
        </p:nvSpPr>
        <p:spPr bwMode="auto">
          <a:xfrm>
            <a:off x="4951413" y="3486150"/>
            <a:ext cx="9017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83" name="Line 27"/>
          <p:cNvSpPr>
            <a:spLocks noChangeShapeType="1"/>
          </p:cNvSpPr>
          <p:nvPr/>
        </p:nvSpPr>
        <p:spPr bwMode="auto">
          <a:xfrm>
            <a:off x="5713413" y="2613025"/>
            <a:ext cx="415925" cy="7381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84" name="Line 28"/>
          <p:cNvSpPr>
            <a:spLocks noChangeShapeType="1"/>
          </p:cNvSpPr>
          <p:nvPr/>
        </p:nvSpPr>
        <p:spPr bwMode="auto">
          <a:xfrm>
            <a:off x="3983038" y="4225925"/>
            <a:ext cx="830262" cy="666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85" name="Line 29"/>
          <p:cNvSpPr>
            <a:spLocks noChangeShapeType="1"/>
          </p:cNvSpPr>
          <p:nvPr/>
        </p:nvSpPr>
        <p:spPr bwMode="auto">
          <a:xfrm flipV="1">
            <a:off x="5507038" y="3756025"/>
            <a:ext cx="554037" cy="469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86" name="Line 30"/>
          <p:cNvSpPr>
            <a:spLocks noChangeShapeType="1"/>
          </p:cNvSpPr>
          <p:nvPr/>
        </p:nvSpPr>
        <p:spPr bwMode="auto">
          <a:xfrm>
            <a:off x="4883150" y="3822700"/>
            <a:ext cx="207963" cy="3365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87" name="Line 31"/>
          <p:cNvSpPr>
            <a:spLocks noChangeShapeType="1"/>
          </p:cNvSpPr>
          <p:nvPr/>
        </p:nvSpPr>
        <p:spPr bwMode="auto">
          <a:xfrm flipV="1">
            <a:off x="3567113" y="4360863"/>
            <a:ext cx="0" cy="3365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88" name="Line 32"/>
          <p:cNvSpPr>
            <a:spLocks noChangeShapeType="1"/>
          </p:cNvSpPr>
          <p:nvPr/>
        </p:nvSpPr>
        <p:spPr bwMode="auto">
          <a:xfrm flipH="1" flipV="1">
            <a:off x="5507038" y="4562475"/>
            <a:ext cx="346075" cy="268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89" name="Line 33"/>
          <p:cNvSpPr>
            <a:spLocks noChangeShapeType="1"/>
          </p:cNvSpPr>
          <p:nvPr/>
        </p:nvSpPr>
        <p:spPr bwMode="auto">
          <a:xfrm flipH="1" flipV="1">
            <a:off x="6545263" y="3621088"/>
            <a:ext cx="692150" cy="2016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90" name="Freeform 34"/>
          <p:cNvSpPr>
            <a:spLocks/>
          </p:cNvSpPr>
          <p:nvPr/>
        </p:nvSpPr>
        <p:spPr bwMode="auto">
          <a:xfrm>
            <a:off x="2043113" y="3419475"/>
            <a:ext cx="3856037" cy="1512888"/>
          </a:xfrm>
          <a:custGeom>
            <a:avLst/>
            <a:gdLst>
              <a:gd name="T0" fmla="*/ 0 w 2672"/>
              <a:gd name="T1" fmla="*/ 528 h 1080"/>
              <a:gd name="T2" fmla="*/ 240 w 2672"/>
              <a:gd name="T3" fmla="*/ 96 h 1080"/>
              <a:gd name="T4" fmla="*/ 576 w 2672"/>
              <a:gd name="T5" fmla="*/ 48 h 1080"/>
              <a:gd name="T6" fmla="*/ 912 w 2672"/>
              <a:gd name="T7" fmla="*/ 384 h 1080"/>
              <a:gd name="T8" fmla="*/ 1392 w 2672"/>
              <a:gd name="T9" fmla="*/ 576 h 1080"/>
              <a:gd name="T10" fmla="*/ 2160 w 2672"/>
              <a:gd name="T11" fmla="*/ 624 h 1080"/>
              <a:gd name="T12" fmla="*/ 2592 w 2672"/>
              <a:gd name="T13" fmla="*/ 1008 h 1080"/>
              <a:gd name="T14" fmla="*/ 2640 w 2672"/>
              <a:gd name="T15" fmla="*/ 1056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72" h="1080">
                <a:moveTo>
                  <a:pt x="0" y="528"/>
                </a:moveTo>
                <a:cubicBezTo>
                  <a:pt x="72" y="352"/>
                  <a:pt x="144" y="176"/>
                  <a:pt x="240" y="96"/>
                </a:cubicBezTo>
                <a:cubicBezTo>
                  <a:pt x="336" y="16"/>
                  <a:pt x="464" y="0"/>
                  <a:pt x="576" y="48"/>
                </a:cubicBezTo>
                <a:cubicBezTo>
                  <a:pt x="688" y="96"/>
                  <a:pt x="776" y="296"/>
                  <a:pt x="912" y="384"/>
                </a:cubicBezTo>
                <a:cubicBezTo>
                  <a:pt x="1048" y="472"/>
                  <a:pt x="1184" y="536"/>
                  <a:pt x="1392" y="576"/>
                </a:cubicBezTo>
                <a:cubicBezTo>
                  <a:pt x="1600" y="616"/>
                  <a:pt x="1960" y="552"/>
                  <a:pt x="2160" y="624"/>
                </a:cubicBezTo>
                <a:cubicBezTo>
                  <a:pt x="2360" y="696"/>
                  <a:pt x="2512" y="936"/>
                  <a:pt x="2592" y="1008"/>
                </a:cubicBezTo>
                <a:cubicBezTo>
                  <a:pt x="2672" y="1080"/>
                  <a:pt x="2656" y="1068"/>
                  <a:pt x="2640" y="105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91" name="Freeform 35"/>
          <p:cNvSpPr>
            <a:spLocks/>
          </p:cNvSpPr>
          <p:nvPr/>
        </p:nvSpPr>
        <p:spPr bwMode="auto">
          <a:xfrm>
            <a:off x="1905000" y="3262313"/>
            <a:ext cx="5402263" cy="750887"/>
          </a:xfrm>
          <a:custGeom>
            <a:avLst/>
            <a:gdLst>
              <a:gd name="T0" fmla="*/ 0 w 3744"/>
              <a:gd name="T1" fmla="*/ 112 h 536"/>
              <a:gd name="T2" fmla="*/ 672 w 3744"/>
              <a:gd name="T3" fmla="*/ 64 h 536"/>
              <a:gd name="T4" fmla="*/ 1104 w 3744"/>
              <a:gd name="T5" fmla="*/ 496 h 536"/>
              <a:gd name="T6" fmla="*/ 1680 w 3744"/>
              <a:gd name="T7" fmla="*/ 304 h 536"/>
              <a:gd name="T8" fmla="*/ 1968 w 3744"/>
              <a:gd name="T9" fmla="*/ 160 h 536"/>
              <a:gd name="T10" fmla="*/ 3024 w 3744"/>
              <a:gd name="T11" fmla="*/ 112 h 536"/>
              <a:gd name="T12" fmla="*/ 3744 w 3744"/>
              <a:gd name="T13" fmla="*/ 352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44" h="536">
                <a:moveTo>
                  <a:pt x="0" y="112"/>
                </a:moveTo>
                <a:cubicBezTo>
                  <a:pt x="244" y="56"/>
                  <a:pt x="488" y="0"/>
                  <a:pt x="672" y="64"/>
                </a:cubicBezTo>
                <a:cubicBezTo>
                  <a:pt x="856" y="128"/>
                  <a:pt x="936" y="456"/>
                  <a:pt x="1104" y="496"/>
                </a:cubicBezTo>
                <a:cubicBezTo>
                  <a:pt x="1272" y="536"/>
                  <a:pt x="1536" y="360"/>
                  <a:pt x="1680" y="304"/>
                </a:cubicBezTo>
                <a:cubicBezTo>
                  <a:pt x="1824" y="248"/>
                  <a:pt x="1744" y="192"/>
                  <a:pt x="1968" y="160"/>
                </a:cubicBezTo>
                <a:cubicBezTo>
                  <a:pt x="2192" y="128"/>
                  <a:pt x="2728" y="80"/>
                  <a:pt x="3024" y="112"/>
                </a:cubicBezTo>
                <a:cubicBezTo>
                  <a:pt x="3320" y="144"/>
                  <a:pt x="3532" y="248"/>
                  <a:pt x="3744" y="352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92" name="Freeform 36"/>
          <p:cNvSpPr>
            <a:spLocks/>
          </p:cNvSpPr>
          <p:nvPr/>
        </p:nvSpPr>
        <p:spPr bwMode="auto">
          <a:xfrm>
            <a:off x="3475038" y="2343150"/>
            <a:ext cx="2943225" cy="2352675"/>
          </a:xfrm>
          <a:custGeom>
            <a:avLst/>
            <a:gdLst>
              <a:gd name="T0" fmla="*/ 64 w 2040"/>
              <a:gd name="T1" fmla="*/ 1680 h 1680"/>
              <a:gd name="T2" fmla="*/ 64 w 2040"/>
              <a:gd name="T3" fmla="*/ 1440 h 1680"/>
              <a:gd name="T4" fmla="*/ 208 w 2040"/>
              <a:gd name="T5" fmla="*/ 1392 h 1680"/>
              <a:gd name="T6" fmla="*/ 1312 w 2040"/>
              <a:gd name="T7" fmla="*/ 1440 h 1680"/>
              <a:gd name="T8" fmla="*/ 1984 w 2040"/>
              <a:gd name="T9" fmla="*/ 912 h 1680"/>
              <a:gd name="T10" fmla="*/ 1648 w 2040"/>
              <a:gd name="T11" fmla="*/ 240 h 1680"/>
              <a:gd name="T12" fmla="*/ 1792 w 2040"/>
              <a:gd name="T13" fmla="*/ 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40" h="1680">
                <a:moveTo>
                  <a:pt x="64" y="1680"/>
                </a:moveTo>
                <a:cubicBezTo>
                  <a:pt x="52" y="1584"/>
                  <a:pt x="40" y="1488"/>
                  <a:pt x="64" y="1440"/>
                </a:cubicBezTo>
                <a:cubicBezTo>
                  <a:pt x="88" y="1392"/>
                  <a:pt x="0" y="1392"/>
                  <a:pt x="208" y="1392"/>
                </a:cubicBezTo>
                <a:cubicBezTo>
                  <a:pt x="416" y="1392"/>
                  <a:pt x="1016" y="1520"/>
                  <a:pt x="1312" y="1440"/>
                </a:cubicBezTo>
                <a:cubicBezTo>
                  <a:pt x="1608" y="1360"/>
                  <a:pt x="1928" y="1112"/>
                  <a:pt x="1984" y="912"/>
                </a:cubicBezTo>
                <a:cubicBezTo>
                  <a:pt x="2040" y="712"/>
                  <a:pt x="1680" y="392"/>
                  <a:pt x="1648" y="240"/>
                </a:cubicBezTo>
                <a:cubicBezTo>
                  <a:pt x="1616" y="88"/>
                  <a:pt x="1704" y="44"/>
                  <a:pt x="1792" y="0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93" name="Freeform 37"/>
          <p:cNvSpPr>
            <a:spLocks/>
          </p:cNvSpPr>
          <p:nvPr/>
        </p:nvSpPr>
        <p:spPr bwMode="auto">
          <a:xfrm>
            <a:off x="3705225" y="2679700"/>
            <a:ext cx="3671888" cy="941388"/>
          </a:xfrm>
          <a:custGeom>
            <a:avLst/>
            <a:gdLst>
              <a:gd name="T0" fmla="*/ 0 w 2544"/>
              <a:gd name="T1" fmla="*/ 0 h 672"/>
              <a:gd name="T2" fmla="*/ 576 w 2544"/>
              <a:gd name="T3" fmla="*/ 288 h 672"/>
              <a:gd name="T4" fmla="*/ 672 w 2544"/>
              <a:gd name="T5" fmla="*/ 480 h 672"/>
              <a:gd name="T6" fmla="*/ 1680 w 2544"/>
              <a:gd name="T7" fmla="*/ 432 h 672"/>
              <a:gd name="T8" fmla="*/ 2544 w 2544"/>
              <a:gd name="T9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4" h="672">
                <a:moveTo>
                  <a:pt x="0" y="0"/>
                </a:moveTo>
                <a:cubicBezTo>
                  <a:pt x="232" y="104"/>
                  <a:pt x="464" y="208"/>
                  <a:pt x="576" y="288"/>
                </a:cubicBezTo>
                <a:cubicBezTo>
                  <a:pt x="688" y="368"/>
                  <a:pt x="488" y="456"/>
                  <a:pt x="672" y="480"/>
                </a:cubicBezTo>
                <a:cubicBezTo>
                  <a:pt x="856" y="504"/>
                  <a:pt x="1368" y="400"/>
                  <a:pt x="1680" y="432"/>
                </a:cubicBezTo>
                <a:cubicBezTo>
                  <a:pt x="1992" y="464"/>
                  <a:pt x="2268" y="568"/>
                  <a:pt x="2544" y="672"/>
                </a:cubicBezTo>
              </a:path>
            </a:pathLst>
          </a:custGeom>
          <a:noFill/>
          <a:ln w="38100" cap="flat" cmpd="sng">
            <a:solidFill>
              <a:srgbClr val="CC99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2296" name="Text Box 40"/>
          <p:cNvSpPr txBox="1">
            <a:spLocks noChangeArrowheads="1"/>
          </p:cNvSpPr>
          <p:nvPr/>
        </p:nvSpPr>
        <p:spPr bwMode="auto">
          <a:xfrm>
            <a:off x="762000" y="5771679"/>
            <a:ext cx="7772400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latin typeface="+mn-lt"/>
              </a:rPr>
              <a:t>Congestion control is a resource allocation problem involving many flows, many links, and complicated global dynamics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88877" y="3581400"/>
            <a:ext cx="743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1Gbps</a:t>
            </a:r>
            <a:endParaRPr lang="en-US" sz="14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86200" y="4343400"/>
            <a:ext cx="952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600Mbps</a:t>
            </a:r>
            <a:endParaRPr lang="en-US" sz="140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24050" y="3429000"/>
            <a:ext cx="743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1Gbps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983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9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90" grpId="0" animBg="1"/>
      <p:bldP spid="992291" grpId="0" animBg="1"/>
      <p:bldP spid="992292" grpId="0" animBg="1"/>
      <p:bldP spid="9922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73162"/>
          </a:xfrm>
        </p:spPr>
        <p:txBody>
          <a:bodyPr/>
          <a:lstStyle/>
          <a:p>
            <a:r>
              <a:rPr lang="en-US" dirty="0" smtClean="0"/>
              <a:t>Possible Approaches</a:t>
            </a:r>
            <a:endParaRPr lang="en-US" dirty="0"/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(0) Send </a:t>
            </a:r>
            <a:r>
              <a:rPr lang="en-US" dirty="0"/>
              <a:t>without care</a:t>
            </a:r>
          </a:p>
          <a:p>
            <a:pPr lvl="1"/>
            <a:r>
              <a:rPr lang="en-US" dirty="0"/>
              <a:t>Many packet drops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81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73162"/>
          </a:xfrm>
        </p:spPr>
        <p:txBody>
          <a:bodyPr/>
          <a:lstStyle/>
          <a:p>
            <a:r>
              <a:rPr lang="en-US" dirty="0" smtClean="0"/>
              <a:t>Possible </a:t>
            </a:r>
            <a:r>
              <a:rPr lang="en-US" dirty="0"/>
              <a:t>Approaches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(0) Send </a:t>
            </a:r>
            <a:r>
              <a:rPr lang="en-US" dirty="0"/>
              <a:t>without </a:t>
            </a:r>
            <a:r>
              <a:rPr lang="en-US" dirty="0" smtClean="0"/>
              <a:t>care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(1) Reservations</a:t>
            </a:r>
          </a:p>
          <a:p>
            <a:pPr lvl="1"/>
            <a:r>
              <a:rPr lang="en-US" dirty="0"/>
              <a:t>Pre-arrange bandwidth allocations</a:t>
            </a:r>
          </a:p>
          <a:p>
            <a:pPr lvl="1"/>
            <a:r>
              <a:rPr lang="en-US" dirty="0"/>
              <a:t>Requires negotiation before sending packets</a:t>
            </a:r>
          </a:p>
          <a:p>
            <a:pPr lvl="1"/>
            <a:r>
              <a:rPr lang="en-US" dirty="0"/>
              <a:t>Low </a:t>
            </a:r>
            <a:r>
              <a:rPr lang="en-US" dirty="0" smtClean="0"/>
              <a:t>utilization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6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73162"/>
          </a:xfrm>
        </p:spPr>
        <p:txBody>
          <a:bodyPr/>
          <a:lstStyle/>
          <a:p>
            <a:r>
              <a:rPr lang="en-US" dirty="0" smtClean="0"/>
              <a:t>Possible </a:t>
            </a:r>
            <a:r>
              <a:rPr lang="en-US" dirty="0"/>
              <a:t>Approaches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(0) Send </a:t>
            </a:r>
            <a:r>
              <a:rPr lang="en-US" dirty="0"/>
              <a:t>without </a:t>
            </a:r>
            <a:r>
              <a:rPr lang="en-US" dirty="0" smtClean="0"/>
              <a:t>care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(1) Reservations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2) Pricing</a:t>
            </a:r>
          </a:p>
          <a:p>
            <a:pPr lvl="1"/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drop packets for the high-bidders</a:t>
            </a:r>
          </a:p>
          <a:p>
            <a:pPr lvl="1"/>
            <a:r>
              <a:rPr lang="en-US" dirty="0"/>
              <a:t>Requires payment model</a:t>
            </a:r>
          </a:p>
        </p:txBody>
      </p:sp>
    </p:spTree>
    <p:extLst>
      <p:ext uri="{BB962C8B-B14F-4D97-AF65-F5344CB8AC3E}">
        <p14:creationId xmlns:p14="http://schemas.microsoft.com/office/powerpoint/2010/main" val="26997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73162"/>
          </a:xfrm>
        </p:spPr>
        <p:txBody>
          <a:bodyPr/>
          <a:lstStyle/>
          <a:p>
            <a:r>
              <a:rPr lang="en-US" dirty="0" smtClean="0"/>
              <a:t>Possible </a:t>
            </a:r>
            <a:r>
              <a:rPr lang="en-US" dirty="0"/>
              <a:t>Approaches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(0) Send </a:t>
            </a:r>
            <a:r>
              <a:rPr lang="en-US" dirty="0"/>
              <a:t>without </a:t>
            </a:r>
            <a:r>
              <a:rPr lang="en-US" dirty="0" smtClean="0"/>
              <a:t>care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(1) Reservations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smtClean="0"/>
              <a:t>Pricing</a:t>
            </a:r>
          </a:p>
          <a:p>
            <a:pPr marL="0" indent="0">
              <a:buNone/>
            </a:pPr>
            <a:r>
              <a:rPr lang="en-US" dirty="0" smtClean="0"/>
              <a:t>(3) Dynamic </a:t>
            </a:r>
            <a:r>
              <a:rPr lang="en-US" dirty="0"/>
              <a:t>Adjustment</a:t>
            </a:r>
          </a:p>
          <a:p>
            <a:pPr lvl="1"/>
            <a:r>
              <a:rPr lang="en-US" dirty="0" smtClean="0"/>
              <a:t>Hosts infer </a:t>
            </a:r>
            <a:r>
              <a:rPr lang="en-US" dirty="0"/>
              <a:t>level of </a:t>
            </a:r>
            <a:r>
              <a:rPr lang="en-US" dirty="0" smtClean="0"/>
              <a:t>congestion; adjust </a:t>
            </a:r>
            <a:endParaRPr lang="en-US" dirty="0"/>
          </a:p>
          <a:p>
            <a:pPr lvl="1"/>
            <a:r>
              <a:rPr lang="en-US" dirty="0"/>
              <a:t>Network </a:t>
            </a:r>
            <a:r>
              <a:rPr lang="en-US" dirty="0" smtClean="0"/>
              <a:t>reports congestion level to hosts; hosts </a:t>
            </a:r>
            <a:r>
              <a:rPr lang="en-US" dirty="0"/>
              <a:t>adjust</a:t>
            </a:r>
          </a:p>
          <a:p>
            <a:pPr lvl="1"/>
            <a:r>
              <a:rPr lang="en-US" dirty="0"/>
              <a:t>Combinations of the above</a:t>
            </a:r>
          </a:p>
          <a:p>
            <a:pPr lvl="1"/>
            <a:r>
              <a:rPr lang="en-US" dirty="0"/>
              <a:t>Simple to implement but suboptimal, messy </a:t>
            </a:r>
            <a:r>
              <a:rPr lang="en-US" dirty="0" smtClean="0"/>
              <a:t>dynamics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68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73162"/>
          </a:xfrm>
        </p:spPr>
        <p:txBody>
          <a:bodyPr/>
          <a:lstStyle/>
          <a:p>
            <a:r>
              <a:rPr lang="en-US" dirty="0" smtClean="0"/>
              <a:t>Possible </a:t>
            </a:r>
            <a:r>
              <a:rPr lang="en-US" dirty="0"/>
              <a:t>Approaches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6868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(0) Send </a:t>
            </a:r>
            <a:r>
              <a:rPr lang="en-US" dirty="0"/>
              <a:t>without </a:t>
            </a:r>
            <a:r>
              <a:rPr lang="en-US" dirty="0" smtClean="0"/>
              <a:t>care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(1) Reservations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smtClean="0"/>
              <a:t>Pricing</a:t>
            </a:r>
          </a:p>
          <a:p>
            <a:pPr marL="0" indent="0">
              <a:buNone/>
            </a:pPr>
            <a:r>
              <a:rPr lang="en-US" dirty="0" smtClean="0"/>
              <a:t>(3) Dynamic Adjustment</a:t>
            </a:r>
          </a:p>
          <a:p>
            <a:pPr marL="0" indent="0">
              <a:buClr>
                <a:schemeClr val="accent1"/>
              </a:buClr>
              <a:buNone/>
            </a:pPr>
            <a:endParaRPr lang="en-US" dirty="0" smtClean="0">
              <a:solidFill>
                <a:srgbClr val="000090"/>
              </a:solidFill>
            </a:endParaRPr>
          </a:p>
          <a:p>
            <a:pPr marL="0" indent="0">
              <a:buClr>
                <a:schemeClr val="accent1"/>
              </a:buClr>
              <a:buNone/>
            </a:pPr>
            <a:r>
              <a:rPr lang="en-US" dirty="0" smtClean="0">
                <a:solidFill>
                  <a:srgbClr val="000090"/>
                </a:solidFill>
              </a:rPr>
              <a:t>All </a:t>
            </a:r>
            <a:r>
              <a:rPr lang="en-US" dirty="0">
                <a:solidFill>
                  <a:srgbClr val="000090"/>
                </a:solidFill>
              </a:rPr>
              <a:t>three techniques have their place</a:t>
            </a:r>
          </a:p>
          <a:p>
            <a:pPr>
              <a:buClr>
                <a:schemeClr val="accent1"/>
              </a:buClr>
            </a:pPr>
            <a:r>
              <a:rPr lang="en-US" sz="2400" dirty="0" smtClean="0">
                <a:solidFill>
                  <a:srgbClr val="0000FF"/>
                </a:solidFill>
              </a:rPr>
              <a:t>Generality</a:t>
            </a:r>
            <a:r>
              <a:rPr lang="en-US" sz="2400" dirty="0" smtClean="0"/>
              <a:t> </a:t>
            </a:r>
            <a:r>
              <a:rPr lang="en-US" sz="2400" dirty="0"/>
              <a:t>of dynamic adjustment </a:t>
            </a:r>
            <a:r>
              <a:rPr lang="en-US" sz="2400" dirty="0" smtClean="0"/>
              <a:t>has proven powerful</a:t>
            </a:r>
            <a:endParaRPr lang="en-US" sz="2400" dirty="0"/>
          </a:p>
          <a:p>
            <a:pPr>
              <a:buClr>
                <a:schemeClr val="accent1"/>
              </a:buClr>
            </a:pPr>
            <a:r>
              <a:rPr lang="en-US" sz="2400" dirty="0" smtClean="0"/>
              <a:t>Doesn’t presume business </a:t>
            </a:r>
            <a:r>
              <a:rPr lang="en-US" sz="2400" dirty="0"/>
              <a:t>model, traffic characteristics, application </a:t>
            </a:r>
            <a:r>
              <a:rPr lang="en-US" sz="2400" dirty="0" smtClean="0"/>
              <a:t>requirements</a:t>
            </a:r>
            <a:endParaRPr lang="en-US" sz="2400" dirty="0"/>
          </a:p>
          <a:p>
            <a:pPr>
              <a:buClr>
                <a:schemeClr val="accent1"/>
              </a:buClr>
            </a:pPr>
            <a:r>
              <a:rPr lang="en-US" sz="2400" dirty="0" smtClean="0"/>
              <a:t>But does assume </a:t>
            </a:r>
            <a:r>
              <a:rPr lang="en-US" sz="2400" dirty="0"/>
              <a:t>good </a:t>
            </a:r>
            <a:r>
              <a:rPr lang="en-US" sz="2400" dirty="0" smtClean="0"/>
              <a:t>citizenship!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179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TCP’s Approach in a Nutshell</a:t>
            </a:r>
            <a:endParaRPr lang="en-US" dirty="0"/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TCP connection has window</a:t>
            </a:r>
          </a:p>
          <a:p>
            <a:pPr lvl="1"/>
            <a:r>
              <a:rPr lang="en-US" dirty="0"/>
              <a:t>Controls number of </a:t>
            </a:r>
            <a:r>
              <a:rPr lang="en-US" dirty="0" smtClean="0"/>
              <a:t>packets in flight 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Sending rate: ~Window/RTT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Vary window size to control sending rate</a:t>
            </a:r>
          </a:p>
        </p:txBody>
      </p:sp>
    </p:spTree>
    <p:extLst>
      <p:ext uri="{BB962C8B-B14F-4D97-AF65-F5344CB8AC3E}">
        <p14:creationId xmlns:p14="http://schemas.microsoft.com/office/powerpoint/2010/main" val="3153399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914400"/>
          </a:xfrm>
        </p:spPr>
        <p:txBody>
          <a:bodyPr/>
          <a:lstStyle/>
          <a:p>
            <a:r>
              <a:rPr lang="en-US" dirty="0" smtClean="0"/>
              <a:t>All These </a:t>
            </a:r>
            <a:r>
              <a:rPr lang="en-US" dirty="0"/>
              <a:t>W</a:t>
            </a:r>
            <a:r>
              <a:rPr lang="en-US" dirty="0" smtClean="0"/>
              <a:t>indows…</a:t>
            </a:r>
            <a:endParaRPr lang="en-US" dirty="0"/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534400" cy="4724400"/>
          </a:xfrm>
        </p:spPr>
        <p:txBody>
          <a:bodyPr/>
          <a:lstStyle/>
          <a:p>
            <a:r>
              <a:rPr lang="en-US" sz="2400" dirty="0" smtClean="0"/>
              <a:t>Congestion Window: </a:t>
            </a:r>
            <a:r>
              <a:rPr lang="en-US" sz="2400" dirty="0" smtClean="0">
                <a:solidFill>
                  <a:srgbClr val="FF0000"/>
                </a:solidFill>
              </a:rPr>
              <a:t>CWND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How many bytes can be sent without overflowing routers</a:t>
            </a:r>
          </a:p>
          <a:p>
            <a:pPr lvl="1"/>
            <a:r>
              <a:rPr lang="en-US" sz="2000" dirty="0"/>
              <a:t>Computed by </a:t>
            </a:r>
            <a:r>
              <a:rPr lang="en-US" sz="2000" dirty="0" smtClean="0"/>
              <a:t>the sender using congestion </a:t>
            </a:r>
            <a:r>
              <a:rPr lang="en-US" sz="2000" dirty="0"/>
              <a:t>control algorithm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Flow control window: </a:t>
            </a:r>
            <a:r>
              <a:rPr lang="en-US" sz="2400" dirty="0" err="1" smtClean="0">
                <a:solidFill>
                  <a:srgbClr val="0000FF"/>
                </a:solidFill>
              </a:rPr>
              <a:t>AdvertisedWindow</a:t>
            </a:r>
            <a:r>
              <a:rPr lang="en-US" sz="2400" dirty="0" smtClean="0">
                <a:solidFill>
                  <a:srgbClr val="0000FF"/>
                </a:solidFill>
              </a:rPr>
              <a:t> (RWND)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000" dirty="0"/>
              <a:t>How many bytes can be sent without overflowing </a:t>
            </a:r>
            <a:r>
              <a:rPr lang="en-US" sz="2000" dirty="0" smtClean="0"/>
              <a:t>receiver’s buffers</a:t>
            </a:r>
            <a:endParaRPr lang="en-US" sz="2000" dirty="0"/>
          </a:p>
          <a:p>
            <a:pPr lvl="1"/>
            <a:r>
              <a:rPr lang="en-US" sz="2000" dirty="0"/>
              <a:t>Determined by the </a:t>
            </a:r>
            <a:r>
              <a:rPr lang="en-US" sz="2000" dirty="0" smtClean="0"/>
              <a:t>receiver and reported to the sender</a:t>
            </a:r>
          </a:p>
          <a:p>
            <a:pPr lvl="1"/>
            <a:endParaRPr lang="en-US" sz="2000" dirty="0"/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Sender-side window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minimum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{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CWND, RWND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}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Assume for this lecture that RWND &gt;&gt; CWND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0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518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2938"/>
            <a:ext cx="8458200" cy="4411662"/>
          </a:xfrm>
        </p:spPr>
        <p:txBody>
          <a:bodyPr/>
          <a:lstStyle/>
          <a:p>
            <a:r>
              <a:rPr lang="en-US" dirty="0" smtClean="0"/>
              <a:t>This lecture will talk about CWND in units of MSS </a:t>
            </a:r>
          </a:p>
          <a:p>
            <a:pPr lvl="1"/>
            <a:r>
              <a:rPr lang="en-US" dirty="0" smtClean="0"/>
              <a:t>(Recall MSS: Maximum </a:t>
            </a:r>
            <a:r>
              <a:rPr lang="en-US" dirty="0"/>
              <a:t>Segment Size, the amount of payload data in a TCP </a:t>
            </a:r>
            <a:r>
              <a:rPr lang="en-US" dirty="0" smtClean="0"/>
              <a:t>packet)</a:t>
            </a:r>
          </a:p>
          <a:p>
            <a:pPr lvl="1"/>
            <a:r>
              <a:rPr lang="en-US" dirty="0"/>
              <a:t>This is only for pedagogical purposes</a:t>
            </a:r>
          </a:p>
          <a:p>
            <a:pPr lvl="1"/>
            <a:endParaRPr lang="en-US" sz="2000" dirty="0" smtClean="0"/>
          </a:p>
          <a:p>
            <a:pPr lvl="3"/>
            <a:endParaRPr lang="en-US" sz="1600" dirty="0" smtClean="0"/>
          </a:p>
          <a:p>
            <a:r>
              <a:rPr lang="en-US" dirty="0" smtClean="0"/>
              <a:t>Keep in mind that real implementations maintain CWND in bytes</a:t>
            </a:r>
          </a:p>
        </p:txBody>
      </p:sp>
    </p:spTree>
    <p:extLst>
      <p:ext uri="{BB962C8B-B14F-4D97-AF65-F5344CB8AC3E}">
        <p14:creationId xmlns:p14="http://schemas.microsoft.com/office/powerpoint/2010/main" val="404185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1173162"/>
          </a:xfrm>
        </p:spPr>
        <p:txBody>
          <a:bodyPr/>
          <a:lstStyle/>
          <a:p>
            <a:r>
              <a:rPr lang="en-US" dirty="0" smtClean="0"/>
              <a:t>Two </a:t>
            </a:r>
            <a:r>
              <a:rPr lang="en-US" dirty="0"/>
              <a:t>Basic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1538"/>
            <a:ext cx="8229600" cy="4411662"/>
          </a:xfrm>
        </p:spPr>
        <p:txBody>
          <a:bodyPr/>
          <a:lstStyle/>
          <a:p>
            <a:r>
              <a:rPr lang="en-US" dirty="0" smtClean="0"/>
              <a:t>How does the sender detect congestion?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How does the sender adjust its sending rate?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To address three issues</a:t>
            </a:r>
            <a:endParaRPr lang="en-US" dirty="0">
              <a:solidFill>
                <a:srgbClr val="000090"/>
              </a:solidFill>
            </a:endParaRPr>
          </a:p>
          <a:p>
            <a:pPr lvl="2"/>
            <a:r>
              <a:rPr lang="en-US" sz="2400" dirty="0">
                <a:solidFill>
                  <a:srgbClr val="000090"/>
                </a:solidFill>
              </a:rPr>
              <a:t>Finding </a:t>
            </a:r>
            <a:r>
              <a:rPr lang="en-US" sz="2400" dirty="0" smtClean="0">
                <a:solidFill>
                  <a:srgbClr val="000090"/>
                </a:solidFill>
              </a:rPr>
              <a:t>available bottleneck bandwidth</a:t>
            </a:r>
            <a:endParaRPr lang="en-US" sz="2400" dirty="0">
              <a:solidFill>
                <a:srgbClr val="000090"/>
              </a:solidFill>
            </a:endParaRPr>
          </a:p>
          <a:p>
            <a:pPr lvl="2"/>
            <a:r>
              <a:rPr lang="en-US" sz="2400" dirty="0">
                <a:solidFill>
                  <a:srgbClr val="000090"/>
                </a:solidFill>
              </a:rPr>
              <a:t>Adjusting to bandwidth variations</a:t>
            </a:r>
          </a:p>
          <a:p>
            <a:pPr lvl="2"/>
            <a:r>
              <a:rPr lang="en-US" sz="2400" dirty="0">
                <a:solidFill>
                  <a:srgbClr val="000090"/>
                </a:solidFill>
              </a:rPr>
              <a:t>Sharing bandwidth</a:t>
            </a:r>
          </a:p>
        </p:txBody>
      </p:sp>
    </p:spTree>
    <p:extLst>
      <p:ext uri="{BB962C8B-B14F-4D97-AF65-F5344CB8AC3E}">
        <p14:creationId xmlns:p14="http://schemas.microsoft.com/office/powerpoint/2010/main" val="260598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sender should be able to send a file to the receiver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python Sender.py -f &lt;input file</a:t>
            </a:r>
            <a:r>
              <a:rPr lang="en-US" dirty="0" smtClean="0">
                <a:latin typeface="+mj-lt"/>
              </a:rPr>
              <a:t>&gt;</a:t>
            </a: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r>
              <a:rPr lang="en-US" dirty="0" smtClean="0"/>
              <a:t>Implement a Go Back N based sender</a:t>
            </a:r>
          </a:p>
          <a:p>
            <a:r>
              <a:rPr lang="en-US" dirty="0" smtClean="0"/>
              <a:t>It should have a 500ms retransmission timeout</a:t>
            </a:r>
          </a:p>
          <a:p>
            <a:r>
              <a:rPr lang="en-US" dirty="0" smtClean="0"/>
              <a:t>It </a:t>
            </a:r>
            <a:r>
              <a:rPr lang="en-US" b="1" dirty="0" smtClean="0"/>
              <a:t>must not </a:t>
            </a:r>
            <a:r>
              <a:rPr lang="en-US" dirty="0" smtClean="0"/>
              <a:t>produce any console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06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Detecting Congestion</a:t>
            </a:r>
          </a:p>
        </p:txBody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</a:rPr>
              <a:t>Packet delays </a:t>
            </a:r>
          </a:p>
          <a:p>
            <a:pPr lv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Tricky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noisy signal (delay often varies considerably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Routers tell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endhosts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when they’re congested</a:t>
            </a:r>
          </a:p>
          <a:p>
            <a:pPr marL="693737" lvl="2" indent="0">
              <a:buNone/>
            </a:pPr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Arial" charset="0"/>
              </a:rPr>
              <a:t>Packet loss</a:t>
            </a:r>
          </a:p>
          <a:p>
            <a:pPr lvl="1">
              <a:buClr>
                <a:schemeClr val="tx2"/>
              </a:buClr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Fail-safe signal that TCP already has to detect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Complication: non-congestive loss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(e.g., checksum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errors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 lvl="1"/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4487" lvl="1" indent="0">
              <a:buNone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169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153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Losses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Duplicate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ACKs: isolated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loss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Still getting ACKs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Timeout: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much more serious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Not enough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dupacks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Must have suffered several losses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Will adjust rate differently for each 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6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Rate Adjustment</a:t>
            </a:r>
          </a:p>
        </p:txBody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12938"/>
            <a:ext cx="8534400" cy="4411662"/>
          </a:xfrm>
        </p:spPr>
        <p:txBody>
          <a:bodyPr/>
          <a:lstStyle/>
          <a:p>
            <a:r>
              <a:rPr lang="en-US" dirty="0"/>
              <a:t>Basic structure: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Upon receipt of ACK (of new data): increase rate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Upon detection of loss: decrease </a:t>
            </a:r>
            <a:r>
              <a:rPr lang="en-US" dirty="0" smtClean="0">
                <a:solidFill>
                  <a:srgbClr val="000090"/>
                </a:solidFill>
              </a:rPr>
              <a:t>rate</a:t>
            </a:r>
            <a:br>
              <a:rPr lang="en-US" dirty="0" smtClean="0">
                <a:solidFill>
                  <a:srgbClr val="000090"/>
                </a:solidFill>
              </a:rPr>
            </a:b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How we increase/decrease the rate depends on the phase of congestion control we’re in: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Discovering </a:t>
            </a:r>
            <a:r>
              <a:rPr lang="en-US" dirty="0">
                <a:solidFill>
                  <a:srgbClr val="000090"/>
                </a:solidFill>
              </a:rPr>
              <a:t>available bottleneck </a:t>
            </a:r>
            <a:r>
              <a:rPr lang="en-US" dirty="0" smtClean="0">
                <a:solidFill>
                  <a:srgbClr val="000090"/>
                </a:solidFill>
              </a:rPr>
              <a:t>bandwidth </a:t>
            </a:r>
            <a:r>
              <a:rPr lang="en-US" i="1" dirty="0" smtClean="0">
                <a:solidFill>
                  <a:srgbClr val="000090"/>
                </a:solidFill>
              </a:rPr>
              <a:t>vs.</a:t>
            </a:r>
            <a:endParaRPr lang="en-US" i="1" dirty="0">
              <a:solidFill>
                <a:srgbClr val="000090"/>
              </a:solidFill>
            </a:endParaRPr>
          </a:p>
          <a:p>
            <a:pPr lvl="1"/>
            <a:r>
              <a:rPr lang="en-US" dirty="0">
                <a:solidFill>
                  <a:srgbClr val="000090"/>
                </a:solidFill>
              </a:rPr>
              <a:t>Adjusting to bandwidth </a:t>
            </a:r>
            <a:r>
              <a:rPr lang="en-US" dirty="0" smtClean="0">
                <a:solidFill>
                  <a:srgbClr val="000090"/>
                </a:solidFill>
              </a:rPr>
              <a:t>variations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9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3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34400" cy="1173162"/>
          </a:xfrm>
        </p:spPr>
        <p:txBody>
          <a:bodyPr/>
          <a:lstStyle/>
          <a:p>
            <a:r>
              <a:rPr lang="en-US" sz="3600" dirty="0" smtClean="0">
                <a:latin typeface="Helvetica" charset="0"/>
                <a:ea typeface="ＭＳ Ｐゴシック" charset="0"/>
                <a:cs typeface="ＭＳ Ｐゴシック" charset="0"/>
              </a:rPr>
              <a:t>Bandwidth Discovery with Slow Start</a:t>
            </a:r>
            <a:endParaRPr lang="en-US" sz="36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9571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Goal: estimate available bandwidth </a:t>
            </a:r>
          </a:p>
          <a:p>
            <a:pPr lvl="1"/>
            <a:r>
              <a:rPr lang="en-US" dirty="0" smtClean="0">
                <a:latin typeface="Arial" charset="0"/>
              </a:rPr>
              <a:t>start slow (for safety) </a:t>
            </a:r>
          </a:p>
          <a:p>
            <a:pPr lvl="1"/>
            <a:r>
              <a:rPr lang="en-US" dirty="0" smtClean="0">
                <a:latin typeface="Arial" charset="0"/>
              </a:rPr>
              <a:t>but ramp up quickly (for efficiency) 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Consider</a:t>
            </a:r>
          </a:p>
          <a:p>
            <a:pPr lvl="1"/>
            <a:r>
              <a:rPr lang="en-US" dirty="0" smtClean="0"/>
              <a:t>RTT </a:t>
            </a:r>
            <a:r>
              <a:rPr lang="en-US" dirty="0"/>
              <a:t>= 100ms, MSS=</a:t>
            </a:r>
            <a:r>
              <a:rPr lang="en-US" dirty="0" smtClean="0"/>
              <a:t>1000bytes</a:t>
            </a:r>
          </a:p>
          <a:p>
            <a:pPr lvl="1"/>
            <a:r>
              <a:rPr lang="en-US" dirty="0" smtClean="0"/>
              <a:t>Window size to fill 1Mbps of BW = 12.5 packets</a:t>
            </a:r>
          </a:p>
          <a:p>
            <a:pPr lvl="1"/>
            <a:r>
              <a:rPr lang="en-US" dirty="0" smtClean="0"/>
              <a:t>Window size to fill</a:t>
            </a:r>
            <a:r>
              <a:rPr lang="en-US" i="1" dirty="0" smtClean="0"/>
              <a:t> </a:t>
            </a:r>
            <a:r>
              <a:rPr lang="en-US" dirty="0" smtClean="0"/>
              <a:t>1Gbps = 12,500 packets</a:t>
            </a:r>
          </a:p>
          <a:p>
            <a:pPr lvl="1"/>
            <a:r>
              <a:rPr lang="en-US" dirty="0" smtClean="0"/>
              <a:t>Either is possible! </a:t>
            </a:r>
            <a:endParaRPr lang="en-US" dirty="0"/>
          </a:p>
          <a:p>
            <a:pPr lvl="2"/>
            <a:endParaRPr lang="en-US" dirty="0"/>
          </a:p>
          <a:p>
            <a:endParaRPr lang="en-US" dirty="0" smtClean="0">
              <a:latin typeface="Arial" charset="0"/>
            </a:endParaRPr>
          </a:p>
          <a:p>
            <a:pPr lvl="1"/>
            <a:endParaRPr lang="en-US" dirty="0" smtClean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17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Slow Start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 Phase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Sender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starts at a slow rate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but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increases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exponentially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until first loss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Start with a small congestion window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Initially, CWND =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1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So, initial sending rate is MSS/RTT</a:t>
            </a:r>
          </a:p>
          <a:p>
            <a:pPr>
              <a:buClr>
                <a:schemeClr val="tx2"/>
              </a:buClr>
            </a:pP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Double the CWND for each RTT with no loss </a:t>
            </a:r>
          </a:p>
          <a:p>
            <a:pPr marL="344487" lvl="1" indent="0">
              <a:buNone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82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Slow Start in Action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28600" y="1799171"/>
            <a:ext cx="8610600" cy="117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600" b="0" dirty="0" smtClean="0">
                <a:latin typeface="+mn-lt"/>
              </a:rPr>
              <a:t>For each RTT: double CWND</a:t>
            </a:r>
            <a:endParaRPr lang="en-US" sz="2600" b="0" dirty="0">
              <a:latin typeface="+mn-lt"/>
            </a:endParaRPr>
          </a:p>
          <a:p>
            <a:pPr marL="457200" indent="-457200" algn="l">
              <a:lnSpc>
                <a:spcPct val="70000"/>
              </a:lnSpc>
              <a:buFont typeface="Arial"/>
              <a:buChar char="•"/>
            </a:pPr>
            <a:endParaRPr lang="en-US" sz="2600" b="0" dirty="0">
              <a:latin typeface="+mn-lt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600" b="0" dirty="0" smtClean="0">
                <a:latin typeface="+mn-lt"/>
              </a:rPr>
              <a:t>Simpler implementation: for </a:t>
            </a:r>
            <a:r>
              <a:rPr lang="en-US" sz="2600" b="0" dirty="0">
                <a:latin typeface="+mn-lt"/>
              </a:rPr>
              <a:t>each </a:t>
            </a:r>
            <a:r>
              <a:rPr lang="en-US" sz="2600" b="0" dirty="0" smtClean="0">
                <a:latin typeface="+mn-lt"/>
              </a:rPr>
              <a:t>ACK, </a:t>
            </a:r>
            <a:r>
              <a:rPr lang="en-US" sz="2600" b="0" dirty="0">
                <a:latin typeface="+mn-lt"/>
              </a:rPr>
              <a:t>CWND +</a:t>
            </a:r>
            <a:r>
              <a:rPr lang="en-US" sz="2600" b="0" dirty="0" smtClean="0">
                <a:latin typeface="+mn-lt"/>
              </a:rPr>
              <a:t>= 1</a:t>
            </a:r>
            <a:endParaRPr lang="en-US" sz="2600" b="0" dirty="0">
              <a:latin typeface="+mn-lt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 rot="10800000">
            <a:off x="1524000" y="4419600"/>
            <a:ext cx="7391400" cy="1447800"/>
          </a:xfrm>
          <a:prstGeom prst="wedgeRoundRectCallout">
            <a:avLst>
              <a:gd name="adj1" fmla="val -28689"/>
              <a:gd name="adj2" fmla="val 151101"/>
              <a:gd name="adj3" fmla="val 16667"/>
            </a:avLst>
          </a:prstGeom>
          <a:solidFill>
            <a:schemeClr val="tx1">
              <a:lumMod val="65000"/>
              <a:lumOff val="3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4684693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bg1"/>
                </a:solidFill>
                <a:latin typeface="+mn-lt"/>
              </a:rPr>
              <a:t>Linear increase per </a:t>
            </a:r>
            <a:r>
              <a:rPr lang="en-US" sz="2800" b="0" u="sng" dirty="0" smtClean="0">
                <a:solidFill>
                  <a:schemeClr val="bg1"/>
                </a:solidFill>
                <a:latin typeface="+mn-lt"/>
              </a:rPr>
              <a:t>ACK</a:t>
            </a:r>
            <a:r>
              <a:rPr lang="en-US" sz="2800" b="0" dirty="0" smtClean="0">
                <a:solidFill>
                  <a:schemeClr val="bg1"/>
                </a:solidFill>
              </a:rPr>
              <a:t>(</a:t>
            </a:r>
            <a:r>
              <a:rPr lang="en-US" sz="2800" b="0" dirty="0">
                <a:solidFill>
                  <a:schemeClr val="bg1"/>
                </a:solidFill>
              </a:rPr>
              <a:t>CWND+1) </a:t>
            </a:r>
            <a:r>
              <a:rPr lang="en-US" sz="2800" b="0" dirty="0" smtClean="0">
                <a:solidFill>
                  <a:schemeClr val="bg1"/>
                </a:solidFill>
                <a:latin typeface="+mn-lt"/>
                <a:sym typeface="Wingdings"/>
              </a:rPr>
              <a:t> exponential increase per </a:t>
            </a:r>
            <a:r>
              <a:rPr lang="en-US" sz="2800" b="0" u="sng" dirty="0" smtClean="0">
                <a:solidFill>
                  <a:schemeClr val="bg1"/>
                </a:solidFill>
                <a:latin typeface="+mn-lt"/>
                <a:sym typeface="Wingdings"/>
              </a:rPr>
              <a:t>RTT</a:t>
            </a:r>
            <a:r>
              <a:rPr lang="en-US" sz="2800" b="0" dirty="0" smtClean="0">
                <a:solidFill>
                  <a:schemeClr val="bg1"/>
                </a:solidFill>
                <a:latin typeface="+mn-lt"/>
                <a:sym typeface="Wingdings"/>
              </a:rPr>
              <a:t> </a:t>
            </a:r>
            <a:r>
              <a:rPr lang="en-US" sz="2800" b="0" dirty="0" smtClean="0">
                <a:solidFill>
                  <a:schemeClr val="bg1"/>
                </a:solidFill>
                <a:latin typeface="Courier New"/>
                <a:cs typeface="Courier New"/>
                <a:sym typeface="Wingdings"/>
              </a:rPr>
              <a:t>(2xCWND)</a:t>
            </a:r>
            <a:endParaRPr lang="en-US" sz="2800" b="0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331603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Slow Start in Action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28600" y="1799171"/>
            <a:ext cx="8610600" cy="117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600" b="0" dirty="0" smtClean="0">
                <a:latin typeface="+mn-lt"/>
              </a:rPr>
              <a:t>For each RTT: double CWND</a:t>
            </a:r>
            <a:endParaRPr lang="en-US" sz="2600" b="0" dirty="0">
              <a:latin typeface="+mn-lt"/>
            </a:endParaRPr>
          </a:p>
          <a:p>
            <a:pPr marL="457200" indent="-457200" algn="l">
              <a:lnSpc>
                <a:spcPct val="70000"/>
              </a:lnSpc>
              <a:buFont typeface="Arial"/>
              <a:buChar char="•"/>
            </a:pPr>
            <a:endParaRPr lang="en-US" sz="2600" b="0" dirty="0">
              <a:latin typeface="+mn-lt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600" b="0" dirty="0" smtClean="0">
                <a:latin typeface="+mn-lt"/>
              </a:rPr>
              <a:t>Simpler implementation: for </a:t>
            </a:r>
            <a:r>
              <a:rPr lang="en-US" sz="2600" b="0" dirty="0">
                <a:latin typeface="+mn-lt"/>
              </a:rPr>
              <a:t>each </a:t>
            </a:r>
            <a:r>
              <a:rPr lang="en-US" sz="2600" b="0" dirty="0" smtClean="0">
                <a:latin typeface="+mn-lt"/>
              </a:rPr>
              <a:t>ACK, </a:t>
            </a:r>
            <a:r>
              <a:rPr lang="en-US" sz="2600" b="0" dirty="0">
                <a:latin typeface="+mn-lt"/>
              </a:rPr>
              <a:t>CWND +</a:t>
            </a:r>
            <a:r>
              <a:rPr lang="en-US" sz="2600" b="0" dirty="0" smtClean="0">
                <a:latin typeface="+mn-lt"/>
              </a:rPr>
              <a:t>= 1</a:t>
            </a:r>
            <a:endParaRPr lang="en-US" sz="2600" b="0" dirty="0">
              <a:latin typeface="+mn-lt"/>
            </a:endParaRPr>
          </a:p>
        </p:txBody>
      </p:sp>
      <p:sp>
        <p:nvSpPr>
          <p:cNvPr id="992262" name="Line 6"/>
          <p:cNvSpPr>
            <a:spLocks noChangeShapeType="1"/>
          </p:cNvSpPr>
          <p:nvPr/>
        </p:nvSpPr>
        <p:spPr bwMode="auto">
          <a:xfrm>
            <a:off x="1600200" y="4219575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64" name="Line 8"/>
          <p:cNvSpPr>
            <a:spLocks noChangeShapeType="1"/>
          </p:cNvSpPr>
          <p:nvPr/>
        </p:nvSpPr>
        <p:spPr bwMode="auto">
          <a:xfrm>
            <a:off x="3429000" y="4219575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66" name="Line 10"/>
          <p:cNvSpPr>
            <a:spLocks noChangeShapeType="1"/>
          </p:cNvSpPr>
          <p:nvPr/>
        </p:nvSpPr>
        <p:spPr bwMode="auto">
          <a:xfrm>
            <a:off x="3733800" y="4219575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74" name="Rectangle 18"/>
          <p:cNvSpPr>
            <a:spLocks noChangeArrowheads="1"/>
          </p:cNvSpPr>
          <p:nvPr/>
        </p:nvSpPr>
        <p:spPr bwMode="auto">
          <a:xfrm>
            <a:off x="1600200" y="3990975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2275" name="Line 19"/>
          <p:cNvSpPr>
            <a:spLocks noChangeShapeType="1"/>
          </p:cNvSpPr>
          <p:nvPr/>
        </p:nvSpPr>
        <p:spPr bwMode="auto">
          <a:xfrm>
            <a:off x="1828800" y="3990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76" name="Rectangle 20"/>
          <p:cNvSpPr>
            <a:spLocks noChangeArrowheads="1"/>
          </p:cNvSpPr>
          <p:nvPr/>
        </p:nvSpPr>
        <p:spPr bwMode="auto">
          <a:xfrm>
            <a:off x="3429000" y="3990975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2277" name="Line 21"/>
          <p:cNvSpPr>
            <a:spLocks noChangeShapeType="1"/>
          </p:cNvSpPr>
          <p:nvPr/>
        </p:nvSpPr>
        <p:spPr bwMode="auto">
          <a:xfrm>
            <a:off x="3657600" y="3992563"/>
            <a:ext cx="0" cy="153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78" name="Rectangle 22"/>
          <p:cNvSpPr>
            <a:spLocks noChangeArrowheads="1"/>
          </p:cNvSpPr>
          <p:nvPr/>
        </p:nvSpPr>
        <p:spPr bwMode="auto">
          <a:xfrm>
            <a:off x="3810000" y="3990975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2279" name="Line 23"/>
          <p:cNvSpPr>
            <a:spLocks noChangeShapeType="1"/>
          </p:cNvSpPr>
          <p:nvPr/>
        </p:nvSpPr>
        <p:spPr bwMode="auto">
          <a:xfrm>
            <a:off x="4038600" y="3990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98" name="Text Box 42"/>
          <p:cNvSpPr txBox="1">
            <a:spLocks noChangeArrowheads="1"/>
          </p:cNvSpPr>
          <p:nvPr/>
        </p:nvSpPr>
        <p:spPr bwMode="auto">
          <a:xfrm>
            <a:off x="1676400" y="489426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Comic Sans MS" charset="0"/>
              </a:rPr>
              <a:t>D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2438400" y="4219575"/>
            <a:ext cx="990600" cy="1828800"/>
            <a:chOff x="1536" y="2448"/>
            <a:chExt cx="624" cy="1152"/>
          </a:xfrm>
        </p:grpSpPr>
        <p:sp>
          <p:nvSpPr>
            <p:cNvPr id="80972" name="Line 7"/>
            <p:cNvSpPr>
              <a:spLocks noChangeShapeType="1"/>
            </p:cNvSpPr>
            <p:nvPr/>
          </p:nvSpPr>
          <p:spPr bwMode="auto">
            <a:xfrm flipV="1">
              <a:off x="1536" y="2448"/>
              <a:ext cx="62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73" name="Text Box 43"/>
            <p:cNvSpPr txBox="1">
              <a:spLocks noChangeArrowheads="1"/>
            </p:cNvSpPr>
            <p:nvPr/>
          </p:nvSpPr>
          <p:spPr bwMode="auto">
            <a:xfrm>
              <a:off x="1664" y="2880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A</a:t>
              </a:r>
            </a:p>
          </p:txBody>
        </p:sp>
      </p:grpSp>
      <p:sp>
        <p:nvSpPr>
          <p:cNvPr id="992300" name="Text Box 44"/>
          <p:cNvSpPr txBox="1">
            <a:spLocks noChangeArrowheads="1"/>
          </p:cNvSpPr>
          <p:nvPr/>
        </p:nvSpPr>
        <p:spPr bwMode="auto">
          <a:xfrm>
            <a:off x="3505200" y="4829175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Comic Sans MS" charset="0"/>
              </a:rPr>
              <a:t>D</a:t>
            </a:r>
          </a:p>
        </p:txBody>
      </p:sp>
      <p:sp>
        <p:nvSpPr>
          <p:cNvPr id="992301" name="Text Box 45"/>
          <p:cNvSpPr txBox="1">
            <a:spLocks noChangeArrowheads="1"/>
          </p:cNvSpPr>
          <p:nvPr/>
        </p:nvSpPr>
        <p:spPr bwMode="auto">
          <a:xfrm>
            <a:off x="3784600" y="4829175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Comic Sans MS" charset="0"/>
              </a:rPr>
              <a:t>D</a:t>
            </a:r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4267200" y="4219575"/>
            <a:ext cx="990600" cy="1828800"/>
            <a:chOff x="2688" y="2448"/>
            <a:chExt cx="624" cy="1152"/>
          </a:xfrm>
        </p:grpSpPr>
        <p:sp>
          <p:nvSpPr>
            <p:cNvPr id="80970" name="Line 9"/>
            <p:cNvSpPr>
              <a:spLocks noChangeShapeType="1"/>
            </p:cNvSpPr>
            <p:nvPr/>
          </p:nvSpPr>
          <p:spPr bwMode="auto">
            <a:xfrm flipV="1">
              <a:off x="2688" y="2448"/>
              <a:ext cx="62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71" name="Text Box 46"/>
            <p:cNvSpPr txBox="1">
              <a:spLocks noChangeArrowheads="1"/>
            </p:cNvSpPr>
            <p:nvPr/>
          </p:nvSpPr>
          <p:spPr bwMode="auto">
            <a:xfrm>
              <a:off x="2832" y="2832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A</a:t>
              </a: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4572000" y="4219575"/>
            <a:ext cx="990600" cy="1828800"/>
            <a:chOff x="2880" y="2448"/>
            <a:chExt cx="624" cy="1152"/>
          </a:xfrm>
        </p:grpSpPr>
        <p:sp>
          <p:nvSpPr>
            <p:cNvPr id="80968" name="Line 11"/>
            <p:cNvSpPr>
              <a:spLocks noChangeShapeType="1"/>
            </p:cNvSpPr>
            <p:nvPr/>
          </p:nvSpPr>
          <p:spPr bwMode="auto">
            <a:xfrm flipV="1">
              <a:off x="2880" y="2448"/>
              <a:ext cx="62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69" name="Text Box 47"/>
            <p:cNvSpPr txBox="1">
              <a:spLocks noChangeArrowheads="1"/>
            </p:cNvSpPr>
            <p:nvPr/>
          </p:nvSpPr>
          <p:spPr bwMode="auto">
            <a:xfrm>
              <a:off x="3024" y="2832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A</a:t>
              </a:r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5257800" y="4219575"/>
            <a:ext cx="1143000" cy="1828800"/>
            <a:chOff x="3312" y="2448"/>
            <a:chExt cx="720" cy="1152"/>
          </a:xfrm>
        </p:grpSpPr>
        <p:sp>
          <p:nvSpPr>
            <p:cNvPr id="80964" name="Line 12"/>
            <p:cNvSpPr>
              <a:spLocks noChangeShapeType="1"/>
            </p:cNvSpPr>
            <p:nvPr/>
          </p:nvSpPr>
          <p:spPr bwMode="auto">
            <a:xfrm>
              <a:off x="3312" y="2448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65" name="Line 14"/>
            <p:cNvSpPr>
              <a:spLocks noChangeShapeType="1"/>
            </p:cNvSpPr>
            <p:nvPr/>
          </p:nvSpPr>
          <p:spPr bwMode="auto">
            <a:xfrm>
              <a:off x="3504" y="2448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66" name="Text Box 48"/>
            <p:cNvSpPr txBox="1">
              <a:spLocks noChangeArrowheads="1"/>
            </p:cNvSpPr>
            <p:nvPr/>
          </p:nvSpPr>
          <p:spPr bwMode="auto">
            <a:xfrm>
              <a:off x="3360" y="2832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D</a:t>
              </a:r>
            </a:p>
          </p:txBody>
        </p:sp>
        <p:sp>
          <p:nvSpPr>
            <p:cNvPr id="80967" name="Text Box 49"/>
            <p:cNvSpPr txBox="1">
              <a:spLocks noChangeArrowheads="1"/>
            </p:cNvSpPr>
            <p:nvPr/>
          </p:nvSpPr>
          <p:spPr bwMode="auto">
            <a:xfrm>
              <a:off x="3536" y="2832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D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9600" y="3914775"/>
            <a:ext cx="7620000" cy="2286000"/>
            <a:chOff x="609600" y="3914775"/>
            <a:chExt cx="7620000" cy="2286000"/>
          </a:xfrm>
        </p:grpSpPr>
        <p:sp>
          <p:nvSpPr>
            <p:cNvPr id="80900" name="Line 4"/>
            <p:cNvSpPr>
              <a:spLocks noChangeShapeType="1"/>
            </p:cNvSpPr>
            <p:nvPr/>
          </p:nvSpPr>
          <p:spPr bwMode="auto">
            <a:xfrm>
              <a:off x="1371600" y="4219575"/>
              <a:ext cx="685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1295400" y="6048375"/>
              <a:ext cx="693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8" name="Text Box 54"/>
            <p:cNvSpPr txBox="1">
              <a:spLocks noChangeArrowheads="1"/>
            </p:cNvSpPr>
            <p:nvPr/>
          </p:nvSpPr>
          <p:spPr bwMode="auto">
            <a:xfrm>
              <a:off x="609600" y="3914775"/>
              <a:ext cx="6985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400" b="0">
                  <a:latin typeface="Comic Sans MS" charset="0"/>
                </a:rPr>
                <a:t>Src</a:t>
              </a:r>
            </a:p>
          </p:txBody>
        </p:sp>
        <p:sp>
          <p:nvSpPr>
            <p:cNvPr id="80919" name="Text Box 55"/>
            <p:cNvSpPr txBox="1">
              <a:spLocks noChangeArrowheads="1"/>
            </p:cNvSpPr>
            <p:nvPr/>
          </p:nvSpPr>
          <p:spPr bwMode="auto">
            <a:xfrm>
              <a:off x="609600" y="5743575"/>
              <a:ext cx="863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400" b="0">
                  <a:latin typeface="Comic Sans MS" charset="0"/>
                </a:rPr>
                <a:t>Dest</a:t>
              </a:r>
            </a:p>
          </p:txBody>
        </p:sp>
      </p:grp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5943600" y="4219575"/>
            <a:ext cx="1219200" cy="1828800"/>
            <a:chOff x="3744" y="2448"/>
            <a:chExt cx="768" cy="1152"/>
          </a:xfrm>
        </p:grpSpPr>
        <p:sp>
          <p:nvSpPr>
            <p:cNvPr id="80960" name="Line 16"/>
            <p:cNvSpPr>
              <a:spLocks noChangeShapeType="1"/>
            </p:cNvSpPr>
            <p:nvPr/>
          </p:nvSpPr>
          <p:spPr bwMode="auto">
            <a:xfrm>
              <a:off x="3744" y="2448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61" name="Text Box 52"/>
            <p:cNvSpPr txBox="1">
              <a:spLocks noChangeArrowheads="1"/>
            </p:cNvSpPr>
            <p:nvPr/>
          </p:nvSpPr>
          <p:spPr bwMode="auto">
            <a:xfrm>
              <a:off x="3776" y="2832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D</a:t>
              </a:r>
            </a:p>
          </p:txBody>
        </p:sp>
        <p:sp>
          <p:nvSpPr>
            <p:cNvPr id="80962" name="Line 56"/>
            <p:cNvSpPr>
              <a:spLocks noChangeShapeType="1"/>
            </p:cNvSpPr>
            <p:nvPr/>
          </p:nvSpPr>
          <p:spPr bwMode="auto">
            <a:xfrm>
              <a:off x="3984" y="2448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63" name="Text Box 57"/>
            <p:cNvSpPr txBox="1">
              <a:spLocks noChangeArrowheads="1"/>
            </p:cNvSpPr>
            <p:nvPr/>
          </p:nvSpPr>
          <p:spPr bwMode="auto">
            <a:xfrm>
              <a:off x="4016" y="2812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D</a:t>
              </a:r>
            </a:p>
          </p:txBody>
        </p:sp>
      </p:grpSp>
      <p:sp>
        <p:nvSpPr>
          <p:cNvPr id="992318" name="Text Box 62"/>
          <p:cNvSpPr txBox="1">
            <a:spLocks noChangeArrowheads="1"/>
          </p:cNvSpPr>
          <p:nvPr/>
        </p:nvSpPr>
        <p:spPr bwMode="auto">
          <a:xfrm>
            <a:off x="1600200" y="3657600"/>
            <a:ext cx="298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99"/>
                </a:solidFill>
                <a:latin typeface="Comic Sans MS" charset="0"/>
              </a:rPr>
              <a:t>1</a:t>
            </a:r>
          </a:p>
        </p:txBody>
      </p:sp>
      <p:sp>
        <p:nvSpPr>
          <p:cNvPr id="992319" name="Text Box 63"/>
          <p:cNvSpPr txBox="1">
            <a:spLocks noChangeArrowheads="1"/>
          </p:cNvSpPr>
          <p:nvPr/>
        </p:nvSpPr>
        <p:spPr bwMode="auto">
          <a:xfrm>
            <a:off x="3657600" y="36703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99"/>
                </a:solidFill>
                <a:latin typeface="Comic Sans MS" charset="0"/>
              </a:rPr>
              <a:t>2</a:t>
            </a:r>
          </a:p>
        </p:txBody>
      </p: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5715000" y="3683000"/>
            <a:ext cx="990600" cy="460375"/>
            <a:chOff x="3600" y="2110"/>
            <a:chExt cx="624" cy="290"/>
          </a:xfrm>
        </p:grpSpPr>
        <p:sp>
          <p:nvSpPr>
            <p:cNvPr id="80955" name="Rectangle 32"/>
            <p:cNvSpPr>
              <a:spLocks noChangeArrowheads="1"/>
            </p:cNvSpPr>
            <p:nvPr/>
          </p:nvSpPr>
          <p:spPr bwMode="auto">
            <a:xfrm>
              <a:off x="3792" y="2304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6" name="Line 33"/>
            <p:cNvSpPr>
              <a:spLocks noChangeShapeType="1"/>
            </p:cNvSpPr>
            <p:nvPr/>
          </p:nvSpPr>
          <p:spPr bwMode="auto">
            <a:xfrm>
              <a:off x="3936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57" name="Rectangle 58"/>
            <p:cNvSpPr>
              <a:spLocks noChangeArrowheads="1"/>
            </p:cNvSpPr>
            <p:nvPr/>
          </p:nvSpPr>
          <p:spPr bwMode="auto">
            <a:xfrm>
              <a:off x="4032" y="2304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8" name="Line 59"/>
            <p:cNvSpPr>
              <a:spLocks noChangeShapeType="1"/>
            </p:cNvSpPr>
            <p:nvPr/>
          </p:nvSpPr>
          <p:spPr bwMode="auto">
            <a:xfrm>
              <a:off x="4176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59" name="Text Box 64"/>
            <p:cNvSpPr txBox="1">
              <a:spLocks noChangeArrowheads="1"/>
            </p:cNvSpPr>
            <p:nvPr/>
          </p:nvSpPr>
          <p:spPr bwMode="auto">
            <a:xfrm>
              <a:off x="3600" y="2110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b="0">
                  <a:solidFill>
                    <a:srgbClr val="000099"/>
                  </a:solidFill>
                  <a:latin typeface="Comic Sans MS" charset="0"/>
                </a:rPr>
                <a:t>4</a:t>
              </a:r>
            </a:p>
          </p:txBody>
        </p:sp>
      </p:grp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5257800" y="3678238"/>
            <a:ext cx="685800" cy="465137"/>
            <a:chOff x="3312" y="2107"/>
            <a:chExt cx="432" cy="293"/>
          </a:xfrm>
        </p:grpSpPr>
        <p:sp>
          <p:nvSpPr>
            <p:cNvPr id="80949" name="Rectangle 26"/>
            <p:cNvSpPr>
              <a:spLocks noChangeArrowheads="1"/>
            </p:cNvSpPr>
            <p:nvPr/>
          </p:nvSpPr>
          <p:spPr bwMode="auto">
            <a:xfrm>
              <a:off x="3552" y="2304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0" name="Line 27"/>
            <p:cNvSpPr>
              <a:spLocks noChangeShapeType="1"/>
            </p:cNvSpPr>
            <p:nvPr/>
          </p:nvSpPr>
          <p:spPr bwMode="auto">
            <a:xfrm>
              <a:off x="3696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951" name="Group 69"/>
            <p:cNvGrpSpPr>
              <a:grpSpLocks/>
            </p:cNvGrpSpPr>
            <p:nvPr/>
          </p:nvGrpSpPr>
          <p:grpSpPr bwMode="auto">
            <a:xfrm>
              <a:off x="3312" y="2107"/>
              <a:ext cx="262" cy="293"/>
              <a:chOff x="3312" y="2107"/>
              <a:chExt cx="262" cy="293"/>
            </a:xfrm>
          </p:grpSpPr>
          <p:sp>
            <p:nvSpPr>
              <p:cNvPr id="80952" name="Rectangle 24"/>
              <p:cNvSpPr>
                <a:spLocks noChangeArrowheads="1"/>
              </p:cNvSpPr>
              <p:nvPr/>
            </p:nvSpPr>
            <p:spPr bwMode="auto">
              <a:xfrm>
                <a:off x="3312" y="2304"/>
                <a:ext cx="192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3" name="Line 25"/>
              <p:cNvSpPr>
                <a:spLocks noChangeShapeType="1"/>
              </p:cNvSpPr>
              <p:nvPr/>
            </p:nvSpPr>
            <p:spPr bwMode="auto">
              <a:xfrm flipH="1">
                <a:off x="3456" y="23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4" name="Text Box 66"/>
              <p:cNvSpPr txBox="1">
                <a:spLocks noChangeArrowheads="1"/>
              </p:cNvSpPr>
              <p:nvPr/>
            </p:nvSpPr>
            <p:spPr bwMode="auto">
              <a:xfrm>
                <a:off x="3360" y="2107"/>
                <a:ext cx="21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b="0">
                    <a:solidFill>
                      <a:srgbClr val="000099"/>
                    </a:solidFill>
                    <a:latin typeface="Comic Sans MS" charset="0"/>
                  </a:rPr>
                  <a:t>3</a:t>
                </a:r>
              </a:p>
            </p:txBody>
          </p:sp>
        </p:grpSp>
      </p:grpSp>
      <p:sp>
        <p:nvSpPr>
          <p:cNvPr id="992331" name="Oval 75"/>
          <p:cNvSpPr>
            <a:spLocks noChangeArrowheads="1"/>
          </p:cNvSpPr>
          <p:nvPr/>
        </p:nvSpPr>
        <p:spPr bwMode="auto">
          <a:xfrm>
            <a:off x="3733800" y="3914775"/>
            <a:ext cx="2286000" cy="3810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76"/>
          <p:cNvGrpSpPr>
            <a:grpSpLocks/>
          </p:cNvGrpSpPr>
          <p:nvPr/>
        </p:nvGrpSpPr>
        <p:grpSpPr bwMode="auto">
          <a:xfrm>
            <a:off x="6096000" y="3686175"/>
            <a:ext cx="2473325" cy="2362200"/>
            <a:chOff x="3840" y="2112"/>
            <a:chExt cx="1558" cy="1488"/>
          </a:xfrm>
        </p:grpSpPr>
        <p:sp>
          <p:nvSpPr>
            <p:cNvPr id="80928" name="Line 77"/>
            <p:cNvSpPr>
              <a:spLocks noChangeShapeType="1"/>
            </p:cNvSpPr>
            <p:nvPr/>
          </p:nvSpPr>
          <p:spPr bwMode="auto">
            <a:xfrm flipV="1">
              <a:off x="3840" y="2450"/>
              <a:ext cx="623" cy="1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9" name="Line 78"/>
            <p:cNvSpPr>
              <a:spLocks noChangeShapeType="1"/>
            </p:cNvSpPr>
            <p:nvPr/>
          </p:nvSpPr>
          <p:spPr bwMode="auto">
            <a:xfrm flipV="1">
              <a:off x="4032" y="2448"/>
              <a:ext cx="62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0" name="Line 79"/>
            <p:cNvSpPr>
              <a:spLocks noChangeShapeType="1"/>
            </p:cNvSpPr>
            <p:nvPr/>
          </p:nvSpPr>
          <p:spPr bwMode="auto">
            <a:xfrm flipV="1">
              <a:off x="4272" y="2448"/>
              <a:ext cx="62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1" name="Rectangle 80"/>
            <p:cNvSpPr>
              <a:spLocks noChangeArrowheads="1"/>
            </p:cNvSpPr>
            <p:nvPr/>
          </p:nvSpPr>
          <p:spPr bwMode="auto">
            <a:xfrm>
              <a:off x="4464" y="2304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2" name="Line 81"/>
            <p:cNvSpPr>
              <a:spLocks noChangeShapeType="1"/>
            </p:cNvSpPr>
            <p:nvPr/>
          </p:nvSpPr>
          <p:spPr bwMode="auto">
            <a:xfrm>
              <a:off x="4608" y="2305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3" name="Rectangle 82"/>
            <p:cNvSpPr>
              <a:spLocks noChangeArrowheads="1"/>
            </p:cNvSpPr>
            <p:nvPr/>
          </p:nvSpPr>
          <p:spPr bwMode="auto">
            <a:xfrm>
              <a:off x="4704" y="2304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4" name="Line 83"/>
            <p:cNvSpPr>
              <a:spLocks noChangeShapeType="1"/>
            </p:cNvSpPr>
            <p:nvPr/>
          </p:nvSpPr>
          <p:spPr bwMode="auto">
            <a:xfrm>
              <a:off x="4848" y="2305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5" name="Rectangle 84"/>
            <p:cNvSpPr>
              <a:spLocks noChangeArrowheads="1"/>
            </p:cNvSpPr>
            <p:nvPr/>
          </p:nvSpPr>
          <p:spPr bwMode="auto">
            <a:xfrm>
              <a:off x="4944" y="2304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6" name="Line 85"/>
            <p:cNvSpPr>
              <a:spLocks noChangeShapeType="1"/>
            </p:cNvSpPr>
            <p:nvPr/>
          </p:nvSpPr>
          <p:spPr bwMode="auto">
            <a:xfrm>
              <a:off x="5088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7" name="Rectangle 86"/>
            <p:cNvSpPr>
              <a:spLocks noChangeArrowheads="1"/>
            </p:cNvSpPr>
            <p:nvPr/>
          </p:nvSpPr>
          <p:spPr bwMode="auto">
            <a:xfrm>
              <a:off x="5184" y="2304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8" name="Line 87"/>
            <p:cNvSpPr>
              <a:spLocks noChangeShapeType="1"/>
            </p:cNvSpPr>
            <p:nvPr/>
          </p:nvSpPr>
          <p:spPr bwMode="auto">
            <a:xfrm>
              <a:off x="5328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9" name="Line 88"/>
            <p:cNvSpPr>
              <a:spLocks noChangeShapeType="1"/>
            </p:cNvSpPr>
            <p:nvPr/>
          </p:nvSpPr>
          <p:spPr bwMode="auto">
            <a:xfrm>
              <a:off x="4464" y="2496"/>
              <a:ext cx="192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0" name="Line 89"/>
            <p:cNvSpPr>
              <a:spLocks noChangeShapeType="1"/>
            </p:cNvSpPr>
            <p:nvPr/>
          </p:nvSpPr>
          <p:spPr bwMode="auto">
            <a:xfrm>
              <a:off x="4656" y="2496"/>
              <a:ext cx="183" cy="36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1" name="Line 90"/>
            <p:cNvSpPr>
              <a:spLocks noChangeShapeType="1"/>
            </p:cNvSpPr>
            <p:nvPr/>
          </p:nvSpPr>
          <p:spPr bwMode="auto">
            <a:xfrm>
              <a:off x="4896" y="2496"/>
              <a:ext cx="183" cy="36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2" name="Line 91"/>
            <p:cNvSpPr>
              <a:spLocks noChangeShapeType="1"/>
            </p:cNvSpPr>
            <p:nvPr/>
          </p:nvSpPr>
          <p:spPr bwMode="auto">
            <a:xfrm>
              <a:off x="5088" y="2448"/>
              <a:ext cx="192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3" name="Text Box 92"/>
            <p:cNvSpPr txBox="1">
              <a:spLocks noChangeArrowheads="1"/>
            </p:cNvSpPr>
            <p:nvPr/>
          </p:nvSpPr>
          <p:spPr bwMode="auto">
            <a:xfrm>
              <a:off x="3840" y="3100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A</a:t>
              </a:r>
            </a:p>
          </p:txBody>
        </p:sp>
        <p:sp>
          <p:nvSpPr>
            <p:cNvPr id="80944" name="Text Box 93"/>
            <p:cNvSpPr txBox="1">
              <a:spLocks noChangeArrowheads="1"/>
            </p:cNvSpPr>
            <p:nvPr/>
          </p:nvSpPr>
          <p:spPr bwMode="auto">
            <a:xfrm>
              <a:off x="4062" y="3100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A</a:t>
              </a:r>
            </a:p>
          </p:txBody>
        </p:sp>
        <p:sp>
          <p:nvSpPr>
            <p:cNvPr id="80945" name="Text Box 94"/>
            <p:cNvSpPr txBox="1">
              <a:spLocks noChangeArrowheads="1"/>
            </p:cNvSpPr>
            <p:nvPr/>
          </p:nvSpPr>
          <p:spPr bwMode="auto">
            <a:xfrm>
              <a:off x="4320" y="3100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A</a:t>
              </a:r>
            </a:p>
          </p:txBody>
        </p:sp>
        <p:sp>
          <p:nvSpPr>
            <p:cNvPr id="80946" name="Line 95"/>
            <p:cNvSpPr>
              <a:spLocks noChangeShapeType="1"/>
            </p:cNvSpPr>
            <p:nvPr/>
          </p:nvSpPr>
          <p:spPr bwMode="auto">
            <a:xfrm flipV="1">
              <a:off x="4512" y="2448"/>
              <a:ext cx="62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7" name="Text Box 96"/>
            <p:cNvSpPr txBox="1">
              <a:spLocks noChangeArrowheads="1"/>
            </p:cNvSpPr>
            <p:nvPr/>
          </p:nvSpPr>
          <p:spPr bwMode="auto">
            <a:xfrm>
              <a:off x="4560" y="3100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A</a:t>
              </a:r>
            </a:p>
          </p:txBody>
        </p:sp>
        <p:sp>
          <p:nvSpPr>
            <p:cNvPr id="80948" name="Text Box 97"/>
            <p:cNvSpPr txBox="1">
              <a:spLocks noChangeArrowheads="1"/>
            </p:cNvSpPr>
            <p:nvPr/>
          </p:nvSpPr>
          <p:spPr bwMode="auto">
            <a:xfrm>
              <a:off x="5184" y="2112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b="0" dirty="0">
                  <a:solidFill>
                    <a:srgbClr val="000099"/>
                  </a:solidFill>
                  <a:latin typeface="Comic Sans MS" charset="0"/>
                </a:rPr>
                <a:t>8</a:t>
              </a:r>
            </a:p>
          </p:txBody>
        </p:sp>
      </p:grpSp>
      <p:sp>
        <p:nvSpPr>
          <p:cNvPr id="992354" name="Oval 98"/>
          <p:cNvSpPr>
            <a:spLocks noChangeArrowheads="1"/>
          </p:cNvSpPr>
          <p:nvPr/>
        </p:nvSpPr>
        <p:spPr bwMode="auto">
          <a:xfrm>
            <a:off x="5029200" y="3914775"/>
            <a:ext cx="1905000" cy="3810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24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62" grpId="0" animBg="1"/>
      <p:bldP spid="992264" grpId="0" animBg="1"/>
      <p:bldP spid="992266" grpId="0" animBg="1"/>
      <p:bldP spid="992274" grpId="0" animBg="1"/>
      <p:bldP spid="992275" grpId="0" animBg="1"/>
      <p:bldP spid="992276" grpId="0" animBg="1"/>
      <p:bldP spid="992277" grpId="0" animBg="1"/>
      <p:bldP spid="992278" grpId="0" animBg="1"/>
      <p:bldP spid="992279" grpId="0" animBg="1"/>
      <p:bldP spid="992298" grpId="0"/>
      <p:bldP spid="992300" grpId="0"/>
      <p:bldP spid="992301" grpId="0"/>
      <p:bldP spid="992318" grpId="0"/>
      <p:bldP spid="992319" grpId="0"/>
      <p:bldP spid="992331" grpId="0" animBg="1"/>
      <p:bldP spid="99235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838200"/>
          </a:xfrm>
        </p:spPr>
        <p:txBody>
          <a:bodyPr/>
          <a:lstStyle/>
          <a:p>
            <a:r>
              <a:rPr lang="en-US" dirty="0" smtClean="0"/>
              <a:t>Adjusting to Varying Bandwidth</a:t>
            </a:r>
            <a:endParaRPr lang="en-US" dirty="0"/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71663"/>
            <a:ext cx="8991600" cy="4833937"/>
          </a:xfrm>
        </p:spPr>
        <p:txBody>
          <a:bodyPr/>
          <a:lstStyle/>
          <a:p>
            <a:r>
              <a:rPr lang="en-US" dirty="0" smtClean="0"/>
              <a:t>Slow start gave an estimate of available bandwidth </a:t>
            </a:r>
          </a:p>
          <a:p>
            <a:endParaRPr lang="en-US" dirty="0" smtClean="0"/>
          </a:p>
          <a:p>
            <a:r>
              <a:rPr lang="en-US" dirty="0" smtClean="0"/>
              <a:t>Now, want </a:t>
            </a:r>
            <a:r>
              <a:rPr lang="en-US" dirty="0"/>
              <a:t>to </a:t>
            </a:r>
            <a:r>
              <a:rPr lang="en-US" dirty="0" smtClean="0"/>
              <a:t>track variations in this available </a:t>
            </a:r>
            <a:r>
              <a:rPr lang="en-US" dirty="0"/>
              <a:t>bandwidth, oscillating around its current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Repeated probing (rate increase) and </a:t>
            </a:r>
            <a:r>
              <a:rPr lang="en-US" dirty="0" err="1" smtClean="0"/>
              <a:t>backoff</a:t>
            </a:r>
            <a:r>
              <a:rPr lang="en-US" dirty="0" smtClean="0"/>
              <a:t> (decrease)</a:t>
            </a:r>
            <a:br>
              <a:rPr lang="en-US" dirty="0" smtClean="0"/>
            </a:br>
            <a:endParaRPr lang="en-US" sz="2800" dirty="0"/>
          </a:p>
          <a:p>
            <a:r>
              <a:rPr lang="en-US" dirty="0" smtClean="0"/>
              <a:t>TCP uses: “Additive Increase Multiplicative Decrease” (AIMD)</a:t>
            </a:r>
          </a:p>
          <a:p>
            <a:pPr lvl="1"/>
            <a:r>
              <a:rPr lang="en-US" dirty="0" smtClean="0">
                <a:latin typeface="Arial" charset="0"/>
              </a:rPr>
              <a:t>We’ll see why shortly…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sz="3200" dirty="0">
              <a:sym typeface="Symbol" charset="0"/>
            </a:endParaRP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530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90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60538"/>
            <a:ext cx="8686800" cy="4411662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Additive increase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  <a:sym typeface="Wingdings"/>
              </a:rPr>
              <a:t>W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indow grows by one MSS for every RTT with no loss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For each successful RTT, CWND = CWND + 1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Simple implementation: </a:t>
            </a:r>
          </a:p>
          <a:p>
            <a:pPr lvl="2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for each ACK, CWND = CWND+ 1/CWND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Multiplicative decrease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On loss of packet, divide congestion window in </a:t>
            </a:r>
            <a:r>
              <a:rPr 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half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On loss, CWND = CWND/2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94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Leads to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the TCP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Sawtooth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5" name="Freeform 3"/>
          <p:cNvSpPr>
            <a:spLocks/>
          </p:cNvSpPr>
          <p:nvPr/>
        </p:nvSpPr>
        <p:spPr bwMode="auto">
          <a:xfrm>
            <a:off x="914400" y="2619375"/>
            <a:ext cx="7010400" cy="2819400"/>
          </a:xfrm>
          <a:custGeom>
            <a:avLst/>
            <a:gdLst>
              <a:gd name="T0" fmla="*/ 0 w 4416"/>
              <a:gd name="T1" fmla="*/ 0 h 1968"/>
              <a:gd name="T2" fmla="*/ 0 w 4416"/>
              <a:gd name="T3" fmla="*/ 2147483647 h 1968"/>
              <a:gd name="T4" fmla="*/ 2147483647 w 4416"/>
              <a:gd name="T5" fmla="*/ 2147483647 h 1968"/>
              <a:gd name="T6" fmla="*/ 0 60000 65536"/>
              <a:gd name="T7" fmla="*/ 0 60000 65536"/>
              <a:gd name="T8" fmla="*/ 0 60000 65536"/>
              <a:gd name="T9" fmla="*/ 0 w 4416"/>
              <a:gd name="T10" fmla="*/ 0 h 1968"/>
              <a:gd name="T11" fmla="*/ 4416 w 4416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16" h="1968">
                <a:moveTo>
                  <a:pt x="0" y="0"/>
                </a:moveTo>
                <a:lnTo>
                  <a:pt x="0" y="1968"/>
                </a:lnTo>
                <a:lnTo>
                  <a:pt x="4416" y="19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2743200" y="307657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3352800" y="330517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5410200" y="254317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6102350" y="300355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7245350" y="307975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2306638" y="2681288"/>
            <a:ext cx="80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Loss</a:t>
            </a:r>
          </a:p>
        </p:txBody>
      </p:sp>
      <p:sp>
        <p:nvSpPr>
          <p:cNvPr id="85002" name="Freeform 10"/>
          <p:cNvSpPr>
            <a:spLocks/>
          </p:cNvSpPr>
          <p:nvPr/>
        </p:nvSpPr>
        <p:spPr bwMode="auto">
          <a:xfrm>
            <a:off x="914400" y="3990975"/>
            <a:ext cx="1828800" cy="1371600"/>
          </a:xfrm>
          <a:custGeom>
            <a:avLst/>
            <a:gdLst>
              <a:gd name="T0" fmla="*/ 2147483647 w 1152"/>
              <a:gd name="T1" fmla="*/ 0 h 864"/>
              <a:gd name="T2" fmla="*/ 2147483647 w 1152"/>
              <a:gd name="T3" fmla="*/ 2147483647 h 864"/>
              <a:gd name="T4" fmla="*/ 2147483647 w 1152"/>
              <a:gd name="T5" fmla="*/ 2147483647 h 864"/>
              <a:gd name="T6" fmla="*/ 2147483647 w 1152"/>
              <a:gd name="T7" fmla="*/ 2147483647 h 864"/>
              <a:gd name="T8" fmla="*/ 0 w 1152"/>
              <a:gd name="T9" fmla="*/ 2147483647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864"/>
              <a:gd name="T17" fmla="*/ 1152 w 115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864">
                <a:moveTo>
                  <a:pt x="1152" y="0"/>
                </a:moveTo>
                <a:cubicBezTo>
                  <a:pt x="1132" y="116"/>
                  <a:pt x="1112" y="232"/>
                  <a:pt x="1056" y="336"/>
                </a:cubicBezTo>
                <a:cubicBezTo>
                  <a:pt x="1000" y="440"/>
                  <a:pt x="928" y="544"/>
                  <a:pt x="816" y="624"/>
                </a:cubicBezTo>
                <a:cubicBezTo>
                  <a:pt x="704" y="704"/>
                  <a:pt x="520" y="776"/>
                  <a:pt x="384" y="816"/>
                </a:cubicBezTo>
                <a:cubicBezTo>
                  <a:pt x="248" y="856"/>
                  <a:pt x="124" y="860"/>
                  <a:pt x="0" y="864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AutoShape 11"/>
          <p:cNvSpPr>
            <a:spLocks noChangeArrowheads="1"/>
          </p:cNvSpPr>
          <p:nvPr/>
        </p:nvSpPr>
        <p:spPr bwMode="auto">
          <a:xfrm>
            <a:off x="1828800" y="5638800"/>
            <a:ext cx="1447800" cy="609600"/>
          </a:xfrm>
          <a:prstGeom prst="wedgeRectCallout">
            <a:avLst>
              <a:gd name="adj1" fmla="val -43968"/>
              <a:gd name="adj2" fmla="val -12344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0">
                <a:latin typeface="Comic Sans MS" charset="0"/>
              </a:rPr>
              <a:t>Exponential</a:t>
            </a:r>
            <a:br>
              <a:rPr lang="en-US" sz="1600" b="0">
                <a:latin typeface="Comic Sans MS" charset="0"/>
              </a:rPr>
            </a:br>
            <a:r>
              <a:rPr lang="ja-JP" altLang="en-US" sz="1600" b="0">
                <a:latin typeface="Comic Sans MS" charset="0"/>
              </a:rPr>
              <a:t>“</a:t>
            </a:r>
            <a:r>
              <a:rPr lang="en-US" altLang="ja-JP" sz="1600" b="0">
                <a:latin typeface="Comic Sans MS" charset="0"/>
              </a:rPr>
              <a:t>slow start</a:t>
            </a:r>
            <a:r>
              <a:rPr lang="ja-JP" altLang="en-US" sz="1600" b="0">
                <a:latin typeface="Comic Sans MS" charset="0"/>
              </a:rPr>
              <a:t>”</a:t>
            </a:r>
            <a:endParaRPr lang="en-US" sz="1600" b="0">
              <a:latin typeface="Comic Sans MS" charset="0"/>
            </a:endParaRP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7123113" y="5514975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i="1">
                <a:latin typeface="Times New Roman" charset="0"/>
              </a:rPr>
              <a:t>t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341313" y="2085975"/>
            <a:ext cx="1182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i="1">
                <a:latin typeface="Times New Roman" charset="0"/>
              </a:rPr>
              <a:t>Window</a:t>
            </a:r>
          </a:p>
        </p:txBody>
      </p:sp>
      <p:sp>
        <p:nvSpPr>
          <p:cNvPr id="85007" name="Freeform 15"/>
          <p:cNvSpPr>
            <a:spLocks/>
          </p:cNvSpPr>
          <p:nvPr/>
        </p:nvSpPr>
        <p:spPr bwMode="auto">
          <a:xfrm>
            <a:off x="2743200" y="3457575"/>
            <a:ext cx="2667000" cy="1524000"/>
          </a:xfrm>
          <a:custGeom>
            <a:avLst/>
            <a:gdLst>
              <a:gd name="T0" fmla="*/ 0 w 1680"/>
              <a:gd name="T1" fmla="*/ 2147483647 h 960"/>
              <a:gd name="T2" fmla="*/ 0 w 1680"/>
              <a:gd name="T3" fmla="*/ 2147483647 h 960"/>
              <a:gd name="T4" fmla="*/ 2147483647 w 1680"/>
              <a:gd name="T5" fmla="*/ 2147483647 h 960"/>
              <a:gd name="T6" fmla="*/ 2147483647 w 1680"/>
              <a:gd name="T7" fmla="*/ 2147483647 h 960"/>
              <a:gd name="T8" fmla="*/ 2147483647 w 1680"/>
              <a:gd name="T9" fmla="*/ 0 h 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0"/>
              <a:gd name="T16" fmla="*/ 0 h 960"/>
              <a:gd name="T17" fmla="*/ 1680 w 1680"/>
              <a:gd name="T18" fmla="*/ 960 h 9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0" h="960">
                <a:moveTo>
                  <a:pt x="0" y="336"/>
                </a:moveTo>
                <a:lnTo>
                  <a:pt x="0" y="816"/>
                </a:lnTo>
                <a:lnTo>
                  <a:pt x="384" y="528"/>
                </a:lnTo>
                <a:lnTo>
                  <a:pt x="384" y="960"/>
                </a:lnTo>
                <a:lnTo>
                  <a:pt x="1680" y="0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Freeform 16"/>
          <p:cNvSpPr>
            <a:spLocks/>
          </p:cNvSpPr>
          <p:nvPr/>
        </p:nvSpPr>
        <p:spPr bwMode="auto">
          <a:xfrm>
            <a:off x="6102350" y="3917950"/>
            <a:ext cx="1600200" cy="990600"/>
          </a:xfrm>
          <a:custGeom>
            <a:avLst/>
            <a:gdLst>
              <a:gd name="T0" fmla="*/ 0 w 1008"/>
              <a:gd name="T1" fmla="*/ 0 h 624"/>
              <a:gd name="T2" fmla="*/ 0 w 1008"/>
              <a:gd name="T3" fmla="*/ 2147483647 h 624"/>
              <a:gd name="T4" fmla="*/ 2147483647 w 1008"/>
              <a:gd name="T5" fmla="*/ 2147483647 h 624"/>
              <a:gd name="T6" fmla="*/ 2147483647 w 1008"/>
              <a:gd name="T7" fmla="*/ 2147483647 h 624"/>
              <a:gd name="T8" fmla="*/ 2147483647 w 1008"/>
              <a:gd name="T9" fmla="*/ 2147483647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624"/>
              <a:gd name="T17" fmla="*/ 1008 w 1008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624">
                <a:moveTo>
                  <a:pt x="0" y="0"/>
                </a:moveTo>
                <a:lnTo>
                  <a:pt x="0" y="624"/>
                </a:lnTo>
                <a:lnTo>
                  <a:pt x="720" y="48"/>
                </a:lnTo>
                <a:lnTo>
                  <a:pt x="720" y="576"/>
                </a:lnTo>
                <a:lnTo>
                  <a:pt x="1008" y="336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 flipV="1">
            <a:off x="5416550" y="3841750"/>
            <a:ext cx="685800" cy="685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>
            <a:off x="5410200" y="3457575"/>
            <a:ext cx="6350" cy="1066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0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and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provide TestHarness.py for testing</a:t>
            </a:r>
          </a:p>
          <a:p>
            <a:pPr lvl="1"/>
            <a:r>
              <a:rPr lang="en-US" dirty="0" smtClean="0"/>
              <a:t>and a similar version of TestHarness.py is used for grading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Tips:</a:t>
            </a:r>
          </a:p>
          <a:p>
            <a:r>
              <a:rPr lang="en-US" dirty="0" smtClean="0"/>
              <a:t>Start your project early</a:t>
            </a:r>
          </a:p>
          <a:p>
            <a:r>
              <a:rPr lang="en-US" dirty="0" smtClean="0"/>
              <a:t>You may start with “Stop-and-Wait”</a:t>
            </a:r>
          </a:p>
          <a:p>
            <a:r>
              <a:rPr lang="en-US" dirty="0" smtClean="0"/>
              <a:t>Write your own test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082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Slow-Start vs. AIMD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does a sender stop Slow-Start and start Additive Increase?</a:t>
            </a:r>
          </a:p>
          <a:p>
            <a:endParaRPr lang="en-US" dirty="0" smtClean="0"/>
          </a:p>
          <a:p>
            <a:r>
              <a:rPr lang="en-US" dirty="0" smtClean="0"/>
              <a:t>Introduce a “slow start threshold”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ssthresh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/>
              <a:t>Initialized to a large value</a:t>
            </a:r>
          </a:p>
          <a:p>
            <a:pPr lvl="1"/>
            <a:r>
              <a:rPr lang="en-US" dirty="0" smtClean="0"/>
              <a:t>On timeout, </a:t>
            </a:r>
            <a:r>
              <a:rPr lang="en-US" dirty="0" err="1" smtClean="0">
                <a:solidFill>
                  <a:srgbClr val="FF0000"/>
                </a:solidFill>
              </a:rPr>
              <a:t>ssthresh</a:t>
            </a:r>
            <a:r>
              <a:rPr lang="en-US" dirty="0" smtClean="0">
                <a:solidFill>
                  <a:srgbClr val="FF0000"/>
                </a:solidFill>
              </a:rPr>
              <a:t> = CWND/2</a:t>
            </a:r>
          </a:p>
          <a:p>
            <a:pPr lvl="1"/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CWND = </a:t>
            </a:r>
            <a:r>
              <a:rPr lang="en-US" dirty="0" err="1" smtClean="0"/>
              <a:t>ssthresh</a:t>
            </a:r>
            <a:r>
              <a:rPr lang="en-US" dirty="0" smtClean="0"/>
              <a:t>, sender switches from slow-start to AIMD-style increase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86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Why AIMD?</a:t>
            </a:r>
          </a:p>
        </p:txBody>
      </p:sp>
      <p:sp>
        <p:nvSpPr>
          <p:cNvPr id="109571" name="Subtitle 4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458200" cy="1752600"/>
          </a:xfrm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9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534400" cy="1173162"/>
          </a:xfrm>
        </p:spPr>
        <p:txBody>
          <a:bodyPr/>
          <a:lstStyle/>
          <a:p>
            <a:r>
              <a:rPr lang="en-US" dirty="0" smtClean="0"/>
              <a:t>Recall: Three Issues</a:t>
            </a:r>
            <a:endParaRPr lang="en-US" dirty="0"/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Discovering the available (bottleneck) bandwidth</a:t>
            </a:r>
          </a:p>
          <a:p>
            <a:pPr lvl="1"/>
            <a:r>
              <a:rPr lang="en-US" dirty="0" smtClean="0"/>
              <a:t>Slow Start</a:t>
            </a:r>
          </a:p>
          <a:p>
            <a:endParaRPr lang="en-US" dirty="0"/>
          </a:p>
          <a:p>
            <a:r>
              <a:rPr lang="en-US" dirty="0"/>
              <a:t>Adjusting to variations in bandwidth</a:t>
            </a:r>
          </a:p>
          <a:p>
            <a:pPr lvl="1"/>
            <a:r>
              <a:rPr lang="en-US" dirty="0" smtClean="0"/>
              <a:t>AIMD 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Sharing bandwidth between flows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0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099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bandwidth sharing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Efficiency: High utilization of link bandwidth</a:t>
            </a:r>
          </a:p>
          <a:p>
            <a:r>
              <a:rPr lang="en-US" dirty="0" smtClean="0"/>
              <a:t>Fairness: Each flow gets equal 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4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838200"/>
          </a:xfrm>
        </p:spPr>
        <p:txBody>
          <a:bodyPr/>
          <a:lstStyle/>
          <a:p>
            <a:r>
              <a:rPr lang="en-US" dirty="0" smtClean="0"/>
              <a:t>Why AIMD?</a:t>
            </a:r>
            <a:endParaRPr lang="en-US" dirty="0"/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686800" cy="4833937"/>
          </a:xfrm>
        </p:spPr>
        <p:txBody>
          <a:bodyPr/>
          <a:lstStyle/>
          <a:p>
            <a:r>
              <a:rPr lang="en-US" dirty="0" smtClean="0"/>
              <a:t>Some rate adjustment options: Every RTT, we can </a:t>
            </a:r>
            <a:endParaRPr lang="en-US" dirty="0"/>
          </a:p>
          <a:p>
            <a:pPr lvl="1"/>
            <a:r>
              <a:rPr lang="en-US" dirty="0"/>
              <a:t>Multiplicative increase or decrease: </a:t>
            </a:r>
            <a:r>
              <a:rPr lang="en-US" dirty="0" smtClean="0"/>
              <a:t>CWND</a:t>
            </a:r>
            <a:r>
              <a:rPr lang="en-US" dirty="0" smtClean="0">
                <a:sym typeface="Symbol" charset="0"/>
              </a:rPr>
              <a:t> </a:t>
            </a:r>
            <a:r>
              <a:rPr lang="en-US" dirty="0">
                <a:sym typeface="Symbol" charset="0"/>
              </a:rPr>
              <a:t>a</a:t>
            </a:r>
            <a:r>
              <a:rPr lang="en-US" dirty="0" smtClean="0">
                <a:sym typeface="Symbol" charset="0"/>
              </a:rPr>
              <a:t>*CWND</a:t>
            </a:r>
            <a:endParaRPr lang="en-US" dirty="0">
              <a:sym typeface="Symbol" charset="0"/>
            </a:endParaRPr>
          </a:p>
          <a:p>
            <a:pPr lvl="1"/>
            <a:r>
              <a:rPr lang="en-US" dirty="0">
                <a:sym typeface="Symbol" charset="0"/>
              </a:rPr>
              <a:t>Additive increase or decrease: </a:t>
            </a:r>
            <a:r>
              <a:rPr lang="en-US" dirty="0" smtClean="0"/>
              <a:t>CWND</a:t>
            </a:r>
            <a:r>
              <a:rPr lang="en-US" dirty="0" smtClean="0">
                <a:sym typeface="Symbol" charset="0"/>
              </a:rPr>
              <a:t> CWND </a:t>
            </a:r>
            <a:r>
              <a:rPr lang="en-US" dirty="0">
                <a:sym typeface="Symbol" charset="0"/>
              </a:rPr>
              <a:t>+ b</a:t>
            </a:r>
          </a:p>
          <a:p>
            <a:endParaRPr lang="en-US" dirty="0"/>
          </a:p>
          <a:p>
            <a:r>
              <a:rPr lang="en-US" dirty="0"/>
              <a:t>Four alternatives:</a:t>
            </a:r>
          </a:p>
          <a:p>
            <a:pPr lvl="1"/>
            <a:r>
              <a:rPr lang="en-US" dirty="0"/>
              <a:t>AIAD: gentle increase, gentle decrease</a:t>
            </a:r>
          </a:p>
          <a:p>
            <a:pPr lvl="1"/>
            <a:r>
              <a:rPr lang="en-US" dirty="0"/>
              <a:t>AIMD: gentle increase, drastic decrease</a:t>
            </a:r>
          </a:p>
          <a:p>
            <a:pPr lvl="1"/>
            <a:r>
              <a:rPr lang="en-US" dirty="0"/>
              <a:t>MIAD: drastic increase, gentle </a:t>
            </a:r>
            <a:r>
              <a:rPr lang="en-US" dirty="0" smtClean="0"/>
              <a:t>decrease</a:t>
            </a:r>
            <a:endParaRPr lang="en-US" dirty="0"/>
          </a:p>
          <a:p>
            <a:pPr lvl="1"/>
            <a:r>
              <a:rPr lang="en-US" dirty="0"/>
              <a:t>MIMD: drastic increase and </a:t>
            </a:r>
            <a:r>
              <a:rPr lang="en-US" dirty="0" smtClean="0"/>
              <a:t>decrease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>
              <a:sym typeface="Symbol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08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90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73162"/>
          </a:xfrm>
        </p:spPr>
        <p:txBody>
          <a:bodyPr/>
          <a:lstStyle/>
          <a:p>
            <a:r>
              <a:rPr lang="en-US" sz="3600" dirty="0" smtClean="0">
                <a:latin typeface="Helvetica" charset="0"/>
                <a:ea typeface="ＭＳ Ｐゴシック" charset="0"/>
                <a:cs typeface="ＭＳ Ｐゴシック" charset="0"/>
              </a:rPr>
              <a:t>Simple Model of Congestion Control</a:t>
            </a:r>
            <a:endParaRPr lang="en-US" sz="36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9027" name="Line 3"/>
          <p:cNvSpPr>
            <a:spLocks noChangeShapeType="1"/>
          </p:cNvSpPr>
          <p:nvPr/>
        </p:nvSpPr>
        <p:spPr bwMode="auto">
          <a:xfrm flipH="1" flipV="1">
            <a:off x="3810000" y="13716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4910638" y="5867400"/>
            <a:ext cx="2192926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000090"/>
                </a:solidFill>
                <a:latin typeface="+mn-lt"/>
              </a:rPr>
              <a:t>User </a:t>
            </a:r>
            <a:r>
              <a:rPr lang="en-US" dirty="0" smtClean="0">
                <a:solidFill>
                  <a:srgbClr val="000090"/>
                </a:solidFill>
                <a:latin typeface="+mn-lt"/>
              </a:rPr>
              <a:t>1’s rate (x</a:t>
            </a:r>
            <a:r>
              <a:rPr lang="en-US" baseline="-25000" dirty="0" smtClean="0">
                <a:solidFill>
                  <a:srgbClr val="000090"/>
                </a:solidFill>
                <a:latin typeface="+mn-lt"/>
              </a:rPr>
              <a:t>1</a:t>
            </a:r>
            <a:r>
              <a:rPr lang="en-US" dirty="0" smtClean="0">
                <a:solidFill>
                  <a:srgbClr val="000090"/>
                </a:solidFill>
                <a:latin typeface="+mn-lt"/>
              </a:rPr>
              <a:t>)</a:t>
            </a:r>
            <a:endParaRPr lang="en-US" dirty="0">
              <a:solidFill>
                <a:srgbClr val="000090"/>
              </a:solidFill>
              <a:latin typeface="+mn-lt"/>
            </a:endParaRP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 rot="-5400000">
            <a:off x="2376989" y="3369928"/>
            <a:ext cx="2192926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000090"/>
                </a:solidFill>
                <a:latin typeface="+mn-lt"/>
              </a:rPr>
              <a:t>User </a:t>
            </a:r>
            <a:r>
              <a:rPr lang="en-US" dirty="0" smtClean="0">
                <a:solidFill>
                  <a:srgbClr val="000090"/>
                </a:solidFill>
                <a:latin typeface="+mn-lt"/>
              </a:rPr>
              <a:t>2’s rate (x</a:t>
            </a:r>
            <a:r>
              <a:rPr lang="en-US" baseline="-25000" dirty="0" smtClean="0">
                <a:solidFill>
                  <a:srgbClr val="000090"/>
                </a:solidFill>
                <a:latin typeface="+mn-lt"/>
              </a:rPr>
              <a:t>2</a:t>
            </a:r>
            <a:r>
              <a:rPr lang="en-US" dirty="0" smtClean="0">
                <a:solidFill>
                  <a:srgbClr val="000090"/>
                </a:solidFill>
                <a:latin typeface="+mn-lt"/>
              </a:rPr>
              <a:t>)</a:t>
            </a:r>
            <a:endParaRPr lang="en-US" dirty="0">
              <a:solidFill>
                <a:srgbClr val="000090"/>
              </a:solidFill>
              <a:latin typeface="+mn-lt"/>
            </a:endParaRPr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 flipH="1">
            <a:off x="3810000" y="1676400"/>
            <a:ext cx="4038600" cy="4054475"/>
          </a:xfrm>
          <a:prstGeom prst="line">
            <a:avLst/>
          </a:prstGeom>
          <a:noFill/>
          <a:ln w="25400">
            <a:solidFill>
              <a:srgbClr val="008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7272531" y="1295400"/>
            <a:ext cx="1871469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 smtClean="0">
                <a:solidFill>
                  <a:srgbClr val="008000"/>
                </a:solidFill>
                <a:latin typeface="+mn-lt"/>
              </a:rPr>
              <a:t>Fairness</a:t>
            </a:r>
            <a:r>
              <a:rPr lang="en-US" sz="1600" dirty="0">
                <a:solidFill>
                  <a:srgbClr val="008000"/>
                </a:solidFill>
                <a:latin typeface="+mn-lt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+mn-lt"/>
              </a:rPr>
              <a:t>line</a:t>
            </a:r>
            <a:br>
              <a:rPr lang="en-US" sz="1600" dirty="0" smtClean="0">
                <a:solidFill>
                  <a:srgbClr val="008000"/>
                </a:solidFill>
                <a:latin typeface="+mn-lt"/>
              </a:rPr>
            </a:br>
            <a:r>
              <a:rPr lang="en-US" sz="1600" dirty="0" smtClean="0">
                <a:solidFill>
                  <a:srgbClr val="008000"/>
                </a:solidFill>
                <a:latin typeface="+mn-lt"/>
              </a:rPr>
              <a:t>(</a:t>
            </a:r>
            <a:r>
              <a:rPr lang="en-US" sz="1600" dirty="0">
                <a:solidFill>
                  <a:srgbClr val="008000"/>
                </a:solidFill>
                <a:latin typeface="Arial" charset="0"/>
              </a:rPr>
              <a:t>x</a:t>
            </a:r>
            <a:r>
              <a:rPr lang="en-US" sz="1600" baseline="-25000" dirty="0">
                <a:solidFill>
                  <a:srgbClr val="008000"/>
                </a:solidFill>
                <a:latin typeface="Arial" charset="0"/>
              </a:rPr>
              <a:t>1 </a:t>
            </a:r>
            <a:r>
              <a:rPr lang="en-US" sz="1600" dirty="0">
                <a:solidFill>
                  <a:srgbClr val="008000"/>
                </a:solidFill>
                <a:latin typeface="Arial" charset="0"/>
              </a:rPr>
              <a:t>=</a:t>
            </a:r>
            <a:r>
              <a:rPr lang="en-US" sz="1600" dirty="0" smtClean="0">
                <a:solidFill>
                  <a:srgbClr val="008000"/>
                </a:solidFill>
                <a:latin typeface="Arial" charset="0"/>
              </a:rPr>
              <a:t>x</a:t>
            </a:r>
            <a:r>
              <a:rPr lang="en-US" sz="1600" baseline="-25000" dirty="0" smtClean="0">
                <a:solidFill>
                  <a:srgbClr val="008000"/>
                </a:solidFill>
                <a:latin typeface="Arial" charset="0"/>
              </a:rPr>
              <a:t>2</a:t>
            </a:r>
            <a:r>
              <a:rPr lang="en-US" sz="1600" dirty="0" smtClean="0">
                <a:solidFill>
                  <a:srgbClr val="008000"/>
                </a:solidFill>
                <a:latin typeface="Arial" charset="0"/>
              </a:rPr>
              <a:t>)</a:t>
            </a:r>
            <a:endParaRPr lang="en-US" sz="1600" dirty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3935207" y="1398989"/>
            <a:ext cx="1703593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Efficiency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line</a:t>
            </a:r>
            <a:br>
              <a:rPr lang="en-US" sz="1600" dirty="0" smtClean="0">
                <a:solidFill>
                  <a:srgbClr val="FF0000"/>
                </a:solidFill>
                <a:latin typeface="+mn-lt"/>
              </a:rPr>
            </a:b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sz="1600" baseline="-25000" dirty="0" smtClean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1600" dirty="0">
                <a:solidFill>
                  <a:srgbClr val="FF0000"/>
                </a:solidFill>
                <a:latin typeface="Arial" charset="0"/>
              </a:rPr>
              <a:t>+x</a:t>
            </a:r>
            <a:r>
              <a:rPr lang="en-US" sz="1600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6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= 1)</a:t>
            </a:r>
            <a:endParaRPr lang="en-US" sz="1600" dirty="0">
              <a:solidFill>
                <a:srgbClr val="FF0000"/>
              </a:solidFill>
              <a:latin typeface="Arial" charset="0"/>
            </a:endParaRPr>
          </a:p>
          <a:p>
            <a:pPr algn="ctr"/>
            <a:endParaRPr lang="en-US" sz="16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 rot="5400000" flipH="1" flipV="1">
            <a:off x="5981700" y="35433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>
            <a:off x="3810000" y="1524000"/>
            <a:ext cx="4191000" cy="41910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9035" name="Text Box 26"/>
          <p:cNvSpPr txBox="1">
            <a:spLocks noChangeArrowheads="1"/>
          </p:cNvSpPr>
          <p:nvPr/>
        </p:nvSpPr>
        <p:spPr bwMode="auto">
          <a:xfrm>
            <a:off x="7848600" y="5827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29036" name="Text Box 27"/>
          <p:cNvSpPr txBox="1">
            <a:spLocks noChangeArrowheads="1"/>
          </p:cNvSpPr>
          <p:nvPr/>
        </p:nvSpPr>
        <p:spPr bwMode="auto">
          <a:xfrm>
            <a:off x="3352800" y="13096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29037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3124200" cy="4411662"/>
          </a:xfrm>
        </p:spPr>
        <p:txBody>
          <a:bodyPr/>
          <a:lstStyle/>
          <a:p>
            <a:r>
              <a:rPr lang="en-US" sz="2400" dirty="0" smtClean="0">
                <a:solidFill>
                  <a:srgbClr val="000090"/>
                </a:solidFill>
                <a:latin typeface="Arial" charset="0"/>
              </a:rPr>
              <a:t>Two users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  <a:latin typeface="Arial" charset="0"/>
              </a:rPr>
              <a:t>rates x</a:t>
            </a:r>
            <a:r>
              <a:rPr lang="en-US" sz="2000" baseline="-25000" dirty="0" smtClean="0">
                <a:solidFill>
                  <a:srgbClr val="000090"/>
                </a:solidFill>
                <a:latin typeface="Arial" charset="0"/>
              </a:rPr>
              <a:t>1</a:t>
            </a:r>
            <a:r>
              <a:rPr lang="en-US" sz="2000" dirty="0" smtClean="0">
                <a:solidFill>
                  <a:srgbClr val="000090"/>
                </a:solidFill>
                <a:latin typeface="Arial" charset="0"/>
              </a:rPr>
              <a:t> and x</a:t>
            </a:r>
            <a:r>
              <a:rPr lang="en-US" sz="2000" baseline="-25000" dirty="0" smtClean="0">
                <a:solidFill>
                  <a:srgbClr val="000090"/>
                </a:solidFill>
                <a:latin typeface="Arial" charset="0"/>
              </a:rPr>
              <a:t>2</a:t>
            </a:r>
            <a:endParaRPr lang="en-US" sz="2000" baseline="-25000" dirty="0">
              <a:solidFill>
                <a:srgbClr val="000090"/>
              </a:solidFill>
              <a:latin typeface="Arial" charset="0"/>
            </a:endParaRPr>
          </a:p>
          <a:p>
            <a:endParaRPr lang="en-US" sz="2400" dirty="0" smtClean="0">
              <a:latin typeface="Arial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Congestion when </a:t>
            </a:r>
            <a:br>
              <a:rPr lang="en-US" sz="2400" dirty="0" smtClean="0">
                <a:solidFill>
                  <a:srgbClr val="FF0000"/>
                </a:solidFill>
                <a:latin typeface="Arial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+x</a:t>
            </a:r>
            <a:r>
              <a:rPr lang="en-US" sz="2400" baseline="-25000" dirty="0" smtClean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 &gt; 1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Unused capacity when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+x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&lt;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1</a:t>
            </a:r>
            <a:endParaRPr lang="en-US" sz="2400" dirty="0" smtClean="0">
              <a:solidFill>
                <a:srgbClr val="FF0000"/>
              </a:solidFill>
              <a:latin typeface="Arial" charset="0"/>
            </a:endParaRP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solidFill>
                  <a:srgbClr val="008000"/>
                </a:solidFill>
                <a:latin typeface="Arial" charset="0"/>
              </a:rPr>
              <a:t>Fair </a:t>
            </a:r>
            <a:r>
              <a:rPr lang="en-US" sz="2400" dirty="0">
                <a:solidFill>
                  <a:srgbClr val="008000"/>
                </a:solidFill>
                <a:latin typeface="Arial" charset="0"/>
              </a:rPr>
              <a:t>when </a:t>
            </a:r>
            <a:r>
              <a:rPr lang="en-US" sz="2400" dirty="0" smtClean="0">
                <a:solidFill>
                  <a:srgbClr val="008000"/>
                </a:solidFill>
                <a:latin typeface="Arial" charset="0"/>
              </a:rPr>
              <a:t>x</a:t>
            </a:r>
            <a:r>
              <a:rPr lang="en-US" sz="2400" baseline="-25000" dirty="0" smtClean="0">
                <a:solidFill>
                  <a:srgbClr val="008000"/>
                </a:solidFill>
                <a:latin typeface="Arial" charset="0"/>
              </a:rPr>
              <a:t>1 </a:t>
            </a:r>
            <a:r>
              <a:rPr lang="en-US" sz="2400" dirty="0" smtClean="0">
                <a:solidFill>
                  <a:srgbClr val="008000"/>
                </a:solidFill>
                <a:latin typeface="Arial" charset="0"/>
              </a:rPr>
              <a:t>=x</a:t>
            </a:r>
            <a:r>
              <a:rPr lang="en-US" sz="2400" baseline="-25000" dirty="0" smtClean="0">
                <a:solidFill>
                  <a:srgbClr val="008000"/>
                </a:solidFill>
                <a:latin typeface="Arial" charset="0"/>
              </a:rPr>
              <a:t>2</a:t>
            </a:r>
            <a:endParaRPr lang="en-US" sz="2400" dirty="0">
              <a:solidFill>
                <a:srgbClr val="008000"/>
              </a:solidFill>
              <a:latin typeface="Arial" charset="0"/>
            </a:endParaRPr>
          </a:p>
          <a:p>
            <a:endParaRPr lang="en-US" sz="2400" dirty="0">
              <a:latin typeface="Arial" charset="0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 rot="19175588">
            <a:off x="6973905" y="4222743"/>
            <a:ext cx="123699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ongested 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  <a:sym typeface="Wingdings"/>
              </a:rPr>
              <a:t></a:t>
            </a:r>
            <a:endParaRPr lang="en-US" sz="1400" b="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 rot="19175588">
            <a:off x="6109454" y="5066924"/>
            <a:ext cx="117019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 dirty="0" smtClean="0">
                <a:solidFill>
                  <a:srgbClr val="FF0000"/>
                </a:solidFill>
                <a:latin typeface="+mn-lt"/>
                <a:sym typeface="Wingdings"/>
              </a:rPr>
              <a:t> inefficient</a:t>
            </a:r>
            <a:endParaRPr lang="en-US" sz="1400" b="0" baseline="-25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88125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animBg="1"/>
      <p:bldP spid="129028" grpId="0"/>
      <p:bldP spid="129029" grpId="0"/>
      <p:bldP spid="129030" grpId="0" animBg="1"/>
      <p:bldP spid="129031" grpId="0"/>
      <p:bldP spid="129032" grpId="0"/>
      <p:bldP spid="129033" grpId="0" animBg="1"/>
      <p:bldP spid="129034" grpId="0" animBg="1"/>
      <p:bldP spid="129035" grpId="0"/>
      <p:bldP spid="129036" grpId="0"/>
      <p:bldP spid="129037" grpId="0" build="p"/>
      <p:bldP spid="31" grpId="0"/>
      <p:bldP spid="3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129027" name="Line 3"/>
          <p:cNvSpPr>
            <a:spLocks noChangeShapeType="1"/>
          </p:cNvSpPr>
          <p:nvPr/>
        </p:nvSpPr>
        <p:spPr bwMode="auto">
          <a:xfrm flipH="1" flipV="1">
            <a:off x="3810000" y="13716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5410200" y="58674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1: x</a:t>
            </a:r>
            <a:r>
              <a:rPr lang="en-US" b="0" baseline="-25000">
                <a:latin typeface="Times New Roman" charset="0"/>
              </a:rPr>
              <a:t>1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 rot="-5400000">
            <a:off x="2876550" y="33718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2: x</a:t>
            </a:r>
            <a:r>
              <a:rPr lang="en-US" b="0" baseline="-25000">
                <a:latin typeface="Times New Roman" charset="0"/>
              </a:rPr>
              <a:t>2</a:t>
            </a:r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 flipH="1">
            <a:off x="3810000" y="1676400"/>
            <a:ext cx="4038600" cy="405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7924800" y="1371600"/>
            <a:ext cx="735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fairness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8001000" y="5105400"/>
            <a:ext cx="8921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efficiency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 rot="5400000" flipH="1" flipV="1">
            <a:off x="5981700" y="35433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>
            <a:off x="3810000" y="1524000"/>
            <a:ext cx="419100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9035" name="Text Box 26"/>
          <p:cNvSpPr txBox="1">
            <a:spLocks noChangeArrowheads="1"/>
          </p:cNvSpPr>
          <p:nvPr/>
        </p:nvSpPr>
        <p:spPr bwMode="auto">
          <a:xfrm>
            <a:off x="7848600" y="5827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29036" name="Text Box 27"/>
          <p:cNvSpPr txBox="1">
            <a:spLocks noChangeArrowheads="1"/>
          </p:cNvSpPr>
          <p:nvPr/>
        </p:nvSpPr>
        <p:spPr bwMode="auto">
          <a:xfrm>
            <a:off x="3352800" y="13096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29037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228600" y="1719263"/>
            <a:ext cx="3048000" cy="4411662"/>
          </a:xfrm>
        </p:spPr>
        <p:txBody>
          <a:bodyPr/>
          <a:lstStyle/>
          <a:p>
            <a:endParaRPr lang="en-US" sz="2400" dirty="0">
              <a:latin typeface="Arial" charset="0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133600" y="3290888"/>
            <a:ext cx="3276600" cy="1433512"/>
            <a:chOff x="1344" y="2073"/>
            <a:chExt cx="2064" cy="903"/>
          </a:xfrm>
        </p:grpSpPr>
        <p:sp>
          <p:nvSpPr>
            <p:cNvPr id="129051" name="AutoShape 29"/>
            <p:cNvSpPr>
              <a:spLocks noChangeArrowheads="1"/>
            </p:cNvSpPr>
            <p:nvPr/>
          </p:nvSpPr>
          <p:spPr bwMode="auto">
            <a:xfrm>
              <a:off x="1344" y="2592"/>
              <a:ext cx="1584" cy="384"/>
            </a:xfrm>
            <a:prstGeom prst="wedgeRectCallout">
              <a:avLst>
                <a:gd name="adj1" fmla="val 35856"/>
                <a:gd name="adj2" fmla="val -145315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 b="0">
                  <a:latin typeface="Arial" charset="0"/>
                </a:rPr>
                <a:t>Inefficient: x</a:t>
              </a:r>
              <a:r>
                <a:rPr lang="en-US" sz="1800" b="0" baseline="-25000">
                  <a:latin typeface="Arial" charset="0"/>
                </a:rPr>
                <a:t>1</a:t>
              </a:r>
              <a:r>
                <a:rPr lang="en-US" sz="1800" b="0">
                  <a:latin typeface="Arial" charset="0"/>
                </a:rPr>
                <a:t>+x</a:t>
              </a:r>
              <a:r>
                <a:rPr lang="en-US" sz="1800" b="0" baseline="-25000">
                  <a:latin typeface="Arial" charset="0"/>
                </a:rPr>
                <a:t>2</a:t>
              </a:r>
              <a:r>
                <a:rPr lang="en-US" sz="1800" b="0">
                  <a:latin typeface="Arial" charset="0"/>
                </a:rPr>
                <a:t>=0.7 </a:t>
              </a:r>
            </a:p>
          </p:txBody>
        </p:sp>
        <p:sp>
          <p:nvSpPr>
            <p:cNvPr id="129052" name="Oval 30"/>
            <p:cNvSpPr>
              <a:spLocks noChangeArrowheads="1"/>
            </p:cNvSpPr>
            <p:nvPr/>
          </p:nvSpPr>
          <p:spPr bwMode="auto">
            <a:xfrm>
              <a:off x="2688" y="21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/>
            </a:p>
          </p:txBody>
        </p:sp>
        <p:sp>
          <p:nvSpPr>
            <p:cNvPr id="129053" name="Text Box 31"/>
            <p:cNvSpPr txBox="1">
              <a:spLocks noChangeArrowheads="1"/>
            </p:cNvSpPr>
            <p:nvPr/>
          </p:nvSpPr>
          <p:spPr bwMode="auto">
            <a:xfrm>
              <a:off x="2759" y="2073"/>
              <a:ext cx="6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Times New Roman" charset="0"/>
                </a:rPr>
                <a:t>(0.2, 0.5)</a:t>
              </a: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6629400" y="2286000"/>
            <a:ext cx="2514600" cy="1298575"/>
            <a:chOff x="4176" y="1440"/>
            <a:chExt cx="1584" cy="818"/>
          </a:xfrm>
        </p:grpSpPr>
        <p:sp>
          <p:nvSpPr>
            <p:cNvPr id="129048" name="AutoShape 34"/>
            <p:cNvSpPr>
              <a:spLocks noChangeArrowheads="1"/>
            </p:cNvSpPr>
            <p:nvPr/>
          </p:nvSpPr>
          <p:spPr bwMode="auto">
            <a:xfrm>
              <a:off x="4176" y="1440"/>
              <a:ext cx="1584" cy="384"/>
            </a:xfrm>
            <a:prstGeom prst="wedgeRectCallout">
              <a:avLst>
                <a:gd name="adj1" fmla="val -43245"/>
                <a:gd name="adj2" fmla="val 123699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 b="0">
                  <a:latin typeface="Arial" charset="0"/>
                </a:rPr>
                <a:t>Congested: x</a:t>
              </a:r>
              <a:r>
                <a:rPr lang="en-US" sz="1800" b="0" baseline="-25000">
                  <a:latin typeface="Arial" charset="0"/>
                </a:rPr>
                <a:t>1</a:t>
              </a:r>
              <a:r>
                <a:rPr lang="en-US" sz="1800" b="0">
                  <a:latin typeface="Arial" charset="0"/>
                </a:rPr>
                <a:t>+x</a:t>
              </a:r>
              <a:r>
                <a:rPr lang="en-US" sz="1800" b="0" baseline="-25000">
                  <a:latin typeface="Arial" charset="0"/>
                </a:rPr>
                <a:t>2</a:t>
              </a:r>
              <a:r>
                <a:rPr lang="en-US" sz="1800" b="0">
                  <a:latin typeface="Arial" charset="0"/>
                </a:rPr>
                <a:t>=1.2 </a:t>
              </a:r>
            </a:p>
          </p:txBody>
        </p:sp>
        <p:sp>
          <p:nvSpPr>
            <p:cNvPr id="129049" name="Oval 35"/>
            <p:cNvSpPr>
              <a:spLocks noChangeArrowheads="1"/>
            </p:cNvSpPr>
            <p:nvPr/>
          </p:nvSpPr>
          <p:spPr bwMode="auto">
            <a:xfrm>
              <a:off x="4224" y="211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/>
            </a:p>
          </p:txBody>
        </p:sp>
        <p:sp>
          <p:nvSpPr>
            <p:cNvPr id="129050" name="Text Box 36"/>
            <p:cNvSpPr txBox="1">
              <a:spLocks noChangeArrowheads="1"/>
            </p:cNvSpPr>
            <p:nvPr/>
          </p:nvSpPr>
          <p:spPr bwMode="auto">
            <a:xfrm>
              <a:off x="4295" y="2025"/>
              <a:ext cx="6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Times New Roman" charset="0"/>
                </a:rPr>
                <a:t>(0.7, 0.5)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4419600" y="1600200"/>
            <a:ext cx="2514600" cy="2212975"/>
            <a:chOff x="2784" y="1008"/>
            <a:chExt cx="1584" cy="1394"/>
          </a:xfrm>
        </p:grpSpPr>
        <p:sp>
          <p:nvSpPr>
            <p:cNvPr id="129042" name="Oval 40"/>
            <p:cNvSpPr>
              <a:spLocks noChangeArrowheads="1"/>
            </p:cNvSpPr>
            <p:nvPr/>
          </p:nvSpPr>
          <p:spPr bwMode="auto">
            <a:xfrm>
              <a:off x="3676" y="2227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/>
            </a:p>
          </p:txBody>
        </p:sp>
        <p:sp>
          <p:nvSpPr>
            <p:cNvPr id="129043" name="AutoShape 41"/>
            <p:cNvSpPr>
              <a:spLocks noChangeArrowheads="1"/>
            </p:cNvSpPr>
            <p:nvPr/>
          </p:nvSpPr>
          <p:spPr bwMode="auto">
            <a:xfrm>
              <a:off x="2784" y="1008"/>
              <a:ext cx="1584" cy="384"/>
            </a:xfrm>
            <a:prstGeom prst="wedgeRectCallout">
              <a:avLst>
                <a:gd name="adj1" fmla="val 9597"/>
                <a:gd name="adj2" fmla="val 25911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US" sz="1800" b="0">
                  <a:solidFill>
                    <a:srgbClr val="FF3300"/>
                  </a:solidFill>
                  <a:latin typeface="Arial" charset="0"/>
                </a:rPr>
                <a:t>Efficient</a:t>
              </a:r>
              <a:r>
                <a:rPr lang="en-US" sz="1800" b="0">
                  <a:latin typeface="Arial" charset="0"/>
                </a:rPr>
                <a:t>: x</a:t>
              </a:r>
              <a:r>
                <a:rPr lang="en-US" sz="1800" b="0" baseline="-25000">
                  <a:latin typeface="Arial" charset="0"/>
                </a:rPr>
                <a:t>1</a:t>
              </a:r>
              <a:r>
                <a:rPr lang="en-US" sz="1800" b="0">
                  <a:latin typeface="Arial" charset="0"/>
                </a:rPr>
                <a:t>+x</a:t>
              </a:r>
              <a:r>
                <a:rPr lang="en-US" sz="1800" b="0" baseline="-25000">
                  <a:latin typeface="Arial" charset="0"/>
                </a:rPr>
                <a:t>2</a:t>
              </a:r>
              <a:r>
                <a:rPr lang="en-US" sz="1800" b="0">
                  <a:latin typeface="Arial" charset="0"/>
                </a:rPr>
                <a:t>=1</a:t>
              </a:r>
            </a:p>
            <a:p>
              <a:pPr algn="l"/>
              <a:r>
                <a:rPr lang="en-US" sz="1800" b="0">
                  <a:solidFill>
                    <a:srgbClr val="FF3300"/>
                  </a:solidFill>
                  <a:latin typeface="Arial" charset="0"/>
                </a:rPr>
                <a:t>Fair</a:t>
              </a:r>
              <a:r>
                <a:rPr lang="en-US" sz="1800" b="0">
                  <a:latin typeface="Arial" charset="0"/>
                </a:rPr>
                <a:t> </a:t>
              </a:r>
            </a:p>
          </p:txBody>
        </p:sp>
        <p:sp>
          <p:nvSpPr>
            <p:cNvPr id="129044" name="Text Box 42"/>
            <p:cNvSpPr txBox="1">
              <a:spLocks noChangeArrowheads="1"/>
            </p:cNvSpPr>
            <p:nvPr/>
          </p:nvSpPr>
          <p:spPr bwMode="auto">
            <a:xfrm>
              <a:off x="3719" y="2169"/>
              <a:ext cx="6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Times New Roman" charset="0"/>
                </a:rPr>
                <a:t>(0.5, 0.5)</a:t>
              </a:r>
            </a:p>
          </p:txBody>
        </p:sp>
      </p:grpSp>
      <p:sp>
        <p:nvSpPr>
          <p:cNvPr id="31" name="Text Box 8"/>
          <p:cNvSpPr txBox="1">
            <a:spLocks noChangeArrowheads="1"/>
          </p:cNvSpPr>
          <p:nvPr/>
        </p:nvSpPr>
        <p:spPr bwMode="auto">
          <a:xfrm rot="19175588">
            <a:off x="6973905" y="4222743"/>
            <a:ext cx="123699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ongested 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  <a:sym typeface="Wingdings"/>
              </a:rPr>
              <a:t></a:t>
            </a:r>
            <a:endParaRPr lang="en-US" sz="1400" b="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 rot="19175588">
            <a:off x="6109454" y="5066924"/>
            <a:ext cx="117019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 dirty="0" smtClean="0">
                <a:solidFill>
                  <a:srgbClr val="FF0000"/>
                </a:solidFill>
                <a:latin typeface="+mn-lt"/>
                <a:sym typeface="Wingdings"/>
              </a:rPr>
              <a:t> inefficient</a:t>
            </a:r>
            <a:endParaRPr lang="en-US" sz="1400" b="0" baseline="-250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495800" y="4267200"/>
            <a:ext cx="3384550" cy="1447800"/>
            <a:chOff x="2832" y="2688"/>
            <a:chExt cx="2132" cy="912"/>
          </a:xfrm>
        </p:grpSpPr>
        <p:sp>
          <p:nvSpPr>
            <p:cNvPr id="129045" name="AutoShape 37"/>
            <p:cNvSpPr>
              <a:spLocks noChangeArrowheads="1"/>
            </p:cNvSpPr>
            <p:nvPr/>
          </p:nvSpPr>
          <p:spPr bwMode="auto">
            <a:xfrm>
              <a:off x="2832" y="3216"/>
              <a:ext cx="1584" cy="384"/>
            </a:xfrm>
            <a:prstGeom prst="wedgeRectCallout">
              <a:avLst>
                <a:gd name="adj1" fmla="val 38449"/>
                <a:gd name="adj2" fmla="val -13880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US" sz="1800" b="0">
                  <a:solidFill>
                    <a:srgbClr val="FF3300"/>
                  </a:solidFill>
                  <a:latin typeface="Arial" charset="0"/>
                </a:rPr>
                <a:t>Efficient</a:t>
              </a:r>
              <a:r>
                <a:rPr lang="en-US" sz="1800" b="0">
                  <a:latin typeface="Arial" charset="0"/>
                </a:rPr>
                <a:t>: x</a:t>
              </a:r>
              <a:r>
                <a:rPr lang="en-US" sz="1800" b="0" baseline="-25000">
                  <a:latin typeface="Arial" charset="0"/>
                </a:rPr>
                <a:t>1</a:t>
              </a:r>
              <a:r>
                <a:rPr lang="en-US" sz="1800" b="0">
                  <a:latin typeface="Arial" charset="0"/>
                </a:rPr>
                <a:t>+x</a:t>
              </a:r>
              <a:r>
                <a:rPr lang="en-US" sz="1800" b="0" baseline="-25000">
                  <a:latin typeface="Arial" charset="0"/>
                </a:rPr>
                <a:t>2</a:t>
              </a:r>
              <a:r>
                <a:rPr lang="en-US" sz="1800" b="0">
                  <a:latin typeface="Arial" charset="0"/>
                </a:rPr>
                <a:t>=1</a:t>
              </a:r>
            </a:p>
            <a:p>
              <a:pPr algn="l"/>
              <a:r>
                <a:rPr lang="en-US" sz="1800" b="0">
                  <a:latin typeface="Arial" charset="0"/>
                </a:rPr>
                <a:t>Not fair </a:t>
              </a:r>
            </a:p>
          </p:txBody>
        </p:sp>
        <p:sp>
          <p:nvSpPr>
            <p:cNvPr id="129046" name="Oval 38"/>
            <p:cNvSpPr>
              <a:spLocks noChangeArrowheads="1"/>
            </p:cNvSpPr>
            <p:nvPr/>
          </p:nvSpPr>
          <p:spPr bwMode="auto">
            <a:xfrm>
              <a:off x="4224" y="27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/>
            </a:p>
          </p:txBody>
        </p:sp>
        <p:sp>
          <p:nvSpPr>
            <p:cNvPr id="129047" name="Text Box 39"/>
            <p:cNvSpPr txBox="1">
              <a:spLocks noChangeArrowheads="1"/>
            </p:cNvSpPr>
            <p:nvPr/>
          </p:nvSpPr>
          <p:spPr bwMode="auto">
            <a:xfrm>
              <a:off x="4315" y="2688"/>
              <a:ext cx="649" cy="2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dirty="0">
                  <a:latin typeface="Times New Roman" charset="0"/>
                </a:rPr>
                <a:t>(0.7, 0.3)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68023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AIAD</a:t>
            </a:r>
          </a:p>
        </p:txBody>
      </p:sp>
      <p:sp>
        <p:nvSpPr>
          <p:cNvPr id="131075" name="Line 3"/>
          <p:cNvSpPr>
            <a:spLocks noChangeShapeType="1"/>
          </p:cNvSpPr>
          <p:nvPr/>
        </p:nvSpPr>
        <p:spPr bwMode="auto">
          <a:xfrm flipH="1" flipV="1">
            <a:off x="3810000" y="13716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5410200" y="58674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1: x</a:t>
            </a:r>
            <a:r>
              <a:rPr lang="en-US" b="0" baseline="-25000">
                <a:latin typeface="Times New Roman" charset="0"/>
              </a:rPr>
              <a:t>1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 rot="-5400000">
            <a:off x="2876550" y="33718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2: x</a:t>
            </a:r>
            <a:r>
              <a:rPr lang="en-US" b="0" baseline="-25000">
                <a:latin typeface="Times New Roman" charset="0"/>
              </a:rPr>
              <a:t>2</a:t>
            </a:r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flipH="1">
            <a:off x="3810000" y="1676400"/>
            <a:ext cx="4038600" cy="405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7924800" y="1371600"/>
            <a:ext cx="735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 dirty="0">
                <a:latin typeface="Times New Roman" charset="0"/>
              </a:rPr>
              <a:t>fairness</a:t>
            </a:r>
          </a:p>
          <a:p>
            <a:pPr algn="ctr"/>
            <a:r>
              <a:rPr lang="en-US" sz="1400" b="0" dirty="0">
                <a:latin typeface="Times New Roman" charset="0"/>
              </a:rPr>
              <a:t>line</a:t>
            </a:r>
            <a:endParaRPr lang="en-US" sz="1400" b="0" baseline="-25000" dirty="0">
              <a:latin typeface="Times New Roman" charset="0"/>
            </a:endParaRP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001000" y="5105400"/>
            <a:ext cx="8921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efficiency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 rot="5400000" flipH="1" flipV="1">
            <a:off x="5981700" y="35433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1082" name="Line 10"/>
          <p:cNvSpPr>
            <a:spLocks noChangeShapeType="1"/>
          </p:cNvSpPr>
          <p:nvPr/>
        </p:nvSpPr>
        <p:spPr bwMode="auto">
          <a:xfrm>
            <a:off x="3810000" y="1524000"/>
            <a:ext cx="419100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1083" name="Oval 11"/>
          <p:cNvSpPr>
            <a:spLocks noChangeArrowheads="1"/>
          </p:cNvSpPr>
          <p:nvPr/>
        </p:nvSpPr>
        <p:spPr bwMode="auto">
          <a:xfrm>
            <a:off x="5638800" y="25908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5830587" y="2438400"/>
            <a:ext cx="845151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>
                <a:latin typeface="Times New Roman" charset="0"/>
              </a:rPr>
              <a:t>(</a:t>
            </a:r>
            <a:r>
              <a:rPr lang="en-US" b="0" dirty="0" smtClean="0">
                <a:latin typeface="Times New Roman" charset="0"/>
              </a:rPr>
              <a:t>x</a:t>
            </a:r>
            <a:r>
              <a:rPr lang="en-US" b="0" baseline="-25000" dirty="0" smtClean="0">
                <a:latin typeface="Times New Roman" charset="0"/>
              </a:rPr>
              <a:t>1</a:t>
            </a:r>
            <a:r>
              <a:rPr lang="en-US" b="0" dirty="0" smtClean="0">
                <a:latin typeface="Times New Roman" charset="0"/>
              </a:rPr>
              <a:t>,x</a:t>
            </a:r>
            <a:r>
              <a:rPr lang="en-US" b="0" baseline="-25000" dirty="0" smtClean="0">
                <a:latin typeface="Times New Roman" charset="0"/>
              </a:rPr>
              <a:t>2</a:t>
            </a:r>
            <a:r>
              <a:rPr lang="en-US" b="0" dirty="0" smtClean="0">
                <a:latin typeface="Times New Roman" charset="0"/>
              </a:rPr>
              <a:t>)</a:t>
            </a:r>
            <a:endParaRPr lang="en-US" b="0" baseline="-25000" dirty="0">
              <a:latin typeface="Times New Roman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017963" y="2667001"/>
            <a:ext cx="1544638" cy="1235076"/>
            <a:chOff x="1667" y="1680"/>
            <a:chExt cx="973" cy="778"/>
          </a:xfrm>
        </p:grpSpPr>
        <p:sp>
          <p:nvSpPr>
            <p:cNvPr id="131091" name="Text Box 14"/>
            <p:cNvSpPr txBox="1">
              <a:spLocks noChangeArrowheads="1"/>
            </p:cNvSpPr>
            <p:nvPr/>
          </p:nvSpPr>
          <p:spPr bwMode="auto">
            <a:xfrm>
              <a:off x="1667" y="2208"/>
              <a:ext cx="9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 dirty="0">
                  <a:latin typeface="Times New Roman" charset="0"/>
                </a:rPr>
                <a:t>(</a:t>
              </a:r>
              <a:r>
                <a:rPr lang="en-US" b="0" dirty="0" smtClean="0">
                  <a:latin typeface="Times New Roman" charset="0"/>
                </a:rPr>
                <a:t>x</a:t>
              </a:r>
              <a:r>
                <a:rPr lang="en-US" b="0" baseline="-25000" dirty="0" smtClean="0">
                  <a:latin typeface="Times New Roman" charset="0"/>
                </a:rPr>
                <a:t>1</a:t>
              </a:r>
              <a:r>
                <a:rPr lang="en-US" b="0" dirty="0" smtClean="0">
                  <a:latin typeface="Times New Roman" charset="0"/>
                </a:rPr>
                <a:t>-</a:t>
              </a:r>
              <a:r>
                <a:rPr lang="en-US" b="0" dirty="0">
                  <a:latin typeface="Times New Roman" charset="0"/>
                </a:rPr>
                <a:t>a</a:t>
              </a:r>
              <a:r>
                <a:rPr lang="en-US" b="0" baseline="-25000" dirty="0">
                  <a:latin typeface="Times New Roman" charset="0"/>
                </a:rPr>
                <a:t>D</a:t>
              </a:r>
              <a:r>
                <a:rPr lang="en-US" b="0" dirty="0">
                  <a:latin typeface="Times New Roman" charset="0"/>
                </a:rPr>
                <a:t>,</a:t>
              </a:r>
              <a:r>
                <a:rPr lang="en-US" b="0" dirty="0" smtClean="0">
                  <a:latin typeface="Times New Roman" charset="0"/>
                </a:rPr>
                <a:t>x</a:t>
              </a:r>
              <a:r>
                <a:rPr lang="en-US" b="0" baseline="-25000" dirty="0" smtClean="0">
                  <a:latin typeface="Times New Roman" charset="0"/>
                </a:rPr>
                <a:t>2</a:t>
              </a:r>
              <a:r>
                <a:rPr lang="en-US" b="0" dirty="0" smtClean="0">
                  <a:latin typeface="Times New Roman" charset="0"/>
                </a:rPr>
                <a:t>-</a:t>
              </a:r>
              <a:r>
                <a:rPr lang="en-US" b="0" dirty="0">
                  <a:latin typeface="Times New Roman" charset="0"/>
                </a:rPr>
                <a:t>a</a:t>
              </a:r>
              <a:r>
                <a:rPr lang="en-US" b="0" baseline="-25000" dirty="0">
                  <a:latin typeface="Times New Roman" charset="0"/>
                </a:rPr>
                <a:t>D</a:t>
              </a:r>
              <a:r>
                <a:rPr lang="en-US" b="0" dirty="0">
                  <a:latin typeface="Times New Roman" charset="0"/>
                </a:rPr>
                <a:t>)</a:t>
              </a:r>
              <a:endParaRPr lang="en-US" b="0" baseline="-25000" dirty="0">
                <a:latin typeface="Times New Roman" charset="0"/>
              </a:endParaRPr>
            </a:p>
          </p:txBody>
        </p:sp>
        <p:sp>
          <p:nvSpPr>
            <p:cNvPr id="131092" name="Oval 15"/>
            <p:cNvSpPr>
              <a:spLocks noChangeArrowheads="1"/>
            </p:cNvSpPr>
            <p:nvPr/>
          </p:nvSpPr>
          <p:spPr bwMode="auto">
            <a:xfrm>
              <a:off x="2160" y="211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1093" name="Line 16"/>
            <p:cNvSpPr>
              <a:spLocks noChangeShapeType="1"/>
            </p:cNvSpPr>
            <p:nvPr/>
          </p:nvSpPr>
          <p:spPr bwMode="auto">
            <a:xfrm flipH="1">
              <a:off x="2208" y="1680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848225" y="1447800"/>
            <a:ext cx="1290638" cy="1828800"/>
            <a:chOff x="3054" y="912"/>
            <a:chExt cx="813" cy="1152"/>
          </a:xfrm>
        </p:grpSpPr>
        <p:sp>
          <p:nvSpPr>
            <p:cNvPr id="131088" name="Line 18"/>
            <p:cNvSpPr>
              <a:spLocks noChangeShapeType="1"/>
            </p:cNvSpPr>
            <p:nvPr/>
          </p:nvSpPr>
          <p:spPr bwMode="auto">
            <a:xfrm flipV="1">
              <a:off x="3072" y="1440"/>
              <a:ext cx="624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1089" name="Text Box 19"/>
            <p:cNvSpPr txBox="1">
              <a:spLocks noChangeArrowheads="1"/>
            </p:cNvSpPr>
            <p:nvPr/>
          </p:nvSpPr>
          <p:spPr bwMode="auto">
            <a:xfrm>
              <a:off x="3054" y="912"/>
              <a:ext cx="813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 dirty="0">
                  <a:latin typeface="Times New Roman" charset="0"/>
                </a:rPr>
                <a:t>(</a:t>
              </a:r>
              <a:r>
                <a:rPr lang="en-US" b="0" dirty="0" smtClean="0">
                  <a:latin typeface="Times New Roman" charset="0"/>
                </a:rPr>
                <a:t>x</a:t>
              </a:r>
              <a:r>
                <a:rPr lang="en-US" b="0" baseline="-25000" dirty="0" smtClean="0">
                  <a:latin typeface="Times New Roman" charset="0"/>
                </a:rPr>
                <a:t>1</a:t>
              </a:r>
              <a:r>
                <a:rPr lang="en-US" b="0" dirty="0" smtClean="0">
                  <a:latin typeface="Times New Roman" charset="0"/>
                </a:rPr>
                <a:t>-</a:t>
              </a:r>
              <a:r>
                <a:rPr lang="en-US" b="0" dirty="0">
                  <a:latin typeface="Times New Roman" charset="0"/>
                </a:rPr>
                <a:t>a</a:t>
              </a:r>
              <a:r>
                <a:rPr lang="en-US" b="0" baseline="-25000" dirty="0">
                  <a:latin typeface="Times New Roman" charset="0"/>
                </a:rPr>
                <a:t>D</a:t>
              </a:r>
              <a:r>
                <a:rPr lang="en-US" b="0" dirty="0">
                  <a:latin typeface="Times New Roman" charset="0"/>
                </a:rPr>
                <a:t>+a</a:t>
              </a:r>
              <a:r>
                <a:rPr lang="en-US" b="0" baseline="-25000" dirty="0">
                  <a:latin typeface="Times New Roman" charset="0"/>
                </a:rPr>
                <a:t>I</a:t>
              </a:r>
              <a:r>
                <a:rPr lang="en-US" b="0" dirty="0">
                  <a:latin typeface="Times New Roman" charset="0"/>
                </a:rPr>
                <a:t>),</a:t>
              </a:r>
              <a:br>
                <a:rPr lang="en-US" b="0" dirty="0">
                  <a:latin typeface="Times New Roman" charset="0"/>
                </a:rPr>
              </a:br>
              <a:r>
                <a:rPr lang="en-US" b="0" dirty="0" smtClean="0">
                  <a:latin typeface="Times New Roman" charset="0"/>
                </a:rPr>
                <a:t>x</a:t>
              </a:r>
              <a:r>
                <a:rPr lang="en-US" b="0" baseline="-25000" dirty="0" smtClean="0">
                  <a:latin typeface="Times New Roman" charset="0"/>
                </a:rPr>
                <a:t>2</a:t>
              </a:r>
              <a:r>
                <a:rPr lang="en-US" b="0" dirty="0" smtClean="0">
                  <a:latin typeface="Times New Roman" charset="0"/>
                </a:rPr>
                <a:t>-</a:t>
              </a:r>
              <a:r>
                <a:rPr lang="en-US" b="0" dirty="0">
                  <a:latin typeface="Times New Roman" charset="0"/>
                </a:rPr>
                <a:t>a</a:t>
              </a:r>
              <a:r>
                <a:rPr lang="en-US" b="0" baseline="-25000" dirty="0">
                  <a:latin typeface="Times New Roman" charset="0"/>
                </a:rPr>
                <a:t>D</a:t>
              </a:r>
              <a:r>
                <a:rPr lang="en-US" b="0" dirty="0">
                  <a:latin typeface="Times New Roman" charset="0"/>
                </a:rPr>
                <a:t>+a</a:t>
              </a:r>
              <a:r>
                <a:rPr lang="en-US" b="0" baseline="-25000" dirty="0">
                  <a:latin typeface="Times New Roman" charset="0"/>
                </a:rPr>
                <a:t>I</a:t>
              </a:r>
              <a:r>
                <a:rPr lang="en-US" b="0" dirty="0">
                  <a:latin typeface="Times New Roman" charset="0"/>
                </a:rPr>
                <a:t>))</a:t>
              </a:r>
            </a:p>
          </p:txBody>
        </p:sp>
        <p:sp>
          <p:nvSpPr>
            <p:cNvPr id="131090" name="Oval 20"/>
            <p:cNvSpPr>
              <a:spLocks noChangeArrowheads="1"/>
            </p:cNvSpPr>
            <p:nvPr/>
          </p:nvSpPr>
          <p:spPr bwMode="auto">
            <a:xfrm>
              <a:off x="3744" y="1440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2779157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228600" y="1719263"/>
            <a:ext cx="3048000" cy="4411662"/>
          </a:xfrm>
        </p:spPr>
        <p:txBody>
          <a:bodyPr lIns="90479" tIns="44446" rIns="90479" bIns="44446"/>
          <a:lstStyle/>
          <a:p>
            <a:r>
              <a:rPr lang="en-US" sz="2400" dirty="0">
                <a:latin typeface="Arial" charset="0"/>
              </a:rPr>
              <a:t>Increase: </a:t>
            </a:r>
            <a:r>
              <a:rPr lang="en-US" sz="2400" dirty="0">
                <a:latin typeface="Times New Roman" charset="0"/>
              </a:rPr>
              <a:t>x + </a:t>
            </a:r>
            <a:r>
              <a:rPr lang="en-US" sz="2400" dirty="0" err="1">
                <a:latin typeface="Times New Roman" charset="0"/>
              </a:rPr>
              <a:t>a</a:t>
            </a:r>
            <a:r>
              <a:rPr lang="en-US" sz="2400" baseline="-25000" dirty="0" err="1">
                <a:latin typeface="Times New Roman" charset="0"/>
              </a:rPr>
              <a:t>I</a:t>
            </a:r>
            <a:endParaRPr lang="en-US" sz="2400" dirty="0">
              <a:latin typeface="Times New Roman" charset="0"/>
            </a:endParaRPr>
          </a:p>
          <a:p>
            <a:r>
              <a:rPr lang="en-US" sz="2400" dirty="0">
                <a:latin typeface="Arial" charset="0"/>
              </a:rPr>
              <a:t>Decrease:</a:t>
            </a:r>
            <a:r>
              <a:rPr lang="en-US" sz="2400" dirty="0">
                <a:latin typeface="Times New Roman" charset="0"/>
              </a:rPr>
              <a:t> x - </a:t>
            </a:r>
            <a:r>
              <a:rPr lang="en-US" sz="2400" dirty="0" err="1">
                <a:latin typeface="Times New Roman" charset="0"/>
              </a:rPr>
              <a:t>a</a:t>
            </a:r>
            <a:r>
              <a:rPr lang="en-US" sz="2400" baseline="-25000" dirty="0" err="1">
                <a:latin typeface="Times New Roman" charset="0"/>
              </a:rPr>
              <a:t>D</a:t>
            </a:r>
            <a:endParaRPr lang="en-US" sz="2400" baseline="-25000" dirty="0">
              <a:latin typeface="Times New Roman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Does not converge to fairness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 rot="19175588">
            <a:off x="6973905" y="4222743"/>
            <a:ext cx="123699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ongested 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  <a:sym typeface="Wingdings"/>
              </a:rPr>
              <a:t></a:t>
            </a:r>
            <a:endParaRPr lang="en-US" sz="1400" b="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 rot="19175588">
            <a:off x="6109454" y="5066924"/>
            <a:ext cx="117019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 dirty="0" smtClean="0">
                <a:solidFill>
                  <a:srgbClr val="FF0000"/>
                </a:solidFill>
                <a:latin typeface="+mn-lt"/>
                <a:sym typeface="Wingdings"/>
              </a:rPr>
              <a:t> inefficient</a:t>
            </a:r>
            <a:endParaRPr lang="en-US" sz="1400" b="0" baseline="-25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05847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9157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F38CA00-F915-114E-A4EF-D875B78480DC}" type="slidenum">
              <a:rPr lang="en-US" sz="1400" b="0">
                <a:latin typeface="Times New Roman" charset="0"/>
              </a:rPr>
              <a:pPr eaLnBrk="1" hangingPunct="1"/>
              <a:t>48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AIAD Sharing Dynamics</a:t>
            </a:r>
            <a:endParaRPr lang="en-US" sz="30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1801813" y="1636712"/>
            <a:ext cx="484187" cy="477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A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3602038" y="1912937"/>
            <a:ext cx="1662112" cy="4778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6580188" y="1636712"/>
            <a:ext cx="485775" cy="477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B</a:t>
            </a:r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>
            <a:off x="2286000" y="1874837"/>
            <a:ext cx="1316038" cy="1714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35" name="Line 7"/>
          <p:cNvSpPr>
            <a:spLocks noChangeShapeType="1"/>
          </p:cNvSpPr>
          <p:nvPr/>
        </p:nvSpPr>
        <p:spPr bwMode="auto">
          <a:xfrm flipV="1">
            <a:off x="5264150" y="1874837"/>
            <a:ext cx="1316038" cy="1714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5403850" y="1452562"/>
            <a:ext cx="165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endParaRPr lang="en-US" sz="2200" b="0">
              <a:latin typeface="Tahoma" charset="0"/>
            </a:endParaRP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2514600" y="1363662"/>
            <a:ext cx="47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900" b="0">
                <a:latin typeface="Tahoma" charset="0"/>
              </a:rPr>
              <a:t>x</a:t>
            </a:r>
            <a:r>
              <a:rPr lang="en-US" sz="2900" b="0" baseline="-25000">
                <a:latin typeface="Tahoma" charset="0"/>
              </a:rPr>
              <a:t>1</a:t>
            </a: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1801813" y="2249487"/>
            <a:ext cx="484187" cy="476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D</a:t>
            </a:r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6580188" y="2249487"/>
            <a:ext cx="485775" cy="476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E</a:t>
            </a:r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 flipV="1">
            <a:off x="2286000" y="2249487"/>
            <a:ext cx="1316038" cy="201613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41" name="Line 13"/>
          <p:cNvSpPr>
            <a:spLocks noChangeShapeType="1"/>
          </p:cNvSpPr>
          <p:nvPr/>
        </p:nvSpPr>
        <p:spPr bwMode="auto">
          <a:xfrm>
            <a:off x="5264150" y="2249487"/>
            <a:ext cx="1316038" cy="201613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2825750" y="2524125"/>
            <a:ext cx="165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endParaRPr lang="en-US" sz="2900" b="0">
              <a:latin typeface="Tahoma" charset="0"/>
            </a:endParaRPr>
          </a:p>
        </p:txBody>
      </p:sp>
      <p:graphicFrame>
        <p:nvGraphicFramePr>
          <p:cNvPr id="12494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11313" y="3240088"/>
          <a:ext cx="5838825" cy="338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4" imgW="5537200" imgH="3213100" progId="Excel.Sheet.8">
                  <p:embed/>
                </p:oleObj>
              </mc:Choice>
              <mc:Fallback>
                <p:oleObj name="Worksheet" r:id="rId4" imgW="5537200" imgH="3213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3240088"/>
                        <a:ext cx="5838825" cy="338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2514600" y="1828800"/>
            <a:ext cx="47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900" b="0">
                <a:solidFill>
                  <a:srgbClr val="CC0000"/>
                </a:solidFill>
                <a:latin typeface="Tahoma" charset="0"/>
              </a:rPr>
              <a:t>x</a:t>
            </a:r>
            <a:r>
              <a:rPr lang="en-US" sz="2900" b="0" baseline="-25000">
                <a:solidFill>
                  <a:srgbClr val="CC0000"/>
                </a:solidFill>
                <a:latin typeface="Tahoma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2917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MIMD</a:t>
            </a:r>
          </a:p>
        </p:txBody>
      </p:sp>
      <p:sp>
        <p:nvSpPr>
          <p:cNvPr id="133123" name="Line 3"/>
          <p:cNvSpPr>
            <a:spLocks noChangeShapeType="1"/>
          </p:cNvSpPr>
          <p:nvPr/>
        </p:nvSpPr>
        <p:spPr bwMode="auto">
          <a:xfrm flipH="1" flipV="1">
            <a:off x="3810000" y="13716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5410200" y="58674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1: x</a:t>
            </a:r>
            <a:r>
              <a:rPr lang="en-US" b="0" baseline="-25000">
                <a:latin typeface="Times New Roman" charset="0"/>
              </a:rPr>
              <a:t>1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 rot="-5400000">
            <a:off x="2876550" y="33718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2: x</a:t>
            </a:r>
            <a:r>
              <a:rPr lang="en-US" b="0" baseline="-25000">
                <a:latin typeface="Times New Roman" charset="0"/>
              </a:rPr>
              <a:t>2</a:t>
            </a:r>
          </a:p>
        </p:txBody>
      </p:sp>
      <p:sp>
        <p:nvSpPr>
          <p:cNvPr id="133126" name="Line 6"/>
          <p:cNvSpPr>
            <a:spLocks noChangeShapeType="1"/>
          </p:cNvSpPr>
          <p:nvPr/>
        </p:nvSpPr>
        <p:spPr bwMode="auto">
          <a:xfrm flipH="1">
            <a:off x="3810000" y="1676400"/>
            <a:ext cx="4038600" cy="405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7924800" y="1371600"/>
            <a:ext cx="735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fairness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8001000" y="5105400"/>
            <a:ext cx="8921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efficiency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 rot="5400000" flipH="1" flipV="1">
            <a:off x="5981700" y="35433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30" name="Line 10"/>
          <p:cNvSpPr>
            <a:spLocks noChangeShapeType="1"/>
          </p:cNvSpPr>
          <p:nvPr/>
        </p:nvSpPr>
        <p:spPr bwMode="auto">
          <a:xfrm>
            <a:off x="3810000" y="1524000"/>
            <a:ext cx="419100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4641249" y="1752600"/>
            <a:ext cx="845151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>
                <a:latin typeface="Times New Roman" charset="0"/>
              </a:rPr>
              <a:t>(</a:t>
            </a:r>
            <a:r>
              <a:rPr lang="en-US" b="0" dirty="0" smtClean="0">
                <a:latin typeface="Times New Roman" charset="0"/>
              </a:rPr>
              <a:t>x</a:t>
            </a:r>
            <a:r>
              <a:rPr lang="en-US" b="0" baseline="-25000" dirty="0" smtClean="0">
                <a:latin typeface="Times New Roman" charset="0"/>
              </a:rPr>
              <a:t>1</a:t>
            </a:r>
            <a:r>
              <a:rPr lang="en-US" b="0" dirty="0" smtClean="0">
                <a:latin typeface="Times New Roman" charset="0"/>
              </a:rPr>
              <a:t>,x</a:t>
            </a:r>
            <a:r>
              <a:rPr lang="en-US" b="0" baseline="-25000" dirty="0" smtClean="0">
                <a:latin typeface="Times New Roman" charset="0"/>
              </a:rPr>
              <a:t>2</a:t>
            </a:r>
            <a:r>
              <a:rPr lang="en-US" b="0" dirty="0" smtClean="0">
                <a:latin typeface="Times New Roman" charset="0"/>
              </a:rPr>
              <a:t>)</a:t>
            </a:r>
            <a:endParaRPr lang="en-US" b="0" baseline="-25000" dirty="0">
              <a:latin typeface="Times New Roman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10000" y="2286000"/>
            <a:ext cx="1587500" cy="3429000"/>
            <a:chOff x="2400" y="1440"/>
            <a:chExt cx="1000" cy="2160"/>
          </a:xfrm>
        </p:grpSpPr>
        <p:sp>
          <p:nvSpPr>
            <p:cNvPr id="133139" name="Text Box 13"/>
            <p:cNvSpPr txBox="1">
              <a:spLocks noChangeArrowheads="1"/>
            </p:cNvSpPr>
            <p:nvPr/>
          </p:nvSpPr>
          <p:spPr bwMode="auto">
            <a:xfrm>
              <a:off x="2598" y="2208"/>
              <a:ext cx="8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 dirty="0">
                  <a:latin typeface="Times New Roman" charset="0"/>
                </a:rPr>
                <a:t>(</a:t>
              </a:r>
              <a:r>
                <a:rPr lang="en-US" b="0" dirty="0" smtClean="0">
                  <a:latin typeface="Times New Roman" charset="0"/>
                </a:rPr>
                <a:t>b</a:t>
              </a:r>
              <a:r>
                <a:rPr lang="en-US" b="0" baseline="-25000" dirty="0" smtClean="0">
                  <a:latin typeface="Times New Roman" charset="0"/>
                </a:rPr>
                <a:t>d</a:t>
              </a:r>
              <a:r>
                <a:rPr lang="en-US" b="0" dirty="0" smtClean="0">
                  <a:latin typeface="Times New Roman" charset="0"/>
                </a:rPr>
                <a:t>x</a:t>
              </a:r>
              <a:r>
                <a:rPr lang="en-US" b="0" baseline="-25000" dirty="0" smtClean="0">
                  <a:latin typeface="Times New Roman" charset="0"/>
                </a:rPr>
                <a:t>1</a:t>
              </a:r>
              <a:r>
                <a:rPr lang="en-US" b="0" dirty="0" smtClean="0">
                  <a:latin typeface="Times New Roman" charset="0"/>
                </a:rPr>
                <a:t>,b</a:t>
              </a:r>
              <a:r>
                <a:rPr lang="en-US" b="0" baseline="-25000" dirty="0" smtClean="0">
                  <a:latin typeface="Times New Roman" charset="0"/>
                </a:rPr>
                <a:t>d</a:t>
              </a:r>
              <a:r>
                <a:rPr lang="en-US" b="0" dirty="0" smtClean="0">
                  <a:latin typeface="Times New Roman" charset="0"/>
                </a:rPr>
                <a:t>x</a:t>
              </a:r>
              <a:r>
                <a:rPr lang="en-US" b="0" baseline="-25000" dirty="0" smtClean="0">
                  <a:latin typeface="Times New Roman" charset="0"/>
                </a:rPr>
                <a:t>2</a:t>
              </a:r>
              <a:r>
                <a:rPr lang="en-US" b="0" dirty="0" smtClean="0">
                  <a:latin typeface="Times New Roman" charset="0"/>
                </a:rPr>
                <a:t>)</a:t>
              </a:r>
              <a:endParaRPr lang="en-US" b="0" baseline="-25000" dirty="0">
                <a:latin typeface="Times New Roman" charset="0"/>
              </a:endParaRPr>
            </a:p>
          </p:txBody>
        </p:sp>
        <p:sp>
          <p:nvSpPr>
            <p:cNvPr id="133140" name="Oval 14"/>
            <p:cNvSpPr>
              <a:spLocks noChangeArrowheads="1"/>
            </p:cNvSpPr>
            <p:nvPr/>
          </p:nvSpPr>
          <p:spPr bwMode="auto">
            <a:xfrm>
              <a:off x="3024" y="211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3141" name="Line 15"/>
            <p:cNvSpPr>
              <a:spLocks noChangeShapeType="1"/>
            </p:cNvSpPr>
            <p:nvPr/>
          </p:nvSpPr>
          <p:spPr bwMode="auto">
            <a:xfrm flipV="1">
              <a:off x="3072" y="1440"/>
              <a:ext cx="288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3142" name="Line 16"/>
            <p:cNvSpPr>
              <a:spLocks noChangeShapeType="1"/>
            </p:cNvSpPr>
            <p:nvPr/>
          </p:nvSpPr>
          <p:spPr bwMode="auto">
            <a:xfrm flipV="1">
              <a:off x="2400" y="2160"/>
              <a:ext cx="624" cy="144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953001" y="1981200"/>
            <a:ext cx="1538288" cy="1295400"/>
            <a:chOff x="3120" y="1248"/>
            <a:chExt cx="969" cy="816"/>
          </a:xfrm>
        </p:grpSpPr>
        <p:sp>
          <p:nvSpPr>
            <p:cNvPr id="133136" name="Oval 18"/>
            <p:cNvSpPr>
              <a:spLocks noChangeArrowheads="1"/>
            </p:cNvSpPr>
            <p:nvPr/>
          </p:nvSpPr>
          <p:spPr bwMode="auto">
            <a:xfrm>
              <a:off x="3312" y="1536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3137" name="Line 19"/>
            <p:cNvSpPr>
              <a:spLocks noChangeShapeType="1"/>
            </p:cNvSpPr>
            <p:nvPr/>
          </p:nvSpPr>
          <p:spPr bwMode="auto">
            <a:xfrm flipV="1">
              <a:off x="3120" y="1632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3138" name="Text Box 20"/>
            <p:cNvSpPr txBox="1">
              <a:spLocks noChangeArrowheads="1"/>
            </p:cNvSpPr>
            <p:nvPr/>
          </p:nvSpPr>
          <p:spPr bwMode="auto">
            <a:xfrm>
              <a:off x="3456" y="1248"/>
              <a:ext cx="633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 dirty="0">
                  <a:latin typeface="Times New Roman" charset="0"/>
                </a:rPr>
                <a:t>(</a:t>
              </a:r>
              <a:r>
                <a:rPr lang="en-US" b="0" dirty="0" smtClean="0">
                  <a:latin typeface="Times New Roman" charset="0"/>
                </a:rPr>
                <a:t>b</a:t>
              </a:r>
              <a:r>
                <a:rPr lang="en-US" b="0" baseline="-25000" dirty="0" smtClean="0">
                  <a:latin typeface="Times New Roman" charset="0"/>
                </a:rPr>
                <a:t>I</a:t>
              </a:r>
              <a:r>
                <a:rPr lang="en-US" b="0" dirty="0" smtClean="0">
                  <a:latin typeface="Times New Roman" charset="0"/>
                </a:rPr>
                <a:t>b</a:t>
              </a:r>
              <a:r>
                <a:rPr lang="en-US" b="0" baseline="-25000" dirty="0" smtClean="0">
                  <a:latin typeface="Times New Roman" charset="0"/>
                </a:rPr>
                <a:t>D</a:t>
              </a:r>
              <a:r>
                <a:rPr lang="en-US" b="0" dirty="0" smtClean="0">
                  <a:latin typeface="Times New Roman" charset="0"/>
                </a:rPr>
                <a:t>x</a:t>
              </a:r>
              <a:r>
                <a:rPr lang="en-US" b="0" baseline="-25000" dirty="0" smtClean="0">
                  <a:latin typeface="Times New Roman" charset="0"/>
                </a:rPr>
                <a:t>1</a:t>
              </a:r>
              <a:r>
                <a:rPr lang="en-US" b="0" dirty="0" smtClean="0">
                  <a:latin typeface="Times New Roman" charset="0"/>
                </a:rPr>
                <a:t>,</a:t>
              </a:r>
              <a:r>
                <a:rPr lang="en-US" b="0" dirty="0">
                  <a:latin typeface="Times New Roman" charset="0"/>
                </a:rPr>
                <a:t/>
              </a:r>
              <a:br>
                <a:rPr lang="en-US" b="0" dirty="0">
                  <a:latin typeface="Times New Roman" charset="0"/>
                </a:rPr>
              </a:br>
              <a:r>
                <a:rPr lang="en-US" b="0" dirty="0" smtClean="0">
                  <a:latin typeface="Times New Roman" charset="0"/>
                </a:rPr>
                <a:t>b</a:t>
              </a:r>
              <a:r>
                <a:rPr lang="en-US" b="0" baseline="-25000" dirty="0" smtClean="0">
                  <a:latin typeface="Times New Roman" charset="0"/>
                </a:rPr>
                <a:t>I</a:t>
              </a:r>
              <a:r>
                <a:rPr lang="en-US" b="0" dirty="0" smtClean="0">
                  <a:latin typeface="Times New Roman" charset="0"/>
                </a:rPr>
                <a:t>b</a:t>
              </a:r>
              <a:r>
                <a:rPr lang="en-US" b="0" baseline="-25000" dirty="0" smtClean="0">
                  <a:latin typeface="Times New Roman" charset="0"/>
                </a:rPr>
                <a:t>D</a:t>
              </a:r>
              <a:r>
                <a:rPr lang="en-US" b="0" dirty="0" smtClean="0">
                  <a:latin typeface="Times New Roman" charset="0"/>
                </a:rPr>
                <a:t>x</a:t>
              </a:r>
              <a:r>
                <a:rPr lang="en-US" b="0" baseline="-25000" dirty="0" smtClean="0">
                  <a:latin typeface="Times New Roman" charset="0"/>
                </a:rPr>
                <a:t>2</a:t>
              </a:r>
              <a:r>
                <a:rPr lang="en-US" b="0" dirty="0" smtClean="0">
                  <a:latin typeface="Times New Roman" charset="0"/>
                </a:rPr>
                <a:t>)</a:t>
              </a:r>
              <a:endParaRPr lang="en-US" b="0" dirty="0">
                <a:latin typeface="Times New Roman" charset="0"/>
              </a:endParaRPr>
            </a:p>
          </p:txBody>
        </p:sp>
      </p:grpSp>
      <p:sp>
        <p:nvSpPr>
          <p:cNvPr id="133134" name="Oval 21"/>
          <p:cNvSpPr>
            <a:spLocks noChangeArrowheads="1"/>
          </p:cNvSpPr>
          <p:nvPr/>
        </p:nvSpPr>
        <p:spPr bwMode="auto">
          <a:xfrm>
            <a:off x="5334000" y="21336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781206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2930525" cy="4411663"/>
          </a:xfrm>
        </p:spPr>
        <p:txBody>
          <a:bodyPr lIns="90479" tIns="44446" rIns="90479" bIns="44446"/>
          <a:lstStyle/>
          <a:p>
            <a:r>
              <a:rPr lang="en-US" sz="2400" dirty="0">
                <a:latin typeface="Arial" charset="0"/>
              </a:rPr>
              <a:t>Increase: </a:t>
            </a:r>
            <a:r>
              <a:rPr lang="en-US" sz="2400" dirty="0">
                <a:latin typeface="Times New Roman" charset="0"/>
              </a:rPr>
              <a:t>x*</a:t>
            </a:r>
            <a:r>
              <a:rPr lang="en-US" sz="2400" dirty="0" err="1">
                <a:latin typeface="Times New Roman" charset="0"/>
              </a:rPr>
              <a:t>b</a:t>
            </a:r>
            <a:r>
              <a:rPr lang="en-US" sz="2400" baseline="-25000" dirty="0" err="1">
                <a:latin typeface="Times New Roman" charset="0"/>
              </a:rPr>
              <a:t>I</a:t>
            </a:r>
            <a:endParaRPr lang="en-US" sz="2400" dirty="0">
              <a:latin typeface="Times New Roman" charset="0"/>
            </a:endParaRPr>
          </a:p>
          <a:p>
            <a:r>
              <a:rPr lang="en-US" sz="2400" dirty="0">
                <a:latin typeface="Arial" charset="0"/>
              </a:rPr>
              <a:t>Decrease:</a:t>
            </a:r>
            <a:r>
              <a:rPr lang="en-US" sz="2400" dirty="0">
                <a:latin typeface="Times New Roman" charset="0"/>
              </a:rPr>
              <a:t> x*</a:t>
            </a:r>
            <a:r>
              <a:rPr lang="en-US" sz="2400" dirty="0" err="1">
                <a:latin typeface="Times New Roman" charset="0"/>
              </a:rPr>
              <a:t>b</a:t>
            </a:r>
            <a:r>
              <a:rPr lang="en-US" sz="2400" baseline="-25000" dirty="0" err="1">
                <a:latin typeface="Times New Roman" charset="0"/>
              </a:rPr>
              <a:t>D</a:t>
            </a:r>
            <a:endParaRPr lang="en-US" sz="2400" baseline="-25000" dirty="0">
              <a:latin typeface="Times New Roman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Does not converge to fairness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 rot="19175588">
            <a:off x="6973905" y="4250714"/>
            <a:ext cx="123699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ongested 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  <a:sym typeface="Wingdings"/>
              </a:rPr>
              <a:t></a:t>
            </a:r>
            <a:endParaRPr lang="en-US" sz="1400" b="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 rot="19175588">
            <a:off x="6109454" y="5094895"/>
            <a:ext cx="117019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 dirty="0" smtClean="0">
                <a:solidFill>
                  <a:srgbClr val="FF0000"/>
                </a:solidFill>
                <a:latin typeface="+mn-lt"/>
                <a:sym typeface="Wingdings"/>
              </a:rPr>
              <a:t> inefficient</a:t>
            </a:r>
            <a:endParaRPr lang="en-US" sz="1400" b="0" baseline="-25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94971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120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GSIs: Peter, </a:t>
            </a:r>
            <a:r>
              <a:rPr lang="en-US" dirty="0" err="1" smtClean="0"/>
              <a:t>Radhika</a:t>
            </a:r>
            <a:r>
              <a:rPr lang="en-US" dirty="0" smtClean="0"/>
              <a:t> and </a:t>
            </a:r>
            <a:r>
              <a:rPr lang="en-US" dirty="0" err="1" smtClean="0"/>
              <a:t>Akshay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Additional OH for help with the project – will be announced on Piazza</a:t>
            </a:r>
          </a:p>
          <a:p>
            <a:endParaRPr lang="en-US" dirty="0" smtClean="0"/>
          </a:p>
          <a:p>
            <a:r>
              <a:rPr lang="en-US" dirty="0" smtClean="0"/>
              <a:t>These slides, Spec and code online midnight, today</a:t>
            </a:r>
          </a:p>
          <a:p>
            <a:endParaRPr lang="en-US" dirty="0" smtClean="0"/>
          </a:p>
          <a:p>
            <a:r>
              <a:rPr lang="en-US" dirty="0" smtClean="0"/>
              <a:t>Due Nov 2, at noon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887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00600" y="1371600"/>
            <a:ext cx="2178050" cy="2057400"/>
            <a:chOff x="3024" y="864"/>
            <a:chExt cx="1372" cy="1296"/>
          </a:xfrm>
        </p:grpSpPr>
        <p:sp>
          <p:nvSpPr>
            <p:cNvPr id="135194" name="Freeform 3"/>
            <p:cNvSpPr>
              <a:spLocks/>
            </p:cNvSpPr>
            <p:nvPr/>
          </p:nvSpPr>
          <p:spPr bwMode="auto">
            <a:xfrm>
              <a:off x="3024" y="864"/>
              <a:ext cx="1008" cy="1296"/>
            </a:xfrm>
            <a:custGeom>
              <a:avLst/>
              <a:gdLst>
                <a:gd name="T0" fmla="*/ 0 w 1008"/>
                <a:gd name="T1" fmla="*/ 1248 h 1296"/>
                <a:gd name="T2" fmla="*/ 1008 w 1008"/>
                <a:gd name="T3" fmla="*/ 288 h 1296"/>
                <a:gd name="T4" fmla="*/ 576 w 1008"/>
                <a:gd name="T5" fmla="*/ 0 h 1296"/>
                <a:gd name="T6" fmla="*/ 0 w 1008"/>
                <a:gd name="T7" fmla="*/ 1296 h 12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8"/>
                <a:gd name="T13" fmla="*/ 0 h 1296"/>
                <a:gd name="T14" fmla="*/ 1008 w 1008"/>
                <a:gd name="T15" fmla="*/ 1296 h 12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8" h="1296">
                  <a:moveTo>
                    <a:pt x="0" y="1248"/>
                  </a:moveTo>
                  <a:lnTo>
                    <a:pt x="1008" y="288"/>
                  </a:lnTo>
                  <a:lnTo>
                    <a:pt x="576" y="0"/>
                  </a:lnTo>
                  <a:lnTo>
                    <a:pt x="0" y="1296"/>
                  </a:lnTo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5195" name="Text Box 4"/>
            <p:cNvSpPr txBox="1">
              <a:spLocks noChangeArrowheads="1"/>
            </p:cNvSpPr>
            <p:nvPr/>
          </p:nvSpPr>
          <p:spPr bwMode="auto">
            <a:xfrm>
              <a:off x="3681" y="1248"/>
              <a:ext cx="715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 dirty="0">
                  <a:latin typeface="Times New Roman" charset="0"/>
                </a:rPr>
                <a:t>(</a:t>
              </a:r>
              <a:r>
                <a:rPr lang="en-US" b="0" dirty="0" smtClean="0">
                  <a:latin typeface="Times New Roman" charset="0"/>
                </a:rPr>
                <a:t>b</a:t>
              </a:r>
              <a:r>
                <a:rPr lang="en-US" b="0" baseline="-25000" dirty="0" smtClean="0">
                  <a:latin typeface="Times New Roman" charset="0"/>
                </a:rPr>
                <a:t>D</a:t>
              </a:r>
              <a:r>
                <a:rPr lang="en-US" b="0" dirty="0" smtClean="0">
                  <a:latin typeface="Times New Roman" charset="0"/>
                </a:rPr>
                <a:t>x</a:t>
              </a:r>
              <a:r>
                <a:rPr lang="en-US" b="0" baseline="-25000" dirty="0" smtClean="0">
                  <a:latin typeface="Times New Roman" charset="0"/>
                </a:rPr>
                <a:t>1</a:t>
              </a:r>
              <a:r>
                <a:rPr lang="en-US" b="0" dirty="0" smtClean="0">
                  <a:latin typeface="Times New Roman" charset="0"/>
                </a:rPr>
                <a:t>+</a:t>
              </a:r>
              <a:r>
                <a:rPr lang="en-US" b="0" dirty="0">
                  <a:latin typeface="Times New Roman" charset="0"/>
                </a:rPr>
                <a:t>a</a:t>
              </a:r>
              <a:r>
                <a:rPr lang="en-US" b="0" baseline="-25000" dirty="0">
                  <a:latin typeface="Times New Roman" charset="0"/>
                </a:rPr>
                <a:t>I</a:t>
              </a:r>
              <a:r>
                <a:rPr lang="en-US" b="0" dirty="0">
                  <a:latin typeface="Times New Roman" charset="0"/>
                </a:rPr>
                <a:t>,</a:t>
              </a:r>
              <a:br>
                <a:rPr lang="en-US" b="0" dirty="0">
                  <a:latin typeface="Times New Roman" charset="0"/>
                </a:rPr>
              </a:br>
              <a:r>
                <a:rPr lang="en-US" b="0" dirty="0" smtClean="0">
                  <a:latin typeface="Times New Roman" charset="0"/>
                </a:rPr>
                <a:t>b</a:t>
              </a:r>
              <a:r>
                <a:rPr lang="en-US" b="0" baseline="-25000" dirty="0" smtClean="0">
                  <a:latin typeface="Times New Roman" charset="0"/>
                </a:rPr>
                <a:t>D</a:t>
              </a:r>
              <a:r>
                <a:rPr lang="en-US" b="0" dirty="0" smtClean="0">
                  <a:latin typeface="Times New Roman" charset="0"/>
                </a:rPr>
                <a:t>x</a:t>
              </a:r>
              <a:r>
                <a:rPr lang="en-US" b="0" baseline="-25000" dirty="0" smtClean="0">
                  <a:latin typeface="Times New Roman" charset="0"/>
                </a:rPr>
                <a:t>2</a:t>
              </a:r>
              <a:r>
                <a:rPr lang="en-US" b="0" dirty="0" smtClean="0">
                  <a:latin typeface="Times New Roman" charset="0"/>
                </a:rPr>
                <a:t>+</a:t>
              </a:r>
              <a:r>
                <a:rPr lang="en-US" b="0" dirty="0">
                  <a:latin typeface="Times New Roman" charset="0"/>
                </a:rPr>
                <a:t>a</a:t>
              </a:r>
              <a:r>
                <a:rPr lang="en-US" b="0" baseline="-25000" dirty="0">
                  <a:latin typeface="Times New Roman" charset="0"/>
                </a:rPr>
                <a:t>I</a:t>
              </a:r>
              <a:r>
                <a:rPr lang="en-US" b="0" dirty="0">
                  <a:latin typeface="Times New Roman" charset="0"/>
                </a:rPr>
                <a:t>)</a:t>
              </a:r>
            </a:p>
          </p:txBody>
        </p:sp>
        <p:sp>
          <p:nvSpPr>
            <p:cNvPr id="135196" name="Oval 5"/>
            <p:cNvSpPr>
              <a:spLocks noChangeArrowheads="1"/>
            </p:cNvSpPr>
            <p:nvPr/>
          </p:nvSpPr>
          <p:spPr bwMode="auto">
            <a:xfrm>
              <a:off x="3552" y="163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5197" name="Line 6"/>
            <p:cNvSpPr>
              <a:spLocks noChangeShapeType="1"/>
            </p:cNvSpPr>
            <p:nvPr/>
          </p:nvSpPr>
          <p:spPr bwMode="auto">
            <a:xfrm flipH="1">
              <a:off x="3072" y="1680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135171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696200" cy="8382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AIMD</a:t>
            </a:r>
          </a:p>
        </p:txBody>
      </p:sp>
      <p:sp>
        <p:nvSpPr>
          <p:cNvPr id="135172" name="Line 8"/>
          <p:cNvSpPr>
            <a:spLocks noChangeShapeType="1"/>
          </p:cNvSpPr>
          <p:nvPr/>
        </p:nvSpPr>
        <p:spPr bwMode="auto">
          <a:xfrm flipH="1" flipV="1">
            <a:off x="3810000" y="13716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5173" name="Text Box 9"/>
          <p:cNvSpPr txBox="1">
            <a:spLocks noChangeArrowheads="1"/>
          </p:cNvSpPr>
          <p:nvPr/>
        </p:nvSpPr>
        <p:spPr bwMode="auto">
          <a:xfrm>
            <a:off x="5410200" y="58674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1: x</a:t>
            </a:r>
            <a:r>
              <a:rPr lang="en-US" b="0" baseline="-25000">
                <a:latin typeface="Times New Roman" charset="0"/>
              </a:rPr>
              <a:t>1</a:t>
            </a:r>
          </a:p>
        </p:txBody>
      </p:sp>
      <p:sp>
        <p:nvSpPr>
          <p:cNvPr id="135174" name="Text Box 10"/>
          <p:cNvSpPr txBox="1">
            <a:spLocks noChangeArrowheads="1"/>
          </p:cNvSpPr>
          <p:nvPr/>
        </p:nvSpPr>
        <p:spPr bwMode="auto">
          <a:xfrm rot="-5400000">
            <a:off x="2876550" y="33718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2: x</a:t>
            </a:r>
            <a:r>
              <a:rPr lang="en-US" b="0" baseline="-25000">
                <a:latin typeface="Times New Roman" charset="0"/>
              </a:rPr>
              <a:t>2</a:t>
            </a:r>
          </a:p>
        </p:txBody>
      </p:sp>
      <p:sp>
        <p:nvSpPr>
          <p:cNvPr id="135175" name="Line 11"/>
          <p:cNvSpPr>
            <a:spLocks noChangeShapeType="1"/>
          </p:cNvSpPr>
          <p:nvPr/>
        </p:nvSpPr>
        <p:spPr bwMode="auto">
          <a:xfrm flipH="1">
            <a:off x="3810000" y="1676400"/>
            <a:ext cx="4038600" cy="405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5176" name="Text Box 12"/>
          <p:cNvSpPr txBox="1">
            <a:spLocks noChangeArrowheads="1"/>
          </p:cNvSpPr>
          <p:nvPr/>
        </p:nvSpPr>
        <p:spPr bwMode="auto">
          <a:xfrm>
            <a:off x="7924800" y="1371600"/>
            <a:ext cx="735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fairness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35177" name="Text Box 13"/>
          <p:cNvSpPr txBox="1">
            <a:spLocks noChangeArrowheads="1"/>
          </p:cNvSpPr>
          <p:nvPr/>
        </p:nvSpPr>
        <p:spPr bwMode="auto">
          <a:xfrm>
            <a:off x="8001000" y="5105400"/>
            <a:ext cx="8921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efficiency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35178" name="Line 14"/>
          <p:cNvSpPr>
            <a:spLocks noChangeShapeType="1"/>
          </p:cNvSpPr>
          <p:nvPr/>
        </p:nvSpPr>
        <p:spPr bwMode="auto">
          <a:xfrm rot="5400000" flipH="1" flipV="1">
            <a:off x="5981700" y="35433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5179" name="Line 15"/>
          <p:cNvSpPr>
            <a:spLocks noChangeShapeType="1"/>
          </p:cNvSpPr>
          <p:nvPr/>
        </p:nvSpPr>
        <p:spPr bwMode="auto">
          <a:xfrm>
            <a:off x="3810000" y="1524000"/>
            <a:ext cx="419100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5180" name="Text Box 16"/>
          <p:cNvSpPr txBox="1">
            <a:spLocks noChangeArrowheads="1"/>
          </p:cNvSpPr>
          <p:nvPr/>
        </p:nvSpPr>
        <p:spPr bwMode="auto">
          <a:xfrm>
            <a:off x="4992387" y="1676400"/>
            <a:ext cx="845151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>
                <a:latin typeface="Times New Roman" charset="0"/>
              </a:rPr>
              <a:t>(</a:t>
            </a:r>
            <a:r>
              <a:rPr lang="en-US" b="0" dirty="0" smtClean="0">
                <a:latin typeface="Times New Roman" charset="0"/>
              </a:rPr>
              <a:t>x</a:t>
            </a:r>
            <a:r>
              <a:rPr lang="en-US" b="0" baseline="-25000" dirty="0" smtClean="0">
                <a:latin typeface="Times New Roman" charset="0"/>
              </a:rPr>
              <a:t>1</a:t>
            </a:r>
            <a:r>
              <a:rPr lang="en-US" b="0" dirty="0" smtClean="0">
                <a:latin typeface="Times New Roman" charset="0"/>
              </a:rPr>
              <a:t>,x</a:t>
            </a:r>
            <a:r>
              <a:rPr lang="en-US" b="0" baseline="-25000" dirty="0" smtClean="0">
                <a:latin typeface="Times New Roman" charset="0"/>
              </a:rPr>
              <a:t>2</a:t>
            </a:r>
            <a:r>
              <a:rPr lang="en-US" b="0" dirty="0" smtClean="0">
                <a:latin typeface="Times New Roman" charset="0"/>
              </a:rPr>
              <a:t>)</a:t>
            </a:r>
            <a:endParaRPr lang="en-US" b="0" baseline="-25000" dirty="0">
              <a:latin typeface="Times New Roman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10001" y="2286000"/>
            <a:ext cx="1624013" cy="3429000"/>
            <a:chOff x="2400" y="1440"/>
            <a:chExt cx="1023" cy="2160"/>
          </a:xfrm>
        </p:grpSpPr>
        <p:sp>
          <p:nvSpPr>
            <p:cNvPr id="135190" name="Text Box 18"/>
            <p:cNvSpPr txBox="1">
              <a:spLocks noChangeArrowheads="1"/>
            </p:cNvSpPr>
            <p:nvPr/>
          </p:nvSpPr>
          <p:spPr bwMode="auto">
            <a:xfrm>
              <a:off x="2573" y="2208"/>
              <a:ext cx="8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 dirty="0">
                  <a:latin typeface="Times New Roman" charset="0"/>
                </a:rPr>
                <a:t>(</a:t>
              </a:r>
              <a:r>
                <a:rPr lang="en-US" b="0" dirty="0" smtClean="0">
                  <a:latin typeface="Times New Roman" charset="0"/>
                </a:rPr>
                <a:t>b</a:t>
              </a:r>
              <a:r>
                <a:rPr lang="en-US" b="0" baseline="-25000" dirty="0" smtClean="0">
                  <a:latin typeface="Times New Roman" charset="0"/>
                </a:rPr>
                <a:t>D</a:t>
              </a:r>
              <a:r>
                <a:rPr lang="en-US" b="0" dirty="0" smtClean="0">
                  <a:latin typeface="Times New Roman" charset="0"/>
                </a:rPr>
                <a:t>x</a:t>
              </a:r>
              <a:r>
                <a:rPr lang="en-US" b="0" baseline="-25000" dirty="0" smtClean="0">
                  <a:latin typeface="Times New Roman" charset="0"/>
                </a:rPr>
                <a:t>1</a:t>
              </a:r>
              <a:r>
                <a:rPr lang="en-US" b="0" dirty="0" smtClean="0">
                  <a:latin typeface="Times New Roman" charset="0"/>
                </a:rPr>
                <a:t>,b</a:t>
              </a:r>
              <a:r>
                <a:rPr lang="en-US" b="0" baseline="-25000" dirty="0" smtClean="0">
                  <a:latin typeface="Times New Roman" charset="0"/>
                </a:rPr>
                <a:t>D</a:t>
              </a:r>
              <a:r>
                <a:rPr lang="en-US" b="0" dirty="0" smtClean="0">
                  <a:latin typeface="Times New Roman" charset="0"/>
                </a:rPr>
                <a:t>x</a:t>
              </a:r>
              <a:r>
                <a:rPr lang="en-US" b="0" baseline="-25000" dirty="0" smtClean="0">
                  <a:latin typeface="Times New Roman" charset="0"/>
                </a:rPr>
                <a:t>2</a:t>
              </a:r>
              <a:r>
                <a:rPr lang="en-US" b="0" dirty="0" smtClean="0">
                  <a:latin typeface="Times New Roman" charset="0"/>
                </a:rPr>
                <a:t>)</a:t>
              </a:r>
              <a:endParaRPr lang="en-US" b="0" baseline="-25000" dirty="0">
                <a:latin typeface="Times New Roman" charset="0"/>
              </a:endParaRPr>
            </a:p>
          </p:txBody>
        </p:sp>
        <p:sp>
          <p:nvSpPr>
            <p:cNvPr id="135191" name="Oval 19"/>
            <p:cNvSpPr>
              <a:spLocks noChangeArrowheads="1"/>
            </p:cNvSpPr>
            <p:nvPr/>
          </p:nvSpPr>
          <p:spPr bwMode="auto">
            <a:xfrm>
              <a:off x="3024" y="211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5192" name="Line 20"/>
            <p:cNvSpPr>
              <a:spLocks noChangeShapeType="1"/>
            </p:cNvSpPr>
            <p:nvPr/>
          </p:nvSpPr>
          <p:spPr bwMode="auto">
            <a:xfrm flipV="1">
              <a:off x="3072" y="1440"/>
              <a:ext cx="288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5193" name="Line 21"/>
            <p:cNvSpPr>
              <a:spLocks noChangeShapeType="1"/>
            </p:cNvSpPr>
            <p:nvPr/>
          </p:nvSpPr>
          <p:spPr bwMode="auto">
            <a:xfrm flipV="1">
              <a:off x="2400" y="2160"/>
              <a:ext cx="624" cy="144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135182" name="Oval 22"/>
          <p:cNvSpPr>
            <a:spLocks noChangeArrowheads="1"/>
          </p:cNvSpPr>
          <p:nvPr/>
        </p:nvSpPr>
        <p:spPr bwMode="auto">
          <a:xfrm>
            <a:off x="5334000" y="21336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78325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0" y="1719263"/>
            <a:ext cx="3505200" cy="4071937"/>
          </a:xfrm>
        </p:spPr>
        <p:txBody>
          <a:bodyPr lIns="90479" tIns="44446" rIns="90479" bIns="44446"/>
          <a:lstStyle/>
          <a:p>
            <a:r>
              <a:rPr lang="en-US" dirty="0">
                <a:latin typeface="Arial" charset="0"/>
              </a:rPr>
              <a:t>Increase: </a:t>
            </a:r>
            <a:r>
              <a:rPr lang="en-US" dirty="0" err="1">
                <a:latin typeface="Times New Roman" charset="0"/>
              </a:rPr>
              <a:t>x+</a:t>
            </a:r>
            <a:r>
              <a:rPr lang="en-US" dirty="0" err="1" smtClean="0">
                <a:latin typeface="Times New Roman" charset="0"/>
              </a:rPr>
              <a:t>a</a:t>
            </a:r>
            <a:r>
              <a:rPr lang="en-US" baseline="-25000" dirty="0" err="1" smtClean="0">
                <a:latin typeface="Times New Roman" charset="0"/>
              </a:rPr>
              <a:t>I</a:t>
            </a:r>
            <a:endParaRPr lang="en-US" dirty="0">
              <a:latin typeface="Times New Roman" charset="0"/>
            </a:endParaRPr>
          </a:p>
          <a:p>
            <a:r>
              <a:rPr lang="en-US" dirty="0">
                <a:latin typeface="Arial" charset="0"/>
              </a:rPr>
              <a:t>Decrease:</a:t>
            </a:r>
            <a:r>
              <a:rPr lang="en-US" dirty="0">
                <a:latin typeface="Times New Roman" charset="0"/>
              </a:rPr>
              <a:t> x*</a:t>
            </a:r>
            <a:r>
              <a:rPr lang="en-US" dirty="0" err="1">
                <a:latin typeface="Times New Roman" charset="0"/>
              </a:rPr>
              <a:t>b</a:t>
            </a:r>
            <a:r>
              <a:rPr lang="en-US" baseline="-25000" dirty="0" err="1">
                <a:latin typeface="Times New Roman" charset="0"/>
              </a:rPr>
              <a:t>D</a:t>
            </a:r>
            <a:endParaRPr lang="en-US" baseline="-25000" dirty="0">
              <a:latin typeface="Times New Roman" charset="0"/>
            </a:endParaRPr>
          </a:p>
          <a:p>
            <a:r>
              <a:rPr lang="en-US" dirty="0">
                <a:latin typeface="Arial" charset="0"/>
              </a:rPr>
              <a:t>Converges to fairness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810000" y="2667000"/>
            <a:ext cx="1905000" cy="3048000"/>
            <a:chOff x="2400" y="1680"/>
            <a:chExt cx="1200" cy="1920"/>
          </a:xfrm>
        </p:grpSpPr>
        <p:sp>
          <p:nvSpPr>
            <p:cNvPr id="135185" name="Line 25"/>
            <p:cNvSpPr>
              <a:spLocks noChangeShapeType="1"/>
            </p:cNvSpPr>
            <p:nvPr/>
          </p:nvSpPr>
          <p:spPr bwMode="auto">
            <a:xfrm flipH="1">
              <a:off x="3408" y="1824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5186" name="Line 26"/>
            <p:cNvSpPr>
              <a:spLocks noChangeShapeType="1"/>
            </p:cNvSpPr>
            <p:nvPr/>
          </p:nvSpPr>
          <p:spPr bwMode="auto">
            <a:xfrm flipH="1">
              <a:off x="3264" y="1680"/>
              <a:ext cx="288" cy="48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5187" name="Line 27"/>
            <p:cNvSpPr>
              <a:spLocks noChangeShapeType="1"/>
            </p:cNvSpPr>
            <p:nvPr/>
          </p:nvSpPr>
          <p:spPr bwMode="auto">
            <a:xfrm flipV="1">
              <a:off x="3264" y="1824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5188" name="Line 28"/>
            <p:cNvSpPr>
              <a:spLocks noChangeShapeType="1"/>
            </p:cNvSpPr>
            <p:nvPr/>
          </p:nvSpPr>
          <p:spPr bwMode="auto">
            <a:xfrm flipV="1">
              <a:off x="2400" y="2160"/>
              <a:ext cx="864" cy="144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5189" name="Line 29"/>
            <p:cNvSpPr>
              <a:spLocks noChangeShapeType="1"/>
            </p:cNvSpPr>
            <p:nvPr/>
          </p:nvSpPr>
          <p:spPr bwMode="auto">
            <a:xfrm flipV="1">
              <a:off x="2400" y="2112"/>
              <a:ext cx="1008" cy="1488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1" name="Text Box 8"/>
          <p:cNvSpPr txBox="1">
            <a:spLocks noChangeArrowheads="1"/>
          </p:cNvSpPr>
          <p:nvPr/>
        </p:nvSpPr>
        <p:spPr bwMode="auto">
          <a:xfrm rot="19175588">
            <a:off x="6973905" y="4222743"/>
            <a:ext cx="123699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ongested 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  <a:sym typeface="Wingdings"/>
              </a:rPr>
              <a:t></a:t>
            </a:r>
            <a:endParaRPr lang="en-US" sz="1400" b="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 rot="19175588">
            <a:off x="6109454" y="5066924"/>
            <a:ext cx="117019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 dirty="0" smtClean="0">
                <a:solidFill>
                  <a:srgbClr val="FF0000"/>
                </a:solidFill>
                <a:latin typeface="+mn-lt"/>
                <a:sym typeface="Wingdings"/>
              </a:rPr>
              <a:t> inefficient</a:t>
            </a:r>
            <a:endParaRPr lang="en-US" sz="1400" b="0" baseline="-25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74036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3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3255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727CF50-CF73-764C-8D89-F28B7CC3D467}" type="slidenum">
              <a:rPr lang="en-US" sz="1400" b="0">
                <a:latin typeface="Times New Roman" charset="0"/>
              </a:rPr>
              <a:pPr eaLnBrk="1" hangingPunct="1"/>
              <a:t>51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AIMD Sharing Dynamics</a:t>
            </a:r>
            <a:endParaRPr lang="en-US" sz="30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1974850" y="1636713"/>
            <a:ext cx="484187" cy="477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A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3775075" y="1912938"/>
            <a:ext cx="1662112" cy="477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 dirty="0" smtClean="0">
                <a:latin typeface="+mn-lt"/>
              </a:rPr>
              <a:t>50 </a:t>
            </a:r>
            <a:r>
              <a:rPr lang="en-US" b="0" dirty="0" err="1" smtClean="0">
                <a:latin typeface="+mn-lt"/>
              </a:rPr>
              <a:t>pkts</a:t>
            </a:r>
            <a:r>
              <a:rPr lang="en-US" b="0" dirty="0" smtClean="0">
                <a:latin typeface="+mn-lt"/>
              </a:rPr>
              <a:t>/sec</a:t>
            </a:r>
            <a:endParaRPr lang="en-US" b="0" dirty="0">
              <a:latin typeface="+mn-lt"/>
            </a:endParaRP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6753225" y="1636713"/>
            <a:ext cx="485775" cy="477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B</a:t>
            </a:r>
          </a:p>
        </p:txBody>
      </p:sp>
      <p:sp>
        <p:nvSpPr>
          <p:cNvPr id="122886" name="Line 6"/>
          <p:cNvSpPr>
            <a:spLocks noChangeShapeType="1"/>
          </p:cNvSpPr>
          <p:nvPr/>
        </p:nvSpPr>
        <p:spPr bwMode="auto">
          <a:xfrm>
            <a:off x="2459037" y="1874838"/>
            <a:ext cx="1316038" cy="1714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887" name="Line 7"/>
          <p:cNvSpPr>
            <a:spLocks noChangeShapeType="1"/>
          </p:cNvSpPr>
          <p:nvPr/>
        </p:nvSpPr>
        <p:spPr bwMode="auto">
          <a:xfrm flipV="1">
            <a:off x="5437187" y="1874838"/>
            <a:ext cx="1316038" cy="1714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5576887" y="1452563"/>
            <a:ext cx="165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endParaRPr lang="en-US" sz="2200" b="0">
              <a:latin typeface="Tahoma" charset="0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2763837" y="1447800"/>
            <a:ext cx="47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900" b="0">
                <a:latin typeface="Tahoma" charset="0"/>
              </a:rPr>
              <a:t>x</a:t>
            </a:r>
            <a:r>
              <a:rPr lang="en-US" sz="2900" b="0" baseline="-25000">
                <a:latin typeface="Tahoma" charset="0"/>
              </a:rPr>
              <a:t>1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1974850" y="2249488"/>
            <a:ext cx="484187" cy="476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D</a:t>
            </a:r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6753225" y="2249488"/>
            <a:ext cx="485775" cy="476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E</a:t>
            </a:r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 flipV="1">
            <a:off x="2459037" y="2249488"/>
            <a:ext cx="1316038" cy="201612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893" name="Line 13"/>
          <p:cNvSpPr>
            <a:spLocks noChangeShapeType="1"/>
          </p:cNvSpPr>
          <p:nvPr/>
        </p:nvSpPr>
        <p:spPr bwMode="auto">
          <a:xfrm>
            <a:off x="5437187" y="2249488"/>
            <a:ext cx="1316038" cy="201612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2289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73225" y="3276600"/>
          <a:ext cx="6175375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8" name="Worksheet" r:id="rId4" imgW="5537200" imgH="3213100" progId="Excel.Sheet.8">
                  <p:embed/>
                </p:oleObj>
              </mc:Choice>
              <mc:Fallback>
                <p:oleObj name="Worksheet" r:id="rId4" imgW="5537200" imgH="3213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3276600"/>
                        <a:ext cx="6175375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95" name="Text Box 15"/>
          <p:cNvSpPr txBox="1">
            <a:spLocks noChangeArrowheads="1"/>
          </p:cNvSpPr>
          <p:nvPr/>
        </p:nvSpPr>
        <p:spPr bwMode="auto">
          <a:xfrm>
            <a:off x="2998787" y="2524125"/>
            <a:ext cx="165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endParaRPr lang="en-US" sz="2900" b="0">
              <a:latin typeface="Tahoma" charset="0"/>
            </a:endParaRPr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2689225" y="3727450"/>
            <a:ext cx="4643438" cy="533400"/>
          </a:xfrm>
          <a:prstGeom prst="rect">
            <a:avLst/>
          </a:prstGeom>
          <a:solidFill>
            <a:srgbClr val="FFFFCC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900" b="0">
                <a:latin typeface="Tahoma" charset="0"/>
              </a:rPr>
              <a:t>Rates equalize </a:t>
            </a:r>
            <a:r>
              <a:rPr lang="en-US" sz="2900" b="0">
                <a:latin typeface="Tahoma" charset="0"/>
                <a:sym typeface="Wingdings" charset="0"/>
              </a:rPr>
              <a:t> fair share</a:t>
            </a:r>
            <a:endParaRPr lang="en-US" sz="2900" b="0">
              <a:latin typeface="Tahoma" charset="0"/>
            </a:endParaRP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2736850" y="1844675"/>
            <a:ext cx="47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900" b="0">
                <a:solidFill>
                  <a:srgbClr val="CC0000"/>
                </a:solidFill>
                <a:latin typeface="Tahoma" charset="0"/>
              </a:rPr>
              <a:t>x</a:t>
            </a:r>
            <a:r>
              <a:rPr lang="en-US" sz="2900" b="0" baseline="-25000">
                <a:solidFill>
                  <a:srgbClr val="CC0000"/>
                </a:solidFill>
                <a:latin typeface="Tahoma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34820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001000" cy="1470025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TCP Congestion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Control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Details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10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State at sender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CWND</a:t>
            </a:r>
            <a:r>
              <a:rPr lang="en-US" dirty="0" smtClean="0"/>
              <a:t> (initialized to a small constant)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ssthresh</a:t>
            </a:r>
            <a:r>
              <a:rPr lang="en-US" dirty="0" smtClean="0"/>
              <a:t> (initialized to a large constant)</a:t>
            </a:r>
          </a:p>
          <a:p>
            <a:pPr lvl="1"/>
            <a:r>
              <a:rPr lang="en-US" dirty="0" smtClean="0"/>
              <a:t>[Also </a:t>
            </a:r>
            <a:r>
              <a:rPr lang="en-US" dirty="0" err="1" smtClean="0">
                <a:solidFill>
                  <a:srgbClr val="0000FF"/>
                </a:solidFill>
              </a:rPr>
              <a:t>dupACKcount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00FF"/>
                </a:solidFill>
              </a:rPr>
              <a:t>timer</a:t>
            </a:r>
            <a:r>
              <a:rPr lang="en-US" dirty="0" smtClean="0"/>
              <a:t>, as before]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Events </a:t>
            </a:r>
          </a:p>
          <a:p>
            <a:pPr lvl="1"/>
            <a:r>
              <a:rPr lang="en-US" dirty="0" smtClean="0"/>
              <a:t>ACK (new data) </a:t>
            </a:r>
          </a:p>
          <a:p>
            <a:pPr lvl="1"/>
            <a:r>
              <a:rPr lang="en-US" dirty="0" err="1" smtClean="0"/>
              <a:t>dupACK</a:t>
            </a:r>
            <a:r>
              <a:rPr lang="en-US" dirty="0" smtClean="0"/>
              <a:t> (duplicate ACK for old data)</a:t>
            </a:r>
          </a:p>
          <a:p>
            <a:pPr lvl="1"/>
            <a:r>
              <a:rPr lang="en-US" dirty="0" smtClean="0"/>
              <a:t>Timeout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4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ACK (new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800600" cy="4411662"/>
          </a:xfrm>
        </p:spPr>
        <p:txBody>
          <a:bodyPr/>
          <a:lstStyle/>
          <a:p>
            <a:r>
              <a:rPr lang="en-US" dirty="0" smtClean="0"/>
              <a:t>If CWND &lt; </a:t>
            </a:r>
            <a:r>
              <a:rPr lang="en-US" dirty="0" err="1" smtClean="0"/>
              <a:t>ssthresh</a:t>
            </a:r>
            <a:endParaRPr lang="en-US" dirty="0" smtClean="0"/>
          </a:p>
          <a:p>
            <a:pPr lvl="1"/>
            <a:r>
              <a:rPr lang="en-US" dirty="0" smtClean="0"/>
              <a:t>CWND += 1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334000" y="1981200"/>
            <a:ext cx="3352800" cy="1371600"/>
          </a:xfrm>
          <a:prstGeom prst="wedgeRoundRectCallout">
            <a:avLst>
              <a:gd name="adj1" fmla="val -118358"/>
              <a:gd name="adj2" fmla="val -18268"/>
              <a:gd name="adj3" fmla="val 16667"/>
            </a:avLst>
          </a:prstGeom>
          <a:solidFill>
            <a:srgbClr val="E2E2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2029361"/>
            <a:ext cx="33009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b="0" i="1" dirty="0" smtClean="0">
                <a:latin typeface="+mn-lt"/>
              </a:rPr>
              <a:t>CWND packets per RTT </a:t>
            </a:r>
            <a:endParaRPr lang="en-US" b="0" i="1" dirty="0">
              <a:latin typeface="+mn-lt"/>
            </a:endParaRPr>
          </a:p>
          <a:p>
            <a:pPr marL="285750" indent="-285750" algn="l">
              <a:buFont typeface="Arial"/>
              <a:buChar char="•"/>
            </a:pPr>
            <a:r>
              <a:rPr lang="en-US" b="0" i="1" dirty="0" smtClean="0">
                <a:latin typeface="+mn-lt"/>
              </a:rPr>
              <a:t>Hence after one RTT </a:t>
            </a:r>
            <a:br>
              <a:rPr lang="en-US" b="0" i="1" dirty="0" smtClean="0">
                <a:latin typeface="+mn-lt"/>
              </a:rPr>
            </a:br>
            <a:r>
              <a:rPr lang="en-US" b="0" i="1" dirty="0" smtClean="0">
                <a:latin typeface="+mn-lt"/>
              </a:rPr>
              <a:t>with no drops:</a:t>
            </a:r>
            <a:br>
              <a:rPr lang="en-US" b="0" i="1" dirty="0" smtClean="0">
                <a:latin typeface="+mn-lt"/>
              </a:rPr>
            </a:br>
            <a:r>
              <a:rPr lang="en-US" b="0" i="1" dirty="0" smtClean="0">
                <a:latin typeface="+mn-lt"/>
              </a:rPr>
              <a:t>    </a:t>
            </a:r>
            <a:r>
              <a:rPr lang="en-US" b="0" i="1" dirty="0" smtClean="0">
                <a:solidFill>
                  <a:srgbClr val="FF0000"/>
                </a:solidFill>
                <a:latin typeface="+mn-lt"/>
              </a:rPr>
              <a:t>CWND = 2xCWND</a:t>
            </a:r>
            <a:endParaRPr lang="en-US" b="0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904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ACK (new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800600" cy="4411662"/>
          </a:xfrm>
        </p:spPr>
        <p:txBody>
          <a:bodyPr/>
          <a:lstStyle/>
          <a:p>
            <a:r>
              <a:rPr lang="en-US" dirty="0" smtClean="0"/>
              <a:t>If CWND &lt; </a:t>
            </a:r>
            <a:r>
              <a:rPr lang="en-US" dirty="0" err="1" smtClean="0"/>
              <a:t>ssthresh</a:t>
            </a:r>
            <a:endParaRPr lang="en-US" dirty="0" smtClean="0"/>
          </a:p>
          <a:p>
            <a:pPr lvl="1"/>
            <a:r>
              <a:rPr lang="en-US" dirty="0" smtClean="0"/>
              <a:t>CWND += 1</a:t>
            </a:r>
          </a:p>
          <a:p>
            <a:pPr lvl="1"/>
            <a:endParaRPr lang="en-US" dirty="0"/>
          </a:p>
          <a:p>
            <a:r>
              <a:rPr lang="en-US" dirty="0" smtClean="0"/>
              <a:t>Else </a:t>
            </a:r>
          </a:p>
          <a:p>
            <a:pPr lvl="1"/>
            <a:r>
              <a:rPr lang="en-US" dirty="0" smtClean="0"/>
              <a:t>CWND = CWND + 1/CWND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ight Brace 5"/>
          <p:cNvSpPr/>
          <p:nvPr/>
        </p:nvSpPr>
        <p:spPr bwMode="auto">
          <a:xfrm>
            <a:off x="5506121" y="1752600"/>
            <a:ext cx="533400" cy="10668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0135" y="2038290"/>
            <a:ext cx="2706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Slow start phase</a:t>
            </a:r>
            <a:endParaRPr lang="en-US" sz="2400" i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105400" y="4267200"/>
            <a:ext cx="3352800" cy="1371600"/>
            <a:chOff x="5105400" y="4267200"/>
            <a:chExt cx="3352800" cy="1371600"/>
          </a:xfrm>
        </p:grpSpPr>
        <p:sp>
          <p:nvSpPr>
            <p:cNvPr id="8" name="Rounded Rectangular Callout 7"/>
            <p:cNvSpPr/>
            <p:nvPr/>
          </p:nvSpPr>
          <p:spPr bwMode="auto">
            <a:xfrm>
              <a:off x="5105400" y="4267200"/>
              <a:ext cx="3352800" cy="1371600"/>
            </a:xfrm>
            <a:prstGeom prst="wedgeRoundRectCallout">
              <a:avLst>
                <a:gd name="adj1" fmla="val -100223"/>
                <a:gd name="adj2" fmla="val -66532"/>
                <a:gd name="adj3" fmla="val 16667"/>
              </a:avLst>
            </a:prstGeom>
            <a:solidFill>
              <a:srgbClr val="E2E2A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05400" y="4315361"/>
              <a:ext cx="3300904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 algn="l">
                <a:buFont typeface="Arial"/>
                <a:buChar char="•"/>
              </a:pPr>
              <a:r>
                <a:rPr lang="en-US" b="0" i="1" dirty="0" smtClean="0">
                  <a:latin typeface="+mn-lt"/>
                </a:rPr>
                <a:t>CWND packets per RTT </a:t>
              </a:r>
              <a:endParaRPr lang="en-US" b="0" i="1" dirty="0">
                <a:latin typeface="+mn-lt"/>
              </a:endParaRPr>
            </a:p>
            <a:p>
              <a:pPr marL="285750" indent="-285750" algn="l">
                <a:buFont typeface="Arial"/>
                <a:buChar char="•"/>
              </a:pPr>
              <a:r>
                <a:rPr lang="en-US" b="0" i="1" dirty="0" smtClean="0">
                  <a:latin typeface="+mn-lt"/>
                </a:rPr>
                <a:t>Hence after one RTT </a:t>
              </a:r>
              <a:br>
                <a:rPr lang="en-US" b="0" i="1" dirty="0" smtClean="0">
                  <a:latin typeface="+mn-lt"/>
                </a:rPr>
              </a:br>
              <a:r>
                <a:rPr lang="en-US" b="0" i="1" dirty="0" smtClean="0">
                  <a:latin typeface="+mn-lt"/>
                </a:rPr>
                <a:t>with no drops:</a:t>
              </a:r>
              <a:br>
                <a:rPr lang="en-US" b="0" i="1" dirty="0" smtClean="0">
                  <a:latin typeface="+mn-lt"/>
                </a:rPr>
              </a:br>
              <a:r>
                <a:rPr lang="en-US" b="0" i="1" dirty="0" smtClean="0">
                  <a:latin typeface="+mn-lt"/>
                </a:rPr>
                <a:t>    </a:t>
              </a:r>
              <a:r>
                <a:rPr lang="en-US" b="0" i="1" dirty="0" smtClean="0">
                  <a:solidFill>
                    <a:srgbClr val="FF0000"/>
                  </a:solidFill>
                  <a:latin typeface="+mn-lt"/>
                </a:rPr>
                <a:t>CWND = CWND + 1</a:t>
              </a:r>
              <a:endParaRPr lang="en-US" b="0" i="1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10" name="Right Brace 9"/>
          <p:cNvSpPr/>
          <p:nvPr/>
        </p:nvSpPr>
        <p:spPr bwMode="auto">
          <a:xfrm>
            <a:off x="5506121" y="3429000"/>
            <a:ext cx="533400" cy="10668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3524072"/>
            <a:ext cx="3048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“Congestion </a:t>
            </a:r>
            <a:br>
              <a:rPr lang="en-US" sz="2400" i="1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Avoidance” phase (additive increase)</a:t>
            </a:r>
            <a:endParaRPr lang="en-US" sz="2400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524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</a:t>
            </a:r>
            <a:r>
              <a:rPr lang="en-US" dirty="0" err="1" smtClean="0"/>
              <a:t>TimeOut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 Timeout </a:t>
            </a:r>
          </a:p>
          <a:p>
            <a:pPr lvl="1"/>
            <a:r>
              <a:rPr lang="en-US" dirty="0" err="1" smtClean="0"/>
              <a:t>ssthresh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CWND/2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CWND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</a:t>
            </a:r>
            <a:r>
              <a:rPr lang="en-US" dirty="0" smtClean="0">
                <a:solidFill>
                  <a:srgbClr val="FF0000"/>
                </a:solidFill>
              </a:rPr>
              <a:t> 1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344487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9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</a:t>
            </a:r>
            <a:r>
              <a:rPr lang="en-US" dirty="0" err="1" smtClean="0"/>
              <a:t>dupACK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 smtClean="0"/>
              <a:t>dupACKcount</a:t>
            </a:r>
            <a:r>
              <a:rPr lang="en-US" dirty="0" smtClean="0"/>
              <a:t> ++ 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dupACKcount</a:t>
            </a:r>
            <a:r>
              <a:rPr lang="en-US" dirty="0" smtClean="0"/>
              <a:t> = 3 /* fast retransmit  */ </a:t>
            </a:r>
          </a:p>
          <a:p>
            <a:pPr lvl="1"/>
            <a:r>
              <a:rPr lang="en-US" dirty="0" err="1" smtClean="0"/>
              <a:t>ssthresh</a:t>
            </a:r>
            <a:r>
              <a:rPr lang="en-US" dirty="0" smtClean="0"/>
              <a:t> = CWND/2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CWND = CWND/2</a:t>
            </a:r>
          </a:p>
          <a:p>
            <a:pPr lvl="1"/>
            <a:endParaRPr lang="en-US" dirty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40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73162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Example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27" name="Freeform 3"/>
          <p:cNvSpPr>
            <a:spLocks/>
          </p:cNvSpPr>
          <p:nvPr/>
        </p:nvSpPr>
        <p:spPr bwMode="auto">
          <a:xfrm>
            <a:off x="914400" y="2035175"/>
            <a:ext cx="7010400" cy="2819400"/>
          </a:xfrm>
          <a:custGeom>
            <a:avLst/>
            <a:gdLst>
              <a:gd name="T0" fmla="*/ 0 w 4416"/>
              <a:gd name="T1" fmla="*/ 0 h 1968"/>
              <a:gd name="T2" fmla="*/ 0 w 4416"/>
              <a:gd name="T3" fmla="*/ 2147483647 h 1968"/>
              <a:gd name="T4" fmla="*/ 2147483647 w 4416"/>
              <a:gd name="T5" fmla="*/ 2147483647 h 1968"/>
              <a:gd name="T6" fmla="*/ 0 60000 65536"/>
              <a:gd name="T7" fmla="*/ 0 60000 65536"/>
              <a:gd name="T8" fmla="*/ 0 60000 65536"/>
              <a:gd name="T9" fmla="*/ 0 w 4416"/>
              <a:gd name="T10" fmla="*/ 0 h 1968"/>
              <a:gd name="T11" fmla="*/ 4416 w 4416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16" h="1968">
                <a:moveTo>
                  <a:pt x="0" y="0"/>
                </a:moveTo>
                <a:lnTo>
                  <a:pt x="0" y="1968"/>
                </a:lnTo>
                <a:lnTo>
                  <a:pt x="4416" y="19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8" name="Freeform 4"/>
          <p:cNvSpPr>
            <a:spLocks/>
          </p:cNvSpPr>
          <p:nvPr/>
        </p:nvSpPr>
        <p:spPr bwMode="auto">
          <a:xfrm>
            <a:off x="914400" y="3406775"/>
            <a:ext cx="1828800" cy="1371600"/>
          </a:xfrm>
          <a:custGeom>
            <a:avLst/>
            <a:gdLst>
              <a:gd name="T0" fmla="*/ 2147483647 w 1152"/>
              <a:gd name="T1" fmla="*/ 0 h 864"/>
              <a:gd name="T2" fmla="*/ 2147483647 w 1152"/>
              <a:gd name="T3" fmla="*/ 2147483647 h 864"/>
              <a:gd name="T4" fmla="*/ 2147483647 w 1152"/>
              <a:gd name="T5" fmla="*/ 2147483647 h 864"/>
              <a:gd name="T6" fmla="*/ 2147483647 w 1152"/>
              <a:gd name="T7" fmla="*/ 2147483647 h 864"/>
              <a:gd name="T8" fmla="*/ 0 w 1152"/>
              <a:gd name="T9" fmla="*/ 2147483647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864"/>
              <a:gd name="T17" fmla="*/ 1152 w 115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864">
                <a:moveTo>
                  <a:pt x="1152" y="0"/>
                </a:moveTo>
                <a:cubicBezTo>
                  <a:pt x="1132" y="116"/>
                  <a:pt x="1112" y="232"/>
                  <a:pt x="1056" y="336"/>
                </a:cubicBezTo>
                <a:cubicBezTo>
                  <a:pt x="1000" y="440"/>
                  <a:pt x="928" y="544"/>
                  <a:pt x="816" y="624"/>
                </a:cubicBezTo>
                <a:cubicBezTo>
                  <a:pt x="704" y="704"/>
                  <a:pt x="520" y="776"/>
                  <a:pt x="384" y="816"/>
                </a:cubicBezTo>
                <a:cubicBezTo>
                  <a:pt x="248" y="856"/>
                  <a:pt x="124" y="860"/>
                  <a:pt x="0" y="864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7504113" y="4876800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i="1">
                <a:latin typeface="Times New Roman" charset="0"/>
              </a:rPr>
              <a:t>t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341313" y="1501775"/>
            <a:ext cx="1182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i="1">
                <a:latin typeface="Times New Roman" charset="0"/>
              </a:rPr>
              <a:t>Window</a:t>
            </a:r>
          </a:p>
        </p:txBody>
      </p:sp>
      <p:sp>
        <p:nvSpPr>
          <p:cNvPr id="986119" name="Text Box 7"/>
          <p:cNvSpPr txBox="1">
            <a:spLocks noChangeArrowheads="1"/>
          </p:cNvSpPr>
          <p:nvPr/>
        </p:nvSpPr>
        <p:spPr bwMode="auto">
          <a:xfrm>
            <a:off x="654050" y="5656263"/>
            <a:ext cx="7832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b="0" dirty="0">
                <a:latin typeface="Arial" charset="0"/>
              </a:rPr>
              <a:t>Slow-start restart: Go back to CWND =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>
                <a:latin typeface="Arial" charset="0"/>
              </a:rPr>
              <a:t>1 MSS, but take advantage of knowing the previous value of </a:t>
            </a:r>
            <a:r>
              <a:rPr lang="en-US" sz="2400" b="0" dirty="0" smtClean="0">
                <a:latin typeface="Arial" charset="0"/>
              </a:rPr>
              <a:t>CWND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103432" name="Freeform 8"/>
          <p:cNvSpPr>
            <a:spLocks/>
          </p:cNvSpPr>
          <p:nvPr/>
        </p:nvSpPr>
        <p:spPr bwMode="auto">
          <a:xfrm>
            <a:off x="2743200" y="2873375"/>
            <a:ext cx="2667000" cy="1524000"/>
          </a:xfrm>
          <a:custGeom>
            <a:avLst/>
            <a:gdLst>
              <a:gd name="T0" fmla="*/ 0 w 1680"/>
              <a:gd name="T1" fmla="*/ 2147483647 h 960"/>
              <a:gd name="T2" fmla="*/ 0 w 1680"/>
              <a:gd name="T3" fmla="*/ 2147483647 h 960"/>
              <a:gd name="T4" fmla="*/ 2147483647 w 1680"/>
              <a:gd name="T5" fmla="*/ 2147483647 h 960"/>
              <a:gd name="T6" fmla="*/ 2147483647 w 1680"/>
              <a:gd name="T7" fmla="*/ 2147483647 h 960"/>
              <a:gd name="T8" fmla="*/ 2147483647 w 1680"/>
              <a:gd name="T9" fmla="*/ 0 h 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0"/>
              <a:gd name="T16" fmla="*/ 0 h 960"/>
              <a:gd name="T17" fmla="*/ 1680 w 1680"/>
              <a:gd name="T18" fmla="*/ 960 h 9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0" h="960">
                <a:moveTo>
                  <a:pt x="0" y="336"/>
                </a:moveTo>
                <a:lnTo>
                  <a:pt x="0" y="816"/>
                </a:lnTo>
                <a:lnTo>
                  <a:pt x="384" y="528"/>
                </a:lnTo>
                <a:lnTo>
                  <a:pt x="384" y="960"/>
                </a:lnTo>
                <a:lnTo>
                  <a:pt x="1680" y="0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5410200" y="2873375"/>
            <a:ext cx="0" cy="1981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828800" y="3810000"/>
            <a:ext cx="4724400" cy="1676400"/>
            <a:chOff x="1152" y="2400"/>
            <a:chExt cx="2976" cy="1056"/>
          </a:xfrm>
        </p:grpSpPr>
        <p:sp>
          <p:nvSpPr>
            <p:cNvPr id="103450" name="Freeform 11"/>
            <p:cNvSpPr>
              <a:spLocks/>
            </p:cNvSpPr>
            <p:nvPr/>
          </p:nvSpPr>
          <p:spPr bwMode="auto">
            <a:xfrm>
              <a:off x="3552" y="2400"/>
              <a:ext cx="576" cy="624"/>
            </a:xfrm>
            <a:custGeom>
              <a:avLst/>
              <a:gdLst>
                <a:gd name="T0" fmla="*/ 36 w 1152"/>
                <a:gd name="T1" fmla="*/ 0 h 864"/>
                <a:gd name="T2" fmla="*/ 33 w 1152"/>
                <a:gd name="T3" fmla="*/ 66 h 864"/>
                <a:gd name="T4" fmla="*/ 26 w 1152"/>
                <a:gd name="T5" fmla="*/ 123 h 864"/>
                <a:gd name="T6" fmla="*/ 12 w 1152"/>
                <a:gd name="T7" fmla="*/ 160 h 864"/>
                <a:gd name="T8" fmla="*/ 0 w 1152"/>
                <a:gd name="T9" fmla="*/ 170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864"/>
                <a:gd name="T17" fmla="*/ 1152 w 1152"/>
                <a:gd name="T18" fmla="*/ 864 h 8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864">
                  <a:moveTo>
                    <a:pt x="1152" y="0"/>
                  </a:moveTo>
                  <a:cubicBezTo>
                    <a:pt x="1132" y="116"/>
                    <a:pt x="1112" y="232"/>
                    <a:pt x="1056" y="336"/>
                  </a:cubicBezTo>
                  <a:cubicBezTo>
                    <a:pt x="1000" y="440"/>
                    <a:pt x="928" y="544"/>
                    <a:pt x="816" y="624"/>
                  </a:cubicBezTo>
                  <a:cubicBezTo>
                    <a:pt x="704" y="704"/>
                    <a:pt x="520" y="776"/>
                    <a:pt x="384" y="816"/>
                  </a:cubicBezTo>
                  <a:cubicBezTo>
                    <a:pt x="248" y="856"/>
                    <a:pt x="124" y="860"/>
                    <a:pt x="0" y="864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51" name="AutoShape 12"/>
            <p:cNvSpPr>
              <a:spLocks noChangeArrowheads="1"/>
            </p:cNvSpPr>
            <p:nvPr/>
          </p:nvSpPr>
          <p:spPr bwMode="auto">
            <a:xfrm>
              <a:off x="1152" y="2880"/>
              <a:ext cx="1824" cy="576"/>
            </a:xfrm>
            <a:prstGeom prst="wedgeRectCallout">
              <a:avLst>
                <a:gd name="adj1" fmla="val 106361"/>
                <a:gd name="adj2" fmla="val -71009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0">
                  <a:latin typeface="Comic Sans MS" charset="0"/>
                </a:rPr>
                <a:t>Slow start in operation until it reaches half of previous </a:t>
              </a:r>
              <a:r>
                <a:rPr lang="en-US" sz="1600" b="0" i="1">
                  <a:latin typeface="Comic Sans MS" charset="0"/>
                </a:rPr>
                <a:t>CWND</a:t>
              </a:r>
              <a:r>
                <a:rPr lang="en-US" sz="1600" b="0">
                  <a:latin typeface="Comic Sans MS" charset="0"/>
                </a:rPr>
                <a:t>, I.e., </a:t>
              </a:r>
              <a:r>
                <a:rPr lang="en-US" sz="1600" b="0" i="1">
                  <a:latin typeface="Comic Sans MS" charset="0"/>
                </a:rPr>
                <a:t>SSTHRESH</a:t>
              </a:r>
              <a:endParaRPr lang="en-US" sz="1600" b="0">
                <a:latin typeface="Comic Sans MS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724400" y="3119438"/>
            <a:ext cx="4114800" cy="1452562"/>
            <a:chOff x="2976" y="1965"/>
            <a:chExt cx="2592" cy="915"/>
          </a:xfrm>
        </p:grpSpPr>
        <p:sp>
          <p:nvSpPr>
            <p:cNvPr id="103447" name="Freeform 14"/>
            <p:cNvSpPr>
              <a:spLocks/>
            </p:cNvSpPr>
            <p:nvPr/>
          </p:nvSpPr>
          <p:spPr bwMode="auto">
            <a:xfrm>
              <a:off x="4560" y="1965"/>
              <a:ext cx="1008" cy="624"/>
            </a:xfrm>
            <a:custGeom>
              <a:avLst/>
              <a:gdLst>
                <a:gd name="T0" fmla="*/ 0 w 1008"/>
                <a:gd name="T1" fmla="*/ 0 h 624"/>
                <a:gd name="T2" fmla="*/ 0 w 1008"/>
                <a:gd name="T3" fmla="*/ 624 h 624"/>
                <a:gd name="T4" fmla="*/ 720 w 1008"/>
                <a:gd name="T5" fmla="*/ 48 h 624"/>
                <a:gd name="T6" fmla="*/ 720 w 1008"/>
                <a:gd name="T7" fmla="*/ 576 h 624"/>
                <a:gd name="T8" fmla="*/ 1008 w 1008"/>
                <a:gd name="T9" fmla="*/ 336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8"/>
                <a:gd name="T16" fmla="*/ 0 h 624"/>
                <a:gd name="T17" fmla="*/ 1008 w 1008"/>
                <a:gd name="T18" fmla="*/ 624 h 6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8" h="624">
                  <a:moveTo>
                    <a:pt x="0" y="0"/>
                  </a:moveTo>
                  <a:lnTo>
                    <a:pt x="0" y="624"/>
                  </a:lnTo>
                  <a:lnTo>
                    <a:pt x="720" y="48"/>
                  </a:lnTo>
                  <a:lnTo>
                    <a:pt x="720" y="576"/>
                  </a:lnTo>
                  <a:lnTo>
                    <a:pt x="1008" y="336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8" name="Line 15"/>
            <p:cNvSpPr>
              <a:spLocks noChangeShapeType="1"/>
            </p:cNvSpPr>
            <p:nvPr/>
          </p:nvSpPr>
          <p:spPr bwMode="auto">
            <a:xfrm flipV="1">
              <a:off x="4128" y="1968"/>
              <a:ext cx="432" cy="43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9" name="Line 16"/>
            <p:cNvSpPr>
              <a:spLocks noChangeShapeType="1"/>
            </p:cNvSpPr>
            <p:nvPr/>
          </p:nvSpPr>
          <p:spPr bwMode="auto">
            <a:xfrm flipV="1">
              <a:off x="2976" y="2352"/>
              <a:ext cx="1136" cy="52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105400" y="1816100"/>
            <a:ext cx="1411288" cy="1079500"/>
            <a:chOff x="3216" y="1144"/>
            <a:chExt cx="889" cy="680"/>
          </a:xfrm>
        </p:grpSpPr>
        <p:sp>
          <p:nvSpPr>
            <p:cNvPr id="103444" name="Line 18"/>
            <p:cNvSpPr>
              <a:spLocks noChangeShapeType="1"/>
            </p:cNvSpPr>
            <p:nvPr/>
          </p:nvSpPr>
          <p:spPr bwMode="auto">
            <a:xfrm flipH="1">
              <a:off x="3485" y="1344"/>
              <a:ext cx="163" cy="46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5" name="Text Box 19"/>
            <p:cNvSpPr txBox="1">
              <a:spLocks noChangeArrowheads="1"/>
            </p:cNvSpPr>
            <p:nvPr/>
          </p:nvSpPr>
          <p:spPr bwMode="auto">
            <a:xfrm>
              <a:off x="3216" y="1144"/>
              <a:ext cx="88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</a:rPr>
                <a:t>Timeout</a:t>
              </a:r>
            </a:p>
          </p:txBody>
        </p:sp>
        <p:sp>
          <p:nvSpPr>
            <p:cNvPr id="103446" name="Line 20"/>
            <p:cNvSpPr>
              <a:spLocks noChangeShapeType="1"/>
            </p:cNvSpPr>
            <p:nvPr/>
          </p:nvSpPr>
          <p:spPr bwMode="auto">
            <a:xfrm>
              <a:off x="3408" y="18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81200" y="1981200"/>
            <a:ext cx="2362200" cy="2425700"/>
            <a:chOff x="1248" y="1248"/>
            <a:chExt cx="1488" cy="1528"/>
          </a:xfrm>
        </p:grpSpPr>
        <p:sp>
          <p:nvSpPr>
            <p:cNvPr id="103441" name="Text Box 22"/>
            <p:cNvSpPr txBox="1">
              <a:spLocks noChangeArrowheads="1"/>
            </p:cNvSpPr>
            <p:nvPr/>
          </p:nvSpPr>
          <p:spPr bwMode="auto">
            <a:xfrm>
              <a:off x="1248" y="1248"/>
              <a:ext cx="14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</a:rPr>
                <a:t>Fast Retransmission</a:t>
              </a:r>
            </a:p>
          </p:txBody>
        </p:sp>
        <p:cxnSp>
          <p:nvCxnSpPr>
            <p:cNvPr id="103442" name="AutoShape 23"/>
            <p:cNvCxnSpPr>
              <a:cxnSpLocks noChangeShapeType="1"/>
              <a:stCxn id="103441" idx="2"/>
              <a:endCxn id="103432" idx="1"/>
            </p:cNvCxnSpPr>
            <p:nvPr/>
          </p:nvCxnSpPr>
          <p:spPr bwMode="auto">
            <a:xfrm flipH="1">
              <a:off x="1722" y="1690"/>
              <a:ext cx="270" cy="936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43" name="AutoShape 24"/>
            <p:cNvCxnSpPr>
              <a:cxnSpLocks noChangeShapeType="1"/>
              <a:stCxn id="103441" idx="2"/>
              <a:endCxn id="103432" idx="3"/>
            </p:cNvCxnSpPr>
            <p:nvPr/>
          </p:nvCxnSpPr>
          <p:spPr bwMode="auto">
            <a:xfrm>
              <a:off x="1992" y="1690"/>
              <a:ext cx="120" cy="1086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5410200" y="1905000"/>
            <a:ext cx="2895600" cy="1981200"/>
            <a:chOff x="3408" y="1200"/>
            <a:chExt cx="1824" cy="1248"/>
          </a:xfrm>
        </p:grpSpPr>
        <p:sp>
          <p:nvSpPr>
            <p:cNvPr id="103439" name="Line 26"/>
            <p:cNvSpPr>
              <a:spLocks noChangeShapeType="1"/>
            </p:cNvSpPr>
            <p:nvPr/>
          </p:nvSpPr>
          <p:spPr bwMode="auto">
            <a:xfrm flipH="1">
              <a:off x="3408" y="1632"/>
              <a:ext cx="1152" cy="81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" name="Text Box 27"/>
            <p:cNvSpPr txBox="1">
              <a:spLocks noChangeArrowheads="1"/>
            </p:cNvSpPr>
            <p:nvPr/>
          </p:nvSpPr>
          <p:spPr bwMode="auto">
            <a:xfrm>
              <a:off x="4080" y="1200"/>
              <a:ext cx="115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</a:rPr>
                <a:t>SSThresh</a:t>
              </a:r>
            </a:p>
            <a:p>
              <a:pPr algn="ctr" eaLnBrk="1" hangingPunct="1"/>
              <a:r>
                <a:rPr lang="en-US">
                  <a:latin typeface="Arial" charset="0"/>
                </a:rPr>
                <a:t>Set to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912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Final Phase: Fast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problem: congestion avoidance too slow in recovering from an isolated loss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1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839200" cy="1905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TCP: Congestion Control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6962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CS 168,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Fall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Sylvia Ratnasamy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http://inst.eecs.berkeley.edu/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~cs168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Material thanks to Ion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Stoica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Scott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Shenker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Jennifer Rexford, Nick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McKeown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and many other colleagues</a:t>
            </a:r>
            <a:endParaRPr lang="en-US" sz="2400" i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450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TCP connection with:</a:t>
            </a:r>
          </a:p>
          <a:p>
            <a:pPr lvl="1"/>
            <a:r>
              <a:rPr lang="en-US" dirty="0" smtClean="0"/>
              <a:t>CWND=10 packets</a:t>
            </a:r>
          </a:p>
          <a:p>
            <a:pPr lvl="1"/>
            <a:r>
              <a:rPr lang="en-US" dirty="0" smtClean="0"/>
              <a:t>Last ACK was for packet # 101</a:t>
            </a:r>
          </a:p>
          <a:p>
            <a:pPr lvl="2"/>
            <a:r>
              <a:rPr lang="en-US" dirty="0" smtClean="0"/>
              <a:t>i.e., receiver expecting next packet to have seq. no. 101</a:t>
            </a:r>
          </a:p>
          <a:p>
            <a:pPr lvl="2"/>
            <a:endParaRPr lang="en-US" dirty="0"/>
          </a:p>
          <a:p>
            <a:r>
              <a:rPr lang="en-US" dirty="0" smtClean="0"/>
              <a:t>10 packets [101, 102, 103,…, 110] are in flight</a:t>
            </a:r>
          </a:p>
          <a:p>
            <a:pPr lvl="1"/>
            <a:r>
              <a:rPr lang="en-US" dirty="0" smtClean="0"/>
              <a:t>Packet 101 is dropped</a:t>
            </a:r>
          </a:p>
          <a:p>
            <a:pPr lvl="1"/>
            <a:r>
              <a:rPr lang="en-US" dirty="0" smtClean="0"/>
              <a:t>What ACKs do they generate?</a:t>
            </a:r>
          </a:p>
          <a:p>
            <a:pPr lvl="1"/>
            <a:r>
              <a:rPr lang="en-US" dirty="0" smtClean="0"/>
              <a:t>And how does the sender respond?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655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ACK 101 (due to 102)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=10  dupACK#1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ACK 101 (due to 103)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=10  dupACK#2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ACK 101 (due to 104)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=10  dupACK#3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RETRANSMIT 101 </a:t>
            </a:r>
            <a:r>
              <a:rPr lang="en-US" sz="2000" dirty="0" err="1" smtClean="0">
                <a:solidFill>
                  <a:srgbClr val="0000FF"/>
                </a:solidFill>
              </a:rPr>
              <a:t>ssthresh</a:t>
            </a:r>
            <a:r>
              <a:rPr lang="en-US" sz="2000" dirty="0" smtClean="0">
                <a:solidFill>
                  <a:srgbClr val="0000FF"/>
                </a:solidFill>
              </a:rPr>
              <a:t>=5  </a:t>
            </a:r>
            <a:r>
              <a:rPr lang="en-US" sz="2000" dirty="0" err="1" smtClean="0">
                <a:solidFill>
                  <a:srgbClr val="0000FF"/>
                </a:solidFill>
              </a:rPr>
              <a:t>cwnd</a:t>
            </a:r>
            <a:r>
              <a:rPr lang="en-US" sz="2000" dirty="0" smtClean="0">
                <a:solidFill>
                  <a:srgbClr val="0000FF"/>
                </a:solidFill>
              </a:rPr>
              <a:t>= 5</a:t>
            </a:r>
          </a:p>
          <a:p>
            <a:r>
              <a:rPr lang="en-US" sz="2000" dirty="0" smtClean="0"/>
              <a:t>ACK 101 (due to 105)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=5 + 1/5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ACK </a:t>
            </a:r>
            <a:r>
              <a:rPr lang="en-US" sz="2000" dirty="0" smtClean="0"/>
              <a:t>101 </a:t>
            </a:r>
            <a:r>
              <a:rPr lang="en-US" sz="2000" dirty="0"/>
              <a:t>(due to </a:t>
            </a:r>
            <a:r>
              <a:rPr lang="en-US" sz="2000" dirty="0" smtClean="0"/>
              <a:t>106)  </a:t>
            </a:r>
            <a:r>
              <a:rPr lang="en-US" sz="2000" dirty="0" err="1"/>
              <a:t>cwnd</a:t>
            </a:r>
            <a:r>
              <a:rPr lang="en-US" sz="2000" dirty="0" smtClean="0"/>
              <a:t>=5 + 2/5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ACK </a:t>
            </a:r>
            <a:r>
              <a:rPr lang="en-US" sz="2000" dirty="0" smtClean="0"/>
              <a:t>101 </a:t>
            </a:r>
            <a:r>
              <a:rPr lang="en-US" sz="2000" dirty="0"/>
              <a:t>(due to </a:t>
            </a:r>
            <a:r>
              <a:rPr lang="en-US" sz="2000" dirty="0" smtClean="0"/>
              <a:t>107)  </a:t>
            </a:r>
            <a:r>
              <a:rPr lang="en-US" sz="2000" dirty="0" err="1"/>
              <a:t>cwnd</a:t>
            </a:r>
            <a:r>
              <a:rPr lang="en-US" sz="2000" dirty="0" smtClean="0"/>
              <a:t>=5 + 3/5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ACK </a:t>
            </a:r>
            <a:r>
              <a:rPr lang="en-US" sz="2000" dirty="0" smtClean="0"/>
              <a:t>101 </a:t>
            </a:r>
            <a:r>
              <a:rPr lang="en-US" sz="2000" dirty="0"/>
              <a:t>(due to </a:t>
            </a:r>
            <a:r>
              <a:rPr lang="en-US" sz="2000" dirty="0" smtClean="0"/>
              <a:t>108)  </a:t>
            </a:r>
            <a:r>
              <a:rPr lang="en-US" sz="2000" dirty="0" err="1"/>
              <a:t>cwnd</a:t>
            </a:r>
            <a:r>
              <a:rPr lang="en-US" sz="2000" dirty="0" smtClean="0"/>
              <a:t>=5 + 4/5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ACK 101 (due to 109)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=5 + 5/5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ACK 101 (due to </a:t>
            </a:r>
            <a:r>
              <a:rPr lang="en-US" sz="2000" dirty="0" smtClean="0"/>
              <a:t>110)  </a:t>
            </a:r>
            <a:r>
              <a:rPr lang="en-US" sz="2000" dirty="0" err="1"/>
              <a:t>cwnd</a:t>
            </a:r>
            <a:r>
              <a:rPr lang="en-US" sz="2000" dirty="0" smtClean="0"/>
              <a:t>=6 </a:t>
            </a:r>
            <a:r>
              <a:rPr lang="en-US" sz="2000" dirty="0"/>
              <a:t>+ </a:t>
            </a:r>
            <a:r>
              <a:rPr lang="en-US" sz="2000" dirty="0" smtClean="0"/>
              <a:t>1/</a:t>
            </a:r>
            <a:r>
              <a:rPr lang="en-US" sz="2000" dirty="0"/>
              <a:t>5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ACK </a:t>
            </a:r>
            <a:r>
              <a:rPr lang="en-US" sz="2000" dirty="0" smtClean="0">
                <a:solidFill>
                  <a:srgbClr val="0000FF"/>
                </a:solidFill>
              </a:rPr>
              <a:t>111 </a:t>
            </a:r>
            <a:r>
              <a:rPr lang="en-US" sz="2000" dirty="0">
                <a:solidFill>
                  <a:srgbClr val="0000FF"/>
                </a:solidFill>
              </a:rPr>
              <a:t>(due to </a:t>
            </a:r>
            <a:r>
              <a:rPr lang="en-US" sz="2000" dirty="0" smtClean="0">
                <a:solidFill>
                  <a:srgbClr val="0000FF"/>
                </a:solidFill>
              </a:rPr>
              <a:t>101)  </a:t>
            </a: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 only now can we transmit new packets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Plus no packets in flight so ACK “clocking” (to increase CWND) stalls for another RTT</a:t>
            </a:r>
          </a:p>
        </p:txBody>
      </p:sp>
    </p:spTree>
    <p:extLst>
      <p:ext uri="{BB962C8B-B14F-4D97-AF65-F5344CB8AC3E}">
        <p14:creationId xmlns:p14="http://schemas.microsoft.com/office/powerpoint/2010/main" val="185668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Fast Recovery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Idea: Grant the sender temporary “credit” for each </a:t>
            </a:r>
            <a:r>
              <a:rPr lang="en-US" sz="2400" dirty="0" err="1" smtClean="0"/>
              <a:t>dupACK</a:t>
            </a:r>
            <a:r>
              <a:rPr lang="en-US" sz="2400" dirty="0" smtClean="0"/>
              <a:t> so as to keep packets in flight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 err="1" smtClean="0"/>
              <a:t>dupACKcount</a:t>
            </a:r>
            <a:r>
              <a:rPr lang="en-US" sz="2400" dirty="0" smtClean="0"/>
              <a:t> = 3 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ssthresh</a:t>
            </a:r>
            <a:r>
              <a:rPr lang="en-US" sz="2000" dirty="0" smtClean="0"/>
              <a:t> = </a:t>
            </a:r>
            <a:r>
              <a:rPr lang="en-US" sz="2000" dirty="0" err="1" smtClean="0"/>
              <a:t>cwnd</a:t>
            </a:r>
            <a:r>
              <a:rPr lang="en-US" sz="2000" dirty="0" smtClean="0"/>
              <a:t>/2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/>
              <a:t>cwnd</a:t>
            </a:r>
            <a:r>
              <a:rPr lang="en-US" sz="2000" dirty="0"/>
              <a:t> </a:t>
            </a:r>
            <a:r>
              <a:rPr lang="en-US" sz="2000" dirty="0" smtClean="0"/>
              <a:t>= </a:t>
            </a:r>
            <a:r>
              <a:rPr lang="en-US" sz="2000" dirty="0" err="1" smtClean="0"/>
              <a:t>ssthresh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+ 3</a:t>
            </a:r>
          </a:p>
          <a:p>
            <a:pPr lvl="1"/>
            <a:endParaRPr lang="en-US" sz="20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While in fast recovery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</a:rPr>
              <a:t>cwnd</a:t>
            </a:r>
            <a:r>
              <a:rPr lang="en-US" sz="2000" dirty="0" smtClean="0">
                <a:solidFill>
                  <a:srgbClr val="FF0000"/>
                </a:solidFill>
              </a:rPr>
              <a:t> = </a:t>
            </a:r>
            <a:r>
              <a:rPr lang="en-US" sz="2000" dirty="0" err="1" smtClean="0">
                <a:solidFill>
                  <a:srgbClr val="FF0000"/>
                </a:solidFill>
              </a:rPr>
              <a:t>cwnd</a:t>
            </a:r>
            <a:r>
              <a:rPr lang="en-US" sz="2000" dirty="0" smtClean="0">
                <a:solidFill>
                  <a:srgbClr val="FF0000"/>
                </a:solidFill>
              </a:rPr>
              <a:t> + 1 for </a:t>
            </a:r>
            <a:r>
              <a:rPr lang="en-US" sz="2000" dirty="0">
                <a:solidFill>
                  <a:srgbClr val="FF0000"/>
                </a:solidFill>
              </a:rPr>
              <a:t>each additional duplicate </a:t>
            </a:r>
            <a:r>
              <a:rPr lang="en-US" sz="2000" dirty="0" smtClean="0">
                <a:solidFill>
                  <a:srgbClr val="FF0000"/>
                </a:solidFill>
              </a:rPr>
              <a:t>ACK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Exit fast recovery after </a:t>
            </a:r>
            <a:r>
              <a:rPr lang="en-US" sz="2400" dirty="0"/>
              <a:t>receiving new </a:t>
            </a:r>
            <a:r>
              <a:rPr lang="en-US" sz="2400" dirty="0" smtClean="0"/>
              <a:t>ACK</a:t>
            </a:r>
          </a:p>
          <a:p>
            <a:pPr lvl="1"/>
            <a:r>
              <a:rPr lang="en-US" sz="2000" dirty="0" smtClean="0"/>
              <a:t>set </a:t>
            </a:r>
            <a:r>
              <a:rPr lang="en-US" sz="2000" dirty="0" err="1" smtClean="0">
                <a:solidFill>
                  <a:srgbClr val="FF0000"/>
                </a:solidFill>
              </a:rPr>
              <a:t>cwnd</a:t>
            </a:r>
            <a:r>
              <a:rPr lang="en-US" sz="2000" dirty="0" smtClean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ssthresh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05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TCP connection with:</a:t>
            </a:r>
          </a:p>
          <a:p>
            <a:pPr lvl="1"/>
            <a:r>
              <a:rPr lang="en-US" dirty="0" smtClean="0"/>
              <a:t>CWND=10 packets</a:t>
            </a:r>
          </a:p>
          <a:p>
            <a:pPr lvl="1"/>
            <a:r>
              <a:rPr lang="en-US" dirty="0" smtClean="0"/>
              <a:t>Last ACK was for packet # 101</a:t>
            </a:r>
          </a:p>
          <a:p>
            <a:pPr lvl="2"/>
            <a:r>
              <a:rPr lang="en-US" dirty="0" smtClean="0"/>
              <a:t>i.e., receiver expecting next packet to have seq. no. 101</a:t>
            </a:r>
          </a:p>
          <a:p>
            <a:pPr lvl="2"/>
            <a:endParaRPr lang="en-US" dirty="0"/>
          </a:p>
          <a:p>
            <a:r>
              <a:rPr lang="en-US" dirty="0" smtClean="0"/>
              <a:t>10 packets [101, 102, 103,…, 110] are in flight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Packet 101 is dropped</a:t>
            </a:r>
          </a:p>
        </p:txBody>
      </p:sp>
    </p:spTree>
    <p:extLst>
      <p:ext uri="{BB962C8B-B14F-4D97-AF65-F5344CB8AC3E}">
        <p14:creationId xmlns:p14="http://schemas.microsoft.com/office/powerpoint/2010/main" val="29041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r>
              <a:rPr lang="en-US" sz="2000" dirty="0" smtClean="0"/>
              <a:t>ACK 101 (due to 102)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=10  dup#1</a:t>
            </a:r>
            <a:endParaRPr lang="en-US" sz="2000" dirty="0"/>
          </a:p>
          <a:p>
            <a:r>
              <a:rPr lang="en-US" sz="2000" dirty="0" smtClean="0"/>
              <a:t>ACK 101 (due to 103)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=10  dup#2</a:t>
            </a:r>
          </a:p>
          <a:p>
            <a:r>
              <a:rPr lang="en-US" sz="2000" dirty="0" smtClean="0"/>
              <a:t>ACK 101 (due to 104)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=10  dup#3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REXMIT 101 </a:t>
            </a:r>
            <a:r>
              <a:rPr lang="en-US" sz="2000" dirty="0" err="1" smtClean="0">
                <a:solidFill>
                  <a:srgbClr val="0000FF"/>
                </a:solidFill>
              </a:rPr>
              <a:t>ssthresh</a:t>
            </a:r>
            <a:r>
              <a:rPr lang="en-US" sz="2000" dirty="0" smtClean="0">
                <a:solidFill>
                  <a:srgbClr val="0000FF"/>
                </a:solidFill>
              </a:rPr>
              <a:t>=5  </a:t>
            </a:r>
            <a:r>
              <a:rPr lang="en-US" sz="2000" dirty="0" err="1" smtClean="0">
                <a:solidFill>
                  <a:srgbClr val="0000FF"/>
                </a:solidFill>
              </a:rPr>
              <a:t>cwnd</a:t>
            </a:r>
            <a:r>
              <a:rPr lang="en-US" sz="2000" dirty="0" smtClean="0">
                <a:solidFill>
                  <a:srgbClr val="0000FF"/>
                </a:solidFill>
              </a:rPr>
              <a:t>= 8 (5+3)</a:t>
            </a:r>
          </a:p>
          <a:p>
            <a:r>
              <a:rPr lang="en-US" sz="2000" dirty="0" smtClean="0"/>
              <a:t>ACK 101 (due to 105)  </a:t>
            </a:r>
            <a:r>
              <a:rPr lang="en-US" sz="2000" dirty="0" err="1" smtClean="0">
                <a:solidFill>
                  <a:srgbClr val="FF0000"/>
                </a:solidFill>
              </a:rPr>
              <a:t>cwnd</a:t>
            </a:r>
            <a:r>
              <a:rPr lang="en-US" sz="2000" dirty="0" smtClean="0">
                <a:solidFill>
                  <a:srgbClr val="FF0000"/>
                </a:solidFill>
              </a:rPr>
              <a:t>= 9 </a:t>
            </a:r>
            <a:r>
              <a:rPr lang="en-US" sz="2000" dirty="0" smtClean="0"/>
              <a:t>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ACK </a:t>
            </a:r>
            <a:r>
              <a:rPr lang="en-US" sz="2000" dirty="0" smtClean="0"/>
              <a:t>101 </a:t>
            </a:r>
            <a:r>
              <a:rPr lang="en-US" sz="2000" dirty="0"/>
              <a:t>(due to </a:t>
            </a:r>
            <a:r>
              <a:rPr lang="en-US" sz="2000" dirty="0" smtClean="0"/>
              <a:t>106)  </a:t>
            </a:r>
            <a:r>
              <a:rPr lang="en-US" sz="2000" dirty="0" err="1"/>
              <a:t>cwnd</a:t>
            </a:r>
            <a:r>
              <a:rPr lang="en-US" sz="2000" dirty="0" smtClean="0"/>
              <a:t>=10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ACK </a:t>
            </a:r>
            <a:r>
              <a:rPr lang="en-US" sz="2000" dirty="0" smtClean="0"/>
              <a:t>101 </a:t>
            </a:r>
            <a:r>
              <a:rPr lang="en-US" sz="2000" dirty="0"/>
              <a:t>(due to </a:t>
            </a:r>
            <a:r>
              <a:rPr lang="en-US" sz="2000" dirty="0" smtClean="0"/>
              <a:t>107)  </a:t>
            </a:r>
            <a:r>
              <a:rPr lang="en-US" sz="2000" dirty="0" err="1"/>
              <a:t>cwnd</a:t>
            </a:r>
            <a:r>
              <a:rPr lang="en-US" sz="2000" dirty="0" smtClean="0"/>
              <a:t>=11 (</a:t>
            </a:r>
            <a:r>
              <a:rPr lang="en-US" sz="2000" dirty="0" err="1" smtClean="0"/>
              <a:t>xmit</a:t>
            </a:r>
            <a:r>
              <a:rPr lang="en-US" sz="2000" dirty="0" smtClean="0"/>
              <a:t> 111)</a:t>
            </a:r>
            <a:endParaRPr lang="en-US" sz="2000" dirty="0"/>
          </a:p>
          <a:p>
            <a:r>
              <a:rPr lang="en-US" sz="2000" dirty="0"/>
              <a:t>ACK </a:t>
            </a:r>
            <a:r>
              <a:rPr lang="en-US" sz="2000" dirty="0" smtClean="0"/>
              <a:t>101 </a:t>
            </a:r>
            <a:r>
              <a:rPr lang="en-US" sz="2000" dirty="0"/>
              <a:t>(due to </a:t>
            </a:r>
            <a:r>
              <a:rPr lang="en-US" sz="2000" dirty="0" smtClean="0"/>
              <a:t>108)  </a:t>
            </a:r>
            <a:r>
              <a:rPr lang="en-US" sz="2000" dirty="0" err="1"/>
              <a:t>cwnd</a:t>
            </a:r>
            <a:r>
              <a:rPr lang="en-US" sz="2000" dirty="0" smtClean="0"/>
              <a:t>=12 (</a:t>
            </a:r>
            <a:r>
              <a:rPr lang="en-US" sz="2000" dirty="0" err="1" smtClean="0"/>
              <a:t>xmit</a:t>
            </a:r>
            <a:r>
              <a:rPr lang="en-US" sz="2000" dirty="0" smtClean="0"/>
              <a:t> 112)</a:t>
            </a:r>
          </a:p>
          <a:p>
            <a:r>
              <a:rPr lang="en-US" sz="2000" dirty="0" smtClean="0"/>
              <a:t>ACK 101 (due to 109)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=13 (</a:t>
            </a:r>
            <a:r>
              <a:rPr lang="en-US" sz="2000" dirty="0" err="1" smtClean="0"/>
              <a:t>xmit</a:t>
            </a:r>
            <a:r>
              <a:rPr lang="en-US" sz="2000" dirty="0" smtClean="0"/>
              <a:t> 113)</a:t>
            </a:r>
          </a:p>
          <a:p>
            <a:r>
              <a:rPr lang="en-US" sz="2000" dirty="0"/>
              <a:t>ACK 101 (due to </a:t>
            </a:r>
            <a:r>
              <a:rPr lang="en-US" sz="2000" dirty="0" smtClean="0"/>
              <a:t>110)  </a:t>
            </a:r>
            <a:r>
              <a:rPr lang="en-US" sz="2000" dirty="0" err="1"/>
              <a:t>cwnd</a:t>
            </a:r>
            <a:r>
              <a:rPr lang="en-US" sz="2000" dirty="0" smtClean="0"/>
              <a:t>=14 (</a:t>
            </a:r>
            <a:r>
              <a:rPr lang="en-US" sz="2000" dirty="0" err="1" smtClean="0"/>
              <a:t>xmit</a:t>
            </a:r>
            <a:r>
              <a:rPr lang="en-US" sz="2000" dirty="0" smtClean="0"/>
              <a:t> 114)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ACK </a:t>
            </a:r>
            <a:r>
              <a:rPr lang="en-US" sz="2000" dirty="0" smtClean="0">
                <a:solidFill>
                  <a:srgbClr val="0000FF"/>
                </a:solidFill>
              </a:rPr>
              <a:t>111 </a:t>
            </a:r>
            <a:r>
              <a:rPr lang="en-US" sz="2000" dirty="0">
                <a:solidFill>
                  <a:srgbClr val="0000FF"/>
                </a:solidFill>
              </a:rPr>
              <a:t>(due to </a:t>
            </a:r>
            <a:r>
              <a:rPr lang="en-US" sz="2000" dirty="0" smtClean="0">
                <a:solidFill>
                  <a:srgbClr val="0000FF"/>
                </a:solidFill>
              </a:rPr>
              <a:t>101) </a:t>
            </a:r>
            <a:r>
              <a:rPr lang="en-US" sz="2000" dirty="0" err="1" smtClean="0">
                <a:solidFill>
                  <a:srgbClr val="0000FF"/>
                </a:solidFill>
              </a:rPr>
              <a:t>cwnd</a:t>
            </a:r>
            <a:r>
              <a:rPr lang="en-US" sz="2000" dirty="0" smtClean="0">
                <a:solidFill>
                  <a:srgbClr val="0000FF"/>
                </a:solidFill>
              </a:rPr>
              <a:t> = 5 (</a:t>
            </a:r>
            <a:r>
              <a:rPr lang="en-US" sz="2000" dirty="0" err="1" smtClean="0">
                <a:solidFill>
                  <a:srgbClr val="0000FF"/>
                </a:solidFill>
              </a:rPr>
              <a:t>xmit</a:t>
            </a:r>
            <a:r>
              <a:rPr lang="en-US" sz="2000" dirty="0" smtClean="0">
                <a:solidFill>
                  <a:srgbClr val="0000FF"/>
                </a:solidFill>
              </a:rPr>
              <a:t> 115)  </a:t>
            </a: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 exiting fast recovery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Packets 111-114 already in flight</a:t>
            </a:r>
          </a:p>
          <a:p>
            <a:r>
              <a:rPr lang="en-US" sz="2000" dirty="0" smtClean="0">
                <a:sym typeface="Wingdings"/>
              </a:rPr>
              <a:t>ACK 112 (due to 111) </a:t>
            </a:r>
            <a:r>
              <a:rPr lang="en-US" sz="2000" dirty="0" err="1" smtClean="0">
                <a:sym typeface="Wingdings"/>
              </a:rPr>
              <a:t>cwnd</a:t>
            </a:r>
            <a:r>
              <a:rPr lang="en-US" sz="2000" dirty="0" smtClean="0">
                <a:sym typeface="Wingdings"/>
              </a:rPr>
              <a:t> = 5 + 1/5   back in congestion avoidance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7522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dirty="0" smtClean="0"/>
              <a:t> TCP State Machine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 bwMode="auto">
          <a:xfrm>
            <a:off x="1752600" y="2057400"/>
            <a:ext cx="1295400" cy="11430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slow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start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172200" y="19812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congstn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.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avoid.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038600" y="51816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fast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recovery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9" name="Straight Arrow Connector 8"/>
          <p:cNvCxnSpPr>
            <a:stCxn id="4" idx="6"/>
            <a:endCxn id="6" idx="2"/>
          </p:cNvCxnSpPr>
          <p:nvPr/>
        </p:nvCxnSpPr>
        <p:spPr bwMode="auto">
          <a:xfrm flipV="1">
            <a:off x="3048000" y="2590800"/>
            <a:ext cx="3124200" cy="381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608636" y="2252246"/>
            <a:ext cx="1721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cwnd</a:t>
            </a:r>
            <a:r>
              <a:rPr lang="en-US" sz="1600" b="0" i="1" dirty="0" smtClean="0">
                <a:latin typeface="+mn-lt"/>
              </a:rPr>
              <a:t> &gt; </a:t>
            </a:r>
            <a:r>
              <a:rPr lang="en-US" sz="1600" b="0" i="1" dirty="0" err="1" smtClean="0">
                <a:latin typeface="+mn-lt"/>
              </a:rPr>
              <a:t>ssthresh</a:t>
            </a:r>
            <a:endParaRPr lang="en-US" sz="1600" b="0" i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2785646"/>
            <a:ext cx="906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timeout</a:t>
            </a:r>
            <a:endParaRPr lang="en-US" sz="1600" b="0" i="1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048000" y="2743200"/>
            <a:ext cx="3124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505027" y="3159264"/>
            <a:ext cx="1609773" cy="24795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5257800" y="3200400"/>
            <a:ext cx="1600200" cy="2286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105400" y="3200400"/>
            <a:ext cx="144780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7" idx="1"/>
          </p:cNvCxnSpPr>
          <p:nvPr/>
        </p:nvCxnSpPr>
        <p:spPr bwMode="auto">
          <a:xfrm flipH="1" flipV="1">
            <a:off x="2819400" y="3048000"/>
            <a:ext cx="1420066" cy="23121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286000" y="4495800"/>
            <a:ext cx="1231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dupACK</a:t>
            </a:r>
            <a:r>
              <a:rPr lang="en-US" sz="1600" b="0" i="1" dirty="0" smtClean="0">
                <a:latin typeface="+mn-lt"/>
              </a:rPr>
              <a:t>=3</a:t>
            </a:r>
            <a:endParaRPr lang="en-US" sz="1600" b="0" i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52800" y="3733800"/>
            <a:ext cx="906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timeout</a:t>
            </a:r>
            <a:endParaRPr lang="en-US" sz="1600" b="0" i="1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0" y="4038600"/>
            <a:ext cx="1231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dupACK</a:t>
            </a:r>
            <a:r>
              <a:rPr lang="en-US" sz="1600" b="0" i="1" dirty="0" smtClean="0">
                <a:latin typeface="+mn-lt"/>
              </a:rPr>
              <a:t>=3</a:t>
            </a:r>
            <a:endParaRPr lang="en-US" sz="1600" b="0" i="1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51082" y="3810000"/>
            <a:ext cx="1081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new ACK</a:t>
            </a:r>
            <a:endParaRPr lang="en-US" sz="1600" b="0" i="1" dirty="0">
              <a:latin typeface="+mn-lt"/>
            </a:endParaRPr>
          </a:p>
        </p:txBody>
      </p:sp>
      <p:sp>
        <p:nvSpPr>
          <p:cNvPr id="37" name="Freeform 36"/>
          <p:cNvSpPr/>
          <p:nvPr/>
        </p:nvSpPr>
        <p:spPr>
          <a:xfrm rot="976329">
            <a:off x="3086564" y="5666362"/>
            <a:ext cx="1097328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5749881"/>
            <a:ext cx="997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dupACK</a:t>
            </a:r>
            <a:endParaRPr lang="en-US" sz="1600" b="0" i="1" dirty="0">
              <a:latin typeface="+mn-lt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883872" y="2667000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2682" y="3242846"/>
            <a:ext cx="1081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new ACK</a:t>
            </a:r>
            <a:endParaRPr lang="en-US" sz="1600" b="0" i="1" dirty="0">
              <a:latin typeface="+mn-lt"/>
            </a:endParaRPr>
          </a:p>
        </p:txBody>
      </p:sp>
      <p:sp>
        <p:nvSpPr>
          <p:cNvPr id="41" name="Freeform 40"/>
          <p:cNvSpPr/>
          <p:nvPr/>
        </p:nvSpPr>
        <p:spPr>
          <a:xfrm rot="4557557">
            <a:off x="1283727" y="1501256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800" y="1600200"/>
            <a:ext cx="906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timeout</a:t>
            </a:r>
            <a:endParaRPr lang="en-US" sz="1600" b="0" i="1" dirty="0">
              <a:latin typeface="+mn-lt"/>
            </a:endParaRPr>
          </a:p>
        </p:txBody>
      </p:sp>
      <p:sp>
        <p:nvSpPr>
          <p:cNvPr id="43" name="Freeform 42"/>
          <p:cNvSpPr/>
          <p:nvPr/>
        </p:nvSpPr>
        <p:spPr>
          <a:xfrm rot="10800000">
            <a:off x="7247054" y="1935809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83679" y="1929824"/>
            <a:ext cx="6555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new </a:t>
            </a:r>
            <a:br>
              <a:rPr lang="en-US" sz="1600" b="0" i="1" dirty="0" smtClean="0">
                <a:latin typeface="+mn-lt"/>
              </a:rPr>
            </a:br>
            <a:r>
              <a:rPr lang="en-US" sz="1600" b="0" i="1" dirty="0" smtClean="0">
                <a:latin typeface="+mn-lt"/>
              </a:rPr>
              <a:t>ACK</a:t>
            </a:r>
            <a:endParaRPr lang="en-US" sz="1600" b="0" i="1" dirty="0">
              <a:latin typeface="+mn-lt"/>
            </a:endParaRPr>
          </a:p>
        </p:txBody>
      </p:sp>
      <p:sp>
        <p:nvSpPr>
          <p:cNvPr id="28" name="Freeform 27"/>
          <p:cNvSpPr/>
          <p:nvPr/>
        </p:nvSpPr>
        <p:spPr>
          <a:xfrm rot="1324048">
            <a:off x="1042966" y="2311961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347719">
            <a:off x="245879" y="2326137"/>
            <a:ext cx="809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 dirty="0" err="1" smtClean="0">
                <a:latin typeface="+mn-lt"/>
              </a:rPr>
              <a:t>dupACK</a:t>
            </a:r>
            <a:endParaRPr lang="en-US" sz="1200" b="0" i="1" dirty="0"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>
          <a:xfrm rot="15672660">
            <a:off x="6999475" y="3045120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347719">
            <a:off x="7480807" y="3093293"/>
            <a:ext cx="912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1" dirty="0" err="1" smtClean="0">
                <a:latin typeface="+mn-lt"/>
              </a:rPr>
              <a:t>dupACK</a:t>
            </a:r>
            <a:endParaRPr lang="en-US" sz="1400" b="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208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dirty="0" smtClean="0"/>
              <a:t> TCP State Machine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 bwMode="auto">
          <a:xfrm>
            <a:off x="1752600" y="2057400"/>
            <a:ext cx="1295400" cy="11430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slow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start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172200" y="19812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congstn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.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avoid.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038600" y="51816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fast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recovery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9" name="Straight Arrow Connector 8"/>
          <p:cNvCxnSpPr>
            <a:stCxn id="4" idx="6"/>
            <a:endCxn id="6" idx="2"/>
          </p:cNvCxnSpPr>
          <p:nvPr/>
        </p:nvCxnSpPr>
        <p:spPr bwMode="auto">
          <a:xfrm flipV="1">
            <a:off x="3048000" y="2590800"/>
            <a:ext cx="3124200" cy="381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608636" y="2252246"/>
            <a:ext cx="1721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cwnd</a:t>
            </a:r>
            <a:r>
              <a:rPr lang="en-US" sz="1600" b="0" i="1" dirty="0" smtClean="0">
                <a:latin typeface="+mn-lt"/>
              </a:rPr>
              <a:t> &gt; </a:t>
            </a:r>
            <a:r>
              <a:rPr lang="en-US" sz="1600" b="0" i="1" dirty="0" err="1" smtClean="0">
                <a:latin typeface="+mn-lt"/>
              </a:rPr>
              <a:t>ssthresh</a:t>
            </a:r>
            <a:endParaRPr lang="en-US" sz="1600" b="0" i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8173" y="2785646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048000" y="2743200"/>
            <a:ext cx="3124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505027" y="3159264"/>
            <a:ext cx="1609773" cy="24795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5257800" y="3200400"/>
            <a:ext cx="1600200" cy="2286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105400" y="3200400"/>
            <a:ext cx="144780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7" idx="1"/>
          </p:cNvCxnSpPr>
          <p:nvPr/>
        </p:nvCxnSpPr>
        <p:spPr bwMode="auto">
          <a:xfrm flipH="1" flipV="1">
            <a:off x="2819400" y="3048000"/>
            <a:ext cx="1420066" cy="23121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286000" y="4495800"/>
            <a:ext cx="1231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dupACK</a:t>
            </a:r>
            <a:r>
              <a:rPr lang="en-US" sz="1600" b="0" i="1" dirty="0" smtClean="0">
                <a:latin typeface="+mn-lt"/>
              </a:rPr>
              <a:t>=3</a:t>
            </a:r>
            <a:endParaRPr lang="en-US" sz="1600" b="0" i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84773" y="3733800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0" y="4038600"/>
            <a:ext cx="1231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dupACK</a:t>
            </a:r>
            <a:r>
              <a:rPr lang="en-US" sz="1600" b="0" i="1" dirty="0" smtClean="0">
                <a:latin typeface="+mn-lt"/>
              </a:rPr>
              <a:t>=3</a:t>
            </a:r>
            <a:endParaRPr lang="en-US" sz="1600" b="0" i="1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51082" y="3810000"/>
            <a:ext cx="1081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new ACK</a:t>
            </a:r>
            <a:endParaRPr lang="en-US" sz="1600" b="0" i="1" dirty="0">
              <a:latin typeface="+mn-lt"/>
            </a:endParaRPr>
          </a:p>
        </p:txBody>
      </p:sp>
      <p:sp>
        <p:nvSpPr>
          <p:cNvPr id="37" name="Freeform 36"/>
          <p:cNvSpPr/>
          <p:nvPr/>
        </p:nvSpPr>
        <p:spPr>
          <a:xfrm rot="976329">
            <a:off x="3086564" y="5666362"/>
            <a:ext cx="1097328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5749881"/>
            <a:ext cx="997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dupACK</a:t>
            </a:r>
            <a:endParaRPr lang="en-US" sz="1600" b="0" i="1" dirty="0">
              <a:latin typeface="+mn-lt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883872" y="2667000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2682" y="3242846"/>
            <a:ext cx="1081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new ACK</a:t>
            </a:r>
            <a:endParaRPr lang="en-US" sz="1600" b="0" i="1" dirty="0">
              <a:latin typeface="+mn-lt"/>
            </a:endParaRPr>
          </a:p>
        </p:txBody>
      </p:sp>
      <p:sp>
        <p:nvSpPr>
          <p:cNvPr id="41" name="Freeform 40"/>
          <p:cNvSpPr/>
          <p:nvPr/>
        </p:nvSpPr>
        <p:spPr>
          <a:xfrm rot="4557557">
            <a:off x="1283727" y="1501256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7773" y="1600200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3" name="Freeform 42"/>
          <p:cNvSpPr/>
          <p:nvPr/>
        </p:nvSpPr>
        <p:spPr>
          <a:xfrm rot="10800000">
            <a:off x="7247054" y="1935809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83679" y="1929824"/>
            <a:ext cx="6555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new </a:t>
            </a:r>
            <a:br>
              <a:rPr lang="en-US" sz="1600" b="0" i="1" dirty="0" smtClean="0">
                <a:latin typeface="+mn-lt"/>
              </a:rPr>
            </a:br>
            <a:r>
              <a:rPr lang="en-US" sz="1600" b="0" i="1" dirty="0" smtClean="0">
                <a:latin typeface="+mn-lt"/>
              </a:rPr>
              <a:t>ACK</a:t>
            </a:r>
            <a:endParaRPr lang="en-US" sz="1600" b="0" i="1" dirty="0">
              <a:latin typeface="+mn-lt"/>
            </a:endParaRPr>
          </a:p>
        </p:txBody>
      </p:sp>
      <p:sp>
        <p:nvSpPr>
          <p:cNvPr id="28" name="Freeform 27"/>
          <p:cNvSpPr/>
          <p:nvPr/>
        </p:nvSpPr>
        <p:spPr>
          <a:xfrm rot="1324048">
            <a:off x="1042966" y="2311961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347719">
            <a:off x="245879" y="2326137"/>
            <a:ext cx="809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 dirty="0" err="1" smtClean="0">
                <a:latin typeface="+mn-lt"/>
              </a:rPr>
              <a:t>dupACK</a:t>
            </a:r>
            <a:endParaRPr lang="en-US" sz="1200" b="0" i="1" dirty="0"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>
          <a:xfrm rot="15672660">
            <a:off x="6999475" y="3045120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347719">
            <a:off x="7480807" y="3093293"/>
            <a:ext cx="912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1" dirty="0" err="1" smtClean="0">
                <a:latin typeface="+mn-lt"/>
              </a:rPr>
              <a:t>dupACK</a:t>
            </a:r>
            <a:endParaRPr lang="en-US" sz="1400" b="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9898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dirty="0" smtClean="0"/>
              <a:t> TCP State Machine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 bwMode="auto">
          <a:xfrm>
            <a:off x="1752600" y="2057400"/>
            <a:ext cx="1295400" cy="11430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slow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start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172200" y="19812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congstn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.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avoid.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038600" y="51816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fast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recovery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9" name="Straight Arrow Connector 8"/>
          <p:cNvCxnSpPr>
            <a:stCxn id="4" idx="6"/>
            <a:endCxn id="6" idx="2"/>
          </p:cNvCxnSpPr>
          <p:nvPr/>
        </p:nvCxnSpPr>
        <p:spPr bwMode="auto">
          <a:xfrm flipV="1">
            <a:off x="3048000" y="2590800"/>
            <a:ext cx="3124200" cy="381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608636" y="2252246"/>
            <a:ext cx="1721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cwnd</a:t>
            </a:r>
            <a:r>
              <a:rPr lang="en-US" sz="1600" b="0" i="1" dirty="0" smtClean="0">
                <a:latin typeface="+mn-lt"/>
              </a:rPr>
              <a:t> &gt; </a:t>
            </a:r>
            <a:r>
              <a:rPr lang="en-US" sz="1600" b="0" i="1" dirty="0" err="1" smtClean="0">
                <a:latin typeface="+mn-lt"/>
              </a:rPr>
              <a:t>ssthresh</a:t>
            </a:r>
            <a:endParaRPr lang="en-US" sz="1600" b="0" i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8173" y="2785646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048000" y="2743200"/>
            <a:ext cx="3124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505027" y="3159264"/>
            <a:ext cx="1609773" cy="24795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5257800" y="3200400"/>
            <a:ext cx="1600200" cy="2286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105400" y="3200400"/>
            <a:ext cx="144780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7" idx="1"/>
          </p:cNvCxnSpPr>
          <p:nvPr/>
        </p:nvCxnSpPr>
        <p:spPr bwMode="auto">
          <a:xfrm flipH="1" flipV="1">
            <a:off x="2819400" y="3048000"/>
            <a:ext cx="1420066" cy="23121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229694" y="4495800"/>
            <a:ext cx="1288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=3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84773" y="3733800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39694" y="4038600"/>
            <a:ext cx="1288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=3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5797" y="3810000"/>
            <a:ext cx="1126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new 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7" name="Freeform 36"/>
          <p:cNvSpPr/>
          <p:nvPr/>
        </p:nvSpPr>
        <p:spPr>
          <a:xfrm rot="976329">
            <a:off x="3086564" y="5666362"/>
            <a:ext cx="1097328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77295" y="5749881"/>
            <a:ext cx="1054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883872" y="2667000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7397" y="3242846"/>
            <a:ext cx="1126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new 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Freeform 40"/>
          <p:cNvSpPr/>
          <p:nvPr/>
        </p:nvSpPr>
        <p:spPr>
          <a:xfrm rot="4557557">
            <a:off x="1283727" y="1501256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7773" y="1600200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3" name="Freeform 42"/>
          <p:cNvSpPr/>
          <p:nvPr/>
        </p:nvSpPr>
        <p:spPr>
          <a:xfrm rot="10800000">
            <a:off x="7247054" y="1935809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53283" y="1929824"/>
            <a:ext cx="6859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new </a:t>
            </a:r>
            <a:br>
              <a:rPr lang="en-US" sz="1600" i="1" dirty="0" smtClean="0">
                <a:solidFill>
                  <a:srgbClr val="FF0000"/>
                </a:solidFill>
                <a:latin typeface="+mn-lt"/>
              </a:rPr>
            </a:b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" name="Freeform 27"/>
          <p:cNvSpPr/>
          <p:nvPr/>
        </p:nvSpPr>
        <p:spPr>
          <a:xfrm rot="1324048">
            <a:off x="1042966" y="2311961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347719">
            <a:off x="245879" y="2326137"/>
            <a:ext cx="809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endParaRPr lang="en-US" sz="12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>
          <a:xfrm rot="15672660">
            <a:off x="6999475" y="3045120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347719">
            <a:off x="7480807" y="3093293"/>
            <a:ext cx="912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endParaRPr lang="en-US" sz="1400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1981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dirty="0" smtClean="0"/>
              <a:t> TCP State Machine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 bwMode="auto">
          <a:xfrm>
            <a:off x="1752600" y="2057400"/>
            <a:ext cx="1295400" cy="11430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slow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start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172200" y="19812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congstn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.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avoid.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038600" y="51816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fast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recovery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9" name="Straight Arrow Connector 8"/>
          <p:cNvCxnSpPr>
            <a:stCxn id="4" idx="6"/>
            <a:endCxn id="6" idx="2"/>
          </p:cNvCxnSpPr>
          <p:nvPr/>
        </p:nvCxnSpPr>
        <p:spPr bwMode="auto">
          <a:xfrm flipV="1">
            <a:off x="3048000" y="2590800"/>
            <a:ext cx="3124200" cy="381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352800" y="2209800"/>
            <a:ext cx="205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 smtClean="0">
                <a:solidFill>
                  <a:srgbClr val="0000FF"/>
                </a:solidFill>
                <a:latin typeface="+mn-lt"/>
              </a:rPr>
              <a:t>cwnd</a:t>
            </a:r>
            <a:r>
              <a:rPr lang="en-US" sz="1800" i="1" dirty="0" smtClean="0">
                <a:solidFill>
                  <a:srgbClr val="0000FF"/>
                </a:solidFill>
                <a:latin typeface="+mn-lt"/>
              </a:rPr>
              <a:t> &gt; </a:t>
            </a:r>
            <a:r>
              <a:rPr lang="en-US" sz="1800" i="1" dirty="0" err="1" smtClean="0">
                <a:solidFill>
                  <a:srgbClr val="0000FF"/>
                </a:solidFill>
                <a:latin typeface="+mn-lt"/>
              </a:rPr>
              <a:t>ssthresh</a:t>
            </a:r>
            <a:endParaRPr lang="en-US" sz="1800" i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8173" y="2785646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048000" y="2743200"/>
            <a:ext cx="3124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505027" y="3159264"/>
            <a:ext cx="1609773" cy="24795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5257800" y="3200400"/>
            <a:ext cx="1600200" cy="2286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105400" y="3200400"/>
            <a:ext cx="144780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7" idx="1"/>
          </p:cNvCxnSpPr>
          <p:nvPr/>
        </p:nvCxnSpPr>
        <p:spPr bwMode="auto">
          <a:xfrm flipH="1" flipV="1">
            <a:off x="2819400" y="3048000"/>
            <a:ext cx="1420066" cy="23121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229694" y="4495800"/>
            <a:ext cx="1288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=3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84773" y="3733800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39694" y="4038600"/>
            <a:ext cx="1288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=3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5797" y="3810000"/>
            <a:ext cx="1126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new 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7" name="Freeform 36"/>
          <p:cNvSpPr/>
          <p:nvPr/>
        </p:nvSpPr>
        <p:spPr>
          <a:xfrm rot="976329">
            <a:off x="3086564" y="5666362"/>
            <a:ext cx="1097328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77295" y="5749881"/>
            <a:ext cx="1054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883872" y="2667000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7397" y="3242846"/>
            <a:ext cx="1126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new 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Freeform 40"/>
          <p:cNvSpPr/>
          <p:nvPr/>
        </p:nvSpPr>
        <p:spPr>
          <a:xfrm rot="4557557">
            <a:off x="1283727" y="1501256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7773" y="1600200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3" name="Freeform 42"/>
          <p:cNvSpPr/>
          <p:nvPr/>
        </p:nvSpPr>
        <p:spPr>
          <a:xfrm rot="10800000">
            <a:off x="7247054" y="1935809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53283" y="1929824"/>
            <a:ext cx="6859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new </a:t>
            </a:r>
            <a:br>
              <a:rPr lang="en-US" sz="1600" i="1" dirty="0" smtClean="0">
                <a:solidFill>
                  <a:srgbClr val="FF0000"/>
                </a:solidFill>
                <a:latin typeface="+mn-lt"/>
              </a:rPr>
            </a:b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" name="Freeform 27"/>
          <p:cNvSpPr/>
          <p:nvPr/>
        </p:nvSpPr>
        <p:spPr>
          <a:xfrm rot="1324048">
            <a:off x="1042966" y="2311961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347719">
            <a:off x="245879" y="2326137"/>
            <a:ext cx="809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endParaRPr lang="en-US" sz="12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>
          <a:xfrm rot="15672660">
            <a:off x="6999475" y="3045120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347719">
            <a:off x="7480807" y="3093293"/>
            <a:ext cx="912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endParaRPr lang="en-US" sz="1400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4654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Flavors 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4419600"/>
          </a:xfrm>
        </p:spPr>
        <p:txBody>
          <a:bodyPr/>
          <a:lstStyle/>
          <a:p>
            <a:pPr marL="342900" indent="-342900"/>
            <a:r>
              <a:rPr lang="en-US" dirty="0"/>
              <a:t>TCP-Tahoe</a:t>
            </a:r>
          </a:p>
          <a:p>
            <a:pPr marL="742950" lvl="1" indent="-285750"/>
            <a:r>
              <a:rPr lang="en-US" dirty="0" smtClean="0"/>
              <a:t>CWND </a:t>
            </a:r>
            <a:r>
              <a:rPr lang="en-US" dirty="0"/>
              <a:t>=1 </a:t>
            </a:r>
            <a:r>
              <a:rPr lang="en-US" dirty="0" smtClean="0"/>
              <a:t>on triple </a:t>
            </a:r>
            <a:r>
              <a:rPr lang="en-US" dirty="0" err="1" smtClean="0"/>
              <a:t>dupACK</a:t>
            </a:r>
            <a:endParaRPr lang="en-US" dirty="0"/>
          </a:p>
          <a:p>
            <a:pPr marL="342900" indent="-342900"/>
            <a:r>
              <a:rPr lang="en-US" dirty="0"/>
              <a:t>TCP-Reno</a:t>
            </a:r>
          </a:p>
          <a:p>
            <a:pPr marL="742950" lvl="1" indent="-285750"/>
            <a:r>
              <a:rPr lang="en-US" dirty="0" smtClean="0"/>
              <a:t>CWND </a:t>
            </a:r>
            <a:r>
              <a:rPr lang="en-US" dirty="0"/>
              <a:t>=1 on timeout</a:t>
            </a:r>
          </a:p>
          <a:p>
            <a:pPr marL="742950" lvl="1" indent="-285750"/>
            <a:r>
              <a:rPr lang="en-US" dirty="0" smtClean="0"/>
              <a:t>CWND </a:t>
            </a:r>
            <a:r>
              <a:rPr lang="en-US" dirty="0"/>
              <a:t>= </a:t>
            </a:r>
            <a:r>
              <a:rPr lang="en-US" dirty="0" smtClean="0"/>
              <a:t>CWND/</a:t>
            </a:r>
            <a:r>
              <a:rPr lang="en-US" dirty="0"/>
              <a:t>2 on </a:t>
            </a:r>
            <a:r>
              <a:rPr lang="en-US" dirty="0" smtClean="0"/>
              <a:t>triple </a:t>
            </a:r>
            <a:r>
              <a:rPr lang="en-US" dirty="0" err="1" smtClean="0"/>
              <a:t>dupack</a:t>
            </a:r>
            <a:endParaRPr lang="en-US" dirty="0"/>
          </a:p>
          <a:p>
            <a:pPr marL="342900" indent="-342900"/>
            <a:r>
              <a:rPr lang="en-US" dirty="0"/>
              <a:t>TCP-</a:t>
            </a:r>
            <a:r>
              <a:rPr lang="en-US" dirty="0" err="1"/>
              <a:t>newReno</a:t>
            </a:r>
            <a:endParaRPr lang="en-US" dirty="0"/>
          </a:p>
          <a:p>
            <a:pPr marL="742950" lvl="1" indent="-285750"/>
            <a:r>
              <a:rPr lang="en-US" dirty="0"/>
              <a:t>TCP-Reno + i</a:t>
            </a:r>
            <a:r>
              <a:rPr lang="en-US" dirty="0" smtClean="0"/>
              <a:t>mproved </a:t>
            </a:r>
            <a:r>
              <a:rPr lang="en-US" dirty="0"/>
              <a:t>fast </a:t>
            </a:r>
            <a:r>
              <a:rPr lang="en-US" dirty="0" smtClean="0"/>
              <a:t>recovery</a:t>
            </a:r>
            <a:endParaRPr lang="en-US" dirty="0"/>
          </a:p>
          <a:p>
            <a:pPr marL="342900" indent="-342900"/>
            <a:r>
              <a:rPr lang="en-US" dirty="0"/>
              <a:t>TCP-</a:t>
            </a:r>
            <a:r>
              <a:rPr lang="en-US" dirty="0" smtClean="0"/>
              <a:t>SACK</a:t>
            </a:r>
          </a:p>
          <a:p>
            <a:pPr lvl="1" indent="-342900"/>
            <a:r>
              <a:rPr lang="en-US" dirty="0" smtClean="0"/>
              <a:t>incorporates selective acknowledgements </a:t>
            </a:r>
            <a:endParaRPr lang="en-US" dirty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400800" y="3429000"/>
            <a:ext cx="2514600" cy="1066800"/>
          </a:xfrm>
          <a:prstGeom prst="wedgeRoundRectCallout">
            <a:avLst>
              <a:gd name="adj1" fmla="val -168598"/>
              <a:gd name="adj2" fmla="val 35905"/>
              <a:gd name="adj3" fmla="val 16667"/>
            </a:avLst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4741" y="3505200"/>
            <a:ext cx="19158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Our default </a:t>
            </a:r>
            <a:br>
              <a:rPr lang="en-US" sz="2400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assumption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562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459" grpId="0" build="p"/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HW2 due at </a:t>
            </a:r>
            <a:r>
              <a:rPr lang="en-US" dirty="0" smtClean="0">
                <a:solidFill>
                  <a:srgbClr val="FF0000"/>
                </a:solidFill>
              </a:rPr>
              <a:t>midnight</a:t>
            </a:r>
            <a:r>
              <a:rPr lang="en-US" dirty="0" smtClean="0"/>
              <a:t> (not noon) on Oct </a:t>
            </a:r>
            <a:r>
              <a:rPr lang="en-US" dirty="0" smtClean="0"/>
              <a:t>16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Project#2 due on </a:t>
            </a:r>
            <a:r>
              <a:rPr lang="en-US" dirty="0" smtClean="0">
                <a:solidFill>
                  <a:srgbClr val="FF0000"/>
                </a:solidFill>
              </a:rPr>
              <a:t>Nov 2</a:t>
            </a:r>
            <a:r>
              <a:rPr lang="en-US" dirty="0" smtClean="0"/>
              <a:t> (not Oct 27)</a:t>
            </a:r>
          </a:p>
          <a:p>
            <a:endParaRPr lang="en-US" dirty="0"/>
          </a:p>
          <a:p>
            <a:r>
              <a:rPr lang="en-US" dirty="0" smtClean="0"/>
              <a:t>Next lecture: midterm review </a:t>
            </a:r>
          </a:p>
          <a:p>
            <a:endParaRPr lang="en-US" dirty="0"/>
          </a:p>
          <a:p>
            <a:r>
              <a:rPr lang="en-US" dirty="0" smtClean="0"/>
              <a:t>Today’s material (CC) on the midterm? </a:t>
            </a:r>
          </a:p>
          <a:p>
            <a:pPr lvl="1"/>
            <a:r>
              <a:rPr lang="en-US" dirty="0" smtClean="0"/>
              <a:t>Very basic concepts not details (~ up to slide#26)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344487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1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Last lecture 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Flow control</a:t>
            </a:r>
            <a:r>
              <a:rPr lang="en-US" dirty="0" smtClean="0">
                <a:latin typeface="Arial" charset="0"/>
              </a:rPr>
              <a:t>: adjusting the sending rate to keep from overwhelming </a:t>
            </a:r>
            <a:r>
              <a:rPr lang="en-US" dirty="0">
                <a:latin typeface="Arial" charset="0"/>
              </a:rPr>
              <a:t>a</a:t>
            </a:r>
            <a:r>
              <a:rPr lang="en-US" i="1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slow </a:t>
            </a:r>
            <a:r>
              <a:rPr lang="en-US" i="1" dirty="0">
                <a:latin typeface="Arial" charset="0"/>
              </a:rPr>
              <a:t>receiver</a:t>
            </a:r>
          </a:p>
          <a:p>
            <a:pPr>
              <a:buClr>
                <a:schemeClr val="tx2"/>
              </a:buClr>
            </a:pPr>
            <a:endParaRPr lang="en-US" dirty="0" smtClean="0">
              <a:solidFill>
                <a:srgbClr val="0000FF"/>
              </a:solidFill>
              <a:latin typeface="Arial" charset="0"/>
            </a:endParaRPr>
          </a:p>
          <a:p>
            <a:pPr marL="0" indent="0">
              <a:buClr>
                <a:schemeClr val="tx2"/>
              </a:buClr>
              <a:buNone/>
            </a:pPr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Today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Congestion control</a:t>
            </a:r>
            <a:r>
              <a:rPr lang="en-US" dirty="0" smtClean="0">
                <a:latin typeface="Arial" charset="0"/>
              </a:rPr>
              <a:t>: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adjusting the sending rate to keep from overloading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the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Arial" charset="0"/>
              </a:rPr>
              <a:t>network</a:t>
            </a:r>
            <a:r>
              <a:rPr lang="en-US" i="1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i="1" dirty="0">
                <a:solidFill>
                  <a:srgbClr val="FF0000"/>
                </a:solidFill>
                <a:latin typeface="Arial" charset="0"/>
              </a:rPr>
            </a:br>
            <a:endParaRPr lang="en-US" i="1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53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16162"/>
            <a:ext cx="8458200" cy="3170238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If </a:t>
            </a:r>
            <a:r>
              <a:rPr lang="en-US" sz="2400" dirty="0">
                <a:latin typeface="Arial" charset="0"/>
              </a:rPr>
              <a:t>two packets arrive at </a:t>
            </a:r>
            <a:r>
              <a:rPr lang="en-US" sz="2400" dirty="0" smtClean="0">
                <a:latin typeface="Arial" charset="0"/>
              </a:rPr>
              <a:t>a router at the same </a:t>
            </a:r>
            <a:r>
              <a:rPr lang="en-US" sz="2400" dirty="0">
                <a:latin typeface="Arial" charset="0"/>
              </a:rPr>
              <a:t>time</a:t>
            </a:r>
          </a:p>
          <a:p>
            <a:pPr lv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Router will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transmit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one and buffer/drop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other</a:t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Internet traffic is 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bursty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</a:br>
            <a:endParaRPr lang="en-US" sz="2400" dirty="0" smtClean="0">
              <a:solidFill>
                <a:srgbClr val="0000FF"/>
              </a:solidFill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If </a:t>
            </a:r>
            <a:r>
              <a:rPr lang="en-US" sz="2400" dirty="0">
                <a:latin typeface="Arial" charset="0"/>
              </a:rPr>
              <a:t>many packets arrive </a:t>
            </a:r>
            <a:r>
              <a:rPr lang="en-US" sz="2400" dirty="0" smtClean="0">
                <a:latin typeface="Arial" charset="0"/>
              </a:rPr>
              <a:t>close in time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the router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cannot keep up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  <a:sym typeface="Wingdings"/>
              </a:rPr>
              <a:t> gets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/>
              </a:rPr>
              <a:t>congested</a:t>
            </a:r>
            <a:endParaRPr lang="en-US" sz="20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causes packet 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delays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drops</a:t>
            </a:r>
          </a:p>
          <a:p>
            <a:pPr lvl="1"/>
            <a:endParaRPr lang="en-US" sz="20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>
                <a:ea typeface="ＭＳ Ｐゴシック" charset="0"/>
                <a:cs typeface="ＭＳ Ｐゴシック" charset="0"/>
              </a:rPr>
              <a:t>Statistical Multiplexing </a:t>
            </a:r>
            <a:r>
              <a:rPr lang="en-US" sz="3400" dirty="0" smtClean="0">
                <a:ea typeface="ＭＳ Ｐゴシック" charset="0"/>
                <a:cs typeface="ＭＳ Ｐゴシック" charset="0"/>
                <a:sym typeface="Wingdings"/>
              </a:rPr>
              <a:t> Congestion</a:t>
            </a:r>
            <a:endParaRPr lang="en-US" sz="34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477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45175</TotalTime>
  <Words>2912</Words>
  <Application>Microsoft Macintosh PowerPoint</Application>
  <PresentationFormat>On-screen Show (4:3)</PresentationFormat>
  <Paragraphs>692</Paragraphs>
  <Slides>69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1" baseType="lpstr">
      <vt:lpstr>Network</vt:lpstr>
      <vt:lpstr>Worksheet</vt:lpstr>
      <vt:lpstr>Project 2 – Implement Reliable Transport</vt:lpstr>
      <vt:lpstr>Protocol</vt:lpstr>
      <vt:lpstr>Sender</vt:lpstr>
      <vt:lpstr>Test and Grading</vt:lpstr>
      <vt:lpstr>Logistics</vt:lpstr>
      <vt:lpstr>TCP: Congestion Control</vt:lpstr>
      <vt:lpstr>Administrivia</vt:lpstr>
      <vt:lpstr>PowerPoint Presentation</vt:lpstr>
      <vt:lpstr>Statistical Multiplexing  Congestion</vt:lpstr>
      <vt:lpstr>A few design considerations</vt:lpstr>
      <vt:lpstr>TCP’s approach</vt:lpstr>
      <vt:lpstr>Some History: TCP in the 1980s</vt:lpstr>
      <vt:lpstr>Van Jacobson</vt:lpstr>
      <vt:lpstr>Jacobson’s Approach</vt:lpstr>
      <vt:lpstr>Three Issues to Consider</vt:lpstr>
      <vt:lpstr>Abstract View</vt:lpstr>
      <vt:lpstr>Discovering available bandwidth</vt:lpstr>
      <vt:lpstr>Adjusting to variations in bandwidth</vt:lpstr>
      <vt:lpstr>Multiple flows and sharing bandwidth</vt:lpstr>
      <vt:lpstr>Reality</vt:lpstr>
      <vt:lpstr>Possible Approaches</vt:lpstr>
      <vt:lpstr>Possible Approaches</vt:lpstr>
      <vt:lpstr>Possible Approaches</vt:lpstr>
      <vt:lpstr>Possible Approaches</vt:lpstr>
      <vt:lpstr>Possible Approaches</vt:lpstr>
      <vt:lpstr>TCP’s Approach in a Nutshell</vt:lpstr>
      <vt:lpstr>All These Windows…</vt:lpstr>
      <vt:lpstr>Note</vt:lpstr>
      <vt:lpstr>Two Basic Questions</vt:lpstr>
      <vt:lpstr>Detecting Congestion</vt:lpstr>
      <vt:lpstr>Not All Losses the Same</vt:lpstr>
      <vt:lpstr>Rate Adjustment</vt:lpstr>
      <vt:lpstr>Bandwidth Discovery with Slow Start</vt:lpstr>
      <vt:lpstr>“Slow Start” Phase</vt:lpstr>
      <vt:lpstr>Slow Start in Action</vt:lpstr>
      <vt:lpstr>Slow Start in Action</vt:lpstr>
      <vt:lpstr>Adjusting to Varying Bandwidth</vt:lpstr>
      <vt:lpstr>AIMD</vt:lpstr>
      <vt:lpstr>Leads to the TCP “Sawtooth”</vt:lpstr>
      <vt:lpstr>Slow-Start vs. AIMD</vt:lpstr>
      <vt:lpstr>Why AIMD?</vt:lpstr>
      <vt:lpstr>Recall: Three Issues</vt:lpstr>
      <vt:lpstr>Goals for bandwidth sharing </vt:lpstr>
      <vt:lpstr>Why AIMD?</vt:lpstr>
      <vt:lpstr>Simple Model of Congestion Control</vt:lpstr>
      <vt:lpstr>Example</vt:lpstr>
      <vt:lpstr>AIAD</vt:lpstr>
      <vt:lpstr>AIAD Sharing Dynamics</vt:lpstr>
      <vt:lpstr>MIMD</vt:lpstr>
      <vt:lpstr>AIMD</vt:lpstr>
      <vt:lpstr>AIMD Sharing Dynamics</vt:lpstr>
      <vt:lpstr>TCP Congestion Control Details</vt:lpstr>
      <vt:lpstr>Implementation</vt:lpstr>
      <vt:lpstr>Event: ACK (new data)</vt:lpstr>
      <vt:lpstr>Event: ACK (new data)</vt:lpstr>
      <vt:lpstr>Event: TimeOut</vt:lpstr>
      <vt:lpstr>Event: dupACK</vt:lpstr>
      <vt:lpstr>Example</vt:lpstr>
      <vt:lpstr>One Final Phase: Fast Recovery</vt:lpstr>
      <vt:lpstr>Example</vt:lpstr>
      <vt:lpstr>Timeline</vt:lpstr>
      <vt:lpstr>Solution: Fast Recovery</vt:lpstr>
      <vt:lpstr>Example</vt:lpstr>
      <vt:lpstr>Timeline</vt:lpstr>
      <vt:lpstr> TCP State Machine</vt:lpstr>
      <vt:lpstr> TCP State Machine</vt:lpstr>
      <vt:lpstr> TCP State Machine</vt:lpstr>
      <vt:lpstr> TCP State Machine</vt:lpstr>
      <vt:lpstr>TCP Flavors 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Sangjin Han</cp:lastModifiedBy>
  <cp:revision>2412</cp:revision>
  <cp:lastPrinted>2013-09-23T20:04:51Z</cp:lastPrinted>
  <dcterms:created xsi:type="dcterms:W3CDTF">2010-08-30T13:51:03Z</dcterms:created>
  <dcterms:modified xsi:type="dcterms:W3CDTF">2014-10-14T00:56:47Z</dcterms:modified>
</cp:coreProperties>
</file>