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57"/>
  </p:notesMasterIdLst>
  <p:handoutMasterIdLst>
    <p:handoutMasterId r:id="rId58"/>
  </p:handoutMasterIdLst>
  <p:sldIdLst>
    <p:sldId id="569" r:id="rId2"/>
    <p:sldId id="513" r:id="rId3"/>
    <p:sldId id="654" r:id="rId4"/>
    <p:sldId id="655" r:id="rId5"/>
    <p:sldId id="646" r:id="rId6"/>
    <p:sldId id="570" r:id="rId7"/>
    <p:sldId id="735" r:id="rId8"/>
    <p:sldId id="712" r:id="rId9"/>
    <p:sldId id="713" r:id="rId10"/>
    <p:sldId id="714" r:id="rId11"/>
    <p:sldId id="715" r:id="rId12"/>
    <p:sldId id="716" r:id="rId13"/>
    <p:sldId id="659" r:id="rId14"/>
    <p:sldId id="660" r:id="rId15"/>
    <p:sldId id="661" r:id="rId16"/>
    <p:sldId id="663" r:id="rId17"/>
    <p:sldId id="664" r:id="rId18"/>
    <p:sldId id="665" r:id="rId19"/>
    <p:sldId id="669" r:id="rId20"/>
    <p:sldId id="670" r:id="rId21"/>
    <p:sldId id="673" r:id="rId22"/>
    <p:sldId id="671" r:id="rId23"/>
    <p:sldId id="718" r:id="rId24"/>
    <p:sldId id="720" r:id="rId25"/>
    <p:sldId id="719" r:id="rId26"/>
    <p:sldId id="687" r:id="rId27"/>
    <p:sldId id="688" r:id="rId28"/>
    <p:sldId id="689" r:id="rId29"/>
    <p:sldId id="690" r:id="rId30"/>
    <p:sldId id="692" r:id="rId31"/>
    <p:sldId id="693" r:id="rId32"/>
    <p:sldId id="691" r:id="rId33"/>
    <p:sldId id="694" r:id="rId34"/>
    <p:sldId id="695" r:id="rId35"/>
    <p:sldId id="721" r:id="rId36"/>
    <p:sldId id="722" r:id="rId37"/>
    <p:sldId id="723" r:id="rId38"/>
    <p:sldId id="724" r:id="rId39"/>
    <p:sldId id="725" r:id="rId40"/>
    <p:sldId id="699" r:id="rId41"/>
    <p:sldId id="700" r:id="rId42"/>
    <p:sldId id="702" r:id="rId43"/>
    <p:sldId id="703" r:id="rId44"/>
    <p:sldId id="726" r:id="rId45"/>
    <p:sldId id="727" r:id="rId46"/>
    <p:sldId id="728" r:id="rId47"/>
    <p:sldId id="729" r:id="rId48"/>
    <p:sldId id="730" r:id="rId49"/>
    <p:sldId id="731" r:id="rId50"/>
    <p:sldId id="705" r:id="rId51"/>
    <p:sldId id="733" r:id="rId52"/>
    <p:sldId id="734" r:id="rId53"/>
    <p:sldId id="736" r:id="rId54"/>
    <p:sldId id="732" r:id="rId55"/>
    <p:sldId id="645" r:id="rId56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b="1" kern="1200">
        <a:solidFill>
          <a:schemeClr val="tx1"/>
        </a:solidFill>
        <a:latin typeface="Courier New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B2B0"/>
    <a:srgbClr val="FF9857"/>
    <a:srgbClr val="FFFF99"/>
    <a:srgbClr val="FFCC99"/>
    <a:srgbClr val="FF3300"/>
    <a:srgbClr val="CCFFFF"/>
    <a:srgbClr val="FFCC00"/>
    <a:srgbClr val="FF7C8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86" autoAdjust="0"/>
  </p:normalViewPr>
  <p:slideViewPr>
    <p:cSldViewPr>
      <p:cViewPr>
        <p:scale>
          <a:sx n="94" d="100"/>
          <a:sy n="94" d="100"/>
        </p:scale>
        <p:origin x="-936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19336"/>
    </p:cViewPr>
  </p:sorterViewPr>
  <p:notesViewPr>
    <p:cSldViewPr>
      <p:cViewPr varScale="1">
        <p:scale>
          <a:sx n="80" d="100"/>
          <a:sy n="80" d="100"/>
        </p:scale>
        <p:origin x="-1296" y="-12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5" tIns="48322" rIns="96645" bIns="48322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fld id="{C816B1D2-BE1A-CF48-BB2F-496E285ED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28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algn="l" defTabSz="957263">
              <a:defRPr sz="1300" b="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38" tIns="47869" rIns="95738" bIns="47869" numCol="1" anchor="b" anchorCtr="0" compatLnSpc="1">
            <a:prstTxWarp prst="textNoShape">
              <a:avLst/>
            </a:prstTxWarp>
          </a:bodyPr>
          <a:lstStyle>
            <a:lvl1pPr defTabSz="95726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344D7B7-8497-9440-908B-E77F83F66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661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300" b="0">
                <a:latin typeface="Times New Roman" charset="0"/>
              </a:rPr>
              <a:pPr eaLnBrk="1" hangingPunct="1"/>
              <a:t>26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09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4966" indent="-37467846" defTabSz="95709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4AA143-4958-F344-9D47-C49E6475F95B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09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4966" indent="-37467846" defTabSz="95709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2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35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474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3C8062-490D-8343-A3E5-312490AFF82B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10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Few</a:t>
            </a:r>
            <a:r>
              <a:rPr lang="en-US" baseline="0" dirty="0" smtClean="0"/>
              <a:t> things to notice: </a:t>
            </a:r>
          </a:p>
          <a:p>
            <a:pPr marL="241653" indent="-241653">
              <a:buAutoNum type="arabicParenR"/>
            </a:pPr>
            <a:r>
              <a:rPr lang="en-US" baseline="0" dirty="0" smtClean="0"/>
              <a:t>3 stages (can think of as edge / aggregation / core) </a:t>
            </a:r>
          </a:p>
          <a:p>
            <a:pPr marL="241653" indent="-241653">
              <a:buAutoNum type="arabicParenR"/>
            </a:pPr>
            <a:r>
              <a:rPr lang="en-US" baseline="0" dirty="0" smtClean="0"/>
              <a:t>All switches have same number of ports (=4) [hence k^3/4=16 end hosts]</a:t>
            </a:r>
          </a:p>
          <a:p>
            <a:pPr marL="241653" indent="-241653">
              <a:buAutoNum type="arabicParenR"/>
            </a:pPr>
            <a:r>
              <a:rPr lang="en-US" baseline="0" dirty="0" smtClean="0"/>
              <a:t>All links have same speed</a:t>
            </a:r>
          </a:p>
          <a:p>
            <a:pPr marL="241653" indent="-241653">
              <a:buAutoNum type="arabicParenR"/>
            </a:pPr>
            <a:r>
              <a:rPr lang="en-US" baseline="0" dirty="0" smtClean="0"/>
              <a:t>Many paths</a:t>
            </a:r>
          </a:p>
          <a:p>
            <a:endParaRPr lang="en-US" baseline="0" dirty="0" smtClean="0"/>
          </a:p>
          <a:p>
            <a:pPr marL="241653" indent="-241653">
              <a:buAutoNum type="arabicParenR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F53F2-D707-B442-9ED8-EC380A4FAAA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71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50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52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F96CD0B-3BCB-7846-B3E5-AD71ED030C79}" type="slidenum">
              <a:rPr lang="en-US" sz="1300" b="0">
                <a:latin typeface="Times New Roman" charset="0"/>
              </a:rPr>
              <a:pPr eaLnBrk="1" hangingPunct="1"/>
              <a:t>11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F470949-01C9-4545-AAB5-077D8C322328}" type="slidenum">
              <a:rPr lang="en-US" sz="1300" b="0">
                <a:latin typeface="Times New Roman" charset="0"/>
              </a:rPr>
              <a:pPr eaLnBrk="1" hangingPunct="1"/>
              <a:t>19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14CD15E-08C5-BE42-912D-322759A8C347}" type="slidenum">
              <a:rPr lang="en-US" sz="1300" b="0">
                <a:latin typeface="Times New Roman" charset="0"/>
              </a:rPr>
              <a:pPr eaLnBrk="1" hangingPunct="1"/>
              <a:t>20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8173F60-04DA-AF4F-972C-DA3BA148616A}" type="slidenum">
              <a:rPr lang="en-US" sz="1300" b="0">
                <a:latin typeface="Times New Roman" charset="0"/>
              </a:rPr>
              <a:pPr eaLnBrk="1" hangingPunct="1"/>
              <a:t>21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81ECA61-3AE7-2C4E-AD4F-E208908BE981}" type="slidenum">
              <a:rPr lang="en-US" sz="1300" b="0">
                <a:latin typeface="Times New Roman" charset="0"/>
              </a:rPr>
              <a:pPr eaLnBrk="1" hangingPunct="1"/>
              <a:t>22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300" b="0">
                <a:latin typeface="Times New Roman" charset="0"/>
              </a:rPr>
              <a:pPr eaLnBrk="1" hangingPunct="1"/>
              <a:t>23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B73EF23-A48E-FF4B-A9BC-8B81AB75B1F3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F5E10-A0CA-344B-8575-36A6C69B7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39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8E7706-4F62-EA48-B7A0-989AE18DF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53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A41BD-0D0C-7043-AF85-3A59FA5DE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53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07158-3B47-5C4A-A629-859413085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078DD-F5B8-314B-9873-FEA8875CB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4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5B920-46FC-A548-895D-36A9BD933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E245D-63E1-8C4C-9A3D-7CB34664D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8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A6654-21FB-CA40-A072-7FA17CC0E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8F724-9A37-7B41-BBCB-F97B60D8C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9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66742-18A0-1B48-A0FD-EA85AA80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1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6B207-A5D9-C040-8DE6-427C11144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25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Arial" charset="0"/>
              </a:defRPr>
            </a:lvl1pPr>
          </a:lstStyle>
          <a:p>
            <a:pPr>
              <a:defRPr/>
            </a:pPr>
            <a:fld id="{EA01B2A8-52CD-F545-8CC6-5F85D29D8A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>
          <a:solidFill>
            <a:schemeClr val="tx1"/>
          </a:solidFill>
          <a:latin typeface="+mn-lt"/>
          <a:ea typeface="ＭＳ Ｐゴシック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inst.eecs.berkeley.edu/~cs168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8" Type="http://schemas.openxmlformats.org/officeDocument/2006/relationships/oleObject" Target="../embeddings/oleObject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hyperlink" Target="http://www.google.com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839200" cy="1905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Review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838200" y="3657600"/>
            <a:ext cx="76962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CS168,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Fall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2014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Sylvia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Ratnasamy</a:t>
            </a:r>
          </a:p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  <a:hlinkClick r:id="rId2"/>
              </a:rPr>
              <a:t>http://inst.eecs.berkeley.edu/~cs168/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42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Congestion Control: Details to know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Slow Start: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Why: discover available bandwidth from a cold start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How: exponential </a:t>
            </a:r>
            <a:r>
              <a:rPr lang="en-US" sz="2000" dirty="0" smtClean="0">
                <a:latin typeface="Arial" charset="0"/>
                <a:cs typeface="Arial" charset="0"/>
              </a:rPr>
              <a:t>increase per RTT </a:t>
            </a:r>
            <a:r>
              <a:rPr lang="en-US" sz="2000" dirty="0" smtClean="0">
                <a:latin typeface="Arial" charset="0"/>
                <a:cs typeface="Arial" charset="0"/>
              </a:rPr>
              <a:t>(every ACK, </a:t>
            </a:r>
            <a:r>
              <a:rPr lang="en-US" sz="2000" dirty="0" err="1" smtClean="0">
                <a:latin typeface="Arial" charset="0"/>
                <a:cs typeface="Arial" charset="0"/>
              </a:rPr>
              <a:t>cwnd</a:t>
            </a:r>
            <a:r>
              <a:rPr lang="en-US" sz="2000" dirty="0" smtClean="0">
                <a:latin typeface="Arial" charset="0"/>
                <a:cs typeface="Arial" charset="0"/>
              </a:rPr>
              <a:t> = </a:t>
            </a:r>
            <a:r>
              <a:rPr lang="en-US" sz="2000" dirty="0" err="1" smtClean="0">
                <a:latin typeface="Arial" charset="0"/>
                <a:cs typeface="Arial" charset="0"/>
              </a:rPr>
              <a:t>cwnd</a:t>
            </a:r>
            <a:r>
              <a:rPr lang="en-US" sz="2000" dirty="0" smtClean="0">
                <a:latin typeface="Arial" charset="0"/>
                <a:cs typeface="Arial" charset="0"/>
              </a:rPr>
              <a:t> + 1)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Congestion Avoidance:</a:t>
            </a:r>
          </a:p>
          <a:p>
            <a:pPr lvl="1">
              <a:lnSpc>
                <a:spcPct val="90000"/>
              </a:lnSpc>
              <a:buClr>
                <a:srgbClr val="669999"/>
              </a:buClr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Why: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adapt to variations in available bandwidth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669999"/>
              </a:buClr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How: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AIMD (every ACK,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cwnd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cwnd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+ 1/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cwnd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)</a:t>
            </a:r>
            <a:endParaRPr lang="en-US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669999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Why AIMD? For fairness </a:t>
            </a:r>
          </a:p>
          <a:p>
            <a:pPr>
              <a:lnSpc>
                <a:spcPct val="90000"/>
              </a:lnSpc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lvl="0">
              <a:lnSpc>
                <a:spcPct val="90000"/>
              </a:lnSpc>
              <a:buClr>
                <a:srgbClr val="330066"/>
              </a:buClr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Fast Recovery: </a:t>
            </a:r>
          </a:p>
          <a:p>
            <a:pPr lvl="1">
              <a:lnSpc>
                <a:spcPct val="90000"/>
              </a:lnSpc>
              <a:buClr>
                <a:srgbClr val="330066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Keeps packets “in flight” after an isolated loss (why?)</a:t>
            </a:r>
          </a:p>
          <a:p>
            <a:pPr lvl="1">
              <a:lnSpc>
                <a:spcPct val="90000"/>
              </a:lnSpc>
              <a:buClr>
                <a:srgbClr val="330066"/>
              </a:buClr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How: artificially inflate the CWND on every duplicate ACK (for a while)</a:t>
            </a:r>
            <a:endParaRPr lang="en-US" sz="2000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 sz="1600" dirty="0" smtClean="0">
              <a:latin typeface="Arial" charset="0"/>
              <a:ea typeface="Arial" charset="0"/>
              <a:cs typeface="Arial" charset="0"/>
            </a:endParaRPr>
          </a:p>
          <a:p>
            <a:pPr marL="344487" lvl="1" indent="0">
              <a:lnSpc>
                <a:spcPct val="90000"/>
              </a:lnSpc>
              <a:buNone/>
            </a:pPr>
            <a:endParaRPr lang="en-US" sz="12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050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6038"/>
            <a:ext cx="87630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Advanced CC and Fairness (lecture 14)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TCP throughput equation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Know the equation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Understand the implications 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Max-Min Fairness / Fair queuing  </a:t>
            </a:r>
          </a:p>
          <a:p>
            <a:pPr lvl="1">
              <a:lnSpc>
                <a:spcPct val="90000"/>
              </a:lnSpc>
              <a:buClr>
                <a:srgbClr val="669999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Definition, know how to calculate fair rate (e.g., HW3)</a:t>
            </a:r>
          </a:p>
          <a:p>
            <a:pPr lvl="1">
              <a:lnSpc>
                <a:spcPct val="90000"/>
              </a:lnSpc>
              <a:buClr>
                <a:srgbClr val="669999"/>
              </a:buClr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Know pros and cons of FQ (isolation, router complexity)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669999"/>
              </a:buClr>
            </a:pPr>
            <a:r>
              <a:rPr lang="en-US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Router assisted congestion control</a:t>
            </a:r>
          </a:p>
          <a:p>
            <a:pPr lvl="1">
              <a:lnSpc>
                <a:spcPct val="90000"/>
              </a:lnSpc>
              <a:buClr>
                <a:srgbClr val="669999"/>
              </a:buClr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pros (better info.) and cons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(complexity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in routers)</a:t>
            </a:r>
          </a:p>
          <a:p>
            <a:pPr lvl="1">
              <a:lnSpc>
                <a:spcPct val="90000"/>
              </a:lnSpc>
              <a:buClr>
                <a:srgbClr val="669999"/>
              </a:buClr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e.g., explicit rate allocation (RCP): basic idea + pros/cons</a:t>
            </a:r>
          </a:p>
          <a:p>
            <a:pPr lvl="1">
              <a:lnSpc>
                <a:spcPct val="90000"/>
              </a:lnSpc>
              <a:buClr>
                <a:srgbClr val="669999"/>
              </a:buClr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e.g., explicit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cong.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notification (ECN) : basic idea only</a:t>
            </a:r>
          </a:p>
          <a:p>
            <a:pPr marL="344487" lvl="1" indent="0">
              <a:lnSpc>
                <a:spcPct val="90000"/>
              </a:lnSpc>
              <a:buNone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147679"/>
              </p:ext>
            </p:extLst>
          </p:nvPr>
        </p:nvGraphicFramePr>
        <p:xfrm>
          <a:off x="5105400" y="1905000"/>
          <a:ext cx="3268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Equation" r:id="rId4" imgW="1663700" imgH="469900" progId="Equation.3">
                  <p:embed/>
                </p:oleObj>
              </mc:Choice>
              <mc:Fallback>
                <p:oleObj name="Equation" r:id="rId4" imgW="16637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905000"/>
                        <a:ext cx="3268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56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Layer  (lecture 15, 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Domain Name System (DNS) </a:t>
            </a:r>
          </a:p>
          <a:p>
            <a:pPr lvl="1"/>
            <a:r>
              <a:rPr lang="en-US" dirty="0" smtClean="0"/>
              <a:t>What’s behind (e.g.) </a:t>
            </a:r>
            <a:r>
              <a:rPr lang="en-US" dirty="0" err="1" smtClean="0"/>
              <a:t>xyz.cs.berkeley.edu</a:t>
            </a:r>
            <a:endParaRPr lang="en-US" dirty="0" smtClean="0"/>
          </a:p>
          <a:p>
            <a:pPr marL="344487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HTTP and the Web</a:t>
            </a:r>
          </a:p>
          <a:p>
            <a:pPr lvl="1"/>
            <a:r>
              <a:rPr lang="en-US" dirty="0" smtClean="0"/>
              <a:t>What happens when you click on a link?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2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7004-53B8-FE4C-B571-89743780D337}" type="slidenum">
              <a:rPr lang="en-US"/>
              <a:pPr/>
              <a:t>13</a:t>
            </a:fld>
            <a:endParaRPr lang="en-US"/>
          </a:p>
        </p:txBody>
      </p:sp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 Names &amp; Addresses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9248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dirty="0" smtClean="0"/>
              <a:t>Machine addresses</a:t>
            </a:r>
            <a:r>
              <a:rPr lang="en-US" dirty="0"/>
              <a:t>: </a:t>
            </a:r>
            <a:r>
              <a:rPr lang="en-US" i="1" dirty="0">
                <a:solidFill>
                  <a:srgbClr val="000090"/>
                </a:solidFill>
              </a:rPr>
              <a:t>e.g., 169.229.131.109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 smtClean="0"/>
              <a:t>router</a:t>
            </a:r>
            <a:r>
              <a:rPr lang="en-US" dirty="0"/>
              <a:t>-usable labels for machines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conforms to </a:t>
            </a:r>
            <a:r>
              <a:rPr lang="en-US" dirty="0" smtClean="0"/>
              <a:t>network structure (</a:t>
            </a:r>
            <a:r>
              <a:rPr lang="en-US" dirty="0" smtClean="0">
                <a:solidFill>
                  <a:srgbClr val="000090"/>
                </a:solidFill>
              </a:rPr>
              <a:t>the “where”</a:t>
            </a:r>
            <a:r>
              <a:rPr lang="en-US" dirty="0" smtClean="0"/>
              <a:t>)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Machine names: </a:t>
            </a:r>
            <a:r>
              <a:rPr lang="en-US" i="1" dirty="0">
                <a:solidFill>
                  <a:srgbClr val="000090"/>
                </a:solidFill>
              </a:rPr>
              <a:t>e.g., </a:t>
            </a:r>
            <a:r>
              <a:rPr lang="en-US" i="1" dirty="0" err="1" smtClean="0">
                <a:solidFill>
                  <a:srgbClr val="000090"/>
                </a:solidFill>
              </a:rPr>
              <a:t>inst.eecs.berkeley.edu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dirty="0"/>
              <a:t>human-usable labels for machines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conforms to organizational structure (</a:t>
            </a:r>
            <a:r>
              <a:rPr lang="en-US" dirty="0">
                <a:solidFill>
                  <a:srgbClr val="000090"/>
                </a:solidFill>
              </a:rPr>
              <a:t>the “who”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 smtClean="0"/>
              <a:t>The Domain Name System (DNS) is how we map from one to the other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0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20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 DNS design: Hierarchy</a:t>
            </a:r>
            <a:endParaRPr lang="en-US" dirty="0"/>
          </a:p>
        </p:txBody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Three intertwined hierarchies </a:t>
            </a:r>
            <a:endParaRPr lang="en-US" dirty="0"/>
          </a:p>
          <a:p>
            <a:pPr lvl="1"/>
            <a:r>
              <a:rPr lang="en-US" dirty="0" smtClean="0"/>
              <a:t>Hierarchical </a:t>
            </a:r>
            <a:r>
              <a:rPr lang="en-US" dirty="0"/>
              <a:t>namespace</a:t>
            </a:r>
          </a:p>
          <a:p>
            <a:pPr lvl="2"/>
            <a:r>
              <a:rPr lang="en-US" dirty="0"/>
              <a:t>As opposed to original flat namespace</a:t>
            </a:r>
          </a:p>
          <a:p>
            <a:pPr lvl="1"/>
            <a:r>
              <a:rPr lang="en-US" dirty="0" smtClean="0"/>
              <a:t>Hierarchically administered</a:t>
            </a:r>
          </a:p>
          <a:p>
            <a:pPr lvl="2"/>
            <a:r>
              <a:rPr lang="en-US" dirty="0" smtClean="0"/>
              <a:t>As opposed to centralized </a:t>
            </a:r>
          </a:p>
          <a:p>
            <a:pPr lvl="1"/>
            <a:r>
              <a:rPr lang="en-US" dirty="0" smtClean="0"/>
              <a:t>(Distributed) hierarchy of servers</a:t>
            </a:r>
          </a:p>
          <a:p>
            <a:pPr lvl="2"/>
            <a:r>
              <a:rPr lang="en-US" dirty="0" smtClean="0"/>
              <a:t>As </a:t>
            </a:r>
            <a:r>
              <a:rPr lang="en-US" dirty="0"/>
              <a:t>opposed to centralized </a:t>
            </a:r>
            <a:r>
              <a:rPr lang="en-US" dirty="0" smtClean="0"/>
              <a:t>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07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 about DNS</a:t>
            </a:r>
            <a:endParaRPr lang="en-US" dirty="0"/>
          </a:p>
        </p:txBody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Steps in resolving a DNS request</a:t>
            </a:r>
          </a:p>
          <a:p>
            <a:pPr lvl="1"/>
            <a:r>
              <a:rPr lang="en-US" dirty="0" smtClean="0"/>
              <a:t>from the viewpoint of three different hierarchies</a:t>
            </a:r>
          </a:p>
          <a:p>
            <a:pPr lvl="1"/>
            <a:r>
              <a:rPr lang="en-US" dirty="0" smtClean="0"/>
              <a:t>make sure you can walk through the sequence of messages exchanged between different servers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Role of caching </a:t>
            </a:r>
          </a:p>
          <a:p>
            <a:pPr lvl="1"/>
            <a:r>
              <a:rPr lang="en-US" dirty="0"/>
              <a:t>impact on performance, availability, </a:t>
            </a:r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repeat above walk-through with “cold” vs. “warm” cache</a:t>
            </a:r>
          </a:p>
          <a:p>
            <a:endParaRPr lang="en-US" dirty="0" smtClean="0"/>
          </a:p>
          <a:p>
            <a:r>
              <a:rPr lang="en-US" dirty="0" smtClean="0"/>
              <a:t>Pros/cons of the design</a:t>
            </a:r>
          </a:p>
          <a:p>
            <a:pPr marL="344487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6750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84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Web and HTTP</a:t>
            </a:r>
            <a:endParaRPr lang="en-US" sz="3600" dirty="0"/>
          </a:p>
        </p:txBody>
      </p:sp>
      <p:sp>
        <p:nvSpPr>
          <p:cNvPr id="165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content is named using URLs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URLs use DNS hostnames</a:t>
            </a:r>
          </a:p>
          <a:p>
            <a:pPr lvl="1"/>
            <a:r>
              <a:rPr lang="en-US" dirty="0"/>
              <a:t>Thus, content names are tied to specific hosts</a:t>
            </a:r>
          </a:p>
          <a:p>
            <a:pPr marL="344487" lvl="1" indent="0">
              <a:lnSpc>
                <a:spcPct val="90000"/>
              </a:lnSpc>
              <a:buNone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HTTP is the protocol 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for exchanging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information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Synchronous </a:t>
            </a:r>
            <a:r>
              <a:rPr lang="en-US" dirty="0"/>
              <a:t>request/reply protocol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Runs over TCP, Port </a:t>
            </a:r>
            <a:r>
              <a:rPr lang="en-US" dirty="0" smtClean="0"/>
              <a:t>80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00"/>
                </a:solidFill>
              </a:rPr>
              <a:t>Stateless (modulo cookies)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Client-server architecture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server is “always on” and “well known”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clients initiate contact to server</a:t>
            </a:r>
            <a:br>
              <a:rPr lang="en-US" dirty="0"/>
            </a:br>
            <a:endParaRPr lang="en-US" dirty="0"/>
          </a:p>
          <a:p>
            <a:pPr lvl="1">
              <a:lnSpc>
                <a:spcPct val="90000"/>
              </a:lnSpc>
            </a:pP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3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58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HTTP Request/Response</a:t>
            </a:r>
            <a:endParaRPr lang="en-US" dirty="0"/>
          </a:p>
        </p:txBody>
      </p:sp>
      <p:sp>
        <p:nvSpPr>
          <p:cNvPr id="1656835" name="Line 3"/>
          <p:cNvSpPr>
            <a:spLocks noChangeShapeType="1"/>
          </p:cNvSpPr>
          <p:nvPr/>
        </p:nvSpPr>
        <p:spPr bwMode="auto">
          <a:xfrm flipH="1">
            <a:off x="3460750" y="2246313"/>
            <a:ext cx="1588" cy="32019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656836" name="Line 4"/>
          <p:cNvSpPr>
            <a:spLocks noChangeShapeType="1"/>
          </p:cNvSpPr>
          <p:nvPr/>
        </p:nvSpPr>
        <p:spPr bwMode="auto">
          <a:xfrm>
            <a:off x="5899150" y="2247900"/>
            <a:ext cx="0" cy="3200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656837" name="Text Box 5"/>
          <p:cNvSpPr txBox="1">
            <a:spLocks noChangeArrowheads="1"/>
          </p:cNvSpPr>
          <p:nvPr/>
        </p:nvSpPr>
        <p:spPr bwMode="auto">
          <a:xfrm>
            <a:off x="2893111" y="1828800"/>
            <a:ext cx="82730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0" i="1">
                <a:latin typeface="+mn-lt"/>
              </a:rPr>
              <a:t>Client</a:t>
            </a:r>
          </a:p>
        </p:txBody>
      </p:sp>
      <p:sp>
        <p:nvSpPr>
          <p:cNvPr id="1656838" name="Text Box 6"/>
          <p:cNvSpPr txBox="1">
            <a:spLocks noChangeArrowheads="1"/>
          </p:cNvSpPr>
          <p:nvPr/>
        </p:nvSpPr>
        <p:spPr bwMode="auto">
          <a:xfrm>
            <a:off x="5439052" y="1884363"/>
            <a:ext cx="91702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0" i="1" dirty="0">
                <a:latin typeface="+mn-lt"/>
              </a:rPr>
              <a:t>Server</a:t>
            </a:r>
          </a:p>
        </p:txBody>
      </p:sp>
      <p:sp>
        <p:nvSpPr>
          <p:cNvPr id="1656839" name="Line 7"/>
          <p:cNvSpPr>
            <a:spLocks noChangeShapeType="1"/>
          </p:cNvSpPr>
          <p:nvPr/>
        </p:nvSpPr>
        <p:spPr bwMode="auto">
          <a:xfrm>
            <a:off x="3460750" y="2400300"/>
            <a:ext cx="2438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656840" name="Text Box 8"/>
          <p:cNvSpPr txBox="1">
            <a:spLocks noChangeArrowheads="1"/>
          </p:cNvSpPr>
          <p:nvPr/>
        </p:nvSpPr>
        <p:spPr bwMode="auto">
          <a:xfrm rot="305992">
            <a:off x="4178006" y="2170086"/>
            <a:ext cx="1127714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0">
                <a:latin typeface="+mn-lt"/>
              </a:rPr>
              <a:t>TCP Syn</a:t>
            </a:r>
          </a:p>
        </p:txBody>
      </p:sp>
      <p:sp>
        <p:nvSpPr>
          <p:cNvPr id="1656841" name="Line 9"/>
          <p:cNvSpPr>
            <a:spLocks noChangeShapeType="1"/>
          </p:cNvSpPr>
          <p:nvPr/>
        </p:nvSpPr>
        <p:spPr bwMode="auto">
          <a:xfrm flipH="1">
            <a:off x="3460750" y="2781300"/>
            <a:ext cx="2438400" cy="228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656842" name="Text Box 10"/>
          <p:cNvSpPr txBox="1">
            <a:spLocks noChangeArrowheads="1"/>
          </p:cNvSpPr>
          <p:nvPr/>
        </p:nvSpPr>
        <p:spPr bwMode="auto">
          <a:xfrm rot="-285611">
            <a:off x="3654458" y="2568548"/>
            <a:ext cx="1685859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0">
                <a:latin typeface="+mn-lt"/>
              </a:rPr>
              <a:t>TCP syn + ack </a:t>
            </a:r>
          </a:p>
        </p:txBody>
      </p:sp>
      <p:sp>
        <p:nvSpPr>
          <p:cNvPr id="1656843" name="Line 11"/>
          <p:cNvSpPr>
            <a:spLocks noChangeShapeType="1"/>
          </p:cNvSpPr>
          <p:nvPr/>
        </p:nvSpPr>
        <p:spPr bwMode="auto">
          <a:xfrm>
            <a:off x="3460750" y="3467100"/>
            <a:ext cx="243840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656844" name="Text Box 12"/>
          <p:cNvSpPr txBox="1">
            <a:spLocks noChangeArrowheads="1"/>
          </p:cNvSpPr>
          <p:nvPr/>
        </p:nvSpPr>
        <p:spPr bwMode="auto">
          <a:xfrm rot="623789">
            <a:off x="3439179" y="3330548"/>
            <a:ext cx="249106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0">
                <a:latin typeface="+mn-lt"/>
              </a:rPr>
              <a:t>TCP ack + HTTP GET</a:t>
            </a:r>
          </a:p>
        </p:txBody>
      </p:sp>
      <p:sp>
        <p:nvSpPr>
          <p:cNvPr id="1656845" name="Line 13"/>
          <p:cNvSpPr>
            <a:spLocks noChangeShapeType="1"/>
          </p:cNvSpPr>
          <p:nvPr/>
        </p:nvSpPr>
        <p:spPr bwMode="auto">
          <a:xfrm flipH="1">
            <a:off x="3460750" y="4000500"/>
            <a:ext cx="24384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656846" name="Line 14"/>
          <p:cNvSpPr>
            <a:spLocks noChangeShapeType="1"/>
          </p:cNvSpPr>
          <p:nvPr/>
        </p:nvSpPr>
        <p:spPr bwMode="auto">
          <a:xfrm>
            <a:off x="3460750" y="4533900"/>
            <a:ext cx="2438400" cy="457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656847" name="Line 15"/>
          <p:cNvSpPr>
            <a:spLocks noChangeShapeType="1"/>
          </p:cNvSpPr>
          <p:nvPr/>
        </p:nvSpPr>
        <p:spPr bwMode="auto">
          <a:xfrm flipH="1">
            <a:off x="3460750" y="5067300"/>
            <a:ext cx="2438400" cy="2286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grpSp>
        <p:nvGrpSpPr>
          <p:cNvPr id="1656848" name="Group 16"/>
          <p:cNvGrpSpPr>
            <a:grpSpLocks/>
          </p:cNvGrpSpPr>
          <p:nvPr/>
        </p:nvGrpSpPr>
        <p:grpSpPr bwMode="auto">
          <a:xfrm>
            <a:off x="4684718" y="3881438"/>
            <a:ext cx="301626" cy="887412"/>
            <a:chOff x="963" y="2699"/>
            <a:chExt cx="190" cy="559"/>
          </a:xfrm>
        </p:grpSpPr>
        <p:sp>
          <p:nvSpPr>
            <p:cNvPr id="1656849" name="Text Box 17"/>
            <p:cNvSpPr txBox="1">
              <a:spLocks noChangeArrowheads="1"/>
            </p:cNvSpPr>
            <p:nvPr/>
          </p:nvSpPr>
          <p:spPr bwMode="auto">
            <a:xfrm>
              <a:off x="963" y="2699"/>
              <a:ext cx="187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 b="0">
                  <a:solidFill>
                    <a:schemeClr val="tx2"/>
                  </a:solidFill>
                  <a:latin typeface="+mn-lt"/>
                </a:rPr>
                <a:t>.</a:t>
              </a:r>
            </a:p>
          </p:txBody>
        </p:sp>
        <p:sp>
          <p:nvSpPr>
            <p:cNvPr id="1656850" name="Text Box 18"/>
            <p:cNvSpPr txBox="1">
              <a:spLocks noChangeArrowheads="1"/>
            </p:cNvSpPr>
            <p:nvPr/>
          </p:nvSpPr>
          <p:spPr bwMode="auto">
            <a:xfrm>
              <a:off x="966" y="2795"/>
              <a:ext cx="187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 b="0">
                  <a:solidFill>
                    <a:schemeClr val="tx2"/>
                  </a:solidFill>
                  <a:latin typeface="+mn-lt"/>
                </a:rPr>
                <a:t>.</a:t>
              </a:r>
            </a:p>
          </p:txBody>
        </p:sp>
        <p:sp>
          <p:nvSpPr>
            <p:cNvPr id="1656851" name="Text Box 19"/>
            <p:cNvSpPr txBox="1">
              <a:spLocks noChangeArrowheads="1"/>
            </p:cNvSpPr>
            <p:nvPr/>
          </p:nvSpPr>
          <p:spPr bwMode="auto">
            <a:xfrm>
              <a:off x="966" y="2891"/>
              <a:ext cx="187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3200" b="0">
                  <a:solidFill>
                    <a:schemeClr val="tx2"/>
                  </a:solidFill>
                  <a:latin typeface="+mn-lt"/>
                </a:rPr>
                <a:t>.</a:t>
              </a:r>
            </a:p>
          </p:txBody>
        </p:sp>
      </p:grpSp>
      <p:sp>
        <p:nvSpPr>
          <p:cNvPr id="1656852" name="AutoShape 20"/>
          <p:cNvSpPr>
            <a:spLocks/>
          </p:cNvSpPr>
          <p:nvPr/>
        </p:nvSpPr>
        <p:spPr bwMode="auto">
          <a:xfrm>
            <a:off x="3308350" y="23241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656853" name="AutoShape 21"/>
          <p:cNvSpPr>
            <a:spLocks/>
          </p:cNvSpPr>
          <p:nvPr/>
        </p:nvSpPr>
        <p:spPr bwMode="auto">
          <a:xfrm>
            <a:off x="3232150" y="3695700"/>
            <a:ext cx="152400" cy="1600200"/>
          </a:xfrm>
          <a:prstGeom prst="leftBrace">
            <a:avLst>
              <a:gd name="adj1" fmla="val 875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 b="0">
              <a:latin typeface="+mn-lt"/>
            </a:endParaRPr>
          </a:p>
        </p:txBody>
      </p:sp>
      <p:sp>
        <p:nvSpPr>
          <p:cNvPr id="1656854" name="Text Box 22"/>
          <p:cNvSpPr txBox="1">
            <a:spLocks noChangeArrowheads="1"/>
          </p:cNvSpPr>
          <p:nvPr/>
        </p:nvSpPr>
        <p:spPr bwMode="auto">
          <a:xfrm>
            <a:off x="1932890" y="2400300"/>
            <a:ext cx="1299260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0">
                <a:latin typeface="+mn-lt"/>
              </a:rPr>
              <a:t>Establish</a:t>
            </a:r>
          </a:p>
          <a:p>
            <a:r>
              <a:rPr lang="en-US" sz="1800" b="0">
                <a:latin typeface="+mn-lt"/>
              </a:rPr>
              <a:t>connection</a:t>
            </a:r>
          </a:p>
        </p:txBody>
      </p:sp>
      <p:sp>
        <p:nvSpPr>
          <p:cNvPr id="1656855" name="Text Box 23"/>
          <p:cNvSpPr txBox="1">
            <a:spLocks noChangeArrowheads="1"/>
          </p:cNvSpPr>
          <p:nvPr/>
        </p:nvSpPr>
        <p:spPr bwMode="auto">
          <a:xfrm>
            <a:off x="2077590" y="4229100"/>
            <a:ext cx="1132335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0">
                <a:latin typeface="+mn-lt"/>
              </a:rPr>
              <a:t>Request</a:t>
            </a:r>
          </a:p>
          <a:p>
            <a:r>
              <a:rPr lang="en-US" sz="1800" b="0">
                <a:latin typeface="+mn-lt"/>
              </a:rPr>
              <a:t>response</a:t>
            </a:r>
          </a:p>
        </p:txBody>
      </p:sp>
      <p:sp>
        <p:nvSpPr>
          <p:cNvPr id="1656856" name="Text Box 24"/>
          <p:cNvSpPr txBox="1">
            <a:spLocks noChangeArrowheads="1"/>
          </p:cNvSpPr>
          <p:nvPr/>
        </p:nvSpPr>
        <p:spPr bwMode="auto">
          <a:xfrm>
            <a:off x="2231852" y="3086100"/>
            <a:ext cx="952673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800" b="0">
                <a:latin typeface="+mn-lt"/>
              </a:rPr>
              <a:t>Client </a:t>
            </a:r>
          </a:p>
          <a:p>
            <a:r>
              <a:rPr lang="en-US" sz="1800" b="0">
                <a:latin typeface="+mn-lt"/>
              </a:rPr>
              <a:t>request</a:t>
            </a:r>
          </a:p>
        </p:txBody>
      </p:sp>
      <p:sp>
        <p:nvSpPr>
          <p:cNvPr id="1656857" name="Line 25"/>
          <p:cNvSpPr>
            <a:spLocks noChangeShapeType="1"/>
          </p:cNvSpPr>
          <p:nvPr/>
        </p:nvSpPr>
        <p:spPr bwMode="auto">
          <a:xfrm>
            <a:off x="3003550" y="3390900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656858" name="Line 26"/>
          <p:cNvSpPr>
            <a:spLocks noChangeShapeType="1"/>
          </p:cNvSpPr>
          <p:nvPr/>
        </p:nvSpPr>
        <p:spPr bwMode="auto">
          <a:xfrm flipV="1">
            <a:off x="3003550" y="5372100"/>
            <a:ext cx="4572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b="0">
              <a:latin typeface="+mn-lt"/>
            </a:endParaRPr>
          </a:p>
        </p:txBody>
      </p:sp>
      <p:sp>
        <p:nvSpPr>
          <p:cNvPr id="1656859" name="Text Box 27"/>
          <p:cNvSpPr txBox="1">
            <a:spLocks noChangeArrowheads="1"/>
          </p:cNvSpPr>
          <p:nvPr/>
        </p:nvSpPr>
        <p:spPr bwMode="auto">
          <a:xfrm>
            <a:off x="511175" y="5500633"/>
            <a:ext cx="307022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1800" b="0" dirty="0" smtClean="0">
                <a:latin typeface="+mn-lt"/>
              </a:rPr>
              <a:t>Close connection</a:t>
            </a:r>
            <a:endParaRPr lang="en-US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10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839" grpId="0" animBg="1"/>
      <p:bldP spid="1656840" grpId="0"/>
      <p:bldP spid="1656841" grpId="0" animBg="1"/>
      <p:bldP spid="1656842" grpId="0"/>
      <p:bldP spid="1656843" grpId="0" animBg="1"/>
      <p:bldP spid="1656843" grpId="1" animBg="1"/>
      <p:bldP spid="1656844" grpId="0"/>
      <p:bldP spid="1656845" grpId="0" animBg="1"/>
      <p:bldP spid="1656846" grpId="0" animBg="1"/>
      <p:bldP spid="1656847" grpId="0" animBg="1"/>
      <p:bldP spid="1656852" grpId="0" animBg="1"/>
      <p:bldP spid="1656853" grpId="0" animBg="1"/>
      <p:bldP spid="1656854" grpId="0"/>
      <p:bldP spid="1656855" grpId="0"/>
      <p:bldP spid="1656856" grpId="0"/>
      <p:bldP spid="1656857" grpId="0" animBg="1"/>
      <p:bldP spid="1656858" grpId="0" animBg="1"/>
      <p:bldP spid="16568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know about HTTP</a:t>
            </a:r>
            <a:endParaRPr lang="en-US" dirty="0"/>
          </a:p>
        </p:txBody>
      </p:sp>
      <p:sp>
        <p:nvSpPr>
          <p:cNvPr id="146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Steps in HTTP request/response</a:t>
            </a:r>
          </a:p>
          <a:p>
            <a:endParaRPr lang="en-US" dirty="0" smtClean="0"/>
          </a:p>
          <a:p>
            <a:r>
              <a:rPr lang="en-US" dirty="0" smtClean="0"/>
              <a:t>Broad form of request/response messages</a:t>
            </a:r>
          </a:p>
          <a:p>
            <a:pPr lvl="1"/>
            <a:r>
              <a:rPr lang="en-US" dirty="0" smtClean="0"/>
              <a:t>only to the level of detail covered in lecture/section </a:t>
            </a:r>
          </a:p>
          <a:p>
            <a:pPr lvl="1"/>
            <a:r>
              <a:rPr lang="en-US" dirty="0" smtClean="0"/>
              <a:t>not details of request/response</a:t>
            </a:r>
            <a:r>
              <a:rPr lang="en-US" dirty="0"/>
              <a:t> </a:t>
            </a:r>
            <a:r>
              <a:rPr lang="en-US" dirty="0" smtClean="0"/>
              <a:t>headers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Performance</a:t>
            </a:r>
          </a:p>
          <a:p>
            <a:pPr lvl="1"/>
            <a:r>
              <a:rPr lang="en-US" dirty="0" smtClean="0"/>
              <a:t>persistent </a:t>
            </a:r>
            <a:r>
              <a:rPr lang="en-US" i="1" dirty="0" smtClean="0"/>
              <a:t>vs.</a:t>
            </a:r>
            <a:r>
              <a:rPr lang="en-US" dirty="0" smtClean="0"/>
              <a:t> concurrent </a:t>
            </a:r>
            <a:r>
              <a:rPr lang="en-US" i="1" dirty="0" smtClean="0"/>
              <a:t>vs.</a:t>
            </a:r>
            <a:r>
              <a:rPr lang="en-US" dirty="0" smtClean="0"/>
              <a:t> pipelined connections</a:t>
            </a:r>
          </a:p>
          <a:p>
            <a:pPr lvl="2"/>
            <a:r>
              <a:rPr lang="en-US" dirty="0" smtClean="0"/>
              <a:t>why they’re needed; what performance benefit they offer</a:t>
            </a:r>
          </a:p>
          <a:p>
            <a:pPr lvl="1"/>
            <a:r>
              <a:rPr lang="en-US" dirty="0" smtClean="0"/>
              <a:t>when and how caching and replication help performance</a:t>
            </a:r>
          </a:p>
          <a:p>
            <a:pPr marL="344487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531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84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Broadcast Ethernet (Lecture 16)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60538"/>
            <a:ext cx="8534400" cy="44116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Traditional Ethernet: broadcast </a:t>
            </a:r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medium </a:t>
            </a:r>
            <a:endParaRPr lang="en-US" dirty="0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  <a:sym typeface="Wingdings"/>
              </a:rPr>
              <a:t>dedicated </a:t>
            </a:r>
            <a:r>
              <a:rPr lang="en-US" i="1" dirty="0" smtClean="0">
                <a:latin typeface="Arial" charset="0"/>
                <a:cs typeface="Arial" charset="0"/>
                <a:sym typeface="Wingdings"/>
              </a:rPr>
              <a:t>vs.</a:t>
            </a:r>
            <a:r>
              <a:rPr lang="en-US" dirty="0" smtClean="0">
                <a:latin typeface="Arial" charset="0"/>
                <a:cs typeface="Arial" charset="0"/>
                <a:sym typeface="Wingdings"/>
              </a:rPr>
              <a:t> shared </a:t>
            </a:r>
            <a:endParaRPr lang="en-US" dirty="0" smtClean="0">
              <a:latin typeface="Arial" charset="0"/>
              <a:cs typeface="Arial" charset="0"/>
            </a:endParaRPr>
          </a:p>
          <a:p>
            <a:endParaRPr lang="en-US" dirty="0" smtClean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Challenge with broadcast media</a:t>
            </a:r>
            <a:endParaRPr lang="en-US" dirty="0">
              <a:solidFill>
                <a:srgbClr val="0000FF"/>
              </a:solidFill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Must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avoid having multiple nodes speaking at once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Otherwise, collisions lead to garbled data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Need algorithm that determines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which node can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transmit</a:t>
            </a: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(Old) Ethernet used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random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access protocols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Contrast: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a priori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partitioning among nodes 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4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382000" cy="4419600"/>
          </a:xfrm>
        </p:spPr>
        <p:txBody>
          <a:bodyPr/>
          <a:lstStyle/>
          <a:p>
            <a:r>
              <a:rPr lang="en-US" dirty="0" smtClean="0"/>
              <a:t>Test is closed </a:t>
            </a:r>
            <a:r>
              <a:rPr lang="en-US" dirty="0"/>
              <a:t>book, closed </a:t>
            </a:r>
            <a:r>
              <a:rPr lang="en-US" dirty="0" smtClean="0"/>
              <a:t>notes</a:t>
            </a:r>
            <a:endParaRPr lang="en-US" dirty="0"/>
          </a:p>
          <a:p>
            <a:pPr lvl="6"/>
            <a:endParaRPr lang="en-US" dirty="0"/>
          </a:p>
          <a:p>
            <a:r>
              <a:rPr lang="en-US" dirty="0" smtClean="0"/>
              <a:t>Will start on time + “settling in” delay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Two</a:t>
            </a:r>
            <a:r>
              <a:rPr lang="en-US" dirty="0" smtClean="0"/>
              <a:t> </a:t>
            </a:r>
            <a:r>
              <a:rPr lang="en-US" dirty="0"/>
              <a:t>two-sided “cheat sheet”, </a:t>
            </a:r>
            <a:r>
              <a:rPr lang="en-US" dirty="0" smtClean="0">
                <a:solidFill>
                  <a:srgbClr val="FF0000"/>
                </a:solidFill>
              </a:rPr>
              <a:t>hand written</a:t>
            </a:r>
            <a:endParaRPr lang="en-US" dirty="0">
              <a:solidFill>
                <a:srgbClr val="FF0000"/>
              </a:solidFill>
            </a:endParaRPr>
          </a:p>
          <a:p>
            <a:pPr lvl="3"/>
            <a:endParaRPr lang="en-US" dirty="0"/>
          </a:p>
          <a:p>
            <a:r>
              <a:rPr lang="en-US" dirty="0"/>
              <a:t>No calculators, electronic devices, etc.</a:t>
            </a:r>
          </a:p>
          <a:p>
            <a:pPr lvl="1"/>
            <a:r>
              <a:rPr lang="en-US" dirty="0" smtClean="0"/>
              <a:t>Test does not require any complicated calculation</a:t>
            </a:r>
          </a:p>
          <a:p>
            <a:pPr marL="344487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7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Random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Access Protocols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A </a:t>
            </a:r>
            <a:r>
              <a:rPr lang="en-US" sz="2400" dirty="0">
                <a:latin typeface="Arial" charset="0"/>
                <a:cs typeface="Arial" charset="0"/>
              </a:rPr>
              <a:t>node </a:t>
            </a:r>
            <a:r>
              <a:rPr lang="en-US" sz="2400" i="1" dirty="0" smtClean="0">
                <a:latin typeface="Arial" charset="0"/>
                <a:cs typeface="Arial" charset="0"/>
              </a:rPr>
              <a:t>may</a:t>
            </a:r>
            <a:r>
              <a:rPr lang="en-US" sz="2400" dirty="0" smtClean="0">
                <a:latin typeface="Arial" charset="0"/>
                <a:cs typeface="Arial" charset="0"/>
              </a:rPr>
              <a:t> send at any time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Contrast: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node waits for its turn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Two or more transmitting nodes </a:t>
            </a:r>
            <a:r>
              <a:rPr lang="en-US" sz="2400" dirty="0">
                <a:latin typeface="Arial" charset="0"/>
                <a:ea typeface="AppleGothic" charset="0"/>
                <a:cs typeface="AppleGothic" charset="0"/>
                <a:sym typeface="Symbol" charset="0"/>
              </a:rPr>
              <a:t>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Arial" charset="0"/>
                <a:cs typeface="Arial" charset="0"/>
              </a:rPr>
              <a:t>collision</a:t>
            </a:r>
            <a:endParaRPr lang="en-US" sz="2400" dirty="0">
              <a:latin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Data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lost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400" dirty="0">
                <a:latin typeface="Arial" charset="0"/>
                <a:cs typeface="Arial" charset="0"/>
              </a:rPr>
              <a:t>Random access MAC protocol specifies: 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How to detect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or avoid collisions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How to recover from collisions </a:t>
            </a:r>
          </a:p>
        </p:txBody>
      </p:sp>
    </p:spTree>
    <p:extLst>
      <p:ext uri="{BB962C8B-B14F-4D97-AF65-F5344CB8AC3E}">
        <p14:creationId xmlns:p14="http://schemas.microsoft.com/office/powerpoint/2010/main" val="3239537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Key Ideas of Random </a:t>
            </a:r>
            <a:r>
              <a:rPr lang="en-US" sz="3600" dirty="0">
                <a:latin typeface="Helvetica" charset="0"/>
                <a:ea typeface="ＭＳ Ｐゴシック" charset="0"/>
                <a:cs typeface="ＭＳ Ｐゴシック" charset="0"/>
              </a:rPr>
              <a:t>Access</a:t>
            </a:r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Carrier sense</a:t>
            </a: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Before sending, check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someone else is already sending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data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Collision </a:t>
            </a:r>
            <a:r>
              <a:rPr lang="en-US" sz="2400" dirty="0">
                <a:solidFill>
                  <a:srgbClr val="000090"/>
                </a:solidFill>
                <a:latin typeface="Arial" charset="0"/>
                <a:cs typeface="Arial" charset="0"/>
              </a:rPr>
              <a:t>detection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If someone else starts talking at the same time,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stop</a:t>
            </a:r>
          </a:p>
          <a:p>
            <a:pPr lvl="2"/>
            <a:r>
              <a:rPr lang="en-US" sz="1800" i="1" dirty="0" smtClean="0">
                <a:latin typeface="Arial" charset="0"/>
                <a:ea typeface="Arial" charset="0"/>
                <a:cs typeface="Arial" charset="0"/>
              </a:rPr>
              <a:t>But make sure everyone knows there was a collision!</a:t>
            </a:r>
            <a:br>
              <a:rPr lang="en-US" sz="1800" i="1" dirty="0" smtClean="0">
                <a:latin typeface="Arial" charset="0"/>
                <a:ea typeface="Arial" charset="0"/>
                <a:cs typeface="Arial" charset="0"/>
              </a:rPr>
            </a:br>
            <a:endParaRPr lang="en-US" sz="1800" i="1" dirty="0" smtClean="0">
              <a:latin typeface="Arial" charset="0"/>
              <a:ea typeface="Arial" charset="0"/>
              <a:cs typeface="Arial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Collision avoidance</a:t>
            </a:r>
          </a:p>
          <a:p>
            <a:pPr marL="863600" lvl="1" indent="-514350"/>
            <a: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Explicit ACK from receiver signals (lack of) collision and impending communication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</a:br>
            <a:endParaRPr lang="en-US" sz="2000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Clr>
                <a:schemeClr val="tx2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Randomness</a:t>
            </a:r>
            <a:endParaRPr lang="en-US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1"/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If you can’t talk, wait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for a random time before trying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again</a:t>
            </a:r>
          </a:p>
          <a:p>
            <a:pPr marL="344487" lvl="1" indent="0">
              <a:buNone/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0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Broadcast Ethernet, CSMA/CD (lecture 16)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41538"/>
            <a:ext cx="8382000" cy="4411662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Things to know/understand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why CSMA alone does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 </a:t>
            </a:r>
            <a:r>
              <a:rPr lang="en-US" dirty="0" smtClean="0">
                <a:latin typeface="Arial" charset="0"/>
                <a:cs typeface="Arial" charset="0"/>
              </a:rPr>
              <a:t>eliminate all collisions (because of nonzero propagation delay)</a:t>
            </a:r>
            <a:br>
              <a:rPr lang="en-US" dirty="0" smtClean="0">
                <a:latin typeface="Arial" charset="0"/>
                <a:cs typeface="Arial" charset="0"/>
              </a:rPr>
            </a:b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That collision </a:t>
            </a:r>
            <a:r>
              <a:rPr lang="en-US" dirty="0">
                <a:latin typeface="Arial" charset="0"/>
                <a:cs typeface="Arial" charset="0"/>
              </a:rPr>
              <a:t>detection </a:t>
            </a:r>
            <a:r>
              <a:rPr lang="en-US" dirty="0" smtClean="0">
                <a:latin typeface="Arial" charset="0"/>
                <a:cs typeface="Arial" charset="0"/>
              </a:rPr>
              <a:t>is easy </a:t>
            </a:r>
            <a:r>
              <a:rPr lang="en-US" dirty="0">
                <a:latin typeface="Arial" charset="0"/>
                <a:cs typeface="Arial" charset="0"/>
              </a:rPr>
              <a:t>in wired (broadcast) LANs but difficult in wireless LANs </a:t>
            </a:r>
            <a:r>
              <a:rPr lang="en-US" dirty="0" smtClean="0">
                <a:latin typeface="Arial" charset="0"/>
                <a:cs typeface="Arial" charset="0"/>
              </a:rPr>
              <a:t>(hence CSMA/CA)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That collision </a:t>
            </a:r>
            <a:r>
              <a:rPr lang="en-US" dirty="0">
                <a:latin typeface="Arial" charset="0"/>
                <a:cs typeface="Arial" charset="0"/>
              </a:rPr>
              <a:t>detection imposes a bound on max length of a wire and minimum length of </a:t>
            </a:r>
            <a:r>
              <a:rPr lang="en-US" dirty="0" smtClean="0">
                <a:latin typeface="Arial" charset="0"/>
                <a:cs typeface="Arial" charset="0"/>
              </a:rPr>
              <a:t>frame</a:t>
            </a:r>
          </a:p>
          <a:p>
            <a:pPr lvl="1"/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Switched Ethernet (Lecture 17, 18)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7" name="Rectangle 4"/>
          <p:cNvSpPr>
            <a:spLocks noChangeArrowheads="1"/>
          </p:cNvSpPr>
          <p:nvPr/>
        </p:nvSpPr>
        <p:spPr bwMode="auto">
          <a:xfrm>
            <a:off x="3959225" y="2573405"/>
            <a:ext cx="355600" cy="88900"/>
          </a:xfrm>
          <a:prstGeom prst="rect">
            <a:avLst/>
          </a:prstGeom>
          <a:solidFill>
            <a:srgbClr val="CC99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l"/>
          </a:scene3d>
          <a:sp3d extrusionH="430200" prstMaterial="legacyMatte">
            <a:bevelT w="13500" h="13500" prst="angle"/>
            <a:bevelB w="13500" h="13500" prst="angle"/>
            <a:extrusionClr>
              <a:srgbClr val="CC99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210042"/>
              </p:ext>
            </p:extLst>
          </p:nvPr>
        </p:nvGraphicFramePr>
        <p:xfrm>
          <a:off x="3952875" y="1292292"/>
          <a:ext cx="51276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8" name="Clip" r:id="rId4" imgW="1307948" imgH="1084823" progId="MS_ClipArt_Gallery.2">
                  <p:embed/>
                </p:oleObj>
              </mc:Choice>
              <mc:Fallback>
                <p:oleObj name="Clip" r:id="rId4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1292292"/>
                        <a:ext cx="51276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971414"/>
              </p:ext>
            </p:extLst>
          </p:nvPr>
        </p:nvGraphicFramePr>
        <p:xfrm>
          <a:off x="3983038" y="3552892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59" name="Clip" r:id="rId6" imgW="1307948" imgH="1084823" progId="MS_ClipArt_Gallery.2">
                  <p:embed/>
                </p:oleObj>
              </mc:Choice>
              <mc:Fallback>
                <p:oleObj name="Clip" r:id="rId6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038" y="3552892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724328"/>
              </p:ext>
            </p:extLst>
          </p:nvPr>
        </p:nvGraphicFramePr>
        <p:xfrm>
          <a:off x="5367338" y="2320992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60" name="Clip" r:id="rId7" imgW="1307948" imgH="1084823" progId="MS_ClipArt_Gallery.2">
                  <p:embed/>
                </p:oleObj>
              </mc:Choice>
              <mc:Fallback>
                <p:oleObj name="Clip" r:id="rId7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8" y="2320992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309452"/>
              </p:ext>
            </p:extLst>
          </p:nvPr>
        </p:nvGraphicFramePr>
        <p:xfrm>
          <a:off x="2535238" y="2332105"/>
          <a:ext cx="512762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61" name="Clip" r:id="rId8" imgW="1307948" imgH="1084823" progId="MS_ClipArt_Gallery.2">
                  <p:embed/>
                </p:oleObj>
              </mc:Choice>
              <mc:Fallback>
                <p:oleObj name="Clip" r:id="rId8" imgW="1307948" imgH="1084823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2332105"/>
                        <a:ext cx="512762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8" name="Rectangle 9"/>
          <p:cNvSpPr>
            <a:spLocks noChangeArrowheads="1"/>
          </p:cNvSpPr>
          <p:nvPr/>
        </p:nvSpPr>
        <p:spPr bwMode="auto">
          <a:xfrm>
            <a:off x="3017838" y="2474980"/>
            <a:ext cx="153987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Rectangle 10"/>
          <p:cNvSpPr>
            <a:spLocks noChangeArrowheads="1"/>
          </p:cNvSpPr>
          <p:nvPr/>
        </p:nvSpPr>
        <p:spPr bwMode="auto">
          <a:xfrm>
            <a:off x="5273675" y="2474980"/>
            <a:ext cx="153988" cy="131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0" name="Rectangle 11"/>
          <p:cNvSpPr>
            <a:spLocks noChangeArrowheads="1"/>
          </p:cNvSpPr>
          <p:nvPr/>
        </p:nvSpPr>
        <p:spPr bwMode="auto">
          <a:xfrm>
            <a:off x="4194175" y="1732030"/>
            <a:ext cx="120650" cy="207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Rectangle 12"/>
          <p:cNvSpPr>
            <a:spLocks noChangeArrowheads="1"/>
          </p:cNvSpPr>
          <p:nvPr/>
        </p:nvSpPr>
        <p:spPr bwMode="auto">
          <a:xfrm>
            <a:off x="4202113" y="3359217"/>
            <a:ext cx="120650" cy="207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3"/>
          <p:cNvSpPr>
            <a:spLocks noChangeShapeType="1"/>
          </p:cNvSpPr>
          <p:nvPr/>
        </p:nvSpPr>
        <p:spPr bwMode="auto">
          <a:xfrm>
            <a:off x="3171825" y="2530542"/>
            <a:ext cx="842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3" name="Line 14"/>
          <p:cNvSpPr>
            <a:spLocks noChangeShapeType="1"/>
          </p:cNvSpPr>
          <p:nvPr/>
        </p:nvSpPr>
        <p:spPr bwMode="auto">
          <a:xfrm>
            <a:off x="4240213" y="1943167"/>
            <a:ext cx="0" cy="487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4" name="Line 15"/>
          <p:cNvSpPr>
            <a:spLocks noChangeShapeType="1"/>
          </p:cNvSpPr>
          <p:nvPr/>
        </p:nvSpPr>
        <p:spPr bwMode="auto">
          <a:xfrm flipH="1">
            <a:off x="4403725" y="2530542"/>
            <a:ext cx="852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5" name="Line 16"/>
          <p:cNvSpPr>
            <a:spLocks noChangeShapeType="1"/>
          </p:cNvSpPr>
          <p:nvPr/>
        </p:nvSpPr>
        <p:spPr bwMode="auto">
          <a:xfrm flipV="1">
            <a:off x="4240213" y="2651192"/>
            <a:ext cx="11112" cy="687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6" name="Text Box 17"/>
          <p:cNvSpPr txBox="1">
            <a:spLocks noChangeArrowheads="1"/>
          </p:cNvSpPr>
          <p:nvPr/>
        </p:nvSpPr>
        <p:spPr bwMode="auto">
          <a:xfrm>
            <a:off x="3311525" y="2878205"/>
            <a:ext cx="796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/>
            <a:r>
              <a:rPr lang="en-US" sz="1600" b="0">
                <a:latin typeface="Comic Sans MS" charset="0"/>
              </a:rPr>
              <a:t>switch</a:t>
            </a:r>
          </a:p>
        </p:txBody>
      </p:sp>
      <p:sp>
        <p:nvSpPr>
          <p:cNvPr id="58387" name="Line 18"/>
          <p:cNvSpPr>
            <a:spLocks noChangeShapeType="1"/>
          </p:cNvSpPr>
          <p:nvPr/>
        </p:nvSpPr>
        <p:spPr bwMode="auto">
          <a:xfrm flipV="1">
            <a:off x="3625850" y="2675005"/>
            <a:ext cx="35560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8" name="Text Box 19"/>
          <p:cNvSpPr txBox="1">
            <a:spLocks noChangeArrowheads="1"/>
          </p:cNvSpPr>
          <p:nvPr/>
        </p:nvSpPr>
        <p:spPr bwMode="auto">
          <a:xfrm>
            <a:off x="2074863" y="227178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</a:t>
            </a:r>
          </a:p>
        </p:txBody>
      </p:sp>
      <p:sp>
        <p:nvSpPr>
          <p:cNvPr id="58389" name="Text Box 20"/>
          <p:cNvSpPr txBox="1">
            <a:spLocks noChangeArrowheads="1"/>
          </p:cNvSpPr>
          <p:nvPr/>
        </p:nvSpPr>
        <p:spPr bwMode="auto">
          <a:xfrm>
            <a:off x="4572000" y="1235142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B</a:t>
            </a:r>
          </a:p>
        </p:txBody>
      </p:sp>
      <p:sp>
        <p:nvSpPr>
          <p:cNvPr id="58390" name="Text Box 21"/>
          <p:cNvSpPr txBox="1">
            <a:spLocks noChangeArrowheads="1"/>
          </p:cNvSpPr>
          <p:nvPr/>
        </p:nvSpPr>
        <p:spPr bwMode="auto">
          <a:xfrm>
            <a:off x="5992813" y="2309880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C</a:t>
            </a:r>
          </a:p>
        </p:txBody>
      </p:sp>
      <p:sp>
        <p:nvSpPr>
          <p:cNvPr id="58391" name="Text Box 22"/>
          <p:cNvSpPr txBox="1">
            <a:spLocks noChangeArrowheads="1"/>
          </p:cNvSpPr>
          <p:nvPr/>
        </p:nvSpPr>
        <p:spPr bwMode="auto">
          <a:xfrm>
            <a:off x="4532313" y="3500505"/>
            <a:ext cx="368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D</a:t>
            </a:r>
          </a:p>
        </p:txBody>
      </p:sp>
      <p:sp>
        <p:nvSpPr>
          <p:cNvPr id="965655" name="Rectangle 23"/>
          <p:cNvSpPr>
            <a:spLocks noChangeArrowheads="1"/>
          </p:cNvSpPr>
          <p:nvPr/>
        </p:nvSpPr>
        <p:spPr bwMode="auto">
          <a:xfrm>
            <a:off x="457200" y="4255538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b="0" dirty="0" smtClean="0">
                <a:solidFill>
                  <a:srgbClr val="FF0000"/>
                </a:solidFill>
                <a:latin typeface="Arial" charset="0"/>
              </a:rPr>
              <a:t>Why? </a:t>
            </a:r>
            <a:r>
              <a:rPr lang="en-US" sz="2800" b="0" dirty="0">
                <a:latin typeface="Arial" charset="0"/>
              </a:rPr>
              <a:t>C</a:t>
            </a:r>
            <a:r>
              <a:rPr lang="en-US" sz="2800" b="0" dirty="0" smtClean="0">
                <a:latin typeface="Arial" charset="0"/>
              </a:rPr>
              <a:t>oncurrent communication</a:t>
            </a:r>
          </a:p>
          <a:p>
            <a:pPr marL="625475" lvl="1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000090"/>
                </a:solidFill>
                <a:latin typeface="Arial" charset="0"/>
              </a:rPr>
              <a:t>Host A can talk to C, while B talks to D</a:t>
            </a:r>
          </a:p>
          <a:p>
            <a:pPr marL="625475" lvl="1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000090"/>
                </a:solidFill>
                <a:latin typeface="Arial" charset="0"/>
              </a:rPr>
              <a:t>No collisions </a:t>
            </a:r>
            <a:r>
              <a:rPr lang="en-US" sz="2400" b="0" dirty="0" smtClean="0">
                <a:solidFill>
                  <a:srgbClr val="000090"/>
                </a:solidFill>
                <a:latin typeface="Arial" charset="0"/>
                <a:sym typeface="Wingdings"/>
              </a:rPr>
              <a:t> no need for CSMA, CD</a:t>
            </a:r>
            <a:endParaRPr lang="en-US" sz="2400" i="1" dirty="0" smtClean="0">
              <a:solidFill>
                <a:srgbClr val="000090"/>
              </a:solidFill>
              <a:latin typeface="Arial" charset="0"/>
              <a:sym typeface="Wingdings"/>
            </a:endParaRPr>
          </a:p>
          <a:p>
            <a:pPr marL="625475" lvl="1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000090"/>
                </a:solidFill>
                <a:latin typeface="Arial" charset="0"/>
                <a:sym typeface="Wingdings"/>
              </a:rPr>
              <a:t>No constraints on link lengths, </a:t>
            </a:r>
            <a:r>
              <a:rPr lang="en-US" sz="2400" b="0" i="1" dirty="0" smtClean="0">
                <a:solidFill>
                  <a:srgbClr val="000090"/>
                </a:solidFill>
                <a:latin typeface="Arial" charset="0"/>
                <a:sym typeface="Wingdings"/>
              </a:rPr>
              <a:t>etc.</a:t>
            </a:r>
          </a:p>
          <a:p>
            <a:pPr marL="168275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400" b="0" dirty="0">
              <a:solidFill>
                <a:srgbClr val="00009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3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55" name="Rectangle 23"/>
          <p:cNvSpPr>
            <a:spLocks noChangeArrowheads="1"/>
          </p:cNvSpPr>
          <p:nvPr/>
        </p:nvSpPr>
        <p:spPr bwMode="auto">
          <a:xfrm>
            <a:off x="381000" y="1600200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b="0" dirty="0" smtClean="0">
                <a:latin typeface="Arial" charset="0"/>
              </a:rPr>
              <a:t>What you should know about switched Ethernet </a:t>
            </a:r>
          </a:p>
          <a:p>
            <a:pPr marL="796925" lvl="1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Ethernet frame format </a:t>
            </a:r>
          </a:p>
          <a:p>
            <a:pPr marL="796925" lvl="1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Concept of framing and sentinel bits</a:t>
            </a:r>
          </a:p>
          <a:p>
            <a:pPr marL="796925" lvl="1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Ethernet addresses</a:t>
            </a:r>
          </a:p>
          <a:p>
            <a:pPr marL="796925" lvl="1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Why spanning tree and self-learning are needed</a:t>
            </a:r>
          </a:p>
          <a:p>
            <a:pPr marL="796925" lvl="1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How the spanning tree is constructed</a:t>
            </a:r>
          </a:p>
          <a:p>
            <a:pPr marL="1254125" lvl="2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role of soft state</a:t>
            </a:r>
          </a:p>
          <a:p>
            <a:pPr marL="796925" lvl="1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How self-learning works</a:t>
            </a:r>
          </a:p>
          <a:p>
            <a:pPr marL="1254125" lvl="2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role of caching (see HW3 problem)</a:t>
            </a:r>
          </a:p>
          <a:p>
            <a:pPr marL="796925" lvl="1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contrast style of Ethernet vs. IP addressing and routing </a:t>
            </a:r>
          </a:p>
          <a:p>
            <a:pPr marL="1254125" lvl="2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>
                <a:latin typeface="Arial" charset="0"/>
              </a:rPr>
              <a:t>w</a:t>
            </a:r>
            <a:r>
              <a:rPr lang="en-US" sz="2400" b="0" dirty="0" smtClean="0">
                <a:latin typeface="Arial" charset="0"/>
              </a:rPr>
              <a:t>ith implications that follow </a:t>
            </a:r>
          </a:p>
          <a:p>
            <a:pPr marL="1711325" lvl="3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scalability, plug-n-play, portability, …</a:t>
            </a:r>
          </a:p>
          <a:p>
            <a:pPr marL="1254125" lvl="2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800" b="0" dirty="0" smtClean="0">
              <a:latin typeface="Arial" charset="0"/>
            </a:endParaRPr>
          </a:p>
          <a:p>
            <a:pPr marL="1254125" lvl="2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800" b="0" dirty="0" smtClean="0">
              <a:latin typeface="Arial" charset="0"/>
            </a:endParaRPr>
          </a:p>
          <a:p>
            <a:pPr marL="168275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400" b="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Switched Ethernet (Lecture 17, 18)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30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55" name="Rectangle 23"/>
          <p:cNvSpPr>
            <a:spLocks noChangeArrowheads="1"/>
          </p:cNvSpPr>
          <p:nvPr/>
        </p:nvSpPr>
        <p:spPr bwMode="auto">
          <a:xfrm>
            <a:off x="381000" y="1752600"/>
            <a:ext cx="8458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b="0" dirty="0" smtClean="0">
                <a:solidFill>
                  <a:srgbClr val="FF0000"/>
                </a:solidFill>
                <a:latin typeface="Arial" charset="0"/>
              </a:rPr>
              <a:t>How? </a:t>
            </a:r>
            <a:r>
              <a:rPr lang="en-US" sz="2800" b="0" dirty="0" smtClean="0">
                <a:latin typeface="Arial" charset="0"/>
              </a:rPr>
              <a:t>Two pieces</a:t>
            </a:r>
          </a:p>
          <a:p>
            <a:pPr marL="854075" lvl="1" indent="-514350" algn="l" eaLnBrk="0" hangingPunct="0">
              <a:spcBef>
                <a:spcPct val="1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800" b="0" dirty="0" smtClean="0">
                <a:solidFill>
                  <a:srgbClr val="000090"/>
                </a:solidFill>
                <a:latin typeface="Arial" charset="0"/>
              </a:rPr>
              <a:t>Build a spanning tree </a:t>
            </a:r>
          </a:p>
          <a:p>
            <a:pPr marL="1082675" lvl="2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Why? For loop-free flooding</a:t>
            </a:r>
          </a:p>
          <a:p>
            <a:pPr marL="1539875" lvl="3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Why flooding?: plug-n-play</a:t>
            </a:r>
          </a:p>
          <a:p>
            <a:pPr marL="1082675" lvl="2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How? Shortest path tree rooted at node with the lowest ID (MAC address)</a:t>
            </a:r>
          </a:p>
          <a:p>
            <a:pPr marL="796925" lvl="1" indent="-457200" algn="l" eaLnBrk="0" hangingPunct="0">
              <a:spcBef>
                <a:spcPct val="10000"/>
              </a:spcBef>
              <a:buClr>
                <a:schemeClr val="tx2"/>
              </a:buClr>
              <a:buFont typeface="+mj-lt"/>
              <a:buAutoNum type="arabicPeriod"/>
            </a:pPr>
            <a:r>
              <a:rPr lang="en-US" sz="2400" b="0" dirty="0" smtClean="0">
                <a:solidFill>
                  <a:srgbClr val="000090"/>
                </a:solidFill>
                <a:latin typeface="Arial" charset="0"/>
              </a:rPr>
              <a:t>“Self Learning” switches</a:t>
            </a:r>
          </a:p>
          <a:p>
            <a:pPr marL="1254125" lvl="2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Why? Optimization; so switches can reach destination without flooding</a:t>
            </a:r>
          </a:p>
          <a:p>
            <a:pPr marL="1254125" lvl="2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How? If packet </a:t>
            </a:r>
            <a:r>
              <a:rPr lang="en-US" sz="2400" b="0" u="sng" dirty="0" smtClean="0">
                <a:latin typeface="Arial" charset="0"/>
              </a:rPr>
              <a:t>from</a:t>
            </a:r>
            <a:r>
              <a:rPr lang="en-US" sz="2400" b="0" dirty="0" smtClean="0">
                <a:latin typeface="Arial" charset="0"/>
              </a:rPr>
              <a:t> A arrives on port X, switch learns to send packets </a:t>
            </a:r>
            <a:r>
              <a:rPr lang="en-US" sz="2400" b="0" u="sng" dirty="0" smtClean="0">
                <a:latin typeface="Arial" charset="0"/>
              </a:rPr>
              <a:t>to</a:t>
            </a:r>
            <a:r>
              <a:rPr lang="en-US" sz="2400" b="0" dirty="0" smtClean="0">
                <a:latin typeface="Arial" charset="0"/>
              </a:rPr>
              <a:t> A via port X</a:t>
            </a:r>
          </a:p>
          <a:p>
            <a:pPr marL="1254125" lvl="2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800" b="0" dirty="0" smtClean="0">
              <a:latin typeface="Arial" charset="0"/>
            </a:endParaRPr>
          </a:p>
          <a:p>
            <a:pPr marL="168275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400" b="0" dirty="0">
              <a:solidFill>
                <a:srgbClr val="000090"/>
              </a:solidFill>
              <a:latin typeface="Arial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Switched Ethernet (Lecture 17, 18)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43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Naming and Discovery (Lecture 18)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65655" name="Rectangle 23"/>
          <p:cNvSpPr>
            <a:spLocks noChangeArrowheads="1"/>
          </p:cNvSpPr>
          <p:nvPr/>
        </p:nvSpPr>
        <p:spPr bwMode="auto">
          <a:xfrm>
            <a:off x="381000" y="1752600"/>
            <a:ext cx="8458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8275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800" b="0" dirty="0" smtClean="0">
                <a:solidFill>
                  <a:srgbClr val="0000FF"/>
                </a:solidFill>
                <a:latin typeface="Arial" charset="0"/>
              </a:rPr>
              <a:t>What you should know </a:t>
            </a:r>
            <a:br>
              <a:rPr lang="en-US" sz="2800" b="0" dirty="0" smtClean="0">
                <a:solidFill>
                  <a:srgbClr val="0000FF"/>
                </a:solidFill>
                <a:latin typeface="Arial" charset="0"/>
              </a:rPr>
            </a:br>
            <a:endParaRPr lang="en-US" sz="2800" b="0" dirty="0" smtClean="0">
              <a:solidFill>
                <a:srgbClr val="0000FF"/>
              </a:solidFill>
              <a:latin typeface="Arial" charset="0"/>
            </a:endParaRPr>
          </a:p>
          <a:p>
            <a:pPr marL="625475" lvl="1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Naming schemes at different layers (Ethernet, IP, DNS)</a:t>
            </a:r>
          </a:p>
          <a:p>
            <a:pPr marL="1082675" lvl="2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000090"/>
                </a:solidFill>
                <a:latin typeface="Arial" charset="0"/>
              </a:rPr>
              <a:t>format; what they represent; what role they play </a:t>
            </a:r>
            <a:br>
              <a:rPr lang="en-US" sz="2400" b="0" dirty="0" smtClean="0">
                <a:solidFill>
                  <a:srgbClr val="000090"/>
                </a:solidFill>
                <a:latin typeface="Arial" charset="0"/>
              </a:rPr>
            </a:br>
            <a:endParaRPr lang="en-US" sz="2400" b="0" dirty="0" smtClean="0">
              <a:latin typeface="Arial" charset="0"/>
            </a:endParaRPr>
          </a:p>
          <a:p>
            <a:pPr marL="625475" lvl="1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latin typeface="Arial" charset="0"/>
              </a:rPr>
              <a:t>How we discover and translate between names</a:t>
            </a:r>
          </a:p>
          <a:p>
            <a:pPr marL="1082675" lvl="2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000090"/>
                </a:solidFill>
                <a:latin typeface="Arial" charset="0"/>
              </a:rPr>
              <a:t>DNS, ARP, DHCP</a:t>
            </a:r>
          </a:p>
          <a:p>
            <a:pPr marL="1082675" lvl="2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r>
              <a:rPr lang="en-US" sz="2400" b="0" dirty="0" smtClean="0">
                <a:solidFill>
                  <a:srgbClr val="000090"/>
                </a:solidFill>
                <a:latin typeface="Arial" charset="0"/>
              </a:rPr>
              <a:t>role of broadcast, soft state and caching</a:t>
            </a:r>
            <a:br>
              <a:rPr lang="en-US" sz="2400" b="0" dirty="0" smtClean="0">
                <a:solidFill>
                  <a:srgbClr val="000090"/>
                </a:solidFill>
                <a:latin typeface="Arial" charset="0"/>
              </a:rPr>
            </a:br>
            <a:endParaRPr lang="en-US" sz="2400" b="0" dirty="0" smtClean="0">
              <a:solidFill>
                <a:srgbClr val="000090"/>
              </a:solidFill>
              <a:latin typeface="Arial" charset="0"/>
            </a:endParaRPr>
          </a:p>
          <a:p>
            <a:pPr marL="625475" lvl="1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400" b="0" dirty="0" smtClean="0">
              <a:latin typeface="Arial" charset="0"/>
            </a:endParaRPr>
          </a:p>
          <a:p>
            <a:pPr marL="1254125" lvl="2" indent="-45720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800" b="0" dirty="0" smtClean="0">
              <a:latin typeface="Arial" charset="0"/>
            </a:endParaRPr>
          </a:p>
          <a:p>
            <a:pPr marL="168275" indent="-285750" algn="l" eaLnBrk="0" hangingPunct="0">
              <a:spcBef>
                <a:spcPct val="10000"/>
              </a:spcBef>
              <a:buClr>
                <a:schemeClr val="tx2"/>
              </a:buClr>
              <a:buFont typeface="Arial"/>
              <a:buChar char="•"/>
            </a:pPr>
            <a:endParaRPr lang="en-US" sz="2400" b="0" dirty="0">
              <a:solidFill>
                <a:srgbClr val="00009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78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Naming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749" y="1600200"/>
            <a:ext cx="8685979" cy="4998663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 layer: URLs and domain names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names “resources” -- hosts, content, </a:t>
            </a:r>
            <a:r>
              <a:rPr lang="en-US" dirty="0" smtClean="0">
                <a:solidFill>
                  <a:srgbClr val="000090"/>
                </a:solidFill>
              </a:rPr>
              <a:t>program</a:t>
            </a:r>
            <a:r>
              <a:rPr lang="en-US" dirty="0">
                <a:solidFill>
                  <a:srgbClr val="000090"/>
                </a:solidFill>
                <a:sym typeface="Wingdings"/>
              </a:rPr>
              <a:t/>
            </a:r>
            <a:br>
              <a:rPr lang="en-US" dirty="0">
                <a:solidFill>
                  <a:srgbClr val="000090"/>
                </a:solidFill>
                <a:sym typeface="Wingdings"/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Network layer: IP addresses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host’s network location </a:t>
            </a:r>
          </a:p>
          <a:p>
            <a:endParaRPr lang="en-US" dirty="0" smtClean="0"/>
          </a:p>
          <a:p>
            <a:r>
              <a:rPr lang="en-US" dirty="0" smtClean="0"/>
              <a:t>Link layer: MAC addresses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host identifier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Use all three for end-to-end communication!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host is “born” knowing only its MAC address</a:t>
            </a:r>
          </a:p>
          <a:p>
            <a:endParaRPr lang="en-US" dirty="0"/>
          </a:p>
          <a:p>
            <a:r>
              <a:rPr lang="en-US" dirty="0" smtClean="0"/>
              <a:t>Must discover lots of information before it can communicate with a remote host B</a:t>
            </a:r>
          </a:p>
          <a:p>
            <a:pPr lvl="1"/>
            <a:r>
              <a:rPr lang="en-US" dirty="0" smtClean="0"/>
              <a:t>what is my IP address?  </a:t>
            </a:r>
          </a:p>
          <a:p>
            <a:pPr lvl="1"/>
            <a:r>
              <a:rPr lang="en-US" dirty="0" smtClean="0"/>
              <a:t>what is B’s IP address? (remote) </a:t>
            </a:r>
          </a:p>
          <a:p>
            <a:pPr lvl="1"/>
            <a:r>
              <a:rPr lang="en-US" dirty="0" smtClean="0"/>
              <a:t>what is B’s MAC address? (if B is local)</a:t>
            </a:r>
          </a:p>
          <a:p>
            <a:pPr lvl="1"/>
            <a:r>
              <a:rPr lang="en-US" dirty="0" smtClean="0"/>
              <a:t>what is my first-hop router’s address? (if B is not local)</a:t>
            </a:r>
          </a:p>
          <a:p>
            <a:pPr lvl="1"/>
            <a:r>
              <a:rPr lang="en-US" i="1" dirty="0" smtClean="0"/>
              <a:t>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1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 and 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19" y="1731591"/>
            <a:ext cx="8351043" cy="4239504"/>
          </a:xfrm>
        </p:spPr>
        <p:txBody>
          <a:bodyPr>
            <a:normAutofit/>
          </a:bodyPr>
          <a:lstStyle/>
          <a:p>
            <a:r>
              <a:rPr lang="en-US" dirty="0" smtClean="0"/>
              <a:t>Link layer discovery protocols</a:t>
            </a:r>
          </a:p>
          <a:p>
            <a:r>
              <a:rPr lang="en-US" dirty="0" smtClean="0"/>
              <a:t>Serve two functions </a:t>
            </a:r>
          </a:p>
          <a:p>
            <a:pPr lvl="1"/>
            <a:r>
              <a:rPr lang="en-US" dirty="0" smtClean="0"/>
              <a:t>Discovery of local end-hosts</a:t>
            </a:r>
          </a:p>
          <a:p>
            <a:pPr lvl="2"/>
            <a:r>
              <a:rPr lang="en-US" dirty="0">
                <a:solidFill>
                  <a:srgbClr val="000090"/>
                </a:solidFill>
              </a:rPr>
              <a:t>for communication between hosts on the same </a:t>
            </a:r>
            <a:r>
              <a:rPr lang="en-US" dirty="0" smtClean="0">
                <a:solidFill>
                  <a:srgbClr val="000090"/>
                </a:solidFill>
              </a:rPr>
              <a:t>LAN</a:t>
            </a:r>
            <a:endParaRPr lang="en-US" dirty="0"/>
          </a:p>
          <a:p>
            <a:pPr lvl="1"/>
            <a:r>
              <a:rPr lang="en-US" dirty="0" smtClean="0"/>
              <a:t>Bootstrap communication with remote hosts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what’s my IP address?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who/where is my local DNS server?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who/where is my first hop router? 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23548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 (1)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00600"/>
          </a:xfrm>
        </p:spPr>
        <p:txBody>
          <a:bodyPr/>
          <a:lstStyle/>
          <a:p>
            <a:r>
              <a:rPr lang="en-US" dirty="0" smtClean="0"/>
              <a:t>Exam format </a:t>
            </a:r>
            <a:r>
              <a:rPr lang="en-US" dirty="0" smtClean="0">
                <a:solidFill>
                  <a:srgbClr val="000090"/>
                </a:solidFill>
              </a:rPr>
              <a:t>(tentative!)</a:t>
            </a:r>
          </a:p>
          <a:p>
            <a:pPr lvl="1"/>
            <a:r>
              <a:rPr lang="en-US" sz="2200" dirty="0" smtClean="0"/>
              <a:t>Similar to the midterm but between 50-75% longer </a:t>
            </a:r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(Q1) A set of multiple choice questions 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</a:rPr>
              <a:t>ordered roughly from easiest to hardest </a:t>
            </a:r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(Q2) Design scenarios </a:t>
            </a:r>
          </a:p>
          <a:p>
            <a:pPr lvl="2"/>
            <a:r>
              <a:rPr lang="en-US" sz="2200" dirty="0" smtClean="0">
                <a:solidFill>
                  <a:srgbClr val="000000"/>
                </a:solidFill>
              </a:rPr>
              <a:t>ordered roughly from easiest to hardest within each scenario</a:t>
            </a:r>
          </a:p>
          <a:p>
            <a:pPr lvl="1"/>
            <a:r>
              <a:rPr lang="en-US" sz="2200" dirty="0" smtClean="0">
                <a:solidFill>
                  <a:srgbClr val="000090"/>
                </a:solidFill>
              </a:rPr>
              <a:t>(Q3+) more traditional </a:t>
            </a:r>
            <a:r>
              <a:rPr lang="en-US" sz="2200" dirty="0" smtClean="0">
                <a:solidFill>
                  <a:srgbClr val="000090"/>
                </a:solidFill>
              </a:rPr>
              <a:t>problem solving</a:t>
            </a:r>
            <a:endParaRPr lang="en-US" sz="2200" dirty="0" smtClean="0">
              <a:solidFill>
                <a:srgbClr val="000090"/>
              </a:solidFill>
            </a:endParaRPr>
          </a:p>
          <a:p>
            <a:pPr lvl="2"/>
            <a:r>
              <a:rPr lang="en-US" sz="2200" dirty="0" smtClean="0">
                <a:solidFill>
                  <a:srgbClr val="000000"/>
                </a:solidFill>
              </a:rPr>
              <a:t>ordered from easiest to hardest</a:t>
            </a:r>
            <a:endParaRPr lang="en-US" sz="2600" dirty="0" smtClean="0">
              <a:solidFill>
                <a:srgbClr val="000000"/>
              </a:solidFill>
            </a:endParaRPr>
          </a:p>
          <a:p>
            <a:pPr lvl="2"/>
            <a:endParaRPr lang="en-US" sz="2200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Pace yourself accordingly.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66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138" cy="4525963"/>
          </a:xfrm>
        </p:spPr>
        <p:txBody>
          <a:bodyPr/>
          <a:lstStyle/>
          <a:p>
            <a:r>
              <a:rPr lang="en-US" dirty="0" smtClean="0"/>
              <a:t>“Dynamic </a:t>
            </a:r>
            <a:r>
              <a:rPr lang="en-US" dirty="0"/>
              <a:t>H</a:t>
            </a:r>
            <a:r>
              <a:rPr lang="en-US" dirty="0" smtClean="0"/>
              <a:t>ost Configuration Protocol”</a:t>
            </a:r>
          </a:p>
          <a:p>
            <a:endParaRPr lang="en-US" dirty="0" smtClean="0"/>
          </a:p>
          <a:p>
            <a:r>
              <a:rPr lang="en-US" dirty="0" smtClean="0"/>
              <a:t>A host uses DHCP to discover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its own IP address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its </a:t>
            </a:r>
            <a:r>
              <a:rPr lang="en-US" dirty="0" err="1" smtClean="0">
                <a:solidFill>
                  <a:srgbClr val="000090"/>
                </a:solidFill>
              </a:rPr>
              <a:t>netmask</a:t>
            </a:r>
            <a:endParaRPr lang="en-US" dirty="0" smtClean="0">
              <a:solidFill>
                <a:srgbClr val="000090"/>
              </a:solidFill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IP address(</a:t>
            </a:r>
            <a:r>
              <a:rPr lang="en-US" dirty="0" err="1" smtClean="0">
                <a:solidFill>
                  <a:srgbClr val="000090"/>
                </a:solidFill>
              </a:rPr>
              <a:t>es</a:t>
            </a:r>
            <a:r>
              <a:rPr lang="en-US" dirty="0" smtClean="0">
                <a:solidFill>
                  <a:srgbClr val="000090"/>
                </a:solidFill>
              </a:rPr>
              <a:t>) for its DNS name server(s)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IP address(</a:t>
            </a:r>
            <a:r>
              <a:rPr lang="en-US" dirty="0" err="1" smtClean="0">
                <a:solidFill>
                  <a:srgbClr val="000090"/>
                </a:solidFill>
              </a:rPr>
              <a:t>es</a:t>
            </a:r>
            <a:r>
              <a:rPr lang="en-US" dirty="0" smtClean="0">
                <a:solidFill>
                  <a:srgbClr val="000090"/>
                </a:solidFill>
              </a:rPr>
              <a:t>) for its first-hop “default” router(s)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80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DHCP: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138" cy="56163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local DHCP servers maintain required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</a:t>
            </a:r>
            <a:r>
              <a:rPr lang="en-US" dirty="0" smtClean="0">
                <a:solidFill>
                  <a:srgbClr val="FF0000"/>
                </a:solidFill>
              </a:rPr>
              <a:t>broadcasts</a:t>
            </a:r>
            <a:r>
              <a:rPr lang="en-US" dirty="0" smtClean="0"/>
              <a:t> a DHCP discovery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or more DHCP servers responds with a DHCP  “offer” message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Client </a:t>
            </a:r>
            <a:r>
              <a:rPr lang="en-US" dirty="0" smtClean="0">
                <a:solidFill>
                  <a:srgbClr val="FF0000"/>
                </a:solidFill>
              </a:rPr>
              <a:t>broadcasts </a:t>
            </a:r>
            <a:r>
              <a:rPr lang="en-US" dirty="0" smtClean="0"/>
              <a:t>a DHCP request message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Selected DHCP server responds with an ACK</a:t>
            </a:r>
          </a:p>
        </p:txBody>
      </p:sp>
    </p:spTree>
    <p:extLst>
      <p:ext uri="{BB962C8B-B14F-4D97-AF65-F5344CB8AC3E}">
        <p14:creationId xmlns:p14="http://schemas.microsoft.com/office/powerpoint/2010/main" val="348175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ARP: Address </a:t>
            </a:r>
            <a:r>
              <a:rPr lang="en-US" dirty="0">
                <a:ea typeface="ＭＳ Ｐゴシック" charset="0"/>
                <a:cs typeface="ＭＳ Ｐゴシック" charset="0"/>
              </a:rPr>
              <a:t>Resolution Protocol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798" y="1371600"/>
            <a:ext cx="8686800" cy="54864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ARP provides IP-to-</a:t>
            </a:r>
            <a:r>
              <a:rPr lang="en-US" sz="2400" dirty="0" smtClean="0">
                <a:cs typeface="Arial" charset="0"/>
                <a:sym typeface="Wingdings"/>
              </a:rPr>
              <a:t>MAC translation</a:t>
            </a:r>
          </a:p>
          <a:p>
            <a:pPr>
              <a:lnSpc>
                <a:spcPct val="90000"/>
              </a:lnSpc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Every </a:t>
            </a:r>
            <a:r>
              <a:rPr lang="en-US" sz="2400" dirty="0" smtClean="0">
                <a:cs typeface="Arial" charset="0"/>
              </a:rPr>
              <a:t>host </a:t>
            </a:r>
            <a:r>
              <a:rPr lang="en-US" sz="2400" dirty="0">
                <a:cs typeface="Arial" charset="0"/>
              </a:rPr>
              <a:t>maintains an </a:t>
            </a:r>
            <a:r>
              <a:rPr lang="en-US" sz="2400" dirty="0">
                <a:solidFill>
                  <a:srgbClr val="0000FF"/>
                </a:solidFill>
                <a:cs typeface="Arial" charset="0"/>
              </a:rPr>
              <a:t>ARP</a:t>
            </a:r>
            <a:r>
              <a:rPr lang="en-US" sz="2400" dirty="0">
                <a:cs typeface="Arial" charset="0"/>
              </a:rPr>
              <a:t> table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list of (IP address </a:t>
            </a:r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 </a:t>
            </a:r>
            <a:r>
              <a:rPr 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MAC </a:t>
            </a:r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address) pairs</a:t>
            </a:r>
          </a:p>
          <a:p>
            <a:pPr lvl="1">
              <a:lnSpc>
                <a:spcPct val="90000"/>
              </a:lnSpc>
            </a:pPr>
            <a:endParaRPr lang="en-US" sz="20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cs typeface="Arial" charset="0"/>
              </a:rPr>
              <a:t>But</a:t>
            </a:r>
            <a:r>
              <a:rPr lang="en-US" sz="2400" dirty="0">
                <a:cs typeface="Arial" charset="0"/>
              </a:rPr>
              <a:t>: what if IP address </a:t>
            </a:r>
            <a:r>
              <a:rPr lang="en-US" sz="2400" dirty="0">
                <a:solidFill>
                  <a:srgbClr val="FF3300"/>
                </a:solidFill>
                <a:cs typeface="Arial" charset="0"/>
              </a:rPr>
              <a:t>not</a:t>
            </a:r>
            <a:r>
              <a:rPr lang="en-US" sz="2400" dirty="0">
                <a:cs typeface="Arial" charset="0"/>
              </a:rPr>
              <a:t> in the table?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Sender broadcasts: </a:t>
            </a:r>
            <a:r>
              <a:rPr lang="ja-JP" alt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“</a:t>
            </a:r>
            <a:r>
              <a:rPr 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Who has IP address 1.2.3.156</a:t>
            </a:r>
            <a:r>
              <a:rPr 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?</a:t>
            </a:r>
            <a:r>
              <a:rPr lang="ja-JP" alt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”</a:t>
            </a:r>
            <a:endParaRPr lang="en-US" sz="2000" dirty="0">
              <a:solidFill>
                <a:srgbClr val="000090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Receiver responds: </a:t>
            </a:r>
            <a:r>
              <a:rPr lang="ja-JP" alt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“</a:t>
            </a:r>
            <a:r>
              <a:rPr lang="en-US" sz="2000" b="1" dirty="0">
                <a:solidFill>
                  <a:srgbClr val="0000FF"/>
                </a:solidFill>
                <a:ea typeface="Arial" charset="0"/>
                <a:cs typeface="Arial" charset="0"/>
              </a:rPr>
              <a:t>MAC address 58-23-D7-FA-20-B0</a:t>
            </a:r>
            <a:r>
              <a:rPr lang="ja-JP" alt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”</a:t>
            </a:r>
            <a:endParaRPr lang="en-US" sz="2000" dirty="0">
              <a:solidFill>
                <a:srgbClr val="000090"/>
              </a:solidFill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0090"/>
                </a:solidFill>
                <a:ea typeface="Arial" charset="0"/>
                <a:cs typeface="Arial" charset="0"/>
              </a:rPr>
              <a:t>Sender caches result in its ARP </a:t>
            </a:r>
            <a:r>
              <a:rPr lang="en-US" sz="2000" dirty="0" smtClean="0">
                <a:solidFill>
                  <a:srgbClr val="000090"/>
                </a:solidFill>
                <a:ea typeface="Arial" charset="0"/>
                <a:cs typeface="Arial" charset="0"/>
              </a:rPr>
              <a:t>table</a:t>
            </a:r>
            <a:endParaRPr lang="en-US" sz="2000" dirty="0">
              <a:solidFill>
                <a:srgbClr val="000090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908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Key Ideas in Both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ARP and DHCP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Broadcasting</a:t>
            </a:r>
            <a:r>
              <a:rPr lang="en-US" sz="2400" dirty="0">
                <a:latin typeface="Arial" charset="0"/>
                <a:cs typeface="Arial" charset="0"/>
              </a:rPr>
              <a:t>: </a:t>
            </a:r>
            <a:r>
              <a:rPr lang="en-US" sz="2400" dirty="0" smtClean="0">
                <a:latin typeface="Arial" charset="0"/>
                <a:cs typeface="Arial" charset="0"/>
              </a:rPr>
              <a:t>used for initial bootstrap </a:t>
            </a:r>
          </a:p>
          <a:p>
            <a:pPr lvl="1"/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2"/>
              </a:buClr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Caching</a:t>
            </a:r>
            <a:r>
              <a:rPr lang="en-US" sz="2400" dirty="0">
                <a:latin typeface="Arial" charset="0"/>
                <a:cs typeface="Arial" charset="0"/>
              </a:rPr>
              <a:t>: remember the past for a while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Store the information you learn to reduce overhead</a:t>
            </a:r>
          </a:p>
          <a:p>
            <a:pPr lvl="1"/>
            <a:r>
              <a:rPr lang="en-US" sz="2000" i="1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Key </a:t>
            </a:r>
            <a:r>
              <a:rPr lang="en-US" sz="2000" i="1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optimization for performance</a:t>
            </a:r>
          </a:p>
          <a:p>
            <a:pPr lvl="1"/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>
              <a:buClr>
                <a:schemeClr val="tx2"/>
              </a:buClr>
            </a:pPr>
            <a:r>
              <a:rPr lang="en-US" sz="2400" dirty="0">
                <a:solidFill>
                  <a:srgbClr val="0000FF"/>
                </a:solidFill>
                <a:latin typeface="Arial" charset="0"/>
                <a:cs typeface="Arial" charset="0"/>
              </a:rPr>
              <a:t>Soft state</a:t>
            </a:r>
            <a:r>
              <a:rPr lang="en-US" sz="2400" dirty="0">
                <a:latin typeface="Arial" charset="0"/>
                <a:cs typeface="Arial" charset="0"/>
              </a:rPr>
              <a:t>: eventually forget the past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Associate a time-to-live field with the information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… and either refresh or discard the information</a:t>
            </a:r>
          </a:p>
          <a:p>
            <a:pPr lvl="1"/>
            <a:r>
              <a:rPr lang="en-US" sz="2000" i="1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Key </a:t>
            </a:r>
            <a:r>
              <a:rPr lang="en-US" sz="2000" i="1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for </a:t>
            </a:r>
            <a:r>
              <a:rPr lang="en-US" sz="2000" i="1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robustness </a:t>
            </a:r>
          </a:p>
        </p:txBody>
      </p:sp>
    </p:spTree>
    <p:extLst>
      <p:ext uri="{BB962C8B-B14F-4D97-AF65-F5344CB8AC3E}">
        <p14:creationId xmlns:p14="http://schemas.microsoft.com/office/powerpoint/2010/main" val="391032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3475"/>
            <a:ext cx="8229600" cy="12792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the pieces together (</a:t>
            </a:r>
            <a:r>
              <a:rPr lang="en-US" dirty="0" err="1" smtClean="0"/>
              <a:t>Lec</a:t>
            </a:r>
            <a:r>
              <a:rPr lang="en-US" dirty="0" smtClean="0"/>
              <a:t> 18)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409" y="5567845"/>
            <a:ext cx="6993971" cy="114446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Assume: `cold start’ -- nothing cached anywhere</a:t>
            </a:r>
          </a:p>
          <a:p>
            <a:r>
              <a:rPr lang="en-US" sz="2400" dirty="0" smtClean="0"/>
              <a:t>Assume: </a:t>
            </a:r>
            <a:r>
              <a:rPr lang="en-US" sz="2400" dirty="0" err="1" smtClean="0"/>
              <a:t>yourDNS</a:t>
            </a:r>
            <a:r>
              <a:rPr lang="en-US" sz="2400" dirty="0" smtClean="0"/>
              <a:t> on a different subnet from </a:t>
            </a:r>
            <a:r>
              <a:rPr lang="en-US" sz="2400" dirty="0" err="1" smtClean="0"/>
              <a:t>yourDHCP</a:t>
            </a:r>
            <a:endParaRPr lang="en-US" sz="2400" dirty="0" smtClean="0"/>
          </a:p>
          <a:p>
            <a:r>
              <a:rPr lang="en-US" sz="2400" dirty="0" smtClean="0"/>
              <a:t>Ignore intra- and </a:t>
            </a:r>
            <a:r>
              <a:rPr lang="en-US" sz="2400" dirty="0" err="1" smtClean="0"/>
              <a:t>interdomain</a:t>
            </a:r>
            <a:r>
              <a:rPr lang="en-US" sz="2400" dirty="0" smtClean="0"/>
              <a:t> routing protocols 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4248102" y="2619748"/>
            <a:ext cx="4214580" cy="1611646"/>
            <a:chOff x="4248102" y="2619748"/>
            <a:chExt cx="4214580" cy="1611646"/>
          </a:xfrm>
        </p:grpSpPr>
        <p:sp>
          <p:nvSpPr>
            <p:cNvPr id="35" name="Cloud 34"/>
            <p:cNvSpPr/>
            <p:nvPr/>
          </p:nvSpPr>
          <p:spPr>
            <a:xfrm>
              <a:off x="6608700" y="2619748"/>
              <a:ext cx="1853982" cy="1611646"/>
            </a:xfrm>
            <a:prstGeom prst="cloud">
              <a:avLst/>
            </a:prstGeom>
            <a:solidFill>
              <a:srgbClr val="D9969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2823" y="3022677"/>
              <a:ext cx="668528" cy="39715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6989127" y="3403486"/>
              <a:ext cx="12107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Google’s </a:t>
              </a:r>
              <a:br>
                <a:rPr lang="en-US" dirty="0" smtClean="0"/>
              </a:br>
              <a:r>
                <a:rPr lang="en-US" dirty="0" smtClean="0"/>
                <a:t>datacenter</a:t>
              </a:r>
              <a:endParaRPr lang="en-US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V="1">
              <a:off x="4248102" y="3513101"/>
              <a:ext cx="2360598" cy="369388"/>
            </a:xfrm>
            <a:prstGeom prst="straightConnector1">
              <a:avLst/>
            </a:prstGeom>
            <a:ln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32718" y="2322906"/>
            <a:ext cx="1615083" cy="4489538"/>
            <a:chOff x="132718" y="2322906"/>
            <a:chExt cx="1615083" cy="4489538"/>
          </a:xfrm>
        </p:grpSpPr>
        <p:pic>
          <p:nvPicPr>
            <p:cNvPr id="55" name="Picture 54" descr="Unknown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59" y="5476621"/>
              <a:ext cx="673898" cy="966491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16" y="2322906"/>
              <a:ext cx="815024" cy="815024"/>
            </a:xfrm>
            <a:prstGeom prst="rect">
              <a:avLst/>
            </a:prstGeom>
          </p:spPr>
        </p:pic>
        <p:sp>
          <p:nvSpPr>
            <p:cNvPr id="8" name="Line 8"/>
            <p:cNvSpPr>
              <a:spLocks noChangeShapeType="1"/>
            </p:cNvSpPr>
            <p:nvPr/>
          </p:nvSpPr>
          <p:spPr bwMode="auto">
            <a:xfrm rot="16200000">
              <a:off x="1206356" y="4854251"/>
              <a:ext cx="0" cy="323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rot="16200000">
              <a:off x="1206356" y="3720536"/>
              <a:ext cx="0" cy="323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rot="16200000">
              <a:off x="-70862" y="4257181"/>
              <a:ext cx="2886436" cy="809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rot="16200000">
              <a:off x="1204909" y="4037213"/>
              <a:ext cx="0" cy="3349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rot="16200000">
              <a:off x="1210443" y="4550229"/>
              <a:ext cx="0" cy="323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9"/>
            <p:cNvSpPr>
              <a:spLocks noChangeShapeType="1"/>
            </p:cNvSpPr>
            <p:nvPr/>
          </p:nvSpPr>
          <p:spPr bwMode="auto">
            <a:xfrm rot="16200000">
              <a:off x="1199372" y="5376009"/>
              <a:ext cx="0" cy="323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9"/>
            <p:cNvSpPr>
              <a:spLocks noChangeShapeType="1"/>
            </p:cNvSpPr>
            <p:nvPr/>
          </p:nvSpPr>
          <p:spPr bwMode="auto">
            <a:xfrm rot="16200000">
              <a:off x="1226638" y="2877937"/>
              <a:ext cx="0" cy="32390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 descr="7288396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546" y="4809201"/>
              <a:ext cx="676001" cy="414004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972629" y="6443112"/>
              <a:ext cx="775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Dorm</a:t>
              </a:r>
              <a:endParaRPr lang="en-US" i="1" dirty="0"/>
            </a:p>
          </p:txBody>
        </p:sp>
        <p:sp>
          <p:nvSpPr>
            <p:cNvPr id="56" name="Oval Callout 55"/>
            <p:cNvSpPr/>
            <p:nvPr/>
          </p:nvSpPr>
          <p:spPr>
            <a:xfrm>
              <a:off x="193532" y="3995598"/>
              <a:ext cx="791427" cy="374172"/>
            </a:xfrm>
            <a:prstGeom prst="wedgeEllipseCallout">
              <a:avLst>
                <a:gd name="adj1" fmla="val 21660"/>
                <a:gd name="adj2" fmla="val 167828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You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32718" y="2969791"/>
              <a:ext cx="11601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/>
                <a:t>yourDHCP</a:t>
              </a:r>
              <a:endParaRPr lang="en-US" b="1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368308" y="2527794"/>
            <a:ext cx="2879794" cy="2596952"/>
            <a:chOff x="1368308" y="2527794"/>
            <a:chExt cx="2879794" cy="259695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7539" y="2848703"/>
              <a:ext cx="835665" cy="835665"/>
            </a:xfrm>
            <a:prstGeom prst="rect">
              <a:avLst/>
            </a:prstGeom>
          </p:spPr>
        </p:pic>
        <p:sp>
          <p:nvSpPr>
            <p:cNvPr id="11" name="Line 12"/>
            <p:cNvSpPr>
              <a:spLocks noChangeShapeType="1"/>
            </p:cNvSpPr>
            <p:nvPr/>
          </p:nvSpPr>
          <p:spPr bwMode="auto">
            <a:xfrm rot="16200000">
              <a:off x="1600055" y="4087176"/>
              <a:ext cx="1" cy="4634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5"/>
            <p:cNvSpPr>
              <a:spLocks noChangeArrowheads="1"/>
            </p:cNvSpPr>
            <p:nvPr/>
          </p:nvSpPr>
          <p:spPr bwMode="auto">
            <a:xfrm rot="16200000">
              <a:off x="1703605" y="4099558"/>
              <a:ext cx="447712" cy="35931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Cloud 32"/>
            <p:cNvSpPr/>
            <p:nvPr/>
          </p:nvSpPr>
          <p:spPr>
            <a:xfrm>
              <a:off x="2394120" y="3513100"/>
              <a:ext cx="1853982" cy="1611646"/>
            </a:xfrm>
            <a:prstGeom prst="cloud">
              <a:avLst/>
            </a:prstGeom>
            <a:solidFill>
              <a:srgbClr val="D9969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25464" y="4141747"/>
              <a:ext cx="5822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UCB</a:t>
              </a:r>
              <a:endParaRPr lang="en-US" dirty="0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rot="16200000" flipH="1">
              <a:off x="2317503" y="4108542"/>
              <a:ext cx="2" cy="4207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93598" y="2527794"/>
              <a:ext cx="1030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 smtClean="0"/>
                <a:t>yourDNS</a:t>
              </a:r>
              <a:endParaRPr lang="en-US" b="1" dirty="0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1395453" y="4087162"/>
              <a:ext cx="1058756" cy="366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 algn="ctr" eaLnBrk="0" hangingPunct="0"/>
              <a:r>
                <a:rPr lang="en-US" b="1" dirty="0" smtClean="0">
                  <a:solidFill>
                    <a:srgbClr val="000000"/>
                  </a:solidFill>
                </a:rPr>
                <a:t>R</a:t>
              </a:r>
              <a:endParaRPr lang="en-US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42611" y="4411771"/>
              <a:ext cx="824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i="1" dirty="0" smtClean="0"/>
                <a:t>router</a:t>
              </a:r>
              <a:endParaRPr lang="en-US" i="1" dirty="0"/>
            </a:p>
          </p:txBody>
        </p:sp>
      </p:grpSp>
      <p:sp>
        <p:nvSpPr>
          <p:cNvPr id="63" name="Content Placeholder 2"/>
          <p:cNvSpPr txBox="1">
            <a:spLocks/>
          </p:cNvSpPr>
          <p:nvPr/>
        </p:nvSpPr>
        <p:spPr>
          <a:xfrm>
            <a:off x="3733800" y="3352800"/>
            <a:ext cx="3825410" cy="1332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Understand this!</a:t>
            </a: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1153440" y="1080807"/>
            <a:ext cx="6920072" cy="1028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Walk through the steps required to download </a:t>
            </a:r>
            <a:r>
              <a:rPr lang="en-US" sz="2400" dirty="0" smtClean="0">
                <a:hlinkClick r:id="rId6"/>
              </a:rPr>
              <a:t>www.google.com/index.html</a:t>
            </a:r>
            <a:r>
              <a:rPr lang="en-US" sz="2400" dirty="0" smtClean="0"/>
              <a:t> from your laptop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9141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Wireless (lecture 19)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90678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Things you need to know: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Properties of the medium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broadcast</a:t>
            </a:r>
          </a:p>
          <a:p>
            <a:pPr marL="693737" lvl="2" indent="0">
              <a:buNone/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  <a:sym typeface="Wingdings"/>
              </a:rPr>
              <a:t> collisions happen</a:t>
            </a:r>
            <a:endParaRPr lang="en-US" dirty="0">
              <a:solidFill>
                <a:srgbClr val="000090"/>
              </a:solidFill>
              <a:latin typeface="Arial" charset="0"/>
              <a:cs typeface="Arial" charset="0"/>
              <a:sym typeface="Wingdings"/>
            </a:endParaRP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  <a:sym typeface="Wingdings"/>
              </a:rPr>
              <a:t>but broadcast has limited range </a:t>
            </a:r>
          </a:p>
          <a:p>
            <a:pPr marL="693737" lvl="2" indent="0">
              <a:buNone/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  <a:sym typeface="Wingdings"/>
              </a:rPr>
              <a:t>no concept of a “global” collision </a:t>
            </a:r>
          </a:p>
          <a:p>
            <a:pPr marL="693737" lvl="2" indent="0">
              <a:buNone/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  <a:sym typeface="Wingdings"/>
              </a:rPr>
              <a:t> simultaneous transmissions are possible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can’t </a:t>
            </a:r>
            <a:r>
              <a:rPr lang="en-US" dirty="0">
                <a:solidFill>
                  <a:srgbClr val="000090"/>
                </a:solidFill>
                <a:latin typeface="Arial" charset="0"/>
                <a:cs typeface="Arial" charset="0"/>
              </a:rPr>
              <a:t>receive while transmitting </a:t>
            </a:r>
          </a:p>
          <a:p>
            <a:pPr lvl="2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  <a:sym typeface="Wingdings"/>
              </a:rPr>
              <a:t>can’t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  <a:sym typeface="Wingdings"/>
              </a:rPr>
              <a:t>detect collisions</a:t>
            </a:r>
            <a:endParaRPr lang="en-US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1">
              <a:buFont typeface="Wingdings" charset="0"/>
              <a:buChar char="à"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582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Wireless (lecture 19)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90678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Things you need to know: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Properties of the medium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Canonical scenarios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hidden terminal (carrier sense fails to prevent collisions)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exposed terminal (carrier sense needlessly limits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commn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.)</a:t>
            </a:r>
          </a:p>
          <a:p>
            <a:pPr marL="693737" lvl="2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22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Wireless (lecture 19)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90678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Things you need to know: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Properties of the medium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Canonical scenarios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Techniques for collision avoidance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carrier sense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explicit request/response (RTS/CTS)</a:t>
            </a:r>
          </a:p>
          <a:p>
            <a:pPr lvl="1"/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backoff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</a:p>
          <a:p>
            <a:pPr marL="693737" lvl="2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48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Wireless (lecture 19)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85344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Things you need to know: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Properties of the medium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Canonical scenarios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Techniques for collision avoidance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How to analyze a given media access protocol that uses the above techniques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We’ll give you the protocol rules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; you analyze how (and how well) data exchange proceeds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You don’t need to memorize protocol rules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e.g.,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Q7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on HW3</a:t>
            </a:r>
          </a:p>
          <a:p>
            <a:pPr marL="693737" lvl="2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0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Wireless (lecture 19)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19263"/>
            <a:ext cx="8534400" cy="44116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Things you need to know: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Properties of the medium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Canonical scenarios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Techniques for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collision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avoidance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rPr>
              <a:t>How to analyze a given media access protocol that uses the above techniques</a:t>
            </a:r>
          </a:p>
          <a:p>
            <a:pPr marL="0" indent="0">
              <a:buNone/>
            </a:pPr>
            <a:r>
              <a:rPr lang="en-US" dirty="0" smtClean="0">
                <a:latin typeface="Arial" charset="0"/>
                <a:cs typeface="Arial" charset="0"/>
              </a:rPr>
              <a:t>Things we don’t expect you to know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mathematical understanding of wireless signals (free space loss, interference, attenuation, </a:t>
            </a:r>
            <a:r>
              <a:rPr lang="en-US" i="1" dirty="0" smtClean="0">
                <a:latin typeface="Arial" charset="0"/>
                <a:cs typeface="Arial" charset="0"/>
              </a:rPr>
              <a:t>etc.</a:t>
            </a:r>
            <a:r>
              <a:rPr lang="en-US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details of specific </a:t>
            </a:r>
            <a:r>
              <a:rPr lang="en-US" dirty="0" smtClean="0">
                <a:latin typeface="Arial" charset="0"/>
                <a:cs typeface="Arial" charset="0"/>
              </a:rPr>
              <a:t>wireless protocols </a:t>
            </a:r>
            <a:r>
              <a:rPr lang="en-US" dirty="0" smtClean="0">
                <a:latin typeface="Arial" charset="0"/>
                <a:cs typeface="Arial" charset="0"/>
              </a:rPr>
              <a:t>(e.g., 802.11)</a:t>
            </a:r>
          </a:p>
          <a:p>
            <a:pPr marL="693737" lvl="2" indent="0">
              <a:buNone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554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 (2)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800600"/>
          </a:xfrm>
        </p:spPr>
        <p:txBody>
          <a:bodyPr/>
          <a:lstStyle/>
          <a:p>
            <a:r>
              <a:rPr lang="en-US" sz="2200" dirty="0" smtClean="0">
                <a:solidFill>
                  <a:srgbClr val="000000"/>
                </a:solidFill>
              </a:rPr>
              <a:t>Test </a:t>
            </a:r>
            <a:r>
              <a:rPr lang="en-US" sz="2200" dirty="0" smtClean="0">
                <a:solidFill>
                  <a:srgbClr val="000000"/>
                </a:solidFill>
              </a:rPr>
              <a:t>based on material covered </a:t>
            </a:r>
            <a:r>
              <a:rPr lang="en-US" sz="2200" dirty="0">
                <a:solidFill>
                  <a:srgbClr val="000000"/>
                </a:solidFill>
              </a:rPr>
              <a:t>in lecture &amp; </a:t>
            </a:r>
            <a:r>
              <a:rPr lang="en-US" sz="2200" dirty="0" smtClean="0">
                <a:solidFill>
                  <a:srgbClr val="000000"/>
                </a:solidFill>
              </a:rPr>
              <a:t>sections from the </a:t>
            </a:r>
            <a:r>
              <a:rPr lang="en-US" sz="2200" dirty="0" smtClean="0">
                <a:solidFill>
                  <a:srgbClr val="FF0000"/>
                </a:solidFill>
              </a:rPr>
              <a:t>entire</a:t>
            </a:r>
            <a:r>
              <a:rPr lang="en-US" sz="2200" dirty="0" smtClean="0">
                <a:solidFill>
                  <a:srgbClr val="000000"/>
                </a:solidFill>
              </a:rPr>
              <a:t> semester</a:t>
            </a:r>
          </a:p>
          <a:p>
            <a:pPr lvl="2"/>
            <a:r>
              <a:rPr lang="en-US" sz="1800" dirty="0" smtClean="0">
                <a:solidFill>
                  <a:srgbClr val="000090"/>
                </a:solidFill>
              </a:rPr>
              <a:t>Text</a:t>
            </a:r>
            <a:r>
              <a:rPr lang="en-US" sz="1800" dirty="0">
                <a:solidFill>
                  <a:srgbClr val="000090"/>
                </a:solidFill>
              </a:rPr>
              <a:t>: only to clarify details and context for the </a:t>
            </a:r>
            <a:r>
              <a:rPr lang="en-US" sz="1800" dirty="0" smtClean="0">
                <a:solidFill>
                  <a:srgbClr val="000090"/>
                </a:solidFill>
              </a:rPr>
              <a:t>above</a:t>
            </a:r>
            <a:br>
              <a:rPr lang="en-US" sz="1800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sz="2200" dirty="0" smtClean="0"/>
              <a:t>More emphasis on post-midterm material</a:t>
            </a:r>
            <a:endParaRPr lang="en-US" sz="2200" dirty="0" smtClean="0">
              <a:solidFill>
                <a:srgbClr val="000090"/>
              </a:solidFill>
            </a:endParaRPr>
          </a:p>
          <a:p>
            <a:pPr lvl="2"/>
            <a:r>
              <a:rPr lang="en-US" sz="1800" dirty="0" smtClean="0">
                <a:solidFill>
                  <a:srgbClr val="000090"/>
                </a:solidFill>
              </a:rPr>
              <a:t>But </a:t>
            </a:r>
            <a:r>
              <a:rPr lang="en-US" sz="1800" dirty="0" smtClean="0">
                <a:solidFill>
                  <a:srgbClr val="000090"/>
                </a:solidFill>
              </a:rPr>
              <a:t>you really can’t tackle post-midterm material without thoroughly understanding the pre-midterm material!</a:t>
            </a:r>
          </a:p>
          <a:p>
            <a:pPr lvl="1"/>
            <a:endParaRPr lang="en-US" sz="22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5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Datacenters (lectures 20, 21)  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3"/>
            <a:ext cx="9144000" cy="4411662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What you should know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80571" y="2362200"/>
            <a:ext cx="894442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28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400" b="0" dirty="0" smtClean="0"/>
              <a:t>How and why DC networks are different (</a:t>
            </a:r>
            <a:r>
              <a:rPr lang="en-US" sz="2400" b="0" i="1" dirty="0" smtClean="0"/>
              <a:t>vs.</a:t>
            </a:r>
            <a:r>
              <a:rPr lang="en-US" sz="2400" b="0" dirty="0" smtClean="0"/>
              <a:t> WAN)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in terms of workload, goals, characteristics</a:t>
            </a:r>
            <a:r>
              <a:rPr lang="en-US" b="0" dirty="0"/>
              <a:t/>
            </a:r>
            <a:br>
              <a:rPr lang="en-US" b="0" dirty="0"/>
            </a:br>
            <a:endParaRPr lang="en-US" sz="2400" b="0" dirty="0" smtClean="0"/>
          </a:p>
          <a:p>
            <a:r>
              <a:rPr lang="en-US" sz="2400" b="0" dirty="0" smtClean="0"/>
              <a:t>How traditional solutions fare in this environment</a:t>
            </a:r>
          </a:p>
          <a:p>
            <a:pPr lvl="1"/>
            <a:r>
              <a:rPr lang="en-US" sz="2000" b="0" dirty="0" smtClean="0">
                <a:solidFill>
                  <a:srgbClr val="000090"/>
                </a:solidFill>
              </a:rPr>
              <a:t>e.g., IP, Ethernet, TCP</a:t>
            </a:r>
            <a:br>
              <a:rPr lang="en-US" sz="2000" b="0" dirty="0" smtClean="0">
                <a:solidFill>
                  <a:srgbClr val="000090"/>
                </a:solidFill>
              </a:rPr>
            </a:br>
            <a:endParaRPr lang="en-US" sz="2400" b="0" dirty="0" smtClean="0"/>
          </a:p>
          <a:p>
            <a:r>
              <a:rPr lang="en-US" sz="2400" b="0" dirty="0" smtClean="0"/>
              <a:t>Understand Fat-Tree DC networks</a:t>
            </a:r>
          </a:p>
          <a:p>
            <a:pPr lvl="1"/>
            <a:r>
              <a:rPr lang="en-US" sz="2000" b="0" dirty="0" smtClean="0"/>
              <a:t>Why “fat”; how we do addressing and routing on a fat-tree </a:t>
            </a:r>
          </a:p>
          <a:p>
            <a:pPr lvl="1"/>
            <a:endParaRPr lang="en-US" sz="2000" b="0" dirty="0" smtClean="0"/>
          </a:p>
          <a:p>
            <a:r>
              <a:rPr lang="en-US" sz="2400" b="0" dirty="0" smtClean="0"/>
              <a:t>High level understanding of DC-TCP and </a:t>
            </a:r>
            <a:r>
              <a:rPr lang="en-US" sz="2400" b="0" dirty="0" err="1" smtClean="0"/>
              <a:t>pFabric</a:t>
            </a:r>
            <a:endParaRPr lang="en-US" sz="2400" b="0" dirty="0" smtClean="0"/>
          </a:p>
          <a:p>
            <a:pPr lvl="1"/>
            <a:r>
              <a:rPr lang="en-US" sz="2000" b="0" dirty="0" smtClean="0"/>
              <a:t>mostly the “why” for the approach taken</a:t>
            </a:r>
          </a:p>
          <a:p>
            <a:pPr lvl="1"/>
            <a:endParaRPr lang="en-US" sz="2000" b="0" dirty="0" smtClean="0"/>
          </a:p>
          <a:p>
            <a:pPr lvl="1"/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3868078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59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Typical datacenter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71" y="2053775"/>
            <a:ext cx="8944429" cy="4187368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Servers organized in racks</a:t>
            </a:r>
          </a:p>
          <a:p>
            <a:r>
              <a:rPr lang="en-US" dirty="0" smtClean="0"/>
              <a:t>Each rack has a `Top of Rack’ (</a:t>
            </a:r>
            <a:r>
              <a:rPr lang="en-US" dirty="0" err="1" smtClean="0"/>
              <a:t>ToR</a:t>
            </a:r>
            <a:r>
              <a:rPr lang="en-US" dirty="0" smtClean="0"/>
              <a:t>) switch</a:t>
            </a:r>
          </a:p>
          <a:p>
            <a:r>
              <a:rPr lang="en-US" dirty="0" smtClean="0"/>
              <a:t>An `aggregation fabric’ interconnects </a:t>
            </a:r>
            <a:r>
              <a:rPr lang="en-US" dirty="0" err="1" smtClean="0"/>
              <a:t>ToR</a:t>
            </a:r>
            <a:r>
              <a:rPr lang="en-US" dirty="0" smtClean="0"/>
              <a:t> switches</a:t>
            </a:r>
          </a:p>
          <a:p>
            <a:r>
              <a:rPr lang="en-US" dirty="0" smtClean="0"/>
              <a:t>Connected to the outside via `core’ switches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851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Typical datacenter traffic workload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08370"/>
            <a:ext cx="8763000" cy="4737560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North-South traffic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Traffic 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between outside world and the datacenter</a:t>
            </a:r>
          </a:p>
          <a:p>
            <a:pPr lvl="1"/>
            <a:r>
              <a:rPr lang="en-US" dirty="0" smtClean="0">
                <a:latin typeface="Calibri" charset="0"/>
                <a:ea typeface="ＭＳ Ｐゴシック" charset="0"/>
              </a:rPr>
              <a:t>Primarily latency sensitive</a:t>
            </a:r>
            <a:endParaRPr lang="en-US" sz="2400" dirty="0">
              <a:latin typeface="Calibri" charset="0"/>
              <a:ea typeface="ＭＳ Ｐゴシック" charset="0"/>
            </a:endParaRPr>
          </a:p>
          <a:p>
            <a:endParaRPr lang="en-US" altLang="ja-JP" sz="2800" dirty="0" smtClean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ja-JP" altLang="en-US" sz="2800" dirty="0" smtClean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East-West traffic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”</a:t>
            </a:r>
            <a:endParaRPr lang="en-US" altLang="ja-JP" sz="28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2400" dirty="0" smtClean="0">
                <a:latin typeface="Calibri" charset="0"/>
                <a:ea typeface="ＭＳ Ｐゴシック" charset="0"/>
              </a:rPr>
              <a:t>Traffic between machines in the datacenter</a:t>
            </a:r>
          </a:p>
          <a:p>
            <a:pPr lvl="1"/>
            <a:r>
              <a:rPr lang="en-US" sz="2400" dirty="0" err="1" smtClean="0">
                <a:latin typeface="Calibri" charset="0"/>
                <a:ea typeface="ＭＳ Ｐゴシック" charset="0"/>
              </a:rPr>
              <a:t>Commn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. </a:t>
            </a:r>
            <a:r>
              <a:rPr lang="en-US" sz="2400" i="1" dirty="0" smtClean="0">
                <a:latin typeface="Calibri" charset="0"/>
                <a:ea typeface="ＭＳ Ｐゴシック" charset="0"/>
              </a:rPr>
              <a:t>within</a:t>
            </a:r>
            <a:r>
              <a:rPr lang="en-US" sz="2400" dirty="0" smtClean="0">
                <a:latin typeface="Calibri" charset="0"/>
                <a:ea typeface="ＭＳ Ｐゴシック" charset="0"/>
              </a:rPr>
              <a:t> “big data” computations (</a:t>
            </a:r>
            <a:r>
              <a:rPr lang="en-US" sz="2400" dirty="0">
                <a:latin typeface="Calibri" charset="0"/>
                <a:ea typeface="ＭＳ Ｐゴシック" charset="0"/>
              </a:rPr>
              <a:t>e.g. 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Map </a:t>
            </a:r>
            <a:r>
              <a:rPr lang="en-US" altLang="ja-JP" sz="2400" dirty="0">
                <a:latin typeface="Calibri" charset="0"/>
                <a:ea typeface="ＭＳ Ｐゴシック" charset="0"/>
              </a:rPr>
              <a:t>Reduce</a:t>
            </a:r>
            <a:r>
              <a:rPr lang="en-US" altLang="ja-JP" sz="2400" dirty="0" smtClean="0">
                <a:latin typeface="Calibri" charset="0"/>
                <a:ea typeface="ＭＳ Ｐゴシック" charset="0"/>
              </a:rPr>
              <a:t>)</a:t>
            </a:r>
          </a:p>
          <a:p>
            <a:pPr lvl="1"/>
            <a:r>
              <a:rPr lang="en-US" altLang="ja-JP" dirty="0" smtClean="0">
                <a:latin typeface="Calibri" charset="0"/>
                <a:ea typeface="ＭＳ Ｐゴシック" charset="0"/>
              </a:rPr>
              <a:t>Throughput intensive</a:t>
            </a:r>
          </a:p>
          <a:p>
            <a:pPr lvl="1"/>
            <a:endParaRPr lang="en-US" altLang="ja-JP" sz="2400" dirty="0">
              <a:latin typeface="Calibri" charset="0"/>
              <a:ea typeface="ＭＳ Ｐゴシック" charset="0"/>
            </a:endParaRPr>
          </a:p>
          <a:p>
            <a:r>
              <a:rPr lang="en-US" altLang="ja-JP" sz="2800" dirty="0" smtClean="0">
                <a:latin typeface="Calibri" charset="0"/>
                <a:ea typeface="ＭＳ Ｐゴシック" charset="0"/>
              </a:rPr>
              <a:t>“Elephants and Mice” </a:t>
            </a:r>
            <a:endParaRPr lang="en-US" altLang="ja-JP" sz="2800" dirty="0">
              <a:latin typeface="Calibri" charset="0"/>
              <a:ea typeface="ＭＳ Ｐゴシック" charset="0"/>
            </a:endParaRPr>
          </a:p>
          <a:p>
            <a:pPr lvl="1"/>
            <a:endParaRPr lang="en-US" sz="2400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431" y="199942"/>
            <a:ext cx="8777493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Characteristics of a datacenter network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81" y="1600199"/>
            <a:ext cx="9144000" cy="5888045"/>
          </a:xfrm>
        </p:spPr>
        <p:txBody>
          <a:bodyPr>
            <a:normAutofit/>
          </a:bodyPr>
          <a:lstStyle/>
          <a:p>
            <a:r>
              <a:rPr lang="en-US" dirty="0" smtClean="0"/>
              <a:t>Huge scale</a:t>
            </a:r>
          </a:p>
          <a:p>
            <a:r>
              <a:rPr lang="en-US" dirty="0" smtClean="0"/>
              <a:t>Limited geographic scope</a:t>
            </a:r>
          </a:p>
          <a:p>
            <a:r>
              <a:rPr lang="en-US" dirty="0"/>
              <a:t>Limited heterogeneity</a:t>
            </a:r>
          </a:p>
          <a:p>
            <a:pPr lvl="1"/>
            <a:r>
              <a:rPr lang="en-US" dirty="0"/>
              <a:t>regular topologies, link speeds, technologies, latencies, </a:t>
            </a:r>
            <a:r>
              <a:rPr lang="en-US" dirty="0" smtClean="0"/>
              <a:t>…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Single administrative domain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Control over network </a:t>
            </a:r>
            <a:r>
              <a:rPr lang="en-US" i="1" dirty="0" smtClean="0">
                <a:solidFill>
                  <a:srgbClr val="0000FF"/>
                </a:solidFill>
              </a:rPr>
              <a:t>and</a:t>
            </a:r>
            <a:r>
              <a:rPr lang="en-US" dirty="0" smtClean="0">
                <a:solidFill>
                  <a:srgbClr val="0000FF"/>
                </a:solidFill>
              </a:rPr>
              <a:t> endpoints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Control over the </a:t>
            </a:r>
            <a:r>
              <a:rPr lang="en-US" i="1" dirty="0" smtClean="0">
                <a:solidFill>
                  <a:srgbClr val="0000FF"/>
                </a:solidFill>
              </a:rPr>
              <a:t>placement</a:t>
            </a:r>
            <a:r>
              <a:rPr lang="en-US" dirty="0" smtClean="0">
                <a:solidFill>
                  <a:srgbClr val="0000FF"/>
                </a:solidFill>
              </a:rPr>
              <a:t> of traffic sources/sinks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Control over topology (e.g., trees/fat-trees)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Lower concern: </a:t>
            </a:r>
            <a:r>
              <a:rPr lang="en-US" dirty="0">
                <a:solidFill>
                  <a:srgbClr val="0000FF"/>
                </a:solidFill>
              </a:rPr>
              <a:t>interoperability, </a:t>
            </a:r>
            <a:r>
              <a:rPr lang="en-US" dirty="0" smtClean="0">
                <a:solidFill>
                  <a:srgbClr val="0000FF"/>
                </a:solidFill>
              </a:rPr>
              <a:t>backward compatibility</a:t>
            </a:r>
          </a:p>
        </p:txBody>
      </p:sp>
      <p:sp>
        <p:nvSpPr>
          <p:cNvPr id="5" name="Oval 4"/>
          <p:cNvSpPr/>
          <p:nvPr/>
        </p:nvSpPr>
        <p:spPr bwMode="auto">
          <a:xfrm rot="5400000">
            <a:off x="2667000" y="609600"/>
            <a:ext cx="3962400" cy="8381999"/>
          </a:xfrm>
          <a:prstGeom prst="ellipse">
            <a:avLst/>
          </a:prstGeom>
          <a:noFill/>
          <a:ln w="19050" cap="flat" cmpd="sng" algn="ctr">
            <a:solidFill>
              <a:srgbClr val="FC0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619490">
            <a:off x="4546322" y="2591978"/>
            <a:ext cx="4061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New degrees of design freedom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9422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Fat-Tree Topologies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19263"/>
            <a:ext cx="8686800" cy="4411662"/>
          </a:xfrm>
        </p:spPr>
        <p:txBody>
          <a:bodyPr/>
          <a:lstStyle/>
          <a:p>
            <a:r>
              <a:rPr lang="en-US" dirty="0" smtClean="0"/>
              <a:t>What: “scale out” approach to building a high bisection bandwidth network</a:t>
            </a:r>
          </a:p>
          <a:p>
            <a:pPr lvl="1"/>
            <a:r>
              <a:rPr lang="en-US" dirty="0" smtClean="0"/>
              <a:t>“high bisection BW” </a:t>
            </a:r>
            <a:r>
              <a:rPr lang="en-US" dirty="0" smtClean="0">
                <a:sym typeface="Wingdings"/>
              </a:rPr>
              <a:t> high BW between servers</a:t>
            </a:r>
            <a:endParaRPr lang="en-US" dirty="0" smtClean="0"/>
          </a:p>
          <a:p>
            <a:r>
              <a:rPr lang="en-US" dirty="0" smtClean="0"/>
              <a:t>Why? </a:t>
            </a:r>
          </a:p>
          <a:p>
            <a:pPr lvl="1"/>
            <a:r>
              <a:rPr lang="en-US" dirty="0" smtClean="0"/>
              <a:t>Lots of east-west traffic </a:t>
            </a:r>
          </a:p>
          <a:p>
            <a:pPr lvl="2"/>
            <a:r>
              <a:rPr lang="en-US" dirty="0" smtClean="0"/>
              <a:t>(think shuffle in map-reduce)</a:t>
            </a:r>
          </a:p>
          <a:p>
            <a:pPr lvl="1"/>
            <a:r>
              <a:rPr lang="en-US" dirty="0" smtClean="0"/>
              <a:t>But traditional tree topologies expensive to scale</a:t>
            </a:r>
          </a:p>
          <a:p>
            <a:pPr lvl="2"/>
            <a:r>
              <a:rPr lang="en-US" dirty="0" smtClean="0"/>
              <a:t>(“scale up” </a:t>
            </a:r>
            <a:r>
              <a:rPr lang="en-US" dirty="0" smtClean="0">
                <a:sym typeface="Wingdings"/>
              </a:rPr>
              <a:t> links near root exorbitantly expensive)</a:t>
            </a:r>
          </a:p>
          <a:p>
            <a:pPr lvl="2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How? Topology in which each switch has </a:t>
            </a:r>
            <a:r>
              <a:rPr lang="en-US" dirty="0" smtClean="0">
                <a:sym typeface="Wingdings"/>
              </a:rPr>
              <a:t>many </a:t>
            </a:r>
            <a:r>
              <a:rPr lang="en-US" dirty="0" smtClean="0">
                <a:sym typeface="Wingdings"/>
              </a:rPr>
              <a:t>links going “up”</a:t>
            </a:r>
          </a:p>
        </p:txBody>
      </p:sp>
    </p:spTree>
    <p:extLst>
      <p:ext uri="{BB962C8B-B14F-4D97-AF65-F5344CB8AC3E}">
        <p14:creationId xmlns:p14="http://schemas.microsoft.com/office/powerpoint/2010/main" val="37984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276" y="915023"/>
            <a:ext cx="9022668" cy="5224813"/>
            <a:chOff x="9276" y="915023"/>
            <a:chExt cx="9022668" cy="509798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6" y="915023"/>
              <a:ext cx="9022668" cy="509798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347265" y="1862851"/>
              <a:ext cx="4728615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54300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364596" y="380265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26534" y="4583834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63615" y="4723905"/>
              <a:ext cx="447129" cy="1302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E.g., “Fat Tree” Topology 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[Sigcomm’08]</a:t>
            </a:r>
            <a:endParaRPr lang="en-US" sz="3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0600" y="6287795"/>
            <a:ext cx="7543800" cy="5702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All </a:t>
            </a:r>
            <a:r>
              <a:rPr lang="en-US" sz="30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links </a:t>
            </a:r>
            <a:r>
              <a:rPr lang="en-US" sz="3000" dirty="0" smtClean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have same (reasonable) speed and #ports</a:t>
            </a:r>
            <a:endParaRPr lang="en-US" sz="3000" dirty="0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marL="457200" lvl="1" indent="0" algn="ctr">
              <a:buNone/>
            </a:pPr>
            <a:endParaRPr lang="en-US" dirty="0"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788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Routing / addressing on a Fat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62" y="1600200"/>
            <a:ext cx="8433498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Option 1: Extend DV/LS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With</a:t>
            </a:r>
            <a:r>
              <a:rPr lang="en-US" sz="2000" dirty="0" smtClean="0"/>
              <a:t> </a:t>
            </a:r>
            <a:r>
              <a:rPr lang="en-US" dirty="0" smtClean="0"/>
              <a:t>per packet/flow</a:t>
            </a:r>
            <a:r>
              <a:rPr lang="en-US" sz="2000" dirty="0" smtClean="0"/>
              <a:t> </a:t>
            </a:r>
            <a:r>
              <a:rPr lang="en-US" dirty="0" smtClean="0"/>
              <a:t>load balancing</a:t>
            </a:r>
            <a:r>
              <a:rPr lang="en-US" sz="2000" dirty="0" smtClean="0"/>
              <a:t> </a:t>
            </a:r>
          </a:p>
          <a:p>
            <a:pPr lvl="1"/>
            <a:r>
              <a:rPr lang="en-US" sz="2400" dirty="0" smtClean="0"/>
              <a:t>Simple, </a:t>
            </a:r>
            <a:r>
              <a:rPr lang="en-US" sz="2400" dirty="0" smtClean="0"/>
              <a:t>incremental, </a:t>
            </a:r>
            <a:r>
              <a:rPr lang="en-US" sz="2400" dirty="0" smtClean="0"/>
              <a:t>but scales poorly</a:t>
            </a:r>
          </a:p>
          <a:p>
            <a:pPr lvl="1"/>
            <a:endParaRPr lang="en-US" dirty="0"/>
          </a:p>
          <a:p>
            <a:r>
              <a:rPr lang="en-US" sz="2800" dirty="0" smtClean="0"/>
              <a:t>Option 2: Topology-aware addressing</a:t>
            </a:r>
          </a:p>
          <a:p>
            <a:pPr lvl="1"/>
            <a:r>
              <a:rPr lang="en-US" sz="2400" dirty="0" smtClean="0"/>
              <a:t>IP address reflects position in the topology</a:t>
            </a:r>
          </a:p>
          <a:p>
            <a:pPr lvl="1"/>
            <a:r>
              <a:rPr lang="en-US" dirty="0" smtClean="0"/>
              <a:t>Simple, scalable, not </a:t>
            </a:r>
            <a:r>
              <a:rPr lang="en-US" dirty="0" err="1" smtClean="0"/>
              <a:t>migrateable</a:t>
            </a:r>
            <a:endParaRPr lang="en-US" dirty="0" smtClean="0"/>
          </a:p>
          <a:p>
            <a:pPr lvl="1"/>
            <a:endParaRPr lang="en-US" sz="2400" dirty="0"/>
          </a:p>
          <a:p>
            <a:r>
              <a:rPr lang="en-US" sz="2800" dirty="0" smtClean="0"/>
              <a:t>Option 3: SDN w/ source routing</a:t>
            </a:r>
          </a:p>
          <a:p>
            <a:pPr lvl="1"/>
            <a:r>
              <a:rPr lang="en-US" sz="2400" dirty="0" smtClean="0"/>
              <a:t>Centralized route calculation.; path vector as address</a:t>
            </a:r>
          </a:p>
          <a:p>
            <a:pPr lvl="1"/>
            <a:r>
              <a:rPr lang="en-US" dirty="0" smtClean="0"/>
              <a:t>Simple, scalable (as SDN), not backward compatible 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95091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Datacenter Transport Designs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62" y="1600200"/>
            <a:ext cx="8663138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Know: rationale and approach at a high level only</a:t>
            </a:r>
          </a:p>
          <a:p>
            <a:endParaRPr lang="en-US" dirty="0"/>
          </a:p>
          <a:p>
            <a:r>
              <a:rPr lang="en-US" dirty="0" smtClean="0"/>
              <a:t>E.g., DC-TCP </a:t>
            </a:r>
          </a:p>
          <a:p>
            <a:pPr lvl="1"/>
            <a:r>
              <a:rPr lang="en-US" dirty="0" smtClean="0"/>
              <a:t>Why? Datacenters need both high throughput </a:t>
            </a:r>
            <a:r>
              <a:rPr lang="en-US" i="1" dirty="0" smtClean="0"/>
              <a:t>and </a:t>
            </a:r>
            <a:r>
              <a:rPr lang="en-US" dirty="0" smtClean="0"/>
              <a:t>low latency but TCP isn’t good at </a:t>
            </a:r>
            <a:r>
              <a:rPr lang="en-US" dirty="0" smtClean="0"/>
              <a:t>this</a:t>
            </a:r>
          </a:p>
          <a:p>
            <a:pPr lvl="1"/>
            <a:r>
              <a:rPr lang="en-US" dirty="0" smtClean="0"/>
              <a:t>What</a:t>
            </a:r>
            <a:r>
              <a:rPr lang="en-US" dirty="0" smtClean="0"/>
              <a:t>? Incremental change to TCP to achieve both </a:t>
            </a:r>
          </a:p>
          <a:p>
            <a:pPr lvl="1"/>
            <a:r>
              <a:rPr lang="en-US" dirty="0" smtClean="0"/>
              <a:t>How?: two ideas</a:t>
            </a:r>
          </a:p>
          <a:p>
            <a:pPr lvl="2"/>
            <a:r>
              <a:rPr lang="en-US" dirty="0" smtClean="0"/>
              <a:t>react early (using ECN) </a:t>
            </a:r>
          </a:p>
          <a:p>
            <a:pPr lvl="2"/>
            <a:r>
              <a:rPr lang="en-US" dirty="0" smtClean="0"/>
              <a:t>react in proportion to the </a:t>
            </a:r>
            <a:r>
              <a:rPr lang="en-US" i="1" dirty="0" smtClean="0"/>
              <a:t>extent</a:t>
            </a:r>
            <a:r>
              <a:rPr lang="en-US" dirty="0" smtClean="0"/>
              <a:t> of congestion (by adapting </a:t>
            </a:r>
            <a:br>
              <a:rPr lang="en-US" dirty="0" smtClean="0"/>
            </a:br>
            <a:r>
              <a:rPr lang="en-US" dirty="0" smtClean="0"/>
              <a:t>CWND based on fraction of packets with ECN set)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468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Datacenter Transport Designs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862" y="1600200"/>
            <a:ext cx="8663138" cy="5029200"/>
          </a:xfrm>
        </p:spPr>
        <p:txBody>
          <a:bodyPr>
            <a:noAutofit/>
          </a:bodyPr>
          <a:lstStyle/>
          <a:p>
            <a:r>
              <a:rPr lang="en-US" dirty="0" smtClean="0"/>
              <a:t>Know: rationale and approach at a high level only</a:t>
            </a:r>
          </a:p>
          <a:p>
            <a:endParaRPr lang="en-US" dirty="0"/>
          </a:p>
          <a:p>
            <a:r>
              <a:rPr lang="en-US" dirty="0" smtClean="0"/>
              <a:t>E.g., </a:t>
            </a:r>
            <a:r>
              <a:rPr lang="en-US" dirty="0" err="1" smtClean="0"/>
              <a:t>pFabric</a:t>
            </a:r>
            <a:endParaRPr lang="en-US" dirty="0" smtClean="0"/>
          </a:p>
          <a:p>
            <a:pPr lvl="1"/>
            <a:r>
              <a:rPr lang="en-US" dirty="0" smtClean="0"/>
              <a:t>Why? Minimizing flow completion time (FCT) is the ultimate goal but TCP isn’t good at this</a:t>
            </a:r>
          </a:p>
          <a:p>
            <a:pPr lvl="2"/>
            <a:r>
              <a:rPr lang="en-US" dirty="0" smtClean="0"/>
              <a:t>Why? Mice get stuck behind elephants </a:t>
            </a:r>
            <a:r>
              <a:rPr lang="en-US" dirty="0" smtClean="0">
                <a:sym typeface="Wingdings"/>
              </a:rPr>
              <a:t> both finish </a:t>
            </a:r>
            <a:r>
              <a:rPr lang="en-US" dirty="0" smtClean="0">
                <a:sym typeface="Wingdings"/>
              </a:rPr>
              <a:t>late</a:t>
            </a:r>
            <a:endParaRPr lang="en-US" dirty="0" smtClean="0"/>
          </a:p>
          <a:p>
            <a:pPr lvl="1"/>
            <a:r>
              <a:rPr lang="en-US" dirty="0" smtClean="0"/>
              <a:t>What? Clean-slate design for low FCT</a:t>
            </a:r>
          </a:p>
          <a:p>
            <a:pPr lvl="1"/>
            <a:r>
              <a:rPr lang="en-US" dirty="0" smtClean="0"/>
              <a:t>How?</a:t>
            </a:r>
            <a:r>
              <a:rPr lang="en-US" dirty="0" smtClean="0"/>
              <a:t>:</a:t>
            </a:r>
            <a:endParaRPr lang="en-US" dirty="0" smtClean="0"/>
          </a:p>
          <a:p>
            <a:pPr lvl="2"/>
            <a:r>
              <a:rPr lang="en-US" dirty="0" smtClean="0"/>
              <a:t>Each </a:t>
            </a:r>
            <a:r>
              <a:rPr lang="en-US" dirty="0" smtClean="0"/>
              <a:t>packet has priority value set to #remaining bytes in flow</a:t>
            </a:r>
          </a:p>
          <a:p>
            <a:pPr lvl="2"/>
            <a:r>
              <a:rPr lang="en-US" dirty="0" smtClean="0"/>
              <a:t>Switches send highest priority / drop lowest priority / </a:t>
            </a:r>
            <a:r>
              <a:rPr lang="en-US" dirty="0" smtClean="0"/>
              <a:t>packet</a:t>
            </a:r>
          </a:p>
          <a:p>
            <a:pPr lvl="2"/>
            <a:r>
              <a:rPr lang="en-US" dirty="0"/>
              <a:t>Loose intuition: mice finish </a:t>
            </a:r>
            <a:r>
              <a:rPr lang="en-US" dirty="0" smtClean="0"/>
              <a:t>first (approx. </a:t>
            </a:r>
            <a:r>
              <a:rPr lang="en-US" dirty="0"/>
              <a:t>shortest job first </a:t>
            </a:r>
            <a:r>
              <a:rPr lang="en-US" dirty="0" err="1" smtClean="0"/>
              <a:t>sched</a:t>
            </a:r>
            <a:r>
              <a:rPr lang="en-US" dirty="0" smtClean="0"/>
              <a:t>.)</a:t>
            </a:r>
            <a:endParaRPr lang="en-US" dirty="0"/>
          </a:p>
          <a:p>
            <a:pPr marL="693737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14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IPv6 (lecture 22)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19262"/>
            <a:ext cx="9144000" cy="4757737"/>
          </a:xfrm>
        </p:spPr>
        <p:txBody>
          <a:bodyPr/>
          <a:lstStyle/>
          <a:p>
            <a:r>
              <a:rPr lang="en-US" sz="2400" dirty="0" smtClean="0">
                <a:latin typeface="Arial" charset="0"/>
                <a:cs typeface="Arial" charset="0"/>
              </a:rPr>
              <a:t>Know: see detailed post on piazza</a:t>
            </a:r>
          </a:p>
          <a:p>
            <a:pPr lvl="1"/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400" dirty="0" smtClean="0">
                <a:latin typeface="Arial" charset="0"/>
                <a:cs typeface="Arial" charset="0"/>
              </a:rPr>
              <a:t>Motivation: IPv4 address exhaustion 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What IPv6 does/doesn’t change in overall architecture </a:t>
            </a:r>
          </a:p>
          <a:p>
            <a:r>
              <a:rPr lang="en-US" sz="2400" dirty="0" smtClean="0">
                <a:latin typeface="Arial" charset="0"/>
                <a:cs typeface="Arial" charset="0"/>
              </a:rPr>
              <a:t>Details: IPv6 address and header formats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with rationale for changes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and understanding of what gets simpler/harder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Basics of IP address assignment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EUI, network-interface split, </a:t>
            </a:r>
            <a:r>
              <a:rPr lang="en-US" sz="2000" i="1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etc.</a:t>
            </a:r>
            <a:endParaRPr lang="en-US" sz="2000" i="1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marL="693737" lvl="2" indent="0">
              <a:buNone/>
            </a:pPr>
            <a:endParaRPr lang="en-US" sz="160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Note: unless stated otherwise, assume “IP” means “IPv4”</a:t>
            </a:r>
          </a:p>
          <a:p>
            <a:pPr lvl="2"/>
            <a:endParaRPr lang="en-US" sz="160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85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 (3)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86800" cy="4800600"/>
          </a:xfrm>
        </p:spPr>
        <p:txBody>
          <a:bodyPr/>
          <a:lstStyle/>
          <a:p>
            <a:r>
              <a:rPr lang="en-US" sz="2400" dirty="0" smtClean="0"/>
              <a:t>Be prepared to: </a:t>
            </a:r>
            <a:endParaRPr lang="en-US" sz="2000" dirty="0" smtClean="0">
              <a:solidFill>
                <a:srgbClr val="000090"/>
              </a:solidFill>
            </a:endParaRP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Weigh design options outside of the context we studied them in</a:t>
            </a:r>
          </a:p>
          <a:p>
            <a:pPr marL="344487" lvl="1" indent="0">
              <a:buNone/>
            </a:pPr>
            <a:r>
              <a:rPr lang="en-US" sz="2000" dirty="0" smtClean="0"/>
              <a:t>	</a:t>
            </a:r>
            <a:r>
              <a:rPr lang="en-US" sz="2000" i="1" dirty="0"/>
              <a:t>e.g., </a:t>
            </a:r>
            <a:r>
              <a:rPr lang="en-US" sz="2000" i="1" dirty="0" smtClean="0"/>
              <a:t>run BGP between datacenter sites?</a:t>
            </a:r>
            <a:endParaRPr lang="en-US" sz="2000" i="1" dirty="0"/>
          </a:p>
          <a:p>
            <a:pPr marL="344487" lvl="1" indent="0">
              <a:buNone/>
            </a:pPr>
            <a:endParaRPr lang="en-US" sz="2000" dirty="0" smtClean="0"/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Contemplate new designs we haven’t talked about </a:t>
            </a:r>
          </a:p>
          <a:p>
            <a:pPr lvl="2"/>
            <a:r>
              <a:rPr lang="en-US" sz="1800" i="1" dirty="0" smtClean="0"/>
              <a:t>e.g</a:t>
            </a:r>
            <a:r>
              <a:rPr lang="en-US" sz="1800" i="1" dirty="0" smtClean="0"/>
              <a:t>., </a:t>
            </a:r>
            <a:r>
              <a:rPr lang="en-US" sz="1800" i="1" dirty="0" smtClean="0"/>
              <a:t>HTTP-like protocol built on top of </a:t>
            </a:r>
            <a:r>
              <a:rPr lang="en-US" sz="1800" i="1" dirty="0" smtClean="0"/>
              <a:t>UDP</a:t>
            </a:r>
            <a:br>
              <a:rPr lang="en-US" sz="1800" i="1" dirty="0" smtClean="0"/>
            </a:br>
            <a:endParaRPr lang="en-US" sz="1800" i="1" dirty="0"/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Consider </a:t>
            </a:r>
            <a:r>
              <a:rPr lang="en-US" sz="2000" dirty="0" smtClean="0">
                <a:solidFill>
                  <a:srgbClr val="000090"/>
                </a:solidFill>
              </a:rPr>
              <a:t>the `complete picture</a:t>
            </a:r>
            <a:r>
              <a:rPr lang="en-US" sz="2000" dirty="0" smtClean="0">
                <a:solidFill>
                  <a:srgbClr val="000090"/>
                </a:solidFill>
              </a:rPr>
              <a:t>’</a:t>
            </a:r>
            <a:r>
              <a:rPr lang="en-US" sz="2000" dirty="0">
                <a:solidFill>
                  <a:srgbClr val="FF0000"/>
                </a:solidFill>
              </a:rPr>
              <a:t> (esp. Q1 and Q2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pPr lvl="2"/>
            <a:r>
              <a:rPr lang="en-US" i="1" dirty="0" smtClean="0"/>
              <a:t>e.g</a:t>
            </a:r>
            <a:r>
              <a:rPr lang="en-US" i="1" dirty="0" smtClean="0"/>
              <a:t>.</a:t>
            </a:r>
            <a:r>
              <a:rPr lang="en-US" i="1" dirty="0" smtClean="0"/>
              <a:t>, persistent </a:t>
            </a:r>
            <a:r>
              <a:rPr lang="en-US" i="1" dirty="0" smtClean="0"/>
              <a:t>TCP connection when my </a:t>
            </a:r>
            <a:r>
              <a:rPr lang="en-US" i="1" dirty="0" smtClean="0"/>
              <a:t>DNS server </a:t>
            </a:r>
            <a:r>
              <a:rPr lang="en-US" i="1" dirty="0" smtClean="0"/>
              <a:t>fails… </a:t>
            </a:r>
            <a:br>
              <a:rPr lang="en-US" i="1" dirty="0" smtClean="0"/>
            </a:br>
            <a:endParaRPr lang="en-US" i="1" dirty="0"/>
          </a:p>
          <a:p>
            <a:pPr marL="342900" lvl="1" indent="-342900"/>
            <a:r>
              <a:rPr lang="en-US" u="sng" dirty="0" smtClean="0">
                <a:solidFill>
                  <a:srgbClr val="FF0000"/>
                </a:solidFill>
              </a:rPr>
              <a:t>If you’re unsure, put down your assumptions </a:t>
            </a:r>
            <a:endParaRPr lang="en-US" u="sng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43570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SDN (lecture 23)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2"/>
            <a:ext cx="9144000" cy="4757737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Why?: modern networks face a multitude of control requirements (access control, isolation, etc.) but we have no coherent management architecture</a:t>
            </a:r>
          </a:p>
          <a:p>
            <a:r>
              <a:rPr lang="en-US" dirty="0" smtClean="0">
                <a:latin typeface="Arial" charset="0"/>
                <a:cs typeface="Arial" charset="0"/>
              </a:rPr>
              <a:t>How?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10,000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view: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  <a:sym typeface="Wingdings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modularity with abstractions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1,000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view: three new abstractions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Forwarding: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&lt;match, action&gt; rules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Control: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global view of physical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network + abstract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network view</a:t>
            </a:r>
          </a:p>
          <a:p>
            <a:pPr lvl="2"/>
            <a:endParaRPr lang="en-US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2"/>
            <a:endParaRPr lang="en-US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27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SDN (lecture 23)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2"/>
            <a:ext cx="9144000" cy="529113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Why?: modern networks face a multitude of control requirements (access control, isolation, etc.) but we have no coherent management architecture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How?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10,000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view: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  <a:sym typeface="Wingdings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modularity with abstractions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1,000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view: three new abstractions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100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view: decouple data and control plane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Data plane: switches (implement/expose forwarding abstraction)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Control plane: servers (implement physical/abstract network views)</a:t>
            </a:r>
          </a:p>
          <a:p>
            <a:pPr lvl="3"/>
            <a:r>
              <a:rPr lang="en-US" dirty="0" smtClean="0">
                <a:latin typeface="Arial" charset="0"/>
                <a:cs typeface="Arial" charset="0"/>
              </a:rPr>
              <a:t>Runs “Network OS” that queries switches to construct global physical view</a:t>
            </a:r>
          </a:p>
          <a:p>
            <a:pPr lvl="3"/>
            <a:r>
              <a:rPr lang="en-US" dirty="0" smtClean="0">
                <a:latin typeface="Arial" charset="0"/>
                <a:cs typeface="Arial" charset="0"/>
              </a:rPr>
              <a:t>Virtualization layer runs over NOS; translates physical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en-US" dirty="0" smtClean="0">
                <a:latin typeface="Arial" charset="0"/>
                <a:cs typeface="Arial" charset="0"/>
              </a:rPr>
              <a:t>virtual network</a:t>
            </a:r>
          </a:p>
          <a:p>
            <a:pPr lvl="3"/>
            <a:r>
              <a:rPr lang="en-US" dirty="0" smtClean="0">
                <a:latin typeface="Arial" charset="0"/>
                <a:cs typeface="Arial" charset="0"/>
              </a:rPr>
              <a:t>Management apps </a:t>
            </a:r>
            <a:r>
              <a:rPr lang="en-US" dirty="0" smtClean="0">
                <a:latin typeface="Arial" charset="0"/>
                <a:cs typeface="Arial" charset="0"/>
              </a:rPr>
              <a:t>highest layer</a:t>
            </a:r>
            <a:r>
              <a:rPr lang="en-US" dirty="0" smtClean="0">
                <a:latin typeface="Arial" charset="0"/>
                <a:cs typeface="Arial" charset="0"/>
              </a:rPr>
              <a:t>; </a:t>
            </a:r>
            <a:r>
              <a:rPr lang="en-US" dirty="0" smtClean="0">
                <a:latin typeface="Arial" charset="0"/>
                <a:cs typeface="Arial" charset="0"/>
              </a:rPr>
              <a:t>express policy on </a:t>
            </a:r>
            <a:r>
              <a:rPr lang="en-US" dirty="0" smtClean="0">
                <a:latin typeface="Arial" charset="0"/>
                <a:cs typeface="Arial" charset="0"/>
              </a:rPr>
              <a:t>virtual view</a:t>
            </a:r>
            <a:endParaRPr lang="en-US" dirty="0" smtClean="0">
              <a:latin typeface="Arial" charset="0"/>
              <a:cs typeface="Arial" charset="0"/>
            </a:endParaRPr>
          </a:p>
          <a:p>
            <a:pPr lvl="2"/>
            <a:endParaRPr lang="en-US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2"/>
            <a:endParaRPr lang="en-US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4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534400" cy="1173162"/>
          </a:xfrm>
        </p:spPr>
        <p:txBody>
          <a:bodyPr/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SDN (lecture 23)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19262"/>
            <a:ext cx="9144000" cy="529113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Why?: modern networks face a multitude of control requirements (access control, isolation, etc.) but we have no coherent management architecture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How?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10,000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view: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  <a:sym typeface="Wingdings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modularity with abstractions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1,000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view: three new abstractions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100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ft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view: decouple data and control plane</a:t>
            </a:r>
          </a:p>
          <a:p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What you should know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Overall idea to 100 ft. view; no details beyond Scott’s slides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E.g., do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need to know VLANs, Traffic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engg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.,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ACLs, MPLS</a:t>
            </a:r>
            <a:endParaRPr lang="en-US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2"/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E.g., do 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need to know details of NOS,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OpenFlow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Virt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. layer,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etc</a:t>
            </a:r>
            <a:endParaRPr lang="en-US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lvl="2"/>
            <a:endParaRPr lang="en-US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2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686800" cy="1173162"/>
          </a:xfrm>
        </p:spPr>
        <p:txBody>
          <a:bodyPr/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Reminder: Attend the EECS Colloquium!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</a:rPr>
              <a:t>Software</a:t>
            </a:r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-Defined Networks and </a:t>
            </a: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4000" b="1" dirty="0" smtClean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lang="en-US" sz="4000" b="1" dirty="0">
                <a:solidFill>
                  <a:srgbClr val="FF0000"/>
                </a:solidFill>
                <a:latin typeface="Calibri"/>
                <a:cs typeface="Calibri"/>
              </a:rPr>
              <a:t>Maturing of the Internet</a:t>
            </a:r>
            <a:endParaRPr lang="en-US" sz="40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454400"/>
            <a:ext cx="2140001" cy="302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86200" y="3505200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dirty="0">
                <a:latin typeface="Calibri"/>
                <a:cs typeface="Calibri"/>
              </a:rPr>
              <a:t>Wednesday, December 3, 2014 306 Soda Hall (HP Auditorium)  4:00 - 5:00 </a:t>
            </a:r>
            <a:r>
              <a:rPr lang="en-US" sz="2400" b="0" dirty="0" smtClean="0">
                <a:latin typeface="Calibri"/>
                <a:cs typeface="Calibri"/>
              </a:rPr>
              <a:t>pm</a:t>
            </a:r>
          </a:p>
          <a:p>
            <a:pPr algn="l"/>
            <a:endParaRPr lang="en-US" sz="2400" b="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algn="l"/>
            <a:r>
              <a:rPr lang="en-US" sz="2400" b="0" dirty="0" smtClean="0">
                <a:solidFill>
                  <a:srgbClr val="0000FF"/>
                </a:solidFill>
                <a:latin typeface="Calibri"/>
                <a:cs typeface="Calibri"/>
              </a:rPr>
              <a:t>Nick </a:t>
            </a:r>
            <a:r>
              <a:rPr lang="en-US" sz="2400" b="0" dirty="0" err="1" smtClean="0">
                <a:solidFill>
                  <a:srgbClr val="0000FF"/>
                </a:solidFill>
                <a:latin typeface="Calibri"/>
                <a:cs typeface="Calibri"/>
              </a:rPr>
              <a:t>McKeown</a:t>
            </a:r>
            <a:endParaRPr lang="en-US" sz="2400" b="0" dirty="0" smtClean="0">
              <a:solidFill>
                <a:srgbClr val="0000FF"/>
              </a:solidFill>
              <a:latin typeface="Calibri"/>
              <a:cs typeface="Calibri"/>
            </a:endParaRPr>
          </a:p>
          <a:p>
            <a:pPr algn="l"/>
            <a:r>
              <a:rPr lang="en-US" sz="2400" b="0" dirty="0" smtClean="0">
                <a:solidFill>
                  <a:srgbClr val="0000FF"/>
                </a:solidFill>
                <a:latin typeface="Calibri"/>
                <a:cs typeface="Calibri"/>
              </a:rPr>
              <a:t>Professor of Computer Science and Electrical Engineering, Stanford</a:t>
            </a:r>
            <a:endParaRPr lang="en-US" sz="2400" b="0" dirty="0">
              <a:solidFill>
                <a:srgbClr val="0000FF"/>
              </a:solidFill>
              <a:latin typeface="Calibri"/>
              <a:cs typeface="Calibri"/>
            </a:endParaRPr>
          </a:p>
          <a:p>
            <a:pPr algn="l"/>
            <a:endParaRPr lang="en-US" sz="24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369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On advanced topics: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E.g., router-assisted congestion control (RCP, 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RC3, ECN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), datacenter designs such as DC-TCP, </a:t>
            </a:r>
            <a:r>
              <a:rPr lang="en-US" dirty="0" err="1" smtClean="0">
                <a:solidFill>
                  <a:srgbClr val="000090"/>
                </a:solidFill>
                <a:latin typeface="Arial" charset="0"/>
                <a:cs typeface="Arial" charset="0"/>
              </a:rPr>
              <a:t>pFabric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, SDN, IPv6 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Figure primarily in multiple choice and design questions (Q1,Q2)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For most such </a:t>
            </a:r>
            <a:r>
              <a:rPr lang="en-US" sz="2000" dirty="0">
                <a:solidFill>
                  <a:srgbClr val="000090"/>
                </a:solidFill>
                <a:latin typeface="Arial" charset="0"/>
                <a:cs typeface="Arial" charset="0"/>
              </a:rPr>
              <a:t>questions: we’ll provide the design goals and options;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your </a:t>
            </a:r>
            <a:r>
              <a:rPr lang="en-US" sz="2000" dirty="0">
                <a:solidFill>
                  <a:srgbClr val="000090"/>
                </a:solidFill>
                <a:latin typeface="Arial" charset="0"/>
                <a:cs typeface="Arial" charset="0"/>
              </a:rPr>
              <a:t>job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onl</a:t>
            </a: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y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to </a:t>
            </a:r>
            <a:r>
              <a:rPr lang="en-US" sz="2000" i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analyze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the design we describe</a:t>
            </a:r>
          </a:p>
          <a:p>
            <a:pPr marL="638175" lvl="2" indent="-342900">
              <a:buClr>
                <a:schemeClr val="tx2"/>
              </a:buClr>
            </a:pPr>
            <a:endParaRPr lang="en-US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marL="342900" lvl="1" indent="-342900">
              <a:buClr>
                <a:schemeClr val="tx2"/>
              </a:buClr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If you look over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exams from previous years, note changes</a:t>
            </a:r>
            <a:endParaRPr lang="en-US" sz="240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marL="638175" lvl="2" indent="-342900">
              <a:buClr>
                <a:schemeClr val="tx2"/>
              </a:buClr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We did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not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 cover security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We covered datacenters, IPv6 and SDN in more detail</a:t>
            </a:r>
            <a:r>
              <a:rPr lang="en-US" dirty="0">
                <a:solidFill>
                  <a:srgbClr val="000090"/>
                </a:solidFill>
                <a:latin typeface="Arial" charset="0"/>
                <a:cs typeface="Arial" charset="0"/>
              </a:rPr>
              <a:t/>
            </a:r>
            <a:br>
              <a:rPr lang="en-US" dirty="0">
                <a:solidFill>
                  <a:srgbClr val="000090"/>
                </a:solidFill>
                <a:latin typeface="Arial" charset="0"/>
                <a:cs typeface="Arial" charset="0"/>
              </a:rPr>
            </a:br>
            <a:endParaRPr lang="en-US" sz="2400" dirty="0" smtClean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marL="342900" lvl="1" indent="-342900">
              <a:buClr>
                <a:schemeClr val="tx2"/>
              </a:buClr>
            </a:pP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We will hold additional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OHs </a:t>
            </a:r>
            <a:r>
              <a:rPr lang="en-US" sz="24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and post review material</a:t>
            </a:r>
          </a:p>
          <a:p>
            <a:pPr marL="638175" lvl="2" indent="-342900">
              <a:buClr>
                <a:schemeClr val="tx2"/>
              </a:buClr>
            </a:pPr>
            <a:r>
              <a:rPr lang="en-US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Will post d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etails on piazza</a:t>
            </a:r>
          </a:p>
          <a:p>
            <a:pPr marL="638175" lvl="2" indent="-342900">
              <a:buClr>
                <a:schemeClr val="tx2"/>
              </a:buClr>
            </a:pPr>
            <a:endParaRPr lang="en-US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pPr marL="342900" lvl="1" indent="-342900">
              <a:buClr>
                <a:schemeClr val="tx2"/>
              </a:buClr>
            </a:pPr>
            <a:endParaRPr lang="en-US" sz="2400" dirty="0">
              <a:solidFill>
                <a:srgbClr val="000090"/>
              </a:solidFill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73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008438"/>
            <a:ext cx="8229600" cy="1173162"/>
          </a:xfrm>
        </p:spPr>
        <p:txBody>
          <a:bodyPr/>
          <a:lstStyle/>
          <a:p>
            <a:pPr algn="ctr"/>
            <a:r>
              <a:rPr lang="en-US" sz="8800" dirty="0" smtClean="0">
                <a:latin typeface="Calibri"/>
                <a:cs typeface="Calibri"/>
              </a:rPr>
              <a:t>Thanks </a:t>
            </a:r>
            <a:br>
              <a:rPr lang="en-US" sz="8800" dirty="0" smtClean="0">
                <a:latin typeface="Calibri"/>
                <a:cs typeface="Calibri"/>
              </a:rPr>
            </a:br>
            <a:r>
              <a:rPr lang="en-US" sz="8800" dirty="0" smtClean="0">
                <a:latin typeface="Calibri"/>
                <a:cs typeface="Calibri"/>
              </a:rPr>
              <a:t>&amp;</a:t>
            </a:r>
            <a:br>
              <a:rPr lang="en-US" sz="8800" dirty="0" smtClean="0">
                <a:latin typeface="Calibri"/>
                <a:cs typeface="Calibri"/>
              </a:rPr>
            </a:br>
            <a:r>
              <a:rPr lang="en-US" sz="8800" dirty="0" smtClean="0">
                <a:latin typeface="Calibri"/>
                <a:cs typeface="Calibri"/>
              </a:rPr>
              <a:t>Good luck</a:t>
            </a:r>
            <a:r>
              <a:rPr lang="en-US" sz="8800" dirty="0" smtClean="0">
                <a:latin typeface="Calibri"/>
                <a:cs typeface="Calibri"/>
              </a:rPr>
              <a:t>! </a:t>
            </a:r>
            <a:endParaRPr lang="en-US" sz="8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717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here on…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419600"/>
          </a:xfrm>
        </p:spPr>
        <p:txBody>
          <a:bodyPr/>
          <a:lstStyle/>
          <a:p>
            <a:r>
              <a:rPr lang="en-US" dirty="0" smtClean="0"/>
              <a:t>Walk through what I expect you to know: key topics, important aspects of each </a:t>
            </a:r>
            <a:endParaRPr lang="en-US" dirty="0"/>
          </a:p>
          <a:p>
            <a:pPr lvl="1"/>
            <a:r>
              <a:rPr lang="en-US" dirty="0" smtClean="0">
                <a:latin typeface="Arial" charset="0"/>
              </a:rPr>
              <a:t>Focus on post-midterm material; see midterm review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for pre-midterm material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Just </a:t>
            </a:r>
            <a:r>
              <a:rPr lang="en-US" dirty="0">
                <a:latin typeface="Arial" charset="0"/>
              </a:rPr>
              <a:t>because I didn’t cover it in review doesn’t mean you don’t need to know </a:t>
            </a:r>
            <a:r>
              <a:rPr lang="en-US" dirty="0" smtClean="0">
                <a:latin typeface="Arial" charset="0"/>
              </a:rPr>
              <a:t>it</a:t>
            </a:r>
            <a:endParaRPr lang="en-US" dirty="0">
              <a:latin typeface="Arial" charset="0"/>
            </a:endParaRPr>
          </a:p>
          <a:p>
            <a:pPr lvl="1"/>
            <a:r>
              <a:rPr lang="en-US" dirty="0">
                <a:latin typeface="Arial" charset="0"/>
              </a:rPr>
              <a:t>But if I covered it today, you should know </a:t>
            </a:r>
            <a:r>
              <a:rPr lang="en-US" dirty="0" smtClean="0">
                <a:latin typeface="Arial" charset="0"/>
              </a:rPr>
              <a:t>it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r>
              <a:rPr lang="en-US" dirty="0">
                <a:latin typeface="Arial" charset="0"/>
              </a:rPr>
              <a:t>My plan: summarize, not explain</a:t>
            </a:r>
          </a:p>
          <a:p>
            <a:pPr lvl="1"/>
            <a:r>
              <a:rPr lang="en-US" dirty="0">
                <a:latin typeface="Arial" charset="0"/>
              </a:rPr>
              <a:t>Stop me when you want to discuss something further!</a:t>
            </a:r>
          </a:p>
          <a:p>
            <a:endParaRPr lang="en-US" dirty="0"/>
          </a:p>
          <a:p>
            <a:pPr lvl="1"/>
            <a:endParaRPr lang="en-US" dirty="0" smtClean="0">
              <a:latin typeface="Arial" charset="0"/>
            </a:endParaRPr>
          </a:p>
          <a:p>
            <a:pPr lvl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4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 a question on … </a:t>
            </a:r>
            <a:endParaRPr lang="en-US" dirty="0"/>
          </a:p>
        </p:txBody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6106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Congestion control: TCP and advanced CC</a:t>
            </a:r>
            <a:endParaRPr lang="en-US" dirty="0" smtClean="0"/>
          </a:p>
          <a:p>
            <a:r>
              <a:rPr lang="en-US" dirty="0" smtClean="0"/>
              <a:t>HTTP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E2E </a:t>
            </a:r>
            <a:r>
              <a:rPr lang="en-US" dirty="0"/>
              <a:t>operation: “steps when A talks to B” (</a:t>
            </a:r>
            <a:r>
              <a:rPr lang="en-US" dirty="0" err="1"/>
              <a:t>lec</a:t>
            </a:r>
            <a:r>
              <a:rPr lang="en-US" dirty="0"/>
              <a:t> 18)</a:t>
            </a:r>
          </a:p>
          <a:p>
            <a:r>
              <a:rPr lang="en-US" dirty="0" smtClean="0"/>
              <a:t>Wireless </a:t>
            </a:r>
          </a:p>
          <a:p>
            <a:r>
              <a:rPr lang="en-US" dirty="0" smtClean="0"/>
              <a:t>Ethernet spanning tree and self learning</a:t>
            </a:r>
          </a:p>
          <a:p>
            <a:r>
              <a:rPr lang="en-US" dirty="0" smtClean="0"/>
              <a:t>Datacenters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121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45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6038"/>
            <a:ext cx="8915400" cy="1173162"/>
          </a:xfrm>
        </p:spPr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TCP Congestion Control (lecture 12)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458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Why?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Because a sender shouldn’t overload the network itself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But yet, should make efficient use of available network capacity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While </a:t>
            </a:r>
            <a:r>
              <a:rPr lang="en-US" sz="2000" u="sng" dirty="0" smtClean="0">
                <a:latin typeface="Arial" charset="0"/>
                <a:cs typeface="Arial" charset="0"/>
              </a:rPr>
              <a:t>sharing</a:t>
            </a:r>
            <a:r>
              <a:rPr lang="en-US" sz="2000" dirty="0" smtClean="0">
                <a:latin typeface="Arial" charset="0"/>
                <a:cs typeface="Arial" charset="0"/>
              </a:rPr>
              <a:t> available capacity fairly with other flows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cs typeface="Arial" charset="0"/>
              </a:rPr>
              <a:t>And adapting to changes in available capacity</a:t>
            </a:r>
          </a:p>
          <a:p>
            <a:pPr lvl="1">
              <a:lnSpc>
                <a:spcPct val="90000"/>
              </a:lnSpc>
            </a:pPr>
            <a:endParaRPr lang="en-US" sz="2000" dirty="0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  <a:cs typeface="Arial" charset="0"/>
              </a:rPr>
              <a:t>How?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Quickly find current available capacity (slow start)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Then adapt to changes (congestion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avoidance, AIMD) </a:t>
            </a: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With optimizations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(fast recovery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)</a:t>
            </a:r>
            <a:br>
              <a:rPr lang="en-US" sz="2000" dirty="0" smtClean="0">
                <a:latin typeface="Arial" charset="0"/>
                <a:ea typeface="Arial" charset="0"/>
                <a:cs typeface="Arial" charset="0"/>
              </a:rPr>
            </a:br>
            <a:endParaRPr lang="en-US" sz="2000" dirty="0" smtClean="0">
              <a:latin typeface="Arial" charset="0"/>
              <a:ea typeface="Arial" charset="0"/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sz="2000" i="1" dirty="0" smtClean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</a:rPr>
              <a:t>Study the TCP state machine diagram from the text!</a:t>
            </a:r>
          </a:p>
        </p:txBody>
      </p:sp>
    </p:spTree>
    <p:extLst>
      <p:ext uri="{BB962C8B-B14F-4D97-AF65-F5344CB8AC3E}">
        <p14:creationId xmlns:p14="http://schemas.microsoft.com/office/powerpoint/2010/main" val="3158531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sz="3600" dirty="0" smtClean="0"/>
              <a:t> TCP State Machine (partial)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 bwMode="auto">
          <a:xfrm>
            <a:off x="1752600" y="2057400"/>
            <a:ext cx="1295400" cy="11430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slow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start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172200" y="19812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congstn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.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avoid.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038600" y="5181600"/>
            <a:ext cx="1371600" cy="1219200"/>
          </a:xfrm>
          <a:prstGeom prst="ellipse">
            <a:avLst/>
          </a:prstGeom>
          <a:solidFill>
            <a:srgbClr val="CCC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fast </a:t>
            </a:r>
            <a:b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</a:b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rPr>
              <a:t>recovery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9" name="Straight Arrow Connector 8"/>
          <p:cNvCxnSpPr>
            <a:stCxn id="4" idx="6"/>
            <a:endCxn id="6" idx="2"/>
          </p:cNvCxnSpPr>
          <p:nvPr/>
        </p:nvCxnSpPr>
        <p:spPr bwMode="auto">
          <a:xfrm flipV="1">
            <a:off x="3048000" y="2590800"/>
            <a:ext cx="3124200" cy="381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3352800" y="2209800"/>
            <a:ext cx="205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cwnd</a:t>
            </a:r>
            <a:r>
              <a:rPr lang="en-US" sz="1800" i="1" dirty="0" smtClean="0">
                <a:solidFill>
                  <a:srgbClr val="0000FF"/>
                </a:solidFill>
                <a:latin typeface="+mn-lt"/>
              </a:rPr>
              <a:t> &gt; </a:t>
            </a:r>
            <a:r>
              <a:rPr lang="en-US" sz="1800" i="1" dirty="0" err="1" smtClean="0">
                <a:solidFill>
                  <a:srgbClr val="0000FF"/>
                </a:solidFill>
                <a:latin typeface="+mn-lt"/>
              </a:rPr>
              <a:t>ssthresh</a:t>
            </a:r>
            <a:endParaRPr lang="en-US" sz="1800" i="1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8173" y="2785646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3048000" y="2743200"/>
            <a:ext cx="3124200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2505027" y="3159264"/>
            <a:ext cx="1609773" cy="2479536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57800" y="3200400"/>
            <a:ext cx="1600200" cy="22860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105400" y="3200400"/>
            <a:ext cx="1447800" cy="2057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7" idx="1"/>
          </p:cNvCxnSpPr>
          <p:nvPr/>
        </p:nvCxnSpPr>
        <p:spPr bwMode="auto">
          <a:xfrm flipH="1" flipV="1">
            <a:off x="2819400" y="3048000"/>
            <a:ext cx="1420066" cy="23121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229694" y="44958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84773" y="37338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9694" y="4038600"/>
            <a:ext cx="1288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=3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05797" y="3810000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7" name="Freeform 36"/>
          <p:cNvSpPr/>
          <p:nvPr/>
        </p:nvSpPr>
        <p:spPr>
          <a:xfrm rot="976329">
            <a:off x="3086564" y="5666362"/>
            <a:ext cx="1097328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077295" y="5749881"/>
            <a:ext cx="10541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883872" y="2667000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7397" y="3242846"/>
            <a:ext cx="1126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" name="Freeform 40"/>
          <p:cNvSpPr/>
          <p:nvPr/>
        </p:nvSpPr>
        <p:spPr>
          <a:xfrm rot="4557557">
            <a:off x="1283727" y="1501256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7773" y="1600200"/>
            <a:ext cx="974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timeout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3" name="Freeform 42"/>
          <p:cNvSpPr/>
          <p:nvPr/>
        </p:nvSpPr>
        <p:spPr>
          <a:xfrm rot="10800000">
            <a:off x="7247054" y="1935809"/>
            <a:ext cx="1097328" cy="6607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53283" y="1929824"/>
            <a:ext cx="6859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new </a:t>
            </a:r>
            <a:br>
              <a:rPr lang="en-US" sz="1600" i="1" dirty="0" smtClean="0">
                <a:solidFill>
                  <a:srgbClr val="FF0000"/>
                </a:solidFill>
                <a:latin typeface="+mn-l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ACK</a:t>
            </a:r>
            <a:endParaRPr lang="en-US" sz="16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Freeform 27"/>
          <p:cNvSpPr/>
          <p:nvPr/>
        </p:nvSpPr>
        <p:spPr>
          <a:xfrm rot="1324048">
            <a:off x="1042966" y="2311961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rot="347719">
            <a:off x="245879" y="2326137"/>
            <a:ext cx="809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2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" name="Freeform 32"/>
          <p:cNvSpPr/>
          <p:nvPr/>
        </p:nvSpPr>
        <p:spPr>
          <a:xfrm rot="15672660">
            <a:off x="6999475" y="3045120"/>
            <a:ext cx="889644" cy="432134"/>
          </a:xfrm>
          <a:custGeom>
            <a:avLst/>
            <a:gdLst>
              <a:gd name="connsiteX0" fmla="*/ 840607 w 1097328"/>
              <a:gd name="connsiteY0" fmla="*/ 0 h 796115"/>
              <a:gd name="connsiteX1" fmla="*/ 2885 w 1097328"/>
              <a:gd name="connsiteY1" fmla="*/ 770068 h 796115"/>
              <a:gd name="connsiteX2" fmla="*/ 1097328 w 1097328"/>
              <a:gd name="connsiteY2" fmla="*/ 540399 h 796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7328" h="796115">
                <a:moveTo>
                  <a:pt x="840607" y="0"/>
                </a:moveTo>
                <a:cubicBezTo>
                  <a:pt x="400352" y="340001"/>
                  <a:pt x="-39902" y="680002"/>
                  <a:pt x="2885" y="770068"/>
                </a:cubicBezTo>
                <a:cubicBezTo>
                  <a:pt x="45672" y="860134"/>
                  <a:pt x="571500" y="700266"/>
                  <a:pt x="1097328" y="540399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47719">
            <a:off x="7480807" y="3093293"/>
            <a:ext cx="912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  <a:latin typeface="+mn-lt"/>
              </a:rPr>
              <a:t>dupACK</a:t>
            </a:r>
            <a:endParaRPr lang="en-US" sz="1400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97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50346</TotalTime>
  <Words>2972</Words>
  <Application>Microsoft Macintosh PowerPoint</Application>
  <PresentationFormat>On-screen Show (4:3)</PresentationFormat>
  <Paragraphs>557</Paragraphs>
  <Slides>55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Network</vt:lpstr>
      <vt:lpstr>Equation</vt:lpstr>
      <vt:lpstr>Clip</vt:lpstr>
      <vt:lpstr>Review</vt:lpstr>
      <vt:lpstr>Logistics</vt:lpstr>
      <vt:lpstr>General Guidelines (1)</vt:lpstr>
      <vt:lpstr>General Guidelines (2)</vt:lpstr>
      <vt:lpstr>General Guidelines (3)</vt:lpstr>
      <vt:lpstr>From here on…</vt:lpstr>
      <vt:lpstr>Expect a question on … </vt:lpstr>
      <vt:lpstr>TCP Congestion Control (lecture 12)</vt:lpstr>
      <vt:lpstr> TCP State Machine (partial)</vt:lpstr>
      <vt:lpstr>Congestion Control: Details to know</vt:lpstr>
      <vt:lpstr>Advanced CC and Fairness (lecture 14)</vt:lpstr>
      <vt:lpstr>Application Layer  (lecture 15, 16)</vt:lpstr>
      <vt:lpstr>Internet Names &amp; Addresses</vt:lpstr>
      <vt:lpstr>Key to DNS design: Hierarchy</vt:lpstr>
      <vt:lpstr>Things to know about DNS</vt:lpstr>
      <vt:lpstr>Web and HTTP</vt:lpstr>
      <vt:lpstr>Steps in HTTP Request/Response</vt:lpstr>
      <vt:lpstr>Things to know about HTTP</vt:lpstr>
      <vt:lpstr>Broadcast Ethernet (Lecture 16)</vt:lpstr>
      <vt:lpstr>Random Access Protocols</vt:lpstr>
      <vt:lpstr>Key Ideas of Random Access</vt:lpstr>
      <vt:lpstr>Broadcast Ethernet, CSMA/CD (lecture 16)</vt:lpstr>
      <vt:lpstr>Switched Ethernet (Lecture 17, 18)</vt:lpstr>
      <vt:lpstr>Switched Ethernet (Lecture 17, 18)</vt:lpstr>
      <vt:lpstr>Switched Ethernet (Lecture 17, 18)</vt:lpstr>
      <vt:lpstr>Naming and Discovery (Lecture 18)</vt:lpstr>
      <vt:lpstr>Naming  </vt:lpstr>
      <vt:lpstr>Discovery</vt:lpstr>
      <vt:lpstr>ARP and DHCP</vt:lpstr>
      <vt:lpstr>DHCP</vt:lpstr>
      <vt:lpstr>DHCP: operation</vt:lpstr>
      <vt:lpstr>ARP: Address Resolution Protocol</vt:lpstr>
      <vt:lpstr>Key Ideas in Both ARP and DHCP</vt:lpstr>
      <vt:lpstr>Putting the pieces together (Lec 18)</vt:lpstr>
      <vt:lpstr>Wireless (lecture 19)</vt:lpstr>
      <vt:lpstr>Wireless (lecture 19)</vt:lpstr>
      <vt:lpstr>Wireless (lecture 19)</vt:lpstr>
      <vt:lpstr>Wireless (lecture 19)</vt:lpstr>
      <vt:lpstr>Wireless (lecture 19)</vt:lpstr>
      <vt:lpstr>Datacenters (lectures 20, 21)  </vt:lpstr>
      <vt:lpstr>Typical datacenter architecture</vt:lpstr>
      <vt:lpstr>Typical datacenter traffic workload</vt:lpstr>
      <vt:lpstr>Characteristics of a datacenter network</vt:lpstr>
      <vt:lpstr>Fat-Tree Topologies</vt:lpstr>
      <vt:lpstr>E.g., “Fat Tree” Topology [Sigcomm’08]</vt:lpstr>
      <vt:lpstr>Routing / addressing on a Fat Tree</vt:lpstr>
      <vt:lpstr>Datacenter Transport Designs </vt:lpstr>
      <vt:lpstr>Datacenter Transport Designs </vt:lpstr>
      <vt:lpstr>IPv6 (lecture 22)</vt:lpstr>
      <vt:lpstr>SDN (lecture 23)</vt:lpstr>
      <vt:lpstr>SDN (lecture 23)</vt:lpstr>
      <vt:lpstr>SDN (lecture 23)</vt:lpstr>
      <vt:lpstr>Reminder: Attend the EECS Colloquium!</vt:lpstr>
      <vt:lpstr>Final points</vt:lpstr>
      <vt:lpstr>Thanks  &amp; Good luck! </vt:lpstr>
    </vt:vector>
  </TitlesOfParts>
  <Company>ICSI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 122: Computer Networks</dc:title>
  <cp:lastModifiedBy>Sylvia Ratnasamy</cp:lastModifiedBy>
  <cp:revision>2924</cp:revision>
  <cp:lastPrinted>2013-09-23T20:04:51Z</cp:lastPrinted>
  <dcterms:created xsi:type="dcterms:W3CDTF">2010-08-30T13:51:03Z</dcterms:created>
  <dcterms:modified xsi:type="dcterms:W3CDTF">2014-12-01T23:45:24Z</dcterms:modified>
</cp:coreProperties>
</file>