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4" r:id="rId2"/>
    <p:sldMasterId id="2147483819" r:id="rId3"/>
    <p:sldMasterId id="2147483859" r:id="rId4"/>
  </p:sldMasterIdLst>
  <p:notesMasterIdLst>
    <p:notesMasterId r:id="rId82"/>
  </p:notesMasterIdLst>
  <p:handoutMasterIdLst>
    <p:handoutMasterId r:id="rId83"/>
  </p:handoutMasterIdLst>
  <p:sldIdLst>
    <p:sldId id="349" r:id="rId5"/>
    <p:sldId id="511" r:id="rId6"/>
    <p:sldId id="259" r:id="rId7"/>
    <p:sldId id="512" r:id="rId8"/>
    <p:sldId id="513" r:id="rId9"/>
    <p:sldId id="514" r:id="rId10"/>
    <p:sldId id="467" r:id="rId11"/>
    <p:sldId id="481" r:id="rId12"/>
    <p:sldId id="515" r:id="rId13"/>
    <p:sldId id="518" r:id="rId14"/>
    <p:sldId id="519" r:id="rId15"/>
    <p:sldId id="520" r:id="rId16"/>
    <p:sldId id="457" r:id="rId17"/>
    <p:sldId id="480" r:id="rId18"/>
    <p:sldId id="456" r:id="rId19"/>
    <p:sldId id="458" r:id="rId20"/>
    <p:sldId id="579" r:id="rId21"/>
    <p:sldId id="578" r:id="rId22"/>
    <p:sldId id="461" r:id="rId23"/>
    <p:sldId id="462" r:id="rId24"/>
    <p:sldId id="2671" r:id="rId25"/>
    <p:sldId id="464" r:id="rId26"/>
    <p:sldId id="484" r:id="rId27"/>
    <p:sldId id="485" r:id="rId28"/>
    <p:sldId id="486" r:id="rId29"/>
    <p:sldId id="487" r:id="rId30"/>
    <p:sldId id="488" r:id="rId31"/>
    <p:sldId id="490" r:id="rId32"/>
    <p:sldId id="491" r:id="rId33"/>
    <p:sldId id="489" r:id="rId34"/>
    <p:sldId id="494" r:id="rId35"/>
    <p:sldId id="492" r:id="rId36"/>
    <p:sldId id="493" r:id="rId37"/>
    <p:sldId id="495" r:id="rId38"/>
    <p:sldId id="496" r:id="rId39"/>
    <p:sldId id="497" r:id="rId40"/>
    <p:sldId id="498" r:id="rId41"/>
    <p:sldId id="508" r:id="rId42"/>
    <p:sldId id="499" r:id="rId43"/>
    <p:sldId id="501" r:id="rId44"/>
    <p:sldId id="2666" r:id="rId45"/>
    <p:sldId id="2668" r:id="rId46"/>
    <p:sldId id="2669" r:id="rId47"/>
    <p:sldId id="500" r:id="rId48"/>
    <p:sldId id="502" r:id="rId49"/>
    <p:sldId id="2672" r:id="rId50"/>
    <p:sldId id="503" r:id="rId51"/>
    <p:sldId id="2670" r:id="rId52"/>
    <p:sldId id="504" r:id="rId53"/>
    <p:sldId id="505" r:id="rId54"/>
    <p:sldId id="392" r:id="rId55"/>
    <p:sldId id="322" r:id="rId56"/>
    <p:sldId id="510" r:id="rId57"/>
    <p:sldId id="347" r:id="rId58"/>
    <p:sldId id="348" r:id="rId59"/>
    <p:sldId id="410" r:id="rId60"/>
    <p:sldId id="332" r:id="rId61"/>
    <p:sldId id="334" r:id="rId62"/>
    <p:sldId id="335" r:id="rId63"/>
    <p:sldId id="337" r:id="rId64"/>
    <p:sldId id="336" r:id="rId65"/>
    <p:sldId id="338" r:id="rId66"/>
    <p:sldId id="369" r:id="rId67"/>
    <p:sldId id="370" r:id="rId68"/>
    <p:sldId id="371" r:id="rId69"/>
    <p:sldId id="376" r:id="rId70"/>
    <p:sldId id="340" r:id="rId71"/>
    <p:sldId id="364" r:id="rId72"/>
    <p:sldId id="365" r:id="rId73"/>
    <p:sldId id="341" r:id="rId74"/>
    <p:sldId id="339" r:id="rId75"/>
    <p:sldId id="257" r:id="rId76"/>
    <p:sldId id="260" r:id="rId77"/>
    <p:sldId id="263" r:id="rId78"/>
    <p:sldId id="266" r:id="rId79"/>
    <p:sldId id="265" r:id="rId80"/>
    <p:sldId id="393" r:id="rId81"/>
  </p:sldIdLst>
  <p:sldSz cx="9144000" cy="6858000" type="screen4x3"/>
  <p:notesSz cx="7099300" cy="10234613"/>
  <p:defaultTextStyle>
    <a:defPPr>
      <a:defRPr lang="en-US"/>
    </a:defPPr>
    <a:lvl1pPr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1pPr>
    <a:lvl2pPr marL="457177"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2pPr>
    <a:lvl3pPr marL="914353"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3pPr>
    <a:lvl4pPr marL="1371530"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4pPr>
    <a:lvl5pPr marL="1828706"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5pPr>
    <a:lvl6pPr marL="2285883" algn="l" defTabSz="914353" rtl="0" eaLnBrk="1" latinLnBrk="0" hangingPunct="1">
      <a:defRPr sz="2400" b="1" kern="1200">
        <a:solidFill>
          <a:schemeClr val="tx1"/>
        </a:solidFill>
        <a:latin typeface="Arial" pitchFamily="34" charset="0"/>
        <a:ea typeface="+mn-ea"/>
        <a:cs typeface="Arial" pitchFamily="34" charset="0"/>
      </a:defRPr>
    </a:lvl6pPr>
    <a:lvl7pPr marL="2743060" algn="l" defTabSz="914353" rtl="0" eaLnBrk="1" latinLnBrk="0" hangingPunct="1">
      <a:defRPr sz="2400" b="1" kern="1200">
        <a:solidFill>
          <a:schemeClr val="tx1"/>
        </a:solidFill>
        <a:latin typeface="Arial" pitchFamily="34" charset="0"/>
        <a:ea typeface="+mn-ea"/>
        <a:cs typeface="Arial" pitchFamily="34" charset="0"/>
      </a:defRPr>
    </a:lvl7pPr>
    <a:lvl8pPr marL="3200236" algn="l" defTabSz="914353" rtl="0" eaLnBrk="1" latinLnBrk="0" hangingPunct="1">
      <a:defRPr sz="2400" b="1" kern="1200">
        <a:solidFill>
          <a:schemeClr val="tx1"/>
        </a:solidFill>
        <a:latin typeface="Arial" pitchFamily="34" charset="0"/>
        <a:ea typeface="+mn-ea"/>
        <a:cs typeface="Arial" pitchFamily="34" charset="0"/>
      </a:defRPr>
    </a:lvl8pPr>
    <a:lvl9pPr marL="3657413" algn="l" defTabSz="914353" rtl="0" eaLnBrk="1" latinLnBrk="0" hangingPunct="1">
      <a:defRPr sz="2400"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99FF33"/>
    <a:srgbClr val="CCFF33"/>
    <a:srgbClr val="FF9933"/>
    <a:srgbClr val="FF0000"/>
    <a:srgbClr val="00FF00"/>
    <a:srgbClr val="33CC33"/>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973" autoAdjust="0"/>
  </p:normalViewPr>
  <p:slideViewPr>
    <p:cSldViewPr>
      <p:cViewPr varScale="1">
        <p:scale>
          <a:sx n="62" d="100"/>
          <a:sy n="62" d="100"/>
        </p:scale>
        <p:origin x="1416"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8704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algn="r" defTabSz="990600" eaLnBrk="1" hangingPunct="1">
              <a:defRPr sz="1300" b="0">
                <a:latin typeface="Arial" charset="0"/>
                <a:cs typeface="Arial" charset="0"/>
              </a:defRPr>
            </a:lvl1pPr>
          </a:lstStyle>
          <a:p>
            <a:pPr>
              <a:defRPr/>
            </a:pPr>
            <a:endParaRPr lang="en-US"/>
          </a:p>
        </p:txBody>
      </p:sp>
      <p:sp>
        <p:nvSpPr>
          <p:cNvPr id="8704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8704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algn="r" defTabSz="990600" eaLnBrk="1" hangingPunct="1">
              <a:defRPr sz="1300" b="0">
                <a:latin typeface="Arial" charset="0"/>
                <a:cs typeface="Arial" charset="0"/>
              </a:defRPr>
            </a:lvl1pPr>
          </a:lstStyle>
          <a:p>
            <a:pPr>
              <a:defRPr/>
            </a:pPr>
            <a:fld id="{68044FBD-424E-42C0-927B-5BACF00859E8}" type="slidenum">
              <a:rPr lang="en-US"/>
              <a:pPr>
                <a:defRPr/>
              </a:pPr>
              <a:t>‹#›</a:t>
            </a:fld>
            <a:endParaRPr lang="en-US"/>
          </a:p>
        </p:txBody>
      </p:sp>
    </p:spTree>
    <p:extLst>
      <p:ext uri="{BB962C8B-B14F-4D97-AF65-F5344CB8AC3E}">
        <p14:creationId xmlns:p14="http://schemas.microsoft.com/office/powerpoint/2010/main" val="82870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49155"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algn="r" defTabSz="990600" eaLnBrk="1" hangingPunct="1">
              <a:defRPr sz="1300" b="0">
                <a:latin typeface="Arial" charset="0"/>
                <a:cs typeface="Arial" charset="0"/>
              </a:defRPr>
            </a:lvl1pPr>
          </a:lstStyle>
          <a:p>
            <a:pPr>
              <a:defRPr/>
            </a:pPr>
            <a:endParaRPr lang="en-US"/>
          </a:p>
        </p:txBody>
      </p:sp>
      <p:sp>
        <p:nvSpPr>
          <p:cNvPr id="9728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49159"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algn="r" defTabSz="990600" eaLnBrk="1" hangingPunct="1">
              <a:defRPr sz="1300" b="0">
                <a:latin typeface="Arial" charset="0"/>
                <a:cs typeface="Arial" charset="0"/>
              </a:defRPr>
            </a:lvl1pPr>
          </a:lstStyle>
          <a:p>
            <a:pPr>
              <a:defRPr/>
            </a:pPr>
            <a:fld id="{1C2B951E-B0B6-4BD3-8045-F74C3BB9B6EF}" type="slidenum">
              <a:rPr lang="en-US"/>
              <a:pPr>
                <a:defRPr/>
              </a:pPr>
              <a:t>‹#›</a:t>
            </a:fld>
            <a:endParaRPr lang="en-US"/>
          </a:p>
        </p:txBody>
      </p:sp>
    </p:spTree>
    <p:extLst>
      <p:ext uri="{BB962C8B-B14F-4D97-AF65-F5344CB8AC3E}">
        <p14:creationId xmlns:p14="http://schemas.microsoft.com/office/powerpoint/2010/main" val="2657559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177"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353"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53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706"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7BDC82B2-C49D-47F8-A7C0-580D2F296EBD}" type="slidenum">
              <a:rPr lang="en-US" altLang="en-US" sz="1300" b="0" smtClean="0">
                <a:solidFill>
                  <a:srgbClr val="000000"/>
                </a:solidFill>
              </a:rPr>
              <a:pPr/>
              <a:t>12</a:t>
            </a:fld>
            <a:endParaRPr lang="en-US" altLang="en-US" sz="1300" b="0">
              <a:solidFill>
                <a:srgbClr val="000000"/>
              </a:solidFill>
            </a:endParaRPr>
          </a:p>
        </p:txBody>
      </p:sp>
    </p:spTree>
    <p:extLst>
      <p:ext uri="{BB962C8B-B14F-4D97-AF65-F5344CB8AC3E}">
        <p14:creationId xmlns:p14="http://schemas.microsoft.com/office/powerpoint/2010/main" val="1911039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D4C32AE5-32BF-40FE-B836-F77C3D803B03}" type="slidenum">
              <a:rPr lang="en-US" altLang="en-US" sz="1300" b="0" smtClean="0"/>
              <a:pPr/>
              <a:t>68</a:t>
            </a:fld>
            <a:endParaRPr lang="en-US" altLang="en-US" sz="13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C78A6333-E311-4F58-B9AE-AB5A93C959F9}" type="slidenum">
              <a:rPr lang="en-US" altLang="en-US" sz="1300" b="0" smtClean="0"/>
              <a:pPr/>
              <a:t>69</a:t>
            </a:fld>
            <a:endParaRPr lang="en-US" altLang="en-US" sz="1300" b="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cs typeface="Arial"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F5D37225-72ED-42BA-9244-38126E23CA5A}" type="slidenum">
              <a:rPr lang="en-US" altLang="en-US" sz="1300" b="0" smtClean="0"/>
              <a:pPr/>
              <a:t>77</a:t>
            </a:fld>
            <a:endParaRPr lang="en-US" altLang="en-US" sz="1300"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7BDC82B2-C49D-47F8-A7C0-580D2F296EBD}" type="slidenum">
              <a:rPr lang="en-US" altLang="en-US" sz="1300" b="0" smtClean="0">
                <a:solidFill>
                  <a:srgbClr val="000000"/>
                </a:solidFill>
              </a:rPr>
              <a:pPr/>
              <a:t>13</a:t>
            </a:fld>
            <a:endParaRPr lang="en-US" altLang="en-US" sz="1300" b="0">
              <a:solidFill>
                <a:srgbClr val="000000"/>
              </a:solidFill>
            </a:endParaRPr>
          </a:p>
        </p:txBody>
      </p:sp>
    </p:spTree>
    <p:extLst>
      <p:ext uri="{BB962C8B-B14F-4D97-AF65-F5344CB8AC3E}">
        <p14:creationId xmlns:p14="http://schemas.microsoft.com/office/powerpoint/2010/main" val="128087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cs typeface="Arial" pitchFamily="34"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754D7CA1-2D86-4327-A968-1E965F3C6D17}" type="slidenum">
              <a:rPr lang="en-US" altLang="en-US" sz="1300" b="0" smtClean="0">
                <a:solidFill>
                  <a:srgbClr val="000000"/>
                </a:solidFill>
              </a:rPr>
              <a:pPr/>
              <a:t>14</a:t>
            </a:fld>
            <a:endParaRPr lang="en-US" altLang="en-US" sz="1300" b="0">
              <a:solidFill>
                <a:srgbClr val="000000"/>
              </a:solidFill>
            </a:endParaRPr>
          </a:p>
        </p:txBody>
      </p:sp>
    </p:spTree>
    <p:extLst>
      <p:ext uri="{BB962C8B-B14F-4D97-AF65-F5344CB8AC3E}">
        <p14:creationId xmlns:p14="http://schemas.microsoft.com/office/powerpoint/2010/main" val="3287578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cs typeface="Arial" pitchFamily="34" charset="0"/>
              </a:rPr>
              <a:t>Visual creation is no longer just pure graphics or pure photography.  There is a growing need to blend the two.  We want to edit photos, work with photo collections, create cool special effects, etc.  After this course, you should have the background and experience that you need to do these things.</a:t>
            </a:r>
          </a:p>
          <a:p>
            <a:endParaRPr lang="en-US" altLang="en-US">
              <a:latin typeface="Arial" pitchFamily="34" charset="0"/>
              <a:cs typeface="Arial"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5200BC0A-74FA-449F-A93F-9336A89E8952}" type="slidenum">
              <a:rPr lang="en-US" altLang="en-US" sz="1300" b="0" smtClean="0">
                <a:solidFill>
                  <a:srgbClr val="000000"/>
                </a:solidFill>
              </a:rPr>
              <a:pPr/>
              <a:t>15</a:t>
            </a:fld>
            <a:endParaRPr lang="en-US" altLang="en-US" sz="1300" b="0">
              <a:solidFill>
                <a:srgbClr val="000000"/>
              </a:solidFill>
            </a:endParaRPr>
          </a:p>
        </p:txBody>
      </p:sp>
    </p:spTree>
    <p:extLst>
      <p:ext uri="{BB962C8B-B14F-4D97-AF65-F5344CB8AC3E}">
        <p14:creationId xmlns:p14="http://schemas.microsoft.com/office/powerpoint/2010/main" val="134696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DD71F5CF-8C05-4AA6-A7E0-B64ACE505EB4}" type="slidenum">
              <a:rPr lang="en-US" altLang="en-US" sz="1300" b="0" smtClean="0">
                <a:solidFill>
                  <a:srgbClr val="000000"/>
                </a:solidFill>
              </a:rPr>
              <a:pPr/>
              <a:t>16</a:t>
            </a:fld>
            <a:endParaRPr lang="en-US" altLang="en-US" sz="1300" b="0">
              <a:solidFill>
                <a:srgbClr val="000000"/>
              </a:solidFill>
            </a:endParaRPr>
          </a:p>
        </p:txBody>
      </p:sp>
    </p:spTree>
    <p:extLst>
      <p:ext uri="{BB962C8B-B14F-4D97-AF65-F5344CB8AC3E}">
        <p14:creationId xmlns:p14="http://schemas.microsoft.com/office/powerpoint/2010/main" val="213525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DD71F5CF-8C05-4AA6-A7E0-B64ACE505EB4}" type="slidenum">
              <a:rPr lang="en-US" altLang="en-US" sz="1300" b="0" smtClean="0">
                <a:solidFill>
                  <a:srgbClr val="000000"/>
                </a:solidFill>
              </a:rPr>
              <a:pPr/>
              <a:t>17</a:t>
            </a:fld>
            <a:endParaRPr lang="en-US" altLang="en-US" sz="1300" b="0">
              <a:solidFill>
                <a:srgbClr val="000000"/>
              </a:solidFill>
            </a:endParaRPr>
          </a:p>
        </p:txBody>
      </p:sp>
    </p:spTree>
    <p:extLst>
      <p:ext uri="{BB962C8B-B14F-4D97-AF65-F5344CB8AC3E}">
        <p14:creationId xmlns:p14="http://schemas.microsoft.com/office/powerpoint/2010/main" val="112523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cs typeface="Arial" pitchFamily="34" charset="0"/>
              </a:rPr>
              <a:t>Do cool stuff.  You'll get the opportunity to implement a variety of fun projects that work with your own photos.  You can be creative.  You can also go beyond the minimum and do some "bells and whistles" or additional projects that I offer.  You'll get to do a final project on whatever you want.  You'll also be able to see the work that everyone else does.</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754D7CA1-2D86-4327-A968-1E965F3C6D17}" type="slidenum">
              <a:rPr lang="en-US" altLang="en-US" sz="1300" b="0" smtClean="0">
                <a:solidFill>
                  <a:srgbClr val="000000"/>
                </a:solidFill>
              </a:rPr>
              <a:pPr/>
              <a:t>22</a:t>
            </a:fld>
            <a:endParaRPr lang="en-US" altLang="en-US" sz="1300" b="0">
              <a:solidFill>
                <a:srgbClr val="000000"/>
              </a:solidFill>
            </a:endParaRPr>
          </a:p>
        </p:txBody>
      </p:sp>
    </p:spTree>
    <p:extLst>
      <p:ext uri="{BB962C8B-B14F-4D97-AF65-F5344CB8AC3E}">
        <p14:creationId xmlns:p14="http://schemas.microsoft.com/office/powerpoint/2010/main" val="197586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1">
                <a:solidFill>
                  <a:schemeClr val="tx1"/>
                </a:solidFill>
                <a:latin typeface="Arial" pitchFamily="34" charset="0"/>
                <a:cs typeface="Arial" pitchFamily="34" charset="0"/>
              </a:defRPr>
            </a:lvl1pPr>
            <a:lvl2pPr marL="742950" indent="-285750" defTabSz="952500">
              <a:defRPr sz="2400" b="1">
                <a:solidFill>
                  <a:schemeClr val="tx1"/>
                </a:solidFill>
                <a:latin typeface="Arial" pitchFamily="34" charset="0"/>
                <a:cs typeface="Arial" pitchFamily="34" charset="0"/>
              </a:defRPr>
            </a:lvl2pPr>
            <a:lvl3pPr marL="1143000" indent="-228600" defTabSz="952500">
              <a:defRPr sz="2400" b="1">
                <a:solidFill>
                  <a:schemeClr val="tx1"/>
                </a:solidFill>
                <a:latin typeface="Arial" pitchFamily="34" charset="0"/>
                <a:cs typeface="Arial" pitchFamily="34" charset="0"/>
              </a:defRPr>
            </a:lvl3pPr>
            <a:lvl4pPr marL="1600200" indent="-228600" defTabSz="952500">
              <a:defRPr sz="2400" b="1">
                <a:solidFill>
                  <a:schemeClr val="tx1"/>
                </a:solidFill>
                <a:latin typeface="Arial" pitchFamily="34" charset="0"/>
                <a:cs typeface="Arial" pitchFamily="34" charset="0"/>
              </a:defRPr>
            </a:lvl4pPr>
            <a:lvl5pPr marL="2057400" indent="-228600" defTabSz="952500">
              <a:defRPr sz="2400" b="1">
                <a:solidFill>
                  <a:schemeClr val="tx1"/>
                </a:solidFill>
                <a:latin typeface="Arial" pitchFamily="34" charset="0"/>
                <a:cs typeface="Arial" pitchFamily="34" charset="0"/>
              </a:defRPr>
            </a:lvl5pPr>
            <a:lvl6pPr marL="25146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9pPr>
          </a:lstStyle>
          <a:p>
            <a:fld id="{9C92EF9F-78B2-4678-96F4-6F06AF344806}" type="slidenum">
              <a:rPr lang="en-US" altLang="en-US" sz="1300" b="0" smtClean="0">
                <a:solidFill>
                  <a:srgbClr val="000000"/>
                </a:solidFill>
                <a:latin typeface="Times New Roman" pitchFamily="18" charset="0"/>
              </a:rPr>
              <a:pPr/>
              <a:t>33</a:t>
            </a:fld>
            <a:endParaRPr lang="en-US" altLang="en-US" sz="1300" b="0">
              <a:solidFill>
                <a:srgbClr val="000000"/>
              </a:solidFill>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latin typeface="Arial" pitchFamily="34" charset="0"/>
              <a:cs typeface="Arial" pitchFamily="34" charset="0"/>
            </a:endParaRPr>
          </a:p>
        </p:txBody>
      </p:sp>
    </p:spTree>
    <p:extLst>
      <p:ext uri="{BB962C8B-B14F-4D97-AF65-F5344CB8AC3E}">
        <p14:creationId xmlns:p14="http://schemas.microsoft.com/office/powerpoint/2010/main" val="3073841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068cf7989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068cf7989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68215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7A22FB-E12C-442D-99EB-DCA118E059B3}" type="slidenum">
              <a:rPr lang="en-US"/>
              <a:pPr>
                <a:defRPr/>
              </a:pPr>
              <a:t>‹#›</a:t>
            </a:fld>
            <a:endParaRPr lang="en-US"/>
          </a:p>
        </p:txBody>
      </p:sp>
    </p:spTree>
    <p:extLst>
      <p:ext uri="{BB962C8B-B14F-4D97-AF65-F5344CB8AC3E}">
        <p14:creationId xmlns:p14="http://schemas.microsoft.com/office/powerpoint/2010/main" val="224815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4105D6-CC09-4DA4-A73C-8A1327D68394}" type="slidenum">
              <a:rPr lang="en-US"/>
              <a:pPr>
                <a:defRPr/>
              </a:pPr>
              <a:t>‹#›</a:t>
            </a:fld>
            <a:endParaRPr lang="en-US"/>
          </a:p>
        </p:txBody>
      </p:sp>
    </p:spTree>
    <p:extLst>
      <p:ext uri="{BB962C8B-B14F-4D97-AF65-F5344CB8AC3E}">
        <p14:creationId xmlns:p14="http://schemas.microsoft.com/office/powerpoint/2010/main" val="1328292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E70130-CE46-46E9-A2AE-FC8B5F4C3209}" type="slidenum">
              <a:rPr lang="en-US"/>
              <a:pPr>
                <a:defRPr/>
              </a:pPr>
              <a:t>‹#›</a:t>
            </a:fld>
            <a:endParaRPr lang="en-US"/>
          </a:p>
        </p:txBody>
      </p:sp>
    </p:spTree>
    <p:extLst>
      <p:ext uri="{BB962C8B-B14F-4D97-AF65-F5344CB8AC3E}">
        <p14:creationId xmlns:p14="http://schemas.microsoft.com/office/powerpoint/2010/main" val="2293205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914400"/>
            <a:ext cx="3810000" cy="5257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9E883-D5C5-4B66-A4E2-5575A40EDF8E}" type="slidenum">
              <a:rPr lang="en-US"/>
              <a:pPr>
                <a:defRPr/>
              </a:pPr>
              <a:t>‹#›</a:t>
            </a:fld>
            <a:endParaRPr lang="en-US"/>
          </a:p>
        </p:txBody>
      </p:sp>
    </p:spTree>
    <p:extLst>
      <p:ext uri="{BB962C8B-B14F-4D97-AF65-F5344CB8AC3E}">
        <p14:creationId xmlns:p14="http://schemas.microsoft.com/office/powerpoint/2010/main" val="186451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914400"/>
            <a:ext cx="3810000" cy="5257800"/>
          </a:xfrm>
        </p:spPr>
        <p:txBody>
          <a:bodyPr/>
          <a:lstStyle/>
          <a:p>
            <a:pPr lvl="0"/>
            <a:endParaRPr lang="en-US" noProof="0"/>
          </a:p>
        </p:txBody>
      </p:sp>
      <p:sp>
        <p:nvSpPr>
          <p:cNvPr id="5" name="Rectangle 1028"/>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a:latin typeface="Arial" pitchFamily="34" charset="0"/>
              </a:defRPr>
            </a:lvl1pPr>
          </a:lstStyle>
          <a:p>
            <a:pPr>
              <a:defRPr/>
            </a:pPr>
            <a:fld id="{4D0CC38D-0EEF-422D-A343-FC0E61F2D15C}" type="slidenum">
              <a:rPr lang="en-US"/>
              <a:pPr>
                <a:defRPr/>
              </a:pPr>
              <a:t>‹#›</a:t>
            </a:fld>
            <a:endParaRPr lang="en-US"/>
          </a:p>
        </p:txBody>
      </p:sp>
    </p:spTree>
    <p:extLst>
      <p:ext uri="{BB962C8B-B14F-4D97-AF65-F5344CB8AC3E}">
        <p14:creationId xmlns:p14="http://schemas.microsoft.com/office/powerpoint/2010/main" val="548919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Tree>
    <p:extLst>
      <p:ext uri="{BB962C8B-B14F-4D97-AF65-F5344CB8AC3E}">
        <p14:creationId xmlns:p14="http://schemas.microsoft.com/office/powerpoint/2010/main" val="342627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275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Tree>
    <p:extLst>
      <p:ext uri="{BB962C8B-B14F-4D97-AF65-F5344CB8AC3E}">
        <p14:creationId xmlns:p14="http://schemas.microsoft.com/office/powerpoint/2010/main" val="4274434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7664" y="1085850"/>
            <a:ext cx="4130675" cy="546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0738" y="1085850"/>
            <a:ext cx="4132262" cy="546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335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136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714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3306E-E7AB-4E7E-8D3C-E7BE5E8A0E3B}" type="slidenum">
              <a:rPr lang="en-US"/>
              <a:pPr>
                <a:defRPr/>
              </a:pPr>
              <a:t>‹#›</a:t>
            </a:fld>
            <a:endParaRPr lang="en-US"/>
          </a:p>
        </p:txBody>
      </p:sp>
    </p:spTree>
    <p:extLst>
      <p:ext uri="{BB962C8B-B14F-4D97-AF65-F5344CB8AC3E}">
        <p14:creationId xmlns:p14="http://schemas.microsoft.com/office/powerpoint/2010/main" val="239096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42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extLst>
      <p:ext uri="{BB962C8B-B14F-4D97-AF65-F5344CB8AC3E}">
        <p14:creationId xmlns:p14="http://schemas.microsoft.com/office/powerpoint/2010/main" val="3943690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extLst>
      <p:ext uri="{BB962C8B-B14F-4D97-AF65-F5344CB8AC3E}">
        <p14:creationId xmlns:p14="http://schemas.microsoft.com/office/powerpoint/2010/main" val="1326133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643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79389"/>
            <a:ext cx="2114550" cy="63738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179389"/>
            <a:ext cx="6191250" cy="63738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148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BD2CE-7C22-48B1-B11B-60DBDDFC28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003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4144F-63CF-49E2-A584-EEA346B4E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082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305081-BBA9-4D0A-9361-25003D054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1340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AD3991-3124-4F42-9738-9BA79A295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21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3C1827F-89FF-43FB-9583-3B32427B4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56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4C1BB-EE96-4E90-B90A-4DC74E068C3E}" type="slidenum">
              <a:rPr lang="en-US"/>
              <a:pPr>
                <a:defRPr/>
              </a:pPr>
              <a:t>‹#›</a:t>
            </a:fld>
            <a:endParaRPr lang="en-US"/>
          </a:p>
        </p:txBody>
      </p:sp>
    </p:spTree>
    <p:extLst>
      <p:ext uri="{BB962C8B-B14F-4D97-AF65-F5344CB8AC3E}">
        <p14:creationId xmlns:p14="http://schemas.microsoft.com/office/powerpoint/2010/main" val="926237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B08875-33CC-484A-BE19-D8DE01E7FA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631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BBFF68-4621-4948-AF6A-6E9AE74CDE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056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F8A5DB-D374-4F04-92DA-E6369F4757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184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875F7-D2D5-4D98-B778-E1D0AF4557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80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AB7FC3-58C0-4003-A715-D0D49F06E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560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AC21C3-BB0B-478D-B884-D0DA57F20F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4394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600201"/>
            <a:ext cx="4038600" cy="4525963"/>
          </a:xfrm>
        </p:spPr>
        <p:txBody>
          <a:bodyPr/>
          <a:lstStyle/>
          <a:p>
            <a:pPr lvl="0"/>
            <a:endParaRPr lang="en-GB" noProof="0"/>
          </a:p>
        </p:txBody>
      </p:sp>
      <p:sp>
        <p:nvSpPr>
          <p:cNvPr id="4" name="Text Placeholder 3"/>
          <p:cNvSpPr>
            <a:spLocks noGrp="1"/>
          </p:cNvSpPr>
          <p:nvPr>
            <p:ph type="body"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0EEB6F-86A5-4E81-90EC-AC9206DFB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6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A7BA4C-6E1B-ED4D-A86B-79ADBEC9A3A8}"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025132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7BA4C-6E1B-ED4D-A86B-79ADBEC9A3A8}"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07910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A7BA4C-6E1B-ED4D-A86B-79ADBEC9A3A8}"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13527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AA70C1-762E-4255-B0E2-4B7007B9003B}" type="slidenum">
              <a:rPr lang="en-US"/>
              <a:pPr>
                <a:defRPr/>
              </a:pPr>
              <a:t>‹#›</a:t>
            </a:fld>
            <a:endParaRPr lang="en-US"/>
          </a:p>
        </p:txBody>
      </p:sp>
    </p:spTree>
    <p:extLst>
      <p:ext uri="{BB962C8B-B14F-4D97-AF65-F5344CB8AC3E}">
        <p14:creationId xmlns:p14="http://schemas.microsoft.com/office/powerpoint/2010/main" val="2804459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A7BA4C-6E1B-ED4D-A86B-79ADBEC9A3A8}"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222540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A7BA4C-6E1B-ED4D-A86B-79ADBEC9A3A8}"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3952616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A7BA4C-6E1B-ED4D-A86B-79ADBEC9A3A8}"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529221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7BA4C-6E1B-ED4D-A86B-79ADBEC9A3A8}"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93974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7BA4C-6E1B-ED4D-A86B-79ADBEC9A3A8}"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2313067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7BA4C-6E1B-ED4D-A86B-79ADBEC9A3A8}"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67179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7BA4C-6E1B-ED4D-A86B-79ADBEC9A3A8}"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350424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7BA4C-6E1B-ED4D-A86B-79ADBEC9A3A8}"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305828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3AE878-4D8A-4272-8CCB-0E1DD58D1186}" type="slidenum">
              <a:rPr lang="en-US"/>
              <a:pPr>
                <a:defRPr/>
              </a:pPr>
              <a:t>‹#›</a:t>
            </a:fld>
            <a:endParaRPr lang="en-US"/>
          </a:p>
        </p:txBody>
      </p:sp>
    </p:spTree>
    <p:extLst>
      <p:ext uri="{BB962C8B-B14F-4D97-AF65-F5344CB8AC3E}">
        <p14:creationId xmlns:p14="http://schemas.microsoft.com/office/powerpoint/2010/main" val="216937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F9385A-7601-480A-9D06-168BF00FD28B}" type="slidenum">
              <a:rPr lang="en-US"/>
              <a:pPr>
                <a:defRPr/>
              </a:pPr>
              <a:t>‹#›</a:t>
            </a:fld>
            <a:endParaRPr lang="en-US"/>
          </a:p>
        </p:txBody>
      </p:sp>
    </p:spTree>
    <p:extLst>
      <p:ext uri="{BB962C8B-B14F-4D97-AF65-F5344CB8AC3E}">
        <p14:creationId xmlns:p14="http://schemas.microsoft.com/office/powerpoint/2010/main" val="314270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F9E1A6-0CD5-402B-9AE1-AE4AFD886172}" type="slidenum">
              <a:rPr lang="en-US"/>
              <a:pPr>
                <a:defRPr/>
              </a:pPr>
              <a:t>‹#›</a:t>
            </a:fld>
            <a:endParaRPr lang="en-US"/>
          </a:p>
        </p:txBody>
      </p:sp>
    </p:spTree>
    <p:extLst>
      <p:ext uri="{BB962C8B-B14F-4D97-AF65-F5344CB8AC3E}">
        <p14:creationId xmlns:p14="http://schemas.microsoft.com/office/powerpoint/2010/main" val="236858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4F3F40-B450-4586-BA3F-7F4414E6AF3B}" type="slidenum">
              <a:rPr lang="en-US"/>
              <a:pPr>
                <a:defRPr/>
              </a:pPr>
              <a:t>‹#›</a:t>
            </a:fld>
            <a:endParaRPr lang="en-US"/>
          </a:p>
        </p:txBody>
      </p:sp>
    </p:spTree>
    <p:extLst>
      <p:ext uri="{BB962C8B-B14F-4D97-AF65-F5344CB8AC3E}">
        <p14:creationId xmlns:p14="http://schemas.microsoft.com/office/powerpoint/2010/main" val="19271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9EFF01-3E34-48ED-9E0D-62869F5FB1CB}" type="slidenum">
              <a:rPr lang="en-US"/>
              <a:pPr>
                <a:defRPr/>
              </a:pPr>
              <a:t>‹#›</a:t>
            </a:fld>
            <a:endParaRPr lang="en-US"/>
          </a:p>
        </p:txBody>
      </p:sp>
    </p:spTree>
    <p:extLst>
      <p:ext uri="{BB962C8B-B14F-4D97-AF65-F5344CB8AC3E}">
        <p14:creationId xmlns:p14="http://schemas.microsoft.com/office/powerpoint/2010/main" val="46455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b="0">
                <a:latin typeface="Times New Roman" pitchFamily="18" charset="0"/>
                <a:cs typeface="Arial" charset="0"/>
              </a:defRPr>
            </a:lvl1pPr>
          </a:lstStyle>
          <a:p>
            <a:pPr>
              <a:defRPr/>
            </a:pPr>
            <a:fld id="{F7774409-2CB9-4935-A719-5F946C08D16B}" type="slidenum">
              <a:rPr lang="en-US"/>
              <a:pPr>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858"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177" algn="l" rtl="0" eaLnBrk="0" fontAlgn="base" hangingPunct="0">
        <a:spcBef>
          <a:spcPct val="0"/>
        </a:spcBef>
        <a:spcAft>
          <a:spcPct val="0"/>
        </a:spcAft>
        <a:defRPr sz="3400">
          <a:solidFill>
            <a:schemeClr val="tx2"/>
          </a:solidFill>
          <a:latin typeface="Arial" charset="0"/>
        </a:defRPr>
      </a:lvl6pPr>
      <a:lvl7pPr marL="914353" algn="l" rtl="0" eaLnBrk="0" fontAlgn="base" hangingPunct="0">
        <a:spcBef>
          <a:spcPct val="0"/>
        </a:spcBef>
        <a:spcAft>
          <a:spcPct val="0"/>
        </a:spcAft>
        <a:defRPr sz="3400">
          <a:solidFill>
            <a:schemeClr val="tx2"/>
          </a:solidFill>
          <a:latin typeface="Arial" charset="0"/>
        </a:defRPr>
      </a:lvl7pPr>
      <a:lvl8pPr marL="1371530" algn="l" rtl="0" eaLnBrk="0" fontAlgn="base" hangingPunct="0">
        <a:spcBef>
          <a:spcPct val="0"/>
        </a:spcBef>
        <a:spcAft>
          <a:spcPct val="0"/>
        </a:spcAft>
        <a:defRPr sz="3400">
          <a:solidFill>
            <a:schemeClr val="tx2"/>
          </a:solidFill>
          <a:latin typeface="Arial" charset="0"/>
        </a:defRPr>
      </a:lvl8pPr>
      <a:lvl9pPr marL="1828706" algn="l" rtl="0" eaLnBrk="0" fontAlgn="base" hangingPunct="0">
        <a:spcBef>
          <a:spcPct val="0"/>
        </a:spcBef>
        <a:spcAft>
          <a:spcPct val="0"/>
        </a:spcAft>
        <a:defRPr sz="3400">
          <a:solidFill>
            <a:schemeClr val="tx2"/>
          </a:solidFill>
          <a:latin typeface="Arial" charset="0"/>
        </a:defRPr>
      </a:lvl9pPr>
    </p:titleStyle>
    <p:bodyStyle>
      <a:lvl1pPr marL="342882" indent="-342882" algn="l" rtl="0" eaLnBrk="0" fontAlgn="base" hangingPunct="0">
        <a:spcBef>
          <a:spcPct val="20000"/>
        </a:spcBef>
        <a:spcAft>
          <a:spcPct val="0"/>
        </a:spcAft>
        <a:defRPr sz="28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000">
          <a:solidFill>
            <a:schemeClr val="tx1"/>
          </a:solidFill>
          <a:latin typeface="+mn-lt"/>
        </a:defRPr>
      </a:lvl2pPr>
      <a:lvl3pPr marL="1142942" indent="-228588" algn="l" rtl="0" eaLnBrk="0" fontAlgn="base" hangingPunct="0">
        <a:spcBef>
          <a:spcPct val="20000"/>
        </a:spcBef>
        <a:spcAft>
          <a:spcPct val="0"/>
        </a:spcAft>
        <a:buChar char="–"/>
        <a:defRPr>
          <a:solidFill>
            <a:schemeClr val="tx1"/>
          </a:solidFill>
          <a:latin typeface="+mn-lt"/>
        </a:defRPr>
      </a:lvl3pPr>
      <a:lvl4pPr marL="1600118" indent="-228588" algn="l" rtl="0" eaLnBrk="0" fontAlgn="base" hangingPunct="0">
        <a:spcBef>
          <a:spcPct val="20000"/>
        </a:spcBef>
        <a:spcAft>
          <a:spcPct val="0"/>
        </a:spcAft>
        <a:buChar char="»"/>
        <a:defRPr sz="1600">
          <a:solidFill>
            <a:schemeClr val="tx1"/>
          </a:solidFill>
          <a:latin typeface="+mn-lt"/>
        </a:defRPr>
      </a:lvl4pPr>
      <a:lvl5pPr marL="2057295" indent="-228588" algn="l" rtl="0" eaLnBrk="0" fontAlgn="base" hangingPunct="0">
        <a:spcBef>
          <a:spcPct val="20000"/>
        </a:spcBef>
        <a:spcAft>
          <a:spcPct val="0"/>
        </a:spcAft>
        <a:buChar char="»"/>
        <a:defRPr sz="1400">
          <a:solidFill>
            <a:schemeClr val="tx1"/>
          </a:solidFill>
          <a:latin typeface="+mn-lt"/>
        </a:defRPr>
      </a:lvl5pPr>
      <a:lvl6pPr marL="2514471" indent="-228588" algn="l" rtl="0" eaLnBrk="0" fontAlgn="base" hangingPunct="0">
        <a:spcBef>
          <a:spcPct val="20000"/>
        </a:spcBef>
        <a:spcAft>
          <a:spcPct val="0"/>
        </a:spcAft>
        <a:buChar char="»"/>
        <a:defRPr sz="1400">
          <a:solidFill>
            <a:schemeClr val="tx1"/>
          </a:solidFill>
          <a:latin typeface="+mn-lt"/>
        </a:defRPr>
      </a:lvl6pPr>
      <a:lvl7pPr marL="2971648" indent="-228588" algn="l" rtl="0" eaLnBrk="0" fontAlgn="base" hangingPunct="0">
        <a:spcBef>
          <a:spcPct val="20000"/>
        </a:spcBef>
        <a:spcAft>
          <a:spcPct val="0"/>
        </a:spcAft>
        <a:buChar char="»"/>
        <a:defRPr sz="1400">
          <a:solidFill>
            <a:schemeClr val="tx1"/>
          </a:solidFill>
          <a:latin typeface="+mn-lt"/>
        </a:defRPr>
      </a:lvl7pPr>
      <a:lvl8pPr marL="3428825" indent="-228588" algn="l" rtl="0" eaLnBrk="0" fontAlgn="base" hangingPunct="0">
        <a:spcBef>
          <a:spcPct val="20000"/>
        </a:spcBef>
        <a:spcAft>
          <a:spcPct val="0"/>
        </a:spcAft>
        <a:buChar char="»"/>
        <a:defRPr sz="1400">
          <a:solidFill>
            <a:schemeClr val="tx1"/>
          </a:solidFill>
          <a:latin typeface="+mn-lt"/>
        </a:defRPr>
      </a:lvl8pPr>
      <a:lvl9pPr marL="3886001" indent="-228588"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4800" y="179388"/>
            <a:ext cx="84582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347664" y="1085850"/>
            <a:ext cx="8415337"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rtl="0" eaLnBrk="0" fontAlgn="base" hangingPunct="0">
        <a:spcBef>
          <a:spcPct val="0"/>
        </a:spcBef>
        <a:spcAft>
          <a:spcPct val="0"/>
        </a:spcAft>
        <a:defRPr sz="3700" b="1">
          <a:solidFill>
            <a:srgbClr val="000000"/>
          </a:solidFill>
          <a:latin typeface="+mj-lt"/>
          <a:ea typeface="+mj-ea"/>
          <a:cs typeface="+mj-cs"/>
        </a:defRPr>
      </a:lvl1pPr>
      <a:lvl2pPr algn="l" rtl="0" eaLnBrk="0" fontAlgn="base" hangingPunct="0">
        <a:spcBef>
          <a:spcPct val="0"/>
        </a:spcBef>
        <a:spcAft>
          <a:spcPct val="0"/>
        </a:spcAft>
        <a:defRPr sz="3700" b="1">
          <a:solidFill>
            <a:srgbClr val="000000"/>
          </a:solidFill>
          <a:latin typeface="Arial" pitchFamily="34" charset="0"/>
          <a:cs typeface="Arial" pitchFamily="34" charset="0"/>
        </a:defRPr>
      </a:lvl2pPr>
      <a:lvl3pPr algn="l" rtl="0" eaLnBrk="0" fontAlgn="base" hangingPunct="0">
        <a:spcBef>
          <a:spcPct val="0"/>
        </a:spcBef>
        <a:spcAft>
          <a:spcPct val="0"/>
        </a:spcAft>
        <a:defRPr sz="3700" b="1">
          <a:solidFill>
            <a:srgbClr val="000000"/>
          </a:solidFill>
          <a:latin typeface="Arial" pitchFamily="34" charset="0"/>
          <a:cs typeface="Arial" pitchFamily="34" charset="0"/>
        </a:defRPr>
      </a:lvl3pPr>
      <a:lvl4pPr algn="l" rtl="0" eaLnBrk="0" fontAlgn="base" hangingPunct="0">
        <a:spcBef>
          <a:spcPct val="0"/>
        </a:spcBef>
        <a:spcAft>
          <a:spcPct val="0"/>
        </a:spcAft>
        <a:defRPr sz="3700" b="1">
          <a:solidFill>
            <a:srgbClr val="000000"/>
          </a:solidFill>
          <a:latin typeface="Arial" pitchFamily="34" charset="0"/>
          <a:cs typeface="Arial" pitchFamily="34" charset="0"/>
        </a:defRPr>
      </a:lvl4pPr>
      <a:lvl5pPr algn="l" rtl="0" eaLnBrk="0" fontAlgn="base" hangingPunct="0">
        <a:spcBef>
          <a:spcPct val="0"/>
        </a:spcBef>
        <a:spcAft>
          <a:spcPct val="0"/>
        </a:spcAft>
        <a:defRPr sz="3700" b="1">
          <a:solidFill>
            <a:srgbClr val="000000"/>
          </a:solidFill>
          <a:latin typeface="Arial" pitchFamily="34" charset="0"/>
          <a:cs typeface="Arial" pitchFamily="34" charset="0"/>
        </a:defRPr>
      </a:lvl5pPr>
      <a:lvl6pPr marL="457177" algn="l" rtl="0" fontAlgn="base">
        <a:spcBef>
          <a:spcPct val="0"/>
        </a:spcBef>
        <a:spcAft>
          <a:spcPct val="0"/>
        </a:spcAft>
        <a:defRPr sz="3700" b="1">
          <a:solidFill>
            <a:srgbClr val="000000"/>
          </a:solidFill>
          <a:latin typeface="Arial" pitchFamily="34" charset="0"/>
          <a:cs typeface="Arial" pitchFamily="34" charset="0"/>
        </a:defRPr>
      </a:lvl6pPr>
      <a:lvl7pPr marL="914353" algn="l" rtl="0" fontAlgn="base">
        <a:spcBef>
          <a:spcPct val="0"/>
        </a:spcBef>
        <a:spcAft>
          <a:spcPct val="0"/>
        </a:spcAft>
        <a:defRPr sz="3700" b="1">
          <a:solidFill>
            <a:srgbClr val="000000"/>
          </a:solidFill>
          <a:latin typeface="Arial" pitchFamily="34" charset="0"/>
          <a:cs typeface="Arial" pitchFamily="34" charset="0"/>
        </a:defRPr>
      </a:lvl7pPr>
      <a:lvl8pPr marL="1371530" algn="l" rtl="0" fontAlgn="base">
        <a:spcBef>
          <a:spcPct val="0"/>
        </a:spcBef>
        <a:spcAft>
          <a:spcPct val="0"/>
        </a:spcAft>
        <a:defRPr sz="3700" b="1">
          <a:solidFill>
            <a:srgbClr val="000000"/>
          </a:solidFill>
          <a:latin typeface="Arial" pitchFamily="34" charset="0"/>
          <a:cs typeface="Arial" pitchFamily="34" charset="0"/>
        </a:defRPr>
      </a:lvl8pPr>
      <a:lvl9pPr marL="1828706" algn="l" rtl="0" fontAlgn="base">
        <a:spcBef>
          <a:spcPct val="0"/>
        </a:spcBef>
        <a:spcAft>
          <a:spcPct val="0"/>
        </a:spcAft>
        <a:defRPr sz="3700" b="1">
          <a:solidFill>
            <a:srgbClr val="000000"/>
          </a:solidFill>
          <a:latin typeface="Arial" pitchFamily="34" charset="0"/>
          <a:cs typeface="Arial" pitchFamily="34" charset="0"/>
        </a:defRPr>
      </a:lvl9pPr>
    </p:titleStyle>
    <p:bodyStyle>
      <a:lvl1pPr marL="342882" indent="-342882" algn="l" rtl="0" eaLnBrk="0" fontAlgn="base" hangingPunct="0">
        <a:lnSpc>
          <a:spcPct val="110000"/>
        </a:lnSpc>
        <a:spcBef>
          <a:spcPts val="600"/>
        </a:spcBef>
        <a:spcAft>
          <a:spcPts val="600"/>
        </a:spcAft>
        <a:buClr>
          <a:schemeClr val="accent2"/>
        </a:buClr>
        <a:buSzPct val="110000"/>
        <a:buChar char="•"/>
        <a:defRPr sz="3100">
          <a:solidFill>
            <a:srgbClr val="000000"/>
          </a:solidFill>
          <a:latin typeface="+mn-lt"/>
          <a:ea typeface="+mn-ea"/>
          <a:cs typeface="+mn-cs"/>
        </a:defRPr>
      </a:lvl1pPr>
      <a:lvl2pPr marL="742912" indent="-285736" algn="l" rtl="0" eaLnBrk="0" fontAlgn="base" hangingPunct="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mn-lt"/>
          <a:cs typeface="+mn-cs"/>
        </a:defRPr>
      </a:lvl2pPr>
      <a:lvl3pPr marL="1142942" indent="-228588" algn="l" rtl="0" eaLnBrk="0" fontAlgn="base" hangingPunct="0">
        <a:lnSpc>
          <a:spcPct val="110000"/>
        </a:lnSpc>
        <a:spcBef>
          <a:spcPts val="600"/>
        </a:spcBef>
        <a:spcAft>
          <a:spcPts val="600"/>
        </a:spcAft>
        <a:buClr>
          <a:schemeClr val="accent2"/>
        </a:buClr>
        <a:buSzPct val="110000"/>
        <a:buChar char="•"/>
        <a:defRPr sz="2100">
          <a:solidFill>
            <a:srgbClr val="000000"/>
          </a:solidFill>
          <a:latin typeface="+mn-lt"/>
          <a:cs typeface="+mn-cs"/>
        </a:defRPr>
      </a:lvl3pPr>
      <a:lvl4pPr marL="1600118" indent="-228588" algn="l" rtl="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4pPr>
      <a:lvl5pPr marL="2057295" indent="-228588" algn="l" rtl="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5pPr>
      <a:lvl6pPr marL="2514471" indent="-228588"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6pPr>
      <a:lvl7pPr marL="2971648" indent="-228588"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7pPr>
      <a:lvl8pPr marL="3428825" indent="-228588"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8pPr>
      <a:lvl9pPr marL="3886001" indent="-228588"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3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Arial" charset="0"/>
              </a:defRPr>
            </a:lvl1pPr>
          </a:lstStyle>
          <a:p>
            <a:pPr eaLnBrk="1" hangingPunct="1">
              <a:defRPr/>
            </a:pPr>
            <a:endParaRPr lang="en-US" b="0">
              <a:solidFill>
                <a:srgbClr val="000000"/>
              </a:solidFill>
              <a:cs typeface="Arial"/>
            </a:endParaRPr>
          </a:p>
        </p:txBody>
      </p:sp>
      <p:sp>
        <p:nvSpPr>
          <p:cNvPr id="137318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Arial" charset="0"/>
              </a:defRPr>
            </a:lvl1pPr>
          </a:lstStyle>
          <a:p>
            <a:pPr eaLnBrk="1" hangingPunct="1">
              <a:defRPr/>
            </a:pPr>
            <a:endParaRPr lang="en-US" b="0">
              <a:solidFill>
                <a:srgbClr val="000000"/>
              </a:solidFill>
              <a:cs typeface="Arial"/>
            </a:endParaRPr>
          </a:p>
        </p:txBody>
      </p:sp>
      <p:sp>
        <p:nvSpPr>
          <p:cNvPr id="1373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latin typeface="Arial" charset="0"/>
              </a:defRPr>
            </a:lvl1pPr>
          </a:lstStyle>
          <a:p>
            <a:pPr eaLnBrk="1" hangingPunct="1">
              <a:defRPr/>
            </a:pPr>
            <a:fld id="{936A42D1-56A6-4FA2-9EB9-BA82AAE8E6BA}" type="slidenum">
              <a:rPr lang="en-US" b="0">
                <a:solidFill>
                  <a:srgbClr val="000000"/>
                </a:solidFill>
                <a:cs typeface="Arial"/>
              </a:rPr>
              <a:pPr eaLnBrk="1" hangingPunct="1">
                <a:defRPr/>
              </a:pPr>
              <a:t>‹#›</a:t>
            </a:fld>
            <a:endParaRPr lang="en-US" b="0">
              <a:solidFill>
                <a:srgbClr val="000000"/>
              </a:solidFill>
              <a:cs typeface="Arial"/>
            </a:endParaRPr>
          </a:p>
        </p:txBody>
      </p:sp>
    </p:spTree>
    <p:extLst>
      <p:ext uri="{BB962C8B-B14F-4D97-AF65-F5344CB8AC3E}">
        <p14:creationId xmlns:p14="http://schemas.microsoft.com/office/powerpoint/2010/main" val="191964253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77" algn="ctr" rtl="0" fontAlgn="base">
        <a:spcBef>
          <a:spcPct val="0"/>
        </a:spcBef>
        <a:spcAft>
          <a:spcPct val="0"/>
        </a:spcAft>
        <a:defRPr sz="4400">
          <a:solidFill>
            <a:schemeClr val="tx2"/>
          </a:solidFill>
          <a:latin typeface="Arial" charset="0"/>
          <a:cs typeface="Arial" charset="0"/>
        </a:defRPr>
      </a:lvl6pPr>
      <a:lvl7pPr marL="914353" algn="ctr" rtl="0" fontAlgn="base">
        <a:spcBef>
          <a:spcPct val="0"/>
        </a:spcBef>
        <a:spcAft>
          <a:spcPct val="0"/>
        </a:spcAft>
        <a:defRPr sz="4400">
          <a:solidFill>
            <a:schemeClr val="tx2"/>
          </a:solidFill>
          <a:latin typeface="Arial" charset="0"/>
          <a:cs typeface="Arial" charset="0"/>
        </a:defRPr>
      </a:lvl7pPr>
      <a:lvl8pPr marL="1371530" algn="ctr" rtl="0" fontAlgn="base">
        <a:spcBef>
          <a:spcPct val="0"/>
        </a:spcBef>
        <a:spcAft>
          <a:spcPct val="0"/>
        </a:spcAft>
        <a:defRPr sz="4400">
          <a:solidFill>
            <a:schemeClr val="tx2"/>
          </a:solidFill>
          <a:latin typeface="Arial" charset="0"/>
          <a:cs typeface="Arial" charset="0"/>
        </a:defRPr>
      </a:lvl8pPr>
      <a:lvl9pPr marL="1828706" algn="ctr" rtl="0" fontAlgn="base">
        <a:spcBef>
          <a:spcPct val="0"/>
        </a:spcBef>
        <a:spcAft>
          <a:spcPct val="0"/>
        </a:spcAft>
        <a:defRPr sz="4400">
          <a:solidFill>
            <a:schemeClr val="tx2"/>
          </a:solidFill>
          <a:latin typeface="Arial" charset="0"/>
          <a:cs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cs typeface="+mn-cs"/>
        </a:defRPr>
      </a:lvl2pPr>
      <a:lvl3pPr marL="1142942" indent="-228588" algn="l" rtl="0" eaLnBrk="0" fontAlgn="base" hangingPunct="0">
        <a:spcBef>
          <a:spcPct val="20000"/>
        </a:spcBef>
        <a:spcAft>
          <a:spcPct val="0"/>
        </a:spcAft>
        <a:buChar char="•"/>
        <a:defRPr sz="2400">
          <a:solidFill>
            <a:schemeClr val="tx1"/>
          </a:solidFill>
          <a:latin typeface="+mn-lt"/>
          <a:cs typeface="+mn-cs"/>
        </a:defRPr>
      </a:lvl3pPr>
      <a:lvl4pPr marL="1600118" indent="-228588" algn="l" rtl="0" eaLnBrk="0" fontAlgn="base" hangingPunct="0">
        <a:spcBef>
          <a:spcPct val="20000"/>
        </a:spcBef>
        <a:spcAft>
          <a:spcPct val="0"/>
        </a:spcAft>
        <a:buChar char="–"/>
        <a:defRPr sz="2000">
          <a:solidFill>
            <a:schemeClr val="tx1"/>
          </a:solidFill>
          <a:latin typeface="+mn-lt"/>
          <a:cs typeface="+mn-cs"/>
        </a:defRPr>
      </a:lvl4pPr>
      <a:lvl5pPr marL="2057295" indent="-228588" algn="l" rtl="0" eaLnBrk="0" fontAlgn="base" hangingPunct="0">
        <a:spcBef>
          <a:spcPct val="20000"/>
        </a:spcBef>
        <a:spcAft>
          <a:spcPct val="0"/>
        </a:spcAft>
        <a:buChar char="»"/>
        <a:defRPr sz="2000">
          <a:solidFill>
            <a:schemeClr val="tx1"/>
          </a:solidFill>
          <a:latin typeface="+mn-lt"/>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7BA4C-6E1B-ED4D-A86B-79ADBEC9A3A8}" type="datetimeFigureOut">
              <a:rPr lang="en-US" smtClean="0"/>
              <a:t>8/23/2023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F382F-C6BA-8F43-A199-7EC56E441717}" type="slidenum">
              <a:rPr lang="en-US" smtClean="0"/>
              <a:t>‹#›</a:t>
            </a:fld>
            <a:endParaRPr lang="en-US"/>
          </a:p>
        </p:txBody>
      </p:sp>
    </p:spTree>
    <p:extLst>
      <p:ext uri="{BB962C8B-B14F-4D97-AF65-F5344CB8AC3E}">
        <p14:creationId xmlns:p14="http://schemas.microsoft.com/office/powerpoint/2010/main" val="109099405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The_dress"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inst.eecs.berkeley.edu/~cs194-26/fa14/upload/files/proj3/cs194-dj/faizullabhoy_riyaz_project3/"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efros\Dropbox\courses\Computational%20Photography\my%20slides\project.wmv" TargetMode="External"/><Relationship Id="rId1" Type="http://schemas.microsoft.com/office/2007/relationships/media" Target="file:///C:\Users\efros\Dropbox\courses\Computational%20Photography\my%20slides\project.wmv" TargetMode="Externa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hyperlink" Target="https://www.youtube.com/watch?v=PCBTZh41Ris&amp;feature=youtu.be" TargetMode="External"/><Relationship Id="rId4"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zeliski.org/Book/"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hyperlink" Target="http://inst.eecs.berkeley.edu/~cs180/"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www.wga.hu/art/g/ghiberti/2n_door2.jpg" TargetMode="External"/><Relationship Id="rId7" Type="http://schemas.openxmlformats.org/officeDocument/2006/relationships/image" Target="../media/image54.jpe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hyperlink" Target="http://easyweb.easynet.co.uk/giorgio.vasari/ghiberti/ghiberti.htm" TargetMode="External"/><Relationship Id="rId5" Type="http://schemas.openxmlformats.org/officeDocument/2006/relationships/image" Target="../media/image53.jpeg"/><Relationship Id="rId10" Type="http://schemas.openxmlformats.org/officeDocument/2006/relationships/image" Target="../media/image57.jpeg"/><Relationship Id="rId4" Type="http://schemas.openxmlformats.org/officeDocument/2006/relationships/image" Target="../media/image52.jpeg"/><Relationship Id="rId9" Type="http://schemas.openxmlformats.org/officeDocument/2006/relationships/image" Target="../media/image56.jpeg"/></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19.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png"/></Relationships>
</file>

<file path=ppt/slides/_rels/slide65.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81.jpeg"/><Relationship Id="rId1" Type="http://schemas.openxmlformats.org/officeDocument/2006/relationships/slideLayout" Target="../slideLayouts/slideLayout15.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97.jpeg"/><Relationship Id="rId4" Type="http://schemas.openxmlformats.org/officeDocument/2006/relationships/image" Target="../media/image9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wmf"/></Relationships>
</file>

<file path=ppt/slides/_rels/slide7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5.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03929" y="228600"/>
            <a:ext cx="9296400" cy="1143000"/>
          </a:xfrm>
        </p:spPr>
        <p:txBody>
          <a:bodyPr/>
          <a:lstStyle/>
          <a:p>
            <a:r>
              <a:rPr lang="en-US" altLang="en-US" sz="3600" dirty="0"/>
              <a:t>CS 180/280A: Intro to Computer Vision </a:t>
            </a:r>
            <a:br>
              <a:rPr lang="en-US" altLang="en-US" sz="3600" dirty="0"/>
            </a:br>
            <a:r>
              <a:rPr lang="en-US" altLang="en-US" sz="3600" dirty="0"/>
              <a:t>and Computational Photography</a:t>
            </a:r>
          </a:p>
        </p:txBody>
      </p:sp>
      <p:pic>
        <p:nvPicPr>
          <p:cNvPr id="296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375513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6"/>
          <p:cNvSpPr txBox="1">
            <a:spLocks noChangeArrowheads="1"/>
          </p:cNvSpPr>
          <p:nvPr/>
        </p:nvSpPr>
        <p:spPr bwMode="auto">
          <a:xfrm>
            <a:off x="3844583" y="6487226"/>
            <a:ext cx="2015092" cy="74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800" b="0" dirty="0"/>
              <a:t>© </a:t>
            </a:r>
            <a:r>
              <a:rPr lang="en-US" sz="1800" b="0" dirty="0"/>
              <a:t>Quint Buchholz</a:t>
            </a:r>
          </a:p>
          <a:p>
            <a:pPr>
              <a:spcBef>
                <a:spcPct val="0"/>
              </a:spcBef>
            </a:pPr>
            <a:endParaRPr lang="ru-RU" altLang="en-US" sz="2400" dirty="0"/>
          </a:p>
        </p:txBody>
      </p:sp>
      <p:sp>
        <p:nvSpPr>
          <p:cNvPr id="5" name="Text Box 5"/>
          <p:cNvSpPr txBox="1">
            <a:spLocks noChangeArrowheads="1"/>
          </p:cNvSpPr>
          <p:nvPr/>
        </p:nvSpPr>
        <p:spPr bwMode="auto">
          <a:xfrm>
            <a:off x="4031589" y="2520942"/>
            <a:ext cx="5430370" cy="30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b="0" dirty="0">
                <a:solidFill>
                  <a:srgbClr val="000000"/>
                </a:solidFill>
              </a:rPr>
              <a:t>Instructors: 	Alexei Efros</a:t>
            </a:r>
          </a:p>
          <a:p>
            <a:r>
              <a:rPr lang="en-US" b="0" dirty="0">
                <a:solidFill>
                  <a:srgbClr val="000000"/>
                </a:solidFill>
              </a:rPr>
              <a:t>		</a:t>
            </a:r>
            <a:r>
              <a:rPr lang="en-US" b="0" dirty="0" err="1"/>
              <a:t>Angjoo</a:t>
            </a:r>
            <a:r>
              <a:rPr lang="en-US" b="0" dirty="0"/>
              <a:t> Kanazawa</a:t>
            </a:r>
            <a:endParaRPr lang="en-US" b="0" dirty="0">
              <a:solidFill>
                <a:srgbClr val="000000"/>
              </a:solidFill>
            </a:endParaRPr>
          </a:p>
          <a:p>
            <a:pPr eaLnBrk="0" fontAlgn="base" hangingPunct="0">
              <a:spcBef>
                <a:spcPct val="0"/>
              </a:spcBef>
              <a:spcAft>
                <a:spcPct val="0"/>
              </a:spcAft>
            </a:pPr>
            <a:r>
              <a:rPr lang="en-US" b="0" dirty="0">
                <a:solidFill>
                  <a:srgbClr val="000000"/>
                </a:solidFill>
              </a:rPr>
              <a:t>GSIs: 		</a:t>
            </a:r>
            <a:r>
              <a:rPr lang="en-US" b="0" dirty="0" err="1">
                <a:solidFill>
                  <a:srgbClr val="000000"/>
                </a:solidFill>
              </a:rPr>
              <a:t>Ruilong</a:t>
            </a:r>
            <a:r>
              <a:rPr lang="en-US" b="0" dirty="0">
                <a:solidFill>
                  <a:srgbClr val="000000"/>
                </a:solidFill>
              </a:rPr>
              <a:t> Li</a:t>
            </a:r>
          </a:p>
          <a:p>
            <a:r>
              <a:rPr lang="en-US" b="0" dirty="0">
                <a:solidFill>
                  <a:srgbClr val="000000"/>
                </a:solidFill>
              </a:rPr>
              <a:t>		Jack Austin	</a:t>
            </a:r>
          </a:p>
          <a:p>
            <a:r>
              <a:rPr lang="en-US" b="0" dirty="0">
                <a:solidFill>
                  <a:srgbClr val="000000"/>
                </a:solidFill>
              </a:rPr>
              <a:t>Readers:	Morgan Lyu</a:t>
            </a:r>
          </a:p>
          <a:p>
            <a:r>
              <a:rPr lang="en-US" b="0" dirty="0">
                <a:solidFill>
                  <a:srgbClr val="000000"/>
                </a:solidFill>
              </a:rPr>
              <a:t>		</a:t>
            </a:r>
            <a:r>
              <a:rPr lang="en-US" b="0" i="0" dirty="0">
                <a:solidFill>
                  <a:srgbClr val="000000"/>
                </a:solidFill>
                <a:effectLst/>
                <a:latin typeface="Helvetica" panose="020B0604020202020204" pitchFamily="34" charset="0"/>
              </a:rPr>
              <a:t>Preston McCrary</a:t>
            </a:r>
          </a:p>
          <a:p>
            <a:r>
              <a:rPr lang="en-US" b="0" dirty="0">
                <a:solidFill>
                  <a:srgbClr val="000000"/>
                </a:solidFill>
                <a:latin typeface="Helvetica" panose="020B0604020202020204" pitchFamily="34" charset="0"/>
              </a:rPr>
              <a:t>		Max Vogel</a:t>
            </a:r>
            <a:endParaRPr lang="en-US" b="0" dirty="0">
              <a:solidFill>
                <a:srgbClr val="000000"/>
              </a:solidFill>
            </a:endParaRPr>
          </a:p>
          <a:p>
            <a:pPr eaLnBrk="0" fontAlgn="base" hangingPunct="0">
              <a:spcBef>
                <a:spcPct val="0"/>
              </a:spcBef>
              <a:spcAft>
                <a:spcPct val="0"/>
              </a:spcAft>
            </a:pPr>
            <a:r>
              <a:rPr lang="en-US" b="0" dirty="0">
                <a:solidFill>
                  <a:srgbClr val="000000"/>
                </a:solidFill>
              </a:rPr>
              <a:t>UC Berkeley, Fall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Computing gets interconnected</a:t>
            </a:r>
          </a:p>
        </p:txBody>
      </p:sp>
      <p:pic>
        <p:nvPicPr>
          <p:cNvPr id="1026" name="Picture 2" descr="https://www.allaboutcircuits.com/uploads/articles/digital-image-processing-point-operations_Mahdi_AAC_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75650"/>
            <a:ext cx="3360559" cy="1845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endered_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799" y="965351"/>
            <a:ext cx="2752447" cy="197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srcRect/>
          <a:stretch>
            <a:fillRect/>
          </a:stretch>
        </p:blipFill>
        <p:spPr bwMode="auto">
          <a:xfrm>
            <a:off x="2742915" y="3852684"/>
            <a:ext cx="2190093" cy="2616735"/>
          </a:xfrm>
          <a:prstGeom prst="rect">
            <a:avLst/>
          </a:prstGeom>
          <a:noFill/>
          <a:ln w="9525">
            <a:noFill/>
            <a:miter lim="800000"/>
            <a:headEnd/>
            <a:tailEnd/>
          </a:ln>
        </p:spPr>
      </p:pic>
      <p:sp>
        <p:nvSpPr>
          <p:cNvPr id="3" name="TextBox 2"/>
          <p:cNvSpPr txBox="1"/>
          <p:nvPr/>
        </p:nvSpPr>
        <p:spPr>
          <a:xfrm>
            <a:off x="457199" y="2816593"/>
            <a:ext cx="2903359" cy="738664"/>
          </a:xfrm>
          <a:prstGeom prst="rect">
            <a:avLst/>
          </a:prstGeom>
          <a:noFill/>
        </p:spPr>
        <p:txBody>
          <a:bodyPr wrap="none" rtlCol="0">
            <a:spAutoFit/>
          </a:bodyPr>
          <a:lstStyle/>
          <a:p>
            <a:r>
              <a:rPr lang="en-US" dirty="0"/>
              <a:t>Image Processing </a:t>
            </a:r>
            <a:endParaRPr lang="en-US" sz="1800" b="0" dirty="0"/>
          </a:p>
          <a:p>
            <a:r>
              <a:rPr lang="en-US" sz="1800" b="0" dirty="0"/>
              <a:t>EECS 225B</a:t>
            </a:r>
            <a:endParaRPr lang="en-US" sz="1800" dirty="0"/>
          </a:p>
        </p:txBody>
      </p:sp>
      <p:sp>
        <p:nvSpPr>
          <p:cNvPr id="7" name="TextBox 6"/>
          <p:cNvSpPr txBox="1"/>
          <p:nvPr/>
        </p:nvSpPr>
        <p:spPr>
          <a:xfrm>
            <a:off x="5897532" y="2969923"/>
            <a:ext cx="3057247" cy="1107996"/>
          </a:xfrm>
          <a:prstGeom prst="rect">
            <a:avLst/>
          </a:prstGeom>
          <a:noFill/>
        </p:spPr>
        <p:txBody>
          <a:bodyPr wrap="none" rtlCol="0">
            <a:spAutoFit/>
          </a:bodyPr>
          <a:lstStyle/>
          <a:p>
            <a:r>
              <a:rPr lang="en-US" dirty="0"/>
              <a:t>Computer Graphics</a:t>
            </a:r>
          </a:p>
          <a:p>
            <a:pPr lvl="0"/>
            <a:r>
              <a:rPr lang="en-US" sz="1800" b="0" dirty="0">
                <a:solidFill>
                  <a:srgbClr val="000000"/>
                </a:solidFill>
              </a:rPr>
              <a:t>CS 184</a:t>
            </a:r>
            <a:endParaRPr lang="en-US" sz="1800" dirty="0">
              <a:solidFill>
                <a:srgbClr val="000000"/>
              </a:solidFill>
            </a:endParaRPr>
          </a:p>
          <a:p>
            <a:endParaRPr lang="en-US" dirty="0"/>
          </a:p>
        </p:txBody>
      </p:sp>
      <p:sp>
        <p:nvSpPr>
          <p:cNvPr id="8" name="TextBox 7"/>
          <p:cNvSpPr txBox="1"/>
          <p:nvPr/>
        </p:nvSpPr>
        <p:spPr>
          <a:xfrm>
            <a:off x="2077005" y="6333091"/>
            <a:ext cx="3571042" cy="830997"/>
          </a:xfrm>
          <a:prstGeom prst="rect">
            <a:avLst/>
          </a:prstGeom>
          <a:noFill/>
        </p:spPr>
        <p:txBody>
          <a:bodyPr wrap="none" rtlCol="0">
            <a:spAutoFit/>
          </a:bodyPr>
          <a:lstStyle/>
          <a:p>
            <a:pPr lvl="0"/>
            <a:r>
              <a:rPr lang="en-US" dirty="0"/>
              <a:t>Computer Vision </a:t>
            </a:r>
            <a:r>
              <a:rPr lang="en-US" sz="1800" b="0" dirty="0">
                <a:solidFill>
                  <a:srgbClr val="000000"/>
                </a:solidFill>
              </a:rPr>
              <a:t>CS 280</a:t>
            </a:r>
            <a:endParaRPr lang="en-US" sz="1800" dirty="0">
              <a:solidFill>
                <a:srgbClr val="000000"/>
              </a:solidFill>
            </a:endParaRPr>
          </a:p>
          <a:p>
            <a:r>
              <a:rPr lang="en-US" dirty="0"/>
              <a:t> </a:t>
            </a:r>
          </a:p>
        </p:txBody>
      </p:sp>
      <p:pic>
        <p:nvPicPr>
          <p:cNvPr id="9" name="Picture 2" descr="Computational Photography Mont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1871" y="3843623"/>
            <a:ext cx="2190094" cy="185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102728" y="5545604"/>
            <a:ext cx="2422458" cy="830997"/>
          </a:xfrm>
          <a:prstGeom prst="rect">
            <a:avLst/>
          </a:prstGeom>
          <a:noFill/>
        </p:spPr>
        <p:txBody>
          <a:bodyPr wrap="none" rtlCol="0">
            <a:spAutoFit/>
          </a:bodyPr>
          <a:lstStyle/>
          <a:p>
            <a:r>
              <a:rPr lang="en-US" dirty="0"/>
              <a:t>Computational </a:t>
            </a:r>
          </a:p>
          <a:p>
            <a:r>
              <a:rPr lang="en-US" dirty="0"/>
              <a:t>Photography</a:t>
            </a:r>
          </a:p>
        </p:txBody>
      </p:sp>
      <p:pic>
        <p:nvPicPr>
          <p:cNvPr id="3074" name="Picture 2" descr="Visual Perception — Vision Rehab 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735" y="3666834"/>
            <a:ext cx="2054225" cy="22942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535" y="5991306"/>
            <a:ext cx="2929841" cy="1107996"/>
          </a:xfrm>
          <a:prstGeom prst="rect">
            <a:avLst/>
          </a:prstGeom>
          <a:noFill/>
        </p:spPr>
        <p:txBody>
          <a:bodyPr wrap="none" rtlCol="0">
            <a:spAutoFit/>
          </a:bodyPr>
          <a:lstStyle/>
          <a:p>
            <a:pPr lvl="0"/>
            <a:r>
              <a:rPr lang="en-US" dirty="0"/>
              <a:t>Visual Perception  </a:t>
            </a:r>
          </a:p>
          <a:p>
            <a:pPr lvl="0"/>
            <a:r>
              <a:rPr lang="en-US" sz="1800" b="0" dirty="0">
                <a:solidFill>
                  <a:srgbClr val="000000"/>
                </a:solidFill>
              </a:rPr>
              <a:t>PSYCH</a:t>
            </a:r>
            <a:endParaRPr lang="en-US" sz="1800" dirty="0">
              <a:solidFill>
                <a:srgbClr val="000000"/>
              </a:solidFill>
            </a:endParaRPr>
          </a:p>
          <a:p>
            <a:r>
              <a:rPr lang="en-US" dirty="0"/>
              <a:t> </a:t>
            </a:r>
          </a:p>
        </p:txBody>
      </p:sp>
      <p:pic>
        <p:nvPicPr>
          <p:cNvPr id="3078" name="Picture 6" descr="If You're An Art History Nerd, You'll Definitely Get 15/15 On This Quiz"/>
          <p:cNvPicPr>
            <a:picLocks noChangeAspect="1" noChangeArrowheads="1"/>
          </p:cNvPicPr>
          <p:nvPr/>
        </p:nvPicPr>
        <p:blipFill rotWithShape="1">
          <a:blip r:embed="rId7">
            <a:extLst>
              <a:ext uri="{28A0092B-C50C-407E-A947-70E740481C1C}">
                <a14:useLocalDpi xmlns:a14="http://schemas.microsoft.com/office/drawing/2010/main" val="0"/>
              </a:ext>
            </a:extLst>
          </a:blip>
          <a:srcRect l="53799"/>
          <a:stretch/>
        </p:blipFill>
        <p:spPr bwMode="auto">
          <a:xfrm>
            <a:off x="4082890" y="1096023"/>
            <a:ext cx="1214576" cy="17430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37961" y="2873733"/>
            <a:ext cx="1861407" cy="738664"/>
          </a:xfrm>
          <a:prstGeom prst="rect">
            <a:avLst/>
          </a:prstGeom>
          <a:noFill/>
        </p:spPr>
        <p:txBody>
          <a:bodyPr wrap="none" rtlCol="0">
            <a:spAutoFit/>
          </a:bodyPr>
          <a:lstStyle/>
          <a:p>
            <a:r>
              <a:rPr lang="en-US" dirty="0"/>
              <a:t>Art History </a:t>
            </a:r>
            <a:endParaRPr lang="en-US" sz="1800" b="0" dirty="0"/>
          </a:p>
          <a:p>
            <a:r>
              <a:rPr lang="en-US" sz="1800" b="0" dirty="0"/>
              <a:t>ART 10</a:t>
            </a:r>
            <a:endParaRPr lang="en-US" sz="1800" dirty="0"/>
          </a:p>
        </p:txBody>
      </p:sp>
      <p:sp>
        <p:nvSpPr>
          <p:cNvPr id="4" name="TextBox 3">
            <a:extLst>
              <a:ext uri="{FF2B5EF4-FFF2-40B4-BE49-F238E27FC236}">
                <a16:creationId xmlns:a16="http://schemas.microsoft.com/office/drawing/2014/main" id="{4E44F446-3760-E875-62A9-FC0D58A29DB5}"/>
              </a:ext>
            </a:extLst>
          </p:cNvPr>
          <p:cNvSpPr txBox="1"/>
          <p:nvPr/>
        </p:nvSpPr>
        <p:spPr>
          <a:xfrm>
            <a:off x="7580829" y="6019976"/>
            <a:ext cx="1500732" cy="830997"/>
          </a:xfrm>
          <a:prstGeom prst="rect">
            <a:avLst/>
          </a:prstGeom>
          <a:noFill/>
        </p:spPr>
        <p:txBody>
          <a:bodyPr wrap="none" rtlCol="0">
            <a:spAutoFit/>
          </a:bodyPr>
          <a:lstStyle/>
          <a:p>
            <a:r>
              <a:rPr lang="en-US" dirty="0"/>
              <a:t>Machine </a:t>
            </a:r>
          </a:p>
          <a:p>
            <a:r>
              <a:rPr lang="en-US" dirty="0"/>
              <a:t>Learning</a:t>
            </a:r>
          </a:p>
        </p:txBody>
      </p:sp>
      <p:pic>
        <p:nvPicPr>
          <p:cNvPr id="6146" name="Picture 2" descr="SaraAI - mnist">
            <a:extLst>
              <a:ext uri="{FF2B5EF4-FFF2-40B4-BE49-F238E27FC236}">
                <a16:creationId xmlns:a16="http://schemas.microsoft.com/office/drawing/2014/main" id="{47A17FC0-9C96-0250-2820-3487FF6BF5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0829" y="4453670"/>
            <a:ext cx="1537636" cy="153763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50AEE445-FCFA-6D1D-65DD-4287A24CB87E}"/>
              </a:ext>
            </a:extLst>
          </p:cNvPr>
          <p:cNvSpPr/>
          <p:nvPr/>
        </p:nvSpPr>
        <p:spPr bwMode="auto">
          <a:xfrm>
            <a:off x="1143000" y="2382085"/>
            <a:ext cx="7010400" cy="3133315"/>
          </a:xfrm>
          <a:prstGeom prst="ellipse">
            <a:avLst/>
          </a:prstGeom>
          <a:noFill/>
          <a:ln w="66675">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500" i="1" dirty="0">
                <a:solidFill>
                  <a:srgbClr val="FF0000"/>
                </a:solidFill>
                <a:latin typeface="Arial" charset="0"/>
                <a:cs typeface="Arial" charset="0"/>
              </a:rPr>
              <a:t>CS180</a:t>
            </a:r>
            <a:endParaRPr kumimoji="0" lang="en-US" sz="11500" b="1" i="1" u="none" strike="noStrike" cap="none" normalizeH="0" dirty="0">
              <a:ln>
                <a:noFill/>
              </a:ln>
              <a:solidFill>
                <a:srgbClr val="FF0000"/>
              </a:solidFill>
              <a:effectLst/>
              <a:latin typeface="Arial" charset="0"/>
              <a:cs typeface="Arial" charset="0"/>
            </a:endParaRPr>
          </a:p>
        </p:txBody>
      </p:sp>
    </p:spTree>
    <p:extLst>
      <p:ext uri="{BB962C8B-B14F-4D97-AF65-F5344CB8AC3E}">
        <p14:creationId xmlns:p14="http://schemas.microsoft.com/office/powerpoint/2010/main" val="17166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F57D5-1994-6ABF-8702-EECF7179D283}"/>
              </a:ext>
            </a:extLst>
          </p:cNvPr>
          <p:cNvSpPr>
            <a:spLocks noGrp="1"/>
          </p:cNvSpPr>
          <p:nvPr>
            <p:ph type="title"/>
          </p:nvPr>
        </p:nvSpPr>
        <p:spPr/>
        <p:txBody>
          <a:bodyPr/>
          <a:lstStyle/>
          <a:p>
            <a:r>
              <a:rPr lang="en-US" dirty="0"/>
              <a:t>CS180: Focus on Visual Data</a:t>
            </a:r>
          </a:p>
        </p:txBody>
      </p:sp>
      <p:sp>
        <p:nvSpPr>
          <p:cNvPr id="3" name="Content Placeholder 2">
            <a:extLst>
              <a:ext uri="{FF2B5EF4-FFF2-40B4-BE49-F238E27FC236}">
                <a16:creationId xmlns:a16="http://schemas.microsoft.com/office/drawing/2014/main" id="{C157308F-AD22-9FEE-CC45-1EDFF5AAA722}"/>
              </a:ext>
            </a:extLst>
          </p:cNvPr>
          <p:cNvSpPr>
            <a:spLocks noGrp="1"/>
          </p:cNvSpPr>
          <p:nvPr>
            <p:ph idx="1"/>
          </p:nvPr>
        </p:nvSpPr>
        <p:spPr/>
        <p:txBody>
          <a:bodyPr/>
          <a:lstStyle/>
          <a:p>
            <a:endParaRPr lang="en-US" dirty="0"/>
          </a:p>
          <a:p>
            <a:endParaRPr lang="en-US" dirty="0"/>
          </a:p>
          <a:p>
            <a:r>
              <a:rPr lang="en-US" sz="5400" dirty="0"/>
              <a:t>The key objective of this class is </a:t>
            </a:r>
            <a:r>
              <a:rPr lang="en-US" sz="5400" i="1" u="sng" dirty="0"/>
              <a:t>to become friends with every pixel!</a:t>
            </a:r>
          </a:p>
        </p:txBody>
      </p:sp>
    </p:spTree>
    <p:extLst>
      <p:ext uri="{BB962C8B-B14F-4D97-AF65-F5344CB8AC3E}">
        <p14:creationId xmlns:p14="http://schemas.microsoft.com/office/powerpoint/2010/main" val="210151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Course objectives</a:t>
            </a:r>
          </a:p>
        </p:txBody>
      </p:sp>
      <p:sp>
        <p:nvSpPr>
          <p:cNvPr id="68611" name="Content Placeholder 2"/>
          <p:cNvSpPr>
            <a:spLocks noGrp="1"/>
          </p:cNvSpPr>
          <p:nvPr>
            <p:ph idx="1"/>
          </p:nvPr>
        </p:nvSpPr>
        <p:spPr/>
        <p:txBody>
          <a:bodyPr/>
          <a:lstStyle/>
          <a:p>
            <a:pPr marL="514350" indent="-514350">
              <a:buAutoNum type="arabicPeriod"/>
            </a:pPr>
            <a:r>
              <a:rPr lang="en-US" altLang="en-US" dirty="0"/>
              <a:t>You will appreciate the fundamental difficulty of understanding and computing with visual data</a:t>
            </a:r>
          </a:p>
          <a:p>
            <a:pPr marL="742930" lvl="1" indent="-342900"/>
            <a:endParaRPr lang="en-US" altLang="en-US" dirty="0"/>
          </a:p>
          <a:p>
            <a:pPr marL="400030" lvl="1" indent="0">
              <a:buNone/>
            </a:pPr>
            <a:endParaRPr lang="en-US" altLang="en-US" dirty="0"/>
          </a:p>
        </p:txBody>
      </p:sp>
      <p:pic>
        <p:nvPicPr>
          <p:cNvPr id="3" name="Picture 8" descr="tiger">
            <a:extLst>
              <a:ext uri="{FF2B5EF4-FFF2-40B4-BE49-F238E27FC236}">
                <a16:creationId xmlns:a16="http://schemas.microsoft.com/office/drawing/2014/main" id="{FC98165B-87E8-1113-256C-C0460F818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594360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a:extLst>
              <a:ext uri="{FF2B5EF4-FFF2-40B4-BE49-F238E27FC236}">
                <a16:creationId xmlns:a16="http://schemas.microsoft.com/office/drawing/2014/main" id="{3C60C407-1DD9-463F-D682-0AE239EF77B0}"/>
              </a:ext>
            </a:extLst>
          </p:cNvPr>
          <p:cNvGrpSpPr>
            <a:grpSpLocks/>
          </p:cNvGrpSpPr>
          <p:nvPr/>
        </p:nvGrpSpPr>
        <p:grpSpPr bwMode="auto">
          <a:xfrm>
            <a:off x="4270375" y="2581275"/>
            <a:ext cx="4584700" cy="2362200"/>
            <a:chOff x="2690" y="1002"/>
            <a:chExt cx="2888" cy="1488"/>
          </a:xfrm>
        </p:grpSpPr>
        <p:pic>
          <p:nvPicPr>
            <p:cNvPr id="5" name="Picture 7" descr="tigerhead3">
              <a:extLst>
                <a:ext uri="{FF2B5EF4-FFF2-40B4-BE49-F238E27FC236}">
                  <a16:creationId xmlns:a16="http://schemas.microsoft.com/office/drawing/2014/main" id="{18333F24-205C-DC44-510A-265169BEC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 y="1011"/>
              <a:ext cx="1584"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a:extLst>
                <a:ext uri="{FF2B5EF4-FFF2-40B4-BE49-F238E27FC236}">
                  <a16:creationId xmlns:a16="http://schemas.microsoft.com/office/drawing/2014/main" id="{6993B711-1B43-5EE5-5C52-F0E7025C3106}"/>
                </a:ext>
              </a:extLst>
            </p:cNvPr>
            <p:cNvSpPr>
              <a:spLocks noChangeArrowheads="1"/>
            </p:cNvSpPr>
            <p:nvPr/>
          </p:nvSpPr>
          <p:spPr bwMode="auto">
            <a:xfrm>
              <a:off x="2690" y="1910"/>
              <a:ext cx="144" cy="15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12">
              <a:extLst>
                <a:ext uri="{FF2B5EF4-FFF2-40B4-BE49-F238E27FC236}">
                  <a16:creationId xmlns:a16="http://schemas.microsoft.com/office/drawing/2014/main" id="{6D1F96B6-2A5B-BE95-FEB3-F59C42E4EF18}"/>
                </a:ext>
              </a:extLst>
            </p:cNvPr>
            <p:cNvSpPr>
              <a:spLocks noChangeShapeType="1"/>
            </p:cNvSpPr>
            <p:nvPr/>
          </p:nvSpPr>
          <p:spPr bwMode="auto">
            <a:xfrm flipV="1">
              <a:off x="2836" y="1002"/>
              <a:ext cx="1148" cy="90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Line 13">
              <a:extLst>
                <a:ext uri="{FF2B5EF4-FFF2-40B4-BE49-F238E27FC236}">
                  <a16:creationId xmlns:a16="http://schemas.microsoft.com/office/drawing/2014/main" id="{EE0587AD-FE69-EDBD-4267-F7B93174F5D4}"/>
                </a:ext>
              </a:extLst>
            </p:cNvPr>
            <p:cNvSpPr>
              <a:spLocks noChangeShapeType="1"/>
            </p:cNvSpPr>
            <p:nvPr/>
          </p:nvSpPr>
          <p:spPr bwMode="auto">
            <a:xfrm>
              <a:off x="2832" y="2064"/>
              <a:ext cx="1152" cy="42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04422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Course objectives</a:t>
            </a:r>
          </a:p>
        </p:txBody>
      </p:sp>
      <p:sp>
        <p:nvSpPr>
          <p:cNvPr id="68611" name="Content Placeholder 2"/>
          <p:cNvSpPr>
            <a:spLocks noGrp="1"/>
          </p:cNvSpPr>
          <p:nvPr>
            <p:ph idx="1"/>
          </p:nvPr>
        </p:nvSpPr>
        <p:spPr/>
        <p:txBody>
          <a:bodyPr/>
          <a:lstStyle/>
          <a:p>
            <a:pPr marL="0" indent="0"/>
            <a:r>
              <a:rPr lang="en-US" altLang="en-US" dirty="0"/>
              <a:t>2. You will get a foundation in image processing and computer vision, </a:t>
            </a:r>
            <a:r>
              <a:rPr lang="en-US" altLang="en-US" b="1" dirty="0"/>
              <a:t>from the ground up</a:t>
            </a:r>
            <a:r>
              <a:rPr lang="en-US" altLang="en-US" dirty="0"/>
              <a:t>:</a:t>
            </a:r>
          </a:p>
          <a:p>
            <a:pPr marL="742930" lvl="1" indent="-342900"/>
            <a:endParaRPr lang="en-US" altLang="en-US" dirty="0"/>
          </a:p>
          <a:p>
            <a:pPr marL="742930" lvl="1" indent="-342900"/>
            <a:r>
              <a:rPr lang="en-US" altLang="en-US" dirty="0"/>
              <a:t>Camera basics, image formation</a:t>
            </a:r>
          </a:p>
          <a:p>
            <a:pPr marL="742930" lvl="1" indent="-342900"/>
            <a:r>
              <a:rPr lang="en-US" altLang="en-US" dirty="0"/>
              <a:t>Convolutions, filtering</a:t>
            </a:r>
          </a:p>
          <a:p>
            <a:pPr marL="742930" lvl="1" indent="-342900"/>
            <a:r>
              <a:rPr lang="en-US" altLang="en-US" dirty="0"/>
              <a:t>Image and Video Processing (filtering, anti-aliasing, pyramids)</a:t>
            </a:r>
          </a:p>
          <a:p>
            <a:pPr marL="742930" lvl="1" indent="-342900"/>
            <a:r>
              <a:rPr lang="en-US" altLang="en-US" dirty="0"/>
              <a:t>Image Manipulation (warping, morphing, </a:t>
            </a:r>
            <a:r>
              <a:rPr lang="en-US" altLang="en-US" dirty="0" err="1"/>
              <a:t>mosaicing</a:t>
            </a:r>
            <a:r>
              <a:rPr lang="en-US" altLang="en-US" dirty="0"/>
              <a:t>, matting, compositing)</a:t>
            </a:r>
          </a:p>
          <a:p>
            <a:pPr marL="742930" lvl="1" indent="-342900"/>
            <a:r>
              <a:rPr lang="en-US" altLang="en-US" dirty="0"/>
              <a:t>Data-driven Generative Models </a:t>
            </a:r>
          </a:p>
          <a:p>
            <a:pPr marL="742930" lvl="1" indent="-342900"/>
            <a:r>
              <a:rPr lang="en-US" altLang="en-US" dirty="0"/>
              <a:t>Projection, 3D, stereo</a:t>
            </a:r>
          </a:p>
          <a:p>
            <a:pPr marL="742930" lvl="1" indent="-342900"/>
            <a:r>
              <a:rPr lang="en-US" altLang="en-US" dirty="0" err="1"/>
              <a:t>NeRFs</a:t>
            </a:r>
            <a:endParaRPr lang="en-US" altLang="en-US" dirty="0"/>
          </a:p>
          <a:p>
            <a:pPr marL="742930" lvl="1" indent="-342900"/>
            <a:r>
              <a:rPr lang="en-US" altLang="en-US" dirty="0"/>
              <a:t>…</a:t>
            </a:r>
          </a:p>
          <a:p>
            <a:pPr marL="742930" lvl="1" indent="-342900"/>
            <a:endParaRPr lang="en-US" altLang="en-US" dirty="0"/>
          </a:p>
        </p:txBody>
      </p:sp>
    </p:spTree>
    <p:extLst>
      <p:ext uri="{BB962C8B-B14F-4D97-AF65-F5344CB8AC3E}">
        <p14:creationId xmlns:p14="http://schemas.microsoft.com/office/powerpoint/2010/main" val="229283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Course objectives</a:t>
            </a:r>
          </a:p>
        </p:txBody>
      </p:sp>
      <p:sp>
        <p:nvSpPr>
          <p:cNvPr id="70659" name="Content Placeholder 2"/>
          <p:cNvSpPr>
            <a:spLocks noGrp="1"/>
          </p:cNvSpPr>
          <p:nvPr>
            <p:ph idx="1"/>
          </p:nvPr>
        </p:nvSpPr>
        <p:spPr/>
        <p:txBody>
          <a:bodyPr/>
          <a:lstStyle/>
          <a:p>
            <a:pPr marL="0" indent="0"/>
            <a:r>
              <a:rPr lang="en-US" altLang="en-US" dirty="0"/>
              <a:t>3. You will get a more intuitive understanding of important mathematical and computational concepts</a:t>
            </a:r>
          </a:p>
          <a:p>
            <a:pPr marL="914353" lvl="1" indent="-514324"/>
            <a:r>
              <a:rPr lang="en-US" altLang="en-US" dirty="0"/>
              <a:t>Gradients</a:t>
            </a:r>
          </a:p>
          <a:p>
            <a:pPr marL="914353" lvl="1" indent="-514324"/>
            <a:r>
              <a:rPr lang="en-US" altLang="en-US" dirty="0"/>
              <a:t>Change of basis, interpolation, extrapolation, PCA</a:t>
            </a:r>
          </a:p>
          <a:p>
            <a:pPr marL="914353" lvl="1" indent="-514324"/>
            <a:r>
              <a:rPr lang="en-US" altLang="en-US" dirty="0"/>
              <a:t>FFT</a:t>
            </a:r>
          </a:p>
          <a:p>
            <a:pPr marL="914353" lvl="1" indent="-514324"/>
            <a:r>
              <a:rPr lang="en-US" altLang="en-US" dirty="0"/>
              <a:t>Dynamic programming, recursion</a:t>
            </a:r>
          </a:p>
          <a:p>
            <a:pPr marL="914353" lvl="1" indent="-514324"/>
            <a:r>
              <a:rPr lang="en-US" altLang="en-US" dirty="0"/>
              <a:t>Machine learning, Convolutional Neural Networks</a:t>
            </a:r>
          </a:p>
          <a:p>
            <a:pPr marL="914353" lvl="1" indent="-514324"/>
            <a:r>
              <a:rPr lang="en-US" altLang="en-US" dirty="0"/>
              <a:t>Large-Pixel-Models</a:t>
            </a:r>
          </a:p>
          <a:p>
            <a:pPr marL="914353" lvl="1" indent="-514324"/>
            <a:r>
              <a:rPr lang="en-US" altLang="en-US" dirty="0"/>
              <a:t>…</a:t>
            </a:r>
          </a:p>
          <a:p>
            <a:pPr marL="400029" lvl="1" indent="0">
              <a:buNone/>
            </a:pPr>
            <a:endParaRPr lang="en-US" altLang="en-US" dirty="0"/>
          </a:p>
          <a:p>
            <a:pPr marL="400029" lvl="1" indent="0">
              <a:buNone/>
            </a:pPr>
            <a:endParaRPr lang="en-US" altLang="en-US" dirty="0"/>
          </a:p>
          <a:p>
            <a:pPr marL="914353" lvl="1" indent="-514324"/>
            <a:endParaRPr lang="en-US" altLang="en-US" dirty="0"/>
          </a:p>
        </p:txBody>
      </p:sp>
    </p:spTree>
    <p:extLst>
      <p:ext uri="{BB962C8B-B14F-4D97-AF65-F5344CB8AC3E}">
        <p14:creationId xmlns:p14="http://schemas.microsoft.com/office/powerpoint/2010/main" val="577786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dirty="0"/>
              <a:t>Course objectives</a:t>
            </a:r>
          </a:p>
        </p:txBody>
      </p:sp>
      <p:sp>
        <p:nvSpPr>
          <p:cNvPr id="67587" name="Content Placeholder 2"/>
          <p:cNvSpPr>
            <a:spLocks noGrp="1"/>
          </p:cNvSpPr>
          <p:nvPr>
            <p:ph idx="1"/>
          </p:nvPr>
        </p:nvSpPr>
        <p:spPr/>
        <p:txBody>
          <a:bodyPr/>
          <a:lstStyle/>
          <a:p>
            <a:pPr marL="0" indent="0"/>
            <a:r>
              <a:rPr lang="en-US" altLang="en-US" dirty="0"/>
              <a:t>4. You will learn approaches for </a:t>
            </a:r>
            <a:r>
              <a:rPr lang="en-US" altLang="en-US" b="1" dirty="0"/>
              <a:t>visual synthesis</a:t>
            </a:r>
          </a:p>
        </p:txBody>
      </p:sp>
      <p:pic>
        <p:nvPicPr>
          <p:cNvPr id="67588" name="Picture 2" descr="Computational Photography 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48462"/>
            <a:ext cx="5715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43112" y="6288712"/>
            <a:ext cx="2085975" cy="307975"/>
          </a:xfrm>
          <a:prstGeom prst="rect">
            <a:avLst/>
          </a:prstGeom>
          <a:noFill/>
        </p:spPr>
        <p:txBody>
          <a:bodyPr wrap="none" lIns="91435" tIns="45718" rIns="91435" bIns="45718">
            <a:spAutoFit/>
          </a:bodyPr>
          <a:lstStyle/>
          <a:p>
            <a:pPr eaLnBrk="1" hangingPunct="1">
              <a:defRPr/>
            </a:pPr>
            <a:r>
              <a:rPr lang="en-US" sz="1400" b="0" dirty="0">
                <a:solidFill>
                  <a:prstClr val="white">
                    <a:lumMod val="50000"/>
                  </a:prstClr>
                </a:solidFill>
                <a:latin typeface="Arial" charset="0"/>
                <a:cs typeface="+mn-cs"/>
              </a:rPr>
              <a:t>Graphic by James Hays</a:t>
            </a:r>
          </a:p>
        </p:txBody>
      </p:sp>
      <p:pic>
        <p:nvPicPr>
          <p:cNvPr id="2" name="Picture 2" descr="Image">
            <a:extLst>
              <a:ext uri="{FF2B5EF4-FFF2-40B4-BE49-F238E27FC236}">
                <a16:creationId xmlns:a16="http://schemas.microsoft.com/office/drawing/2014/main" id="{F0079B4D-6BFF-8176-C31F-60B11C3E0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106256"/>
            <a:ext cx="3124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42AC9F-B696-808D-5DF0-CAF2C7AE0C8B}"/>
              </a:ext>
            </a:extLst>
          </p:cNvPr>
          <p:cNvSpPr txBox="1"/>
          <p:nvPr/>
        </p:nvSpPr>
        <p:spPr>
          <a:xfrm>
            <a:off x="6324600" y="6288910"/>
            <a:ext cx="4572000" cy="307777"/>
          </a:xfrm>
          <a:prstGeom prst="rect">
            <a:avLst/>
          </a:prstGeom>
          <a:noFill/>
        </p:spPr>
        <p:txBody>
          <a:bodyPr wrap="square">
            <a:spAutoFit/>
          </a:bodyPr>
          <a:lstStyle/>
          <a:p>
            <a:r>
              <a:rPr lang="en-US" sz="1400" b="0" dirty="0"/>
              <a:t>DALL-E + Danielle Baskin</a:t>
            </a:r>
          </a:p>
        </p:txBody>
      </p:sp>
    </p:spTree>
    <p:extLst>
      <p:ext uri="{BB962C8B-B14F-4D97-AF65-F5344CB8AC3E}">
        <p14:creationId xmlns:p14="http://schemas.microsoft.com/office/powerpoint/2010/main" val="51713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Course objectives</a:t>
            </a:r>
          </a:p>
        </p:txBody>
      </p:sp>
      <p:sp>
        <p:nvSpPr>
          <p:cNvPr id="69635" name="Content Placeholder 2"/>
          <p:cNvSpPr>
            <a:spLocks noGrp="1"/>
          </p:cNvSpPr>
          <p:nvPr>
            <p:ph idx="1"/>
          </p:nvPr>
        </p:nvSpPr>
        <p:spPr>
          <a:xfrm>
            <a:off x="457200" y="990601"/>
            <a:ext cx="8458200" cy="5135563"/>
          </a:xfrm>
        </p:spPr>
        <p:txBody>
          <a:bodyPr/>
          <a:lstStyle/>
          <a:p>
            <a:pPr marL="514324" indent="-514324"/>
            <a:r>
              <a:rPr lang="en-US" altLang="en-US" dirty="0"/>
              <a:t>4.  You’ll better appreciate human visual perception</a:t>
            </a:r>
          </a:p>
        </p:txBody>
      </p:sp>
      <p:pic>
        <p:nvPicPr>
          <p:cNvPr id="2" name="Picture 5">
            <a:extLst>
              <a:ext uri="{FF2B5EF4-FFF2-40B4-BE49-F238E27FC236}">
                <a16:creationId xmlns:a16="http://schemas.microsoft.com/office/drawing/2014/main" id="{1176E236-6BB4-B598-0953-656DBE200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11232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79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Course objectives</a:t>
            </a:r>
          </a:p>
        </p:txBody>
      </p:sp>
      <p:sp>
        <p:nvSpPr>
          <p:cNvPr id="69635" name="Content Placeholder 2"/>
          <p:cNvSpPr>
            <a:spLocks noGrp="1"/>
          </p:cNvSpPr>
          <p:nvPr>
            <p:ph idx="1"/>
          </p:nvPr>
        </p:nvSpPr>
        <p:spPr>
          <a:xfrm>
            <a:off x="457200" y="990601"/>
            <a:ext cx="8458200" cy="5135563"/>
          </a:xfrm>
        </p:spPr>
        <p:txBody>
          <a:bodyPr/>
          <a:lstStyle/>
          <a:p>
            <a:pPr marL="514324" indent="-514324"/>
            <a:r>
              <a:rPr lang="en-US" altLang="en-US" dirty="0"/>
              <a:t>4.  You’ll better appreciate human visual perception</a:t>
            </a:r>
          </a:p>
        </p:txBody>
      </p:sp>
      <p:pic>
        <p:nvPicPr>
          <p:cNvPr id="4" name="Picture 5">
            <a:extLst>
              <a:ext uri="{FF2B5EF4-FFF2-40B4-BE49-F238E27FC236}">
                <a16:creationId xmlns:a16="http://schemas.microsoft.com/office/drawing/2014/main" id="{06B8EB48-5BE8-2806-A20D-0560EBCF9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21050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612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7F0D5238-E5D2-4EE5-9C5D-60FF1D33B4EF}"/>
              </a:ext>
            </a:extLst>
          </p:cNvPr>
          <p:cNvSpPr>
            <a:spLocks noGrp="1" noChangeArrowheads="1"/>
          </p:cNvSpPr>
          <p:nvPr>
            <p:ph type="title"/>
          </p:nvPr>
        </p:nvSpPr>
        <p:spPr/>
        <p:txBody>
          <a:bodyPr/>
          <a:lstStyle/>
          <a:p>
            <a:r>
              <a:rPr lang="en-US" altLang="en-US" dirty="0"/>
              <a:t>Different people see different things</a:t>
            </a:r>
          </a:p>
        </p:txBody>
      </p:sp>
      <p:sp>
        <p:nvSpPr>
          <p:cNvPr id="68611" name="Content Placeholder 2">
            <a:extLst>
              <a:ext uri="{FF2B5EF4-FFF2-40B4-BE49-F238E27FC236}">
                <a16:creationId xmlns:a16="http://schemas.microsoft.com/office/drawing/2014/main" id="{1092D7C8-96A4-4882-9290-9BFACD3DC7B6}"/>
              </a:ext>
            </a:extLst>
          </p:cNvPr>
          <p:cNvSpPr>
            <a:spLocks noGrp="1" noChangeArrowheads="1"/>
          </p:cNvSpPr>
          <p:nvPr>
            <p:ph idx="1"/>
          </p:nvPr>
        </p:nvSpPr>
        <p:spPr/>
        <p:txBody>
          <a:bodyPr/>
          <a:lstStyle/>
          <a:p>
            <a:endParaRPr lang="en-US" altLang="en-US"/>
          </a:p>
        </p:txBody>
      </p:sp>
      <p:pic>
        <p:nvPicPr>
          <p:cNvPr id="68612" name="Picture 2">
            <a:extLst>
              <a:ext uri="{FF2B5EF4-FFF2-40B4-BE49-F238E27FC236}">
                <a16:creationId xmlns:a16="http://schemas.microsoft.com/office/drawing/2014/main" id="{250C4A77-7D64-48E9-B58D-0C99527DC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913" y="1066800"/>
            <a:ext cx="4002087"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5">
            <a:extLst>
              <a:ext uri="{FF2B5EF4-FFF2-40B4-BE49-F238E27FC236}">
                <a16:creationId xmlns:a16="http://schemas.microsoft.com/office/drawing/2014/main" id="{A78D141D-F2EE-4647-9DD5-EC5822E9ACA7}"/>
              </a:ext>
            </a:extLst>
          </p:cNvPr>
          <p:cNvSpPr txBox="1">
            <a:spLocks noChangeArrowheads="1"/>
          </p:cNvSpPr>
          <p:nvPr/>
        </p:nvSpPr>
        <p:spPr bwMode="auto">
          <a:xfrm>
            <a:off x="3581400" y="639603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0" dirty="0">
                <a:solidFill>
                  <a:srgbClr val="000000"/>
                </a:solidFill>
                <a:hlinkClick r:id="rId3"/>
              </a:rPr>
              <a:t>https://en.wikipedia.org/wiki/The_dress</a:t>
            </a:r>
            <a:endParaRPr lang="en-US" altLang="en-US" sz="2400" b="0" dirty="0">
              <a:solidFill>
                <a:srgbClr val="000000"/>
              </a:solidFill>
            </a:endParaRPr>
          </a:p>
        </p:txBody>
      </p:sp>
    </p:spTree>
    <p:extLst>
      <p:ext uri="{BB962C8B-B14F-4D97-AF65-F5344CB8AC3E}">
        <p14:creationId xmlns:p14="http://schemas.microsoft.com/office/powerpoint/2010/main" val="4118233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see things that aren’t there</a:t>
            </a:r>
          </a:p>
        </p:txBody>
      </p:sp>
      <p:pic>
        <p:nvPicPr>
          <p:cNvPr id="4" name="blur.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28775" y="1600201"/>
            <a:ext cx="5888038" cy="4525963"/>
          </a:xfrm>
        </p:spPr>
      </p:pic>
      <p:sp>
        <p:nvSpPr>
          <p:cNvPr id="3" name="TextBox 2"/>
          <p:cNvSpPr txBox="1"/>
          <p:nvPr/>
        </p:nvSpPr>
        <p:spPr>
          <a:xfrm>
            <a:off x="2024190" y="6336268"/>
            <a:ext cx="5147290" cy="373659"/>
          </a:xfrm>
          <a:prstGeom prst="rect">
            <a:avLst/>
          </a:prstGeom>
          <a:noFill/>
        </p:spPr>
        <p:txBody>
          <a:bodyPr wrap="none" lIns="91435" tIns="45718" rIns="91435" bIns="45718" rtlCol="0">
            <a:spAutoFit/>
          </a:bodyPr>
          <a:lstStyle/>
          <a:p>
            <a:pPr eaLnBrk="1" hangingPunct="1"/>
            <a:r>
              <a:rPr lang="en-US" sz="1800" b="0" dirty="0">
                <a:solidFill>
                  <a:srgbClr val="000000"/>
                </a:solidFill>
                <a:cs typeface="Arial"/>
              </a:rPr>
              <a:t>Video by Antonio </a:t>
            </a:r>
            <a:r>
              <a:rPr lang="en-US" sz="1800" b="0" dirty="0" err="1">
                <a:solidFill>
                  <a:srgbClr val="000000"/>
                </a:solidFill>
                <a:cs typeface="Arial"/>
              </a:rPr>
              <a:t>Torralba</a:t>
            </a:r>
            <a:r>
              <a:rPr lang="en-US" sz="1800" b="0" dirty="0">
                <a:solidFill>
                  <a:srgbClr val="000000"/>
                </a:solidFill>
                <a:cs typeface="Arial"/>
              </a:rPr>
              <a:t> (starring Rob Fergus)</a:t>
            </a:r>
          </a:p>
        </p:txBody>
      </p:sp>
    </p:spTree>
    <p:extLst>
      <p:ext uri="{BB962C8B-B14F-4D97-AF65-F5344CB8AC3E}">
        <p14:creationId xmlns:p14="http://schemas.microsoft.com/office/powerpoint/2010/main" val="39723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Covid Precautions </a:t>
            </a:r>
          </a:p>
        </p:txBody>
      </p:sp>
      <p:pic>
        <p:nvPicPr>
          <p:cNvPr id="3" name="Picture 2" descr="American Gothic Wearing Masks Funny Grant Wood Masked Pandemic Meme Classic  Art Parody Cool Wall Decor Art Print Poster 12x18 - Walmart.com">
            <a:extLst>
              <a:ext uri="{FF2B5EF4-FFF2-40B4-BE49-F238E27FC236}">
                <a16:creationId xmlns:a16="http://schemas.microsoft.com/office/drawing/2014/main" id="{A35E5185-B406-AB6C-043F-2CFA4DF41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14400"/>
            <a:ext cx="58293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403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actually…</a:t>
            </a:r>
          </a:p>
        </p:txBody>
      </p:sp>
      <p:pic>
        <p:nvPicPr>
          <p:cNvPr id="4" name="highre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28775" y="1600201"/>
            <a:ext cx="5888038" cy="4525963"/>
          </a:xfrm>
        </p:spPr>
      </p:pic>
      <p:sp>
        <p:nvSpPr>
          <p:cNvPr id="5" name="TextBox 4"/>
          <p:cNvSpPr txBox="1"/>
          <p:nvPr/>
        </p:nvSpPr>
        <p:spPr>
          <a:xfrm>
            <a:off x="2024190" y="6336268"/>
            <a:ext cx="5147290" cy="373659"/>
          </a:xfrm>
          <a:prstGeom prst="rect">
            <a:avLst/>
          </a:prstGeom>
          <a:noFill/>
        </p:spPr>
        <p:txBody>
          <a:bodyPr wrap="none" lIns="91435" tIns="45718" rIns="91435" bIns="45718" rtlCol="0">
            <a:spAutoFit/>
          </a:bodyPr>
          <a:lstStyle/>
          <a:p>
            <a:pPr eaLnBrk="1" hangingPunct="1"/>
            <a:r>
              <a:rPr lang="en-US" sz="1800" b="0" dirty="0">
                <a:solidFill>
                  <a:srgbClr val="000000"/>
                </a:solidFill>
                <a:cs typeface="Arial"/>
              </a:rPr>
              <a:t>Video by Antonio </a:t>
            </a:r>
            <a:r>
              <a:rPr lang="en-US" sz="1800" b="0" dirty="0" err="1">
                <a:solidFill>
                  <a:srgbClr val="000000"/>
                </a:solidFill>
                <a:cs typeface="Arial"/>
              </a:rPr>
              <a:t>Torralba</a:t>
            </a:r>
            <a:r>
              <a:rPr lang="en-US" sz="1800" b="0" dirty="0">
                <a:solidFill>
                  <a:srgbClr val="000000"/>
                </a:solidFill>
                <a:cs typeface="Arial"/>
              </a:rPr>
              <a:t> (starring Rob Fergus)</a:t>
            </a:r>
          </a:p>
        </p:txBody>
      </p:sp>
    </p:spTree>
    <p:extLst>
      <p:ext uri="{BB962C8B-B14F-4D97-AF65-F5344CB8AC3E}">
        <p14:creationId xmlns:p14="http://schemas.microsoft.com/office/powerpoint/2010/main" val="101176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A76C-8ABA-1F6B-BB37-A4515421D1E2}"/>
              </a:ext>
            </a:extLst>
          </p:cNvPr>
          <p:cNvSpPr>
            <a:spLocks noGrp="1"/>
          </p:cNvSpPr>
          <p:nvPr>
            <p:ph type="title"/>
          </p:nvPr>
        </p:nvSpPr>
        <p:spPr/>
        <p:txBody>
          <a:bodyPr/>
          <a:lstStyle/>
          <a:p>
            <a:r>
              <a:rPr lang="en-US" altLang="en-US" dirty="0"/>
              <a:t>Course objectives</a:t>
            </a:r>
            <a:endParaRPr lang="en-US" dirty="0"/>
          </a:p>
        </p:txBody>
      </p:sp>
      <p:sp>
        <p:nvSpPr>
          <p:cNvPr id="3" name="Content Placeholder 2">
            <a:extLst>
              <a:ext uri="{FF2B5EF4-FFF2-40B4-BE49-F238E27FC236}">
                <a16:creationId xmlns:a16="http://schemas.microsoft.com/office/drawing/2014/main" id="{75327A29-9DF0-41F3-C153-FD737CDCDF72}"/>
              </a:ext>
            </a:extLst>
          </p:cNvPr>
          <p:cNvSpPr>
            <a:spLocks noGrp="1"/>
          </p:cNvSpPr>
          <p:nvPr>
            <p:ph idx="1"/>
          </p:nvPr>
        </p:nvSpPr>
        <p:spPr/>
        <p:txBody>
          <a:bodyPr/>
          <a:lstStyle/>
          <a:p>
            <a:r>
              <a:rPr lang="en-US" dirty="0"/>
              <a:t>5. You will learn about the </a:t>
            </a:r>
            <a:r>
              <a:rPr lang="en-US" b="1" dirty="0"/>
              <a:t>history of ideas </a:t>
            </a:r>
            <a:r>
              <a:rPr lang="en-US" dirty="0"/>
              <a:t>in visual computing</a:t>
            </a:r>
          </a:p>
          <a:p>
            <a:pPr lvl="1"/>
            <a:r>
              <a:rPr lang="en-US" dirty="0"/>
              <a:t>Did you know Large Generative Models go back to 1940s?</a:t>
            </a:r>
          </a:p>
          <a:p>
            <a:pPr lvl="1"/>
            <a:r>
              <a:rPr lang="en-US" dirty="0"/>
              <a:t>Or that Deep Learning started with a Nobel Prize in Neuroscience in the 1960s?</a:t>
            </a:r>
          </a:p>
          <a:p>
            <a:pPr lvl="1"/>
            <a:r>
              <a:rPr lang="en-US" dirty="0"/>
              <a:t>… </a:t>
            </a:r>
          </a:p>
        </p:txBody>
      </p:sp>
    </p:spTree>
    <p:extLst>
      <p:ext uri="{BB962C8B-B14F-4D97-AF65-F5344CB8AC3E}">
        <p14:creationId xmlns:p14="http://schemas.microsoft.com/office/powerpoint/2010/main" val="6673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Course objectives</a:t>
            </a:r>
          </a:p>
        </p:txBody>
      </p:sp>
      <p:sp>
        <p:nvSpPr>
          <p:cNvPr id="70659" name="Content Placeholder 2"/>
          <p:cNvSpPr>
            <a:spLocks noGrp="1"/>
          </p:cNvSpPr>
          <p:nvPr>
            <p:ph idx="1"/>
          </p:nvPr>
        </p:nvSpPr>
        <p:spPr/>
        <p:txBody>
          <a:bodyPr/>
          <a:lstStyle/>
          <a:p>
            <a:pPr marL="514324" indent="-514324"/>
            <a:r>
              <a:rPr lang="en-US" altLang="en-US" dirty="0"/>
              <a:t>6.  You’ll have fun doing cool stuff, coding up a storm, while you </a:t>
            </a:r>
            <a:r>
              <a:rPr lang="en-US" altLang="en-US" b="1" dirty="0"/>
              <a:t>befriend the pixels</a:t>
            </a:r>
          </a:p>
        </p:txBody>
      </p:sp>
    </p:spTree>
    <p:extLst>
      <p:ext uri="{BB962C8B-B14F-4D97-AF65-F5344CB8AC3E}">
        <p14:creationId xmlns:p14="http://schemas.microsoft.com/office/powerpoint/2010/main" val="1294291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Programming Project #1</a:t>
            </a:r>
          </a:p>
        </p:txBody>
      </p:sp>
      <p:sp>
        <p:nvSpPr>
          <p:cNvPr id="65539" name="Rectangle 3"/>
          <p:cNvSpPr>
            <a:spLocks noGrp="1" noChangeArrowheads="1"/>
          </p:cNvSpPr>
          <p:nvPr>
            <p:ph type="body" idx="1"/>
          </p:nvPr>
        </p:nvSpPr>
        <p:spPr/>
        <p:txBody>
          <a:bodyPr/>
          <a:lstStyle/>
          <a:p>
            <a:r>
              <a:rPr lang="en-US" altLang="en-US" sz="2400" b="1"/>
              <a:t>Prokudin-Gorskii’s Color Photography (1907)</a:t>
            </a:r>
          </a:p>
          <a:p>
            <a:endParaRPr lang="en-US" altLang="en-US" sz="2400"/>
          </a:p>
        </p:txBody>
      </p:sp>
      <p:pic>
        <p:nvPicPr>
          <p:cNvPr id="65540" name="Picture 5" descr="Image of Camera and Cass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62200"/>
            <a:ext cx="22161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7" descr="Image of Lantern Proj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724151"/>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9" descr="Three Negatives - Pinkhus Karlinskii. . . Supervisor of Chernigov Floodg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038" y="1676401"/>
            <a:ext cx="15033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986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76200"/>
            <a:ext cx="7772400" cy="838200"/>
          </a:xfrm>
        </p:spPr>
        <p:txBody>
          <a:bodyPr/>
          <a:lstStyle/>
          <a:p>
            <a:r>
              <a:rPr lang="en-US" altLang="en-US" dirty="0"/>
              <a:t>Programming Project #1</a:t>
            </a:r>
          </a:p>
        </p:txBody>
      </p:sp>
      <p:sp>
        <p:nvSpPr>
          <p:cNvPr id="74755" name="Rectangle 3"/>
          <p:cNvSpPr>
            <a:spLocks noGrp="1" noChangeArrowheads="1"/>
          </p:cNvSpPr>
          <p:nvPr>
            <p:ph type="body" idx="1"/>
          </p:nvPr>
        </p:nvSpPr>
        <p:spPr/>
        <p:txBody>
          <a:bodyPr/>
          <a:lstStyle/>
          <a:p>
            <a:endParaRPr lang="en-US" altLang="en-US" dirty="0"/>
          </a:p>
        </p:txBody>
      </p:sp>
      <p:pic>
        <p:nvPicPr>
          <p:cNvPr id="74759" name="Picture 7" descr="Tease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5725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509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a:t>Project 2: Fun with frequencies</a:t>
            </a:r>
          </a:p>
        </p:txBody>
      </p:sp>
      <p:pic>
        <p:nvPicPr>
          <p:cNvPr id="129026" name="Picture 2" descr="File:Hybr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755036"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704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2: Fun with frequencies</a:t>
            </a:r>
          </a:p>
        </p:txBody>
      </p:sp>
      <p:sp>
        <p:nvSpPr>
          <p:cNvPr id="3" name="Content Placeholder 2"/>
          <p:cNvSpPr>
            <a:spLocks noGrp="1"/>
          </p:cNvSpPr>
          <p:nvPr>
            <p:ph idx="1"/>
          </p:nvPr>
        </p:nvSpPr>
        <p:spPr/>
        <p:txBody>
          <a:bodyPr/>
          <a:lstStyle/>
          <a:p>
            <a:endParaRPr lang="en-US" dirty="0"/>
          </a:p>
        </p:txBody>
      </p:sp>
      <p:pic>
        <p:nvPicPr>
          <p:cNvPr id="83970" name="Picture 2" descr="https://inst.eecs.berkeley.edu/~cs194-26/fa14/upload/files/proj3/cs194-dj/faizullabhoy_riyaz_project3/static/img/results/papad-malik-5-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52601"/>
            <a:ext cx="5334000" cy="39909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46201" y="5349921"/>
            <a:ext cx="4099199" cy="830997"/>
          </a:xfrm>
          <a:prstGeom prst="rect">
            <a:avLst/>
          </a:prstGeom>
          <a:noFill/>
        </p:spPr>
        <p:txBody>
          <a:bodyPr wrap="none" lIns="91435" tIns="45718" rIns="91435" bIns="45718" rtlCol="0">
            <a:spAutoFit/>
          </a:bodyPr>
          <a:lstStyle/>
          <a:p>
            <a:r>
              <a:rPr lang="en-US" dirty="0"/>
              <a:t>Prof. Christos </a:t>
            </a:r>
            <a:r>
              <a:rPr lang="en-US" dirty="0" err="1"/>
              <a:t>Papadimalik</a:t>
            </a:r>
            <a:endParaRPr lang="en-US" dirty="0"/>
          </a:p>
          <a:p>
            <a:endParaRPr lang="en-US" dirty="0"/>
          </a:p>
        </p:txBody>
      </p:sp>
      <p:sp>
        <p:nvSpPr>
          <p:cNvPr id="5" name="TextBox 4"/>
          <p:cNvSpPr txBox="1"/>
          <p:nvPr/>
        </p:nvSpPr>
        <p:spPr>
          <a:xfrm>
            <a:off x="6553200" y="6494369"/>
            <a:ext cx="2600392" cy="400110"/>
          </a:xfrm>
          <a:prstGeom prst="rect">
            <a:avLst/>
          </a:prstGeom>
          <a:noFill/>
        </p:spPr>
        <p:txBody>
          <a:bodyPr wrap="none" lIns="91435" tIns="45718" rIns="91435" bIns="45718" rtlCol="0">
            <a:spAutoFit/>
          </a:bodyPr>
          <a:lstStyle/>
          <a:p>
            <a:r>
              <a:rPr lang="en-US" sz="2000" b="0" u="sng" dirty="0">
                <a:hlinkClick r:id="rId3"/>
              </a:rPr>
              <a:t>© </a:t>
            </a:r>
            <a:r>
              <a:rPr lang="en-US" sz="2000" b="0" u="sng" dirty="0" err="1">
                <a:hlinkClick r:id="rId3"/>
              </a:rPr>
              <a:t>Riyaz</a:t>
            </a:r>
            <a:r>
              <a:rPr lang="en-US" sz="2000" b="0" u="sng" dirty="0">
                <a:hlinkClick r:id="rId3"/>
              </a:rPr>
              <a:t> </a:t>
            </a:r>
            <a:r>
              <a:rPr lang="en-US" sz="2000" b="0" u="sng" dirty="0" err="1">
                <a:hlinkClick r:id="rId3"/>
              </a:rPr>
              <a:t>Faizullabhoy</a:t>
            </a:r>
            <a:endParaRPr lang="en-US" sz="2000" dirty="0"/>
          </a:p>
        </p:txBody>
      </p:sp>
    </p:spTree>
    <p:extLst>
      <p:ext uri="{BB962C8B-B14F-4D97-AF65-F5344CB8AC3E}">
        <p14:creationId xmlns:p14="http://schemas.microsoft.com/office/powerpoint/2010/main" val="97145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dirty="0"/>
              <a:t>Project 2:  Fun with Frequencies</a:t>
            </a:r>
          </a:p>
        </p:txBody>
      </p:sp>
      <p:pic>
        <p:nvPicPr>
          <p:cNvPr id="75780" name="Picture 6"/>
          <p:cNvPicPr>
            <a:picLocks noChangeAspect="1" noChangeArrowheads="1"/>
          </p:cNvPicPr>
          <p:nvPr/>
        </p:nvPicPr>
        <p:blipFill>
          <a:blip r:embed="rId2">
            <a:extLst>
              <a:ext uri="{28A0092B-C50C-407E-A947-70E740481C1C}">
                <a14:useLocalDpi xmlns:a14="http://schemas.microsoft.com/office/drawing/2010/main" val="0"/>
              </a:ext>
            </a:extLst>
          </a:blip>
          <a:srcRect l="4286" t="22571" r="3143" b="16476"/>
          <a:stretch>
            <a:fillRect/>
          </a:stretch>
        </p:blipFill>
        <p:spPr bwMode="auto">
          <a:xfrm>
            <a:off x="381000" y="1981200"/>
            <a:ext cx="8332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070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09600" y="76200"/>
            <a:ext cx="8534400" cy="838200"/>
          </a:xfrm>
        </p:spPr>
        <p:txBody>
          <a:bodyPr/>
          <a:lstStyle/>
          <a:p>
            <a:r>
              <a:rPr lang="en-US" altLang="en-US" dirty="0"/>
              <a:t>Project 3: Face modeling and morphing</a:t>
            </a:r>
          </a:p>
        </p:txBody>
      </p:sp>
      <p:sp>
        <p:nvSpPr>
          <p:cNvPr id="76803" name="Rectangle 3"/>
          <p:cNvSpPr>
            <a:spLocks noGrp="1" noChangeArrowheads="1"/>
          </p:cNvSpPr>
          <p:nvPr>
            <p:ph type="body" idx="1"/>
          </p:nvPr>
        </p:nvSpPr>
        <p:spPr/>
        <p:txBody>
          <a:bodyPr/>
          <a:lstStyle/>
          <a:p>
            <a:endParaRPr lang="en-US" altLang="en-US" dirty="0"/>
          </a:p>
        </p:txBody>
      </p:sp>
      <p:pic>
        <p:nvPicPr>
          <p:cNvPr id="5" name="Picture 4" descr="https://inst.eecs.berkeley.edu/~cs194-26/fa14/upload/files/proj5/cs194-kc/albert_rachel_proj5/images/polyjuice_smal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71600"/>
            <a:ext cx="3657600" cy="458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267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dirty="0"/>
              <a:t>Project 4: Panorama Stitching</a:t>
            </a:r>
          </a:p>
        </p:txBody>
      </p:sp>
      <p:sp>
        <p:nvSpPr>
          <p:cNvPr id="77827" name="Rectangle 3"/>
          <p:cNvSpPr>
            <a:spLocks noGrp="1" noChangeArrowheads="1"/>
          </p:cNvSpPr>
          <p:nvPr>
            <p:ph type="body" idx="1"/>
          </p:nvPr>
        </p:nvSpPr>
        <p:spPr/>
        <p:txBody>
          <a:bodyPr/>
          <a:lstStyle/>
          <a:p>
            <a:r>
              <a:rPr lang="en-US" altLang="en-US"/>
              <a:t>Photo Mosaics</a:t>
            </a:r>
          </a:p>
        </p:txBody>
      </p:sp>
      <p:pic>
        <p:nvPicPr>
          <p:cNvPr id="77828" name="Picture 5" descr="panor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1450"/>
            <a:ext cx="61722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10" descr="output2_cpcorr_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0" y="3717925"/>
            <a:ext cx="64770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542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Today</a:t>
            </a:r>
          </a:p>
        </p:txBody>
      </p:sp>
      <p:sp>
        <p:nvSpPr>
          <p:cNvPr id="31747" name="Rectangle 3"/>
          <p:cNvSpPr>
            <a:spLocks noGrp="1" noChangeArrowheads="1"/>
          </p:cNvSpPr>
          <p:nvPr>
            <p:ph type="body" idx="1"/>
          </p:nvPr>
        </p:nvSpPr>
        <p:spPr/>
        <p:txBody>
          <a:bodyPr/>
          <a:lstStyle/>
          <a:p>
            <a:r>
              <a:rPr lang="en-US" altLang="en-US" dirty="0"/>
              <a:t>Introductions</a:t>
            </a:r>
          </a:p>
          <a:p>
            <a:r>
              <a:rPr lang="en-US" altLang="en-US" dirty="0"/>
              <a:t>Why this Course?</a:t>
            </a:r>
          </a:p>
          <a:p>
            <a:r>
              <a:rPr lang="en-US" altLang="en-US" dirty="0"/>
              <a:t>Administrative stuff</a:t>
            </a:r>
          </a:p>
          <a:p>
            <a:r>
              <a:rPr lang="en-US" altLang="en-US" dirty="0"/>
              <a:t>Brief History of Visual Data</a:t>
            </a:r>
          </a:p>
          <a:p>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838200"/>
          </a:xfrm>
        </p:spPr>
        <p:txBody>
          <a:bodyPr/>
          <a:lstStyle/>
          <a:p>
            <a:r>
              <a:rPr lang="en-US" altLang="en-US" dirty="0"/>
              <a:t>Project 5: TBD </a:t>
            </a:r>
            <a:endParaRPr lang="en-US" dirty="0"/>
          </a:p>
        </p:txBody>
      </p:sp>
      <p:sp>
        <p:nvSpPr>
          <p:cNvPr id="3" name="Content Placeholder 2"/>
          <p:cNvSpPr>
            <a:spLocks noGrp="1"/>
          </p:cNvSpPr>
          <p:nvPr>
            <p:ph idx="1"/>
          </p:nvPr>
        </p:nvSpPr>
        <p:spPr/>
        <p:txBody>
          <a:bodyPr/>
          <a:lstStyle/>
          <a:p>
            <a:r>
              <a:rPr lang="en-US" dirty="0"/>
              <a:t>(depends on if we could get GPU donation)</a:t>
            </a:r>
          </a:p>
        </p:txBody>
      </p:sp>
    </p:spTree>
    <p:extLst>
      <p:ext uri="{BB962C8B-B14F-4D97-AF65-F5344CB8AC3E}">
        <p14:creationId xmlns:p14="http://schemas.microsoft.com/office/powerpoint/2010/main" val="3109742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dirty="0"/>
              <a:t>Final Project</a:t>
            </a:r>
          </a:p>
        </p:txBody>
      </p:sp>
      <p:sp>
        <p:nvSpPr>
          <p:cNvPr id="91139" name="Rectangle 3"/>
          <p:cNvSpPr>
            <a:spLocks noGrp="1" noChangeArrowheads="1"/>
          </p:cNvSpPr>
          <p:nvPr>
            <p:ph type="body" idx="1"/>
          </p:nvPr>
        </p:nvSpPr>
        <p:spPr/>
        <p:txBody>
          <a:bodyPr/>
          <a:lstStyle/>
          <a:p>
            <a:r>
              <a:rPr lang="en-US" altLang="en-US" dirty="0"/>
              <a:t>Something cool!!!</a:t>
            </a:r>
          </a:p>
          <a:p>
            <a:pPr marL="457177" indent="-457177">
              <a:buFont typeface="Arial" panose="020B0604020202020204" pitchFamily="34" charset="0"/>
              <a:buChar char="•"/>
            </a:pPr>
            <a:r>
              <a:rPr lang="en-US" altLang="en-US" dirty="0"/>
              <a:t>We will have some pre-canned projects </a:t>
            </a:r>
          </a:p>
          <a:p>
            <a:pPr marL="457177" indent="-457177">
              <a:buFont typeface="Arial" panose="020B0604020202020204" pitchFamily="34" charset="0"/>
              <a:buChar char="•"/>
            </a:pPr>
            <a:r>
              <a:rPr lang="en-US" altLang="en-US" dirty="0"/>
              <a:t>Will also have some suggestions, cool datasets, </a:t>
            </a:r>
            <a:r>
              <a:rPr lang="en-US" altLang="en-US" dirty="0" err="1"/>
              <a:t>etc</a:t>
            </a:r>
            <a:endParaRPr lang="en-US" altLang="en-US" dirty="0"/>
          </a:p>
          <a:p>
            <a:pPr marL="457177" indent="-457177">
              <a:buFont typeface="Arial" panose="020B0604020202020204" pitchFamily="34" charset="0"/>
              <a:buChar char="•"/>
            </a:pPr>
            <a:r>
              <a:rPr lang="en-US" altLang="en-US" dirty="0"/>
              <a:t>Or you can do whatever you want!</a:t>
            </a:r>
          </a:p>
          <a:p>
            <a:pPr marL="457177" indent="-457177">
              <a:buFont typeface="Arial" panose="020B0604020202020204" pitchFamily="34" charset="0"/>
              <a:buChar char="•"/>
            </a:pPr>
            <a:endParaRPr lang="en-US" altLang="en-US" dirty="0"/>
          </a:p>
          <a:p>
            <a:pPr marL="457177" indent="-457177">
              <a:buFont typeface="Arial" panose="020B0604020202020204" pitchFamily="34" charset="0"/>
              <a:buChar char="•"/>
            </a:pPr>
            <a:endParaRPr lang="en-US" altLang="en-US" dirty="0"/>
          </a:p>
          <a:p>
            <a:pPr marL="457177" indent="-457177">
              <a:buFont typeface="Arial" panose="020B0604020202020204" pitchFamily="34" charset="0"/>
              <a:buChar char="•"/>
            </a:pPr>
            <a:endParaRPr lang="en-US" altLang="en-US" dirty="0"/>
          </a:p>
          <a:p>
            <a:pPr marL="457177" indent="-457177">
              <a:buFont typeface="Arial" panose="020B0604020202020204" pitchFamily="34" charset="0"/>
              <a:buChar char="•"/>
            </a:pPr>
            <a:endParaRPr lang="en-US" altLang="en-US" dirty="0"/>
          </a:p>
          <a:p>
            <a:pPr marL="0" indent="0"/>
            <a:r>
              <a:rPr lang="en-US" altLang="en-US" dirty="0"/>
              <a:t>(can be done in groups of 2 or 3)</a:t>
            </a:r>
          </a:p>
        </p:txBody>
      </p:sp>
    </p:spTree>
    <p:extLst>
      <p:ext uri="{BB962C8B-B14F-4D97-AF65-F5344CB8AC3E}">
        <p14:creationId xmlns:p14="http://schemas.microsoft.com/office/powerpoint/2010/main" val="2286390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dirty="0"/>
              <a:t>Example Pre-canned Project</a:t>
            </a:r>
          </a:p>
        </p:txBody>
      </p:sp>
      <p:sp>
        <p:nvSpPr>
          <p:cNvPr id="89091" name="Rectangle 3"/>
          <p:cNvSpPr>
            <a:spLocks noGrp="1" noChangeArrowheads="1"/>
          </p:cNvSpPr>
          <p:nvPr>
            <p:ph type="body" idx="1"/>
          </p:nvPr>
        </p:nvSpPr>
        <p:spPr>
          <a:xfrm>
            <a:off x="685800" y="914400"/>
            <a:ext cx="7772400" cy="685800"/>
          </a:xfrm>
        </p:spPr>
        <p:txBody>
          <a:bodyPr/>
          <a:lstStyle/>
          <a:p>
            <a:r>
              <a:rPr lang="en-US" altLang="en-US"/>
              <a:t>Tour Into the Picture</a:t>
            </a:r>
          </a:p>
        </p:txBody>
      </p:sp>
      <p:pic>
        <p:nvPicPr>
          <p:cNvPr id="89092"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r="49348"/>
          <a:stretch>
            <a:fillRect/>
          </a:stretch>
        </p:blipFill>
        <p:spPr bwMode="auto">
          <a:xfrm>
            <a:off x="1295401" y="1676401"/>
            <a:ext cx="65532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819400"/>
            <a:ext cx="52959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618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2" name="Picture 8" descr="http://www.cs.cmu.edu/afs/andrew/scs/cs/15-463/f07/proj5/www/rys/results/sjerome_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429001"/>
            <a:ext cx="45593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
          <p:cNvSpPr>
            <a:spLocks noGrp="1" noChangeArrowheads="1"/>
          </p:cNvSpPr>
          <p:nvPr>
            <p:ph type="title"/>
          </p:nvPr>
        </p:nvSpPr>
        <p:spPr/>
        <p:txBody>
          <a:bodyPr/>
          <a:lstStyle/>
          <a:p>
            <a:r>
              <a:rPr lang="en-US" altLang="en-US" dirty="0"/>
              <a:t>Paper Pop-up</a:t>
            </a:r>
          </a:p>
        </p:txBody>
      </p:sp>
      <p:pic>
        <p:nvPicPr>
          <p:cNvPr id="103428" name="Picture 4" descr="http://www.cs.cmu.edu/afs/andrew/scs/cs/15-463/f07/proj5/www/rys/results/sjerome_compos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226" y="1968500"/>
            <a:ext cx="330517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39800"/>
            <a:ext cx="27273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2"/>
          <p:cNvSpPr txBox="1">
            <a:spLocks noChangeArrowheads="1"/>
          </p:cNvSpPr>
          <p:nvPr/>
        </p:nvSpPr>
        <p:spPr bwMode="auto">
          <a:xfrm>
            <a:off x="228601" y="2895600"/>
            <a:ext cx="239267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altLang="en-US" sz="1800" b="0">
                <a:solidFill>
                  <a:srgbClr val="000000"/>
                </a:solidFill>
              </a:rPr>
              <a:t>Step 1: define planes</a:t>
            </a:r>
          </a:p>
        </p:txBody>
      </p:sp>
      <p:sp>
        <p:nvSpPr>
          <p:cNvPr id="16" name="TextBox 15"/>
          <p:cNvSpPr txBox="1">
            <a:spLocks noChangeArrowheads="1"/>
          </p:cNvSpPr>
          <p:nvPr/>
        </p:nvSpPr>
        <p:spPr bwMode="auto">
          <a:xfrm>
            <a:off x="2973388" y="4921250"/>
            <a:ext cx="2835629"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altLang="en-US" sz="1800" b="0">
                <a:solidFill>
                  <a:srgbClr val="000000"/>
                </a:solidFill>
              </a:rPr>
              <a:t>Step 2: rectify each plane</a:t>
            </a:r>
          </a:p>
        </p:txBody>
      </p:sp>
      <p:sp>
        <p:nvSpPr>
          <p:cNvPr id="17" name="TextBox 16"/>
          <p:cNvSpPr txBox="1">
            <a:spLocks noChangeArrowheads="1"/>
          </p:cNvSpPr>
          <p:nvPr/>
        </p:nvSpPr>
        <p:spPr bwMode="auto">
          <a:xfrm>
            <a:off x="5791200" y="6477000"/>
            <a:ext cx="3474702"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altLang="en-US" sz="1800" b="0">
                <a:solidFill>
                  <a:srgbClr val="000000"/>
                </a:solidFill>
              </a:rPr>
              <a:t>Step 3: compute 3D box coords</a:t>
            </a:r>
          </a:p>
        </p:txBody>
      </p:sp>
      <p:pic>
        <p:nvPicPr>
          <p:cNvPr id="103430" name="Picture 6" descr="http://www.cs.cmu.edu/afs/andrew/scs/cs/15-463/f07/proj5/www/rys/results/cam_sjerom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3" y="3987800"/>
            <a:ext cx="3765551"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824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34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3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final project in my class</a:t>
            </a:r>
          </a:p>
        </p:txBody>
      </p:sp>
      <p:pic>
        <p:nvPicPr>
          <p:cNvPr id="4" name="project.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228600" y="1039091"/>
            <a:ext cx="8686799" cy="5791200"/>
          </a:xfrm>
          <a:prstGeom prst="rect">
            <a:avLst/>
          </a:prstGeom>
        </p:spPr>
      </p:pic>
    </p:spTree>
    <p:extLst>
      <p:ext uri="{BB962C8B-B14F-4D97-AF65-F5344CB8AC3E}">
        <p14:creationId xmlns:p14="http://schemas.microsoft.com/office/powerpoint/2010/main" val="12423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p:nvPr/>
        </p:nvSpPr>
        <p:spPr>
          <a:xfrm>
            <a:off x="685800" y="76200"/>
            <a:ext cx="4648200" cy="762601"/>
          </a:xfrm>
          <a:prstGeom prst="rect">
            <a:avLst/>
          </a:prstGeom>
          <a:noFill/>
          <a:ln>
            <a:noFill/>
          </a:ln>
        </p:spPr>
        <p:txBody>
          <a:bodyPr spcFirstLastPara="1" wrap="square" lIns="91307" tIns="91307" rIns="91307" bIns="91307" anchor="b" anchorCtr="0">
            <a:noAutofit/>
          </a:bodyPr>
          <a:lstStyle/>
          <a:p>
            <a:pPr defTabSz="913145" eaLnBrk="1" fontAlgn="auto" hangingPunct="1">
              <a:spcBef>
                <a:spcPts val="0"/>
              </a:spcBef>
              <a:spcAft>
                <a:spcPts val="0"/>
              </a:spcAft>
              <a:buClr>
                <a:srgbClr val="000000"/>
              </a:buClr>
              <a:defRPr/>
            </a:pPr>
            <a:r>
              <a:rPr lang="en" sz="3188" b="0" kern="0" dirty="0">
                <a:solidFill>
                  <a:srgbClr val="000000"/>
                </a:solidFill>
                <a:latin typeface="Roboto"/>
                <a:ea typeface="Roboto"/>
                <a:cs typeface="Roboto"/>
                <a:sym typeface="Roboto"/>
              </a:rPr>
              <a:t>Everybody Dance Now </a:t>
            </a:r>
            <a:endParaRPr sz="3188" b="0" kern="0" dirty="0">
              <a:solidFill>
                <a:srgbClr val="000000"/>
              </a:solidFill>
              <a:latin typeface="Roboto"/>
              <a:ea typeface="Roboto"/>
              <a:cs typeface="Roboto"/>
              <a:sym typeface="Roboto"/>
            </a:endParaRPr>
          </a:p>
        </p:txBody>
      </p:sp>
      <p:sp>
        <p:nvSpPr>
          <p:cNvPr id="2" name="Rectangle 1"/>
          <p:cNvSpPr/>
          <p:nvPr/>
        </p:nvSpPr>
        <p:spPr>
          <a:xfrm>
            <a:off x="304800" y="6400800"/>
            <a:ext cx="8419862" cy="334691"/>
          </a:xfrm>
          <a:prstGeom prst="rect">
            <a:avLst/>
          </a:prstGeom>
        </p:spPr>
        <p:txBody>
          <a:bodyPr wrap="square" lIns="34241" tIns="17137" rIns="34241" bIns="17137">
            <a:spAutoFit/>
          </a:bodyPr>
          <a:lstStyle/>
          <a:p>
            <a:pPr algn="ctr" defTabSz="307315" eaLnBrk="1" fontAlgn="auto">
              <a:spcBef>
                <a:spcPts val="0"/>
              </a:spcBef>
              <a:spcAft>
                <a:spcPts val="0"/>
              </a:spcAft>
              <a:defRPr/>
            </a:pPr>
            <a:r>
              <a:rPr lang="en-US" sz="1950" b="0" kern="0" dirty="0">
                <a:solidFill>
                  <a:srgbClr val="000000"/>
                </a:solidFill>
                <a:latin typeface="Arial"/>
                <a:cs typeface="Arial"/>
                <a:sym typeface="Helvetica Light"/>
                <a:hlinkClick r:id="rId5"/>
              </a:rPr>
              <a:t>https://www.youtube.com/watch?v=PCBTZh41Ris&amp;feature=youtu.be</a:t>
            </a:r>
            <a:endParaRPr lang="en-US" sz="1950" b="0" kern="0" dirty="0">
              <a:solidFill>
                <a:srgbClr val="000000"/>
              </a:solidFill>
              <a:latin typeface="Arial"/>
              <a:cs typeface="Arial"/>
              <a:sym typeface="Helvetica Light"/>
            </a:endParaRPr>
          </a:p>
        </p:txBody>
      </p:sp>
      <p:pic>
        <p:nvPicPr>
          <p:cNvPr id="4" name="official_de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8970" y="990600"/>
            <a:ext cx="9328313" cy="5257800"/>
          </a:xfrm>
          <a:prstGeom prst="rect">
            <a:avLst/>
          </a:prstGeom>
        </p:spPr>
      </p:pic>
    </p:spTree>
    <p:extLst>
      <p:ext uri="{BB962C8B-B14F-4D97-AF65-F5344CB8AC3E}">
        <p14:creationId xmlns:p14="http://schemas.microsoft.com/office/powerpoint/2010/main" val="22358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For each project:</a:t>
            </a:r>
          </a:p>
        </p:txBody>
      </p:sp>
      <p:sp>
        <p:nvSpPr>
          <p:cNvPr id="3" name="Content Placeholder 2"/>
          <p:cNvSpPr>
            <a:spLocks noGrp="1"/>
          </p:cNvSpPr>
          <p:nvPr>
            <p:ph idx="1"/>
          </p:nvPr>
        </p:nvSpPr>
        <p:spPr>
          <a:xfrm>
            <a:off x="685800" y="914400"/>
            <a:ext cx="8382000" cy="5943600"/>
          </a:xfrm>
        </p:spPr>
        <p:txBody>
          <a:bodyPr>
            <a:normAutofit/>
          </a:bodyPr>
          <a:lstStyle/>
          <a:p>
            <a:pPr>
              <a:buFont typeface="Arial" pitchFamily="34" charset="0"/>
              <a:buNone/>
              <a:defRPr/>
            </a:pPr>
            <a:endParaRPr lang="en-US" dirty="0"/>
          </a:p>
          <a:p>
            <a:pPr>
              <a:defRPr/>
            </a:pPr>
            <a:r>
              <a:rPr lang="en-US" dirty="0"/>
              <a:t>Derive the </a:t>
            </a:r>
            <a:r>
              <a:rPr lang="en-US" b="1" dirty="0"/>
              <a:t>math</a:t>
            </a:r>
            <a:r>
              <a:rPr lang="en-US" dirty="0"/>
              <a:t>, implement stuff </a:t>
            </a:r>
            <a:r>
              <a:rPr lang="en-US" b="1" dirty="0"/>
              <a:t>from scratch</a:t>
            </a:r>
            <a:r>
              <a:rPr lang="en-US" dirty="0"/>
              <a:t>,</a:t>
            </a:r>
            <a:r>
              <a:rPr lang="en-US" b="1" dirty="0"/>
              <a:t> </a:t>
            </a:r>
            <a:r>
              <a:rPr lang="en-US" dirty="0"/>
              <a:t>and apply it to your </a:t>
            </a:r>
            <a:r>
              <a:rPr lang="en-US" b="1" dirty="0"/>
              <a:t>own</a:t>
            </a:r>
            <a:r>
              <a:rPr lang="en-US" dirty="0"/>
              <a:t> photos</a:t>
            </a:r>
          </a:p>
          <a:p>
            <a:pPr>
              <a:defRPr/>
            </a:pPr>
            <a:endParaRPr lang="en-US" dirty="0"/>
          </a:p>
          <a:p>
            <a:pPr>
              <a:defRPr/>
            </a:pPr>
            <a:r>
              <a:rPr lang="en-US" dirty="0"/>
              <a:t>Every person does their own project (except final projects)</a:t>
            </a:r>
          </a:p>
          <a:p>
            <a:pPr>
              <a:defRPr/>
            </a:pPr>
            <a:endParaRPr lang="en-US" dirty="0"/>
          </a:p>
          <a:p>
            <a:pPr>
              <a:defRPr/>
            </a:pPr>
            <a:r>
              <a:rPr lang="en-US" dirty="0"/>
              <a:t>Reporting via web page (plus submit code)</a:t>
            </a:r>
          </a:p>
          <a:p>
            <a:pPr>
              <a:defRPr/>
            </a:pPr>
            <a:endParaRPr lang="en-US" dirty="0"/>
          </a:p>
          <a:p>
            <a:pPr>
              <a:defRPr/>
            </a:pPr>
            <a:r>
              <a:rPr lang="en-US" dirty="0"/>
              <a:t>Afterwards, vote for class favorite(s)!</a:t>
            </a:r>
          </a:p>
          <a:p>
            <a:pPr>
              <a:buFont typeface="Arial" pitchFamily="34" charset="0"/>
              <a:buNone/>
              <a:defRPr/>
            </a:pPr>
            <a:endParaRPr lang="en-US" dirty="0"/>
          </a:p>
          <a:p>
            <a:pPr>
              <a:defRPr/>
            </a:pPr>
            <a:endParaRPr lang="en-US" dirty="0"/>
          </a:p>
        </p:txBody>
      </p:sp>
    </p:spTree>
    <p:extLst>
      <p:ext uri="{BB962C8B-B14F-4D97-AF65-F5344CB8AC3E}">
        <p14:creationId xmlns:p14="http://schemas.microsoft.com/office/powerpoint/2010/main" val="267968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a:t>Textbook</a:t>
            </a:r>
          </a:p>
        </p:txBody>
      </p:sp>
      <p:sp>
        <p:nvSpPr>
          <p:cNvPr id="93188" name="Rectangle 6"/>
          <p:cNvSpPr>
            <a:spLocks noChangeArrowheads="1"/>
          </p:cNvSpPr>
          <p:nvPr/>
        </p:nvSpPr>
        <p:spPr bwMode="auto">
          <a:xfrm>
            <a:off x="2667000" y="63576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nchor="ct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dirty="0">
                <a:hlinkClick r:id="rId2"/>
              </a:rPr>
              <a:t>http://szeliski.org/Book/</a:t>
            </a:r>
            <a:r>
              <a:rPr lang="en-US" altLang="en-US" sz="2400" b="0" dirty="0"/>
              <a:t> </a:t>
            </a:r>
          </a:p>
        </p:txBody>
      </p:sp>
      <p:pic>
        <p:nvPicPr>
          <p:cNvPr id="9218" name="Picture 2">
            <a:extLst>
              <a:ext uri="{FF2B5EF4-FFF2-40B4-BE49-F238E27FC236}">
                <a16:creationId xmlns:a16="http://schemas.microsoft.com/office/drawing/2014/main" id="{F88CAAB2-9F31-10A2-B756-0C0D28498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37260"/>
            <a:ext cx="3733800" cy="540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749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Class Organization / </a:t>
            </a:r>
            <a:r>
              <a:rPr lang="en-US" dirty="0" err="1"/>
              <a:t>Administrivia</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518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dirty="0"/>
              <a:t>General</a:t>
            </a:r>
          </a:p>
        </p:txBody>
      </p:sp>
      <p:sp>
        <p:nvSpPr>
          <p:cNvPr id="95235" name="Rectangle 3"/>
          <p:cNvSpPr>
            <a:spLocks noGrp="1" noChangeArrowheads="1"/>
          </p:cNvSpPr>
          <p:nvPr>
            <p:ph type="body" idx="1"/>
          </p:nvPr>
        </p:nvSpPr>
        <p:spPr>
          <a:xfrm>
            <a:off x="685800" y="914400"/>
            <a:ext cx="7848600" cy="5715000"/>
          </a:xfrm>
        </p:spPr>
        <p:txBody>
          <a:bodyPr/>
          <a:lstStyle/>
          <a:p>
            <a:r>
              <a:rPr lang="en-US" altLang="en-US" sz="2400" dirty="0"/>
              <a:t>Prerequisites</a:t>
            </a:r>
          </a:p>
          <a:p>
            <a:pPr lvl="1"/>
            <a:r>
              <a:rPr lang="en-US" altLang="en-US" dirty="0"/>
              <a:t>Linear algebra!!! (EE16A, Math 54, or Math 110)</a:t>
            </a:r>
          </a:p>
          <a:p>
            <a:pPr lvl="1"/>
            <a:r>
              <a:rPr lang="en-US" altLang="en-US" dirty="0"/>
              <a:t>Good programming skills (at least CS61B)</a:t>
            </a:r>
          </a:p>
          <a:p>
            <a:pPr lvl="1"/>
            <a:r>
              <a:rPr lang="en-US" altLang="en-US" dirty="0"/>
              <a:t>Deep Learning experience strongly recommended!</a:t>
            </a:r>
          </a:p>
          <a:p>
            <a:pPr marL="457177" lvl="1" indent="0">
              <a:buNone/>
            </a:pPr>
            <a:endParaRPr lang="en-US" altLang="en-US" dirty="0"/>
          </a:p>
          <a:p>
            <a:r>
              <a:rPr lang="en-US" altLang="en-US" sz="2400" dirty="0"/>
              <a:t>Emphasis on programming projects!</a:t>
            </a:r>
          </a:p>
          <a:p>
            <a:pPr lvl="1"/>
            <a:r>
              <a:rPr lang="en-US" altLang="en-US" dirty="0"/>
              <a:t>Building something from scratch</a:t>
            </a:r>
          </a:p>
          <a:p>
            <a:pPr lvl="1"/>
            <a:endParaRPr lang="en-US" altLang="en-US" sz="1800" dirty="0"/>
          </a:p>
          <a:p>
            <a:r>
              <a:rPr lang="en-US" altLang="en-US" sz="2600" dirty="0"/>
              <a:t>Graduate Version:</a:t>
            </a:r>
          </a:p>
          <a:p>
            <a:pPr lvl="1"/>
            <a:r>
              <a:rPr lang="en-US" altLang="en-US" dirty="0"/>
              <a:t>Final project required (not pre-canned), including conference-style report paper</a:t>
            </a:r>
          </a:p>
          <a:p>
            <a:pPr lvl="1"/>
            <a:endParaRPr lang="en-US" altLang="en-US" dirty="0"/>
          </a:p>
          <a:p>
            <a:pPr marL="457176" lvl="1" indent="0">
              <a:buNone/>
            </a:pPr>
            <a:endParaRPr lang="en-US" altLang="en-US" dirty="0"/>
          </a:p>
          <a:p>
            <a:endParaRPr lang="en-US" altLang="en-US" sz="2600" dirty="0"/>
          </a:p>
          <a:p>
            <a:endParaRPr lang="en-US" altLang="en-US" sz="2400" dirty="0"/>
          </a:p>
          <a:p>
            <a:endParaRPr lang="en-US" altLang="en-US" sz="2400" dirty="0"/>
          </a:p>
          <a:p>
            <a:endParaRPr lang="en-US" altLang="en-US" sz="2400" dirty="0"/>
          </a:p>
        </p:txBody>
      </p:sp>
    </p:spTree>
    <p:extLst>
      <p:ext uri="{BB962C8B-B14F-4D97-AF65-F5344CB8AC3E}">
        <p14:creationId xmlns:p14="http://schemas.microsoft.com/office/powerpoint/2010/main" val="36863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Team: professors</a:t>
            </a:r>
          </a:p>
        </p:txBody>
      </p:sp>
      <p:pic>
        <p:nvPicPr>
          <p:cNvPr id="1026" name="Picture 2" descr="Angjoo Kanazaw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46" y="1073986"/>
            <a:ext cx="4038600" cy="50749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0600" y="6270433"/>
            <a:ext cx="2439322" cy="461665"/>
          </a:xfrm>
          <a:prstGeom prst="rect">
            <a:avLst/>
          </a:prstGeom>
        </p:spPr>
        <p:txBody>
          <a:bodyPr wrap="none">
            <a:spAutoFit/>
          </a:bodyPr>
          <a:lstStyle/>
          <a:p>
            <a:r>
              <a:rPr lang="en-US" dirty="0" err="1">
                <a:latin typeface="Helevetica"/>
              </a:rPr>
              <a:t>Angjoo</a:t>
            </a:r>
            <a:r>
              <a:rPr lang="en-US" dirty="0">
                <a:latin typeface="Helevetica"/>
              </a:rPr>
              <a:t> Kanazawa</a:t>
            </a:r>
          </a:p>
        </p:txBody>
      </p:sp>
      <p:sp>
        <p:nvSpPr>
          <p:cNvPr id="5" name="Rectangle 4"/>
          <p:cNvSpPr/>
          <p:nvPr/>
        </p:nvSpPr>
        <p:spPr>
          <a:xfrm>
            <a:off x="5234128" y="6270433"/>
            <a:ext cx="1664045" cy="461665"/>
          </a:xfrm>
          <a:prstGeom prst="rect">
            <a:avLst/>
          </a:prstGeom>
        </p:spPr>
        <p:txBody>
          <a:bodyPr wrap="none">
            <a:spAutoFit/>
          </a:bodyPr>
          <a:lstStyle/>
          <a:p>
            <a:r>
              <a:rPr lang="en-US" dirty="0">
                <a:latin typeface="Helevetica"/>
              </a:rPr>
              <a:t>Alexei Efros</a:t>
            </a:r>
          </a:p>
        </p:txBody>
      </p:sp>
      <p:pic>
        <p:nvPicPr>
          <p:cNvPr id="5122" name="Picture 2" descr="&lt;p&gt;Alexei Efros, a computer scientist at the University of California, Berkeley, thinks that most modern AI systems are too reliant on human-created labels. “They don’t really learn the material,” he said.&lt;/p&gt;&#10;">
            <a:extLst>
              <a:ext uri="{FF2B5EF4-FFF2-40B4-BE49-F238E27FC236}">
                <a16:creationId xmlns:a16="http://schemas.microsoft.com/office/drawing/2014/main" id="{FBC09A26-A445-81F5-F2B6-1AEF44A7224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731764" y="1073986"/>
            <a:ext cx="3574815" cy="507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0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a:t>Administrative Stuff</a:t>
            </a:r>
          </a:p>
        </p:txBody>
      </p:sp>
      <p:sp>
        <p:nvSpPr>
          <p:cNvPr id="92163" name="Rectangle 3"/>
          <p:cNvSpPr>
            <a:spLocks noGrp="1" noChangeArrowheads="1"/>
          </p:cNvSpPr>
          <p:nvPr>
            <p:ph type="body" idx="1"/>
          </p:nvPr>
        </p:nvSpPr>
        <p:spPr/>
        <p:txBody>
          <a:bodyPr/>
          <a:lstStyle/>
          <a:p>
            <a:r>
              <a:rPr lang="en-US" altLang="en-US" dirty="0"/>
              <a:t>Grading</a:t>
            </a:r>
          </a:p>
          <a:p>
            <a:pPr lvl="1"/>
            <a:r>
              <a:rPr lang="en-US" altLang="en-US" dirty="0"/>
              <a:t>Programming Project (60%)</a:t>
            </a:r>
          </a:p>
          <a:p>
            <a:pPr lvl="1"/>
            <a:r>
              <a:rPr lang="en-US" altLang="en-US" dirty="0"/>
              <a:t>Exam + possible popup quizzes (20%)</a:t>
            </a:r>
            <a:endParaRPr lang="en-US" altLang="en-US" dirty="0">
              <a:solidFill>
                <a:srgbClr val="FF0000"/>
              </a:solidFill>
            </a:endParaRPr>
          </a:p>
          <a:p>
            <a:pPr lvl="1"/>
            <a:r>
              <a:rPr lang="en-US" altLang="en-US" dirty="0"/>
              <a:t>Final Project (20%)  </a:t>
            </a:r>
          </a:p>
          <a:p>
            <a:pPr lvl="1"/>
            <a:r>
              <a:rPr lang="en-US" altLang="en-US" dirty="0"/>
              <a:t>Class Participation: priceless</a:t>
            </a:r>
          </a:p>
          <a:p>
            <a:r>
              <a:rPr lang="en-US" altLang="en-US" dirty="0"/>
              <a:t>Late Policy</a:t>
            </a:r>
          </a:p>
          <a:p>
            <a:pPr lvl="1"/>
            <a:r>
              <a:rPr lang="en-US" altLang="en-US" dirty="0"/>
              <a:t>Five (5) </a:t>
            </a:r>
            <a:r>
              <a:rPr lang="en-US" altLang="en-US" b="1" dirty="0"/>
              <a:t>emergency</a:t>
            </a:r>
            <a:r>
              <a:rPr lang="en-US" altLang="en-US" dirty="0"/>
              <a:t> late days for semester.  The expectation is you will never use them. </a:t>
            </a:r>
          </a:p>
          <a:p>
            <a:pPr lvl="1"/>
            <a:r>
              <a:rPr lang="en-US" altLang="en-US" dirty="0"/>
              <a:t>Max 10% of full credit afterwards</a:t>
            </a:r>
          </a:p>
          <a:p>
            <a:r>
              <a:rPr lang="en-US" altLang="en-US" dirty="0"/>
              <a:t>Extra Points</a:t>
            </a:r>
          </a:p>
          <a:p>
            <a:pPr marL="857230" lvl="1" indent="-457200">
              <a:buFont typeface="Arial" panose="020B0604020202020204" pitchFamily="34" charset="0"/>
              <a:buChar char="•"/>
            </a:pPr>
            <a:r>
              <a:rPr lang="en-US" altLang="en-US" dirty="0"/>
              <a:t>Most projects will have optional “bells &amp; whistles”</a:t>
            </a:r>
          </a:p>
          <a:p>
            <a:pPr marL="857230" lvl="1" indent="-457200">
              <a:buFont typeface="Arial" panose="020B0604020202020204" pitchFamily="34" charset="0"/>
              <a:buChar char="•"/>
            </a:pPr>
            <a:r>
              <a:rPr lang="en-US" altLang="en-US" dirty="0"/>
              <a:t>These extra points could be used to pad scores on other projects (but not exams!)</a:t>
            </a:r>
          </a:p>
        </p:txBody>
      </p:sp>
    </p:spTree>
    <p:extLst>
      <p:ext uri="{BB962C8B-B14F-4D97-AF65-F5344CB8AC3E}">
        <p14:creationId xmlns:p14="http://schemas.microsoft.com/office/powerpoint/2010/main" val="247422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6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1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16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6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16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1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DFDC-C21D-E94F-8EFE-BA605EF4D9A6}"/>
              </a:ext>
            </a:extLst>
          </p:cNvPr>
          <p:cNvSpPr>
            <a:spLocks noGrp="1"/>
          </p:cNvSpPr>
          <p:nvPr>
            <p:ph type="title"/>
          </p:nvPr>
        </p:nvSpPr>
        <p:spPr>
          <a:xfrm>
            <a:off x="628650" y="1043552"/>
            <a:ext cx="7886700" cy="1325563"/>
          </a:xfrm>
        </p:spPr>
        <p:txBody>
          <a:bodyPr>
            <a:normAutofit fontScale="90000"/>
          </a:bodyPr>
          <a:lstStyle/>
          <a:p>
            <a:r>
              <a:rPr lang="en-US" sz="6600" dirty="0"/>
              <a:t>Rule # 1:</a:t>
            </a:r>
            <a:br>
              <a:rPr lang="en-US" sz="6600" dirty="0"/>
            </a:br>
            <a:r>
              <a:rPr lang="en-US" sz="6600" dirty="0"/>
              <a:t>No lecture recordings</a:t>
            </a:r>
          </a:p>
        </p:txBody>
      </p:sp>
      <p:sp>
        <p:nvSpPr>
          <p:cNvPr id="8" name="Content Placeholder 7">
            <a:extLst>
              <a:ext uri="{FF2B5EF4-FFF2-40B4-BE49-F238E27FC236}">
                <a16:creationId xmlns:a16="http://schemas.microsoft.com/office/drawing/2014/main" id="{00CA8807-B370-384B-9131-7FC3B505C0BF}"/>
              </a:ext>
            </a:extLst>
          </p:cNvPr>
          <p:cNvSpPr>
            <a:spLocks noGrp="1"/>
          </p:cNvSpPr>
          <p:nvPr>
            <p:ph idx="1"/>
          </p:nvPr>
        </p:nvSpPr>
        <p:spPr>
          <a:xfrm>
            <a:off x="628650" y="2802193"/>
            <a:ext cx="7886700" cy="3374769"/>
          </a:xfrm>
        </p:spPr>
        <p:txBody>
          <a:bodyPr>
            <a:normAutofit/>
          </a:bodyPr>
          <a:lstStyle/>
          <a:p>
            <a:pPr marL="0" indent="0">
              <a:buNone/>
            </a:pPr>
            <a:r>
              <a:rPr lang="en-US" sz="3200" dirty="0"/>
              <a:t>This is </a:t>
            </a:r>
            <a:r>
              <a:rPr lang="en-US" sz="3200" b="1" dirty="0"/>
              <a:t>an in-person class</a:t>
            </a:r>
            <a:r>
              <a:rPr lang="en-US" sz="3200" dirty="0"/>
              <a:t>.  You are to come to the lecture and ask questions!  </a:t>
            </a:r>
            <a:r>
              <a:rPr lang="en-US" sz="3200" u="sng" dirty="0"/>
              <a:t>Attendance is required. </a:t>
            </a:r>
          </a:p>
          <a:p>
            <a:pPr marL="0" indent="0">
              <a:buNone/>
            </a:pPr>
            <a:endParaRPr lang="en-US" sz="3200" dirty="0"/>
          </a:p>
          <a:p>
            <a:pPr marL="0" indent="0">
              <a:buNone/>
            </a:pPr>
            <a:r>
              <a:rPr lang="en-US" sz="3200" dirty="0"/>
              <a:t>Only available by request for truly exceptional circumstances, e.g. severe illness</a:t>
            </a:r>
          </a:p>
        </p:txBody>
      </p:sp>
    </p:spTree>
    <p:extLst>
      <p:ext uri="{BB962C8B-B14F-4D97-AF65-F5344CB8AC3E}">
        <p14:creationId xmlns:p14="http://schemas.microsoft.com/office/powerpoint/2010/main" val="2457985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DFDC-C21D-E94F-8EFE-BA605EF4D9A6}"/>
              </a:ext>
            </a:extLst>
          </p:cNvPr>
          <p:cNvSpPr>
            <a:spLocks noGrp="1"/>
          </p:cNvSpPr>
          <p:nvPr>
            <p:ph type="title"/>
          </p:nvPr>
        </p:nvSpPr>
        <p:spPr>
          <a:xfrm>
            <a:off x="628650" y="1043552"/>
            <a:ext cx="7886700" cy="1325563"/>
          </a:xfrm>
        </p:spPr>
        <p:txBody>
          <a:bodyPr>
            <a:normAutofit fontScale="90000"/>
          </a:bodyPr>
          <a:lstStyle/>
          <a:p>
            <a:r>
              <a:rPr lang="en-US" sz="6600" dirty="0"/>
              <a:t>Rule # 2:</a:t>
            </a:r>
            <a:br>
              <a:rPr lang="en-US" sz="6600" dirty="0"/>
            </a:br>
            <a:r>
              <a:rPr lang="en-US" sz="6600" dirty="0"/>
              <a:t>Deadline is a deadline</a:t>
            </a:r>
          </a:p>
        </p:txBody>
      </p:sp>
      <p:sp>
        <p:nvSpPr>
          <p:cNvPr id="8" name="Content Placeholder 7">
            <a:extLst>
              <a:ext uri="{FF2B5EF4-FFF2-40B4-BE49-F238E27FC236}">
                <a16:creationId xmlns:a16="http://schemas.microsoft.com/office/drawing/2014/main" id="{00CA8807-B370-384B-9131-7FC3B505C0BF}"/>
              </a:ext>
            </a:extLst>
          </p:cNvPr>
          <p:cNvSpPr>
            <a:spLocks noGrp="1"/>
          </p:cNvSpPr>
          <p:nvPr>
            <p:ph idx="1"/>
          </p:nvPr>
        </p:nvSpPr>
        <p:spPr>
          <a:xfrm>
            <a:off x="628650" y="2802193"/>
            <a:ext cx="7886700" cy="3827207"/>
          </a:xfrm>
        </p:spPr>
        <p:txBody>
          <a:bodyPr>
            <a:normAutofit fontScale="92500" lnSpcReduction="10000"/>
          </a:bodyPr>
          <a:lstStyle/>
          <a:p>
            <a:pPr marL="0" indent="0">
              <a:buNone/>
            </a:pPr>
            <a:r>
              <a:rPr lang="en-US" sz="3500" dirty="0"/>
              <a:t>In real life there’s no slip days</a:t>
            </a:r>
          </a:p>
          <a:p>
            <a:pPr marL="0" indent="0">
              <a:buNone/>
            </a:pPr>
            <a:endParaRPr lang="en-US" dirty="0"/>
          </a:p>
          <a:p>
            <a:pPr marL="0" indent="0">
              <a:buNone/>
            </a:pPr>
            <a:r>
              <a:rPr lang="en-US" dirty="0"/>
              <a:t>This is a FUN but INTENSE class, projects come </a:t>
            </a:r>
            <a:r>
              <a:rPr lang="en-US" b="1" dirty="0"/>
              <a:t>one after another</a:t>
            </a:r>
          </a:p>
          <a:p>
            <a:pPr marL="0" indent="0">
              <a:buNone/>
            </a:pPr>
            <a:r>
              <a:rPr lang="en-US" dirty="0"/>
              <a:t>Slip days are for </a:t>
            </a:r>
            <a:r>
              <a:rPr lang="en-US" b="1" dirty="0"/>
              <a:t>emergencies.  </a:t>
            </a:r>
            <a:r>
              <a:rPr lang="en-US" dirty="0"/>
              <a:t>If nothing dramatic happened to you during the semester, you should have all your slip days left. </a:t>
            </a:r>
          </a:p>
          <a:p>
            <a:pPr marL="0" indent="0">
              <a:buNone/>
            </a:pPr>
            <a:endParaRPr lang="en-US" dirty="0"/>
          </a:p>
          <a:p>
            <a:pPr marL="0" indent="0">
              <a:buNone/>
            </a:pPr>
            <a:r>
              <a:rPr lang="en-US" dirty="0"/>
              <a:t>Projects are time consuming. Start early!!!</a:t>
            </a:r>
          </a:p>
        </p:txBody>
      </p:sp>
    </p:spTree>
    <p:extLst>
      <p:ext uri="{BB962C8B-B14F-4D97-AF65-F5344CB8AC3E}">
        <p14:creationId xmlns:p14="http://schemas.microsoft.com/office/powerpoint/2010/main" val="1708410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DFDC-C21D-E94F-8EFE-BA605EF4D9A6}"/>
              </a:ext>
            </a:extLst>
          </p:cNvPr>
          <p:cNvSpPr>
            <a:spLocks noGrp="1"/>
          </p:cNvSpPr>
          <p:nvPr>
            <p:ph type="title"/>
          </p:nvPr>
        </p:nvSpPr>
        <p:spPr>
          <a:xfrm>
            <a:off x="628650" y="1043552"/>
            <a:ext cx="7886700" cy="1325563"/>
          </a:xfrm>
        </p:spPr>
        <p:txBody>
          <a:bodyPr>
            <a:normAutofit fontScale="90000"/>
          </a:bodyPr>
          <a:lstStyle/>
          <a:p>
            <a:r>
              <a:rPr lang="en-US" sz="6600" dirty="0"/>
              <a:t>Rule # 3:</a:t>
            </a:r>
            <a:br>
              <a:rPr lang="en-US" sz="6600" dirty="0"/>
            </a:br>
            <a:r>
              <a:rPr lang="en-US" sz="6600" dirty="0"/>
              <a:t>TA’s don’t debug code</a:t>
            </a:r>
          </a:p>
        </p:txBody>
      </p:sp>
      <p:sp>
        <p:nvSpPr>
          <p:cNvPr id="8" name="Content Placeholder 7">
            <a:extLst>
              <a:ext uri="{FF2B5EF4-FFF2-40B4-BE49-F238E27FC236}">
                <a16:creationId xmlns:a16="http://schemas.microsoft.com/office/drawing/2014/main" id="{00CA8807-B370-384B-9131-7FC3B505C0BF}"/>
              </a:ext>
            </a:extLst>
          </p:cNvPr>
          <p:cNvSpPr>
            <a:spLocks noGrp="1"/>
          </p:cNvSpPr>
          <p:nvPr>
            <p:ph idx="1"/>
          </p:nvPr>
        </p:nvSpPr>
        <p:spPr>
          <a:xfrm>
            <a:off x="628650" y="2802193"/>
            <a:ext cx="7886700" cy="3979607"/>
          </a:xfrm>
        </p:spPr>
        <p:txBody>
          <a:bodyPr>
            <a:normAutofit lnSpcReduction="10000"/>
          </a:bodyPr>
          <a:lstStyle/>
          <a:p>
            <a:pPr marL="0" indent="0">
              <a:buNone/>
            </a:pPr>
            <a:r>
              <a:rPr lang="en-US" dirty="0"/>
              <a:t>TA’s don’t debug code for you.</a:t>
            </a:r>
          </a:p>
          <a:p>
            <a:pPr marL="0" indent="0">
              <a:buNone/>
            </a:pPr>
            <a:r>
              <a:rPr lang="en-US" dirty="0"/>
              <a:t>Part of the skill is to learn how to ask questions to debug the issue without presenting the code</a:t>
            </a:r>
          </a:p>
          <a:p>
            <a:pPr marL="0" indent="0">
              <a:buNone/>
            </a:pPr>
            <a:endParaRPr lang="en-US" dirty="0"/>
          </a:p>
          <a:p>
            <a:pPr marL="0" indent="0">
              <a:buNone/>
            </a:pPr>
            <a:r>
              <a:rPr lang="en-US" dirty="0"/>
              <a:t>Visualize the results and send those to figure out what is wrong</a:t>
            </a:r>
          </a:p>
          <a:p>
            <a:pPr marL="0" indent="0">
              <a:buNone/>
            </a:pPr>
            <a:endParaRPr lang="en-US" dirty="0"/>
          </a:p>
          <a:p>
            <a:pPr marL="0" indent="0">
              <a:buNone/>
            </a:pPr>
            <a:r>
              <a:rPr lang="en-US" dirty="0"/>
              <a:t>Use the pixels – become friends with visual debugging</a:t>
            </a:r>
          </a:p>
        </p:txBody>
      </p:sp>
    </p:spTree>
    <p:extLst>
      <p:ext uri="{BB962C8B-B14F-4D97-AF65-F5344CB8AC3E}">
        <p14:creationId xmlns:p14="http://schemas.microsoft.com/office/powerpoint/2010/main" val="1036105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t>Getting help outside of class</a:t>
            </a:r>
          </a:p>
        </p:txBody>
      </p:sp>
      <p:sp>
        <p:nvSpPr>
          <p:cNvPr id="3" name="Content Placeholder 2"/>
          <p:cNvSpPr>
            <a:spLocks noGrp="1"/>
          </p:cNvSpPr>
          <p:nvPr>
            <p:ph idx="1"/>
          </p:nvPr>
        </p:nvSpPr>
        <p:spPr/>
        <p:txBody>
          <a:bodyPr>
            <a:normAutofit fontScale="92500" lnSpcReduction="20000"/>
          </a:bodyPr>
          <a:lstStyle/>
          <a:p>
            <a:r>
              <a:rPr lang="en-US" altLang="en-US" b="1" dirty="0"/>
              <a:t>Course Web Page</a:t>
            </a:r>
          </a:p>
          <a:p>
            <a:pPr lvl="1"/>
            <a:r>
              <a:rPr lang="en-US" altLang="en-US" dirty="0">
                <a:hlinkClick r:id="rId2"/>
              </a:rPr>
              <a:t>http://inst.eecs.berkeley.edu/~cs180</a:t>
            </a:r>
            <a:endParaRPr lang="en-US" altLang="en-US" dirty="0"/>
          </a:p>
          <a:p>
            <a:pPr>
              <a:buFont typeface="Arial" charset="0"/>
              <a:buNone/>
              <a:defRPr/>
            </a:pPr>
            <a:endParaRPr lang="en-US" b="1" dirty="0"/>
          </a:p>
          <a:p>
            <a:pPr>
              <a:buNone/>
              <a:defRPr/>
            </a:pPr>
            <a:r>
              <a:rPr lang="en-US" b="1" dirty="0"/>
              <a:t>Discussion board</a:t>
            </a:r>
            <a:r>
              <a:rPr lang="en-US" dirty="0"/>
              <a:t>: </a:t>
            </a:r>
            <a:endParaRPr lang="en-US" b="1" dirty="0"/>
          </a:p>
          <a:p>
            <a:pPr>
              <a:buFont typeface="Arial" pitchFamily="34" charset="0"/>
              <a:buChar char="•"/>
              <a:defRPr/>
            </a:pPr>
            <a:r>
              <a:rPr lang="en-US" dirty="0"/>
              <a:t>Ed</a:t>
            </a:r>
          </a:p>
          <a:p>
            <a:pPr>
              <a:buFont typeface="Arial" charset="0"/>
              <a:buNone/>
              <a:defRPr/>
            </a:pPr>
            <a:endParaRPr lang="en-US" b="1" dirty="0"/>
          </a:p>
          <a:p>
            <a:pPr>
              <a:buFont typeface="Arial" charset="0"/>
              <a:buNone/>
              <a:defRPr/>
            </a:pPr>
            <a:r>
              <a:rPr lang="en-US" b="1" dirty="0"/>
              <a:t>Discussion Section:</a:t>
            </a:r>
          </a:p>
          <a:p>
            <a:pPr marL="457200" indent="-457200">
              <a:buFont typeface="Arial" panose="020B0604020202020204" pitchFamily="34" charset="0"/>
              <a:buChar char="•"/>
              <a:defRPr/>
            </a:pPr>
            <a:r>
              <a:rPr lang="en-US" dirty="0" err="1"/>
              <a:t>Ruilong</a:t>
            </a:r>
            <a:r>
              <a:rPr lang="en-US" dirty="0"/>
              <a:t>: Tuesdays, </a:t>
            </a:r>
            <a:r>
              <a:rPr lang="en-US" b="0" i="0" dirty="0">
                <a:solidFill>
                  <a:srgbClr val="222222"/>
                </a:solidFill>
                <a:effectLst/>
                <a:latin typeface="Arial" panose="020B0604020202020204" pitchFamily="34" charset="0"/>
              </a:rPr>
              <a:t>Cory 247 1pm - 2pm (Capacity 63)</a:t>
            </a:r>
          </a:p>
          <a:p>
            <a:pPr marL="457200" indent="-457200">
              <a:buFont typeface="Arial" panose="020B0604020202020204" pitchFamily="34" charset="0"/>
              <a:buChar char="•"/>
              <a:defRPr/>
            </a:pPr>
            <a:r>
              <a:rPr lang="en-US" dirty="0"/>
              <a:t>Jake: TBD</a:t>
            </a:r>
          </a:p>
          <a:p>
            <a:pPr>
              <a:buFont typeface="Arial" charset="0"/>
              <a:buNone/>
              <a:defRPr/>
            </a:pPr>
            <a:endParaRPr lang="en-US" b="1" dirty="0"/>
          </a:p>
          <a:p>
            <a:pPr>
              <a:buFont typeface="Arial" charset="0"/>
              <a:buNone/>
              <a:defRPr/>
            </a:pPr>
            <a:r>
              <a:rPr lang="en-US" b="1" dirty="0"/>
              <a:t>Office hours</a:t>
            </a:r>
          </a:p>
          <a:p>
            <a:pPr>
              <a:buFont typeface="Arial" pitchFamily="34" charset="0"/>
              <a:buChar char="•"/>
              <a:defRPr/>
            </a:pPr>
            <a:r>
              <a:rPr lang="en-US" sz="2400" dirty="0"/>
              <a:t>For instructors: after lecture</a:t>
            </a:r>
          </a:p>
          <a:p>
            <a:pPr>
              <a:buFont typeface="Arial" pitchFamily="34" charset="0"/>
              <a:buChar char="•"/>
              <a:defRPr/>
            </a:pPr>
            <a:r>
              <a:rPr lang="en-US" sz="2400" dirty="0"/>
              <a:t>For others, see webpage</a:t>
            </a:r>
          </a:p>
          <a:p>
            <a:pPr marL="0" indent="0">
              <a:defRPr/>
            </a:pPr>
            <a:endParaRPr lang="en-US" b="1" dirty="0"/>
          </a:p>
          <a:p>
            <a:pPr>
              <a:buFont typeface="Arial" pitchFamily="34" charset="0"/>
              <a:buChar char="•"/>
              <a:defRPr/>
            </a:pPr>
            <a:endParaRPr lang="en-US" dirty="0"/>
          </a:p>
          <a:p>
            <a:pPr>
              <a:buFont typeface="Arial" pitchFamily="34" charset="0"/>
              <a:buChar char="•"/>
              <a:defRPr/>
            </a:pPr>
            <a:endParaRPr lang="en-US" b="1" dirty="0"/>
          </a:p>
        </p:txBody>
      </p:sp>
    </p:spTree>
    <p:extLst>
      <p:ext uri="{BB962C8B-B14F-4D97-AF65-F5344CB8AC3E}">
        <p14:creationId xmlns:p14="http://schemas.microsoft.com/office/powerpoint/2010/main" val="2776849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685800" y="1143000"/>
            <a:ext cx="7772400" cy="5257800"/>
          </a:xfrm>
        </p:spPr>
        <p:txBody>
          <a:bodyPr>
            <a:normAutofit/>
          </a:bodyPr>
          <a:lstStyle/>
          <a:p>
            <a:pPr marL="457200" indent="-457200">
              <a:buFont typeface="Arial" panose="020B0604020202020204" pitchFamily="34" charset="0"/>
              <a:buChar char="•"/>
            </a:pPr>
            <a:r>
              <a:rPr lang="en-US" dirty="0"/>
              <a:t>Can discuss projects, but </a:t>
            </a:r>
            <a:r>
              <a:rPr lang="en-US" b="1" dirty="0"/>
              <a:t>never share code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Don’t search for code or copy from a friend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If you’re not sure if it’s allowed, ask</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Cite any sources and inspirations</a:t>
            </a:r>
          </a:p>
          <a:p>
            <a:pPr marL="457200" indent="-4572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840182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951A-2C7B-FE91-430A-C9BB2463991E}"/>
              </a:ext>
            </a:extLst>
          </p:cNvPr>
          <p:cNvSpPr>
            <a:spLocks noGrp="1"/>
          </p:cNvSpPr>
          <p:nvPr>
            <p:ph type="title"/>
          </p:nvPr>
        </p:nvSpPr>
        <p:spPr/>
        <p:txBody>
          <a:bodyPr/>
          <a:lstStyle/>
          <a:p>
            <a:r>
              <a:rPr lang="en-US" dirty="0"/>
              <a:t>Our GPT policy</a:t>
            </a:r>
          </a:p>
        </p:txBody>
      </p:sp>
      <p:sp>
        <p:nvSpPr>
          <p:cNvPr id="3" name="Content Placeholder 2">
            <a:extLst>
              <a:ext uri="{FF2B5EF4-FFF2-40B4-BE49-F238E27FC236}">
                <a16:creationId xmlns:a16="http://schemas.microsoft.com/office/drawing/2014/main" id="{9A41C2A2-6E64-108F-16CF-2D10AA002B84}"/>
              </a:ext>
            </a:extLst>
          </p:cNvPr>
          <p:cNvSpPr>
            <a:spLocks noGrp="1"/>
          </p:cNvSpPr>
          <p:nvPr>
            <p:ph idx="1"/>
          </p:nvPr>
        </p:nvSpPr>
        <p:spPr>
          <a:xfrm>
            <a:off x="685800" y="914400"/>
            <a:ext cx="7772400" cy="5715000"/>
          </a:xfrm>
        </p:spPr>
        <p:txBody>
          <a:bodyPr/>
          <a:lstStyle/>
          <a:p>
            <a:pPr marL="457200" indent="-457200">
              <a:buFont typeface="Arial" panose="020B0604020202020204" pitchFamily="34" charset="0"/>
              <a:buChar char="•"/>
            </a:pPr>
            <a:r>
              <a:rPr lang="en-US" dirty="0"/>
              <a:t>GPT is a wonderful tool</a:t>
            </a:r>
          </a:p>
          <a:p>
            <a:pPr marL="857230" lvl="1" indent="-457200">
              <a:buFont typeface="Arial" panose="020B0604020202020204" pitchFamily="34" charset="0"/>
              <a:buChar char="•"/>
            </a:pPr>
            <a:r>
              <a:rPr lang="en-US" dirty="0"/>
              <a:t>And so is calculator, Wolfram Alpha, Wikipedia, Stack Overflow, etc.</a:t>
            </a:r>
          </a:p>
          <a:p>
            <a:pPr marL="457200" indent="-457200">
              <a:buFont typeface="Arial" panose="020B0604020202020204" pitchFamily="34" charset="0"/>
              <a:buChar char="•"/>
            </a:pPr>
            <a:r>
              <a:rPr lang="en-US" dirty="0"/>
              <a:t>but before you use a calculator, it’s important to learn how to do long division by hand. </a:t>
            </a:r>
          </a:p>
          <a:p>
            <a:pPr marL="457200" indent="-457200">
              <a:buFont typeface="Arial" panose="020B0604020202020204" pitchFamily="34" charset="0"/>
              <a:buChar char="•"/>
            </a:pPr>
            <a:r>
              <a:rPr lang="en-US" dirty="0"/>
              <a:t>In this course, we want you to do things from scratch.</a:t>
            </a:r>
          </a:p>
          <a:p>
            <a:pPr marL="857230" lvl="1" indent="-457200">
              <a:buFont typeface="Arial" panose="020B0604020202020204" pitchFamily="34" charset="0"/>
              <a:buChar char="•"/>
            </a:pPr>
            <a:r>
              <a:rPr lang="en-US" dirty="0"/>
              <a:t>So, no Stack Overflow, no searching for code, no fancy libraries, and no GPT</a:t>
            </a:r>
          </a:p>
          <a:p>
            <a:pPr marL="457200" indent="-457200">
              <a:buFont typeface="Arial" panose="020B0604020202020204" pitchFamily="34" charset="0"/>
              <a:buChar char="•"/>
            </a:pPr>
            <a:r>
              <a:rPr lang="en-US" dirty="0"/>
              <a:t>You can use GPT (sparingly) to debug your code (if nothing else works), but please acknowledge and submit transcript </a:t>
            </a:r>
          </a:p>
          <a:p>
            <a:pPr marL="457200" indent="-457200">
              <a:buFont typeface="Arial" panose="020B0604020202020204" pitchFamily="34" charset="0"/>
              <a:buChar char="•"/>
            </a:pPr>
            <a:r>
              <a:rPr lang="en-US" dirty="0"/>
              <a:t>Can use whatever for “bells and whistles”</a:t>
            </a:r>
          </a:p>
          <a:p>
            <a:pPr marL="85723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159389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Waitlists</a:t>
            </a:r>
          </a:p>
        </p:txBody>
      </p:sp>
      <p:sp>
        <p:nvSpPr>
          <p:cNvPr id="3" name="Content Placeholder 2"/>
          <p:cNvSpPr>
            <a:spLocks noGrp="1"/>
          </p:cNvSpPr>
          <p:nvPr>
            <p:ph idx="1"/>
          </p:nvPr>
        </p:nvSpPr>
        <p:spPr/>
        <p:txBody>
          <a:bodyPr/>
          <a:lstStyle/>
          <a:p>
            <a:endParaRPr lang="en-US" dirty="0"/>
          </a:p>
          <a:p>
            <a:pPr marL="457200" indent="-457200">
              <a:buFont typeface="Arial" panose="020B0604020202020204" pitchFamily="34" charset="0"/>
              <a:buChar char="•"/>
            </a:pPr>
            <a:r>
              <a:rPr lang="en-US" dirty="0"/>
              <a:t>To keep this course live, we are limited by room size (~300 people)</a:t>
            </a:r>
          </a:p>
          <a:p>
            <a:pPr marL="0" indent="0"/>
            <a:endParaRPr lang="en-US" dirty="0"/>
          </a:p>
          <a:p>
            <a:pPr marL="457200" indent="-457200">
              <a:buFont typeface="Arial" panose="020B0604020202020204" pitchFamily="34" charset="0"/>
              <a:buChar char="•"/>
            </a:pPr>
            <a:r>
              <a:rPr lang="en-US" dirty="0"/>
              <a:t>However, we expect 50-70 people to drop after the first two projects </a:t>
            </a:r>
            <a:r>
              <a:rPr lang="en-US" dirty="0">
                <a:sym typeface="Wingdings" panose="05000000000000000000" pitchFamily="2" charset="2"/>
              </a:rPr>
              <a:t></a:t>
            </a:r>
            <a:endParaRPr lang="en-US" dirty="0"/>
          </a:p>
          <a:p>
            <a:pPr marL="857230" lvl="1" indent="-457200">
              <a:buFont typeface="Arial" panose="020B0604020202020204" pitchFamily="34" charset="0"/>
              <a:buChar char="•"/>
            </a:pPr>
            <a:r>
              <a:rPr lang="en-US" dirty="0"/>
              <a:t>So, if you are on waitlist, </a:t>
            </a:r>
            <a:r>
              <a:rPr lang="en-US" dirty="0" err="1"/>
              <a:t>etc</a:t>
            </a:r>
            <a:r>
              <a:rPr lang="en-US" dirty="0"/>
              <a:t>, you have good chance to get into class</a:t>
            </a:r>
          </a:p>
          <a:p>
            <a:pPr marL="857230" lvl="1" indent="-457200">
              <a:buFont typeface="Arial" panose="020B0604020202020204" pitchFamily="34" charset="0"/>
              <a:buChar char="•"/>
            </a:pPr>
            <a:r>
              <a:rPr lang="en-US" dirty="0"/>
              <a:t>But need to start doing projects!</a:t>
            </a:r>
          </a:p>
        </p:txBody>
      </p:sp>
    </p:spTree>
    <p:extLst>
      <p:ext uri="{BB962C8B-B14F-4D97-AF65-F5344CB8AC3E}">
        <p14:creationId xmlns:p14="http://schemas.microsoft.com/office/powerpoint/2010/main" val="1057779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A2FF-0DD2-7640-B225-FB2DFA7250F8}"/>
              </a:ext>
            </a:extLst>
          </p:cNvPr>
          <p:cNvSpPr>
            <a:spLocks noGrp="1"/>
          </p:cNvSpPr>
          <p:nvPr>
            <p:ph type="title"/>
          </p:nvPr>
        </p:nvSpPr>
        <p:spPr/>
        <p:txBody>
          <a:bodyPr/>
          <a:lstStyle/>
          <a:p>
            <a:r>
              <a:rPr lang="en-US" dirty="0"/>
              <a:t>Warning: </a:t>
            </a:r>
            <a:br>
              <a:rPr lang="en-US" dirty="0"/>
            </a:br>
            <a:r>
              <a:rPr lang="en-US" dirty="0"/>
              <a:t>historically high GPA of this course</a:t>
            </a:r>
          </a:p>
        </p:txBody>
      </p:sp>
      <p:sp>
        <p:nvSpPr>
          <p:cNvPr id="3" name="Content Placeholder 2">
            <a:extLst>
              <a:ext uri="{FF2B5EF4-FFF2-40B4-BE49-F238E27FC236}">
                <a16:creationId xmlns:a16="http://schemas.microsoft.com/office/drawing/2014/main" id="{D35AFE2D-9136-624D-A467-81C4AE9727B9}"/>
              </a:ext>
            </a:extLst>
          </p:cNvPr>
          <p:cNvSpPr>
            <a:spLocks noGrp="1"/>
          </p:cNvSpPr>
          <p:nvPr>
            <p:ph idx="1"/>
          </p:nvPr>
        </p:nvSpPr>
        <p:spPr>
          <a:xfrm>
            <a:off x="628650" y="1825625"/>
            <a:ext cx="8883212" cy="4774872"/>
          </a:xfrm>
        </p:spPr>
        <p:txBody>
          <a:bodyPr>
            <a:normAutofit/>
          </a:bodyPr>
          <a:lstStyle/>
          <a:p>
            <a:r>
              <a:rPr lang="en-US" dirty="0"/>
              <a:t>Survivor bias</a:t>
            </a:r>
          </a:p>
          <a:p>
            <a:endParaRPr lang="en-US" dirty="0"/>
          </a:p>
          <a:p>
            <a:r>
              <a:rPr lang="en-US" dirty="0"/>
              <a:t>High class GPA != easy course</a:t>
            </a:r>
          </a:p>
          <a:p>
            <a:endParaRPr lang="en-US" dirty="0"/>
          </a:p>
          <a:p>
            <a:r>
              <a:rPr lang="en-US" dirty="0"/>
              <a:t>This is a FUN but INTENSE class</a:t>
            </a:r>
          </a:p>
          <a:p>
            <a:endParaRPr lang="en-US" dirty="0"/>
          </a:p>
          <a:p>
            <a:r>
              <a:rPr lang="en-US" dirty="0"/>
              <a:t>You write the code from scratch, that’s the point.</a:t>
            </a:r>
          </a:p>
          <a:p>
            <a:endParaRPr lang="en-US" dirty="0"/>
          </a:p>
          <a:p>
            <a:r>
              <a:rPr lang="en-US" dirty="0"/>
              <a:t> Rubrics are fuzzy, goals are ill-defined, that’s the point.</a:t>
            </a:r>
          </a:p>
        </p:txBody>
      </p:sp>
    </p:spTree>
    <p:extLst>
      <p:ext uri="{BB962C8B-B14F-4D97-AF65-F5344CB8AC3E}">
        <p14:creationId xmlns:p14="http://schemas.microsoft.com/office/powerpoint/2010/main" val="366338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dirty="0"/>
              <a:t>Why you should NOT take this class</a:t>
            </a:r>
          </a:p>
        </p:txBody>
      </p:sp>
      <p:sp>
        <p:nvSpPr>
          <p:cNvPr id="3" name="Content Placeholder 2"/>
          <p:cNvSpPr>
            <a:spLocks noGrp="1"/>
          </p:cNvSpPr>
          <p:nvPr>
            <p:ph idx="1"/>
          </p:nvPr>
        </p:nvSpPr>
        <p:spPr/>
        <p:txBody>
          <a:bodyPr/>
          <a:lstStyle/>
          <a:p>
            <a:pPr>
              <a:buFontTx/>
              <a:buChar char="•"/>
            </a:pPr>
            <a:r>
              <a:rPr lang="en-US" altLang="en-US" dirty="0"/>
              <a:t>Project-based class</a:t>
            </a:r>
          </a:p>
          <a:p>
            <a:pPr lvl="1"/>
            <a:r>
              <a:rPr lang="en-US" altLang="en-US" dirty="0"/>
              <a:t>No canned problem sets</a:t>
            </a:r>
          </a:p>
          <a:p>
            <a:pPr lvl="1"/>
            <a:r>
              <a:rPr lang="en-US" altLang="en-US" dirty="0"/>
              <a:t>Not theory-heavy (but will read a few research papers)</a:t>
            </a:r>
          </a:p>
          <a:p>
            <a:pPr lvl="1"/>
            <a:r>
              <a:rPr lang="en-US" altLang="en-US" dirty="0"/>
              <a:t>No clean rubrics</a:t>
            </a:r>
          </a:p>
          <a:p>
            <a:pPr lvl="1"/>
            <a:r>
              <a:rPr lang="en-US" altLang="en-US" dirty="0"/>
              <a:t>Open-ended by design</a:t>
            </a:r>
          </a:p>
          <a:p>
            <a:pPr lvl="1"/>
            <a:r>
              <a:rPr lang="en-US" altLang="en-US" dirty="0"/>
              <a:t>Will not copy advanced topics, but will try to make sure everyone understands the basics super-well</a:t>
            </a:r>
          </a:p>
          <a:p>
            <a:pPr>
              <a:buFontTx/>
              <a:buChar char="•"/>
            </a:pPr>
            <a:r>
              <a:rPr lang="en-US" altLang="en-US" dirty="0"/>
              <a:t>Need time to think, not just hack</a:t>
            </a:r>
          </a:p>
          <a:p>
            <a:pPr lvl="1"/>
            <a:r>
              <a:rPr lang="en-US" altLang="en-US" b="1" dirty="0"/>
              <a:t>Creativity</a:t>
            </a:r>
            <a:r>
              <a:rPr lang="en-US" altLang="en-US" dirty="0"/>
              <a:t> is a class requirement</a:t>
            </a:r>
          </a:p>
          <a:p>
            <a:pPr lvl="1"/>
            <a:r>
              <a:rPr lang="en-US" altLang="en-US" dirty="0"/>
              <a:t>We already expect you to know Deep Learning!</a:t>
            </a:r>
          </a:p>
          <a:p>
            <a:pPr>
              <a:buFontTx/>
              <a:buChar char="•"/>
            </a:pPr>
            <a:r>
              <a:rPr lang="en-US" altLang="en-US" dirty="0"/>
              <a:t>Lots of work…There are easier classes if</a:t>
            </a:r>
          </a:p>
          <a:p>
            <a:pPr lvl="1"/>
            <a:r>
              <a:rPr lang="en-US" altLang="en-US" dirty="0"/>
              <a:t>you just need some units</a:t>
            </a:r>
          </a:p>
          <a:p>
            <a:pPr lvl="1"/>
            <a:r>
              <a:rPr lang="en-US" altLang="en-US" dirty="0"/>
              <a:t>you care more about the grade than about learning stuff</a:t>
            </a:r>
          </a:p>
          <a:p>
            <a:pPr>
              <a:buFontTx/>
              <a:buChar char="•"/>
            </a:pPr>
            <a:r>
              <a:rPr lang="en-US" altLang="en-US" sz="4000" u="sng" dirty="0"/>
              <a:t>Not worth it if you don’t enjoy it</a:t>
            </a:r>
          </a:p>
          <a:p>
            <a:endParaRPr lang="en-US" altLang="en-US" dirty="0"/>
          </a:p>
        </p:txBody>
      </p:sp>
    </p:spTree>
    <p:extLst>
      <p:ext uri="{BB962C8B-B14F-4D97-AF65-F5344CB8AC3E}">
        <p14:creationId xmlns:p14="http://schemas.microsoft.com/office/powerpoint/2010/main" val="243874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Team: GSIs</a:t>
            </a:r>
          </a:p>
        </p:txBody>
      </p:sp>
      <p:pic>
        <p:nvPicPr>
          <p:cNvPr id="6" name="Content Placeholder 5" descr="A person wearing glasses&#10;&#10;Description automatically generated with medium confidence">
            <a:extLst>
              <a:ext uri="{FF2B5EF4-FFF2-40B4-BE49-F238E27FC236}">
                <a16:creationId xmlns:a16="http://schemas.microsoft.com/office/drawing/2014/main" id="{B8054F2F-FB5D-D17D-6DEF-B63F951A35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44" y="1365607"/>
            <a:ext cx="4213167" cy="4213167"/>
          </a:xfrm>
        </p:spPr>
      </p:pic>
      <p:sp>
        <p:nvSpPr>
          <p:cNvPr id="4" name="Rectangle 3"/>
          <p:cNvSpPr/>
          <p:nvPr/>
        </p:nvSpPr>
        <p:spPr>
          <a:xfrm>
            <a:off x="1627384" y="5545765"/>
            <a:ext cx="1632178" cy="523220"/>
          </a:xfrm>
          <a:prstGeom prst="rect">
            <a:avLst/>
          </a:prstGeom>
        </p:spPr>
        <p:txBody>
          <a:bodyPr wrap="none">
            <a:spAutoFit/>
          </a:bodyPr>
          <a:lstStyle/>
          <a:p>
            <a:r>
              <a:rPr lang="en-US" sz="2800" i="0" dirty="0" err="1">
                <a:solidFill>
                  <a:srgbClr val="1F1F1F"/>
                </a:solidFill>
                <a:effectLst/>
                <a:latin typeface="Google Sans"/>
              </a:rPr>
              <a:t>Ruilong</a:t>
            </a:r>
            <a:r>
              <a:rPr lang="en-US" sz="2800" i="0" dirty="0">
                <a:solidFill>
                  <a:srgbClr val="1F1F1F"/>
                </a:solidFill>
                <a:effectLst/>
                <a:latin typeface="Google Sans"/>
              </a:rPr>
              <a:t> Li</a:t>
            </a:r>
            <a:endParaRPr lang="en-US" sz="2800" i="0" dirty="0">
              <a:solidFill>
                <a:srgbClr val="5F6368"/>
              </a:solidFill>
              <a:effectLst/>
              <a:latin typeface="Google Sans"/>
            </a:endParaRPr>
          </a:p>
        </p:txBody>
      </p:sp>
      <p:sp>
        <p:nvSpPr>
          <p:cNvPr id="12" name="Rectangle 11">
            <a:extLst>
              <a:ext uri="{FF2B5EF4-FFF2-40B4-BE49-F238E27FC236}">
                <a16:creationId xmlns:a16="http://schemas.microsoft.com/office/drawing/2014/main" id="{CFE5B179-08DB-C317-4F96-3714D78E356E}"/>
              </a:ext>
            </a:extLst>
          </p:cNvPr>
          <p:cNvSpPr/>
          <p:nvPr/>
        </p:nvSpPr>
        <p:spPr>
          <a:xfrm>
            <a:off x="6067746" y="5555658"/>
            <a:ext cx="1861985" cy="523220"/>
          </a:xfrm>
          <a:prstGeom prst="rect">
            <a:avLst/>
          </a:prstGeom>
        </p:spPr>
        <p:txBody>
          <a:bodyPr wrap="none">
            <a:spAutoFit/>
          </a:bodyPr>
          <a:lstStyle/>
          <a:p>
            <a:r>
              <a:rPr lang="en-US" sz="2800" dirty="0">
                <a:solidFill>
                  <a:srgbClr val="5F6368"/>
                </a:solidFill>
                <a:latin typeface="Google Sans"/>
              </a:rPr>
              <a:t>Jake Austin</a:t>
            </a:r>
            <a:endParaRPr lang="en-US" sz="2800" b="1" i="0" dirty="0">
              <a:solidFill>
                <a:srgbClr val="5F6368"/>
              </a:solidFill>
              <a:effectLst/>
              <a:latin typeface="Google Sans"/>
            </a:endParaRPr>
          </a:p>
        </p:txBody>
      </p:sp>
      <p:pic>
        <p:nvPicPr>
          <p:cNvPr id="2050" name="Picture 2" descr="Jake Austin | LinkedIn">
            <a:extLst>
              <a:ext uri="{FF2B5EF4-FFF2-40B4-BE49-F238E27FC236}">
                <a16:creationId xmlns:a16="http://schemas.microsoft.com/office/drawing/2014/main" id="{8802371E-910B-D6F0-8145-059FF8370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68177"/>
            <a:ext cx="4213167" cy="42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51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dirty="0"/>
              <a:t>Now… reasons TO take this class</a:t>
            </a:r>
          </a:p>
        </p:txBody>
      </p:sp>
      <p:sp>
        <p:nvSpPr>
          <p:cNvPr id="3" name="Content Placeholder 2"/>
          <p:cNvSpPr>
            <a:spLocks noGrp="1"/>
          </p:cNvSpPr>
          <p:nvPr>
            <p:ph idx="1"/>
          </p:nvPr>
        </p:nvSpPr>
        <p:spPr/>
        <p:txBody>
          <a:bodyPr/>
          <a:lstStyle/>
          <a:p>
            <a:endParaRPr lang="en-US" altLang="en-US" dirty="0"/>
          </a:p>
          <a:p>
            <a:pPr>
              <a:buFontTx/>
              <a:buChar char="•"/>
            </a:pPr>
            <a:r>
              <a:rPr lang="en-US" altLang="en-US" dirty="0"/>
              <a:t>It’s your reward after 3 grueling years </a:t>
            </a:r>
            <a:r>
              <a:rPr lang="en-US" altLang="en-US" dirty="0">
                <a:sym typeface="Wingdings" pitchFamily="2" charset="2"/>
              </a:rPr>
              <a:t></a:t>
            </a:r>
          </a:p>
          <a:p>
            <a:pPr>
              <a:buFontTx/>
              <a:buChar char="•"/>
            </a:pPr>
            <a:r>
              <a:rPr lang="en-US" altLang="en-US" dirty="0">
                <a:sym typeface="Wingdings" pitchFamily="2" charset="2"/>
              </a:rPr>
              <a:t>You get to work with pictures, unleash your creative potential</a:t>
            </a:r>
          </a:p>
          <a:p>
            <a:pPr>
              <a:buFontTx/>
              <a:buChar char="•"/>
            </a:pPr>
            <a:r>
              <a:rPr lang="en-US" altLang="en-US" dirty="0">
                <a:sym typeface="Wingdings" pitchFamily="2" charset="2"/>
              </a:rPr>
              <a:t>Interested in grad school? </a:t>
            </a:r>
          </a:p>
        </p:txBody>
      </p:sp>
    </p:spTree>
    <p:extLst>
      <p:ext uri="{BB962C8B-B14F-4D97-AF65-F5344CB8AC3E}">
        <p14:creationId xmlns:p14="http://schemas.microsoft.com/office/powerpoint/2010/main" val="387621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ctrTitle"/>
          </p:nvPr>
        </p:nvSpPr>
        <p:spPr>
          <a:xfrm>
            <a:off x="457200" y="2720976"/>
            <a:ext cx="8229600" cy="1470025"/>
          </a:xfrm>
        </p:spPr>
        <p:txBody>
          <a:bodyPr/>
          <a:lstStyle/>
          <a:p>
            <a:pPr algn="ctr"/>
            <a:r>
              <a:rPr lang="en-US" altLang="en-US" sz="4000" dirty="0"/>
              <a:t>A Brief History of the Visual Data</a:t>
            </a:r>
          </a:p>
        </p:txBody>
      </p:sp>
      <p:sp>
        <p:nvSpPr>
          <p:cNvPr id="40963" name="Rectangle 6"/>
          <p:cNvSpPr>
            <a:spLocks noChangeArrowheads="1"/>
          </p:cNvSpPr>
          <p:nvPr/>
        </p:nvSpPr>
        <p:spPr bwMode="auto">
          <a:xfrm>
            <a:off x="609600" y="76200"/>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endParaRPr lang="en-US" altLang="en-US" sz="3400" b="0" dirty="0">
              <a:solidFill>
                <a:schemeClr val="tx2"/>
              </a:solidFill>
            </a:endParaRPr>
          </a:p>
        </p:txBody>
      </p:sp>
    </p:spTree>
    <p:extLst>
      <p:ext uri="{BB962C8B-B14F-4D97-AF65-F5344CB8AC3E}">
        <p14:creationId xmlns:p14="http://schemas.microsoft.com/office/powerpoint/2010/main" val="308931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lstStyle/>
          <a:p>
            <a:r>
              <a:rPr lang="en-US" altLang="en-US"/>
              <a:t>Depicting Our World: The Beginning</a:t>
            </a:r>
          </a:p>
        </p:txBody>
      </p:sp>
      <p:pic>
        <p:nvPicPr>
          <p:cNvPr id="1024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219200"/>
            <a:ext cx="66722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p:nvSpPr>
        <p:spPr bwMode="auto">
          <a:xfrm>
            <a:off x="1143000" y="5867401"/>
            <a:ext cx="6090119"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dirty="0"/>
              <a:t>Prehistoric Painting, Lascaux Cave, France</a:t>
            </a:r>
          </a:p>
          <a:p>
            <a:pPr>
              <a:spcBef>
                <a:spcPct val="0"/>
              </a:spcBef>
            </a:pPr>
            <a:r>
              <a:rPr lang="en-US" altLang="en-US" sz="2400" b="0" dirty="0"/>
              <a:t>~ 13,000 -- 15,000 B.C.</a:t>
            </a:r>
            <a:r>
              <a:rPr lang="en-US" altLang="en-US" sz="2400" dirty="0"/>
              <a:t> </a:t>
            </a:r>
          </a:p>
        </p:txBody>
      </p:sp>
      <p:pic>
        <p:nvPicPr>
          <p:cNvPr id="4102" name="Picture 6" descr="Image result for bull s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6" y="4019550"/>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838200"/>
            <a:ext cx="7772400" cy="5257800"/>
          </a:xfrm>
        </p:spPr>
        <p:txBody>
          <a:bodyPr/>
          <a:lstStyle/>
          <a:p>
            <a:endParaRPr lang="en-US"/>
          </a:p>
        </p:txBody>
      </p:sp>
      <p:pic>
        <p:nvPicPr>
          <p:cNvPr id="1026" name="Picture 2" descr="Altamira Bo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56855"/>
            <a:ext cx="8625078" cy="480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1108837" y="6027007"/>
            <a:ext cx="5011939"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dirty="0"/>
              <a:t>Prehistoric Cave Painting, Altamira</a:t>
            </a:r>
          </a:p>
          <a:p>
            <a:pPr>
              <a:spcBef>
                <a:spcPct val="0"/>
              </a:spcBef>
            </a:pPr>
            <a:r>
              <a:rPr lang="en-US" altLang="en-US" sz="2400" b="0" dirty="0"/>
              <a:t>~ 20,000 – 15,000 B.C.</a:t>
            </a:r>
            <a:r>
              <a:rPr lang="en-US" altLang="en-US" sz="2400" dirty="0"/>
              <a:t> </a:t>
            </a:r>
          </a:p>
        </p:txBody>
      </p:sp>
    </p:spTree>
    <p:extLst>
      <p:ext uri="{BB962C8B-B14F-4D97-AF65-F5344CB8AC3E}">
        <p14:creationId xmlns:p14="http://schemas.microsoft.com/office/powerpoint/2010/main" val="323913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239000" cy="50879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6435" name="Rectangle 3"/>
          <p:cNvSpPr>
            <a:spLocks noChangeArrowheads="1"/>
          </p:cNvSpPr>
          <p:nvPr/>
        </p:nvSpPr>
        <p:spPr bwMode="auto">
          <a:xfrm>
            <a:off x="2286001" y="6030985"/>
            <a:ext cx="4621961" cy="70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000" b="0" dirty="0"/>
              <a:t>The Empress Theodora with her court. </a:t>
            </a:r>
          </a:p>
          <a:p>
            <a:pPr eaLnBrk="1" hangingPunct="1">
              <a:spcBef>
                <a:spcPct val="0"/>
              </a:spcBef>
            </a:pPr>
            <a:r>
              <a:rPr lang="en-US" altLang="en-US" sz="2000" b="0" dirty="0"/>
              <a:t>Ravenna, St. Vitale 6th c. </a:t>
            </a:r>
          </a:p>
        </p:txBody>
      </p:sp>
      <p:sp>
        <p:nvSpPr>
          <p:cNvPr id="44036" name="Rectangle 4"/>
          <p:cNvSpPr>
            <a:spLocks noGrp="1" noChangeArrowheads="1"/>
          </p:cNvSpPr>
          <p:nvPr>
            <p:ph type="title"/>
          </p:nvPr>
        </p:nvSpPr>
        <p:spPr/>
        <p:txBody>
          <a:bodyPr/>
          <a:lstStyle/>
          <a:p>
            <a:r>
              <a:rPr lang="en-US" altLang="en-US"/>
              <a:t>Depicting Our World: Middle Ages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9800" y="914400"/>
            <a:ext cx="4532313" cy="5945188"/>
            <a:chOff x="1392" y="576"/>
            <a:chExt cx="2855" cy="3745"/>
          </a:xfrm>
        </p:grpSpPr>
        <p:pic>
          <p:nvPicPr>
            <p:cNvPr id="450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576"/>
              <a:ext cx="2431"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4"/>
            <p:cNvSpPr>
              <a:spLocks noChangeArrowheads="1"/>
            </p:cNvSpPr>
            <p:nvPr/>
          </p:nvSpPr>
          <p:spPr bwMode="auto">
            <a:xfrm>
              <a:off x="1392" y="4088"/>
              <a:ext cx="285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1800" b="0"/>
                <a:t>Nuns in Procession. French ms. ca. 1300. </a:t>
              </a:r>
            </a:p>
          </p:txBody>
        </p:sp>
      </p:grpSp>
      <p:sp>
        <p:nvSpPr>
          <p:cNvPr id="45059" name="Rectangle 5"/>
          <p:cNvSpPr>
            <a:spLocks noGrp="1" noChangeArrowheads="1"/>
          </p:cNvSpPr>
          <p:nvPr>
            <p:ph type="title"/>
          </p:nvPr>
        </p:nvSpPr>
        <p:spPr/>
        <p:txBody>
          <a:bodyPr/>
          <a:lstStyle/>
          <a:p>
            <a:r>
              <a:rPr lang="en-US" altLang="en-US"/>
              <a:t>Depicting Our World: Middle Ages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ChangeArrowheads="1"/>
          </p:cNvSpPr>
          <p:nvPr/>
        </p:nvSpPr>
        <p:spPr bwMode="auto">
          <a:xfrm>
            <a:off x="1773238" y="6172200"/>
            <a:ext cx="5822426" cy="46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1" tIns="45706" rIns="91411" bIns="45706">
            <a:spAutoFit/>
          </a:bodyPr>
          <a:lstStyle>
            <a:lvl1pPr marL="342900" indent="-342900" eaLnBrk="0" hangingPunct="0">
              <a:spcBef>
                <a:spcPct val="20000"/>
              </a:spcBef>
              <a:defRPr sz="2800">
                <a:solidFill>
                  <a:schemeClr val="tx1"/>
                </a:solidFill>
                <a:latin typeface="Arial" pitchFamily="34" charset="0"/>
                <a:cs typeface="Arial" pitchFamily="34" charset="0"/>
              </a:defRPr>
            </a:lvl1pPr>
            <a:lvl2pPr marL="114300" eaLnBrk="0" hangingPunct="0">
              <a:spcBef>
                <a:spcPct val="20000"/>
              </a:spcBef>
              <a:buChar char="•"/>
              <a:defRPr sz="2000">
                <a:solidFill>
                  <a:schemeClr val="tx1"/>
                </a:solidFill>
                <a:latin typeface="Arial" pitchFamily="34" charset="0"/>
                <a:cs typeface="Arial" pitchFamily="34" charset="0"/>
              </a:defRPr>
            </a:lvl2pPr>
            <a:lvl3pPr marL="1143000" indent="-228600" eaLnBrk="0" hangingPunct="0">
              <a:spcBef>
                <a:spcPct val="20000"/>
              </a:spcBef>
              <a:buChar char="–"/>
              <a:defRPr>
                <a:solidFill>
                  <a:schemeClr val="tx1"/>
                </a:solidFill>
                <a:latin typeface="Arial" pitchFamily="34" charset="0"/>
                <a:cs typeface="Arial" pitchFamily="34" charset="0"/>
              </a:defRPr>
            </a:lvl3pPr>
            <a:lvl4pPr marL="1600200" indent="-228600" eaLnBrk="0" hangingPunct="0">
              <a:spcBef>
                <a:spcPct val="20000"/>
              </a:spcBef>
              <a:buChar char="»"/>
              <a:defRPr sz="1600">
                <a:solidFill>
                  <a:schemeClr val="tx1"/>
                </a:solidFill>
                <a:latin typeface="Arial" pitchFamily="34" charset="0"/>
                <a:cs typeface="Arial" pitchFamily="34" charset="0"/>
              </a:defRPr>
            </a:lvl4pPr>
            <a:lvl5pPr marL="2057400" indent="-228600" eaLnBrk="0" hangingPunct="0">
              <a:spcBef>
                <a:spcPct val="20000"/>
              </a:spcBef>
              <a:buChar char="»"/>
              <a:defRPr sz="1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cs typeface="Arial" pitchFamily="34" charset="0"/>
              </a:defRPr>
            </a:lvl9pPr>
          </a:lstStyle>
          <a:p>
            <a:pPr lvl="1">
              <a:buNone/>
            </a:pPr>
            <a:r>
              <a:rPr lang="en-US" altLang="en-US" sz="2400"/>
              <a:t>Giotto, </a:t>
            </a:r>
            <a:r>
              <a:rPr lang="en-US" altLang="en-US" sz="2400" i="1"/>
              <a:t>The Mourning of Christ</a:t>
            </a:r>
            <a:r>
              <a:rPr lang="en-US" altLang="en-US" sz="2400"/>
              <a:t>, c.1305</a:t>
            </a:r>
          </a:p>
        </p:txBody>
      </p:sp>
      <p:pic>
        <p:nvPicPr>
          <p:cNvPr id="10137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066800"/>
            <a:ext cx="533400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0" name="Rectangle 11"/>
          <p:cNvSpPr>
            <a:spLocks noGrp="1" noChangeArrowheads="1"/>
          </p:cNvSpPr>
          <p:nvPr>
            <p:ph type="title"/>
          </p:nvPr>
        </p:nvSpPr>
        <p:spPr/>
        <p:txBody>
          <a:bodyPr/>
          <a:lstStyle/>
          <a:p>
            <a:pPr eaLnBrk="1" hangingPunct="1"/>
            <a:r>
              <a:rPr lang="en-US" altLang="en-US" dirty="0"/>
              <a:t>Beginnings of the Renaissance </a:t>
            </a:r>
          </a:p>
        </p:txBody>
      </p:sp>
    </p:spTree>
    <p:extLst>
      <p:ext uri="{BB962C8B-B14F-4D97-AF65-F5344CB8AC3E}">
        <p14:creationId xmlns:p14="http://schemas.microsoft.com/office/powerpoint/2010/main" val="8284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4702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p:txBody>
          <a:bodyPr/>
          <a:lstStyle/>
          <a:p>
            <a:r>
              <a:rPr lang="en-US" altLang="en-US"/>
              <a:t>Depicting Our World: Renaissance</a:t>
            </a:r>
          </a:p>
        </p:txBody>
      </p:sp>
      <p:pic>
        <p:nvPicPr>
          <p:cNvPr id="116742" name="Picture 6" descr="Clic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1295401"/>
            <a:ext cx="2562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0" descr="gates_of_paradi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295400"/>
            <a:ext cx="263683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Text Box 11"/>
          <p:cNvSpPr txBox="1">
            <a:spLocks noChangeArrowheads="1"/>
          </p:cNvSpPr>
          <p:nvPr/>
        </p:nvSpPr>
        <p:spPr bwMode="auto">
          <a:xfrm>
            <a:off x="5486401" y="877888"/>
            <a:ext cx="2659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East Doors (1452)</a:t>
            </a:r>
          </a:p>
        </p:txBody>
      </p:sp>
      <p:sp>
        <p:nvSpPr>
          <p:cNvPr id="116749" name="Text Box 13"/>
          <p:cNvSpPr txBox="1">
            <a:spLocks noChangeArrowheads="1"/>
          </p:cNvSpPr>
          <p:nvPr/>
        </p:nvSpPr>
        <p:spPr bwMode="auto">
          <a:xfrm>
            <a:off x="557213" y="876300"/>
            <a:ext cx="279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North Doors (1424)</a:t>
            </a:r>
          </a:p>
        </p:txBody>
      </p:sp>
      <p:sp>
        <p:nvSpPr>
          <p:cNvPr id="116752" name="Text Box 16"/>
          <p:cNvSpPr txBox="1">
            <a:spLocks noChangeArrowheads="1"/>
          </p:cNvSpPr>
          <p:nvPr/>
        </p:nvSpPr>
        <p:spPr bwMode="auto">
          <a:xfrm>
            <a:off x="3581400" y="762000"/>
            <a:ext cx="1847850"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dirty="0"/>
              <a:t>Lorenzo </a:t>
            </a:r>
          </a:p>
          <a:p>
            <a:pPr>
              <a:spcBef>
                <a:spcPct val="0"/>
              </a:spcBef>
            </a:pPr>
            <a:r>
              <a:rPr lang="en-US" altLang="en-US" sz="2400" b="0" dirty="0"/>
              <a:t>Ghiberti</a:t>
            </a:r>
          </a:p>
          <a:p>
            <a:pPr>
              <a:spcBef>
                <a:spcPct val="0"/>
              </a:spcBef>
            </a:pPr>
            <a:r>
              <a:rPr lang="en-US" altLang="en-US" sz="2400" b="0" dirty="0"/>
              <a:t>(1378-1455)</a:t>
            </a:r>
          </a:p>
        </p:txBody>
      </p:sp>
      <p:pic>
        <p:nvPicPr>
          <p:cNvPr id="116758" name="Picture 22" descr="Annunciatio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25" y="4876801"/>
            <a:ext cx="1684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2" name="Picture 26" descr="The Flagellation of Christ">
            <a:hlinkClick r:id="rId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338" y="4876801"/>
            <a:ext cx="17700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8" name="Picture 32" descr="The image “http://www.gracecathedral.org/ghiberti/images/L3_detail.jpg” cannot be displayed, because it contains erro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5325" y="4876801"/>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0" name="Picture 34" descr="The image “http://www.gracecathedral.org/ghiberti/images/R3_detail.jpg” cannot be displayed, because it contains erro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6426" y="4876800"/>
            <a:ext cx="1984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6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67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P spid="116749" grpId="0"/>
      <p:bldP spid="11675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p:txBody>
          <a:bodyPr/>
          <a:lstStyle/>
          <a:p>
            <a:r>
              <a:rPr lang="en-US" altLang="en-US"/>
              <a:t>Depicting Our World: Renaissance</a:t>
            </a:r>
          </a:p>
        </p:txBody>
      </p:sp>
      <p:pic>
        <p:nvPicPr>
          <p:cNvPr id="47107" name="Picture 10" descr="The image “http://www.ibiblio.org/wm/paint/auth/piero/flagellation.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2226"/>
            <a:ext cx="674687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11"/>
          <p:cNvSpPr txBox="1">
            <a:spLocks noChangeArrowheads="1"/>
          </p:cNvSpPr>
          <p:nvPr/>
        </p:nvSpPr>
        <p:spPr bwMode="auto">
          <a:xfrm>
            <a:off x="762000" y="5943600"/>
            <a:ext cx="4283075" cy="95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i="1" dirty="0" err="1"/>
              <a:t>Piero</a:t>
            </a:r>
            <a:r>
              <a:rPr lang="en-US" altLang="en-US" i="1" dirty="0"/>
              <a:t> </a:t>
            </a:r>
            <a:r>
              <a:rPr lang="en-US" altLang="en-US" i="1" dirty="0" err="1"/>
              <a:t>della</a:t>
            </a:r>
            <a:r>
              <a:rPr lang="en-US" altLang="en-US" i="1" dirty="0"/>
              <a:t> Francesca,</a:t>
            </a:r>
          </a:p>
          <a:p>
            <a:pPr>
              <a:spcBef>
                <a:spcPct val="0"/>
              </a:spcBef>
            </a:pPr>
            <a:r>
              <a:rPr lang="en-US" altLang="en-US" b="0" i="1" dirty="0"/>
              <a:t>The Flagellation</a:t>
            </a:r>
            <a:r>
              <a:rPr lang="en-US" altLang="en-US" b="0" dirty="0"/>
              <a:t> (c.1469)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685800" y="76200"/>
            <a:ext cx="8229600" cy="838200"/>
          </a:xfrm>
        </p:spPr>
        <p:txBody>
          <a:bodyPr/>
          <a:lstStyle/>
          <a:p>
            <a:r>
              <a:rPr lang="en-US" altLang="en-US"/>
              <a:t>Depicting Our World: Toward Perfection</a:t>
            </a:r>
          </a:p>
        </p:txBody>
      </p:sp>
      <p:pic>
        <p:nvPicPr>
          <p:cNvPr id="48131" name="Picture 6" descr="The image “http://www.ibiblio.org/wm/paint/auth/eyck/arnolfini/arnolfini.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1"/>
            <a:ext cx="38862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9"/>
          <p:cNvSpPr txBox="1">
            <a:spLocks noChangeArrowheads="1"/>
          </p:cNvSpPr>
          <p:nvPr/>
        </p:nvSpPr>
        <p:spPr bwMode="auto">
          <a:xfrm>
            <a:off x="457200" y="6400800"/>
            <a:ext cx="657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a:t>Jan van Eyck, </a:t>
            </a:r>
            <a:r>
              <a:rPr lang="en-US" altLang="en-US" sz="2400" b="0" i="1"/>
              <a:t>The Arnolfini Marriage (c.1434) </a:t>
            </a:r>
          </a:p>
        </p:txBody>
      </p:sp>
      <p:pic>
        <p:nvPicPr>
          <p:cNvPr id="123915" name="Picture 11" descr="The image “http://employees.oneonta.edu/farberas/arth/Images/110images/sl3images/vaneyck_arnol_chandel.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428750"/>
            <a:ext cx="44767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8" descr="The image “http://www.ibiblio.org/wm/paint/auth/eyck/arnolfini/arnolfini-detail.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2162176"/>
            <a:ext cx="420052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3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Team: Readers/Tutors</a:t>
            </a:r>
          </a:p>
        </p:txBody>
      </p:sp>
      <p:sp>
        <p:nvSpPr>
          <p:cNvPr id="9" name="TextBox 8">
            <a:extLst>
              <a:ext uri="{FF2B5EF4-FFF2-40B4-BE49-F238E27FC236}">
                <a16:creationId xmlns:a16="http://schemas.microsoft.com/office/drawing/2014/main" id="{F4126CFB-BFB6-A591-4B0B-174D544CB677}"/>
              </a:ext>
            </a:extLst>
          </p:cNvPr>
          <p:cNvSpPr txBox="1"/>
          <p:nvPr/>
        </p:nvSpPr>
        <p:spPr>
          <a:xfrm>
            <a:off x="3227691" y="6402328"/>
            <a:ext cx="2304542" cy="830997"/>
          </a:xfrm>
          <a:prstGeom prst="rect">
            <a:avLst/>
          </a:prstGeom>
          <a:noFill/>
        </p:spPr>
        <p:txBody>
          <a:bodyPr wrap="none" rtlCol="0">
            <a:spAutoFit/>
          </a:bodyPr>
          <a:lstStyle/>
          <a:p>
            <a:r>
              <a:rPr lang="en-US" b="1" i="0" dirty="0">
                <a:solidFill>
                  <a:srgbClr val="1F1F1F"/>
                </a:solidFill>
                <a:effectLst/>
                <a:latin typeface="Google Sans"/>
              </a:rPr>
              <a:t>Preston McCrary</a:t>
            </a:r>
            <a:endParaRPr lang="en-US" b="1" i="0" dirty="0">
              <a:solidFill>
                <a:srgbClr val="5F6368"/>
              </a:solidFill>
              <a:effectLst/>
              <a:latin typeface="Google Sans"/>
            </a:endParaRPr>
          </a:p>
          <a:p>
            <a:endParaRPr lang="en-US" b="0" dirty="0">
              <a:latin typeface="Google Sans"/>
            </a:endParaRPr>
          </a:p>
        </p:txBody>
      </p:sp>
      <p:sp>
        <p:nvSpPr>
          <p:cNvPr id="25" name="TextBox 24">
            <a:extLst>
              <a:ext uri="{FF2B5EF4-FFF2-40B4-BE49-F238E27FC236}">
                <a16:creationId xmlns:a16="http://schemas.microsoft.com/office/drawing/2014/main" id="{B7E2F18C-3449-D746-F12D-6E9CDFBE4DC8}"/>
              </a:ext>
            </a:extLst>
          </p:cNvPr>
          <p:cNvSpPr txBox="1"/>
          <p:nvPr/>
        </p:nvSpPr>
        <p:spPr>
          <a:xfrm>
            <a:off x="2890080" y="2891220"/>
            <a:ext cx="1275046" cy="830997"/>
          </a:xfrm>
          <a:prstGeom prst="rect">
            <a:avLst/>
          </a:prstGeom>
          <a:noFill/>
        </p:spPr>
        <p:txBody>
          <a:bodyPr wrap="square">
            <a:spAutoFit/>
          </a:bodyPr>
          <a:lstStyle/>
          <a:p>
            <a:r>
              <a:rPr lang="en-US" b="1" i="0" dirty="0">
                <a:solidFill>
                  <a:srgbClr val="1F1F1F"/>
                </a:solidFill>
                <a:effectLst/>
                <a:latin typeface="Google Sans"/>
              </a:rPr>
              <a:t>Morgan Lyu</a:t>
            </a:r>
            <a:endParaRPr lang="en-US" b="1" i="0" dirty="0">
              <a:solidFill>
                <a:srgbClr val="5F6368"/>
              </a:solidFill>
              <a:effectLst/>
              <a:latin typeface="Google Sans"/>
            </a:endParaRPr>
          </a:p>
        </p:txBody>
      </p:sp>
      <p:pic>
        <p:nvPicPr>
          <p:cNvPr id="4" name="Picture 3" descr="A person wearing glasses and smiling&#10;&#10;Description automatically generated">
            <a:extLst>
              <a:ext uri="{FF2B5EF4-FFF2-40B4-BE49-F238E27FC236}">
                <a16:creationId xmlns:a16="http://schemas.microsoft.com/office/drawing/2014/main" id="{DD3E408B-42F7-08DB-86F1-AFF38F532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86146"/>
            <a:ext cx="2031525" cy="2701496"/>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C9EBEAF4-69E9-3F1B-30D6-127CD6F2B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538" y="2236894"/>
            <a:ext cx="3497548" cy="3497548"/>
          </a:xfrm>
          <a:prstGeom prst="rect">
            <a:avLst/>
          </a:prstGeom>
        </p:spPr>
      </p:pic>
      <p:pic>
        <p:nvPicPr>
          <p:cNvPr id="12" name="Picture 11" descr="A person smiling in front of a mountain&#10;&#10;Description automatically generated">
            <a:extLst>
              <a:ext uri="{FF2B5EF4-FFF2-40B4-BE49-F238E27FC236}">
                <a16:creationId xmlns:a16="http://schemas.microsoft.com/office/drawing/2014/main" id="{D1B789E4-9F1C-CE20-493B-58F26AA6B8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57" y="3886200"/>
            <a:ext cx="2895600" cy="2895600"/>
          </a:xfrm>
          <a:prstGeom prst="rect">
            <a:avLst/>
          </a:prstGeom>
        </p:spPr>
      </p:pic>
      <p:sp>
        <p:nvSpPr>
          <p:cNvPr id="14" name="TextBox 13">
            <a:extLst>
              <a:ext uri="{FF2B5EF4-FFF2-40B4-BE49-F238E27FC236}">
                <a16:creationId xmlns:a16="http://schemas.microsoft.com/office/drawing/2014/main" id="{538937D2-5F47-973F-8E81-ED13085046AF}"/>
              </a:ext>
            </a:extLst>
          </p:cNvPr>
          <p:cNvSpPr txBox="1"/>
          <p:nvPr/>
        </p:nvSpPr>
        <p:spPr>
          <a:xfrm>
            <a:off x="7984689" y="3886200"/>
            <a:ext cx="891591" cy="1200329"/>
          </a:xfrm>
          <a:prstGeom prst="rect">
            <a:avLst/>
          </a:prstGeom>
          <a:noFill/>
        </p:spPr>
        <p:txBody>
          <a:bodyPr wrap="none" rtlCol="0">
            <a:spAutoFit/>
          </a:bodyPr>
          <a:lstStyle/>
          <a:p>
            <a:r>
              <a:rPr lang="en-US" dirty="0">
                <a:solidFill>
                  <a:srgbClr val="1F1F1F"/>
                </a:solidFill>
                <a:latin typeface="Google Sans"/>
              </a:rPr>
              <a:t>Max </a:t>
            </a:r>
          </a:p>
          <a:p>
            <a:r>
              <a:rPr lang="en-US" dirty="0">
                <a:solidFill>
                  <a:srgbClr val="1F1F1F"/>
                </a:solidFill>
                <a:latin typeface="Google Sans"/>
              </a:rPr>
              <a:t>Vogel</a:t>
            </a:r>
            <a:endParaRPr lang="en-US" b="1" i="0" dirty="0">
              <a:solidFill>
                <a:srgbClr val="5F6368"/>
              </a:solidFill>
              <a:effectLst/>
              <a:latin typeface="Google Sans"/>
            </a:endParaRPr>
          </a:p>
          <a:p>
            <a:endParaRPr lang="en-US" dirty="0"/>
          </a:p>
        </p:txBody>
      </p:sp>
    </p:spTree>
    <p:extLst>
      <p:ext uri="{BB962C8B-B14F-4D97-AF65-F5344CB8AC3E}">
        <p14:creationId xmlns:p14="http://schemas.microsoft.com/office/powerpoint/2010/main" val="18684510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a:xfrm>
            <a:off x="685800" y="76200"/>
            <a:ext cx="8229600" cy="838200"/>
          </a:xfrm>
        </p:spPr>
        <p:txBody>
          <a:bodyPr/>
          <a:lstStyle/>
          <a:p>
            <a:r>
              <a:rPr lang="en-US" altLang="en-US"/>
              <a:t>Depicting Our World: Toward Perfection</a:t>
            </a:r>
          </a:p>
        </p:txBody>
      </p:sp>
      <p:pic>
        <p:nvPicPr>
          <p:cNvPr id="49155" name="Picture 5" descr="obscura"/>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2309" t="2110" r="2077" b="3014"/>
          <a:stretch>
            <a:fillRect/>
          </a:stretch>
        </p:blipFill>
        <p:spPr bwMode="auto">
          <a:xfrm>
            <a:off x="1587500" y="1438276"/>
            <a:ext cx="52609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6"/>
          <p:cNvSpPr txBox="1">
            <a:spLocks noChangeArrowheads="1"/>
          </p:cNvSpPr>
          <p:nvPr/>
        </p:nvSpPr>
        <p:spPr bwMode="auto">
          <a:xfrm>
            <a:off x="1676400" y="5715001"/>
            <a:ext cx="5618836"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b="0">
                <a:latin typeface="Palatino Linotype" pitchFamily="18" charset="0"/>
              </a:rPr>
              <a:t>Lens Based Camera Obscura, 1568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r>
              <a:rPr lang="en-US" altLang="en-US"/>
              <a:t>Depicting Our World: Perfection!</a:t>
            </a:r>
          </a:p>
        </p:txBody>
      </p:sp>
      <p:sp>
        <p:nvSpPr>
          <p:cNvPr id="50180" name="Text Box 6"/>
          <p:cNvSpPr txBox="1">
            <a:spLocks noChangeArrowheads="1"/>
          </p:cNvSpPr>
          <p:nvPr/>
        </p:nvSpPr>
        <p:spPr bwMode="auto">
          <a:xfrm>
            <a:off x="609600" y="6324600"/>
            <a:ext cx="6794029"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b="0" i="1" dirty="0">
                <a:latin typeface="Palatino Linotype" pitchFamily="18" charset="0"/>
              </a:rPr>
              <a:t>Boulevard du Temple</a:t>
            </a:r>
            <a:r>
              <a:rPr lang="en-US" altLang="en-US" b="0" dirty="0">
                <a:latin typeface="Palatino Linotype" pitchFamily="18" charset="0"/>
              </a:rPr>
              <a:t>, Louis Daguerre, 1838</a:t>
            </a:r>
          </a:p>
        </p:txBody>
      </p:sp>
      <p:pic>
        <p:nvPicPr>
          <p:cNvPr id="81922" name="Picture 2" descr="the first ever photo of a human being: daguerreotype taken in Paris by Louis Daguer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90" y="944085"/>
            <a:ext cx="7632510" cy="5456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76200"/>
            <a:ext cx="8534400" cy="838200"/>
          </a:xfrm>
        </p:spPr>
        <p:txBody>
          <a:bodyPr/>
          <a:lstStyle/>
          <a:p>
            <a:r>
              <a:rPr lang="en-US" altLang="en-US"/>
              <a:t>Depicting Our World:   Realism?</a:t>
            </a:r>
          </a:p>
        </p:txBody>
      </p:sp>
      <p:pic>
        <p:nvPicPr>
          <p:cNvPr id="5120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27" y="938209"/>
            <a:ext cx="3352800" cy="308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http://wac.450f.edgecastcdn.net/80450F/1079ishot.com/files/2012/10/StatueofLibertyHurricaneSandy.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733800"/>
            <a:ext cx="4463955" cy="29759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52400" y="1047750"/>
            <a:ext cx="8458200" cy="628650"/>
          </a:xfrm>
        </p:spPr>
        <p:txBody>
          <a:bodyPr/>
          <a:lstStyle/>
          <a:p>
            <a:pPr algn="ctr" eaLnBrk="1" hangingPunct="1"/>
            <a:r>
              <a:rPr lang="en-US" altLang="en-US"/>
              <a:t>Paris,</a:t>
            </a:r>
            <a:br>
              <a:rPr lang="en-US" altLang="en-US"/>
            </a:br>
            <a:r>
              <a:rPr lang="en-US" altLang="en-US"/>
              <a:t> according to </a:t>
            </a:r>
            <a:br>
              <a:rPr lang="en-US" altLang="en-US"/>
            </a:br>
            <a:r>
              <a:rPr lang="en-US" altLang="en-US"/>
              <a:t>Flickr</a:t>
            </a:r>
            <a:endParaRPr lang="ru-RU" altLang="en-US"/>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38450"/>
            <a:ext cx="2286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7620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022850"/>
            <a:ext cx="19812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1" y="3657600"/>
            <a:ext cx="20066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IMG_13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751" y="3167063"/>
            <a:ext cx="22796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Picture 9" descr="IMG_1347"/>
          <p:cNvSpPr>
            <a:spLocks noChangeAspect="1" noChangeArrowheads="1"/>
          </p:cNvSpPr>
          <p:nvPr/>
        </p:nvSpPr>
        <p:spPr bwMode="auto">
          <a:xfrm>
            <a:off x="3124200" y="1295400"/>
            <a:ext cx="2230438"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nSpc>
                <a:spcPct val="110000"/>
              </a:lnSpc>
              <a:spcBef>
                <a:spcPts val="600"/>
              </a:spcBef>
              <a:spcAft>
                <a:spcPts val="600"/>
              </a:spcAft>
              <a:buClr>
                <a:schemeClr val="accent2"/>
              </a:buClr>
              <a:buSzPct val="110000"/>
              <a:buChar char="•"/>
              <a:defRPr sz="3100">
                <a:solidFill>
                  <a:srgbClr val="000000"/>
                </a:solidFill>
                <a:latin typeface="Arial" pitchFamily="34" charset="0"/>
                <a:cs typeface="Arial" pitchFamily="34" charset="0"/>
              </a:defRPr>
            </a:lvl1pPr>
            <a:lvl2pPr marL="742950" indent="-28575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Arial" pitchFamily="34" charset="0"/>
                <a:cs typeface="Arial" pitchFamily="34" charset="0"/>
              </a:defRPr>
            </a:lvl2pPr>
            <a:lvl3pPr marL="1143000" indent="-228600">
              <a:lnSpc>
                <a:spcPct val="110000"/>
              </a:lnSpc>
              <a:spcBef>
                <a:spcPts val="600"/>
              </a:spcBef>
              <a:spcAft>
                <a:spcPts val="600"/>
              </a:spcAft>
              <a:buClr>
                <a:schemeClr val="accent2"/>
              </a:buClr>
              <a:buSzPct val="110000"/>
              <a:buChar char="•"/>
              <a:defRPr sz="2100">
                <a:solidFill>
                  <a:srgbClr val="000000"/>
                </a:solidFill>
                <a:latin typeface="Arial" pitchFamily="34" charset="0"/>
                <a:cs typeface="Arial" pitchFamily="34" charset="0"/>
              </a:defRPr>
            </a:lvl3pPr>
            <a:lvl4pPr marL="16002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4pPr>
            <a:lvl5pPr marL="20574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9pPr>
          </a:lstStyle>
          <a:p>
            <a:pPr eaLnBrk="1" hangingPunct="1">
              <a:lnSpc>
                <a:spcPct val="100000"/>
              </a:lnSpc>
              <a:spcBef>
                <a:spcPct val="0"/>
              </a:spcBef>
              <a:spcAft>
                <a:spcPct val="0"/>
              </a:spcAft>
              <a:buClrTx/>
              <a:buSzTx/>
              <a:buFontTx/>
              <a:buNone/>
            </a:pPr>
            <a:endParaRPr lang="en-US" altLang="en-US" sz="1800" b="0">
              <a:solidFill>
                <a:srgbClr val="004731"/>
              </a:solidFill>
            </a:endParaRPr>
          </a:p>
        </p:txBody>
      </p:sp>
      <p:pic>
        <p:nvPicPr>
          <p:cNvPr id="52234" name="Picture 10" descr="IMG_02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964" y="4876801"/>
            <a:ext cx="223043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4" y="4724401"/>
            <a:ext cx="2763837"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743200"/>
            <a:ext cx="2763838"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47714"/>
            <a:ext cx="2763838" cy="1843087"/>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9164" y="747714"/>
            <a:ext cx="2763837" cy="1843087"/>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4"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3563" y="4724401"/>
            <a:ext cx="2763837"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3563" y="2743200"/>
            <a:ext cx="2763837"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24400"/>
            <a:ext cx="2727325" cy="1817688"/>
          </a:xfrm>
          <a:prstGeom prst="rect">
            <a:avLst/>
          </a:prstGeom>
          <a:noFill/>
          <a:ln w="36000">
            <a:solidFill>
              <a:srgbClr val="333333"/>
            </a:solidFill>
            <a:round/>
            <a:headEnd/>
            <a:tailEnd/>
          </a:ln>
          <a:extLst>
            <a:ext uri="{909E8E84-426E-40DD-AFC4-6F175D3DCCD1}">
              <a14:hiddenFill xmlns:a14="http://schemas.microsoft.com/office/drawing/2010/main">
                <a:solidFill>
                  <a:srgbClr val="FFFFFF"/>
                </a:solidFill>
              </a14:hiddenFill>
            </a:ext>
          </a:extLst>
        </p:spPr>
      </p:pic>
      <p:pic>
        <p:nvPicPr>
          <p:cNvPr id="5325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88" y="2743200"/>
            <a:ext cx="2728912" cy="1828800"/>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53258" name="Rectangle 2"/>
          <p:cNvSpPr>
            <a:spLocks noGrp="1" noChangeArrowheads="1"/>
          </p:cNvSpPr>
          <p:nvPr>
            <p:ph type="title"/>
          </p:nvPr>
        </p:nvSpPr>
        <p:spPr>
          <a:xfrm>
            <a:off x="3048001" y="152401"/>
            <a:ext cx="2819400" cy="2152650"/>
          </a:xfrm>
        </p:spPr>
        <p:txBody>
          <a:bodyPr/>
          <a:lstStyle/>
          <a:p>
            <a:pPr algn="ctr" eaLnBrk="1" hangingPunct="1"/>
            <a:r>
              <a:rPr lang="en-US" altLang="en-US"/>
              <a:t>Paris, according to Google</a:t>
            </a:r>
            <a:br>
              <a:rPr lang="en-US" altLang="en-US"/>
            </a:br>
            <a:r>
              <a:rPr lang="en-US" altLang="en-US"/>
              <a:t>StreetView</a:t>
            </a:r>
            <a:endParaRPr lang="ru-RU" altLang="en-US"/>
          </a:p>
        </p:txBody>
      </p:sp>
      <p:sp>
        <p:nvSpPr>
          <p:cNvPr id="53259" name="Rectangle 8"/>
          <p:cNvSpPr>
            <a:spLocks noChangeArrowheads="1"/>
          </p:cNvSpPr>
          <p:nvPr/>
        </p:nvSpPr>
        <p:spPr bwMode="auto">
          <a:xfrm>
            <a:off x="5565776" y="6477000"/>
            <a:ext cx="342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91435" tIns="45718" rIns="91435" bIns="45718" anchor="ctr">
            <a:spAutoFit/>
          </a:bodyPr>
          <a:lstStyle>
            <a:lvl1pPr>
              <a:lnSpc>
                <a:spcPct val="110000"/>
              </a:lnSpc>
              <a:spcBef>
                <a:spcPts val="600"/>
              </a:spcBef>
              <a:spcAft>
                <a:spcPts val="600"/>
              </a:spcAft>
              <a:buClr>
                <a:schemeClr val="accent2"/>
              </a:buClr>
              <a:buSzPct val="110000"/>
              <a:buChar char="•"/>
              <a:defRPr sz="3100">
                <a:solidFill>
                  <a:srgbClr val="000000"/>
                </a:solidFill>
                <a:latin typeface="Arial" pitchFamily="34" charset="0"/>
                <a:cs typeface="Arial" pitchFamily="34" charset="0"/>
              </a:defRPr>
            </a:lvl1pPr>
            <a:lvl2pPr marL="742950" indent="-28575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Arial" pitchFamily="34" charset="0"/>
                <a:cs typeface="Arial" pitchFamily="34" charset="0"/>
              </a:defRPr>
            </a:lvl2pPr>
            <a:lvl3pPr marL="1143000" indent="-228600">
              <a:lnSpc>
                <a:spcPct val="110000"/>
              </a:lnSpc>
              <a:spcBef>
                <a:spcPts val="600"/>
              </a:spcBef>
              <a:spcAft>
                <a:spcPts val="600"/>
              </a:spcAft>
              <a:buClr>
                <a:schemeClr val="accent2"/>
              </a:buClr>
              <a:buSzPct val="110000"/>
              <a:buChar char="•"/>
              <a:defRPr sz="2100">
                <a:solidFill>
                  <a:srgbClr val="000000"/>
                </a:solidFill>
                <a:latin typeface="Arial" pitchFamily="34" charset="0"/>
                <a:cs typeface="Arial" pitchFamily="34" charset="0"/>
              </a:defRPr>
            </a:lvl3pPr>
            <a:lvl4pPr marL="16002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4pPr>
            <a:lvl5pPr marL="20574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9pPr>
          </a:lstStyle>
          <a:p>
            <a:pPr eaLnBrk="1" hangingPunct="1">
              <a:lnSpc>
                <a:spcPct val="100000"/>
              </a:lnSpc>
              <a:spcBef>
                <a:spcPct val="0"/>
              </a:spcBef>
              <a:spcAft>
                <a:spcPct val="0"/>
              </a:spcAft>
              <a:buClrTx/>
              <a:buSzTx/>
              <a:buFontTx/>
              <a:buNone/>
            </a:pPr>
            <a:r>
              <a:rPr lang="en-US" altLang="en-US" sz="2000" b="0">
                <a:solidFill>
                  <a:srgbClr val="004731"/>
                </a:solidFill>
                <a:latin typeface="Calibri" pitchFamily="34" charset="0"/>
              </a:rPr>
              <a:t>Knopp, Sivic, Pajdla, ECCV 2010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76200"/>
            <a:ext cx="8229600" cy="1143000"/>
          </a:xfrm>
        </p:spPr>
        <p:txBody>
          <a:bodyPr/>
          <a:lstStyle/>
          <a:p>
            <a:pPr algn="ctr" eaLnBrk="1" hangingPunct="1"/>
            <a:r>
              <a:rPr lang="en-US" altLang="en-US"/>
              <a:t>Paris, according to me</a:t>
            </a:r>
            <a:endParaRPr lang="ru-RU" altLang="en-US"/>
          </a:p>
        </p:txBody>
      </p:sp>
      <p:pic>
        <p:nvPicPr>
          <p:cNvPr id="54275" name="Picture 3" descr="IMG_1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IMG_13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IMG_1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descr="IMG_13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descr="IMG_13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50" y="3124201"/>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descr="IMG_13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3124201"/>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descr="IMG_13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1242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0" descr="IMG_13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1242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1" descr="IMG_13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2" descr="IMG_1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475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13" descr="IMG_13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560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14" descr="IMG_13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820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After realism…</a:t>
            </a:r>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564" y="114300"/>
            <a:ext cx="4033837"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Text Box 4"/>
          <p:cNvSpPr txBox="1">
            <a:spLocks noChangeArrowheads="1"/>
          </p:cNvSpPr>
          <p:nvPr/>
        </p:nvSpPr>
        <p:spPr bwMode="auto">
          <a:xfrm>
            <a:off x="2232025" y="6019801"/>
            <a:ext cx="2586788" cy="830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lnSpc>
                <a:spcPct val="110000"/>
              </a:lnSpc>
              <a:spcBef>
                <a:spcPts val="600"/>
              </a:spcBef>
              <a:spcAft>
                <a:spcPts val="600"/>
              </a:spcAft>
              <a:buClr>
                <a:schemeClr val="accent2"/>
              </a:buClr>
              <a:buSzPct val="110000"/>
              <a:buChar char="•"/>
              <a:defRPr sz="3100">
                <a:solidFill>
                  <a:srgbClr val="000000"/>
                </a:solidFill>
                <a:latin typeface="Arial" pitchFamily="34" charset="0"/>
                <a:cs typeface="Arial" pitchFamily="34" charset="0"/>
              </a:defRPr>
            </a:lvl1pPr>
            <a:lvl2pPr marL="742950" indent="-28575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Arial" pitchFamily="34" charset="0"/>
                <a:cs typeface="Arial" pitchFamily="34" charset="0"/>
              </a:defRPr>
            </a:lvl2pPr>
            <a:lvl3pPr marL="1143000" indent="-228600">
              <a:lnSpc>
                <a:spcPct val="110000"/>
              </a:lnSpc>
              <a:spcBef>
                <a:spcPts val="600"/>
              </a:spcBef>
              <a:spcAft>
                <a:spcPts val="600"/>
              </a:spcAft>
              <a:buClr>
                <a:schemeClr val="accent2"/>
              </a:buClr>
              <a:buSzPct val="110000"/>
              <a:buChar char="•"/>
              <a:defRPr sz="2100">
                <a:solidFill>
                  <a:srgbClr val="000000"/>
                </a:solidFill>
                <a:latin typeface="Arial" pitchFamily="34" charset="0"/>
                <a:cs typeface="Arial" pitchFamily="34" charset="0"/>
              </a:defRPr>
            </a:lvl3pPr>
            <a:lvl4pPr marL="16002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4pPr>
            <a:lvl5pPr marL="20574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9pPr>
          </a:lstStyle>
          <a:p>
            <a:pPr eaLnBrk="1" hangingPunct="1">
              <a:lnSpc>
                <a:spcPct val="100000"/>
              </a:lnSpc>
              <a:spcBef>
                <a:spcPct val="0"/>
              </a:spcBef>
              <a:spcAft>
                <a:spcPct val="0"/>
              </a:spcAft>
              <a:buClrTx/>
              <a:buSzTx/>
              <a:buFontTx/>
              <a:buNone/>
            </a:pPr>
            <a:r>
              <a:rPr lang="en-US" altLang="en-US" sz="2400" b="0">
                <a:solidFill>
                  <a:schemeClr val="tx1"/>
                </a:solidFill>
                <a:latin typeface="Times New Roman" pitchFamily="18" charset="0"/>
              </a:rPr>
              <a:t>Monet, </a:t>
            </a:r>
          </a:p>
          <a:p>
            <a:pPr eaLnBrk="1" hangingPunct="1">
              <a:lnSpc>
                <a:spcPct val="100000"/>
              </a:lnSpc>
              <a:spcBef>
                <a:spcPct val="0"/>
              </a:spcBef>
              <a:spcAft>
                <a:spcPct val="0"/>
              </a:spcAft>
              <a:buClrTx/>
              <a:buSzTx/>
              <a:buFontTx/>
              <a:buNone/>
            </a:pPr>
            <a:r>
              <a:rPr lang="en-US" altLang="en-US" sz="2400" b="0">
                <a:solidFill>
                  <a:schemeClr val="tx1"/>
                </a:solidFill>
                <a:latin typeface="Times New Roman" pitchFamily="18" charset="0"/>
              </a:rPr>
              <a:t>La rue Montorgueil</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altLang="en-US"/>
              <a:t>Depicting Our World: Ongoing Quest</a:t>
            </a:r>
          </a:p>
        </p:txBody>
      </p:sp>
      <p:pic>
        <p:nvPicPr>
          <p:cNvPr id="56323" name="Picture 6" descr="uh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1371600"/>
            <a:ext cx="34242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11"/>
          <p:cNvSpPr txBox="1">
            <a:spLocks noChangeArrowheads="1"/>
          </p:cNvSpPr>
          <p:nvPr/>
        </p:nvSpPr>
        <p:spPr bwMode="auto">
          <a:xfrm>
            <a:off x="898526" y="6135688"/>
            <a:ext cx="2117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Pablo Picasso</a:t>
            </a:r>
          </a:p>
        </p:txBody>
      </p:sp>
      <p:sp>
        <p:nvSpPr>
          <p:cNvPr id="56325" name="Text Box 9"/>
          <p:cNvSpPr txBox="1">
            <a:spLocks noChangeArrowheads="1"/>
          </p:cNvSpPr>
          <p:nvPr/>
        </p:nvSpPr>
        <p:spPr bwMode="auto">
          <a:xfrm>
            <a:off x="4953000" y="6019800"/>
            <a:ext cx="2236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David Hockney</a:t>
            </a:r>
          </a:p>
        </p:txBody>
      </p:sp>
      <p:pic>
        <p:nvPicPr>
          <p:cNvPr id="563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1941514"/>
            <a:ext cx="29003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sz="3200"/>
              <a:t>Better than realism?</a:t>
            </a:r>
          </a:p>
        </p:txBody>
      </p:sp>
      <p:sp>
        <p:nvSpPr>
          <p:cNvPr id="57347" name="Text Box 4"/>
          <p:cNvSpPr txBox="1">
            <a:spLocks noChangeArrowheads="1"/>
          </p:cNvSpPr>
          <p:nvPr/>
        </p:nvSpPr>
        <p:spPr bwMode="auto">
          <a:xfrm>
            <a:off x="1889126" y="5989639"/>
            <a:ext cx="5982333"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400" b="0" dirty="0">
                <a:latin typeface="Futura"/>
              </a:rPr>
              <a:t>David </a:t>
            </a:r>
            <a:r>
              <a:rPr lang="en-US" altLang="en-US" sz="2400" b="0" dirty="0" err="1">
                <a:latin typeface="Futura"/>
              </a:rPr>
              <a:t>Hockney</a:t>
            </a:r>
            <a:r>
              <a:rPr lang="en-US" altLang="en-US" sz="2400" b="0" dirty="0">
                <a:latin typeface="Futura"/>
              </a:rPr>
              <a:t>, Place Furstenberg (1985)</a:t>
            </a:r>
          </a:p>
        </p:txBody>
      </p:sp>
      <p:pic>
        <p:nvPicPr>
          <p:cNvPr id="57348" name="Picture 6" descr="hock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708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7"/>
          <p:cNvSpPr txBox="1">
            <a:spLocks noChangeArrowheads="1"/>
          </p:cNvSpPr>
          <p:nvPr/>
        </p:nvSpPr>
        <p:spPr bwMode="auto">
          <a:xfrm>
            <a:off x="5715000" y="5715001"/>
            <a:ext cx="3124200"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400" b="0" dirty="0" err="1">
                <a:latin typeface="Futura"/>
              </a:rPr>
              <a:t>Alyosha</a:t>
            </a:r>
            <a:r>
              <a:rPr lang="en-US" altLang="en-US" sz="2400" b="0" dirty="0">
                <a:latin typeface="Futura"/>
              </a:rPr>
              <a:t> </a:t>
            </a:r>
            <a:r>
              <a:rPr lang="en-US" altLang="en-US" sz="2400" b="0" dirty="0" err="1">
                <a:latin typeface="Futura"/>
              </a:rPr>
              <a:t>Efros</a:t>
            </a:r>
            <a:endParaRPr lang="en-US" altLang="en-US" sz="2400" b="0" dirty="0">
              <a:latin typeface="Futura"/>
            </a:endParaRPr>
          </a:p>
          <a:p>
            <a:pPr eaLnBrk="1" hangingPunct="1">
              <a:spcBef>
                <a:spcPct val="0"/>
              </a:spcBef>
            </a:pPr>
            <a:r>
              <a:rPr lang="en-US" altLang="en-US" sz="2400" b="0" dirty="0">
                <a:latin typeface="Futura"/>
              </a:rPr>
              <a:t>Place Furstenberg, 2009</a:t>
            </a:r>
          </a:p>
        </p:txBody>
      </p:sp>
      <p:sp>
        <p:nvSpPr>
          <p:cNvPr id="58371" name="Rectangle 2"/>
          <p:cNvSpPr>
            <a:spLocks noGrp="1" noChangeArrowheads="1"/>
          </p:cNvSpPr>
          <p:nvPr>
            <p:ph type="title"/>
          </p:nvPr>
        </p:nvSpPr>
        <p:spPr/>
        <p:txBody>
          <a:bodyPr/>
          <a:lstStyle/>
          <a:p>
            <a:r>
              <a:rPr lang="en-US" altLang="en-US"/>
              <a:t>Which one is right?</a:t>
            </a:r>
          </a:p>
        </p:txBody>
      </p:sp>
      <p:sp>
        <p:nvSpPr>
          <p:cNvPr id="58372" name="Text Box 3"/>
          <p:cNvSpPr txBox="1">
            <a:spLocks noChangeArrowheads="1"/>
          </p:cNvSpPr>
          <p:nvPr/>
        </p:nvSpPr>
        <p:spPr bwMode="auto">
          <a:xfrm>
            <a:off x="1388975" y="1447800"/>
            <a:ext cx="3014840" cy="46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eaLnBrk="1" hangingPunct="1">
              <a:spcBef>
                <a:spcPct val="0"/>
              </a:spcBef>
            </a:pPr>
            <a:r>
              <a:rPr lang="en-US" altLang="en-US" sz="2400">
                <a:latin typeface="Futura"/>
              </a:rPr>
              <a:t>Multiple viewpoints</a:t>
            </a:r>
          </a:p>
        </p:txBody>
      </p:sp>
      <p:pic>
        <p:nvPicPr>
          <p:cNvPr id="58373" name="Picture 4" descr="hock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2160588"/>
            <a:ext cx="5181600"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7"/>
          <p:cNvSpPr txBox="1">
            <a:spLocks noChangeArrowheads="1"/>
          </p:cNvSpPr>
          <p:nvPr/>
        </p:nvSpPr>
        <p:spPr bwMode="auto">
          <a:xfrm>
            <a:off x="5863689" y="1447800"/>
            <a:ext cx="2604572" cy="46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eaLnBrk="1" hangingPunct="1">
              <a:spcBef>
                <a:spcPct val="0"/>
              </a:spcBef>
            </a:pPr>
            <a:r>
              <a:rPr lang="en-US" altLang="en-US" sz="2400">
                <a:latin typeface="Futura"/>
              </a:rPr>
              <a:t>Single viewpoint</a:t>
            </a:r>
          </a:p>
        </p:txBody>
      </p:sp>
      <p:sp>
        <p:nvSpPr>
          <p:cNvPr id="58375" name="Text Box 15"/>
          <p:cNvSpPr txBox="1">
            <a:spLocks noChangeArrowheads="1"/>
          </p:cNvSpPr>
          <p:nvPr/>
        </p:nvSpPr>
        <p:spPr bwMode="auto">
          <a:xfrm>
            <a:off x="1981200" y="5715001"/>
            <a:ext cx="3276600"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400" b="0" dirty="0">
                <a:latin typeface="Futura"/>
              </a:rPr>
              <a:t>David </a:t>
            </a:r>
            <a:r>
              <a:rPr lang="en-US" altLang="en-US" sz="2400" b="0" dirty="0" err="1">
                <a:latin typeface="Futura"/>
              </a:rPr>
              <a:t>Hockney</a:t>
            </a:r>
            <a:r>
              <a:rPr lang="en-US" altLang="en-US" sz="2400" b="0" dirty="0">
                <a:latin typeface="Futura"/>
              </a:rPr>
              <a:t>, </a:t>
            </a:r>
          </a:p>
          <a:p>
            <a:pPr eaLnBrk="1" hangingPunct="1">
              <a:spcBef>
                <a:spcPct val="0"/>
              </a:spcBef>
            </a:pPr>
            <a:r>
              <a:rPr lang="en-US" altLang="en-US" sz="2400" b="0" dirty="0">
                <a:latin typeface="Futura"/>
              </a:rPr>
              <a:t>Place Furstenberg, 1985</a:t>
            </a:r>
          </a:p>
        </p:txBody>
      </p:sp>
      <p:pic>
        <p:nvPicPr>
          <p:cNvPr id="58376" name="Picture 2" descr="C:\Documents and Settings\efros\Desktop\December '09\IMG_59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1" y="2362200"/>
            <a:ext cx="4168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This Course?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4839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p:txBody>
          <a:bodyPr/>
          <a:lstStyle/>
          <a:p>
            <a:r>
              <a:rPr lang="en-US" altLang="en-US"/>
              <a:t>Depicting Our World: Ongoing Quest</a:t>
            </a:r>
          </a:p>
        </p:txBody>
      </p:sp>
      <p:sp>
        <p:nvSpPr>
          <p:cNvPr id="59395" name="Text Box 7"/>
          <p:cNvSpPr txBox="1">
            <a:spLocks noChangeArrowheads="1"/>
          </p:cNvSpPr>
          <p:nvPr/>
        </p:nvSpPr>
        <p:spPr bwMode="auto">
          <a:xfrm>
            <a:off x="1905000" y="5791200"/>
            <a:ext cx="5354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Antonio Torralba &amp; Aude Oliva (2002) </a:t>
            </a:r>
          </a:p>
        </p:txBody>
      </p:sp>
      <p:pic>
        <p:nvPicPr>
          <p:cNvPr id="59396" name="Picture 6" descr="farPedestr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839" y="1447800"/>
            <a:ext cx="42957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ctrTitle"/>
          </p:nvPr>
        </p:nvSpPr>
        <p:spPr>
          <a:xfrm>
            <a:off x="609600" y="4038601"/>
            <a:ext cx="7772400" cy="1165225"/>
          </a:xfrm>
        </p:spPr>
        <p:txBody>
          <a:bodyPr/>
          <a:lstStyle/>
          <a:p>
            <a:pPr algn="ctr"/>
            <a:r>
              <a:rPr lang="en-US" altLang="en-US"/>
              <a:t>Enter Computer Graphics...</a:t>
            </a:r>
          </a:p>
        </p:txBody>
      </p:sp>
      <p:pic>
        <p:nvPicPr>
          <p:cNvPr id="60419" name="Picture 9" descr="The image “http://www.espacioexterior.net/imagenes-4/luxojr-02.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71600"/>
            <a:ext cx="2286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495802" y="838201"/>
            <a:ext cx="4291013" cy="5948362"/>
            <a:chOff x="2832" y="528"/>
            <a:chExt cx="2703" cy="3747"/>
          </a:xfrm>
        </p:grpSpPr>
        <p:sp>
          <p:nvSpPr>
            <p:cNvPr id="61458" name="Rectangle 46"/>
            <p:cNvSpPr>
              <a:spLocks noChangeArrowheads="1"/>
            </p:cNvSpPr>
            <p:nvPr/>
          </p:nvSpPr>
          <p:spPr bwMode="auto">
            <a:xfrm>
              <a:off x="2832" y="528"/>
              <a:ext cx="2688" cy="3696"/>
            </a:xfrm>
            <a:prstGeom prst="rect">
              <a:avLst/>
            </a:prstGeom>
            <a:solidFill>
              <a:schemeClr val="accent1"/>
            </a:solidFill>
            <a:ln w="38100">
              <a:solidFill>
                <a:schemeClr val="tx1"/>
              </a:solidFill>
              <a:miter lim="800000"/>
              <a:headEnd/>
              <a:tailEnd/>
            </a:ln>
          </p:spPr>
          <p:txBody>
            <a:bodyPr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a:spcBef>
                  <a:spcPct val="0"/>
                </a:spcBef>
              </a:pPr>
              <a:endParaRPr lang="ru-RU" altLang="en-US" sz="2400" b="0"/>
            </a:p>
          </p:txBody>
        </p:sp>
        <p:sp>
          <p:nvSpPr>
            <p:cNvPr id="61459" name="Text Box 48"/>
            <p:cNvSpPr txBox="1">
              <a:spLocks noChangeArrowheads="1"/>
            </p:cNvSpPr>
            <p:nvPr/>
          </p:nvSpPr>
          <p:spPr bwMode="auto">
            <a:xfrm>
              <a:off x="3555" y="3868"/>
              <a:ext cx="198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3600" b="0">
                  <a:latin typeface="Elephant" pitchFamily="18" charset="0"/>
                </a:rPr>
                <a:t>GRAPHICS</a:t>
              </a:r>
            </a:p>
          </p:txBody>
        </p:sp>
      </p:grpSp>
      <p:sp>
        <p:nvSpPr>
          <p:cNvPr id="61443" name="Rectangle 2"/>
          <p:cNvSpPr>
            <a:spLocks noGrp="1" noChangeArrowheads="1"/>
          </p:cNvSpPr>
          <p:nvPr>
            <p:ph type="title"/>
          </p:nvPr>
        </p:nvSpPr>
        <p:spPr/>
        <p:txBody>
          <a:bodyPr/>
          <a:lstStyle/>
          <a:p>
            <a:r>
              <a:rPr lang="en-US" altLang="en-US"/>
              <a:t>Traditional Computer Graphics</a:t>
            </a:r>
          </a:p>
        </p:txBody>
      </p:sp>
      <p:pic>
        <p:nvPicPr>
          <p:cNvPr id="61444" name="Picture 11"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1" y="990601"/>
            <a:ext cx="38671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5"/>
          <p:cNvGrpSpPr>
            <a:grpSpLocks/>
          </p:cNvGrpSpPr>
          <p:nvPr/>
        </p:nvGrpSpPr>
        <p:grpSpPr bwMode="auto">
          <a:xfrm>
            <a:off x="304801" y="990601"/>
            <a:ext cx="3505200" cy="3267075"/>
            <a:chOff x="192" y="624"/>
            <a:chExt cx="2208" cy="2058"/>
          </a:xfrm>
        </p:grpSpPr>
        <p:pic>
          <p:nvPicPr>
            <p:cNvPr id="61456" name="Picture 10" descr="wireframe"/>
            <p:cNvPicPr>
              <a:picLocks noChangeAspect="1" noChangeArrowheads="1"/>
            </p:cNvPicPr>
            <p:nvPr/>
          </p:nvPicPr>
          <p:blipFill>
            <a:blip r:embed="rId3" cstate="print">
              <a:lum bright="24000" contrast="48000"/>
              <a:extLst>
                <a:ext uri="{28A0092B-C50C-407E-A947-70E740481C1C}">
                  <a14:useLocalDpi xmlns:a14="http://schemas.microsoft.com/office/drawing/2010/main" val="0"/>
                </a:ext>
              </a:extLst>
            </a:blip>
            <a:srcRect/>
            <a:stretch>
              <a:fillRect/>
            </a:stretch>
          </p:blipFill>
          <p:spPr bwMode="auto">
            <a:xfrm>
              <a:off x="192" y="624"/>
              <a:ext cx="2208"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7" name="Text Box 24"/>
            <p:cNvSpPr txBox="1">
              <a:spLocks noChangeArrowheads="1"/>
            </p:cNvSpPr>
            <p:nvPr/>
          </p:nvSpPr>
          <p:spPr bwMode="auto">
            <a:xfrm>
              <a:off x="624" y="2352"/>
              <a:ext cx="141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b="0"/>
                <a:t>3D geometry</a:t>
              </a:r>
            </a:p>
          </p:txBody>
        </p:sp>
      </p:grpSp>
      <p:grpSp>
        <p:nvGrpSpPr>
          <p:cNvPr id="4" name="Group 44"/>
          <p:cNvGrpSpPr>
            <a:grpSpLocks/>
          </p:cNvGrpSpPr>
          <p:nvPr/>
        </p:nvGrpSpPr>
        <p:grpSpPr bwMode="auto">
          <a:xfrm>
            <a:off x="304800" y="3810001"/>
            <a:ext cx="7937500" cy="2886075"/>
            <a:chOff x="192" y="2400"/>
            <a:chExt cx="5000" cy="1818"/>
          </a:xfrm>
        </p:grpSpPr>
        <p:pic>
          <p:nvPicPr>
            <p:cNvPr id="61447" name="Picture 17" descr="MCj029093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 y="2832"/>
              <a:ext cx="28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9" descr="tex2html_wrap_inline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3038"/>
              <a:ext cx="1344"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25"/>
            <p:cNvSpPr txBox="1">
              <a:spLocks noChangeArrowheads="1"/>
            </p:cNvSpPr>
            <p:nvPr/>
          </p:nvSpPr>
          <p:spPr bwMode="auto">
            <a:xfrm>
              <a:off x="912" y="3888"/>
              <a:ext cx="8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b="0"/>
                <a:t>physics</a:t>
              </a:r>
            </a:p>
          </p:txBody>
        </p:sp>
        <p:sp>
          <p:nvSpPr>
            <p:cNvPr id="61450" name="Rectangle 29"/>
            <p:cNvSpPr>
              <a:spLocks noChangeArrowheads="1"/>
            </p:cNvSpPr>
            <p:nvPr/>
          </p:nvSpPr>
          <p:spPr bwMode="auto">
            <a:xfrm>
              <a:off x="192" y="2736"/>
              <a:ext cx="2208" cy="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endParaRPr lang="en-US" altLang="en-US" sz="2400"/>
            </a:p>
          </p:txBody>
        </p:sp>
        <p:sp>
          <p:nvSpPr>
            <p:cNvPr id="61451" name="Oval 34"/>
            <p:cNvSpPr>
              <a:spLocks noChangeArrowheads="1"/>
            </p:cNvSpPr>
            <p:nvPr/>
          </p:nvSpPr>
          <p:spPr bwMode="auto">
            <a:xfrm>
              <a:off x="3168" y="2976"/>
              <a:ext cx="1920" cy="864"/>
            </a:xfrm>
            <a:prstGeom prst="ellipse">
              <a:avLst/>
            </a:prstGeom>
            <a:solidFill>
              <a:srgbClr val="CCFF33"/>
            </a:solidFill>
            <a:ln w="9525">
              <a:solidFill>
                <a:schemeClr val="tx1"/>
              </a:solidFill>
              <a:round/>
              <a:headEnd/>
              <a:tailEnd/>
            </a:ln>
          </p:spPr>
          <p:txBody>
            <a:bodyPr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a:spcBef>
                  <a:spcPct val="0"/>
                </a:spcBef>
              </a:pPr>
              <a:r>
                <a:rPr lang="en-US" altLang="en-US" sz="4000" b="0"/>
                <a:t>Simulation</a:t>
              </a:r>
            </a:p>
          </p:txBody>
        </p:sp>
        <p:sp>
          <p:nvSpPr>
            <p:cNvPr id="61452" name="Line 36"/>
            <p:cNvSpPr>
              <a:spLocks noChangeShapeType="1"/>
            </p:cNvSpPr>
            <p:nvPr/>
          </p:nvSpPr>
          <p:spPr bwMode="auto">
            <a:xfrm flipV="1">
              <a:off x="2496" y="3408"/>
              <a:ext cx="624" cy="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3" name="Line 38"/>
            <p:cNvSpPr>
              <a:spLocks noChangeShapeType="1"/>
            </p:cNvSpPr>
            <p:nvPr/>
          </p:nvSpPr>
          <p:spPr bwMode="auto">
            <a:xfrm>
              <a:off x="2448" y="2400"/>
              <a:ext cx="816" cy="672"/>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4" name="Text Box 40"/>
            <p:cNvSpPr txBox="1">
              <a:spLocks noChangeArrowheads="1"/>
            </p:cNvSpPr>
            <p:nvPr/>
          </p:nvSpPr>
          <p:spPr bwMode="auto">
            <a:xfrm>
              <a:off x="4234" y="2544"/>
              <a:ext cx="95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projection</a:t>
              </a:r>
            </a:p>
          </p:txBody>
        </p:sp>
        <p:sp>
          <p:nvSpPr>
            <p:cNvPr id="61455" name="AutoShape 42"/>
            <p:cNvSpPr>
              <a:spLocks noChangeArrowheads="1"/>
            </p:cNvSpPr>
            <p:nvPr/>
          </p:nvSpPr>
          <p:spPr bwMode="auto">
            <a:xfrm>
              <a:off x="3984" y="2448"/>
              <a:ext cx="288" cy="480"/>
            </a:xfrm>
            <a:prstGeom prst="upArrow">
              <a:avLst>
                <a:gd name="adj1" fmla="val 50000"/>
                <a:gd name="adj2" fmla="val 41667"/>
              </a:avLst>
            </a:prstGeom>
            <a:solidFill>
              <a:schemeClr val="tx1"/>
            </a:solidFill>
            <a:ln w="19050">
              <a:solidFill>
                <a:schemeClr val="tx1"/>
              </a:solidFill>
              <a:miter lim="800000"/>
              <a:headEnd/>
              <a:tailEnd/>
            </a:ln>
          </p:spPr>
          <p:txBody>
            <a:bodyPr vert="eaVert"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endParaRPr lang="en-US" alt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p:txBody>
          <a:bodyPr/>
          <a:lstStyle/>
          <a:p>
            <a:r>
              <a:rPr lang="en-US" altLang="en-US" dirty="0"/>
              <a:t>Modern Computer Graphics</a:t>
            </a:r>
          </a:p>
        </p:txBody>
      </p:sp>
      <p:pic>
        <p:nvPicPr>
          <p:cNvPr id="62467" name="Picture 8" descr="The image “http://graphics.ucsd.edu/~henrik/images/imgs/mie3pm.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1"/>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 Box 12"/>
          <p:cNvSpPr txBox="1">
            <a:spLocks noChangeArrowheads="1"/>
          </p:cNvSpPr>
          <p:nvPr/>
        </p:nvSpPr>
        <p:spPr bwMode="auto">
          <a:xfrm>
            <a:off x="1279526" y="5780088"/>
            <a:ext cx="6402705" cy="95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FontTx/>
              <a:buChar char="•"/>
            </a:pPr>
            <a:r>
              <a:rPr lang="en-US" altLang="en-US" b="0"/>
              <a:t>Amazingly real</a:t>
            </a:r>
          </a:p>
          <a:p>
            <a:pPr>
              <a:spcBef>
                <a:spcPct val="0"/>
              </a:spcBef>
              <a:buFontTx/>
              <a:buChar char="•"/>
            </a:pPr>
            <a:r>
              <a:rPr lang="en-US" altLang="en-US" b="0"/>
              <a:t>But so sterile, lifeless, </a:t>
            </a:r>
            <a:r>
              <a:rPr lang="en-US" altLang="en-US" b="0" i="1"/>
              <a:t>futuristic (why?)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a:t>The richness of our everyday world</a:t>
            </a:r>
          </a:p>
        </p:txBody>
      </p:sp>
      <p:pic>
        <p:nvPicPr>
          <p:cNvPr id="63491" name="Picture 6" descr="The image “http://www-cvr.ai.uiuc.edu/~slazebni/personal_page/photos/album_pavia/225_25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7"/>
          <p:cNvSpPr txBox="1">
            <a:spLocks noChangeArrowheads="1"/>
          </p:cNvSpPr>
          <p:nvPr/>
        </p:nvSpPr>
        <p:spPr bwMode="auto">
          <a:xfrm>
            <a:off x="6324600" y="6553200"/>
            <a:ext cx="2091736" cy="27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Photo by Svetlana Lazebnik</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p:txBody>
          <a:bodyPr/>
          <a:lstStyle/>
          <a:p>
            <a:r>
              <a:rPr lang="en-US" altLang="en-US"/>
              <a:t>Beauty in complexity</a:t>
            </a:r>
          </a:p>
        </p:txBody>
      </p:sp>
      <p:pic>
        <p:nvPicPr>
          <p:cNvPr id="64515" name="Picture 10" descr="The image “http://www.cs.berkeley.edu/~efros/photos/Albums/OxfordWinter/camera/IMG_5728.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11"/>
          <p:cNvSpPr txBox="1">
            <a:spLocks noChangeArrowheads="1"/>
          </p:cNvSpPr>
          <p:nvPr/>
        </p:nvSpPr>
        <p:spPr bwMode="auto">
          <a:xfrm>
            <a:off x="6324601" y="6553200"/>
            <a:ext cx="1825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University Parks, Oxford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lstStyle/>
          <a:p>
            <a:r>
              <a:rPr lang="en-US" altLang="en-US"/>
              <a:t>Which parts are hard to model?</a:t>
            </a:r>
          </a:p>
        </p:txBody>
      </p:sp>
      <p:pic>
        <p:nvPicPr>
          <p:cNvPr id="65539" name="Picture 6" descr="The image “http://www-cvr.ai.uiuc.edu/~slazebni/personal_page/photos/album_winter_sepia/02_gourds_sepi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8"/>
          <p:cNvSpPr txBox="1">
            <a:spLocks noChangeArrowheads="1"/>
          </p:cNvSpPr>
          <p:nvPr/>
        </p:nvSpPr>
        <p:spPr bwMode="auto">
          <a:xfrm>
            <a:off x="6324600" y="6553200"/>
            <a:ext cx="2091736" cy="27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Photo by Svetlana Lazebnik</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r>
              <a:rPr lang="en-US" altLang="en-US"/>
              <a:t>Creating Realistic Imagery</a:t>
            </a:r>
            <a:endParaRPr lang="ru-RU" altLang="en-US"/>
          </a:p>
        </p:txBody>
      </p:sp>
      <p:sp>
        <p:nvSpPr>
          <p:cNvPr id="62467" name="Rectangle 6"/>
          <p:cNvSpPr>
            <a:spLocks noGrp="1" noChangeArrowheads="1"/>
          </p:cNvSpPr>
          <p:nvPr>
            <p:ph type="body" sz="half" idx="1"/>
          </p:nvPr>
        </p:nvSpPr>
        <p:spPr>
          <a:xfrm>
            <a:off x="76201" y="4191000"/>
            <a:ext cx="3505200" cy="1981200"/>
          </a:xfrm>
        </p:spPr>
        <p:txBody>
          <a:bodyPr/>
          <a:lstStyle/>
          <a:p>
            <a:pPr marL="0" indent="0"/>
            <a:r>
              <a:rPr lang="en-US" altLang="en-US" sz="2000" dirty="0"/>
              <a:t>+ great creative possibilities</a:t>
            </a:r>
          </a:p>
          <a:p>
            <a:pPr marL="0" indent="0"/>
            <a:r>
              <a:rPr lang="en-US" altLang="en-US" sz="2000" dirty="0"/>
              <a:t>+ easy to manipulate objects/viewpoint</a:t>
            </a:r>
          </a:p>
          <a:p>
            <a:pPr marL="0" indent="0">
              <a:buFontTx/>
              <a:buChar char="-"/>
            </a:pPr>
            <a:r>
              <a:rPr lang="en-US" altLang="en-US" sz="2000" dirty="0"/>
              <a:t>Tremendous expertise and effort to obtain realism</a:t>
            </a:r>
          </a:p>
        </p:txBody>
      </p:sp>
      <p:sp>
        <p:nvSpPr>
          <p:cNvPr id="160775" name="Rectangle 7"/>
          <p:cNvSpPr>
            <a:spLocks noGrp="1" noChangeArrowheads="1"/>
          </p:cNvSpPr>
          <p:nvPr>
            <p:ph type="body" sz="half" idx="2"/>
          </p:nvPr>
        </p:nvSpPr>
        <p:spPr>
          <a:xfrm>
            <a:off x="5791200" y="4191000"/>
            <a:ext cx="3581400" cy="1981200"/>
          </a:xfrm>
        </p:spPr>
        <p:txBody>
          <a:bodyPr/>
          <a:lstStyle/>
          <a:p>
            <a:pPr marL="0" indent="0"/>
            <a:r>
              <a:rPr lang="en-US" altLang="en-US" sz="2000"/>
              <a:t>+ instantly realistic</a:t>
            </a:r>
          </a:p>
          <a:p>
            <a:pPr marL="0" indent="0"/>
            <a:r>
              <a:rPr lang="en-US" altLang="en-US" sz="2000"/>
              <a:t>+ easy to aquire</a:t>
            </a:r>
          </a:p>
          <a:p>
            <a:pPr marL="0" indent="0"/>
            <a:r>
              <a:rPr lang="en-US" altLang="en-US" sz="2000"/>
              <a:t>- very hard to manipulate objects/viewpoint</a:t>
            </a:r>
            <a:endParaRPr lang="ru-RU" altLang="en-US" sz="2000"/>
          </a:p>
        </p:txBody>
      </p:sp>
      <p:pic>
        <p:nvPicPr>
          <p:cNvPr id="62469" name="Picture 5" descr="rendered_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905000"/>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The image “http://www-cvr.ai.uiuc.edu/~slazebni/personal_page/photos/album_pavia/225_2536.JPG” cannot be displayed, because it contains erro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905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9"/>
          <p:cNvSpPr txBox="1">
            <a:spLocks noChangeArrowheads="1"/>
          </p:cNvSpPr>
          <p:nvPr/>
        </p:nvSpPr>
        <p:spPr bwMode="auto">
          <a:xfrm>
            <a:off x="171450" y="1371600"/>
            <a:ext cx="305723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a:t>Computer Graphics</a:t>
            </a:r>
            <a:endParaRPr lang="ru-RU" altLang="en-US"/>
          </a:p>
        </p:txBody>
      </p:sp>
      <p:sp>
        <p:nvSpPr>
          <p:cNvPr id="160778" name="Text Box 10"/>
          <p:cNvSpPr txBox="1">
            <a:spLocks noChangeArrowheads="1"/>
          </p:cNvSpPr>
          <p:nvPr/>
        </p:nvSpPr>
        <p:spPr bwMode="auto">
          <a:xfrm>
            <a:off x="6324601" y="1371600"/>
            <a:ext cx="208100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a:t>Photography</a:t>
            </a:r>
            <a:endParaRPr lang="ru-RU" altLang="en-US"/>
          </a:p>
        </p:txBody>
      </p:sp>
      <p:sp>
        <p:nvSpPr>
          <p:cNvPr id="160780" name="AutoShape 12"/>
          <p:cNvSpPr>
            <a:spLocks noChangeArrowheads="1"/>
          </p:cNvSpPr>
          <p:nvPr/>
        </p:nvSpPr>
        <p:spPr bwMode="auto">
          <a:xfrm>
            <a:off x="3352800" y="28194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lIns="91435" tIns="45718" rIns="91435" bIns="45718" anchor="ct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endParaRPr lang="en-US" altLang="en-US"/>
          </a:p>
        </p:txBody>
      </p:sp>
      <p:sp>
        <p:nvSpPr>
          <p:cNvPr id="160781" name="AutoShape 13"/>
          <p:cNvSpPr>
            <a:spLocks noChangeArrowheads="1"/>
          </p:cNvSpPr>
          <p:nvPr/>
        </p:nvSpPr>
        <p:spPr bwMode="auto">
          <a:xfrm flipH="1">
            <a:off x="5486400" y="28194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lIns="91435" tIns="45718" rIns="91435" bIns="45718" anchor="ct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endParaRPr lang="en-US" altLang="en-US"/>
          </a:p>
        </p:txBody>
      </p:sp>
      <p:sp>
        <p:nvSpPr>
          <p:cNvPr id="160783" name="Text Box 15"/>
          <p:cNvSpPr txBox="1">
            <a:spLocks noChangeArrowheads="1"/>
          </p:cNvSpPr>
          <p:nvPr/>
        </p:nvSpPr>
        <p:spPr bwMode="auto">
          <a:xfrm>
            <a:off x="3475038" y="1219200"/>
            <a:ext cx="2337489"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a:solidFill>
                  <a:srgbClr val="FF0000"/>
                </a:solidFill>
              </a:rPr>
              <a:t>Computational</a:t>
            </a:r>
          </a:p>
          <a:p>
            <a:r>
              <a:rPr lang="en-US" altLang="en-US">
                <a:solidFill>
                  <a:srgbClr val="FF0000"/>
                </a:solidFill>
              </a:rPr>
              <a:t>Photography</a:t>
            </a:r>
            <a:endParaRPr lang="ru-RU" altLang="en-US">
              <a:solidFill>
                <a:srgbClr val="FF0000"/>
              </a:solidFill>
            </a:endParaRPr>
          </a:p>
        </p:txBody>
      </p:sp>
      <p:sp>
        <p:nvSpPr>
          <p:cNvPr id="160785" name="Text Box 17"/>
          <p:cNvSpPr txBox="1">
            <a:spLocks noChangeArrowheads="1"/>
          </p:cNvSpPr>
          <p:nvPr/>
        </p:nvSpPr>
        <p:spPr bwMode="auto">
          <a:xfrm>
            <a:off x="3678239" y="2667001"/>
            <a:ext cx="1960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sz="2000" b="0">
                <a:solidFill>
                  <a:srgbClr val="FF0000"/>
                </a:solidFill>
              </a:rPr>
              <a:t>Realism</a:t>
            </a:r>
          </a:p>
          <a:p>
            <a:r>
              <a:rPr lang="en-US" altLang="en-US" sz="2000" b="0">
                <a:solidFill>
                  <a:srgbClr val="FF0000"/>
                </a:solidFill>
              </a:rPr>
              <a:t>Manipulation</a:t>
            </a:r>
          </a:p>
          <a:p>
            <a:r>
              <a:rPr lang="en-US" altLang="en-US" sz="2000" b="0">
                <a:solidFill>
                  <a:srgbClr val="FF0000"/>
                </a:solidFill>
              </a:rPr>
              <a:t>Ease of capture</a:t>
            </a:r>
            <a:endParaRPr lang="ru-RU" altLang="en-US" sz="2000" b="0">
              <a:solidFill>
                <a:srgbClr val="FF0000"/>
              </a:solidFill>
            </a:endParaRPr>
          </a:p>
        </p:txBody>
      </p:sp>
    </p:spTree>
    <p:extLst>
      <p:ext uri="{BB962C8B-B14F-4D97-AF65-F5344CB8AC3E}">
        <p14:creationId xmlns:p14="http://schemas.microsoft.com/office/powerpoint/2010/main" val="3864122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7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07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07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0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5" grpId="0" build="p"/>
      <p:bldP spid="160778" grpId="0"/>
      <p:bldP spid="160780" grpId="0" animBg="1"/>
      <p:bldP spid="160781" grpId="0" animBg="1"/>
      <p:bldP spid="160783" grpId="0"/>
      <p:bldP spid="16078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Computing in the old days…</a:t>
            </a:r>
          </a:p>
        </p:txBody>
      </p:sp>
      <p:pic>
        <p:nvPicPr>
          <p:cNvPr id="1026" name="Picture 2" descr="https://www.allaboutcircuits.com/uploads/articles/digital-image-processing-point-operations_Mahdi_AAC_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40904"/>
            <a:ext cx="416329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endered_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047" y="965351"/>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srcRect/>
          <a:stretch>
            <a:fillRect/>
          </a:stretch>
        </p:blipFill>
        <p:spPr bwMode="auto">
          <a:xfrm>
            <a:off x="3407050" y="3924590"/>
            <a:ext cx="2190093" cy="2616735"/>
          </a:xfrm>
          <a:prstGeom prst="rect">
            <a:avLst/>
          </a:prstGeom>
          <a:noFill/>
          <a:ln w="9525">
            <a:noFill/>
            <a:miter lim="800000"/>
            <a:headEnd/>
            <a:tailEnd/>
          </a:ln>
        </p:spPr>
      </p:pic>
      <p:sp>
        <p:nvSpPr>
          <p:cNvPr id="3" name="TextBox 2"/>
          <p:cNvSpPr txBox="1"/>
          <p:nvPr/>
        </p:nvSpPr>
        <p:spPr>
          <a:xfrm>
            <a:off x="685800" y="3185926"/>
            <a:ext cx="2903359" cy="738664"/>
          </a:xfrm>
          <a:prstGeom prst="rect">
            <a:avLst/>
          </a:prstGeom>
          <a:noFill/>
        </p:spPr>
        <p:txBody>
          <a:bodyPr wrap="none" rtlCol="0">
            <a:spAutoFit/>
          </a:bodyPr>
          <a:lstStyle/>
          <a:p>
            <a:r>
              <a:rPr lang="en-US" dirty="0"/>
              <a:t>Image Processing </a:t>
            </a:r>
            <a:endParaRPr lang="en-US" sz="1800" b="0" dirty="0"/>
          </a:p>
          <a:p>
            <a:r>
              <a:rPr lang="en-US" sz="1800" b="0" dirty="0"/>
              <a:t>EECS 225B</a:t>
            </a:r>
            <a:endParaRPr lang="en-US" sz="1800" dirty="0"/>
          </a:p>
        </p:txBody>
      </p:sp>
      <p:sp>
        <p:nvSpPr>
          <p:cNvPr id="7" name="TextBox 6"/>
          <p:cNvSpPr txBox="1"/>
          <p:nvPr/>
        </p:nvSpPr>
        <p:spPr>
          <a:xfrm>
            <a:off x="5715000" y="3185925"/>
            <a:ext cx="3057247" cy="1107996"/>
          </a:xfrm>
          <a:prstGeom prst="rect">
            <a:avLst/>
          </a:prstGeom>
          <a:noFill/>
        </p:spPr>
        <p:txBody>
          <a:bodyPr wrap="none" rtlCol="0">
            <a:spAutoFit/>
          </a:bodyPr>
          <a:lstStyle/>
          <a:p>
            <a:r>
              <a:rPr lang="en-US" dirty="0"/>
              <a:t>Computer Graphics</a:t>
            </a:r>
          </a:p>
          <a:p>
            <a:pPr lvl="0"/>
            <a:r>
              <a:rPr lang="en-US" sz="1800" b="0" dirty="0">
                <a:solidFill>
                  <a:srgbClr val="000000"/>
                </a:solidFill>
              </a:rPr>
              <a:t>CS 184</a:t>
            </a:r>
            <a:endParaRPr lang="en-US" sz="1800" dirty="0">
              <a:solidFill>
                <a:srgbClr val="000000"/>
              </a:solidFill>
            </a:endParaRPr>
          </a:p>
          <a:p>
            <a:endParaRPr lang="en-US" dirty="0"/>
          </a:p>
        </p:txBody>
      </p:sp>
      <p:sp>
        <p:nvSpPr>
          <p:cNvPr id="8" name="TextBox 7"/>
          <p:cNvSpPr txBox="1"/>
          <p:nvPr/>
        </p:nvSpPr>
        <p:spPr>
          <a:xfrm>
            <a:off x="2971800" y="6408014"/>
            <a:ext cx="3494098" cy="830997"/>
          </a:xfrm>
          <a:prstGeom prst="rect">
            <a:avLst/>
          </a:prstGeom>
          <a:noFill/>
        </p:spPr>
        <p:txBody>
          <a:bodyPr wrap="none" rtlCol="0">
            <a:spAutoFit/>
          </a:bodyPr>
          <a:lstStyle/>
          <a:p>
            <a:pPr lvl="0"/>
            <a:r>
              <a:rPr lang="en-US" dirty="0"/>
              <a:t>Computer Vision </a:t>
            </a:r>
            <a:r>
              <a:rPr lang="en-US" sz="1800" b="0" dirty="0">
                <a:solidFill>
                  <a:srgbClr val="000000"/>
                </a:solidFill>
              </a:rPr>
              <a:t>CS 280</a:t>
            </a:r>
            <a:endParaRPr lang="en-US" sz="1800" dirty="0">
              <a:solidFill>
                <a:srgbClr val="000000"/>
              </a:solidFill>
            </a:endParaRPr>
          </a:p>
          <a:p>
            <a:r>
              <a:rPr lang="en-US" dirty="0"/>
              <a:t> </a:t>
            </a:r>
          </a:p>
        </p:txBody>
      </p:sp>
    </p:spTree>
    <p:extLst>
      <p:ext uri="{BB962C8B-B14F-4D97-AF65-F5344CB8AC3E}">
        <p14:creationId xmlns:p14="http://schemas.microsoft.com/office/powerpoint/2010/main" val="174250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Computing gets interconnected</a:t>
            </a:r>
          </a:p>
        </p:txBody>
      </p:sp>
      <p:pic>
        <p:nvPicPr>
          <p:cNvPr id="1026" name="Picture 2" descr="https://www.allaboutcircuits.com/uploads/articles/digital-image-processing-point-operations_Mahdi_AAC_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75650"/>
            <a:ext cx="3360559" cy="1845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endered_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799" y="965351"/>
            <a:ext cx="2752447" cy="197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srcRect/>
          <a:stretch>
            <a:fillRect/>
          </a:stretch>
        </p:blipFill>
        <p:spPr bwMode="auto">
          <a:xfrm>
            <a:off x="2742915" y="3852684"/>
            <a:ext cx="2190093" cy="2616735"/>
          </a:xfrm>
          <a:prstGeom prst="rect">
            <a:avLst/>
          </a:prstGeom>
          <a:noFill/>
          <a:ln w="9525">
            <a:noFill/>
            <a:miter lim="800000"/>
            <a:headEnd/>
            <a:tailEnd/>
          </a:ln>
        </p:spPr>
      </p:pic>
      <p:sp>
        <p:nvSpPr>
          <p:cNvPr id="3" name="TextBox 2"/>
          <p:cNvSpPr txBox="1"/>
          <p:nvPr/>
        </p:nvSpPr>
        <p:spPr>
          <a:xfrm>
            <a:off x="457199" y="2816593"/>
            <a:ext cx="2903359" cy="738664"/>
          </a:xfrm>
          <a:prstGeom prst="rect">
            <a:avLst/>
          </a:prstGeom>
          <a:noFill/>
        </p:spPr>
        <p:txBody>
          <a:bodyPr wrap="none" rtlCol="0">
            <a:spAutoFit/>
          </a:bodyPr>
          <a:lstStyle/>
          <a:p>
            <a:r>
              <a:rPr lang="en-US" dirty="0"/>
              <a:t>Image Processing </a:t>
            </a:r>
            <a:endParaRPr lang="en-US" sz="1800" b="0" dirty="0"/>
          </a:p>
          <a:p>
            <a:r>
              <a:rPr lang="en-US" sz="1800" b="0" dirty="0"/>
              <a:t>EECS 225B</a:t>
            </a:r>
            <a:endParaRPr lang="en-US" sz="1800" dirty="0"/>
          </a:p>
        </p:txBody>
      </p:sp>
      <p:sp>
        <p:nvSpPr>
          <p:cNvPr id="7" name="TextBox 6"/>
          <p:cNvSpPr txBox="1"/>
          <p:nvPr/>
        </p:nvSpPr>
        <p:spPr>
          <a:xfrm>
            <a:off x="5897532" y="2969923"/>
            <a:ext cx="3057247" cy="1107996"/>
          </a:xfrm>
          <a:prstGeom prst="rect">
            <a:avLst/>
          </a:prstGeom>
          <a:noFill/>
        </p:spPr>
        <p:txBody>
          <a:bodyPr wrap="none" rtlCol="0">
            <a:spAutoFit/>
          </a:bodyPr>
          <a:lstStyle/>
          <a:p>
            <a:r>
              <a:rPr lang="en-US" dirty="0"/>
              <a:t>Computer Graphics</a:t>
            </a:r>
          </a:p>
          <a:p>
            <a:pPr lvl="0"/>
            <a:r>
              <a:rPr lang="en-US" sz="1800" b="0" dirty="0">
                <a:solidFill>
                  <a:srgbClr val="000000"/>
                </a:solidFill>
              </a:rPr>
              <a:t>CS 184</a:t>
            </a:r>
            <a:endParaRPr lang="en-US" sz="1800" dirty="0">
              <a:solidFill>
                <a:srgbClr val="000000"/>
              </a:solidFill>
            </a:endParaRPr>
          </a:p>
          <a:p>
            <a:endParaRPr lang="en-US" dirty="0"/>
          </a:p>
        </p:txBody>
      </p:sp>
      <p:sp>
        <p:nvSpPr>
          <p:cNvPr id="8" name="TextBox 7"/>
          <p:cNvSpPr txBox="1"/>
          <p:nvPr/>
        </p:nvSpPr>
        <p:spPr>
          <a:xfrm>
            <a:off x="2077005" y="6333091"/>
            <a:ext cx="3571042" cy="830997"/>
          </a:xfrm>
          <a:prstGeom prst="rect">
            <a:avLst/>
          </a:prstGeom>
          <a:noFill/>
        </p:spPr>
        <p:txBody>
          <a:bodyPr wrap="none" rtlCol="0">
            <a:spAutoFit/>
          </a:bodyPr>
          <a:lstStyle/>
          <a:p>
            <a:pPr lvl="0"/>
            <a:r>
              <a:rPr lang="en-US" dirty="0"/>
              <a:t>Computer Vision </a:t>
            </a:r>
            <a:r>
              <a:rPr lang="en-US" sz="1800" b="0" dirty="0">
                <a:solidFill>
                  <a:srgbClr val="000000"/>
                </a:solidFill>
              </a:rPr>
              <a:t>CS 280</a:t>
            </a:r>
            <a:endParaRPr lang="en-US" sz="1800" dirty="0">
              <a:solidFill>
                <a:srgbClr val="000000"/>
              </a:solidFill>
            </a:endParaRPr>
          </a:p>
          <a:p>
            <a:r>
              <a:rPr lang="en-US" dirty="0"/>
              <a:t> </a:t>
            </a:r>
          </a:p>
        </p:txBody>
      </p:sp>
      <p:pic>
        <p:nvPicPr>
          <p:cNvPr id="9" name="Picture 2" descr="Computational Photography Mont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1871" y="3843623"/>
            <a:ext cx="2190094" cy="185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102728" y="5545604"/>
            <a:ext cx="2422458" cy="830997"/>
          </a:xfrm>
          <a:prstGeom prst="rect">
            <a:avLst/>
          </a:prstGeom>
          <a:noFill/>
        </p:spPr>
        <p:txBody>
          <a:bodyPr wrap="none" rtlCol="0">
            <a:spAutoFit/>
          </a:bodyPr>
          <a:lstStyle/>
          <a:p>
            <a:r>
              <a:rPr lang="en-US" dirty="0"/>
              <a:t>Computational </a:t>
            </a:r>
          </a:p>
          <a:p>
            <a:r>
              <a:rPr lang="en-US" dirty="0"/>
              <a:t>Photography</a:t>
            </a:r>
          </a:p>
        </p:txBody>
      </p:sp>
      <p:pic>
        <p:nvPicPr>
          <p:cNvPr id="3074" name="Picture 2" descr="Visual Perception — Vision Rehab 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735" y="3666834"/>
            <a:ext cx="2054225" cy="22942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535" y="5991306"/>
            <a:ext cx="2929841" cy="1107996"/>
          </a:xfrm>
          <a:prstGeom prst="rect">
            <a:avLst/>
          </a:prstGeom>
          <a:noFill/>
        </p:spPr>
        <p:txBody>
          <a:bodyPr wrap="none" rtlCol="0">
            <a:spAutoFit/>
          </a:bodyPr>
          <a:lstStyle/>
          <a:p>
            <a:pPr lvl="0"/>
            <a:r>
              <a:rPr lang="en-US" dirty="0"/>
              <a:t>Visual Perception  </a:t>
            </a:r>
          </a:p>
          <a:p>
            <a:pPr lvl="0"/>
            <a:r>
              <a:rPr lang="en-US" sz="1800" b="0" dirty="0">
                <a:solidFill>
                  <a:srgbClr val="000000"/>
                </a:solidFill>
              </a:rPr>
              <a:t>PSYCH</a:t>
            </a:r>
            <a:endParaRPr lang="en-US" sz="1800" dirty="0">
              <a:solidFill>
                <a:srgbClr val="000000"/>
              </a:solidFill>
            </a:endParaRPr>
          </a:p>
          <a:p>
            <a:r>
              <a:rPr lang="en-US" dirty="0"/>
              <a:t> </a:t>
            </a:r>
          </a:p>
        </p:txBody>
      </p:sp>
      <p:pic>
        <p:nvPicPr>
          <p:cNvPr id="3078" name="Picture 6" descr="If You're An Art History Nerd, You'll Definitely Get 15/15 On This Quiz"/>
          <p:cNvPicPr>
            <a:picLocks noChangeAspect="1" noChangeArrowheads="1"/>
          </p:cNvPicPr>
          <p:nvPr/>
        </p:nvPicPr>
        <p:blipFill rotWithShape="1">
          <a:blip r:embed="rId7">
            <a:extLst>
              <a:ext uri="{28A0092B-C50C-407E-A947-70E740481C1C}">
                <a14:useLocalDpi xmlns:a14="http://schemas.microsoft.com/office/drawing/2010/main" val="0"/>
              </a:ext>
            </a:extLst>
          </a:blip>
          <a:srcRect l="53799"/>
          <a:stretch/>
        </p:blipFill>
        <p:spPr bwMode="auto">
          <a:xfrm>
            <a:off x="4082890" y="1096023"/>
            <a:ext cx="1214576" cy="17430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37961" y="2873733"/>
            <a:ext cx="1861407" cy="738664"/>
          </a:xfrm>
          <a:prstGeom prst="rect">
            <a:avLst/>
          </a:prstGeom>
          <a:noFill/>
        </p:spPr>
        <p:txBody>
          <a:bodyPr wrap="none" rtlCol="0">
            <a:spAutoFit/>
          </a:bodyPr>
          <a:lstStyle/>
          <a:p>
            <a:r>
              <a:rPr lang="en-US" dirty="0"/>
              <a:t>Art History </a:t>
            </a:r>
            <a:endParaRPr lang="en-US" sz="1800" b="0" dirty="0"/>
          </a:p>
          <a:p>
            <a:r>
              <a:rPr lang="en-US" sz="1800" b="0" dirty="0"/>
              <a:t>ART 10</a:t>
            </a:r>
            <a:endParaRPr lang="en-US" sz="1800" dirty="0"/>
          </a:p>
        </p:txBody>
      </p:sp>
      <p:sp>
        <p:nvSpPr>
          <p:cNvPr id="4" name="TextBox 3">
            <a:extLst>
              <a:ext uri="{FF2B5EF4-FFF2-40B4-BE49-F238E27FC236}">
                <a16:creationId xmlns:a16="http://schemas.microsoft.com/office/drawing/2014/main" id="{4E44F446-3760-E875-62A9-FC0D58A29DB5}"/>
              </a:ext>
            </a:extLst>
          </p:cNvPr>
          <p:cNvSpPr txBox="1"/>
          <p:nvPr/>
        </p:nvSpPr>
        <p:spPr>
          <a:xfrm>
            <a:off x="7580829" y="6019976"/>
            <a:ext cx="1500732" cy="830997"/>
          </a:xfrm>
          <a:prstGeom prst="rect">
            <a:avLst/>
          </a:prstGeom>
          <a:noFill/>
        </p:spPr>
        <p:txBody>
          <a:bodyPr wrap="none" rtlCol="0">
            <a:spAutoFit/>
          </a:bodyPr>
          <a:lstStyle/>
          <a:p>
            <a:r>
              <a:rPr lang="en-US" dirty="0"/>
              <a:t>Machine </a:t>
            </a:r>
          </a:p>
          <a:p>
            <a:r>
              <a:rPr lang="en-US" dirty="0"/>
              <a:t>Learning</a:t>
            </a:r>
          </a:p>
        </p:txBody>
      </p:sp>
      <p:pic>
        <p:nvPicPr>
          <p:cNvPr id="6146" name="Picture 2" descr="SaraAI - mnist">
            <a:extLst>
              <a:ext uri="{FF2B5EF4-FFF2-40B4-BE49-F238E27FC236}">
                <a16:creationId xmlns:a16="http://schemas.microsoft.com/office/drawing/2014/main" id="{47A17FC0-9C96-0250-2820-3487FF6BF5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0829" y="4453670"/>
            <a:ext cx="1537636" cy="153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49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6|9.6|5.7|7.4"/>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Custom Design">
  <a:themeElements>
    <a:clrScheme name="5_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5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10835</TotalTime>
  <Words>2177</Words>
  <Application>Microsoft Office PowerPoint</Application>
  <PresentationFormat>On-screen Show (4:3)</PresentationFormat>
  <Paragraphs>369</Paragraphs>
  <Slides>77</Slides>
  <Notes>12</Notes>
  <HiddenSlides>0</HiddenSlides>
  <MMClips>4</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77</vt:i4>
      </vt:variant>
    </vt:vector>
  </HeadingPairs>
  <TitlesOfParts>
    <vt:vector size="92" baseType="lpstr">
      <vt:lpstr>Arial</vt:lpstr>
      <vt:lpstr>Calibri</vt:lpstr>
      <vt:lpstr>Calibri Light</vt:lpstr>
      <vt:lpstr>Elephant</vt:lpstr>
      <vt:lpstr>Futura</vt:lpstr>
      <vt:lpstr>Google Sans</vt:lpstr>
      <vt:lpstr>Helevetica</vt:lpstr>
      <vt:lpstr>Helvetica</vt:lpstr>
      <vt:lpstr>Palatino Linotype</vt:lpstr>
      <vt:lpstr>Roboto</vt:lpstr>
      <vt:lpstr>Times New Roman</vt:lpstr>
      <vt:lpstr>Blank Presentation</vt:lpstr>
      <vt:lpstr>5_Custom Design</vt:lpstr>
      <vt:lpstr>1_Default Design</vt:lpstr>
      <vt:lpstr>Office Theme</vt:lpstr>
      <vt:lpstr>CS 180/280A: Intro to Computer Vision  and Computational Photography</vt:lpstr>
      <vt:lpstr>Covid Precautions </vt:lpstr>
      <vt:lpstr>Today</vt:lpstr>
      <vt:lpstr>Teaching Team: professors</vt:lpstr>
      <vt:lpstr>Teaching Team: GSIs</vt:lpstr>
      <vt:lpstr>Teaching Team: Readers/Tutors</vt:lpstr>
      <vt:lpstr>Why This Course?</vt:lpstr>
      <vt:lpstr>Visual Computing in the old days…</vt:lpstr>
      <vt:lpstr>Visual Computing gets interconnected</vt:lpstr>
      <vt:lpstr>Visual Computing gets interconnected</vt:lpstr>
      <vt:lpstr>CS180: Focus on Visual Data</vt:lpstr>
      <vt:lpstr>Course objectives</vt:lpstr>
      <vt:lpstr>Course objectives</vt:lpstr>
      <vt:lpstr>Course objectives</vt:lpstr>
      <vt:lpstr>Course objectives</vt:lpstr>
      <vt:lpstr>Course objectives</vt:lpstr>
      <vt:lpstr>Course objectives</vt:lpstr>
      <vt:lpstr>Different people see different things</vt:lpstr>
      <vt:lpstr>People see things that aren’t there</vt:lpstr>
      <vt:lpstr>But actually…</vt:lpstr>
      <vt:lpstr>Course objectives</vt:lpstr>
      <vt:lpstr>Course objectives</vt:lpstr>
      <vt:lpstr>Programming Project #1</vt:lpstr>
      <vt:lpstr>Programming Project #1</vt:lpstr>
      <vt:lpstr>Project 2: Fun with frequencies</vt:lpstr>
      <vt:lpstr>Project 2: Fun with frequencies</vt:lpstr>
      <vt:lpstr>Project 2:  Fun with Frequencies</vt:lpstr>
      <vt:lpstr>Project 3: Face modeling and morphing</vt:lpstr>
      <vt:lpstr>Project 4: Panorama Stitching</vt:lpstr>
      <vt:lpstr>Project 5: TBD </vt:lpstr>
      <vt:lpstr>Final Project</vt:lpstr>
      <vt:lpstr>Example Pre-canned Project</vt:lpstr>
      <vt:lpstr>Paper Pop-up</vt:lpstr>
      <vt:lpstr>Sample final project in my class</vt:lpstr>
      <vt:lpstr>PowerPoint Presentation</vt:lpstr>
      <vt:lpstr>For each project:</vt:lpstr>
      <vt:lpstr>Textbook</vt:lpstr>
      <vt:lpstr>Class Organization / Administrivia</vt:lpstr>
      <vt:lpstr>General</vt:lpstr>
      <vt:lpstr>Administrative Stuff</vt:lpstr>
      <vt:lpstr>Rule # 1: No lecture recordings</vt:lpstr>
      <vt:lpstr>Rule # 2: Deadline is a deadline</vt:lpstr>
      <vt:lpstr>Rule # 3: TA’s don’t debug code</vt:lpstr>
      <vt:lpstr>Getting help outside of class</vt:lpstr>
      <vt:lpstr>Academic Integrity</vt:lpstr>
      <vt:lpstr>Our GPT policy</vt:lpstr>
      <vt:lpstr>Waitlists</vt:lpstr>
      <vt:lpstr>Warning:  historically high GPA of this course</vt:lpstr>
      <vt:lpstr>Why you should NOT take this class</vt:lpstr>
      <vt:lpstr>Now… reasons TO take this class</vt:lpstr>
      <vt:lpstr>A Brief History of the Visual Data</vt:lpstr>
      <vt:lpstr>Depicting Our World: The Beginning</vt:lpstr>
      <vt:lpstr>PowerPoint Presentation</vt:lpstr>
      <vt:lpstr>Depicting Our World: Middle Ages</vt:lpstr>
      <vt:lpstr>Depicting Our World: Middle Ages</vt:lpstr>
      <vt:lpstr>Beginnings of the Renaissance </vt:lpstr>
      <vt:lpstr>Depicting Our World: Renaissance</vt:lpstr>
      <vt:lpstr>Depicting Our World: Renaissance</vt:lpstr>
      <vt:lpstr>Depicting Our World: Toward Perfection</vt:lpstr>
      <vt:lpstr>Depicting Our World: Toward Perfection</vt:lpstr>
      <vt:lpstr>Depicting Our World: Perfection!</vt:lpstr>
      <vt:lpstr>Depicting Our World:   Realism?</vt:lpstr>
      <vt:lpstr>Paris,  according to  Flickr</vt:lpstr>
      <vt:lpstr>Paris, according to Google StreetView</vt:lpstr>
      <vt:lpstr>Paris, according to me</vt:lpstr>
      <vt:lpstr>After realism…</vt:lpstr>
      <vt:lpstr>Depicting Our World: Ongoing Quest</vt:lpstr>
      <vt:lpstr>Better than realism?</vt:lpstr>
      <vt:lpstr>Which one is right?</vt:lpstr>
      <vt:lpstr>Depicting Our World: Ongoing Quest</vt:lpstr>
      <vt:lpstr>Enter Computer Graphics...</vt:lpstr>
      <vt:lpstr>Traditional Computer Graphics</vt:lpstr>
      <vt:lpstr>Modern Computer Graphics</vt:lpstr>
      <vt:lpstr>The richness of our everyday world</vt:lpstr>
      <vt:lpstr>Beauty in complexity</vt:lpstr>
      <vt:lpstr>Which parts are hard to model?</vt:lpstr>
      <vt:lpstr>Creating Realistic Imagery</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Alexei Efros</cp:lastModifiedBy>
  <cp:revision>275</cp:revision>
  <dcterms:created xsi:type="dcterms:W3CDTF">2004-08-29T23:15:23Z</dcterms:created>
  <dcterms:modified xsi:type="dcterms:W3CDTF">2023-08-24T02:02:29Z</dcterms:modified>
</cp:coreProperties>
</file>