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10.xml" ContentType="application/vnd.openxmlformats-officedocument.presentationml.notesSlide+xml"/>
  <Override PartName="/ppt/tags/tag26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13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4"/>
  </p:notesMasterIdLst>
  <p:handoutMasterIdLst>
    <p:handoutMasterId r:id="rId65"/>
  </p:handoutMasterIdLst>
  <p:sldIdLst>
    <p:sldId id="410" r:id="rId2"/>
    <p:sldId id="425" r:id="rId3"/>
    <p:sldId id="486" r:id="rId4"/>
    <p:sldId id="426" r:id="rId5"/>
    <p:sldId id="487" r:id="rId6"/>
    <p:sldId id="488" r:id="rId7"/>
    <p:sldId id="462" r:id="rId8"/>
    <p:sldId id="489" r:id="rId9"/>
    <p:sldId id="439" r:id="rId10"/>
    <p:sldId id="450" r:id="rId11"/>
    <p:sldId id="490" r:id="rId12"/>
    <p:sldId id="465" r:id="rId13"/>
    <p:sldId id="466" r:id="rId14"/>
    <p:sldId id="467" r:id="rId15"/>
    <p:sldId id="468" r:id="rId16"/>
    <p:sldId id="469" r:id="rId17"/>
    <p:sldId id="470" r:id="rId18"/>
    <p:sldId id="471" r:id="rId19"/>
    <p:sldId id="453" r:id="rId20"/>
    <p:sldId id="420" r:id="rId21"/>
    <p:sldId id="421" r:id="rId22"/>
    <p:sldId id="419" r:id="rId23"/>
    <p:sldId id="422" r:id="rId24"/>
    <p:sldId id="423" r:id="rId25"/>
    <p:sldId id="424" r:id="rId26"/>
    <p:sldId id="382" r:id="rId27"/>
    <p:sldId id="341" r:id="rId28"/>
    <p:sldId id="346" r:id="rId29"/>
    <p:sldId id="430" r:id="rId30"/>
    <p:sldId id="429" r:id="rId31"/>
    <p:sldId id="431" r:id="rId32"/>
    <p:sldId id="432" r:id="rId33"/>
    <p:sldId id="433" r:id="rId34"/>
    <p:sldId id="434" r:id="rId35"/>
    <p:sldId id="435" r:id="rId36"/>
    <p:sldId id="436" r:id="rId37"/>
    <p:sldId id="437" r:id="rId38"/>
    <p:sldId id="427" r:id="rId39"/>
    <p:sldId id="428" r:id="rId40"/>
    <p:sldId id="372" r:id="rId41"/>
    <p:sldId id="373" r:id="rId42"/>
    <p:sldId id="349" r:id="rId43"/>
    <p:sldId id="385" r:id="rId44"/>
    <p:sldId id="447" r:id="rId45"/>
    <p:sldId id="448" r:id="rId46"/>
    <p:sldId id="449" r:id="rId47"/>
    <p:sldId id="492" r:id="rId48"/>
    <p:sldId id="521" r:id="rId49"/>
    <p:sldId id="522" r:id="rId50"/>
    <p:sldId id="523" r:id="rId51"/>
    <p:sldId id="524" r:id="rId52"/>
    <p:sldId id="525" r:id="rId53"/>
    <p:sldId id="529" r:id="rId54"/>
    <p:sldId id="530" r:id="rId55"/>
    <p:sldId id="494" r:id="rId56"/>
    <p:sldId id="864" r:id="rId57"/>
    <p:sldId id="865" r:id="rId58"/>
    <p:sldId id="495" r:id="rId59"/>
    <p:sldId id="496" r:id="rId60"/>
    <p:sldId id="497" r:id="rId61"/>
    <p:sldId id="527" r:id="rId62"/>
    <p:sldId id="528" r:id="rId63"/>
  </p:sldIdLst>
  <p:sldSz cx="9144000" cy="6858000" type="screen4x3"/>
  <p:notesSz cx="7315200" cy="9601200"/>
  <p:custDataLst>
    <p:tags r:id="rId66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>
          <p15:clr>
            <a:srgbClr val="A4A3A4"/>
          </p15:clr>
        </p15:guide>
        <p15:guide id="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80"/>
    <p:restoredTop sz="78662"/>
  </p:normalViewPr>
  <p:slideViewPr>
    <p:cSldViewPr showGuides="1">
      <p:cViewPr varScale="1">
        <p:scale>
          <a:sx n="95" d="100"/>
          <a:sy n="95" d="100"/>
        </p:scale>
        <p:origin x="1808" y="192"/>
      </p:cViewPr>
      <p:guideLst>
        <p:guide orient="horz" pos="3984"/>
        <p:guide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gs" Target="tags/tag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62.xml"/><Relationship Id="rId3" Type="http://schemas.openxmlformats.org/officeDocument/2006/relationships/slide" Target="slides/slide32.xml"/><Relationship Id="rId7" Type="http://schemas.openxmlformats.org/officeDocument/2006/relationships/slide" Target="slides/slide55.xml"/><Relationship Id="rId2" Type="http://schemas.openxmlformats.org/officeDocument/2006/relationships/slide" Target="slides/slide30.xml"/><Relationship Id="rId1" Type="http://schemas.openxmlformats.org/officeDocument/2006/relationships/slide" Target="slides/slide28.xml"/><Relationship Id="rId6" Type="http://schemas.openxmlformats.org/officeDocument/2006/relationships/slide" Target="slides/slide39.xml"/><Relationship Id="rId5" Type="http://schemas.openxmlformats.org/officeDocument/2006/relationships/slide" Target="slides/slide38.xml"/><Relationship Id="rId4" Type="http://schemas.openxmlformats.org/officeDocument/2006/relationships/slide" Target="slides/slide3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7.e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image" Target="../media/image94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>
            <a:extLst>
              <a:ext uri="{FF2B5EF4-FFF2-40B4-BE49-F238E27FC236}">
                <a16:creationId xmlns:a16="http://schemas.microsoft.com/office/drawing/2014/main" id="{929178B6-7D58-4E43-93F5-934BD91AC1F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>
            <a:extLst>
              <a:ext uri="{FF2B5EF4-FFF2-40B4-BE49-F238E27FC236}">
                <a16:creationId xmlns:a16="http://schemas.microsoft.com/office/drawing/2014/main" id="{68FA2ADF-39B0-7140-9D07-4631454B8C58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>
            <a:extLst>
              <a:ext uri="{FF2B5EF4-FFF2-40B4-BE49-F238E27FC236}">
                <a16:creationId xmlns:a16="http://schemas.microsoft.com/office/drawing/2014/main" id="{E3193994-C790-FB43-B0AE-FF9AF81B9761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7" name="Rectangle 5">
            <a:extLst>
              <a:ext uri="{FF2B5EF4-FFF2-40B4-BE49-F238E27FC236}">
                <a16:creationId xmlns:a16="http://schemas.microsoft.com/office/drawing/2014/main" id="{50F05CD9-6CB0-D04F-9E5B-05384309CCBB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41D85463-AD2D-B740-AEC2-5EE87FA6F23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2">
            <a:extLst>
              <a:ext uri="{FF2B5EF4-FFF2-40B4-BE49-F238E27FC236}">
                <a16:creationId xmlns:a16="http://schemas.microsoft.com/office/drawing/2014/main" id="{E9317F09-4CBD-F34B-B157-1D1585E97E89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3" name="Rectangle 3">
            <a:extLst>
              <a:ext uri="{FF2B5EF4-FFF2-40B4-BE49-F238E27FC236}">
                <a16:creationId xmlns:a16="http://schemas.microsoft.com/office/drawing/2014/main" id="{85A63C35-1245-0A48-8E67-2F356E14295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4117975" y="0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>
            <a:extLst>
              <a:ext uri="{FF2B5EF4-FFF2-40B4-BE49-F238E27FC236}">
                <a16:creationId xmlns:a16="http://schemas.microsoft.com/office/drawing/2014/main" id="{4D95C0FF-C38A-124C-BC06-908C7CEF0786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2538" y="717550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5" name="Rectangle 5">
            <a:extLst>
              <a:ext uri="{FF2B5EF4-FFF2-40B4-BE49-F238E27FC236}">
                <a16:creationId xmlns:a16="http://schemas.microsoft.com/office/drawing/2014/main" id="{27E43008-7B3D-104D-9EF0-2610197480FD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49325" y="4540250"/>
            <a:ext cx="5384800" cy="4379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26" name="Rectangle 6">
            <a:extLst>
              <a:ext uri="{FF2B5EF4-FFF2-40B4-BE49-F238E27FC236}">
                <a16:creationId xmlns:a16="http://schemas.microsoft.com/office/drawing/2014/main" id="{180A1F80-620D-C84D-A4D2-C43F19E01063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defTabSz="954088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27" name="Rectangle 7">
            <a:extLst>
              <a:ext uri="{FF2B5EF4-FFF2-40B4-BE49-F238E27FC236}">
                <a16:creationId xmlns:a16="http://schemas.microsoft.com/office/drawing/2014/main" id="{5479E942-A014-854D-9FEC-A2FF608B3A7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17975" y="9159875"/>
            <a:ext cx="3165475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323" tIns="47661" rIns="95323" bIns="47661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/>
            </a:lvl1pPr>
          </a:lstStyle>
          <a:p>
            <a:pPr>
              <a:defRPr/>
            </a:pPr>
            <a:fld id="{443A6E28-B27D-1D4F-8D2B-DF54DDF6110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Procrustes" TargetMode="External"/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en.wikipedia.org/wiki/Greek_languag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74C7834C-6CF2-7B46-8BDC-673C5F03487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76FE1EC9-2792-9741-92D4-29FC3451870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18435" name="Slide Number Placeholder 3">
            <a:extLst>
              <a:ext uri="{FF2B5EF4-FFF2-40B4-BE49-F238E27FC236}">
                <a16:creationId xmlns:a16="http://schemas.microsoft.com/office/drawing/2014/main" id="{FF2EAC70-5370-8E4D-95E0-1E9A5814F90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28CFE6A-2219-0246-A25C-CDF69489BCAF}" type="slidenum">
              <a:rPr lang="en-US" altLang="en-US" sz="1200" smtClean="0"/>
              <a:pPr/>
              <a:t>19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map it onto the sphere and solve for rotation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A6E28-B27D-1D4F-8D2B-DF54DDF6110A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15344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79420D20-94A9-344B-8436-C29695D0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A187390C-8BDE-8049-9BEA-8337F8C48E7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Rotate it after you get it on the sphere. </a:t>
            </a:r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9647147F-384A-D84C-9C45-296283260A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1E47B383-9EBA-D849-A546-1E123BC56E5B}" type="slidenum">
              <a:rPr lang="en-US" altLang="en-US" sz="1200" smtClean="0"/>
              <a:pPr/>
              <a:t>39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3EFCACD5-C7E6-8940-AD58-C4876AE6FA3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9536C263-E827-7A48-969C-77C2BF89B7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Other surfaces, any surface you can write it down. </a:t>
            </a:r>
          </a:p>
          <a:p>
            <a:r>
              <a:rPr lang="en-US" altLang="en-US"/>
              <a:t>Or the cheating way is to create panorama on the plane, then visualize it using a different projection (panorama plane </a:t>
            </a:r>
            <a:r>
              <a:rPr lang="en-US" altLang="en-US">
                <a:sym typeface="Wingdings" pitchFamily="2" charset="2"/>
              </a:rPr>
              <a:t> project to cylindrical later to visualize it. )</a:t>
            </a:r>
          </a:p>
          <a:p>
            <a:endParaRPr lang="en-US" altLang="en-US">
              <a:sym typeface="Wingdings" pitchFamily="2" charset="2"/>
            </a:endParaRPr>
          </a:p>
          <a:p>
            <a:r>
              <a:rPr lang="en-US" altLang="en-US">
                <a:sym typeface="Wingdings" pitchFamily="2" charset="2"/>
              </a:rPr>
              <a:t>Problem?? </a:t>
            </a: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938E0676-A4FB-334C-AEB4-E0121583EBB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20BC9791-D1BB-8646-963C-035F33767CF3}" type="slidenum">
              <a:rPr lang="en-US" altLang="en-US" sz="1200" smtClean="0"/>
              <a:pPr/>
              <a:t>41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7">
            <a:extLst>
              <a:ext uri="{FF2B5EF4-FFF2-40B4-BE49-F238E27FC236}">
                <a16:creationId xmlns:a16="http://schemas.microsoft.com/office/drawing/2014/main" id="{33EB1594-417B-E940-91A1-20BEAE24FC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6D44947-CDA6-F441-9B65-5F400CEE27D6}" type="slidenum">
              <a:rPr lang="en-US" altLang="en-US" sz="1200" smtClean="0"/>
              <a:pPr/>
              <a:t>42</a:t>
            </a:fld>
            <a:endParaRPr lang="en-US" altLang="en-US" sz="1200"/>
          </a:p>
        </p:txBody>
      </p:sp>
      <p:sp>
        <p:nvSpPr>
          <p:cNvPr id="52226" name="Rectangle 2">
            <a:extLst>
              <a:ext uri="{FF2B5EF4-FFF2-40B4-BE49-F238E27FC236}">
                <a16:creationId xmlns:a16="http://schemas.microsoft.com/office/drawing/2014/main" id="{DDA54F23-37A9-5C40-86EE-4147D4B7CCE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66825" y="727075"/>
            <a:ext cx="4783138" cy="3587750"/>
          </a:xfrm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8C30CF6-A682-4B4F-BABA-1A3622F61F7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74725" y="4560888"/>
            <a:ext cx="5365750" cy="4319587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5045" tIns="47522" rIns="95045" bIns="47522"/>
          <a:lstStyle/>
          <a:p>
            <a:r>
              <a:rPr lang="en-US" altLang="en-US"/>
              <a:t>Really really sensitive to focal length!!!</a:t>
            </a:r>
          </a:p>
          <a:p>
            <a:r>
              <a:rPr lang="en-US" altLang="en-US"/>
              <a:t>Therefore, it is desirable if the global motion model we need to recover is translation, which has only two parameters. It turns out that for a pure panning motion, if we convert two images to their cylindrical maps with known focal length, the relationship between them can be represented by a translation. </a:t>
            </a:r>
          </a:p>
          <a:p>
            <a:r>
              <a:rPr lang="en-US" altLang="en-US"/>
              <a:t>Here is an example of how cylindrical maps are constructed with differently with f’s. Note how straight lines are curved. </a:t>
            </a:r>
          </a:p>
          <a:p>
            <a:r>
              <a:rPr lang="en-US" altLang="en-US"/>
              <a:t>Similarly, we can map an image to its longitude/latitude spherical coordinates as well if f is given. 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661C8ABC-F383-C549-BD2E-2A9560ADA82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24A87491-604B-2545-8C32-89F3FF62F3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How to reduce the parameter? </a:t>
            </a: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BBB0EB12-55F8-134B-BB17-D87E77E352C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5E2E64F8-4A7B-E340-97E7-3665819C94A4}" type="slidenum">
              <a:rPr lang="en-US" altLang="en-US" sz="1200" smtClean="0"/>
              <a:pPr/>
              <a:t>21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Slide Image Placeholder 1">
            <a:extLst>
              <a:ext uri="{FF2B5EF4-FFF2-40B4-BE49-F238E27FC236}">
                <a16:creationId xmlns:a16="http://schemas.microsoft.com/office/drawing/2014/main" id="{C6611D29-F8FB-9D4C-B9BA-ED3EA7E2474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4" name="Notes Placeholder 2">
            <a:extLst>
              <a:ext uri="{FF2B5EF4-FFF2-40B4-BE49-F238E27FC236}">
                <a16:creationId xmlns:a16="http://schemas.microsoft.com/office/drawing/2014/main" id="{4A187D7D-FDE7-FA4E-B568-F6AC38FCAA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The way to think about this is that it’s a rotation of the rays (the pencil of rays). Take the rays and rotate them!, Just rotation in weird ray space.</a:t>
            </a:r>
          </a:p>
          <a:p>
            <a:endParaRPr lang="en-US" altLang="en-US"/>
          </a:p>
          <a:p>
            <a:r>
              <a:rPr lang="en-US" altLang="en-US"/>
              <a:t>How do we get to the ray space?? </a:t>
            </a:r>
          </a:p>
          <a:p>
            <a:endParaRPr lang="en-US" altLang="en-US"/>
          </a:p>
          <a:p>
            <a:endParaRPr lang="en-US" altLang="en-US"/>
          </a:p>
          <a:p>
            <a:r>
              <a:rPr lang="en-US" altLang="en-US"/>
              <a:t>U = (fX + f*u_c) / Z = fX/Z + u_c</a:t>
            </a:r>
          </a:p>
          <a:p>
            <a:r>
              <a:rPr lang="en-US" altLang="en-US"/>
              <a:t>Z*U = fX + u_c</a:t>
            </a:r>
          </a:p>
          <a:p>
            <a:r>
              <a:rPr lang="en-US" altLang="en-US"/>
              <a:t>Z*U – u_c = f X</a:t>
            </a:r>
          </a:p>
        </p:txBody>
      </p:sp>
      <p:sp>
        <p:nvSpPr>
          <p:cNvPr id="23555" name="Slide Number Placeholder 3">
            <a:extLst>
              <a:ext uri="{FF2B5EF4-FFF2-40B4-BE49-F238E27FC236}">
                <a16:creationId xmlns:a16="http://schemas.microsoft.com/office/drawing/2014/main" id="{9F76125B-638A-7544-BE26-C6A7F20BFFE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910D7992-1740-E240-A54F-44F7079EA1F1}" type="slidenum">
              <a:rPr lang="en-US" altLang="en-US" sz="1200" smtClean="0"/>
              <a:pPr/>
              <a:t>22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>
            <a:extLst>
              <a:ext uri="{FF2B5EF4-FFF2-40B4-BE49-F238E27FC236}">
                <a16:creationId xmlns:a16="http://schemas.microsoft.com/office/drawing/2014/main" id="{6F414F0E-D37A-DF48-BADF-EF4B963786A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2" name="Notes Placeholder 2">
            <a:extLst>
              <a:ext uri="{FF2B5EF4-FFF2-40B4-BE49-F238E27FC236}">
                <a16:creationId xmlns:a16="http://schemas.microsoft.com/office/drawing/2014/main" id="{4EB98B8F-4C8D-1249-9D4E-1C07EC0141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Punt on the depth = doesn’t matter where it actually is bc we assume it’s same projection </a:t>
            </a:r>
          </a:p>
          <a:p>
            <a:r>
              <a:rPr lang="en-US" altLang="en-US"/>
              <a:t>Let’s just put 3D point on a unit sphere, which is basically a ray. </a:t>
            </a:r>
          </a:p>
        </p:txBody>
      </p:sp>
      <p:sp>
        <p:nvSpPr>
          <p:cNvPr id="25603" name="Slide Number Placeholder 3">
            <a:extLst>
              <a:ext uri="{FF2B5EF4-FFF2-40B4-BE49-F238E27FC236}">
                <a16:creationId xmlns:a16="http://schemas.microsoft.com/office/drawing/2014/main" id="{B21265DD-8E2A-FC49-B6BD-2BFB63A90EA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3C9C24F5-E4EE-8548-8164-2408AB77961E}" type="slidenum">
              <a:rPr lang="en-US" altLang="en-US" sz="1200" smtClean="0"/>
              <a:pPr/>
              <a:t>23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Slide Image Placeholder 1">
            <a:extLst>
              <a:ext uri="{FF2B5EF4-FFF2-40B4-BE49-F238E27FC236}">
                <a16:creationId xmlns:a16="http://schemas.microsoft.com/office/drawing/2014/main" id="{E08AE607-CE50-F84E-8883-A9B43D86552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Notes Placeholder 2">
            <a:extLst>
              <a:ext uri="{FF2B5EF4-FFF2-40B4-BE49-F238E27FC236}">
                <a16:creationId xmlns:a16="http://schemas.microsoft.com/office/drawing/2014/main" id="{0C7E6573-9336-1044-9D44-B9985B5D12C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The name </a:t>
            </a:r>
            <a:r>
              <a:rPr lang="en-US" altLang="en-US" i="1" dirty="0">
                <a:hlinkClick r:id="rId3" tooltip="Procrustes"/>
              </a:rPr>
              <a:t>Procrustes</a:t>
            </a:r>
            <a:r>
              <a:rPr lang="en-US" altLang="en-US" dirty="0"/>
              <a:t> (</a:t>
            </a:r>
            <a:r>
              <a:rPr lang="en-US" altLang="en-US" dirty="0">
                <a:hlinkClick r:id="rId4" tooltip="Greek language"/>
              </a:rPr>
              <a:t>Greek</a:t>
            </a:r>
            <a:r>
              <a:rPr lang="en-US" altLang="en-US" dirty="0"/>
              <a:t>: </a:t>
            </a:r>
            <a:r>
              <a:rPr lang="el-GR" altLang="en-US" dirty="0"/>
              <a:t>Προκρούστης) </a:t>
            </a:r>
            <a:r>
              <a:rPr lang="en-US" altLang="en-US" dirty="0"/>
              <a:t>refers to a bandit from Greek mythology who made his victims fit his bed either by stretching their limbs or cutting them off.</a:t>
            </a:r>
          </a:p>
          <a:p>
            <a:endParaRPr lang="en-US" altLang="en-US" dirty="0"/>
          </a:p>
          <a:p>
            <a:r>
              <a:rPr lang="en-US" altLang="en-US" dirty="0"/>
              <a:t>N (is what we just did)</a:t>
            </a:r>
          </a:p>
          <a:p>
            <a:endParaRPr lang="en-US" altLang="en-US" dirty="0"/>
          </a:p>
          <a:p>
            <a:r>
              <a:rPr lang="en-US" altLang="en-US" dirty="0"/>
              <a:t>Write this product</a:t>
            </a:r>
          </a:p>
          <a:p>
            <a:r>
              <a:rPr lang="en-US" altLang="en-US" dirty="0"/>
              <a:t>A = outer product</a:t>
            </a:r>
          </a:p>
          <a:p>
            <a:endParaRPr lang="en-US" altLang="en-US" dirty="0"/>
          </a:p>
          <a:p>
            <a:r>
              <a:rPr lang="en-US" altLang="en-US" dirty="0"/>
              <a:t>Closed form solution with SVD!</a:t>
            </a:r>
          </a:p>
        </p:txBody>
      </p:sp>
      <p:sp>
        <p:nvSpPr>
          <p:cNvPr id="27651" name="Slide Number Placeholder 3">
            <a:extLst>
              <a:ext uri="{FF2B5EF4-FFF2-40B4-BE49-F238E27FC236}">
                <a16:creationId xmlns:a16="http://schemas.microsoft.com/office/drawing/2014/main" id="{27F6558A-0EA2-6E40-9143-73B83E5A54F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45650101-A162-A64F-AC9E-F100D0AC414D}" type="slidenum">
              <a:rPr lang="en-US" altLang="en-US" sz="1200" smtClean="0"/>
              <a:pPr/>
              <a:t>24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BFC33FCA-D603-2943-BEDA-1426388AF38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C6FFC8AB-D5B5-AE48-9A16-2CD719B35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Problem with plane is that we can’t do 360 view</a:t>
            </a:r>
          </a:p>
          <a:p>
            <a:r>
              <a:rPr lang="en-US" altLang="en-US"/>
              <a:t>But you can do it in an any surface!</a:t>
            </a: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75B7B96-7734-6749-9457-0C75E94ED83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CE56898F-6F1E-F148-AB2E-ACB68A33B660}" type="slidenum">
              <a:rPr lang="en-US" altLang="en-US" sz="1200" smtClean="0"/>
              <a:pPr/>
              <a:t>26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49045A0-E7EE-0849-BB88-112EBBB0E6E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1A1B6292-638B-8C45-9A8D-BBA97CB805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Not going to go through the math, here it is. </a:t>
            </a:r>
          </a:p>
          <a:p>
            <a:endParaRPr lang="en-US" altLang="en-US"/>
          </a:p>
          <a:p>
            <a:r>
              <a:rPr lang="en-US" altLang="en-US"/>
              <a:t>F = focal length, the radius (This determines where the ray intersects the ) </a:t>
            </a:r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26074528-7B53-A249-B187-D670EB2B7B7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DDC7707-34D5-1146-A9B7-60FA5821740E}" type="slidenum">
              <a:rPr lang="en-US" altLang="en-US" sz="1200" smtClean="0"/>
              <a:pPr/>
              <a:t>28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hats are the 3D points on the unit cylinder, </a:t>
            </a:r>
            <a:r>
              <a:rPr lang="en-US" dirty="0" err="1"/>
              <a:t>x_c</a:t>
            </a:r>
            <a:r>
              <a:rPr lang="en-US" dirty="0"/>
              <a:t>, </a:t>
            </a:r>
            <a:r>
              <a:rPr lang="en-US" dirty="0" err="1"/>
              <a:t>y_c</a:t>
            </a:r>
            <a:r>
              <a:rPr lang="en-US" dirty="0"/>
              <a:t> are the center of the unwrapped cylinder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3A6E28-B27D-1D4F-8D2B-DF54DDF6110A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67931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42D9C636-67A3-DD4E-9BD1-6A0C961F2F3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3F806567-6A0D-9942-9733-0657445BF8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Noise, campera not quite aligned with the ground. Sometimes when you have a bad noise this could happen. But you can just find the correction so that things wrap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622E54AC-E4C4-DC4E-A069-B30EDC929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defTabSz="9540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defTabSz="9540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0C72A49E-F4B3-A941-BA1B-8657A6D523CB}" type="slidenum">
              <a:rPr lang="en-US" altLang="en-US" sz="1200" smtClean="0"/>
              <a:pPr/>
              <a:t>34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7101646-594C-E54E-B3DB-A8DA161AF97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105F69A-E4CC-C543-9DB3-E975D6CA96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B47EE0A-6BF7-A543-981B-48DD3CF05A2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83ABF1-1628-A242-BFB9-30BA094918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1829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1D5C36-9565-9E4F-A913-7B7CC3697F6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52D1734-A107-4A47-92DE-3C4D2518C5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99B57A85-1C30-D744-A503-D0044383EA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D6B58-9917-E145-9A8B-DB2C8784C56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65085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81D065-E44F-5A40-B81C-C91F3C12DEA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185FD0-6E1B-E849-A5EC-B3D4DAE8E0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DE7C2E8-17EB-F54C-AA83-67AA76A69C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738DF8-00FE-3048-A16B-EBA6D6F56D1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3459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B90F8A-6C7C-D743-B461-1A6E9BD3EF5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AB66E61-8FB6-264E-BFCA-B0C808DF1B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D5B0089-36A0-6247-9D5B-E43054CB1A2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FCD00F-E2EA-394E-A1B1-C554D58D1DD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8205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A580A4F-3FEF-534A-9E6F-1DFD2A5D02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EAA7378-2651-314D-B84F-98FA5350A16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B5E3F3-57B7-274F-8A9D-A2915A0AE22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77DBE4-4B0E-EF42-9835-FBC8C3FB34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968462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9F17C14-D3C6-9F40-9DBA-353B7F5EF26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1AFC9D-51F6-2246-8309-2A089BF1A50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BA3CEE9-DCF4-3B4E-98E7-CD39B63631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81A54-BD42-0E48-8693-F70CF8C195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402296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5674F5-CC77-EA4F-961A-1FACACEB0C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D00ED9C-675B-3B4A-87F9-19EAE6CA4AC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2F727A-7864-7645-AF6C-6071C12F63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3CD02-78A1-A448-8DD8-E9973A3DC9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8445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A92C8FA-930D-B841-8A10-2CF5B2CD3B3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01F620B-1F0A-B64B-A49F-9D89489EEE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3AFF661-DF76-5C46-86EE-AA2892829E5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738FFE-4AA9-9347-AEF8-9B8DC5499B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46984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49CBD6AD-9216-9E42-8A22-BFAA16A1E2C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A1589161-90E1-7345-B260-765AE4DDBD7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EBDB670E-519A-A449-9371-21EA38379B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0BFE7-4B71-4441-BF0F-AF3ACB4FE4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39947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1B8453F1-A9E5-BE4F-85D4-6D99E14F964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7E0177E-1829-FB4F-BC0C-5B6F72308A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DF845DB-5027-BA4D-B59A-573758B9F5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7AFBB4-5F77-B345-A912-3E0E1DBD75A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1069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311E27-B2EC-2746-867C-43500EAB9D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FBAA208-46FE-F242-82F8-3733F6CAA56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07BC5D6-6742-974A-BF74-A9F8B259595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E26571-E299-AC41-B17D-43D914FBF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06002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4E3E0C-34A7-C14B-BA9F-E2CA65DC54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4FDE80-02B9-CE43-AAE5-7A8C16DCDCC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FB21A8-606A-A149-97F6-FE68B30CE7E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FD1CC1-247D-094D-8E1C-416DB9AB1F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8405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A751893E-5FDE-BA46-8288-6A9CB54D60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2B3BB48-6458-6244-82BA-5FF37025F9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2736A01-0C1E-8A47-8DE4-B1E684AABE3F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6DEA14B-FFFD-5941-97FF-6444AF60BA01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86FA9BB-120D-D24E-888C-86EBE3B58F42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C68E042D-55E1-4E40-9DE7-D7549D01A39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1031" name="Line 7">
            <a:extLst>
              <a:ext uri="{FF2B5EF4-FFF2-40B4-BE49-F238E27FC236}">
                <a16:creationId xmlns:a16="http://schemas.microsoft.com/office/drawing/2014/main" id="{063509CC-C434-B043-A5D7-157F34D52972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6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8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panoramas.dk/fullscreen3/f1.html" TargetMode="External"/><Relationship Id="rId5" Type="http://schemas.openxmlformats.org/officeDocument/2006/relationships/image" Target="../media/image36.jpeg"/><Relationship Id="rId4" Type="http://schemas.openxmlformats.org/officeDocument/2006/relationships/hyperlink" Target="http://www.geocities.com/michaelschernau/pano/travelGal.html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37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40.emf"/><Relationship Id="rId4" Type="http://schemas.openxmlformats.org/officeDocument/2006/relationships/oleObject" Target="../embeddings/oleObject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hyperlink" Target="https://igl.ethz.ch/projects/ARAP/svd_rot.pdf" TargetMode="External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../people's%20slides/Seitz-vision/mcmillan.mpeg" TargetMode="Externa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5.png"/><Relationship Id="rId18" Type="http://schemas.openxmlformats.org/officeDocument/2006/relationships/image" Target="../media/image50.png"/><Relationship Id="rId3" Type="http://schemas.openxmlformats.org/officeDocument/2006/relationships/tags" Target="../tags/tag6.xml"/><Relationship Id="rId21" Type="http://schemas.openxmlformats.org/officeDocument/2006/relationships/image" Target="../media/image53.png"/><Relationship Id="rId7" Type="http://schemas.openxmlformats.org/officeDocument/2006/relationships/tags" Target="../tags/tag10.xml"/><Relationship Id="rId12" Type="http://schemas.openxmlformats.org/officeDocument/2006/relationships/notesSlide" Target="../notesSlides/notesSlide7.xml"/><Relationship Id="rId17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image" Target="../media/image48.png"/><Relationship Id="rId20" Type="http://schemas.openxmlformats.org/officeDocument/2006/relationships/image" Target="../media/image52.pn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slideLayout" Target="../slideLayouts/slideLayout4.xml"/><Relationship Id="rId5" Type="http://schemas.openxmlformats.org/officeDocument/2006/relationships/tags" Target="../tags/tag8.xml"/><Relationship Id="rId15" Type="http://schemas.openxmlformats.org/officeDocument/2006/relationships/image" Target="../media/image47.png"/><Relationship Id="rId10" Type="http://schemas.openxmlformats.org/officeDocument/2006/relationships/tags" Target="../tags/tag13.xml"/><Relationship Id="rId19" Type="http://schemas.openxmlformats.org/officeDocument/2006/relationships/image" Target="../media/image51.png"/><Relationship Id="rId4" Type="http://schemas.openxmlformats.org/officeDocument/2006/relationships/tags" Target="../tags/tag7.xml"/><Relationship Id="rId9" Type="http://schemas.openxmlformats.org/officeDocument/2006/relationships/tags" Target="../tags/tag12.xml"/><Relationship Id="rId14" Type="http://schemas.openxmlformats.org/officeDocument/2006/relationships/image" Target="../media/image46.png"/><Relationship Id="rId22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2.png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openxmlformats.org/officeDocument/2006/relationships/image" Target="../media/image51.pn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../people's%20slides/Seitz-vision/mcmillan.mpeg" TargetMode="Externa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image" Target="../media/image53.png"/><Relationship Id="rId18" Type="http://schemas.openxmlformats.org/officeDocument/2006/relationships/image" Target="../media/image61.emf"/><Relationship Id="rId3" Type="http://schemas.openxmlformats.org/officeDocument/2006/relationships/tags" Target="../tags/tag18.xml"/><Relationship Id="rId7" Type="http://schemas.openxmlformats.org/officeDocument/2006/relationships/tags" Target="../tags/tag22.xml"/><Relationship Id="rId12" Type="http://schemas.openxmlformats.org/officeDocument/2006/relationships/image" Target="../media/image52.png"/><Relationship Id="rId17" Type="http://schemas.openxmlformats.org/officeDocument/2006/relationships/oleObject" Target="../embeddings/oleObject5.bin"/><Relationship Id="rId2" Type="http://schemas.openxmlformats.org/officeDocument/2006/relationships/tags" Target="../tags/tag17.xml"/><Relationship Id="rId16" Type="http://schemas.openxmlformats.org/officeDocument/2006/relationships/image" Target="../media/image60.emf"/><Relationship Id="rId1" Type="http://schemas.openxmlformats.org/officeDocument/2006/relationships/vmlDrawing" Target="../drawings/vmlDrawing4.vml"/><Relationship Id="rId6" Type="http://schemas.openxmlformats.org/officeDocument/2006/relationships/tags" Target="../tags/tag21.xml"/><Relationship Id="rId11" Type="http://schemas.openxmlformats.org/officeDocument/2006/relationships/image" Target="../media/image51.png"/><Relationship Id="rId5" Type="http://schemas.openxmlformats.org/officeDocument/2006/relationships/tags" Target="../tags/tag20.xml"/><Relationship Id="rId15" Type="http://schemas.openxmlformats.org/officeDocument/2006/relationships/oleObject" Target="../embeddings/oleObject4.bin"/><Relationship Id="rId10" Type="http://schemas.openxmlformats.org/officeDocument/2006/relationships/image" Target="../media/image48.png"/><Relationship Id="rId4" Type="http://schemas.openxmlformats.org/officeDocument/2006/relationships/tags" Target="../tags/tag19.xml"/><Relationship Id="rId9" Type="http://schemas.openxmlformats.org/officeDocument/2006/relationships/image" Target="../media/image46.png"/><Relationship Id="rId14" Type="http://schemas.openxmlformats.org/officeDocument/2006/relationships/image" Target="../media/image5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2.jpeg"/><Relationship Id="rId2" Type="http://schemas.openxmlformats.org/officeDocument/2006/relationships/tags" Target="../tags/tag24.xml"/><Relationship Id="rId1" Type="http://schemas.openxmlformats.org/officeDocument/2006/relationships/tags" Target="../tags/tag23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5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5.xml"/><Relationship Id="rId4" Type="http://schemas.openxmlformats.org/officeDocument/2006/relationships/image" Target="../media/image6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26.xml"/><Relationship Id="rId4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13" Type="http://schemas.openxmlformats.org/officeDocument/2006/relationships/tags" Target="../tags/tag39.xml"/><Relationship Id="rId18" Type="http://schemas.openxmlformats.org/officeDocument/2006/relationships/image" Target="../media/image69.png"/><Relationship Id="rId3" Type="http://schemas.openxmlformats.org/officeDocument/2006/relationships/tags" Target="../tags/tag29.xml"/><Relationship Id="rId21" Type="http://schemas.openxmlformats.org/officeDocument/2006/relationships/image" Target="../media/image72.png"/><Relationship Id="rId7" Type="http://schemas.openxmlformats.org/officeDocument/2006/relationships/tags" Target="../tags/tag33.xml"/><Relationship Id="rId12" Type="http://schemas.openxmlformats.org/officeDocument/2006/relationships/tags" Target="../tags/tag38.xml"/><Relationship Id="rId17" Type="http://schemas.openxmlformats.org/officeDocument/2006/relationships/notesSlide" Target="../notesSlides/notesSlide13.xml"/><Relationship Id="rId25" Type="http://schemas.openxmlformats.org/officeDocument/2006/relationships/image" Target="../media/image76.png"/><Relationship Id="rId2" Type="http://schemas.openxmlformats.org/officeDocument/2006/relationships/tags" Target="../tags/tag28.xml"/><Relationship Id="rId16" Type="http://schemas.openxmlformats.org/officeDocument/2006/relationships/slideLayout" Target="../slideLayouts/slideLayout2.xml"/><Relationship Id="rId20" Type="http://schemas.openxmlformats.org/officeDocument/2006/relationships/image" Target="../media/image71.png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tags" Target="../tags/tag37.xml"/><Relationship Id="rId24" Type="http://schemas.openxmlformats.org/officeDocument/2006/relationships/image" Target="../media/image75.png"/><Relationship Id="rId5" Type="http://schemas.openxmlformats.org/officeDocument/2006/relationships/tags" Target="../tags/tag31.xml"/><Relationship Id="rId15" Type="http://schemas.openxmlformats.org/officeDocument/2006/relationships/tags" Target="../tags/tag41.xml"/><Relationship Id="rId23" Type="http://schemas.openxmlformats.org/officeDocument/2006/relationships/image" Target="../media/image74.png"/><Relationship Id="rId10" Type="http://schemas.openxmlformats.org/officeDocument/2006/relationships/tags" Target="../tags/tag36.xml"/><Relationship Id="rId19" Type="http://schemas.openxmlformats.org/officeDocument/2006/relationships/image" Target="../media/image70.png"/><Relationship Id="rId4" Type="http://schemas.openxmlformats.org/officeDocument/2006/relationships/tags" Target="../tags/tag30.xml"/><Relationship Id="rId9" Type="http://schemas.openxmlformats.org/officeDocument/2006/relationships/tags" Target="../tags/tag35.xml"/><Relationship Id="rId14" Type="http://schemas.openxmlformats.org/officeDocument/2006/relationships/tags" Target="../tags/tag40.xml"/><Relationship Id="rId22" Type="http://schemas.openxmlformats.org/officeDocument/2006/relationships/image" Target="../media/image7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2.xml"/><Relationship Id="rId5" Type="http://schemas.openxmlformats.org/officeDocument/2006/relationships/image" Target="../media/image82.png"/><Relationship Id="rId4" Type="http://schemas.openxmlformats.org/officeDocument/2006/relationships/image" Target="../media/image81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3.xml"/><Relationship Id="rId6" Type="http://schemas.openxmlformats.org/officeDocument/2006/relationships/image" Target="../media/image85.jpeg"/><Relationship Id="rId5" Type="http://schemas.openxmlformats.org/officeDocument/2006/relationships/image" Target="../media/image84.jpeg"/><Relationship Id="rId4" Type="http://schemas.openxmlformats.org/officeDocument/2006/relationships/image" Target="../media/image83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QTOxOIj1q28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87.em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5.png"/><Relationship Id="rId5" Type="http://schemas.openxmlformats.org/officeDocument/2006/relationships/oleObject" Target="../embeddings/oleObject8.bin"/><Relationship Id="rId4" Type="http://schemas.openxmlformats.org/officeDocument/2006/relationships/image" Target="../media/image94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users.skynet.be/J.Beever/pave.htm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B3D19C45-4473-BF4C-A18F-100B2163EC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More Mosaic Madness</a:t>
            </a:r>
          </a:p>
        </p:txBody>
      </p:sp>
      <p:sp>
        <p:nvSpPr>
          <p:cNvPr id="16386" name="Text Box 5">
            <a:extLst>
              <a:ext uri="{FF2B5EF4-FFF2-40B4-BE49-F238E27FC236}">
                <a16:creationId xmlns:a16="http://schemas.microsoft.com/office/drawing/2014/main" id="{915D97D4-7886-1B4C-951D-AFF7401347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181600"/>
            <a:ext cx="34464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600"/>
              <a:t>© Jeffrey Martin (jeffrey-martin.com)</a:t>
            </a:r>
          </a:p>
        </p:txBody>
      </p:sp>
      <p:sp>
        <p:nvSpPr>
          <p:cNvPr id="16387" name="Text Box 6">
            <a:extLst>
              <a:ext uri="{FF2B5EF4-FFF2-40B4-BE49-F238E27FC236}">
                <a16:creationId xmlns:a16="http://schemas.microsoft.com/office/drawing/2014/main" id="{4794B0CE-CCB4-BE40-A8B9-111EB0EE57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" y="5489386"/>
            <a:ext cx="31940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800" i="1" dirty="0">
                <a:cs typeface="Arial" panose="020B0604020202020204" pitchFamily="34" charset="0"/>
              </a:rPr>
              <a:t>with a lot of slides stolen from</a:t>
            </a:r>
          </a:p>
          <a:p>
            <a:pPr algn="ctr">
              <a:spcBef>
                <a:spcPct val="0"/>
              </a:spcBef>
            </a:pPr>
            <a:r>
              <a:rPr lang="en-US" altLang="en-US" sz="1800" i="1" dirty="0">
                <a:cs typeface="Arial" panose="020B0604020202020204" pitchFamily="34" charset="0"/>
              </a:rPr>
              <a:t> Steve Seitz and Rick </a:t>
            </a:r>
            <a:r>
              <a:rPr lang="en-US" altLang="en-US" sz="1800" i="1" dirty="0" err="1">
                <a:cs typeface="Arial" panose="020B0604020202020204" pitchFamily="34" charset="0"/>
              </a:rPr>
              <a:t>Szeliski</a:t>
            </a:r>
            <a:endParaRPr lang="en-US" altLang="en-US" sz="1800" i="1" dirty="0">
              <a:cs typeface="Arial" panose="020B0604020202020204" pitchFamily="34" charset="0"/>
            </a:endParaRPr>
          </a:p>
        </p:txBody>
      </p:sp>
      <p:pic>
        <p:nvPicPr>
          <p:cNvPr id="16388" name="Picture 7">
            <a:extLst>
              <a:ext uri="{FF2B5EF4-FFF2-40B4-BE49-F238E27FC236}">
                <a16:creationId xmlns:a16="http://schemas.microsoft.com/office/drawing/2014/main" id="{B526BE09-2838-234E-8DCE-C84A5D992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30537" r="40594" b="36023"/>
          <a:stretch>
            <a:fillRect/>
          </a:stretch>
        </p:blipFill>
        <p:spPr bwMode="auto">
          <a:xfrm>
            <a:off x="762000" y="1001713"/>
            <a:ext cx="7615238" cy="417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9" name="Text Box 4">
            <a:extLst>
              <a:ext uri="{FF2B5EF4-FFF2-40B4-BE49-F238E27FC236}">
                <a16:creationId xmlns:a16="http://schemas.microsoft.com/office/drawing/2014/main" id="{BC4F24D9-0B16-984B-AFE1-1369956E46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754" y="6043613"/>
            <a:ext cx="82945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CS180: Intro to Computer Vision and Comp. Photo</a:t>
            </a:r>
          </a:p>
          <a:p>
            <a:pPr algn="r" eaLnBrk="1" hangingPunct="1">
              <a:spcBef>
                <a:spcPct val="0"/>
              </a:spcBef>
            </a:pPr>
            <a:r>
              <a:rPr lang="en-US" altLang="en-US" dirty="0"/>
              <a:t>Angjoo Kanazawa and Alexei </a:t>
            </a:r>
            <a:r>
              <a:rPr lang="en-US" altLang="en-US" dirty="0" err="1"/>
              <a:t>Efros</a:t>
            </a:r>
            <a:r>
              <a:rPr lang="en-US" altLang="en-US" dirty="0"/>
              <a:t>, UC Berkeley, Fall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4">
            <a:extLst>
              <a:ext uri="{FF2B5EF4-FFF2-40B4-BE49-F238E27FC236}">
                <a16:creationId xmlns:a16="http://schemas.microsoft.com/office/drawing/2014/main" id="{9B9092F4-EA22-204B-96D8-DF6B33195A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From previous year’s classes</a:t>
            </a:r>
          </a:p>
        </p:txBody>
      </p:sp>
      <p:pic>
        <p:nvPicPr>
          <p:cNvPr id="49155" name="Picture 5">
            <a:extLst>
              <a:ext uri="{FF2B5EF4-FFF2-40B4-BE49-F238E27FC236}">
                <a16:creationId xmlns:a16="http://schemas.microsoft.com/office/drawing/2014/main" id="{87494941-381D-B54A-9421-5EAA69C59C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304800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6" name="Picture 6">
            <a:extLst>
              <a:ext uri="{FF2B5EF4-FFF2-40B4-BE49-F238E27FC236}">
                <a16:creationId xmlns:a16="http://schemas.microsoft.com/office/drawing/2014/main" id="{F22CD31A-9FA8-6948-8B82-50349F7089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9144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7" name="Picture 7">
            <a:extLst>
              <a:ext uri="{FF2B5EF4-FFF2-40B4-BE49-F238E27FC236}">
                <a16:creationId xmlns:a16="http://schemas.microsoft.com/office/drawing/2014/main" id="{CC4F3576-C4BA-5F42-B567-DE8735A105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09800"/>
            <a:ext cx="3048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8" name="Picture 9">
            <a:extLst>
              <a:ext uri="{FF2B5EF4-FFF2-40B4-BE49-F238E27FC236}">
                <a16:creationId xmlns:a16="http://schemas.microsoft.com/office/drawing/2014/main" id="{46258D06-B367-B54A-96B6-EC6B33513F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7013" y="3611563"/>
            <a:ext cx="4954587" cy="282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59" name="Picture 10">
            <a:extLst>
              <a:ext uri="{FF2B5EF4-FFF2-40B4-BE49-F238E27FC236}">
                <a16:creationId xmlns:a16="http://schemas.microsoft.com/office/drawing/2014/main" id="{75EAD976-19E4-F941-8012-D474D9B58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1295400"/>
            <a:ext cx="1147763" cy="180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160" name="Picture 11">
            <a:extLst>
              <a:ext uri="{FF2B5EF4-FFF2-40B4-BE49-F238E27FC236}">
                <a16:creationId xmlns:a16="http://schemas.microsoft.com/office/drawing/2014/main" id="{090CC88D-B138-B84E-BCA0-066A78F849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800600"/>
            <a:ext cx="3810000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61" name="Rectangle 12">
            <a:extLst>
              <a:ext uri="{FF2B5EF4-FFF2-40B4-BE49-F238E27FC236}">
                <a16:creationId xmlns:a16="http://schemas.microsoft.com/office/drawing/2014/main" id="{F799EAE7-A979-6D4A-9FE5-4B64C4D32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6384925"/>
            <a:ext cx="3160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Eunjeong Ryu (E.J), 2004 </a:t>
            </a:r>
          </a:p>
        </p:txBody>
      </p:sp>
      <p:sp>
        <p:nvSpPr>
          <p:cNvPr id="49162" name="Rectangle 15">
            <a:extLst>
              <a:ext uri="{FF2B5EF4-FFF2-40B4-BE49-F238E27FC236}">
                <a16:creationId xmlns:a16="http://schemas.microsoft.com/office/drawing/2014/main" id="{266E7E67-5C17-DA44-86C1-D9E0C60DEF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488" y="44196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Ben Hollis, 2004 </a:t>
            </a:r>
          </a:p>
        </p:txBody>
      </p:sp>
      <p:sp>
        <p:nvSpPr>
          <p:cNvPr id="49163" name="Rectangle 16">
            <a:extLst>
              <a:ext uri="{FF2B5EF4-FFF2-40B4-BE49-F238E27FC236}">
                <a16:creationId xmlns:a16="http://schemas.microsoft.com/office/drawing/2014/main" id="{C3BAAF58-6043-604A-8D06-BAE5A7C3D2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3124200"/>
            <a:ext cx="21050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Ben Hollis, 2004 </a:t>
            </a:r>
          </a:p>
        </p:txBody>
      </p:sp>
      <p:sp>
        <p:nvSpPr>
          <p:cNvPr id="49164" name="Rectangle 17">
            <a:extLst>
              <a:ext uri="{FF2B5EF4-FFF2-40B4-BE49-F238E27FC236}">
                <a16:creationId xmlns:a16="http://schemas.microsoft.com/office/drawing/2014/main" id="{0528FAB9-FC97-284F-B32A-99B2990B8F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" y="6537325"/>
            <a:ext cx="2622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>
                <a:solidFill>
                  <a:srgbClr val="000000"/>
                </a:solidFill>
              </a:rPr>
              <a:t>Matt Pucevich</a:t>
            </a:r>
            <a:r>
              <a:rPr lang="en-US" altLang="en-US" sz="2000"/>
              <a:t> , 2004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DC77028-007C-C444-8183-A8CFD70B0A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Bells and Whistles</a:t>
            </a:r>
          </a:p>
        </p:txBody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E3D4E684-0724-FF4C-8F92-9935E3A41C1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Capture creative/cool/bizzare panoramas</a:t>
            </a:r>
          </a:p>
          <a:p>
            <a:pPr lvl="1"/>
            <a:r>
              <a:rPr lang="en-US" altLang="en-US"/>
              <a:t>Example from UW (by Brett Allen):</a:t>
            </a:r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endParaRPr lang="en-US" altLang="en-US"/>
          </a:p>
          <a:p>
            <a:pPr lvl="1"/>
            <a:r>
              <a:rPr lang="en-US" altLang="en-US"/>
              <a:t>Ever wondered what is happening inside your fridge while you are not looking? </a:t>
            </a:r>
          </a:p>
          <a:p>
            <a:endParaRPr lang="en-US" altLang="en-US"/>
          </a:p>
          <a:p>
            <a:r>
              <a:rPr lang="en-US" altLang="en-US"/>
              <a:t>Capture a 360 panorama (quite tricky…)</a:t>
            </a:r>
          </a:p>
          <a:p>
            <a:endParaRPr lang="en-US" altLang="en-US"/>
          </a:p>
        </p:txBody>
      </p:sp>
      <p:pic>
        <p:nvPicPr>
          <p:cNvPr id="50180" name="Picture 4">
            <a:extLst>
              <a:ext uri="{FF2B5EF4-FFF2-40B4-BE49-F238E27FC236}">
                <a16:creationId xmlns:a16="http://schemas.microsoft.com/office/drawing/2014/main" id="{39B1DCB0-ECF0-DF4E-8945-08DE9EA53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2057400"/>
            <a:ext cx="8915400" cy="87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5087F03-6651-C844-A3E4-6342B492B4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Setting alpha: simple averaging</a:t>
            </a:r>
          </a:p>
        </p:txBody>
      </p:sp>
      <p:pic>
        <p:nvPicPr>
          <p:cNvPr id="477189" name="Picture 5" descr="mos">
            <a:extLst>
              <a:ext uri="{FF2B5EF4-FFF2-40B4-BE49-F238E27FC236}">
                <a16:creationId xmlns:a16="http://schemas.microsoft.com/office/drawing/2014/main" id="{B59C1A2B-EDE4-7B4F-A89D-8B8F096A9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Picture 6" descr="wim1">
            <a:extLst>
              <a:ext uri="{FF2B5EF4-FFF2-40B4-BE49-F238E27FC236}">
                <a16:creationId xmlns:a16="http://schemas.microsoft.com/office/drawing/2014/main" id="{B7394904-A9F0-214E-A16E-3B4F944BE2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Picture 7" descr="wim2">
            <a:extLst>
              <a:ext uri="{FF2B5EF4-FFF2-40B4-BE49-F238E27FC236}">
                <a16:creationId xmlns:a16="http://schemas.microsoft.com/office/drawing/2014/main" id="{90AFFE9A-3DBA-5D40-B059-051CF8D0C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7192" name="Picture 8" descr="a">
            <a:extLst>
              <a:ext uri="{FF2B5EF4-FFF2-40B4-BE49-F238E27FC236}">
                <a16:creationId xmlns:a16="http://schemas.microsoft.com/office/drawing/2014/main" id="{80E5E83C-B817-3144-83FA-037145A16B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7194" name="Text Box 10">
            <a:extLst>
              <a:ext uri="{FF2B5EF4-FFF2-40B4-BE49-F238E27FC236}">
                <a16:creationId xmlns:a16="http://schemas.microsoft.com/office/drawing/2014/main" id="{20962BAC-AD7B-1A4B-8DFD-2F20A3BC1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3" y="6211888"/>
            <a:ext cx="3906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Alpha = .5 in overlap region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9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>
            <a:extLst>
              <a:ext uri="{FF2B5EF4-FFF2-40B4-BE49-F238E27FC236}">
                <a16:creationId xmlns:a16="http://schemas.microsoft.com/office/drawing/2014/main" id="{DF139583-BC90-5549-9628-3795E534F2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Setting alpha: center seam</a:t>
            </a:r>
          </a:p>
        </p:txBody>
      </p:sp>
      <p:pic>
        <p:nvPicPr>
          <p:cNvPr id="53251" name="Picture 4" descr="wim1">
            <a:extLst>
              <a:ext uri="{FF2B5EF4-FFF2-40B4-BE49-F238E27FC236}">
                <a16:creationId xmlns:a16="http://schemas.microsoft.com/office/drawing/2014/main" id="{820D13CA-A023-FB44-A015-67081E408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2" name="Picture 5" descr="wim2">
            <a:extLst>
              <a:ext uri="{FF2B5EF4-FFF2-40B4-BE49-F238E27FC236}">
                <a16:creationId xmlns:a16="http://schemas.microsoft.com/office/drawing/2014/main" id="{CD4071CE-9029-2642-97E5-E0F3ADFBCD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9239" name="Text Box 7">
            <a:extLst>
              <a:ext uri="{FF2B5EF4-FFF2-40B4-BE49-F238E27FC236}">
                <a16:creationId xmlns:a16="http://schemas.microsoft.com/office/drawing/2014/main" id="{BED37203-7F23-0143-A4D1-1760251F78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65363" y="6211888"/>
            <a:ext cx="4594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Alpha = logical(dtrans1&gt;dtrans2)</a:t>
            </a:r>
          </a:p>
        </p:txBody>
      </p:sp>
      <p:pic>
        <p:nvPicPr>
          <p:cNvPr id="53254" name="Picture 10" descr="w2">
            <a:extLst>
              <a:ext uri="{FF2B5EF4-FFF2-40B4-BE49-F238E27FC236}">
                <a16:creationId xmlns:a16="http://schemas.microsoft.com/office/drawing/2014/main" id="{18242CF9-5904-634D-BCEE-2194CE6C7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11" descr="w1">
            <a:extLst>
              <a:ext uri="{FF2B5EF4-FFF2-40B4-BE49-F238E27FC236}">
                <a16:creationId xmlns:a16="http://schemas.microsoft.com/office/drawing/2014/main" id="{3FB52A11-E462-304B-9573-A8FB66181C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Text Box 12">
            <a:extLst>
              <a:ext uri="{FF2B5EF4-FFF2-40B4-BE49-F238E27FC236}">
                <a16:creationId xmlns:a16="http://schemas.microsoft.com/office/drawing/2014/main" id="{57639AF1-3A06-7E4F-BE41-F4FC2B845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588" y="2606675"/>
            <a:ext cx="1573212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Distance</a:t>
            </a:r>
          </a:p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Transform</a:t>
            </a:r>
          </a:p>
          <a:p>
            <a:pPr>
              <a:spcBef>
                <a:spcPct val="0"/>
              </a:spcBef>
            </a:pPr>
            <a:r>
              <a:rPr lang="en-US" altLang="en-US">
                <a:latin typeface="Courier" pitchFamily="2" charset="0"/>
                <a:cs typeface="Arial" panose="020B0604020202020204" pitchFamily="34" charset="0"/>
              </a:rPr>
              <a:t>bwdist</a:t>
            </a:r>
          </a:p>
        </p:txBody>
      </p:sp>
      <p:pic>
        <p:nvPicPr>
          <p:cNvPr id="479245" name="Picture 13" descr="a">
            <a:extLst>
              <a:ext uri="{FF2B5EF4-FFF2-40B4-BE49-F238E27FC236}">
                <a16:creationId xmlns:a16="http://schemas.microsoft.com/office/drawing/2014/main" id="{B9E7024F-D5AD-C74E-92EA-D01D6E5C4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8" y="3657600"/>
            <a:ext cx="24685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6" name="Picture 14" descr="mos">
            <a:extLst>
              <a:ext uri="{FF2B5EF4-FFF2-40B4-BE49-F238E27FC236}">
                <a16:creationId xmlns:a16="http://schemas.microsoft.com/office/drawing/2014/main" id="{46F3CADB-4217-CE48-B9F0-20FB404D4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438" y="3657600"/>
            <a:ext cx="2468562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923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83256E63-7EE7-4B4E-B109-42E96679B5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Setting alpha: blurred seam</a:t>
            </a:r>
          </a:p>
        </p:txBody>
      </p:sp>
      <p:pic>
        <p:nvPicPr>
          <p:cNvPr id="54275" name="Picture 3" descr="wim1">
            <a:extLst>
              <a:ext uri="{FF2B5EF4-FFF2-40B4-BE49-F238E27FC236}">
                <a16:creationId xmlns:a16="http://schemas.microsoft.com/office/drawing/2014/main" id="{6942A060-167B-EB43-8E04-F7BC3D8725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6" name="Picture 4" descr="wim2">
            <a:extLst>
              <a:ext uri="{FF2B5EF4-FFF2-40B4-BE49-F238E27FC236}">
                <a16:creationId xmlns:a16="http://schemas.microsoft.com/office/drawing/2014/main" id="{C1320D5E-4FF3-9348-ABDF-514357F48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7" name="Text Box 5">
            <a:extLst>
              <a:ext uri="{FF2B5EF4-FFF2-40B4-BE49-F238E27FC236}">
                <a16:creationId xmlns:a16="http://schemas.microsoft.com/office/drawing/2014/main" id="{D192D110-75C4-534A-B586-AD1756313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71813" y="6211888"/>
            <a:ext cx="226218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Alpha = blurred</a:t>
            </a:r>
          </a:p>
        </p:txBody>
      </p:sp>
      <p:pic>
        <p:nvPicPr>
          <p:cNvPr id="54278" name="Picture 6" descr="w2">
            <a:extLst>
              <a:ext uri="{FF2B5EF4-FFF2-40B4-BE49-F238E27FC236}">
                <a16:creationId xmlns:a16="http://schemas.microsoft.com/office/drawing/2014/main" id="{92E3E4F9-B6ED-734A-8054-34CAFB7874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382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79" name="Picture 7" descr="w1">
            <a:extLst>
              <a:ext uri="{FF2B5EF4-FFF2-40B4-BE49-F238E27FC236}">
                <a16:creationId xmlns:a16="http://schemas.microsoft.com/office/drawing/2014/main" id="{141C629B-7B50-EE47-9D80-1D61B41D7D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81915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80" name="Text Box 8">
            <a:extLst>
              <a:ext uri="{FF2B5EF4-FFF2-40B4-BE49-F238E27FC236}">
                <a16:creationId xmlns:a16="http://schemas.microsoft.com/office/drawing/2014/main" id="{8415C053-A0A9-144C-99EF-C79F20AF53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67588" y="2606675"/>
            <a:ext cx="1471612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Distance</a:t>
            </a:r>
          </a:p>
          <a:p>
            <a:pPr>
              <a:spcBef>
                <a:spcPct val="0"/>
              </a:spcBef>
            </a:pPr>
            <a:r>
              <a:rPr lang="en-US" altLang="en-US">
                <a:cs typeface="Arial" panose="020B0604020202020204" pitchFamily="34" charset="0"/>
              </a:rPr>
              <a:t>transform</a:t>
            </a:r>
          </a:p>
        </p:txBody>
      </p:sp>
      <p:pic>
        <p:nvPicPr>
          <p:cNvPr id="481291" name="Picture 11" descr="mos">
            <a:extLst>
              <a:ext uri="{FF2B5EF4-FFF2-40B4-BE49-F238E27FC236}">
                <a16:creationId xmlns:a16="http://schemas.microsoft.com/office/drawing/2014/main" id="{A72D582C-D6F0-3343-8C0C-ABE8E83BD2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2" name="Picture 12" descr="a">
            <a:extLst>
              <a:ext uri="{FF2B5EF4-FFF2-40B4-BE49-F238E27FC236}">
                <a16:creationId xmlns:a16="http://schemas.microsoft.com/office/drawing/2014/main" id="{695379D8-7783-C549-8A92-832E3FFE4C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3657600"/>
            <a:ext cx="2468563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>
            <a:extLst>
              <a:ext uri="{FF2B5EF4-FFF2-40B4-BE49-F238E27FC236}">
                <a16:creationId xmlns:a16="http://schemas.microsoft.com/office/drawing/2014/main" id="{0262DF6B-D2C0-224C-BB96-0772EA8B30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Simplification: Two-band Blending</a:t>
            </a:r>
          </a:p>
        </p:txBody>
      </p:sp>
      <p:sp>
        <p:nvSpPr>
          <p:cNvPr id="55299" name="Rectangle 3">
            <a:extLst>
              <a:ext uri="{FF2B5EF4-FFF2-40B4-BE49-F238E27FC236}">
                <a16:creationId xmlns:a16="http://schemas.microsoft.com/office/drawing/2014/main" id="{F3BB10A3-9EC8-804A-BEF2-B02CE5E416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Brown &amp; Lowe, 2003</a:t>
            </a:r>
          </a:p>
          <a:p>
            <a:pPr lvl="1"/>
            <a:r>
              <a:rPr lang="en-US" altLang="en-US"/>
              <a:t>Only use two bands: high freq. and low freq.</a:t>
            </a:r>
          </a:p>
          <a:p>
            <a:pPr lvl="1"/>
            <a:r>
              <a:rPr lang="en-US" altLang="en-US"/>
              <a:t>Blends low freq. smoothly</a:t>
            </a:r>
          </a:p>
          <a:p>
            <a:pPr lvl="1"/>
            <a:r>
              <a:rPr lang="en-US" altLang="en-US"/>
              <a:t>Blend high freq. with no smoothing: use binary alpha</a:t>
            </a:r>
          </a:p>
          <a:p>
            <a:pPr lvl="1"/>
            <a:endParaRPr lang="en-US" altLang="en-US"/>
          </a:p>
        </p:txBody>
      </p:sp>
      <p:pic>
        <p:nvPicPr>
          <p:cNvPr id="55300" name="Picture 4" descr="79">
            <a:extLst>
              <a:ext uri="{FF2B5EF4-FFF2-40B4-BE49-F238E27FC236}">
                <a16:creationId xmlns:a16="http://schemas.microsoft.com/office/drawing/2014/main" id="{3A2C4852-C37A-7B40-A73B-B6C0F58030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2309" name="Picture 5" descr="pano">
            <a:extLst>
              <a:ext uri="{FF2B5EF4-FFF2-40B4-BE49-F238E27FC236}">
                <a16:creationId xmlns:a16="http://schemas.microsoft.com/office/drawing/2014/main" id="{13F1BA29-0E9B-B946-A3D2-B9F891FE9A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146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low">
            <a:extLst>
              <a:ext uri="{FF2B5EF4-FFF2-40B4-BE49-F238E27FC236}">
                <a16:creationId xmlns:a16="http://schemas.microsoft.com/office/drawing/2014/main" id="{F2EF3F32-7957-8442-8A70-887825A659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30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3" name="Picture 3" descr="high2">
            <a:extLst>
              <a:ext uri="{FF2B5EF4-FFF2-40B4-BE49-F238E27FC236}">
                <a16:creationId xmlns:a16="http://schemas.microsoft.com/office/drawing/2014/main" id="{DF45F04A-DC79-9A4C-B4EA-FE7AFA116A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62400"/>
            <a:ext cx="91440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 Box 4">
            <a:extLst>
              <a:ext uri="{FF2B5EF4-FFF2-40B4-BE49-F238E27FC236}">
                <a16:creationId xmlns:a16="http://schemas.microsoft.com/office/drawing/2014/main" id="{9DECF839-D757-FC49-9D2D-2799C7939A1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429000"/>
            <a:ext cx="4970463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Low frequency (</a:t>
            </a:r>
            <a:r>
              <a:rPr lang="en-US" altLang="en-US" sz="26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&gt; 2 pixels)</a:t>
            </a:r>
          </a:p>
        </p:txBody>
      </p:sp>
      <p:sp>
        <p:nvSpPr>
          <p:cNvPr id="56325" name="Text Box 5">
            <a:extLst>
              <a:ext uri="{FF2B5EF4-FFF2-40B4-BE49-F238E27FC236}">
                <a16:creationId xmlns:a16="http://schemas.microsoft.com/office/drawing/2014/main" id="{D06F8BD9-B63A-BB4E-B927-706DE94A2A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6369050"/>
            <a:ext cx="5070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High frequency (</a:t>
            </a:r>
            <a:r>
              <a:rPr lang="en-US" altLang="en-US" sz="2600">
                <a:solidFill>
                  <a:srgbClr val="000000"/>
                </a:solidFill>
                <a:latin typeface="Symbol" pitchFamily="2" charset="2"/>
                <a:cs typeface="Arial" panose="020B0604020202020204" pitchFamily="34" charset="0"/>
              </a:rPr>
              <a:t>l</a:t>
            </a:r>
            <a:r>
              <a:rPr lang="en-US" altLang="en-US" sz="2600">
                <a:solidFill>
                  <a:srgbClr val="000000"/>
                </a:solidFill>
                <a:latin typeface="Verdana" panose="020B0604030504040204" pitchFamily="34" charset="0"/>
                <a:cs typeface="Arial" panose="020B0604020202020204" pitchFamily="34" charset="0"/>
              </a:rPr>
              <a:t> &lt; 2 pixels)</a:t>
            </a:r>
          </a:p>
        </p:txBody>
      </p:sp>
      <p:sp>
        <p:nvSpPr>
          <p:cNvPr id="56326" name="Rectangle 6">
            <a:extLst>
              <a:ext uri="{FF2B5EF4-FFF2-40B4-BE49-F238E27FC236}">
                <a16:creationId xmlns:a16="http://schemas.microsoft.com/office/drawing/2014/main" id="{D2A499BC-955B-EC49-8D02-C877BB9D12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“Laplacian Stack” Blending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linear2">
            <a:extLst>
              <a:ext uri="{FF2B5EF4-FFF2-40B4-BE49-F238E27FC236}">
                <a16:creationId xmlns:a16="http://schemas.microsoft.com/office/drawing/2014/main" id="{7C72EE8D-6452-3E4B-BD1D-B2D66ECD1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>
            <a:extLst>
              <a:ext uri="{FF2B5EF4-FFF2-40B4-BE49-F238E27FC236}">
                <a16:creationId xmlns:a16="http://schemas.microsoft.com/office/drawing/2014/main" id="{380422F9-8C08-1141-8E15-680010DFE0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Linear Blending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2band2">
            <a:extLst>
              <a:ext uri="{FF2B5EF4-FFF2-40B4-BE49-F238E27FC236}">
                <a16:creationId xmlns:a16="http://schemas.microsoft.com/office/drawing/2014/main" id="{0C3E4E09-395C-2749-9462-A86C604D2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164763" cy="7623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>
            <a:extLst>
              <a:ext uri="{FF2B5EF4-FFF2-40B4-BE49-F238E27FC236}">
                <a16:creationId xmlns:a16="http://schemas.microsoft.com/office/drawing/2014/main" id="{0F0AECE6-C06F-694B-949B-378A64C0CF1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2-band Blending</a:t>
            </a:r>
          </a:p>
        </p:txBody>
      </p:sp>
    </p:spTree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>
            <a:extLst>
              <a:ext uri="{FF2B5EF4-FFF2-40B4-BE49-F238E27FC236}">
                <a16:creationId xmlns:a16="http://schemas.microsoft.com/office/drawing/2014/main" id="{B3F7FA8F-CA95-814E-9A80-3182687BE1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Panoramas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F2AE7801-7829-9C4B-977B-A69A34F62A2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029200"/>
            <a:ext cx="7848600" cy="1828800"/>
          </a:xfrm>
        </p:spPr>
        <p:txBody>
          <a:bodyPr/>
          <a:lstStyle/>
          <a:p>
            <a:r>
              <a:rPr lang="en-US" altLang="en-US"/>
              <a:t>All light rays through a point form a panorama</a:t>
            </a:r>
          </a:p>
          <a:p>
            <a:r>
              <a:rPr lang="en-US" altLang="en-US"/>
              <a:t>Totally captured in a 2D array -- </a:t>
            </a:r>
            <a:r>
              <a:rPr lang="en-US" altLang="en-US" sz="3200" b="1" i="1">
                <a:latin typeface="Times New Roman" panose="02020603050405020304" pitchFamily="18" charset="0"/>
              </a:rPr>
              <a:t>P(</a:t>
            </a:r>
            <a:r>
              <a:rPr lang="en-US" altLang="en-US" sz="3200" b="1" i="1">
                <a:latin typeface="Symbol" pitchFamily="2" charset="2"/>
              </a:rPr>
              <a:t>q,f</a:t>
            </a:r>
            <a:r>
              <a:rPr lang="en-US" altLang="en-US" sz="3200" b="1" i="1">
                <a:latin typeface="Times New Roman" panose="02020603050405020304" pitchFamily="18" charset="0"/>
              </a:rPr>
              <a:t>)</a:t>
            </a:r>
          </a:p>
          <a:p>
            <a:r>
              <a:rPr lang="en-US" altLang="en-US"/>
              <a:t>Where is the geometry???</a:t>
            </a:r>
          </a:p>
        </p:txBody>
      </p:sp>
      <p:pic>
        <p:nvPicPr>
          <p:cNvPr id="17411" name="Picture 4" descr="Spherical Panorama">
            <a:extLst>
              <a:ext uri="{FF2B5EF4-FFF2-40B4-BE49-F238E27FC236}">
                <a16:creationId xmlns:a16="http://schemas.microsoft.com/office/drawing/2014/main" id="{6F34FB63-6E6E-9F46-BCD5-48F6A4BAFA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4400"/>
            <a:ext cx="3800475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5" descr="Yellowstone">
            <a:hlinkClick r:id="rId4"/>
            <a:extLst>
              <a:ext uri="{FF2B5EF4-FFF2-40B4-BE49-F238E27FC236}">
                <a16:creationId xmlns:a16="http://schemas.microsoft.com/office/drawing/2014/main" id="{116B13BD-AA05-F149-8EFF-49AABEA5F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990600"/>
            <a:ext cx="5029200" cy="176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3" name="Rectangle 6">
            <a:extLst>
              <a:ext uri="{FF2B5EF4-FFF2-40B4-BE49-F238E27FC236}">
                <a16:creationId xmlns:a16="http://schemas.microsoft.com/office/drawing/2014/main" id="{2C35515B-F41E-9F4A-9574-5BDA815C71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79913" y="4038600"/>
            <a:ext cx="4764087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See also: Time Square New Years Eve</a:t>
            </a:r>
          </a:p>
          <a:p>
            <a:pPr>
              <a:spcBef>
                <a:spcPct val="0"/>
              </a:spcBef>
            </a:pPr>
            <a:r>
              <a:rPr lang="en-US" altLang="en-US" sz="1800">
                <a:hlinkClick r:id="rId6"/>
              </a:rPr>
              <a:t>http://www.panoramas.dk/fullscreen3/f1.html</a:t>
            </a:r>
            <a:r>
              <a:rPr lang="en-US" altLang="en-US"/>
              <a:t> </a:t>
            </a:r>
          </a:p>
        </p:txBody>
      </p:sp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>
            <a:extLst>
              <a:ext uri="{FF2B5EF4-FFF2-40B4-BE49-F238E27FC236}">
                <a16:creationId xmlns:a16="http://schemas.microsoft.com/office/drawing/2014/main" id="{9912278A-ED51-A144-B216-FAC138B096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Project 4: Panorama</a:t>
            </a:r>
          </a:p>
        </p:txBody>
      </p:sp>
      <p:sp>
        <p:nvSpPr>
          <p:cNvPr id="39939" name="Rectangle 3">
            <a:extLst>
              <a:ext uri="{FF2B5EF4-FFF2-40B4-BE49-F238E27FC236}">
                <a16:creationId xmlns:a16="http://schemas.microsoft.com/office/drawing/2014/main" id="{07E8CA3E-476B-0242-BF81-E70D235FF1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/>
              <a:t>Pick one image (red)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Warp the other images towards it (usually, one by one)</a:t>
            </a:r>
          </a:p>
          <a:p>
            <a:pPr marL="457200" indent="-457200">
              <a:buFontTx/>
              <a:buAutoNum type="arabicPeriod"/>
            </a:pPr>
            <a:r>
              <a:rPr lang="en-US" altLang="en-US"/>
              <a:t>blend</a:t>
            </a:r>
          </a:p>
        </p:txBody>
      </p:sp>
      <p:pic>
        <p:nvPicPr>
          <p:cNvPr id="39940" name="Picture 4">
            <a:extLst>
              <a:ext uri="{FF2B5EF4-FFF2-40B4-BE49-F238E27FC236}">
                <a16:creationId xmlns:a16="http://schemas.microsoft.com/office/drawing/2014/main" id="{87CCBC2C-3DF1-234E-8D42-BD61F7F30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>
            <a:extLst>
              <a:ext uri="{FF2B5EF4-FFF2-40B4-BE49-F238E27FC236}">
                <a16:creationId xmlns:a16="http://schemas.microsoft.com/office/drawing/2014/main" id="{429D56B4-00D8-E44A-B9AC-353F63F4D8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Homography</a:t>
            </a:r>
          </a:p>
        </p:txBody>
      </p:sp>
      <p:sp>
        <p:nvSpPr>
          <p:cNvPr id="659459" name="Rectangle 3">
            <a:extLst>
              <a:ext uri="{FF2B5EF4-FFF2-40B4-BE49-F238E27FC236}">
                <a16:creationId xmlns:a16="http://schemas.microsoft.com/office/drawing/2014/main" id="{C884B662-FDC5-4746-A35C-C8CFBA409C4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305800" cy="3200400"/>
          </a:xfrm>
        </p:spPr>
        <p:txBody>
          <a:bodyPr/>
          <a:lstStyle/>
          <a:p>
            <a:r>
              <a:rPr lang="en-US" altLang="en-US"/>
              <a:t>A: Projective – mapping between any two PPs with the same center of projection</a:t>
            </a:r>
          </a:p>
          <a:p>
            <a:pPr lvl="1"/>
            <a:r>
              <a:rPr lang="en-US" altLang="en-US"/>
              <a:t>rectangle should map to arbitrary quadrilateral </a:t>
            </a:r>
          </a:p>
          <a:p>
            <a:pPr lvl="1"/>
            <a:r>
              <a:rPr lang="en-US" altLang="en-US"/>
              <a:t>parallel lines aren’t</a:t>
            </a:r>
          </a:p>
          <a:p>
            <a:pPr lvl="1"/>
            <a:r>
              <a:rPr lang="en-US" altLang="en-US"/>
              <a:t>but must preserve straight lines</a:t>
            </a:r>
          </a:p>
          <a:p>
            <a:pPr lvl="1"/>
            <a:r>
              <a:rPr lang="en-US" altLang="en-US"/>
              <a:t>same as: project, rotate, reproject </a:t>
            </a:r>
          </a:p>
          <a:p>
            <a:r>
              <a:rPr lang="en-US" altLang="en-US"/>
              <a:t>called Homography</a:t>
            </a:r>
          </a:p>
          <a:p>
            <a:pPr lvl="1"/>
            <a:endParaRPr lang="en-US" altLang="en-US"/>
          </a:p>
        </p:txBody>
      </p:sp>
      <p:sp>
        <p:nvSpPr>
          <p:cNvPr id="19459" name="Freeform 4">
            <a:extLst>
              <a:ext uri="{FF2B5EF4-FFF2-40B4-BE49-F238E27FC236}">
                <a16:creationId xmlns:a16="http://schemas.microsoft.com/office/drawing/2014/main" id="{5CA85B0F-D3AB-C444-8886-FF44CB58BEC4}"/>
              </a:ext>
            </a:extLst>
          </p:cNvPr>
          <p:cNvSpPr>
            <a:spLocks/>
          </p:cNvSpPr>
          <p:nvPr/>
        </p:nvSpPr>
        <p:spPr bwMode="auto">
          <a:xfrm>
            <a:off x="7062788" y="2773363"/>
            <a:ext cx="1492250" cy="1525587"/>
          </a:xfrm>
          <a:custGeom>
            <a:avLst/>
            <a:gdLst>
              <a:gd name="T0" fmla="*/ 2147483646 w 1057"/>
              <a:gd name="T1" fmla="*/ 2147483646 h 961"/>
              <a:gd name="T2" fmla="*/ 0 w 1057"/>
              <a:gd name="T3" fmla="*/ 0 h 961"/>
              <a:gd name="T4" fmla="*/ 0 w 1057"/>
              <a:gd name="T5" fmla="*/ 2147483646 h 961"/>
              <a:gd name="T6" fmla="*/ 2147483646 w 1057"/>
              <a:gd name="T7" fmla="*/ 2147483646 h 961"/>
              <a:gd name="T8" fmla="*/ 2147483646 w 1057"/>
              <a:gd name="T9" fmla="*/ 2147483646 h 9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57"/>
              <a:gd name="T16" fmla="*/ 0 h 961"/>
              <a:gd name="T17" fmla="*/ 1057 w 1057"/>
              <a:gd name="T18" fmla="*/ 961 h 9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57" h="961">
                <a:moveTo>
                  <a:pt x="1056" y="240"/>
                </a:moveTo>
                <a:lnTo>
                  <a:pt x="0" y="0"/>
                </a:lnTo>
                <a:lnTo>
                  <a:pt x="0" y="720"/>
                </a:lnTo>
                <a:lnTo>
                  <a:pt x="1056" y="960"/>
                </a:lnTo>
                <a:lnTo>
                  <a:pt x="1056" y="240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0" name="Freeform 5">
            <a:extLst>
              <a:ext uri="{FF2B5EF4-FFF2-40B4-BE49-F238E27FC236}">
                <a16:creationId xmlns:a16="http://schemas.microsoft.com/office/drawing/2014/main" id="{53A25AC9-1666-664B-B2E4-AE7B9205C0CE}"/>
              </a:ext>
            </a:extLst>
          </p:cNvPr>
          <p:cNvSpPr>
            <a:spLocks/>
          </p:cNvSpPr>
          <p:nvPr/>
        </p:nvSpPr>
        <p:spPr bwMode="auto">
          <a:xfrm>
            <a:off x="6859588" y="4268788"/>
            <a:ext cx="1220787" cy="2001837"/>
          </a:xfrm>
          <a:custGeom>
            <a:avLst/>
            <a:gdLst>
              <a:gd name="T0" fmla="*/ 0 w 865"/>
              <a:gd name="T1" fmla="*/ 2147483646 h 1261"/>
              <a:gd name="T2" fmla="*/ 2147483646 w 865"/>
              <a:gd name="T3" fmla="*/ 2147483646 h 1261"/>
              <a:gd name="T4" fmla="*/ 2147483646 w 865"/>
              <a:gd name="T5" fmla="*/ 2147483646 h 1261"/>
              <a:gd name="T6" fmla="*/ 0 w 865"/>
              <a:gd name="T7" fmla="*/ 0 h 1261"/>
              <a:gd name="T8" fmla="*/ 0 w 865"/>
              <a:gd name="T9" fmla="*/ 2147483646 h 126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865"/>
              <a:gd name="T16" fmla="*/ 0 h 1261"/>
              <a:gd name="T17" fmla="*/ 865 w 865"/>
              <a:gd name="T18" fmla="*/ 1261 h 1261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865" h="1261">
                <a:moveTo>
                  <a:pt x="0" y="828"/>
                </a:moveTo>
                <a:lnTo>
                  <a:pt x="864" y="1260"/>
                </a:lnTo>
                <a:lnTo>
                  <a:pt x="864" y="414"/>
                </a:lnTo>
                <a:lnTo>
                  <a:pt x="0" y="0"/>
                </a:lnTo>
                <a:lnTo>
                  <a:pt x="0" y="828"/>
                </a:lnTo>
              </a:path>
            </a:pathLst>
          </a:custGeom>
          <a:solidFill>
            <a:schemeClr val="bg1"/>
          </a:solidFill>
          <a:ln w="19050" cap="rnd" cmpd="sng">
            <a:solidFill>
              <a:schemeClr val="bg2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9461" name="Freeform 6">
            <a:extLst>
              <a:ext uri="{FF2B5EF4-FFF2-40B4-BE49-F238E27FC236}">
                <a16:creationId xmlns:a16="http://schemas.microsoft.com/office/drawing/2014/main" id="{50FE6DBC-5430-9541-98B6-597CE050F1D8}"/>
              </a:ext>
            </a:extLst>
          </p:cNvPr>
          <p:cNvSpPr>
            <a:spLocks/>
          </p:cNvSpPr>
          <p:nvPr/>
        </p:nvSpPr>
        <p:spPr bwMode="auto">
          <a:xfrm>
            <a:off x="6802438" y="6067425"/>
            <a:ext cx="285750" cy="485775"/>
          </a:xfrm>
          <a:custGeom>
            <a:avLst/>
            <a:gdLst>
              <a:gd name="T0" fmla="*/ 2147483646 w 202"/>
              <a:gd name="T1" fmla="*/ 2147483646 h 306"/>
              <a:gd name="T2" fmla="*/ 0 w 202"/>
              <a:gd name="T3" fmla="*/ 2147483646 h 306"/>
              <a:gd name="T4" fmla="*/ 2147483646 w 202"/>
              <a:gd name="T5" fmla="*/ 2147483646 h 306"/>
              <a:gd name="T6" fmla="*/ 2147483646 w 202"/>
              <a:gd name="T7" fmla="*/ 2147483646 h 306"/>
              <a:gd name="T8" fmla="*/ 2147483646 w 202"/>
              <a:gd name="T9" fmla="*/ 2147483646 h 306"/>
              <a:gd name="T10" fmla="*/ 2147483646 w 202"/>
              <a:gd name="T11" fmla="*/ 2147483646 h 306"/>
              <a:gd name="T12" fmla="*/ 2147483646 w 202"/>
              <a:gd name="T13" fmla="*/ 2147483646 h 306"/>
              <a:gd name="T14" fmla="*/ 2147483646 w 202"/>
              <a:gd name="T15" fmla="*/ 2147483646 h 306"/>
              <a:gd name="T16" fmla="*/ 2147483646 w 202"/>
              <a:gd name="T17" fmla="*/ 2147483646 h 306"/>
              <a:gd name="T18" fmla="*/ 2147483646 w 202"/>
              <a:gd name="T19" fmla="*/ 2147483646 h 306"/>
              <a:gd name="T20" fmla="*/ 2147483646 w 202"/>
              <a:gd name="T21" fmla="*/ 2147483646 h 306"/>
              <a:gd name="T22" fmla="*/ 2147483646 w 202"/>
              <a:gd name="T23" fmla="*/ 2147483646 h 306"/>
              <a:gd name="T24" fmla="*/ 2147483646 w 202"/>
              <a:gd name="T25" fmla="*/ 2147483646 h 306"/>
              <a:gd name="T26" fmla="*/ 2147483646 w 202"/>
              <a:gd name="T27" fmla="*/ 2147483646 h 306"/>
              <a:gd name="T28" fmla="*/ 2147483646 w 202"/>
              <a:gd name="T29" fmla="*/ 0 h 306"/>
              <a:gd name="T30" fmla="*/ 2147483646 w 202"/>
              <a:gd name="T31" fmla="*/ 0 h 306"/>
              <a:gd name="T32" fmla="*/ 2147483646 w 202"/>
              <a:gd name="T33" fmla="*/ 2147483646 h 306"/>
              <a:gd name="T34" fmla="*/ 2147483646 w 202"/>
              <a:gd name="T35" fmla="*/ 2147483646 h 306"/>
              <a:gd name="T36" fmla="*/ 2147483646 w 202"/>
              <a:gd name="T37" fmla="*/ 2147483646 h 306"/>
              <a:gd name="T38" fmla="*/ 2147483646 w 202"/>
              <a:gd name="T39" fmla="*/ 2147483646 h 306"/>
              <a:gd name="T40" fmla="*/ 2147483646 w 202"/>
              <a:gd name="T41" fmla="*/ 2147483646 h 306"/>
              <a:gd name="T42" fmla="*/ 2147483646 w 202"/>
              <a:gd name="T43" fmla="*/ 2147483646 h 306"/>
              <a:gd name="T44" fmla="*/ 2147483646 w 202"/>
              <a:gd name="T45" fmla="*/ 2147483646 h 306"/>
              <a:gd name="T46" fmla="*/ 2147483646 w 202"/>
              <a:gd name="T47" fmla="*/ 2147483646 h 306"/>
              <a:gd name="T48" fmla="*/ 2147483646 w 202"/>
              <a:gd name="T49" fmla="*/ 2147483646 h 306"/>
              <a:gd name="T50" fmla="*/ 2147483646 w 202"/>
              <a:gd name="T51" fmla="*/ 2147483646 h 306"/>
              <a:gd name="T52" fmla="*/ 2147483646 w 202"/>
              <a:gd name="T53" fmla="*/ 2147483646 h 306"/>
              <a:gd name="T54" fmla="*/ 2147483646 w 202"/>
              <a:gd name="T55" fmla="*/ 2147483646 h 306"/>
              <a:gd name="T56" fmla="*/ 2147483646 w 202"/>
              <a:gd name="T57" fmla="*/ 2147483646 h 306"/>
              <a:gd name="T58" fmla="*/ 2147483646 w 202"/>
              <a:gd name="T59" fmla="*/ 2147483646 h 306"/>
              <a:gd name="T60" fmla="*/ 2147483646 w 202"/>
              <a:gd name="T61" fmla="*/ 2147483646 h 306"/>
              <a:gd name="T62" fmla="*/ 2147483646 w 202"/>
              <a:gd name="T63" fmla="*/ 2147483646 h 306"/>
              <a:gd name="T64" fmla="*/ 2147483646 w 202"/>
              <a:gd name="T65" fmla="*/ 2147483646 h 306"/>
              <a:gd name="T66" fmla="*/ 2147483646 w 202"/>
              <a:gd name="T67" fmla="*/ 2147483646 h 306"/>
              <a:gd name="T68" fmla="*/ 2147483646 w 202"/>
              <a:gd name="T69" fmla="*/ 2147483646 h 306"/>
              <a:gd name="T70" fmla="*/ 2147483646 w 202"/>
              <a:gd name="T71" fmla="*/ 2147483646 h 306"/>
              <a:gd name="T72" fmla="*/ 2147483646 w 202"/>
              <a:gd name="T73" fmla="*/ 2147483646 h 306"/>
              <a:gd name="T74" fmla="*/ 2147483646 w 202"/>
              <a:gd name="T75" fmla="*/ 2147483646 h 306"/>
              <a:gd name="T76" fmla="*/ 2147483646 w 202"/>
              <a:gd name="T77" fmla="*/ 2147483646 h 306"/>
              <a:gd name="T78" fmla="*/ 2147483646 w 202"/>
              <a:gd name="T79" fmla="*/ 2147483646 h 306"/>
              <a:gd name="T80" fmla="*/ 2147483646 w 202"/>
              <a:gd name="T81" fmla="*/ 2147483646 h 306"/>
              <a:gd name="T82" fmla="*/ 2147483646 w 202"/>
              <a:gd name="T83" fmla="*/ 2147483646 h 306"/>
              <a:gd name="T84" fmla="*/ 2147483646 w 202"/>
              <a:gd name="T85" fmla="*/ 2147483646 h 306"/>
              <a:gd name="T86" fmla="*/ 2147483646 w 202"/>
              <a:gd name="T87" fmla="*/ 2147483646 h 306"/>
              <a:gd name="T88" fmla="*/ 2147483646 w 202"/>
              <a:gd name="T89" fmla="*/ 2147483646 h 306"/>
              <a:gd name="T90" fmla="*/ 2147483646 w 202"/>
              <a:gd name="T91" fmla="*/ 2147483646 h 306"/>
              <a:gd name="T92" fmla="*/ 2147483646 w 202"/>
              <a:gd name="T93" fmla="*/ 2147483646 h 306"/>
              <a:gd name="T94" fmla="*/ 2147483646 w 202"/>
              <a:gd name="T95" fmla="*/ 2147483646 h 306"/>
              <a:gd name="T96" fmla="*/ 2147483646 w 202"/>
              <a:gd name="T97" fmla="*/ 2147483646 h 306"/>
              <a:gd name="T98" fmla="*/ 2147483646 w 202"/>
              <a:gd name="T99" fmla="*/ 2147483646 h 30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w 202"/>
              <a:gd name="T151" fmla="*/ 0 h 306"/>
              <a:gd name="T152" fmla="*/ 202 w 202"/>
              <a:gd name="T153" fmla="*/ 306 h 306"/>
            </a:gdLst>
            <a:ahLst/>
            <a:cxnLst>
              <a:cxn ang="T100">
                <a:pos x="T0" y="T1"/>
              </a:cxn>
              <a:cxn ang="T101">
                <a:pos x="T2" y="T3"/>
              </a:cxn>
              <a:cxn ang="T102">
                <a:pos x="T4" y="T5"/>
              </a:cxn>
              <a:cxn ang="T103">
                <a:pos x="T6" y="T7"/>
              </a:cxn>
              <a:cxn ang="T104">
                <a:pos x="T8" y="T9"/>
              </a:cxn>
              <a:cxn ang="T105">
                <a:pos x="T10" y="T11"/>
              </a:cxn>
              <a:cxn ang="T106">
                <a:pos x="T12" y="T13"/>
              </a:cxn>
              <a:cxn ang="T107">
                <a:pos x="T14" y="T15"/>
              </a:cxn>
              <a:cxn ang="T108">
                <a:pos x="T16" y="T17"/>
              </a:cxn>
              <a:cxn ang="T109">
                <a:pos x="T18" y="T19"/>
              </a:cxn>
              <a:cxn ang="T110">
                <a:pos x="T20" y="T21"/>
              </a:cxn>
              <a:cxn ang="T111">
                <a:pos x="T22" y="T23"/>
              </a:cxn>
              <a:cxn ang="T112">
                <a:pos x="T24" y="T25"/>
              </a:cxn>
              <a:cxn ang="T113">
                <a:pos x="T26" y="T27"/>
              </a:cxn>
              <a:cxn ang="T114">
                <a:pos x="T28" y="T29"/>
              </a:cxn>
              <a:cxn ang="T115">
                <a:pos x="T30" y="T31"/>
              </a:cxn>
              <a:cxn ang="T116">
                <a:pos x="T32" y="T33"/>
              </a:cxn>
              <a:cxn ang="T117">
                <a:pos x="T34" y="T35"/>
              </a:cxn>
              <a:cxn ang="T118">
                <a:pos x="T36" y="T37"/>
              </a:cxn>
              <a:cxn ang="T119">
                <a:pos x="T38" y="T39"/>
              </a:cxn>
              <a:cxn ang="T120">
                <a:pos x="T40" y="T41"/>
              </a:cxn>
              <a:cxn ang="T121">
                <a:pos x="T42" y="T43"/>
              </a:cxn>
              <a:cxn ang="T122">
                <a:pos x="T44" y="T45"/>
              </a:cxn>
              <a:cxn ang="T123">
                <a:pos x="T46" y="T47"/>
              </a:cxn>
              <a:cxn ang="T124">
                <a:pos x="T48" y="T49"/>
              </a:cxn>
              <a:cxn ang="T125">
                <a:pos x="T50" y="T51"/>
              </a:cxn>
              <a:cxn ang="T126">
                <a:pos x="T52" y="T53"/>
              </a:cxn>
              <a:cxn ang="T127">
                <a:pos x="T54" y="T55"/>
              </a:cxn>
              <a:cxn ang="T128">
                <a:pos x="T56" y="T57"/>
              </a:cxn>
              <a:cxn ang="T129">
                <a:pos x="T58" y="T59"/>
              </a:cxn>
              <a:cxn ang="T130">
                <a:pos x="T60" y="T61"/>
              </a:cxn>
              <a:cxn ang="T131">
                <a:pos x="T62" y="T63"/>
              </a:cxn>
              <a:cxn ang="T132">
                <a:pos x="T64" y="T65"/>
              </a:cxn>
              <a:cxn ang="T133">
                <a:pos x="T66" y="T67"/>
              </a:cxn>
              <a:cxn ang="T134">
                <a:pos x="T68" y="T69"/>
              </a:cxn>
              <a:cxn ang="T135">
                <a:pos x="T70" y="T71"/>
              </a:cxn>
              <a:cxn ang="T136">
                <a:pos x="T72" y="T73"/>
              </a:cxn>
              <a:cxn ang="T137">
                <a:pos x="T74" y="T75"/>
              </a:cxn>
              <a:cxn ang="T138">
                <a:pos x="T76" y="T77"/>
              </a:cxn>
              <a:cxn ang="T139">
                <a:pos x="T78" y="T79"/>
              </a:cxn>
              <a:cxn ang="T140">
                <a:pos x="T80" y="T81"/>
              </a:cxn>
              <a:cxn ang="T141">
                <a:pos x="T82" y="T83"/>
              </a:cxn>
              <a:cxn ang="T142">
                <a:pos x="T84" y="T85"/>
              </a:cxn>
              <a:cxn ang="T143">
                <a:pos x="T86" y="T87"/>
              </a:cxn>
              <a:cxn ang="T144">
                <a:pos x="T88" y="T89"/>
              </a:cxn>
              <a:cxn ang="T145">
                <a:pos x="T90" y="T91"/>
              </a:cxn>
              <a:cxn ang="T146">
                <a:pos x="T92" y="T93"/>
              </a:cxn>
              <a:cxn ang="T147">
                <a:pos x="T94" y="T95"/>
              </a:cxn>
              <a:cxn ang="T148">
                <a:pos x="T96" y="T97"/>
              </a:cxn>
              <a:cxn ang="T149">
                <a:pos x="T98" y="T99"/>
              </a:cxn>
            </a:cxnLst>
            <a:rect l="T150" t="T151" r="T152" b="T153"/>
            <a:pathLst>
              <a:path w="202" h="306">
                <a:moveTo>
                  <a:pt x="16" y="305"/>
                </a:moveTo>
                <a:lnTo>
                  <a:pt x="0" y="22"/>
                </a:lnTo>
                <a:lnTo>
                  <a:pt x="9" y="13"/>
                </a:lnTo>
                <a:lnTo>
                  <a:pt x="15" y="14"/>
                </a:lnTo>
                <a:lnTo>
                  <a:pt x="21" y="13"/>
                </a:lnTo>
                <a:lnTo>
                  <a:pt x="22" y="10"/>
                </a:lnTo>
                <a:lnTo>
                  <a:pt x="27" y="11"/>
                </a:lnTo>
                <a:lnTo>
                  <a:pt x="31" y="7"/>
                </a:lnTo>
                <a:lnTo>
                  <a:pt x="37" y="9"/>
                </a:lnTo>
                <a:lnTo>
                  <a:pt x="41" y="6"/>
                </a:lnTo>
                <a:lnTo>
                  <a:pt x="46" y="5"/>
                </a:lnTo>
                <a:lnTo>
                  <a:pt x="52" y="3"/>
                </a:lnTo>
                <a:lnTo>
                  <a:pt x="57" y="4"/>
                </a:lnTo>
                <a:lnTo>
                  <a:pt x="62" y="3"/>
                </a:lnTo>
                <a:lnTo>
                  <a:pt x="66" y="0"/>
                </a:lnTo>
                <a:lnTo>
                  <a:pt x="74" y="0"/>
                </a:lnTo>
                <a:lnTo>
                  <a:pt x="80" y="1"/>
                </a:lnTo>
                <a:lnTo>
                  <a:pt x="83" y="1"/>
                </a:lnTo>
                <a:lnTo>
                  <a:pt x="86" y="3"/>
                </a:lnTo>
                <a:lnTo>
                  <a:pt x="92" y="4"/>
                </a:lnTo>
                <a:lnTo>
                  <a:pt x="98" y="7"/>
                </a:lnTo>
                <a:lnTo>
                  <a:pt x="103" y="7"/>
                </a:lnTo>
                <a:lnTo>
                  <a:pt x="111" y="10"/>
                </a:lnTo>
                <a:lnTo>
                  <a:pt x="115" y="12"/>
                </a:lnTo>
                <a:lnTo>
                  <a:pt x="121" y="11"/>
                </a:lnTo>
                <a:lnTo>
                  <a:pt x="125" y="16"/>
                </a:lnTo>
                <a:lnTo>
                  <a:pt x="131" y="17"/>
                </a:lnTo>
                <a:lnTo>
                  <a:pt x="135" y="19"/>
                </a:lnTo>
                <a:lnTo>
                  <a:pt x="140" y="21"/>
                </a:lnTo>
                <a:lnTo>
                  <a:pt x="142" y="24"/>
                </a:lnTo>
                <a:lnTo>
                  <a:pt x="146" y="27"/>
                </a:lnTo>
                <a:lnTo>
                  <a:pt x="151" y="31"/>
                </a:lnTo>
                <a:lnTo>
                  <a:pt x="153" y="35"/>
                </a:lnTo>
                <a:lnTo>
                  <a:pt x="156" y="36"/>
                </a:lnTo>
                <a:lnTo>
                  <a:pt x="160" y="41"/>
                </a:lnTo>
                <a:lnTo>
                  <a:pt x="163" y="44"/>
                </a:lnTo>
                <a:lnTo>
                  <a:pt x="168" y="46"/>
                </a:lnTo>
                <a:lnTo>
                  <a:pt x="172" y="50"/>
                </a:lnTo>
                <a:lnTo>
                  <a:pt x="176" y="53"/>
                </a:lnTo>
                <a:lnTo>
                  <a:pt x="178" y="55"/>
                </a:lnTo>
                <a:lnTo>
                  <a:pt x="182" y="59"/>
                </a:lnTo>
                <a:lnTo>
                  <a:pt x="185" y="62"/>
                </a:lnTo>
                <a:lnTo>
                  <a:pt x="186" y="67"/>
                </a:lnTo>
                <a:lnTo>
                  <a:pt x="189" y="73"/>
                </a:lnTo>
                <a:lnTo>
                  <a:pt x="192" y="76"/>
                </a:lnTo>
                <a:lnTo>
                  <a:pt x="196" y="80"/>
                </a:lnTo>
                <a:lnTo>
                  <a:pt x="198" y="84"/>
                </a:lnTo>
                <a:lnTo>
                  <a:pt x="200" y="90"/>
                </a:lnTo>
                <a:lnTo>
                  <a:pt x="201" y="99"/>
                </a:lnTo>
                <a:lnTo>
                  <a:pt x="16" y="305"/>
                </a:lnTo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 cap="rnd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9462" name="Arc 7">
            <a:extLst>
              <a:ext uri="{FF2B5EF4-FFF2-40B4-BE49-F238E27FC236}">
                <a16:creationId xmlns:a16="http://schemas.microsoft.com/office/drawing/2014/main" id="{2CA5599F-D435-CA4A-965C-B58D4C7C7DD5}"/>
              </a:ext>
            </a:extLst>
          </p:cNvPr>
          <p:cNvSpPr>
            <a:spLocks/>
          </p:cNvSpPr>
          <p:nvPr/>
        </p:nvSpPr>
        <p:spPr bwMode="auto">
          <a:xfrm rot="-1380000">
            <a:off x="6845300" y="6030913"/>
            <a:ext cx="209550" cy="236537"/>
          </a:xfrm>
          <a:custGeom>
            <a:avLst/>
            <a:gdLst>
              <a:gd name="T0" fmla="*/ 0 w 21745"/>
              <a:gd name="T1" fmla="*/ 0 h 21600"/>
              <a:gd name="T2" fmla="*/ 2147483646 w 21745"/>
              <a:gd name="T3" fmla="*/ 2147483646 h 21600"/>
              <a:gd name="T4" fmla="*/ 2147483646 w 21745"/>
              <a:gd name="T5" fmla="*/ 2147483646 h 21600"/>
              <a:gd name="T6" fmla="*/ 0 60000 65536"/>
              <a:gd name="T7" fmla="*/ 0 60000 65536"/>
              <a:gd name="T8" fmla="*/ 0 60000 65536"/>
              <a:gd name="T9" fmla="*/ 0 w 21745"/>
              <a:gd name="T10" fmla="*/ 0 h 21600"/>
              <a:gd name="T11" fmla="*/ 21745 w 217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745" h="21600" fill="none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</a:path>
              <a:path w="21745" h="21600" stroke="0" extrusionOk="0">
                <a:moveTo>
                  <a:pt x="0" y="0"/>
                </a:moveTo>
                <a:cubicBezTo>
                  <a:pt x="48" y="0"/>
                  <a:pt x="96" y="-1"/>
                  <a:pt x="145" y="0"/>
                </a:cubicBezTo>
                <a:cubicBezTo>
                  <a:pt x="12074" y="0"/>
                  <a:pt x="21745" y="9670"/>
                  <a:pt x="21745" y="21600"/>
                </a:cubicBezTo>
                <a:lnTo>
                  <a:pt x="145" y="216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25400" cap="rnd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Line 8">
            <a:extLst>
              <a:ext uri="{FF2B5EF4-FFF2-40B4-BE49-F238E27FC236}">
                <a16:creationId xmlns:a16="http://schemas.microsoft.com/office/drawing/2014/main" id="{AF533FDC-A4ED-D547-8701-10B9139F2404}"/>
              </a:ext>
            </a:extLst>
          </p:cNvPr>
          <p:cNvSpPr>
            <a:spLocks noChangeShapeType="1"/>
          </p:cNvSpPr>
          <p:nvPr/>
        </p:nvSpPr>
        <p:spPr bwMode="auto">
          <a:xfrm>
            <a:off x="6794500" y="5905500"/>
            <a:ext cx="31750" cy="646113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4" name="Oval 9">
            <a:extLst>
              <a:ext uri="{FF2B5EF4-FFF2-40B4-BE49-F238E27FC236}">
                <a16:creationId xmlns:a16="http://schemas.microsoft.com/office/drawing/2014/main" id="{FC9E1004-F90A-F24D-8DFF-56D6FCB97F51}"/>
              </a:ext>
            </a:extLst>
          </p:cNvPr>
          <p:cNvSpPr>
            <a:spLocks noChangeArrowheads="1"/>
          </p:cNvSpPr>
          <p:nvPr/>
        </p:nvSpPr>
        <p:spPr bwMode="auto">
          <a:xfrm rot="-3960000">
            <a:off x="6902450" y="6035675"/>
            <a:ext cx="112713" cy="176213"/>
          </a:xfrm>
          <a:prstGeom prst="ellipse">
            <a:avLst/>
          </a:prstGeom>
          <a:solidFill>
            <a:schemeClr val="tx1"/>
          </a:solidFill>
          <a:ln w="127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19465" name="Line 10">
            <a:extLst>
              <a:ext uri="{FF2B5EF4-FFF2-40B4-BE49-F238E27FC236}">
                <a16:creationId xmlns:a16="http://schemas.microsoft.com/office/drawing/2014/main" id="{EC4178ED-A432-6043-B3BC-78972FB9AE3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826250" y="6075363"/>
            <a:ext cx="381000" cy="47625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466" name="Text Box 11">
            <a:extLst>
              <a:ext uri="{FF2B5EF4-FFF2-40B4-BE49-F238E27FC236}">
                <a16:creationId xmlns:a16="http://schemas.microsoft.com/office/drawing/2014/main" id="{87E54060-0A84-2045-9769-DBBEDC3C51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55038" y="3165475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PP2</a:t>
            </a:r>
          </a:p>
        </p:txBody>
      </p:sp>
      <p:sp>
        <p:nvSpPr>
          <p:cNvPr id="19467" name="Text Box 12">
            <a:extLst>
              <a:ext uri="{FF2B5EF4-FFF2-40B4-BE49-F238E27FC236}">
                <a16:creationId xmlns:a16="http://schemas.microsoft.com/office/drawing/2014/main" id="{D1CAF1BA-039B-B04B-B5F7-33549B2A43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97838" y="4891088"/>
            <a:ext cx="665162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/>
              <a:t>PP1</a:t>
            </a:r>
          </a:p>
        </p:txBody>
      </p:sp>
      <p:grpSp>
        <p:nvGrpSpPr>
          <p:cNvPr id="19468" name="Group 13">
            <a:extLst>
              <a:ext uri="{FF2B5EF4-FFF2-40B4-BE49-F238E27FC236}">
                <a16:creationId xmlns:a16="http://schemas.microsoft.com/office/drawing/2014/main" id="{A68BDBD8-3423-4146-B4E1-A47E3EE352B1}"/>
              </a:ext>
            </a:extLst>
          </p:cNvPr>
          <p:cNvGrpSpPr>
            <a:grpSpLocks/>
          </p:cNvGrpSpPr>
          <p:nvPr/>
        </p:nvGrpSpPr>
        <p:grpSpPr bwMode="auto">
          <a:xfrm>
            <a:off x="6954838" y="2209800"/>
            <a:ext cx="1625600" cy="3886200"/>
            <a:chOff x="4106" y="912"/>
            <a:chExt cx="1024" cy="2448"/>
          </a:xfrm>
        </p:grpSpPr>
        <p:sp>
          <p:nvSpPr>
            <p:cNvPr id="19475" name="Line 14">
              <a:extLst>
                <a:ext uri="{FF2B5EF4-FFF2-40B4-BE49-F238E27FC236}">
                  <a16:creationId xmlns:a16="http://schemas.microsoft.com/office/drawing/2014/main" id="{BA9C04B7-381C-8E4A-93CC-AE8D4F397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891" y="912"/>
              <a:ext cx="239" cy="5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6" name="Line 15">
              <a:extLst>
                <a:ext uri="{FF2B5EF4-FFF2-40B4-BE49-F238E27FC236}">
                  <a16:creationId xmlns:a16="http://schemas.microsoft.com/office/drawing/2014/main" id="{8C22E677-5496-4747-8A6E-4A126917DF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468" y="1764"/>
              <a:ext cx="299" cy="71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7" name="Line 16">
              <a:extLst>
                <a:ext uri="{FF2B5EF4-FFF2-40B4-BE49-F238E27FC236}">
                  <a16:creationId xmlns:a16="http://schemas.microsoft.com/office/drawing/2014/main" id="{B4D2DF8E-6204-3A4C-B17F-AA407BD99164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106" y="2868"/>
              <a:ext cx="202" cy="492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478" name="Oval 17">
              <a:extLst>
                <a:ext uri="{FF2B5EF4-FFF2-40B4-BE49-F238E27FC236}">
                  <a16:creationId xmlns:a16="http://schemas.microsoft.com/office/drawing/2014/main" id="{8089FDEC-B216-A345-AB47-3174DCAFE6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43" y="1735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9479" name="Oval 18">
              <a:extLst>
                <a:ext uri="{FF2B5EF4-FFF2-40B4-BE49-F238E27FC236}">
                  <a16:creationId xmlns:a16="http://schemas.microsoft.com/office/drawing/2014/main" id="{198C3984-F36C-CD48-98C6-8B48852360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87" y="2839"/>
              <a:ext cx="48" cy="48"/>
            </a:xfrm>
            <a:prstGeom prst="ellipse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9">
            <a:extLst>
              <a:ext uri="{FF2B5EF4-FFF2-40B4-BE49-F238E27FC236}">
                <a16:creationId xmlns:a16="http://schemas.microsoft.com/office/drawing/2014/main" id="{516BD7BB-47FF-164A-A999-507A3344C18D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4038600"/>
            <a:ext cx="2416175" cy="1219200"/>
            <a:chOff x="864" y="2544"/>
            <a:chExt cx="1522" cy="768"/>
          </a:xfrm>
        </p:grpSpPr>
        <p:graphicFrame>
          <p:nvGraphicFramePr>
            <p:cNvPr id="19471" name="Object 20">
              <a:extLst>
                <a:ext uri="{FF2B5EF4-FFF2-40B4-BE49-F238E27FC236}">
                  <a16:creationId xmlns:a16="http://schemas.microsoft.com/office/drawing/2014/main" id="{E38FD6A7-B81F-CF4E-91E3-28A558617BD9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864" y="2544"/>
            <a:ext cx="1509" cy="59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9485" name="Equation" r:id="rId3" imgW="34226500" imgH="13462000" progId="Equation.3">
                    <p:embed/>
                  </p:oleObj>
                </mc:Choice>
                <mc:Fallback>
                  <p:oleObj name="Equation" r:id="rId3" imgW="34226500" imgH="13462000" progId="Equation.3">
                    <p:embed/>
                    <p:pic>
                      <p:nvPicPr>
                        <p:cNvPr id="0" name="Object 20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544"/>
                          <a:ext cx="1509" cy="593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9472" name="Text Box 21">
              <a:extLst>
                <a:ext uri="{FF2B5EF4-FFF2-40B4-BE49-F238E27FC236}">
                  <a16:creationId xmlns:a16="http://schemas.microsoft.com/office/drawing/2014/main" id="{9B0273A6-D314-8041-8F08-2559CAB341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18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H</a:t>
              </a:r>
            </a:p>
          </p:txBody>
        </p:sp>
        <p:sp>
          <p:nvSpPr>
            <p:cNvPr id="19473" name="Text Box 22">
              <a:extLst>
                <a:ext uri="{FF2B5EF4-FFF2-40B4-BE49-F238E27FC236}">
                  <a16:creationId xmlns:a16="http://schemas.microsoft.com/office/drawing/2014/main" id="{2E95E277-A3BA-D54E-A4EE-09859B40F34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12" y="3024"/>
              <a:ext cx="27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</a:t>
              </a:r>
            </a:p>
          </p:txBody>
        </p:sp>
        <p:sp>
          <p:nvSpPr>
            <p:cNvPr id="19474" name="Text Box 23">
              <a:extLst>
                <a:ext uri="{FF2B5EF4-FFF2-40B4-BE49-F238E27FC236}">
                  <a16:creationId xmlns:a16="http://schemas.microsoft.com/office/drawing/2014/main" id="{2A72AE88-7195-4740-AC1B-2CD17B9EE0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8" y="3024"/>
              <a:ext cx="30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b="1">
                  <a:latin typeface="Times New Roman" panose="02020603050405020304" pitchFamily="18" charset="0"/>
                </a:rPr>
                <a:t>p’</a:t>
              </a:r>
              <a:r>
                <a:rPr lang="en-US" altLang="en-US">
                  <a:latin typeface="Times New Roman" panose="02020603050405020304" pitchFamily="18" charset="0"/>
                </a:rPr>
                <a:t>  </a:t>
              </a:r>
            </a:p>
          </p:txBody>
        </p:sp>
      </p:grpSp>
      <p:sp>
        <p:nvSpPr>
          <p:cNvPr id="659480" name="Rectangle 24">
            <a:extLst>
              <a:ext uri="{FF2B5EF4-FFF2-40B4-BE49-F238E27FC236}">
                <a16:creationId xmlns:a16="http://schemas.microsoft.com/office/drawing/2014/main" id="{903B9A95-A608-0D4E-AC73-AB9D6BA2F4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5257800"/>
            <a:ext cx="6019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To apply a homography </a:t>
            </a:r>
            <a:r>
              <a:rPr lang="en-US" altLang="en-US" b="1"/>
              <a:t>H</a:t>
            </a:r>
          </a:p>
          <a:p>
            <a:pPr lvl="1"/>
            <a:r>
              <a:rPr lang="en-US" altLang="en-US"/>
              <a:t>Compute     </a:t>
            </a:r>
            <a:r>
              <a:rPr lang="en-US" altLang="en-US" b="1"/>
              <a:t>p’</a:t>
            </a:r>
            <a:r>
              <a:rPr lang="en-US" altLang="en-US"/>
              <a:t> = </a:t>
            </a:r>
            <a:r>
              <a:rPr lang="en-US" altLang="en-US" b="1"/>
              <a:t>Hp   </a:t>
            </a:r>
            <a:r>
              <a:rPr lang="en-US" altLang="en-US"/>
              <a:t>(regular matrix multiply)</a:t>
            </a:r>
          </a:p>
          <a:p>
            <a:pPr lvl="1"/>
            <a:r>
              <a:rPr lang="en-US" altLang="en-US"/>
              <a:t>Convert </a:t>
            </a:r>
            <a:r>
              <a:rPr lang="en-US" altLang="en-US" b="1"/>
              <a:t>p’</a:t>
            </a:r>
            <a:r>
              <a:rPr lang="en-US" altLang="en-US"/>
              <a:t> from homogeneous to  image coordinates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5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9459" grpId="0" build="p"/>
      <p:bldP spid="65948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Rectangle 2">
            <a:extLst>
              <a:ext uri="{FF2B5EF4-FFF2-40B4-BE49-F238E27FC236}">
                <a16:creationId xmlns:a16="http://schemas.microsoft.com/office/drawing/2014/main" id="{CC252F29-1245-9341-8B4F-E00080072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Rotational Mosaics</a:t>
            </a:r>
          </a:p>
        </p:txBody>
      </p:sp>
      <p:sp>
        <p:nvSpPr>
          <p:cNvPr id="20482" name="Rectangle 3">
            <a:extLst>
              <a:ext uri="{FF2B5EF4-FFF2-40B4-BE49-F238E27FC236}">
                <a16:creationId xmlns:a16="http://schemas.microsoft.com/office/drawing/2014/main" id="{FF2DBE52-14BE-6547-A93D-95DB8343A0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572000"/>
            <a:ext cx="8229600" cy="1600200"/>
          </a:xfrm>
        </p:spPr>
        <p:txBody>
          <a:bodyPr/>
          <a:lstStyle/>
          <a:p>
            <a:pPr marL="457200" indent="-457200"/>
            <a:r>
              <a:rPr lang="en-US" altLang="en-US"/>
              <a:t>Can we say something more about </a:t>
            </a:r>
            <a:r>
              <a:rPr lang="en-US" altLang="en-US" u="sng"/>
              <a:t>rotational</a:t>
            </a:r>
            <a:r>
              <a:rPr lang="en-US" altLang="en-US"/>
              <a:t> mosaics?</a:t>
            </a:r>
          </a:p>
          <a:p>
            <a:pPr marL="457200" indent="-457200"/>
            <a:r>
              <a:rPr lang="en-US" altLang="en-US"/>
              <a:t>	i.e. can we further constrain our H?</a:t>
            </a:r>
          </a:p>
        </p:txBody>
      </p:sp>
      <p:pic>
        <p:nvPicPr>
          <p:cNvPr id="20483" name="Picture 4">
            <a:extLst>
              <a:ext uri="{FF2B5EF4-FFF2-40B4-BE49-F238E27FC236}">
                <a16:creationId xmlns:a16="http://schemas.microsoft.com/office/drawing/2014/main" id="{19E8FBB4-118D-4549-8F15-17B3430DC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938" y="990600"/>
            <a:ext cx="8450262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>
            <a:extLst>
              <a:ext uri="{FF2B5EF4-FFF2-40B4-BE49-F238E27FC236}">
                <a16:creationId xmlns:a16="http://schemas.microsoft.com/office/drawing/2014/main" id="{2A3EF60C-896E-3B46-8B68-CE26457811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3D </a:t>
            </a:r>
            <a:r>
              <a:rPr lang="en-US" altLang="en-US">
                <a:cs typeface="Arial" panose="020B0604020202020204" pitchFamily="34" charset="0"/>
              </a:rPr>
              <a:t>→</a:t>
            </a:r>
            <a:r>
              <a:rPr lang="en-US" altLang="en-US"/>
              <a:t> 2D Perspective Projection</a:t>
            </a:r>
          </a:p>
        </p:txBody>
      </p:sp>
      <p:sp>
        <p:nvSpPr>
          <p:cNvPr id="22530" name="Rectangle 3">
            <a:extLst>
              <a:ext uri="{FF2B5EF4-FFF2-40B4-BE49-F238E27FC236}">
                <a16:creationId xmlns:a16="http://schemas.microsoft.com/office/drawing/2014/main" id="{4FAAE933-38D2-B944-987A-5A1F0B91E0B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80000"/>
              </a:lnSpc>
            </a:pPr>
            <a:endParaRPr lang="en-US" altLang="en-US"/>
          </a:p>
          <a:p>
            <a:pPr>
              <a:lnSpc>
                <a:spcPct val="80000"/>
              </a:lnSpc>
            </a:pPr>
            <a:endParaRPr lang="en-US" altLang="en-US"/>
          </a:p>
        </p:txBody>
      </p:sp>
      <p:grpSp>
        <p:nvGrpSpPr>
          <p:cNvPr id="22531" name="Group 4">
            <a:extLst>
              <a:ext uri="{FF2B5EF4-FFF2-40B4-BE49-F238E27FC236}">
                <a16:creationId xmlns:a16="http://schemas.microsoft.com/office/drawing/2014/main" id="{85D437B8-BCC5-D441-8979-888B201FCAE1}"/>
              </a:ext>
            </a:extLst>
          </p:cNvPr>
          <p:cNvGrpSpPr>
            <a:grpSpLocks/>
          </p:cNvGrpSpPr>
          <p:nvPr/>
        </p:nvGrpSpPr>
        <p:grpSpPr bwMode="auto">
          <a:xfrm>
            <a:off x="5334000" y="1752600"/>
            <a:ext cx="3395663" cy="1963738"/>
            <a:chOff x="3408" y="1104"/>
            <a:chExt cx="2139" cy="1237"/>
          </a:xfrm>
        </p:grpSpPr>
        <p:sp>
          <p:nvSpPr>
            <p:cNvPr id="22537" name="Line 5">
              <a:extLst>
                <a:ext uri="{FF2B5EF4-FFF2-40B4-BE49-F238E27FC236}">
                  <a16:creationId xmlns:a16="http://schemas.microsoft.com/office/drawing/2014/main" id="{F884F3C4-6BBF-0940-B0BC-14AAE6752B2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22" y="1194"/>
              <a:ext cx="0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8" name="Line 6">
              <a:extLst>
                <a:ext uri="{FF2B5EF4-FFF2-40B4-BE49-F238E27FC236}">
                  <a16:creationId xmlns:a16="http://schemas.microsoft.com/office/drawing/2014/main" id="{1FACA9CA-896F-874E-9F32-155FB6FAD22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436" y="1616"/>
              <a:ext cx="155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39" name="Line 7">
              <a:extLst>
                <a:ext uri="{FF2B5EF4-FFF2-40B4-BE49-F238E27FC236}">
                  <a16:creationId xmlns:a16="http://schemas.microsoft.com/office/drawing/2014/main" id="{03D6934F-F887-E440-B2AB-E120330FD3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78" y="1104"/>
              <a:ext cx="0" cy="108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Line 8">
              <a:extLst>
                <a:ext uri="{FF2B5EF4-FFF2-40B4-BE49-F238E27FC236}">
                  <a16:creationId xmlns:a16="http://schemas.microsoft.com/office/drawing/2014/main" id="{4E420DA5-20C3-D94D-96D6-1AF09BDB169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436" y="1194"/>
              <a:ext cx="1386" cy="42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Text Box 9">
              <a:extLst>
                <a:ext uri="{FF2B5EF4-FFF2-40B4-BE49-F238E27FC236}">
                  <a16:creationId xmlns:a16="http://schemas.microsoft.com/office/drawing/2014/main" id="{2B27169C-ACD2-494F-B7BF-7C9A3C14BC6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98" y="2053"/>
              <a:ext cx="21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u</a:t>
              </a:r>
            </a:p>
          </p:txBody>
        </p:sp>
        <p:sp>
          <p:nvSpPr>
            <p:cNvPr id="22542" name="Oval 10">
              <a:extLst>
                <a:ext uri="{FF2B5EF4-FFF2-40B4-BE49-F238E27FC236}">
                  <a16:creationId xmlns:a16="http://schemas.microsoft.com/office/drawing/2014/main" id="{2B85A873-04A5-CB4D-BB78-DF84D0B68B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8" y="1586"/>
              <a:ext cx="55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43" name="Oval 11">
              <a:extLst>
                <a:ext uri="{FF2B5EF4-FFF2-40B4-BE49-F238E27FC236}">
                  <a16:creationId xmlns:a16="http://schemas.microsoft.com/office/drawing/2014/main" id="{4C8F8CE6-5B67-234D-A780-8C7133D8FFB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94" y="1164"/>
              <a:ext cx="56" cy="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22544" name="Text Box 12">
              <a:extLst>
                <a:ext uri="{FF2B5EF4-FFF2-40B4-BE49-F238E27FC236}">
                  <a16:creationId xmlns:a16="http://schemas.microsoft.com/office/drawing/2014/main" id="{02B9DA55-E718-5544-AAC8-4E4E6F3F52D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5" y="1240"/>
              <a:ext cx="8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latin typeface="Times New Roman" panose="02020603050405020304" pitchFamily="18" charset="0"/>
                </a:rPr>
                <a:t>(</a:t>
              </a:r>
              <a:r>
                <a:rPr lang="en-US" altLang="en-US" i="1">
                  <a:latin typeface="Times New Roman" panose="02020603050405020304" pitchFamily="18" charset="0"/>
                </a:rPr>
                <a:t>X</a:t>
              </a:r>
              <a:r>
                <a:rPr lang="en-US" altLang="en-US" i="1" baseline="-25000">
                  <a:latin typeface="Times New Roman" panose="02020603050405020304" pitchFamily="18" charset="0"/>
                </a:rPr>
                <a:t>c</a:t>
              </a:r>
              <a:r>
                <a:rPr lang="en-US" altLang="en-US" i="1">
                  <a:latin typeface="Times New Roman" panose="02020603050405020304" pitchFamily="18" charset="0"/>
                </a:rPr>
                <a:t>,Y</a:t>
              </a:r>
              <a:r>
                <a:rPr lang="en-US" altLang="en-US" i="1" baseline="-25000">
                  <a:latin typeface="Times New Roman" panose="02020603050405020304" pitchFamily="18" charset="0"/>
                </a:rPr>
                <a:t>c</a:t>
              </a:r>
              <a:r>
                <a:rPr lang="en-US" altLang="en-US" i="1">
                  <a:latin typeface="Times New Roman" panose="02020603050405020304" pitchFamily="18" charset="0"/>
                </a:rPr>
                <a:t>,Z</a:t>
              </a:r>
              <a:r>
                <a:rPr lang="en-US" altLang="en-US" i="1" baseline="-25000">
                  <a:latin typeface="Times New Roman" panose="02020603050405020304" pitchFamily="18" charset="0"/>
                </a:rPr>
                <a:t>c</a:t>
              </a:r>
              <a:r>
                <a:rPr lang="en-US" altLang="en-US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2545" name="Text Box 13">
              <a:extLst>
                <a:ext uri="{FF2B5EF4-FFF2-40B4-BE49-F238E27FC236}">
                  <a16:creationId xmlns:a16="http://schemas.microsoft.com/office/drawing/2014/main" id="{6D2C2C88-E54A-D144-A593-D97CE0DC8D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3" y="1586"/>
              <a:ext cx="2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u</a:t>
              </a:r>
              <a:r>
                <a:rPr lang="en-US" altLang="en-US" i="1" baseline="-25000">
                  <a:latin typeface="Times New Roman" panose="02020603050405020304" pitchFamily="18" charset="0"/>
                </a:rPr>
                <a:t>c</a:t>
              </a:r>
            </a:p>
          </p:txBody>
        </p:sp>
        <p:sp>
          <p:nvSpPr>
            <p:cNvPr id="22546" name="Text Box 14">
              <a:extLst>
                <a:ext uri="{FF2B5EF4-FFF2-40B4-BE49-F238E27FC236}">
                  <a16:creationId xmlns:a16="http://schemas.microsoft.com/office/drawing/2014/main" id="{48EACCF0-F379-1F45-9A0F-2DEC97DC522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76" y="1601"/>
              <a:ext cx="16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i="1">
                  <a:latin typeface="Times New Roman" panose="02020603050405020304" pitchFamily="18" charset="0"/>
                </a:rPr>
                <a:t>f</a:t>
              </a:r>
            </a:p>
          </p:txBody>
        </p:sp>
      </p:grpSp>
      <p:pic>
        <p:nvPicPr>
          <p:cNvPr id="22532" name="Picture 15" descr="Edittex">
            <a:extLst>
              <a:ext uri="{FF2B5EF4-FFF2-40B4-BE49-F238E27FC236}">
                <a16:creationId xmlns:a16="http://schemas.microsoft.com/office/drawing/2014/main" id="{743248D0-65A2-3C44-AB71-51C0E909750F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78"/>
          <a:stretch>
            <a:fillRect/>
          </a:stretch>
        </p:blipFill>
        <p:spPr bwMode="auto">
          <a:xfrm>
            <a:off x="762000" y="4343400"/>
            <a:ext cx="5867400" cy="138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Text Box 16">
            <a:extLst>
              <a:ext uri="{FF2B5EF4-FFF2-40B4-BE49-F238E27FC236}">
                <a16:creationId xmlns:a16="http://schemas.microsoft.com/office/drawing/2014/main" id="{853F1229-F277-AA47-B8D7-489172BA4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983288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K</a:t>
            </a:r>
          </a:p>
        </p:txBody>
      </p:sp>
      <p:pic>
        <p:nvPicPr>
          <p:cNvPr id="22534" name="Picture 18" descr="Edittex">
            <a:extLst>
              <a:ext uri="{FF2B5EF4-FFF2-40B4-BE49-F238E27FC236}">
                <a16:creationId xmlns:a16="http://schemas.microsoft.com/office/drawing/2014/main" id="{D8F2F8F9-5B0C-BA44-A7B7-91E0991A1FE1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3124200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5" name="Text Box 14">
            <a:extLst>
              <a:ext uri="{FF2B5EF4-FFF2-40B4-BE49-F238E27FC236}">
                <a16:creationId xmlns:a16="http://schemas.microsoft.com/office/drawing/2014/main" id="{A6FEC4D6-E894-4946-A0DE-32975A202E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1360488"/>
            <a:ext cx="228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</a:p>
        </p:txBody>
      </p:sp>
      <p:sp>
        <p:nvSpPr>
          <p:cNvPr id="22536" name="Text Box 14">
            <a:extLst>
              <a:ext uri="{FF2B5EF4-FFF2-40B4-BE49-F238E27FC236}">
                <a16:creationId xmlns:a16="http://schemas.microsoft.com/office/drawing/2014/main" id="{B868DBE9-3758-2942-8998-9F865B3FED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7600" y="1366838"/>
            <a:ext cx="2286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i="1">
                <a:latin typeface="Times New Roman" panose="02020603050405020304" pitchFamily="18" charset="0"/>
              </a:rPr>
              <a:t>f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Rectangle 2">
            <a:extLst>
              <a:ext uri="{FF2B5EF4-FFF2-40B4-BE49-F238E27FC236}">
                <a16:creationId xmlns:a16="http://schemas.microsoft.com/office/drawing/2014/main" id="{54022585-0B27-7F42-BD7B-E98D6C04B9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3D Rotation Model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54667CB6-0B54-D44F-8C0C-28FC0B68E5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91200"/>
          </a:xfrm>
        </p:spPr>
        <p:txBody>
          <a:bodyPr/>
          <a:lstStyle/>
          <a:p>
            <a:pPr marL="533400" indent="-533400"/>
            <a:r>
              <a:rPr lang="en-US" altLang="en-US"/>
              <a:t>Projection equations</a:t>
            </a:r>
          </a:p>
          <a:p>
            <a:pPr marL="533400" indent="-533400">
              <a:buFontTx/>
              <a:buAutoNum type="arabicPeriod"/>
            </a:pPr>
            <a:r>
              <a:rPr lang="en-US" altLang="en-US"/>
              <a:t>Project from image to 3D ray</a:t>
            </a:r>
          </a:p>
          <a:p>
            <a:pPr marL="533400" indent="-533400"/>
            <a:r>
              <a:rPr lang="en-US" altLang="en-US" i="1">
                <a:latin typeface="Times New Roman" panose="02020603050405020304" pitchFamily="18" charset="0"/>
              </a:rPr>
              <a:t>	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,y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,z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r>
              <a:rPr lang="en-US" altLang="en-US" i="1">
                <a:latin typeface="Times New Roman" panose="02020603050405020304" pitchFamily="18" charset="0"/>
              </a:rPr>
              <a:t> 	= 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u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-u</a:t>
            </a:r>
            <a:r>
              <a:rPr lang="en-US" altLang="en-US" i="1" baseline="-25000">
                <a:latin typeface="Times New Roman" panose="02020603050405020304" pitchFamily="18" charset="0"/>
              </a:rPr>
              <a:t>c</a:t>
            </a:r>
            <a:r>
              <a:rPr lang="en-US" altLang="en-US" i="1">
                <a:latin typeface="Times New Roman" panose="02020603050405020304" pitchFamily="18" charset="0"/>
              </a:rPr>
              <a:t>,v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-v</a:t>
            </a:r>
            <a:r>
              <a:rPr lang="en-US" altLang="en-US" i="1" baseline="-25000">
                <a:latin typeface="Times New Roman" panose="02020603050405020304" pitchFamily="18" charset="0"/>
              </a:rPr>
              <a:t>c</a:t>
            </a:r>
            <a:r>
              <a:rPr lang="en-US" altLang="en-US" i="1">
                <a:latin typeface="Times New Roman" panose="02020603050405020304" pitchFamily="18" charset="0"/>
              </a:rPr>
              <a:t>,f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 marL="533400" indent="-533400">
              <a:buFontTx/>
              <a:buAutoNum type="arabicPeriod" startAt="2"/>
            </a:pPr>
            <a:r>
              <a:rPr lang="en-US" altLang="en-US"/>
              <a:t>Rotate the ray by camera motion</a:t>
            </a:r>
          </a:p>
          <a:p>
            <a:pPr marL="533400" indent="-533400"/>
            <a:r>
              <a:rPr lang="en-US" altLang="en-US" i="1">
                <a:latin typeface="Times New Roman" panose="02020603050405020304" pitchFamily="18" charset="0"/>
              </a:rPr>
              <a:t>	</a:t>
            </a:r>
            <a:r>
              <a:rPr lang="en-US" altLang="en-US">
                <a:latin typeface="Times New Roman" panose="02020603050405020304" pitchFamily="18" charset="0"/>
              </a:rPr>
              <a:t>(</a:t>
            </a:r>
            <a:r>
              <a:rPr lang="en-US" altLang="en-US" i="1">
                <a:latin typeface="Times New Roman" panose="02020603050405020304" pitchFamily="18" charset="0"/>
              </a:rPr>
              <a:t>x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 i="1">
                <a:latin typeface="Times New Roman" panose="02020603050405020304" pitchFamily="18" charset="0"/>
              </a:rPr>
              <a:t>,y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 i="1">
                <a:latin typeface="Times New Roman" panose="02020603050405020304" pitchFamily="18" charset="0"/>
              </a:rPr>
              <a:t>,z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  <a:r>
              <a:rPr lang="en-US" altLang="en-US" i="1">
                <a:latin typeface="Times New Roman" panose="02020603050405020304" pitchFamily="18" charset="0"/>
              </a:rPr>
              <a:t> 	= </a:t>
            </a:r>
            <a:r>
              <a:rPr lang="en-US" altLang="en-US" b="1" i="1">
                <a:latin typeface="Times New Roman" panose="02020603050405020304" pitchFamily="18" charset="0"/>
              </a:rPr>
              <a:t>R</a:t>
            </a:r>
            <a:r>
              <a:rPr lang="en-US" altLang="en-US" i="1" baseline="-25000">
                <a:latin typeface="Times New Roman" panose="02020603050405020304" pitchFamily="18" charset="0"/>
              </a:rPr>
              <a:t>01</a:t>
            </a:r>
            <a:r>
              <a:rPr lang="en-US" altLang="en-US">
                <a:latin typeface="Times New Roman" panose="02020603050405020304" pitchFamily="18" charset="0"/>
              </a:rPr>
              <a:t> (</a:t>
            </a:r>
            <a:r>
              <a:rPr lang="en-US" altLang="en-US" i="1">
                <a:latin typeface="Times New Roman" panose="02020603050405020304" pitchFamily="18" charset="0"/>
              </a:rPr>
              <a:t>x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,y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 i="1">
                <a:latin typeface="Times New Roman" panose="02020603050405020304" pitchFamily="18" charset="0"/>
              </a:rPr>
              <a:t>,z</a:t>
            </a:r>
            <a:r>
              <a:rPr lang="en-US" altLang="en-US" baseline="-25000">
                <a:latin typeface="Times New Roman" panose="02020603050405020304" pitchFamily="18" charset="0"/>
              </a:rPr>
              <a:t>0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 marL="533400" indent="-533400">
              <a:buFontTx/>
              <a:buAutoNum type="arabicPeriod" startAt="3"/>
            </a:pPr>
            <a:r>
              <a:rPr lang="en-US" altLang="en-US"/>
              <a:t>Project back into new (source) image</a:t>
            </a:r>
          </a:p>
          <a:p>
            <a:pPr marL="533400" indent="-533400"/>
            <a:r>
              <a:rPr lang="en-US" altLang="en-US">
                <a:latin typeface="Times New Roman" panose="02020603050405020304" pitchFamily="18" charset="0"/>
              </a:rPr>
              <a:t>	(</a:t>
            </a:r>
            <a:r>
              <a:rPr lang="en-US" altLang="en-US" i="1">
                <a:latin typeface="Times New Roman" panose="02020603050405020304" pitchFamily="18" charset="0"/>
              </a:rPr>
              <a:t>u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 i="1">
                <a:latin typeface="Times New Roman" panose="02020603050405020304" pitchFamily="18" charset="0"/>
              </a:rPr>
              <a:t>,v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)	= (</a:t>
            </a:r>
            <a:r>
              <a:rPr lang="en-US" altLang="en-US" i="1">
                <a:latin typeface="Times New Roman" panose="02020603050405020304" pitchFamily="18" charset="0"/>
              </a:rPr>
              <a:t>fx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/</a:t>
            </a:r>
            <a:r>
              <a:rPr lang="en-US" altLang="en-US" i="1">
                <a:latin typeface="Times New Roman" panose="02020603050405020304" pitchFamily="18" charset="0"/>
              </a:rPr>
              <a:t>z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+</a:t>
            </a:r>
            <a:r>
              <a:rPr lang="en-US" altLang="en-US" i="1">
                <a:latin typeface="Times New Roman" panose="02020603050405020304" pitchFamily="18" charset="0"/>
              </a:rPr>
              <a:t>u</a:t>
            </a:r>
            <a:r>
              <a:rPr lang="en-US" altLang="en-US" i="1" baseline="-25000">
                <a:latin typeface="Times New Roman" panose="02020603050405020304" pitchFamily="18" charset="0"/>
              </a:rPr>
              <a:t>c</a:t>
            </a:r>
            <a:r>
              <a:rPr lang="en-US" altLang="en-US" i="1">
                <a:latin typeface="Times New Roman" panose="02020603050405020304" pitchFamily="18" charset="0"/>
              </a:rPr>
              <a:t>,fy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/</a:t>
            </a:r>
            <a:r>
              <a:rPr lang="en-US" altLang="en-US" i="1">
                <a:latin typeface="Times New Roman" panose="02020603050405020304" pitchFamily="18" charset="0"/>
              </a:rPr>
              <a:t>z</a:t>
            </a:r>
            <a:r>
              <a:rPr lang="en-US" altLang="en-US" baseline="-25000">
                <a:latin typeface="Times New Roman" panose="02020603050405020304" pitchFamily="18" charset="0"/>
              </a:rPr>
              <a:t>1</a:t>
            </a:r>
            <a:r>
              <a:rPr lang="en-US" altLang="en-US">
                <a:latin typeface="Times New Roman" panose="02020603050405020304" pitchFamily="18" charset="0"/>
              </a:rPr>
              <a:t>+</a:t>
            </a:r>
            <a:r>
              <a:rPr lang="en-US" altLang="en-US" i="1">
                <a:latin typeface="Times New Roman" panose="02020603050405020304" pitchFamily="18" charset="0"/>
              </a:rPr>
              <a:t>v</a:t>
            </a:r>
            <a:r>
              <a:rPr lang="en-US" altLang="en-US" i="1" baseline="-25000">
                <a:latin typeface="Times New Roman" panose="02020603050405020304" pitchFamily="18" charset="0"/>
              </a:rPr>
              <a:t>c</a:t>
            </a:r>
            <a:r>
              <a:rPr lang="en-US" altLang="en-US">
                <a:latin typeface="Times New Roman" panose="02020603050405020304" pitchFamily="18" charset="0"/>
              </a:rPr>
              <a:t>)</a:t>
            </a:r>
          </a:p>
          <a:p>
            <a:pPr marL="533400" indent="-533400"/>
            <a:r>
              <a:rPr lang="en-US" altLang="en-US"/>
              <a:t>Therefore:</a:t>
            </a:r>
          </a:p>
          <a:p>
            <a:pPr marL="533400" indent="-533400"/>
            <a:r>
              <a:rPr lang="en-US" altLang="en-US"/>
              <a:t>	 </a:t>
            </a:r>
          </a:p>
          <a:p>
            <a:pPr marL="533400" indent="-533400"/>
            <a:endParaRPr lang="en-US" altLang="en-US"/>
          </a:p>
          <a:p>
            <a:pPr marL="533400" indent="-533400"/>
            <a:r>
              <a:rPr lang="en-US" altLang="en-US"/>
              <a:t>Our homography has only 3,4 or 5 DOF, depending if focal length is known, same, or different.</a:t>
            </a:r>
          </a:p>
          <a:p>
            <a:pPr marL="914400" lvl="1" indent="-457200"/>
            <a:r>
              <a:rPr lang="en-US" altLang="en-US"/>
              <a:t>This makes image registration much better behaved</a:t>
            </a:r>
          </a:p>
        </p:txBody>
      </p:sp>
      <p:sp>
        <p:nvSpPr>
          <p:cNvPr id="24579" name="Oval 4">
            <a:extLst>
              <a:ext uri="{FF2B5EF4-FFF2-40B4-BE49-F238E27FC236}">
                <a16:creationId xmlns:a16="http://schemas.microsoft.com/office/drawing/2014/main" id="{26947150-5CA4-7748-BC87-136D01A852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2057400"/>
            <a:ext cx="1143000" cy="11430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24580" name="Line 5">
            <a:extLst>
              <a:ext uri="{FF2B5EF4-FFF2-40B4-BE49-F238E27FC236}">
                <a16:creationId xmlns:a16="http://schemas.microsoft.com/office/drawing/2014/main" id="{F74C5F7F-E9FD-214A-B54F-7A769FBA6647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2590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61510" name="Line 6">
            <a:extLst>
              <a:ext uri="{FF2B5EF4-FFF2-40B4-BE49-F238E27FC236}">
                <a16:creationId xmlns:a16="http://schemas.microsoft.com/office/drawing/2014/main" id="{908C020F-B901-6F4B-907F-E7E72DFB7E1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086600" y="1981200"/>
            <a:ext cx="1447800" cy="609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2" name="Line 7">
            <a:extLst>
              <a:ext uri="{FF2B5EF4-FFF2-40B4-BE49-F238E27FC236}">
                <a16:creationId xmlns:a16="http://schemas.microsoft.com/office/drawing/2014/main" id="{3D9390D7-CBDF-884B-B931-D25987197CCE}"/>
              </a:ext>
            </a:extLst>
          </p:cNvPr>
          <p:cNvSpPr>
            <a:spLocks noChangeShapeType="1"/>
          </p:cNvSpPr>
          <p:nvPr/>
        </p:nvSpPr>
        <p:spPr bwMode="auto">
          <a:xfrm>
            <a:off x="8001000" y="2057400"/>
            <a:ext cx="0" cy="990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4583" name="Text Box 8">
            <a:extLst>
              <a:ext uri="{FF2B5EF4-FFF2-40B4-BE49-F238E27FC236}">
                <a16:creationId xmlns:a16="http://schemas.microsoft.com/office/drawing/2014/main" id="{FC07E13F-BDA7-7B44-A5CA-A04A8FE85F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10600" y="2209800"/>
            <a:ext cx="685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ru-RU" altLang="en-US" b="1">
              <a:latin typeface="Times New Roman" panose="02020603050405020304" pitchFamily="18" charset="0"/>
            </a:endParaRPr>
          </a:p>
        </p:txBody>
      </p:sp>
      <p:grpSp>
        <p:nvGrpSpPr>
          <p:cNvPr id="2" name="Group 9">
            <a:extLst>
              <a:ext uri="{FF2B5EF4-FFF2-40B4-BE49-F238E27FC236}">
                <a16:creationId xmlns:a16="http://schemas.microsoft.com/office/drawing/2014/main" id="{2E0ADFF4-ED8A-CD4A-B19A-113BD559690E}"/>
              </a:ext>
            </a:extLst>
          </p:cNvPr>
          <p:cNvGrpSpPr>
            <a:grpSpLocks/>
          </p:cNvGrpSpPr>
          <p:nvPr/>
        </p:nvGrpSpPr>
        <p:grpSpPr bwMode="auto">
          <a:xfrm>
            <a:off x="7924800" y="2057400"/>
            <a:ext cx="838200" cy="304800"/>
            <a:chOff x="4992" y="1296"/>
            <a:chExt cx="528" cy="192"/>
          </a:xfrm>
        </p:grpSpPr>
        <p:sp>
          <p:nvSpPr>
            <p:cNvPr id="24600" name="Text Box 10">
              <a:extLst>
                <a:ext uri="{FF2B5EF4-FFF2-40B4-BE49-F238E27FC236}">
                  <a16:creationId xmlns:a16="http://schemas.microsoft.com/office/drawing/2014/main" id="{ADEF1F6E-F3A6-8240-AA00-FFAC1C1EB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129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</a:t>
              </a:r>
              <a:r>
                <a:rPr lang="en-US" altLang="en-US" sz="1400" i="1">
                  <a:latin typeface="Times New Roman" panose="02020603050405020304" pitchFamily="18" charset="0"/>
                </a:rPr>
                <a:t>u,v,f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601" name="Oval 11">
              <a:extLst>
                <a:ext uri="{FF2B5EF4-FFF2-40B4-BE49-F238E27FC236}">
                  <a16:creationId xmlns:a16="http://schemas.microsoft.com/office/drawing/2014/main" id="{52D682E6-6967-DF41-94EA-AFD8642D8CC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2">
            <a:extLst>
              <a:ext uri="{FF2B5EF4-FFF2-40B4-BE49-F238E27FC236}">
                <a16:creationId xmlns:a16="http://schemas.microsoft.com/office/drawing/2014/main" id="{CE9595A6-2221-9641-9C66-8BEC7CDDFA8A}"/>
              </a:ext>
            </a:extLst>
          </p:cNvPr>
          <p:cNvGrpSpPr>
            <a:grpSpLocks/>
          </p:cNvGrpSpPr>
          <p:nvPr/>
        </p:nvGrpSpPr>
        <p:grpSpPr bwMode="auto">
          <a:xfrm>
            <a:off x="7086600" y="2057400"/>
            <a:ext cx="838200" cy="381000"/>
            <a:chOff x="4464" y="1296"/>
            <a:chExt cx="528" cy="240"/>
          </a:xfrm>
        </p:grpSpPr>
        <p:sp>
          <p:nvSpPr>
            <p:cNvPr id="24598" name="Text Box 13">
              <a:extLst>
                <a:ext uri="{FF2B5EF4-FFF2-40B4-BE49-F238E27FC236}">
                  <a16:creationId xmlns:a16="http://schemas.microsoft.com/office/drawing/2014/main" id="{E8F3B3D5-4DA2-CA4F-A8A4-B40CE0ADDA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9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</a:t>
              </a:r>
              <a:r>
                <a:rPr lang="en-US" altLang="en-US" sz="1400" i="1">
                  <a:latin typeface="Times New Roman" panose="02020603050405020304" pitchFamily="18" charset="0"/>
                </a:rPr>
                <a:t>x,y,z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599" name="Oval 14">
              <a:extLst>
                <a:ext uri="{FF2B5EF4-FFF2-40B4-BE49-F238E27FC236}">
                  <a16:creationId xmlns:a16="http://schemas.microsoft.com/office/drawing/2014/main" id="{CA0869A6-E911-744E-B5E1-EFFAF92FFF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24586" name="Text Box 15">
            <a:extLst>
              <a:ext uri="{FF2B5EF4-FFF2-40B4-BE49-F238E27FC236}">
                <a16:creationId xmlns:a16="http://schemas.microsoft.com/office/drawing/2014/main" id="{E9A7315E-484A-284C-9004-C239C38C6E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2514600"/>
            <a:ext cx="381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400" i="1">
                <a:latin typeface="Times New Roman" panose="02020603050405020304" pitchFamily="18" charset="0"/>
              </a:rPr>
              <a:t>f</a:t>
            </a:r>
            <a:endParaRPr lang="en-US" altLang="en-US" sz="1400">
              <a:latin typeface="Times New Roman" panose="02020603050405020304" pitchFamily="18" charset="0"/>
            </a:endParaRPr>
          </a:p>
        </p:txBody>
      </p:sp>
      <p:sp>
        <p:nvSpPr>
          <p:cNvPr id="661520" name="Line 16">
            <a:extLst>
              <a:ext uri="{FF2B5EF4-FFF2-40B4-BE49-F238E27FC236}">
                <a16:creationId xmlns:a16="http://schemas.microsoft.com/office/drawing/2014/main" id="{82C97658-C333-7E4F-BC36-B86F618591CC}"/>
              </a:ext>
            </a:extLst>
          </p:cNvPr>
          <p:cNvSpPr>
            <a:spLocks noChangeShapeType="1"/>
          </p:cNvSpPr>
          <p:nvPr/>
        </p:nvSpPr>
        <p:spPr bwMode="auto">
          <a:xfrm>
            <a:off x="7086600" y="2590800"/>
            <a:ext cx="13716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" name="Group 17">
            <a:extLst>
              <a:ext uri="{FF2B5EF4-FFF2-40B4-BE49-F238E27FC236}">
                <a16:creationId xmlns:a16="http://schemas.microsoft.com/office/drawing/2014/main" id="{E51C8558-3783-1740-86A4-5DF26A1FB1B4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438400"/>
            <a:ext cx="838200" cy="381000"/>
            <a:chOff x="4464" y="1296"/>
            <a:chExt cx="528" cy="240"/>
          </a:xfrm>
        </p:grpSpPr>
        <p:sp>
          <p:nvSpPr>
            <p:cNvPr id="24596" name="Text Box 18">
              <a:extLst>
                <a:ext uri="{FF2B5EF4-FFF2-40B4-BE49-F238E27FC236}">
                  <a16:creationId xmlns:a16="http://schemas.microsoft.com/office/drawing/2014/main" id="{3B56E56B-24C1-BC4C-97DD-DB8BDA93B4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64" y="129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</a:t>
              </a:r>
              <a:r>
                <a:rPr lang="en-US" altLang="en-US" sz="1400" i="1">
                  <a:latin typeface="Times New Roman" panose="02020603050405020304" pitchFamily="18" charset="0"/>
                </a:rPr>
                <a:t>x,y,z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597" name="Oval 19">
              <a:extLst>
                <a:ext uri="{FF2B5EF4-FFF2-40B4-BE49-F238E27FC236}">
                  <a16:creationId xmlns:a16="http://schemas.microsoft.com/office/drawing/2014/main" id="{1D02DB24-571C-184B-BFD6-B9FBD62916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52" y="148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20">
            <a:extLst>
              <a:ext uri="{FF2B5EF4-FFF2-40B4-BE49-F238E27FC236}">
                <a16:creationId xmlns:a16="http://schemas.microsoft.com/office/drawing/2014/main" id="{DB260ADD-EEA3-8241-9A49-A4AFF727220A}"/>
              </a:ext>
            </a:extLst>
          </p:cNvPr>
          <p:cNvGrpSpPr>
            <a:grpSpLocks/>
          </p:cNvGrpSpPr>
          <p:nvPr/>
        </p:nvGrpSpPr>
        <p:grpSpPr bwMode="auto">
          <a:xfrm>
            <a:off x="8001000" y="2743200"/>
            <a:ext cx="838200" cy="304800"/>
            <a:chOff x="4992" y="1296"/>
            <a:chExt cx="528" cy="192"/>
          </a:xfrm>
        </p:grpSpPr>
        <p:sp>
          <p:nvSpPr>
            <p:cNvPr id="24594" name="Text Box 21">
              <a:extLst>
                <a:ext uri="{FF2B5EF4-FFF2-40B4-BE49-F238E27FC236}">
                  <a16:creationId xmlns:a16="http://schemas.microsoft.com/office/drawing/2014/main" id="{5042A7EB-9567-CF40-AD8B-489657E65C6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92" y="1296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</a:t>
              </a:r>
              <a:r>
                <a:rPr lang="en-US" altLang="en-US" sz="1400" i="1">
                  <a:latin typeface="Times New Roman" panose="02020603050405020304" pitchFamily="18" charset="0"/>
                </a:rPr>
                <a:t>u,v,f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24595" name="Oval 22">
              <a:extLst>
                <a:ext uri="{FF2B5EF4-FFF2-40B4-BE49-F238E27FC236}">
                  <a16:creationId xmlns:a16="http://schemas.microsoft.com/office/drawing/2014/main" id="{4857A8F7-BCCA-7641-B59B-91D3610969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92" y="139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6" name="Group 23">
            <a:extLst>
              <a:ext uri="{FF2B5EF4-FFF2-40B4-BE49-F238E27FC236}">
                <a16:creationId xmlns:a16="http://schemas.microsoft.com/office/drawing/2014/main" id="{A7D3F8E7-CD69-574C-BAD5-26C253CA5C1C}"/>
              </a:ext>
            </a:extLst>
          </p:cNvPr>
          <p:cNvGrpSpPr>
            <a:grpSpLocks/>
          </p:cNvGrpSpPr>
          <p:nvPr/>
        </p:nvGrpSpPr>
        <p:grpSpPr bwMode="auto">
          <a:xfrm>
            <a:off x="7162800" y="2286000"/>
            <a:ext cx="381000" cy="381000"/>
            <a:chOff x="4512" y="1440"/>
            <a:chExt cx="240" cy="240"/>
          </a:xfrm>
        </p:grpSpPr>
        <p:sp>
          <p:nvSpPr>
            <p:cNvPr id="24592" name="Line 24">
              <a:extLst>
                <a:ext uri="{FF2B5EF4-FFF2-40B4-BE49-F238E27FC236}">
                  <a16:creationId xmlns:a16="http://schemas.microsoft.com/office/drawing/2014/main" id="{02E6F1A2-7FD4-1245-89DD-3224FDBC183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56" y="1536"/>
              <a:ext cx="0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3" name="Text Box 25">
              <a:extLst>
                <a:ext uri="{FF2B5EF4-FFF2-40B4-BE49-F238E27FC236}">
                  <a16:creationId xmlns:a16="http://schemas.microsoft.com/office/drawing/2014/main" id="{5A8AB25F-E7D5-E04C-B3FE-238DB59C8F4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12" y="1440"/>
              <a:ext cx="24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R</a:t>
              </a:r>
              <a:endParaRPr lang="en-US" altLang="en-US" sz="1400" b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24591" name="Object 26">
            <a:extLst>
              <a:ext uri="{FF2B5EF4-FFF2-40B4-BE49-F238E27FC236}">
                <a16:creationId xmlns:a16="http://schemas.microsoft.com/office/drawing/2014/main" id="{1749FC91-CC34-D04C-A992-63A0A8473C37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828800" y="4495800"/>
          <a:ext cx="2286000" cy="625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07" name="Equation" r:id="rId4" imgW="21653500" imgH="5562600" progId="Equation.3">
                  <p:embed/>
                </p:oleObj>
              </mc:Choice>
              <mc:Fallback>
                <p:oleObj name="Equation" r:id="rId4" imgW="21653500" imgH="5562600" progId="Equation.3">
                  <p:embed/>
                  <p:pic>
                    <p:nvPicPr>
                      <p:cNvPr id="0" name="Object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495800"/>
                        <a:ext cx="2286000" cy="6254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Rectangle 2">
            <a:extLst>
              <a:ext uri="{FF2B5EF4-FFF2-40B4-BE49-F238E27FC236}">
                <a16:creationId xmlns:a16="http://schemas.microsoft.com/office/drawing/2014/main" id="{4B96D797-D72E-4C40-890C-0B9C2C037A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Pairwise alignment</a:t>
            </a:r>
          </a:p>
        </p:txBody>
      </p:sp>
      <p:sp>
        <p:nvSpPr>
          <p:cNvPr id="26626" name="Rectangle 3">
            <a:extLst>
              <a:ext uri="{FF2B5EF4-FFF2-40B4-BE49-F238E27FC236}">
                <a16:creationId xmlns:a16="http://schemas.microsoft.com/office/drawing/2014/main" id="{53A9791E-FE46-324E-AB6B-37BC320574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1752600"/>
            <a:ext cx="8229600" cy="4343400"/>
          </a:xfrm>
        </p:spPr>
        <p:txBody>
          <a:bodyPr/>
          <a:lstStyle/>
          <a:p>
            <a:r>
              <a:rPr lang="en-US" altLang="en-US" sz="2000" dirty="0"/>
              <a:t>Procrustes Algorithm [Golub &amp; </a:t>
            </a:r>
            <a:r>
              <a:rPr lang="en-US" altLang="en-US" sz="2000" dirty="0" err="1"/>
              <a:t>VanLoan</a:t>
            </a:r>
            <a:r>
              <a:rPr lang="en-US" altLang="en-US" sz="2000" dirty="0"/>
              <a:t>]</a:t>
            </a:r>
          </a:p>
          <a:p>
            <a:pPr>
              <a:lnSpc>
                <a:spcPct val="40000"/>
              </a:lnSpc>
            </a:pPr>
            <a:endParaRPr lang="en-US" altLang="en-US" dirty="0"/>
          </a:p>
          <a:p>
            <a:r>
              <a:rPr lang="en-US" altLang="en-US" dirty="0"/>
              <a:t>Given two sets of matching points, compute R</a:t>
            </a:r>
          </a:p>
          <a:p>
            <a:r>
              <a:rPr lang="en-US" altLang="en-US" i="1" dirty="0">
                <a:latin typeface="Times New Roman" panose="02020603050405020304" pitchFamily="18" charset="0"/>
              </a:rPr>
              <a:t>	p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’ = </a:t>
            </a:r>
            <a:r>
              <a:rPr lang="en-US" altLang="en-US" b="1" i="1" dirty="0">
                <a:latin typeface="Times New Roman" panose="02020603050405020304" pitchFamily="18" charset="0"/>
              </a:rPr>
              <a:t>R</a:t>
            </a:r>
            <a:r>
              <a:rPr lang="en-US" altLang="en-US" i="1" dirty="0">
                <a:latin typeface="Times New Roman" panose="02020603050405020304" pitchFamily="18" charset="0"/>
              </a:rPr>
              <a:t> p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i	    </a:t>
            </a:r>
            <a:r>
              <a:rPr lang="en-US" altLang="en-US" dirty="0"/>
              <a:t>with 3D rays</a:t>
            </a:r>
          </a:p>
          <a:p>
            <a:r>
              <a:rPr lang="en-US" altLang="en-US" dirty="0"/>
              <a:t>		</a:t>
            </a:r>
            <a:r>
              <a:rPr lang="en-US" altLang="en-US" i="1" dirty="0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 =</a:t>
            </a:r>
            <a:r>
              <a:rPr lang="en-US" altLang="en-US" dirty="0"/>
              <a:t> </a:t>
            </a:r>
            <a:r>
              <a:rPr lang="en-US" altLang="en-US" i="1" dirty="0">
                <a:latin typeface="Times New Roman" panose="02020603050405020304" pitchFamily="18" charset="0"/>
              </a:rPr>
              <a:t>N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x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 err="1">
                <a:latin typeface="Times New Roman" panose="02020603050405020304" pitchFamily="18" charset="0"/>
              </a:rPr>
              <a:t>,y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 err="1">
                <a:latin typeface="Times New Roman" panose="02020603050405020304" pitchFamily="18" charset="0"/>
              </a:rPr>
              <a:t>,z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  <a:r>
              <a:rPr lang="en-US" altLang="en-US" i="1" dirty="0">
                <a:latin typeface="Times New Roman" panose="02020603050405020304" pitchFamily="18" charset="0"/>
              </a:rPr>
              <a:t> = N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i="1" dirty="0" err="1">
                <a:latin typeface="Times New Roman" panose="02020603050405020304" pitchFamily="18" charset="0"/>
              </a:rPr>
              <a:t>u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 err="1">
                <a:latin typeface="Times New Roman" panose="02020603050405020304" pitchFamily="18" charset="0"/>
              </a:rPr>
              <a:t>-u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c</a:t>
            </a:r>
            <a:r>
              <a:rPr lang="en-US" altLang="en-US" i="1" dirty="0" err="1">
                <a:latin typeface="Times New Roman" panose="02020603050405020304" pitchFamily="18" charset="0"/>
              </a:rPr>
              <a:t>,v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 err="1">
                <a:latin typeface="Times New Roman" panose="02020603050405020304" pitchFamily="18" charset="0"/>
              </a:rPr>
              <a:t>-v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c</a:t>
            </a:r>
            <a:r>
              <a:rPr lang="en-US" altLang="en-US" i="1" dirty="0" err="1">
                <a:latin typeface="Times New Roman" panose="02020603050405020304" pitchFamily="18" charset="0"/>
              </a:rPr>
              <a:t>,f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  <a:endParaRPr lang="en-US" altLang="en-US" baseline="-25000" dirty="0">
              <a:latin typeface="Times New Roman" panose="02020603050405020304" pitchFamily="18" charset="0"/>
            </a:endParaRPr>
          </a:p>
          <a:p>
            <a:endParaRPr lang="en-US" altLang="en-US" baseline="-25000" dirty="0"/>
          </a:p>
          <a:p>
            <a:r>
              <a:rPr lang="en-US" altLang="en-US" dirty="0">
                <a:latin typeface="Times New Roman" panose="02020603050405020304" pitchFamily="18" charset="0"/>
              </a:rPr>
              <a:t>Can be solved in closed form with SVD:</a:t>
            </a:r>
            <a:r>
              <a:rPr lang="en-US" altLang="en-US" i="1" dirty="0">
                <a:latin typeface="Times New Roman" panose="02020603050405020304" pitchFamily="18" charset="0"/>
              </a:rPr>
              <a:t>	</a:t>
            </a:r>
          </a:p>
          <a:p>
            <a:r>
              <a:rPr lang="en-US" altLang="en-US" b="1" i="1" dirty="0">
                <a:latin typeface="Times New Roman" panose="02020603050405020304" pitchFamily="18" charset="0"/>
              </a:rPr>
              <a:t>A</a:t>
            </a:r>
            <a:r>
              <a:rPr lang="en-US" altLang="en-US" i="1" dirty="0">
                <a:latin typeface="Times New Roman" panose="02020603050405020304" pitchFamily="18" charset="0"/>
              </a:rPr>
              <a:t> = 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dirty="0" err="1">
                <a:latin typeface="Times New Roman" panose="02020603050405020304" pitchFamily="18" charset="0"/>
              </a:rPr>
              <a:t>’</a:t>
            </a:r>
            <a:r>
              <a:rPr lang="en-US" altLang="en-US" i="1" baseline="30000" dirty="0" err="1">
                <a:latin typeface="Times New Roman" panose="02020603050405020304" pitchFamily="18" charset="0"/>
              </a:rPr>
              <a:t>T</a:t>
            </a:r>
            <a:r>
              <a:rPr lang="en-US" altLang="en-US" i="1" dirty="0">
                <a:latin typeface="Times New Roman" panose="02020603050405020304" pitchFamily="18" charset="0"/>
              </a:rPr>
              <a:t> = </a:t>
            </a:r>
            <a:r>
              <a:rPr lang="el-GR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en-US" altLang="en-US" b="1" baseline="-25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altLang="en-US" b="1" baseline="-25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i="1" dirty="0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>
                <a:latin typeface="Times New Roman" panose="02020603050405020304" pitchFamily="18" charset="0"/>
              </a:rPr>
              <a:t>i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i="1" dirty="0" err="1">
                <a:latin typeface="Times New Roman" panose="02020603050405020304" pitchFamily="18" charset="0"/>
              </a:rPr>
              <a:t>p</a:t>
            </a:r>
            <a:r>
              <a:rPr lang="en-US" altLang="en-US" i="1" baseline="-25000" dirty="0" err="1">
                <a:latin typeface="Times New Roman" panose="02020603050405020304" pitchFamily="18" charset="0"/>
              </a:rPr>
              <a:t>i</a:t>
            </a:r>
            <a:r>
              <a:rPr lang="en-US" altLang="en-US" i="1" baseline="30000" dirty="0" err="1">
                <a:latin typeface="Times New Roman" panose="02020603050405020304" pitchFamily="18" charset="0"/>
              </a:rPr>
              <a:t>T</a:t>
            </a:r>
            <a:r>
              <a:rPr lang="en-US" altLang="en-US" i="1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latin typeface="Times New Roman" panose="02020603050405020304" pitchFamily="18" charset="0"/>
              </a:rPr>
              <a:t>R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</a:t>
            </a:r>
            <a:r>
              <a:rPr lang="en-US" altLang="en-US" i="1" dirty="0">
                <a:latin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</a:rPr>
              <a:t>U S V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 </a:t>
            </a:r>
            <a:r>
              <a:rPr lang="en-US" altLang="en-US" i="1" dirty="0">
                <a:latin typeface="Times New Roman" panose="02020603050405020304" pitchFamily="18" charset="0"/>
              </a:rPr>
              <a:t>= </a:t>
            </a:r>
            <a:r>
              <a:rPr lang="en-US" altLang="en-US" dirty="0">
                <a:latin typeface="Times New Roman" panose="02020603050405020304" pitchFamily="18" charset="0"/>
              </a:rPr>
              <a:t>(</a:t>
            </a:r>
            <a:r>
              <a:rPr lang="en-US" altLang="en-US" b="1" i="1" dirty="0">
                <a:latin typeface="Times New Roman" panose="02020603050405020304" pitchFamily="18" charset="0"/>
              </a:rPr>
              <a:t>U S U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</a:t>
            </a:r>
            <a:r>
              <a:rPr lang="en-US" altLang="en-US" dirty="0">
                <a:latin typeface="Times New Roman" panose="02020603050405020304" pitchFamily="18" charset="0"/>
              </a:rPr>
              <a:t>)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latin typeface="Times New Roman" panose="02020603050405020304" pitchFamily="18" charset="0"/>
              </a:rPr>
              <a:t>R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</a:t>
            </a:r>
            <a:endParaRPr lang="en-US" altLang="en-US" i="1" dirty="0">
              <a:latin typeface="Times New Roman" panose="02020603050405020304" pitchFamily="18" charset="0"/>
            </a:endParaRPr>
          </a:p>
          <a:p>
            <a:r>
              <a:rPr lang="en-US" altLang="en-US" i="1" dirty="0">
                <a:latin typeface="Times New Roman" panose="02020603050405020304" pitchFamily="18" charset="0"/>
              </a:rPr>
              <a:t>	</a:t>
            </a:r>
            <a:r>
              <a:rPr lang="en-US" altLang="en-US" b="1" i="1" dirty="0">
                <a:latin typeface="Times New Roman" panose="02020603050405020304" pitchFamily="18" charset="0"/>
              </a:rPr>
              <a:t>V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 </a:t>
            </a:r>
            <a:r>
              <a:rPr lang="en-US" altLang="en-US" i="1" dirty="0">
                <a:latin typeface="Times New Roman" panose="02020603050405020304" pitchFamily="18" charset="0"/>
              </a:rPr>
              <a:t>= </a:t>
            </a:r>
            <a:r>
              <a:rPr lang="en-US" altLang="en-US" b="1" i="1" dirty="0">
                <a:latin typeface="Times New Roman" panose="02020603050405020304" pitchFamily="18" charset="0"/>
              </a:rPr>
              <a:t>U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 </a:t>
            </a:r>
            <a:r>
              <a:rPr lang="en-US" altLang="en-US" b="1" i="1" dirty="0">
                <a:latin typeface="Times New Roman" panose="02020603050405020304" pitchFamily="18" charset="0"/>
              </a:rPr>
              <a:t>R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</a:t>
            </a:r>
            <a:endParaRPr lang="en-US" altLang="en-US" i="1" dirty="0">
              <a:latin typeface="Times New Roman" panose="02020603050405020304" pitchFamily="18" charset="0"/>
            </a:endParaRPr>
          </a:p>
          <a:p>
            <a:r>
              <a:rPr lang="en-US" altLang="en-US" i="1" dirty="0">
                <a:latin typeface="Times New Roman" panose="02020603050405020304" pitchFamily="18" charset="0"/>
              </a:rPr>
              <a:t>	</a:t>
            </a:r>
            <a:r>
              <a:rPr lang="en-US" altLang="en-US" b="1" i="1" dirty="0">
                <a:latin typeface="Times New Roman" panose="02020603050405020304" pitchFamily="18" charset="0"/>
              </a:rPr>
              <a:t>R</a:t>
            </a:r>
            <a:r>
              <a:rPr lang="en-US" altLang="en-US" i="1" dirty="0">
                <a:latin typeface="Times New Roman" panose="02020603050405020304" pitchFamily="18" charset="0"/>
              </a:rPr>
              <a:t> = </a:t>
            </a:r>
            <a:r>
              <a:rPr lang="en-US" altLang="en-US" b="1" i="1" dirty="0">
                <a:latin typeface="Times New Roman" panose="02020603050405020304" pitchFamily="18" charset="0"/>
              </a:rPr>
              <a:t>V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 </a:t>
            </a:r>
            <a:r>
              <a:rPr lang="en-US" altLang="en-US" b="1" i="1" dirty="0">
                <a:latin typeface="Times New Roman" panose="02020603050405020304" pitchFamily="18" charset="0"/>
              </a:rPr>
              <a:t>U</a:t>
            </a:r>
            <a:r>
              <a:rPr lang="en-US" altLang="en-US" i="1" baseline="30000" dirty="0">
                <a:latin typeface="Times New Roman" panose="02020603050405020304" pitchFamily="18" charset="0"/>
              </a:rPr>
              <a:t>T</a:t>
            </a:r>
          </a:p>
        </p:txBody>
      </p:sp>
      <p:pic>
        <p:nvPicPr>
          <p:cNvPr id="26627" name="Picture 4">
            <a:extLst>
              <a:ext uri="{FF2B5EF4-FFF2-40B4-BE49-F238E27FC236}">
                <a16:creationId xmlns:a16="http://schemas.microsoft.com/office/drawing/2014/main" id="{3F42F0FD-F917-CF4B-B5CA-88DD2E2B6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914400"/>
            <a:ext cx="167640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3" descr="A picture containing text, kylix, cup&#10;&#10;Description automatically generated">
            <a:extLst>
              <a:ext uri="{FF2B5EF4-FFF2-40B4-BE49-F238E27FC236}">
                <a16:creationId xmlns:a16="http://schemas.microsoft.com/office/drawing/2014/main" id="{9A8F44B6-97AE-0E4C-9CB1-A413FA93D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133" y="5029200"/>
            <a:ext cx="2492241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TextBox 4">
            <a:extLst>
              <a:ext uri="{FF2B5EF4-FFF2-40B4-BE49-F238E27FC236}">
                <a16:creationId xmlns:a16="http://schemas.microsoft.com/office/drawing/2014/main" id="{8974FF7B-8B3E-D84C-8EEB-5440FE70DF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791200"/>
            <a:ext cx="5029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i="1" dirty="0">
                <a:latin typeface="Times New Roman" panose="02020603050405020304" pitchFamily="18" charset="0"/>
                <a:hlinkClick r:id="rId5"/>
              </a:rPr>
              <a:t>https://igl.ethz.ch/projects/ARAP/svd_rot.pdf</a:t>
            </a:r>
            <a:endParaRPr lang="en-US" altLang="en-US" sz="2000" i="1" dirty="0">
              <a:latin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5CCE5D5-EC56-284C-928A-BC64E9C9A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69000" y="2990850"/>
            <a:ext cx="2946400" cy="673100"/>
          </a:xfrm>
          <a:prstGeom prst="rect">
            <a:avLst/>
          </a:prstGeom>
        </p:spPr>
      </p:pic>
    </p:spTree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>
            <a:extLst>
              <a:ext uri="{FF2B5EF4-FFF2-40B4-BE49-F238E27FC236}">
                <a16:creationId xmlns:a16="http://schemas.microsoft.com/office/drawing/2014/main" id="{D8F0D5C9-1519-F648-8B8B-12C6CBCE9FA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Rotation about vertical axis</a:t>
            </a:r>
          </a:p>
        </p:txBody>
      </p:sp>
      <p:sp>
        <p:nvSpPr>
          <p:cNvPr id="28674" name="Rectangle 3">
            <a:extLst>
              <a:ext uri="{FF2B5EF4-FFF2-40B4-BE49-F238E27FC236}">
                <a16:creationId xmlns:a16="http://schemas.microsoft.com/office/drawing/2014/main" id="{1791AE7E-EC19-C747-B882-B20DD6E5F3F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800600"/>
            <a:ext cx="7772400" cy="1828800"/>
          </a:xfrm>
        </p:spPr>
        <p:txBody>
          <a:bodyPr/>
          <a:lstStyle/>
          <a:p>
            <a:r>
              <a:rPr lang="en-US" altLang="en-US"/>
              <a:t>What if our camera rotates on a tripod?</a:t>
            </a:r>
          </a:p>
          <a:p>
            <a:r>
              <a:rPr lang="en-US" altLang="en-US"/>
              <a:t>What’s the structure of H?</a:t>
            </a:r>
          </a:p>
        </p:txBody>
      </p:sp>
      <p:pic>
        <p:nvPicPr>
          <p:cNvPr id="28675" name="Picture 4" descr="sigmov1">
            <a:hlinkClick r:id="rId2" action="ppaction://hlinkfile"/>
            <a:extLst>
              <a:ext uri="{FF2B5EF4-FFF2-40B4-BE49-F238E27FC236}">
                <a16:creationId xmlns:a16="http://schemas.microsoft.com/office/drawing/2014/main" id="{F8A4FDAF-2FB1-264F-AD78-358C95F27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4267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7" name="Group 2">
            <a:extLst>
              <a:ext uri="{FF2B5EF4-FFF2-40B4-BE49-F238E27FC236}">
                <a16:creationId xmlns:a16="http://schemas.microsoft.com/office/drawing/2014/main" id="{4AD10E7D-0C0A-1F4E-8987-D07F2EEC8466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990600"/>
            <a:ext cx="1981200" cy="3989388"/>
            <a:chOff x="3264" y="624"/>
            <a:chExt cx="1248" cy="2513"/>
          </a:xfrm>
        </p:grpSpPr>
        <p:sp>
          <p:nvSpPr>
            <p:cNvPr id="29737" name="Line 3">
              <a:extLst>
                <a:ext uri="{FF2B5EF4-FFF2-40B4-BE49-F238E27FC236}">
                  <a16:creationId xmlns:a16="http://schemas.microsoft.com/office/drawing/2014/main" id="{97CD7C41-CB91-6840-B8C5-DDDE6AC57C1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244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38" name="Text Box 4">
              <a:extLst>
                <a:ext uri="{FF2B5EF4-FFF2-40B4-BE49-F238E27FC236}">
                  <a16:creationId xmlns:a16="http://schemas.microsoft.com/office/drawing/2014/main" id="{3AC44353-D487-1347-B921-6E17C20B3C3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631" y="2887"/>
              <a:ext cx="88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mosaic PP</a:t>
              </a:r>
            </a:p>
          </p:txBody>
        </p:sp>
        <p:sp>
          <p:nvSpPr>
            <p:cNvPr id="29739" name="Line 5">
              <a:extLst>
                <a:ext uri="{FF2B5EF4-FFF2-40B4-BE49-F238E27FC236}">
                  <a16:creationId xmlns:a16="http://schemas.microsoft.com/office/drawing/2014/main" id="{F3C5AC4A-5951-8043-89F1-74F21AE9694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312" y="283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698" name="Group 6">
            <a:extLst>
              <a:ext uri="{FF2B5EF4-FFF2-40B4-BE49-F238E27FC236}">
                <a16:creationId xmlns:a16="http://schemas.microsoft.com/office/drawing/2014/main" id="{1675D94E-2B9F-D74F-BA9C-CF04633264EF}"/>
              </a:ext>
            </a:extLst>
          </p:cNvPr>
          <p:cNvGrpSpPr>
            <a:grpSpLocks/>
          </p:cNvGrpSpPr>
          <p:nvPr/>
        </p:nvGrpSpPr>
        <p:grpSpPr bwMode="auto">
          <a:xfrm>
            <a:off x="3244850" y="1828800"/>
            <a:ext cx="946150" cy="1143000"/>
            <a:chOff x="1180" y="816"/>
            <a:chExt cx="596" cy="720"/>
          </a:xfrm>
        </p:grpSpPr>
        <p:sp>
          <p:nvSpPr>
            <p:cNvPr id="29730" name="Line 7">
              <a:extLst>
                <a:ext uri="{FF2B5EF4-FFF2-40B4-BE49-F238E27FC236}">
                  <a16:creationId xmlns:a16="http://schemas.microsoft.com/office/drawing/2014/main" id="{A6470C7D-5420-6643-9D26-EB800EBDC60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31" name="Group 8">
              <a:extLst>
                <a:ext uri="{FF2B5EF4-FFF2-40B4-BE49-F238E27FC236}">
                  <a16:creationId xmlns:a16="http://schemas.microsoft.com/office/drawing/2014/main" id="{48B016FC-581C-EC4D-BBF7-3DDE8C5EC2CF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29732" name="Freeform 9">
                <a:extLst>
                  <a:ext uri="{FF2B5EF4-FFF2-40B4-BE49-F238E27FC236}">
                    <a16:creationId xmlns:a16="http://schemas.microsoft.com/office/drawing/2014/main" id="{6D69F614-AA3D-7441-964C-53BA31AD7DD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6 w 202"/>
                  <a:gd name="T13" fmla="*/ 11 h 306"/>
                  <a:gd name="T14" fmla="*/ 7 w 202"/>
                  <a:gd name="T15" fmla="*/ 7 h 306"/>
                  <a:gd name="T16" fmla="*/ 8 w 202"/>
                  <a:gd name="T17" fmla="*/ 9 h 306"/>
                  <a:gd name="T18" fmla="*/ 9 w 202"/>
                  <a:gd name="T19" fmla="*/ 6 h 306"/>
                  <a:gd name="T20" fmla="*/ 10 w 202"/>
                  <a:gd name="T21" fmla="*/ 5 h 306"/>
                  <a:gd name="T22" fmla="*/ 11 w 202"/>
                  <a:gd name="T23" fmla="*/ 3 h 306"/>
                  <a:gd name="T24" fmla="*/ 12 w 202"/>
                  <a:gd name="T25" fmla="*/ 4 h 306"/>
                  <a:gd name="T26" fmla="*/ 14 w 202"/>
                  <a:gd name="T27" fmla="*/ 3 h 306"/>
                  <a:gd name="T28" fmla="*/ 14 w 202"/>
                  <a:gd name="T29" fmla="*/ 0 h 306"/>
                  <a:gd name="T30" fmla="*/ 16 w 202"/>
                  <a:gd name="T31" fmla="*/ 0 h 306"/>
                  <a:gd name="T32" fmla="*/ 18 w 202"/>
                  <a:gd name="T33" fmla="*/ 1 h 306"/>
                  <a:gd name="T34" fmla="*/ 18 w 202"/>
                  <a:gd name="T35" fmla="*/ 1 h 306"/>
                  <a:gd name="T36" fmla="*/ 19 w 202"/>
                  <a:gd name="T37" fmla="*/ 3 h 306"/>
                  <a:gd name="T38" fmla="*/ 20 w 202"/>
                  <a:gd name="T39" fmla="*/ 4 h 306"/>
                  <a:gd name="T40" fmla="*/ 22 w 202"/>
                  <a:gd name="T41" fmla="*/ 7 h 306"/>
                  <a:gd name="T42" fmla="*/ 23 w 202"/>
                  <a:gd name="T43" fmla="*/ 7 h 306"/>
                  <a:gd name="T44" fmla="*/ 25 w 202"/>
                  <a:gd name="T45" fmla="*/ 10 h 306"/>
                  <a:gd name="T46" fmla="*/ 26 w 202"/>
                  <a:gd name="T47" fmla="*/ 12 h 306"/>
                  <a:gd name="T48" fmla="*/ 27 w 202"/>
                  <a:gd name="T49" fmla="*/ 11 h 306"/>
                  <a:gd name="T50" fmla="*/ 28 w 202"/>
                  <a:gd name="T51" fmla="*/ 16 h 306"/>
                  <a:gd name="T52" fmla="*/ 29 w 202"/>
                  <a:gd name="T53" fmla="*/ 17 h 306"/>
                  <a:gd name="T54" fmla="*/ 30 w 202"/>
                  <a:gd name="T55" fmla="*/ 19 h 306"/>
                  <a:gd name="T56" fmla="*/ 31 w 202"/>
                  <a:gd name="T57" fmla="*/ 21 h 306"/>
                  <a:gd name="T58" fmla="*/ 32 w 202"/>
                  <a:gd name="T59" fmla="*/ 24 h 306"/>
                  <a:gd name="T60" fmla="*/ 33 w 202"/>
                  <a:gd name="T61" fmla="*/ 27 h 306"/>
                  <a:gd name="T62" fmla="*/ 34 w 202"/>
                  <a:gd name="T63" fmla="*/ 31 h 306"/>
                  <a:gd name="T64" fmla="*/ 34 w 202"/>
                  <a:gd name="T65" fmla="*/ 35 h 306"/>
                  <a:gd name="T66" fmla="*/ 35 w 202"/>
                  <a:gd name="T67" fmla="*/ 36 h 306"/>
                  <a:gd name="T68" fmla="*/ 36 w 202"/>
                  <a:gd name="T69" fmla="*/ 41 h 306"/>
                  <a:gd name="T70" fmla="*/ 36 w 202"/>
                  <a:gd name="T71" fmla="*/ 44 h 306"/>
                  <a:gd name="T72" fmla="*/ 37 w 202"/>
                  <a:gd name="T73" fmla="*/ 46 h 306"/>
                  <a:gd name="T74" fmla="*/ 38 w 202"/>
                  <a:gd name="T75" fmla="*/ 50 h 306"/>
                  <a:gd name="T76" fmla="*/ 39 w 202"/>
                  <a:gd name="T77" fmla="*/ 53 h 306"/>
                  <a:gd name="T78" fmla="*/ 40 w 202"/>
                  <a:gd name="T79" fmla="*/ 55 h 306"/>
                  <a:gd name="T80" fmla="*/ 40 w 202"/>
                  <a:gd name="T81" fmla="*/ 59 h 306"/>
                  <a:gd name="T82" fmla="*/ 42 w 202"/>
                  <a:gd name="T83" fmla="*/ 62 h 306"/>
                  <a:gd name="T84" fmla="*/ 42 w 202"/>
                  <a:gd name="T85" fmla="*/ 67 h 306"/>
                  <a:gd name="T86" fmla="*/ 42 w 202"/>
                  <a:gd name="T87" fmla="*/ 73 h 306"/>
                  <a:gd name="T88" fmla="*/ 43 w 202"/>
                  <a:gd name="T89" fmla="*/ 76 h 306"/>
                  <a:gd name="T90" fmla="*/ 44 w 202"/>
                  <a:gd name="T91" fmla="*/ 80 h 306"/>
                  <a:gd name="T92" fmla="*/ 44 w 202"/>
                  <a:gd name="T93" fmla="*/ 84 h 306"/>
                  <a:gd name="T94" fmla="*/ 45 w 202"/>
                  <a:gd name="T95" fmla="*/ 90 h 306"/>
                  <a:gd name="T96" fmla="*/ 45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33" name="Arc 10">
                <a:extLst>
                  <a:ext uri="{FF2B5EF4-FFF2-40B4-BE49-F238E27FC236}">
                    <a16:creationId xmlns:a16="http://schemas.microsoft.com/office/drawing/2014/main" id="{81BF50AA-5B9B-8447-BD7A-21F2D6D36765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4" name="Line 11">
                <a:extLst>
                  <a:ext uri="{FF2B5EF4-FFF2-40B4-BE49-F238E27FC236}">
                    <a16:creationId xmlns:a16="http://schemas.microsoft.com/office/drawing/2014/main" id="{E0262022-544F-CE41-A014-AC3874E72F7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35" name="Oval 12">
                <a:extLst>
                  <a:ext uri="{FF2B5EF4-FFF2-40B4-BE49-F238E27FC236}">
                    <a16:creationId xmlns:a16="http://schemas.microsoft.com/office/drawing/2014/main" id="{197529D6-6476-F74A-A93D-2B7F8342811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36" name="Line 13">
                <a:extLst>
                  <a:ext uri="{FF2B5EF4-FFF2-40B4-BE49-F238E27FC236}">
                    <a16:creationId xmlns:a16="http://schemas.microsoft.com/office/drawing/2014/main" id="{4E947035-F934-0A49-9F57-C5DA0D47E13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29699" name="Rectangle 14">
            <a:extLst>
              <a:ext uri="{FF2B5EF4-FFF2-40B4-BE49-F238E27FC236}">
                <a16:creationId xmlns:a16="http://schemas.microsoft.com/office/drawing/2014/main" id="{FF8F72E2-EE47-084B-A4F5-ABDD6A6C82B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Do we have to project onto a plane? </a:t>
            </a:r>
          </a:p>
        </p:txBody>
      </p:sp>
      <p:grpSp>
        <p:nvGrpSpPr>
          <p:cNvPr id="29700" name="Group 16">
            <a:extLst>
              <a:ext uri="{FF2B5EF4-FFF2-40B4-BE49-F238E27FC236}">
                <a16:creationId xmlns:a16="http://schemas.microsoft.com/office/drawing/2014/main" id="{277FD1F7-782E-3941-87A1-F0F3E7131E9D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286000"/>
            <a:ext cx="990600" cy="914400"/>
            <a:chOff x="1104" y="1104"/>
            <a:chExt cx="624" cy="576"/>
          </a:xfrm>
        </p:grpSpPr>
        <p:grpSp>
          <p:nvGrpSpPr>
            <p:cNvPr id="29723" name="Group 17">
              <a:extLst>
                <a:ext uri="{FF2B5EF4-FFF2-40B4-BE49-F238E27FC236}">
                  <a16:creationId xmlns:a16="http://schemas.microsoft.com/office/drawing/2014/main" id="{C02D18DF-70A3-3044-B300-D6FB4CCF0B9C}"/>
                </a:ext>
              </a:extLst>
            </p:cNvPr>
            <p:cNvGrpSpPr>
              <a:grpSpLocks/>
            </p:cNvGrpSpPr>
            <p:nvPr/>
          </p:nvGrpSpPr>
          <p:grpSpPr bwMode="auto">
            <a:xfrm rot="4164331">
              <a:off x="1178" y="1270"/>
              <a:ext cx="260" cy="408"/>
              <a:chOff x="3979" y="3269"/>
              <a:chExt cx="260" cy="408"/>
            </a:xfrm>
          </p:grpSpPr>
          <p:sp>
            <p:nvSpPr>
              <p:cNvPr id="29725" name="Freeform 18">
                <a:extLst>
                  <a:ext uri="{FF2B5EF4-FFF2-40B4-BE49-F238E27FC236}">
                    <a16:creationId xmlns:a16="http://schemas.microsoft.com/office/drawing/2014/main" id="{6D53FAB5-9FB3-8C40-9F1E-681D13B072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6 w 202"/>
                  <a:gd name="T13" fmla="*/ 11 h 306"/>
                  <a:gd name="T14" fmla="*/ 7 w 202"/>
                  <a:gd name="T15" fmla="*/ 7 h 306"/>
                  <a:gd name="T16" fmla="*/ 8 w 202"/>
                  <a:gd name="T17" fmla="*/ 9 h 306"/>
                  <a:gd name="T18" fmla="*/ 9 w 202"/>
                  <a:gd name="T19" fmla="*/ 6 h 306"/>
                  <a:gd name="T20" fmla="*/ 10 w 202"/>
                  <a:gd name="T21" fmla="*/ 5 h 306"/>
                  <a:gd name="T22" fmla="*/ 11 w 202"/>
                  <a:gd name="T23" fmla="*/ 3 h 306"/>
                  <a:gd name="T24" fmla="*/ 12 w 202"/>
                  <a:gd name="T25" fmla="*/ 4 h 306"/>
                  <a:gd name="T26" fmla="*/ 14 w 202"/>
                  <a:gd name="T27" fmla="*/ 3 h 306"/>
                  <a:gd name="T28" fmla="*/ 14 w 202"/>
                  <a:gd name="T29" fmla="*/ 0 h 306"/>
                  <a:gd name="T30" fmla="*/ 16 w 202"/>
                  <a:gd name="T31" fmla="*/ 0 h 306"/>
                  <a:gd name="T32" fmla="*/ 18 w 202"/>
                  <a:gd name="T33" fmla="*/ 1 h 306"/>
                  <a:gd name="T34" fmla="*/ 18 w 202"/>
                  <a:gd name="T35" fmla="*/ 1 h 306"/>
                  <a:gd name="T36" fmla="*/ 19 w 202"/>
                  <a:gd name="T37" fmla="*/ 3 h 306"/>
                  <a:gd name="T38" fmla="*/ 20 w 202"/>
                  <a:gd name="T39" fmla="*/ 4 h 306"/>
                  <a:gd name="T40" fmla="*/ 22 w 202"/>
                  <a:gd name="T41" fmla="*/ 7 h 306"/>
                  <a:gd name="T42" fmla="*/ 23 w 202"/>
                  <a:gd name="T43" fmla="*/ 7 h 306"/>
                  <a:gd name="T44" fmla="*/ 25 w 202"/>
                  <a:gd name="T45" fmla="*/ 10 h 306"/>
                  <a:gd name="T46" fmla="*/ 26 w 202"/>
                  <a:gd name="T47" fmla="*/ 12 h 306"/>
                  <a:gd name="T48" fmla="*/ 27 w 202"/>
                  <a:gd name="T49" fmla="*/ 11 h 306"/>
                  <a:gd name="T50" fmla="*/ 28 w 202"/>
                  <a:gd name="T51" fmla="*/ 16 h 306"/>
                  <a:gd name="T52" fmla="*/ 29 w 202"/>
                  <a:gd name="T53" fmla="*/ 17 h 306"/>
                  <a:gd name="T54" fmla="*/ 30 w 202"/>
                  <a:gd name="T55" fmla="*/ 19 h 306"/>
                  <a:gd name="T56" fmla="*/ 31 w 202"/>
                  <a:gd name="T57" fmla="*/ 21 h 306"/>
                  <a:gd name="T58" fmla="*/ 32 w 202"/>
                  <a:gd name="T59" fmla="*/ 24 h 306"/>
                  <a:gd name="T60" fmla="*/ 33 w 202"/>
                  <a:gd name="T61" fmla="*/ 27 h 306"/>
                  <a:gd name="T62" fmla="*/ 34 w 202"/>
                  <a:gd name="T63" fmla="*/ 31 h 306"/>
                  <a:gd name="T64" fmla="*/ 34 w 202"/>
                  <a:gd name="T65" fmla="*/ 35 h 306"/>
                  <a:gd name="T66" fmla="*/ 35 w 202"/>
                  <a:gd name="T67" fmla="*/ 36 h 306"/>
                  <a:gd name="T68" fmla="*/ 36 w 202"/>
                  <a:gd name="T69" fmla="*/ 41 h 306"/>
                  <a:gd name="T70" fmla="*/ 36 w 202"/>
                  <a:gd name="T71" fmla="*/ 44 h 306"/>
                  <a:gd name="T72" fmla="*/ 37 w 202"/>
                  <a:gd name="T73" fmla="*/ 46 h 306"/>
                  <a:gd name="T74" fmla="*/ 38 w 202"/>
                  <a:gd name="T75" fmla="*/ 50 h 306"/>
                  <a:gd name="T76" fmla="*/ 39 w 202"/>
                  <a:gd name="T77" fmla="*/ 53 h 306"/>
                  <a:gd name="T78" fmla="*/ 40 w 202"/>
                  <a:gd name="T79" fmla="*/ 55 h 306"/>
                  <a:gd name="T80" fmla="*/ 40 w 202"/>
                  <a:gd name="T81" fmla="*/ 59 h 306"/>
                  <a:gd name="T82" fmla="*/ 42 w 202"/>
                  <a:gd name="T83" fmla="*/ 62 h 306"/>
                  <a:gd name="T84" fmla="*/ 42 w 202"/>
                  <a:gd name="T85" fmla="*/ 67 h 306"/>
                  <a:gd name="T86" fmla="*/ 42 w 202"/>
                  <a:gd name="T87" fmla="*/ 73 h 306"/>
                  <a:gd name="T88" fmla="*/ 43 w 202"/>
                  <a:gd name="T89" fmla="*/ 76 h 306"/>
                  <a:gd name="T90" fmla="*/ 44 w 202"/>
                  <a:gd name="T91" fmla="*/ 80 h 306"/>
                  <a:gd name="T92" fmla="*/ 44 w 202"/>
                  <a:gd name="T93" fmla="*/ 84 h 306"/>
                  <a:gd name="T94" fmla="*/ 45 w 202"/>
                  <a:gd name="T95" fmla="*/ 90 h 306"/>
                  <a:gd name="T96" fmla="*/ 45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26" name="Arc 19">
                <a:extLst>
                  <a:ext uri="{FF2B5EF4-FFF2-40B4-BE49-F238E27FC236}">
                    <a16:creationId xmlns:a16="http://schemas.microsoft.com/office/drawing/2014/main" id="{07EFA5F6-EE77-5B4E-8824-F21CE7C36EA6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7" name="Line 20">
                <a:extLst>
                  <a:ext uri="{FF2B5EF4-FFF2-40B4-BE49-F238E27FC236}">
                    <a16:creationId xmlns:a16="http://schemas.microsoft.com/office/drawing/2014/main" id="{AACB0AB9-4822-1845-B75E-8E1D188EF5B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8" name="Oval 21">
                <a:extLst>
                  <a:ext uri="{FF2B5EF4-FFF2-40B4-BE49-F238E27FC236}">
                    <a16:creationId xmlns:a16="http://schemas.microsoft.com/office/drawing/2014/main" id="{86ADD6AA-927E-BF41-A776-5D32E12D6B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29" name="Line 22">
                <a:extLst>
                  <a:ext uri="{FF2B5EF4-FFF2-40B4-BE49-F238E27FC236}">
                    <a16:creationId xmlns:a16="http://schemas.microsoft.com/office/drawing/2014/main" id="{2E206F1C-C340-784D-826F-D85BEC1E577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29724" name="Line 23">
              <a:extLst>
                <a:ext uri="{FF2B5EF4-FFF2-40B4-BE49-F238E27FC236}">
                  <a16:creationId xmlns:a16="http://schemas.microsoft.com/office/drawing/2014/main" id="{B494978F-8DD8-8E4B-8B89-99FD2E7B61E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80" y="1104"/>
              <a:ext cx="48" cy="57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1" name="Group 24">
            <a:extLst>
              <a:ext uri="{FF2B5EF4-FFF2-40B4-BE49-F238E27FC236}">
                <a16:creationId xmlns:a16="http://schemas.microsoft.com/office/drawing/2014/main" id="{1C9FBF5B-9582-5C42-936F-A7BE8B4DB1F4}"/>
              </a:ext>
            </a:extLst>
          </p:cNvPr>
          <p:cNvGrpSpPr>
            <a:grpSpLocks/>
          </p:cNvGrpSpPr>
          <p:nvPr/>
        </p:nvGrpSpPr>
        <p:grpSpPr bwMode="auto">
          <a:xfrm rot="20250102" flipV="1">
            <a:off x="3321050" y="2393950"/>
            <a:ext cx="946150" cy="1143000"/>
            <a:chOff x="1180" y="816"/>
            <a:chExt cx="596" cy="720"/>
          </a:xfrm>
        </p:grpSpPr>
        <p:sp>
          <p:nvSpPr>
            <p:cNvPr id="29716" name="Line 25">
              <a:extLst>
                <a:ext uri="{FF2B5EF4-FFF2-40B4-BE49-F238E27FC236}">
                  <a16:creationId xmlns:a16="http://schemas.microsoft.com/office/drawing/2014/main" id="{445E3DDD-694C-A142-AF1F-92C1285C26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816"/>
              <a:ext cx="384" cy="48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29717" name="Group 26">
              <a:extLst>
                <a:ext uri="{FF2B5EF4-FFF2-40B4-BE49-F238E27FC236}">
                  <a16:creationId xmlns:a16="http://schemas.microsoft.com/office/drawing/2014/main" id="{EF45D680-2178-F54E-970B-197664F938E2}"/>
                </a:ext>
              </a:extLst>
            </p:cNvPr>
            <p:cNvGrpSpPr>
              <a:grpSpLocks/>
            </p:cNvGrpSpPr>
            <p:nvPr/>
          </p:nvGrpSpPr>
          <p:grpSpPr bwMode="auto">
            <a:xfrm rot="2180804">
              <a:off x="1180" y="1128"/>
              <a:ext cx="260" cy="408"/>
              <a:chOff x="3979" y="3269"/>
              <a:chExt cx="260" cy="408"/>
            </a:xfrm>
          </p:grpSpPr>
          <p:sp>
            <p:nvSpPr>
              <p:cNvPr id="29718" name="Freeform 27">
                <a:extLst>
                  <a:ext uri="{FF2B5EF4-FFF2-40B4-BE49-F238E27FC236}">
                    <a16:creationId xmlns:a16="http://schemas.microsoft.com/office/drawing/2014/main" id="{8E493B17-0430-DE4F-90DD-4316412ABD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84" y="3371"/>
                <a:ext cx="180" cy="306"/>
              </a:xfrm>
              <a:custGeom>
                <a:avLst/>
                <a:gdLst>
                  <a:gd name="T0" fmla="*/ 4 w 202"/>
                  <a:gd name="T1" fmla="*/ 305 h 306"/>
                  <a:gd name="T2" fmla="*/ 0 w 202"/>
                  <a:gd name="T3" fmla="*/ 22 h 306"/>
                  <a:gd name="T4" fmla="*/ 4 w 202"/>
                  <a:gd name="T5" fmla="*/ 13 h 306"/>
                  <a:gd name="T6" fmla="*/ 4 w 202"/>
                  <a:gd name="T7" fmla="*/ 14 h 306"/>
                  <a:gd name="T8" fmla="*/ 4 w 202"/>
                  <a:gd name="T9" fmla="*/ 13 h 306"/>
                  <a:gd name="T10" fmla="*/ 4 w 202"/>
                  <a:gd name="T11" fmla="*/ 10 h 306"/>
                  <a:gd name="T12" fmla="*/ 6 w 202"/>
                  <a:gd name="T13" fmla="*/ 11 h 306"/>
                  <a:gd name="T14" fmla="*/ 7 w 202"/>
                  <a:gd name="T15" fmla="*/ 7 h 306"/>
                  <a:gd name="T16" fmla="*/ 8 w 202"/>
                  <a:gd name="T17" fmla="*/ 9 h 306"/>
                  <a:gd name="T18" fmla="*/ 9 w 202"/>
                  <a:gd name="T19" fmla="*/ 6 h 306"/>
                  <a:gd name="T20" fmla="*/ 10 w 202"/>
                  <a:gd name="T21" fmla="*/ 5 h 306"/>
                  <a:gd name="T22" fmla="*/ 11 w 202"/>
                  <a:gd name="T23" fmla="*/ 3 h 306"/>
                  <a:gd name="T24" fmla="*/ 12 w 202"/>
                  <a:gd name="T25" fmla="*/ 4 h 306"/>
                  <a:gd name="T26" fmla="*/ 14 w 202"/>
                  <a:gd name="T27" fmla="*/ 3 h 306"/>
                  <a:gd name="T28" fmla="*/ 14 w 202"/>
                  <a:gd name="T29" fmla="*/ 0 h 306"/>
                  <a:gd name="T30" fmla="*/ 16 w 202"/>
                  <a:gd name="T31" fmla="*/ 0 h 306"/>
                  <a:gd name="T32" fmla="*/ 18 w 202"/>
                  <a:gd name="T33" fmla="*/ 1 h 306"/>
                  <a:gd name="T34" fmla="*/ 18 w 202"/>
                  <a:gd name="T35" fmla="*/ 1 h 306"/>
                  <a:gd name="T36" fmla="*/ 19 w 202"/>
                  <a:gd name="T37" fmla="*/ 3 h 306"/>
                  <a:gd name="T38" fmla="*/ 20 w 202"/>
                  <a:gd name="T39" fmla="*/ 4 h 306"/>
                  <a:gd name="T40" fmla="*/ 22 w 202"/>
                  <a:gd name="T41" fmla="*/ 7 h 306"/>
                  <a:gd name="T42" fmla="*/ 23 w 202"/>
                  <a:gd name="T43" fmla="*/ 7 h 306"/>
                  <a:gd name="T44" fmla="*/ 25 w 202"/>
                  <a:gd name="T45" fmla="*/ 10 h 306"/>
                  <a:gd name="T46" fmla="*/ 26 w 202"/>
                  <a:gd name="T47" fmla="*/ 12 h 306"/>
                  <a:gd name="T48" fmla="*/ 27 w 202"/>
                  <a:gd name="T49" fmla="*/ 11 h 306"/>
                  <a:gd name="T50" fmla="*/ 28 w 202"/>
                  <a:gd name="T51" fmla="*/ 16 h 306"/>
                  <a:gd name="T52" fmla="*/ 29 w 202"/>
                  <a:gd name="T53" fmla="*/ 17 h 306"/>
                  <a:gd name="T54" fmla="*/ 30 w 202"/>
                  <a:gd name="T55" fmla="*/ 19 h 306"/>
                  <a:gd name="T56" fmla="*/ 31 w 202"/>
                  <a:gd name="T57" fmla="*/ 21 h 306"/>
                  <a:gd name="T58" fmla="*/ 32 w 202"/>
                  <a:gd name="T59" fmla="*/ 24 h 306"/>
                  <a:gd name="T60" fmla="*/ 33 w 202"/>
                  <a:gd name="T61" fmla="*/ 27 h 306"/>
                  <a:gd name="T62" fmla="*/ 34 w 202"/>
                  <a:gd name="T63" fmla="*/ 31 h 306"/>
                  <a:gd name="T64" fmla="*/ 34 w 202"/>
                  <a:gd name="T65" fmla="*/ 35 h 306"/>
                  <a:gd name="T66" fmla="*/ 35 w 202"/>
                  <a:gd name="T67" fmla="*/ 36 h 306"/>
                  <a:gd name="T68" fmla="*/ 36 w 202"/>
                  <a:gd name="T69" fmla="*/ 41 h 306"/>
                  <a:gd name="T70" fmla="*/ 36 w 202"/>
                  <a:gd name="T71" fmla="*/ 44 h 306"/>
                  <a:gd name="T72" fmla="*/ 37 w 202"/>
                  <a:gd name="T73" fmla="*/ 46 h 306"/>
                  <a:gd name="T74" fmla="*/ 38 w 202"/>
                  <a:gd name="T75" fmla="*/ 50 h 306"/>
                  <a:gd name="T76" fmla="*/ 39 w 202"/>
                  <a:gd name="T77" fmla="*/ 53 h 306"/>
                  <a:gd name="T78" fmla="*/ 40 w 202"/>
                  <a:gd name="T79" fmla="*/ 55 h 306"/>
                  <a:gd name="T80" fmla="*/ 40 w 202"/>
                  <a:gd name="T81" fmla="*/ 59 h 306"/>
                  <a:gd name="T82" fmla="*/ 42 w 202"/>
                  <a:gd name="T83" fmla="*/ 62 h 306"/>
                  <a:gd name="T84" fmla="*/ 42 w 202"/>
                  <a:gd name="T85" fmla="*/ 67 h 306"/>
                  <a:gd name="T86" fmla="*/ 42 w 202"/>
                  <a:gd name="T87" fmla="*/ 73 h 306"/>
                  <a:gd name="T88" fmla="*/ 43 w 202"/>
                  <a:gd name="T89" fmla="*/ 76 h 306"/>
                  <a:gd name="T90" fmla="*/ 44 w 202"/>
                  <a:gd name="T91" fmla="*/ 80 h 306"/>
                  <a:gd name="T92" fmla="*/ 44 w 202"/>
                  <a:gd name="T93" fmla="*/ 84 h 306"/>
                  <a:gd name="T94" fmla="*/ 45 w 202"/>
                  <a:gd name="T95" fmla="*/ 90 h 306"/>
                  <a:gd name="T96" fmla="*/ 45 w 202"/>
                  <a:gd name="T97" fmla="*/ 99 h 306"/>
                  <a:gd name="T98" fmla="*/ 4 w 202"/>
                  <a:gd name="T99" fmla="*/ 305 h 30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202"/>
                  <a:gd name="T151" fmla="*/ 0 h 306"/>
                  <a:gd name="T152" fmla="*/ 202 w 202"/>
                  <a:gd name="T153" fmla="*/ 306 h 30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202" h="306">
                    <a:moveTo>
                      <a:pt x="16" y="305"/>
                    </a:moveTo>
                    <a:lnTo>
                      <a:pt x="0" y="22"/>
                    </a:lnTo>
                    <a:lnTo>
                      <a:pt x="9" y="13"/>
                    </a:lnTo>
                    <a:lnTo>
                      <a:pt x="15" y="14"/>
                    </a:lnTo>
                    <a:lnTo>
                      <a:pt x="21" y="13"/>
                    </a:lnTo>
                    <a:lnTo>
                      <a:pt x="22" y="10"/>
                    </a:lnTo>
                    <a:lnTo>
                      <a:pt x="27" y="11"/>
                    </a:lnTo>
                    <a:lnTo>
                      <a:pt x="31" y="7"/>
                    </a:lnTo>
                    <a:lnTo>
                      <a:pt x="37" y="9"/>
                    </a:lnTo>
                    <a:lnTo>
                      <a:pt x="41" y="6"/>
                    </a:lnTo>
                    <a:lnTo>
                      <a:pt x="46" y="5"/>
                    </a:lnTo>
                    <a:lnTo>
                      <a:pt x="52" y="3"/>
                    </a:lnTo>
                    <a:lnTo>
                      <a:pt x="57" y="4"/>
                    </a:lnTo>
                    <a:lnTo>
                      <a:pt x="62" y="3"/>
                    </a:lnTo>
                    <a:lnTo>
                      <a:pt x="66" y="0"/>
                    </a:lnTo>
                    <a:lnTo>
                      <a:pt x="74" y="0"/>
                    </a:lnTo>
                    <a:lnTo>
                      <a:pt x="80" y="1"/>
                    </a:lnTo>
                    <a:lnTo>
                      <a:pt x="83" y="1"/>
                    </a:lnTo>
                    <a:lnTo>
                      <a:pt x="86" y="3"/>
                    </a:lnTo>
                    <a:lnTo>
                      <a:pt x="92" y="4"/>
                    </a:lnTo>
                    <a:lnTo>
                      <a:pt x="98" y="7"/>
                    </a:lnTo>
                    <a:lnTo>
                      <a:pt x="103" y="7"/>
                    </a:lnTo>
                    <a:lnTo>
                      <a:pt x="111" y="10"/>
                    </a:lnTo>
                    <a:lnTo>
                      <a:pt x="115" y="12"/>
                    </a:lnTo>
                    <a:lnTo>
                      <a:pt x="121" y="11"/>
                    </a:lnTo>
                    <a:lnTo>
                      <a:pt x="125" y="16"/>
                    </a:lnTo>
                    <a:lnTo>
                      <a:pt x="131" y="17"/>
                    </a:lnTo>
                    <a:lnTo>
                      <a:pt x="135" y="19"/>
                    </a:lnTo>
                    <a:lnTo>
                      <a:pt x="140" y="21"/>
                    </a:lnTo>
                    <a:lnTo>
                      <a:pt x="142" y="24"/>
                    </a:lnTo>
                    <a:lnTo>
                      <a:pt x="146" y="27"/>
                    </a:lnTo>
                    <a:lnTo>
                      <a:pt x="151" y="31"/>
                    </a:lnTo>
                    <a:lnTo>
                      <a:pt x="153" y="35"/>
                    </a:lnTo>
                    <a:lnTo>
                      <a:pt x="156" y="36"/>
                    </a:lnTo>
                    <a:lnTo>
                      <a:pt x="160" y="41"/>
                    </a:lnTo>
                    <a:lnTo>
                      <a:pt x="163" y="44"/>
                    </a:lnTo>
                    <a:lnTo>
                      <a:pt x="168" y="46"/>
                    </a:lnTo>
                    <a:lnTo>
                      <a:pt x="172" y="50"/>
                    </a:lnTo>
                    <a:lnTo>
                      <a:pt x="176" y="53"/>
                    </a:lnTo>
                    <a:lnTo>
                      <a:pt x="178" y="55"/>
                    </a:lnTo>
                    <a:lnTo>
                      <a:pt x="182" y="59"/>
                    </a:lnTo>
                    <a:lnTo>
                      <a:pt x="185" y="62"/>
                    </a:lnTo>
                    <a:lnTo>
                      <a:pt x="186" y="67"/>
                    </a:lnTo>
                    <a:lnTo>
                      <a:pt x="189" y="73"/>
                    </a:lnTo>
                    <a:lnTo>
                      <a:pt x="192" y="76"/>
                    </a:lnTo>
                    <a:lnTo>
                      <a:pt x="196" y="80"/>
                    </a:lnTo>
                    <a:lnTo>
                      <a:pt x="198" y="84"/>
                    </a:lnTo>
                    <a:lnTo>
                      <a:pt x="200" y="90"/>
                    </a:lnTo>
                    <a:lnTo>
                      <a:pt x="201" y="99"/>
                    </a:lnTo>
                    <a:lnTo>
                      <a:pt x="16" y="305"/>
                    </a:lnTo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 cap="rnd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19" name="Arc 28">
                <a:extLst>
                  <a:ext uri="{FF2B5EF4-FFF2-40B4-BE49-F238E27FC236}">
                    <a16:creationId xmlns:a16="http://schemas.microsoft.com/office/drawing/2014/main" id="{BF7370F5-AA71-1349-A786-9D3928665292}"/>
                  </a:ext>
                </a:extLst>
              </p:cNvPr>
              <p:cNvSpPr>
                <a:spLocks/>
              </p:cNvSpPr>
              <p:nvPr/>
            </p:nvSpPr>
            <p:spPr bwMode="auto">
              <a:xfrm rot="-1380000">
                <a:off x="4011" y="3348"/>
                <a:ext cx="132" cy="149"/>
              </a:xfrm>
              <a:custGeom>
                <a:avLst/>
                <a:gdLst>
                  <a:gd name="T0" fmla="*/ 0 w 21745"/>
                  <a:gd name="T1" fmla="*/ 0 h 21600"/>
                  <a:gd name="T2" fmla="*/ 0 w 21745"/>
                  <a:gd name="T3" fmla="*/ 0 h 21600"/>
                  <a:gd name="T4" fmla="*/ 0 w 21745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745"/>
                  <a:gd name="T10" fmla="*/ 0 h 21600"/>
                  <a:gd name="T11" fmla="*/ 21745 w 21745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745" h="21600" fill="none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</a:path>
                  <a:path w="21745" h="21600" stroke="0" extrusionOk="0">
                    <a:moveTo>
                      <a:pt x="0" y="0"/>
                    </a:moveTo>
                    <a:cubicBezTo>
                      <a:pt x="48" y="0"/>
                      <a:pt x="96" y="-1"/>
                      <a:pt x="145" y="0"/>
                    </a:cubicBezTo>
                    <a:cubicBezTo>
                      <a:pt x="12074" y="0"/>
                      <a:pt x="21745" y="9670"/>
                      <a:pt x="21745" y="21600"/>
                    </a:cubicBezTo>
                    <a:lnTo>
                      <a:pt x="145" y="2160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/>
              </a:solidFill>
              <a:ln w="25400" cap="rnd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0" name="Line 29">
                <a:extLst>
                  <a:ext uri="{FF2B5EF4-FFF2-40B4-BE49-F238E27FC236}">
                    <a16:creationId xmlns:a16="http://schemas.microsoft.com/office/drawing/2014/main" id="{95236A22-5822-B44F-9EDE-245F712BE6A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79" y="3269"/>
                <a:ext cx="20" cy="407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721" name="Oval 30">
                <a:extLst>
                  <a:ext uri="{FF2B5EF4-FFF2-40B4-BE49-F238E27FC236}">
                    <a16:creationId xmlns:a16="http://schemas.microsoft.com/office/drawing/2014/main" id="{D39F3DB3-A17F-B541-8875-36344985996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3960000">
                <a:off x="4047" y="3351"/>
                <a:ext cx="71" cy="111"/>
              </a:xfrm>
              <a:prstGeom prst="ellipse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722" name="Line 31">
                <a:extLst>
                  <a:ext uri="{FF2B5EF4-FFF2-40B4-BE49-F238E27FC236}">
                    <a16:creationId xmlns:a16="http://schemas.microsoft.com/office/drawing/2014/main" id="{0A5D273A-97E9-D84D-85DC-FFFDD2BC7E3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999" y="3376"/>
                <a:ext cx="240" cy="300"/>
              </a:xfrm>
              <a:prstGeom prst="line">
                <a:avLst/>
              </a:prstGeom>
              <a:noFill/>
              <a:ln w="25400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grpSp>
        <p:nvGrpSpPr>
          <p:cNvPr id="29702" name="Group 32">
            <a:extLst>
              <a:ext uri="{FF2B5EF4-FFF2-40B4-BE49-F238E27FC236}">
                <a16:creationId xmlns:a16="http://schemas.microsoft.com/office/drawing/2014/main" id="{56D4C9B7-792A-6B43-8A09-30589DA8EFBC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1676400"/>
            <a:ext cx="2057400" cy="1905000"/>
            <a:chOff x="1968" y="1056"/>
            <a:chExt cx="1296" cy="1200"/>
          </a:xfrm>
        </p:grpSpPr>
        <p:sp>
          <p:nvSpPr>
            <p:cNvPr id="29713" name="Line 33">
              <a:extLst>
                <a:ext uri="{FF2B5EF4-FFF2-40B4-BE49-F238E27FC236}">
                  <a16:creationId xmlns:a16="http://schemas.microsoft.com/office/drawing/2014/main" id="{CF5A9EB9-6427-4B42-8720-48AC279D14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056"/>
              <a:ext cx="1296" cy="72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4" name="Line 34">
              <a:extLst>
                <a:ext uri="{FF2B5EF4-FFF2-40B4-BE49-F238E27FC236}">
                  <a16:creationId xmlns:a16="http://schemas.microsoft.com/office/drawing/2014/main" id="{5E52D423-75EC-9440-A20C-087D6C74878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68" y="1776"/>
              <a:ext cx="1296" cy="480"/>
            </a:xfrm>
            <a:prstGeom prst="line">
              <a:avLst/>
            </a:prstGeom>
            <a:noFill/>
            <a:ln w="12700">
              <a:solidFill>
                <a:schemeClr val="folHlink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5" name="Line 35">
              <a:extLst>
                <a:ext uri="{FF2B5EF4-FFF2-40B4-BE49-F238E27FC236}">
                  <a16:creationId xmlns:a16="http://schemas.microsoft.com/office/drawing/2014/main" id="{BE54A569-E9E0-A947-9D99-7058D108A8C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36" y="1056"/>
              <a:ext cx="0" cy="1200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3" name="Group 36">
            <a:extLst>
              <a:ext uri="{FF2B5EF4-FFF2-40B4-BE49-F238E27FC236}">
                <a16:creationId xmlns:a16="http://schemas.microsoft.com/office/drawing/2014/main" id="{CB41B004-BC23-FA4F-B2F2-1DCE343EF576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990600"/>
            <a:ext cx="2057400" cy="1828800"/>
            <a:chOff x="1968" y="624"/>
            <a:chExt cx="1296" cy="1152"/>
          </a:xfrm>
        </p:grpSpPr>
        <p:sp>
          <p:nvSpPr>
            <p:cNvPr id="29710" name="Line 37">
              <a:extLst>
                <a:ext uri="{FF2B5EF4-FFF2-40B4-BE49-F238E27FC236}">
                  <a16:creationId xmlns:a16="http://schemas.microsoft.com/office/drawing/2014/main" id="{1B368CF7-E60B-804F-A573-FD83A941795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1488"/>
              <a:ext cx="1296" cy="288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1" name="Line 38">
              <a:extLst>
                <a:ext uri="{FF2B5EF4-FFF2-40B4-BE49-F238E27FC236}">
                  <a16:creationId xmlns:a16="http://schemas.microsoft.com/office/drawing/2014/main" id="{4D75C24B-A5CA-6F43-9C51-EDE9580EBCC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68" y="624"/>
              <a:ext cx="1296" cy="1152"/>
            </a:xfrm>
            <a:prstGeom prst="line">
              <a:avLst/>
            </a:prstGeom>
            <a:noFill/>
            <a:ln w="12700">
              <a:solidFill>
                <a:srgbClr val="33CC33"/>
              </a:solidFill>
              <a:prstDash val="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712" name="Line 39">
              <a:extLst>
                <a:ext uri="{FF2B5EF4-FFF2-40B4-BE49-F238E27FC236}">
                  <a16:creationId xmlns:a16="http://schemas.microsoft.com/office/drawing/2014/main" id="{8CB808AD-5A24-C34A-A48A-A04FCEFF286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64" y="624"/>
              <a:ext cx="0" cy="864"/>
            </a:xfrm>
            <a:prstGeom prst="line">
              <a:avLst/>
            </a:prstGeom>
            <a:noFill/>
            <a:ln w="38100">
              <a:solidFill>
                <a:srgbClr val="33CC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9704" name="Group 40">
            <a:extLst>
              <a:ext uri="{FF2B5EF4-FFF2-40B4-BE49-F238E27FC236}">
                <a16:creationId xmlns:a16="http://schemas.microsoft.com/office/drawing/2014/main" id="{7298912C-CE2C-AC47-BAB3-E9056A80A9AB}"/>
              </a:ext>
            </a:extLst>
          </p:cNvPr>
          <p:cNvGrpSpPr>
            <a:grpSpLocks/>
          </p:cNvGrpSpPr>
          <p:nvPr/>
        </p:nvGrpSpPr>
        <p:grpSpPr bwMode="auto">
          <a:xfrm>
            <a:off x="3124200" y="2438400"/>
            <a:ext cx="2057400" cy="2362200"/>
            <a:chOff x="1968" y="1536"/>
            <a:chExt cx="1296" cy="1488"/>
          </a:xfrm>
        </p:grpSpPr>
        <p:grpSp>
          <p:nvGrpSpPr>
            <p:cNvPr id="29705" name="Group 41">
              <a:extLst>
                <a:ext uri="{FF2B5EF4-FFF2-40B4-BE49-F238E27FC236}">
                  <a16:creationId xmlns:a16="http://schemas.microsoft.com/office/drawing/2014/main" id="{D1BA1140-01BD-1847-A9D9-DACDBD1B39B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1536"/>
              <a:ext cx="1296" cy="1488"/>
              <a:chOff x="1968" y="1536"/>
              <a:chExt cx="1296" cy="1488"/>
            </a:xfrm>
          </p:grpSpPr>
          <p:sp>
            <p:nvSpPr>
              <p:cNvPr id="29707" name="Line 42">
                <a:extLst>
                  <a:ext uri="{FF2B5EF4-FFF2-40B4-BE49-F238E27FC236}">
                    <a16:creationId xmlns:a16="http://schemas.microsoft.com/office/drawing/2014/main" id="{F35F7682-5678-A34F-A14F-A47D1080144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968" y="1536"/>
                <a:ext cx="1296" cy="240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8" name="Line 43">
                <a:extLst>
                  <a:ext uri="{FF2B5EF4-FFF2-40B4-BE49-F238E27FC236}">
                    <a16:creationId xmlns:a16="http://schemas.microsoft.com/office/drawing/2014/main" id="{D3702285-2DE3-AC44-B5D2-CDA0D4C576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968" y="1776"/>
                <a:ext cx="1296" cy="1248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prstDash val="dash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9709" name="Line 44">
                <a:extLst>
                  <a:ext uri="{FF2B5EF4-FFF2-40B4-BE49-F238E27FC236}">
                    <a16:creationId xmlns:a16="http://schemas.microsoft.com/office/drawing/2014/main" id="{AE67C239-2317-8847-A1C2-9EDB5A13C50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64" y="1536"/>
                <a:ext cx="0" cy="1488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29706" name="Line 45">
              <a:extLst>
                <a:ext uri="{FF2B5EF4-FFF2-40B4-BE49-F238E27FC236}">
                  <a16:creationId xmlns:a16="http://schemas.microsoft.com/office/drawing/2014/main" id="{93B39861-891E-1F45-AF67-DEC7CEA1D2E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40" y="1968"/>
              <a:ext cx="480" cy="14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2">
            <a:extLst>
              <a:ext uri="{FF2B5EF4-FFF2-40B4-BE49-F238E27FC236}">
                <a16:creationId xmlns:a16="http://schemas.microsoft.com/office/drawing/2014/main" id="{2CBC3654-68BE-7A43-B2CA-BA34D3ADAC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 Panoramas</a:t>
            </a:r>
          </a:p>
        </p:txBody>
      </p:sp>
      <p:sp>
        <p:nvSpPr>
          <p:cNvPr id="31746" name="Rectangle 3">
            <a:extLst>
              <a:ext uri="{FF2B5EF4-FFF2-40B4-BE49-F238E27FC236}">
                <a16:creationId xmlns:a16="http://schemas.microsoft.com/office/drawing/2014/main" id="{8318200E-A80D-834A-86DC-717E367C6C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What if you want a 360</a:t>
            </a:r>
            <a:r>
              <a:rPr lang="en-US" altLang="en-US">
                <a:cs typeface="Arial" panose="020B0604020202020204" pitchFamily="34" charset="0"/>
                <a:sym typeface="Symbol" pitchFamily="2" charset="2"/>
              </a:rPr>
              <a:t></a:t>
            </a:r>
            <a:r>
              <a:rPr lang="en-US" altLang="en-US"/>
              <a:t> field of view?</a:t>
            </a:r>
          </a:p>
        </p:txBody>
      </p:sp>
      <p:grpSp>
        <p:nvGrpSpPr>
          <p:cNvPr id="31747" name="Group 13">
            <a:extLst>
              <a:ext uri="{FF2B5EF4-FFF2-40B4-BE49-F238E27FC236}">
                <a16:creationId xmlns:a16="http://schemas.microsoft.com/office/drawing/2014/main" id="{51C98F62-D1CC-5149-904B-09E66C573E05}"/>
              </a:ext>
            </a:extLst>
          </p:cNvPr>
          <p:cNvGrpSpPr>
            <a:grpSpLocks/>
          </p:cNvGrpSpPr>
          <p:nvPr/>
        </p:nvGrpSpPr>
        <p:grpSpPr bwMode="auto">
          <a:xfrm rot="1842902">
            <a:off x="3851275" y="2286000"/>
            <a:ext cx="412750" cy="647700"/>
            <a:chOff x="3979" y="3269"/>
            <a:chExt cx="260" cy="408"/>
          </a:xfrm>
        </p:grpSpPr>
        <p:sp>
          <p:nvSpPr>
            <p:cNvPr id="31758" name="Freeform 14">
              <a:extLst>
                <a:ext uri="{FF2B5EF4-FFF2-40B4-BE49-F238E27FC236}">
                  <a16:creationId xmlns:a16="http://schemas.microsoft.com/office/drawing/2014/main" id="{1EAADE6B-166B-5244-A14D-468B5F4B0826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4" y="3371"/>
              <a:ext cx="180" cy="306"/>
            </a:xfrm>
            <a:custGeom>
              <a:avLst/>
              <a:gdLst>
                <a:gd name="T0" fmla="*/ 4 w 202"/>
                <a:gd name="T1" fmla="*/ 305 h 306"/>
                <a:gd name="T2" fmla="*/ 0 w 202"/>
                <a:gd name="T3" fmla="*/ 22 h 306"/>
                <a:gd name="T4" fmla="*/ 4 w 202"/>
                <a:gd name="T5" fmla="*/ 13 h 306"/>
                <a:gd name="T6" fmla="*/ 4 w 202"/>
                <a:gd name="T7" fmla="*/ 14 h 306"/>
                <a:gd name="T8" fmla="*/ 4 w 202"/>
                <a:gd name="T9" fmla="*/ 13 h 306"/>
                <a:gd name="T10" fmla="*/ 4 w 202"/>
                <a:gd name="T11" fmla="*/ 10 h 306"/>
                <a:gd name="T12" fmla="*/ 6 w 202"/>
                <a:gd name="T13" fmla="*/ 11 h 306"/>
                <a:gd name="T14" fmla="*/ 7 w 202"/>
                <a:gd name="T15" fmla="*/ 7 h 306"/>
                <a:gd name="T16" fmla="*/ 8 w 202"/>
                <a:gd name="T17" fmla="*/ 9 h 306"/>
                <a:gd name="T18" fmla="*/ 9 w 202"/>
                <a:gd name="T19" fmla="*/ 6 h 306"/>
                <a:gd name="T20" fmla="*/ 10 w 202"/>
                <a:gd name="T21" fmla="*/ 5 h 306"/>
                <a:gd name="T22" fmla="*/ 11 w 202"/>
                <a:gd name="T23" fmla="*/ 3 h 306"/>
                <a:gd name="T24" fmla="*/ 12 w 202"/>
                <a:gd name="T25" fmla="*/ 4 h 306"/>
                <a:gd name="T26" fmla="*/ 14 w 202"/>
                <a:gd name="T27" fmla="*/ 3 h 306"/>
                <a:gd name="T28" fmla="*/ 14 w 202"/>
                <a:gd name="T29" fmla="*/ 0 h 306"/>
                <a:gd name="T30" fmla="*/ 16 w 202"/>
                <a:gd name="T31" fmla="*/ 0 h 306"/>
                <a:gd name="T32" fmla="*/ 18 w 202"/>
                <a:gd name="T33" fmla="*/ 1 h 306"/>
                <a:gd name="T34" fmla="*/ 18 w 202"/>
                <a:gd name="T35" fmla="*/ 1 h 306"/>
                <a:gd name="T36" fmla="*/ 19 w 202"/>
                <a:gd name="T37" fmla="*/ 3 h 306"/>
                <a:gd name="T38" fmla="*/ 20 w 202"/>
                <a:gd name="T39" fmla="*/ 4 h 306"/>
                <a:gd name="T40" fmla="*/ 22 w 202"/>
                <a:gd name="T41" fmla="*/ 7 h 306"/>
                <a:gd name="T42" fmla="*/ 23 w 202"/>
                <a:gd name="T43" fmla="*/ 7 h 306"/>
                <a:gd name="T44" fmla="*/ 25 w 202"/>
                <a:gd name="T45" fmla="*/ 10 h 306"/>
                <a:gd name="T46" fmla="*/ 26 w 202"/>
                <a:gd name="T47" fmla="*/ 12 h 306"/>
                <a:gd name="T48" fmla="*/ 27 w 202"/>
                <a:gd name="T49" fmla="*/ 11 h 306"/>
                <a:gd name="T50" fmla="*/ 28 w 202"/>
                <a:gd name="T51" fmla="*/ 16 h 306"/>
                <a:gd name="T52" fmla="*/ 29 w 202"/>
                <a:gd name="T53" fmla="*/ 17 h 306"/>
                <a:gd name="T54" fmla="*/ 30 w 202"/>
                <a:gd name="T55" fmla="*/ 19 h 306"/>
                <a:gd name="T56" fmla="*/ 31 w 202"/>
                <a:gd name="T57" fmla="*/ 21 h 306"/>
                <a:gd name="T58" fmla="*/ 32 w 202"/>
                <a:gd name="T59" fmla="*/ 24 h 306"/>
                <a:gd name="T60" fmla="*/ 33 w 202"/>
                <a:gd name="T61" fmla="*/ 27 h 306"/>
                <a:gd name="T62" fmla="*/ 34 w 202"/>
                <a:gd name="T63" fmla="*/ 31 h 306"/>
                <a:gd name="T64" fmla="*/ 34 w 202"/>
                <a:gd name="T65" fmla="*/ 35 h 306"/>
                <a:gd name="T66" fmla="*/ 35 w 202"/>
                <a:gd name="T67" fmla="*/ 36 h 306"/>
                <a:gd name="T68" fmla="*/ 36 w 202"/>
                <a:gd name="T69" fmla="*/ 41 h 306"/>
                <a:gd name="T70" fmla="*/ 36 w 202"/>
                <a:gd name="T71" fmla="*/ 44 h 306"/>
                <a:gd name="T72" fmla="*/ 37 w 202"/>
                <a:gd name="T73" fmla="*/ 46 h 306"/>
                <a:gd name="T74" fmla="*/ 38 w 202"/>
                <a:gd name="T75" fmla="*/ 50 h 306"/>
                <a:gd name="T76" fmla="*/ 39 w 202"/>
                <a:gd name="T77" fmla="*/ 53 h 306"/>
                <a:gd name="T78" fmla="*/ 40 w 202"/>
                <a:gd name="T79" fmla="*/ 55 h 306"/>
                <a:gd name="T80" fmla="*/ 40 w 202"/>
                <a:gd name="T81" fmla="*/ 59 h 306"/>
                <a:gd name="T82" fmla="*/ 42 w 202"/>
                <a:gd name="T83" fmla="*/ 62 h 306"/>
                <a:gd name="T84" fmla="*/ 42 w 202"/>
                <a:gd name="T85" fmla="*/ 67 h 306"/>
                <a:gd name="T86" fmla="*/ 42 w 202"/>
                <a:gd name="T87" fmla="*/ 73 h 306"/>
                <a:gd name="T88" fmla="*/ 43 w 202"/>
                <a:gd name="T89" fmla="*/ 76 h 306"/>
                <a:gd name="T90" fmla="*/ 44 w 202"/>
                <a:gd name="T91" fmla="*/ 80 h 306"/>
                <a:gd name="T92" fmla="*/ 44 w 202"/>
                <a:gd name="T93" fmla="*/ 84 h 306"/>
                <a:gd name="T94" fmla="*/ 45 w 202"/>
                <a:gd name="T95" fmla="*/ 90 h 306"/>
                <a:gd name="T96" fmla="*/ 45 w 202"/>
                <a:gd name="T97" fmla="*/ 99 h 306"/>
                <a:gd name="T98" fmla="*/ 4 w 202"/>
                <a:gd name="T99" fmla="*/ 305 h 30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02"/>
                <a:gd name="T151" fmla="*/ 0 h 306"/>
                <a:gd name="T152" fmla="*/ 202 w 202"/>
                <a:gd name="T153" fmla="*/ 306 h 30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02" h="306">
                  <a:moveTo>
                    <a:pt x="16" y="305"/>
                  </a:moveTo>
                  <a:lnTo>
                    <a:pt x="0" y="22"/>
                  </a:lnTo>
                  <a:lnTo>
                    <a:pt x="9" y="13"/>
                  </a:lnTo>
                  <a:lnTo>
                    <a:pt x="15" y="14"/>
                  </a:lnTo>
                  <a:lnTo>
                    <a:pt x="21" y="13"/>
                  </a:lnTo>
                  <a:lnTo>
                    <a:pt x="22" y="10"/>
                  </a:lnTo>
                  <a:lnTo>
                    <a:pt x="27" y="11"/>
                  </a:lnTo>
                  <a:lnTo>
                    <a:pt x="31" y="7"/>
                  </a:lnTo>
                  <a:lnTo>
                    <a:pt x="37" y="9"/>
                  </a:lnTo>
                  <a:lnTo>
                    <a:pt x="41" y="6"/>
                  </a:lnTo>
                  <a:lnTo>
                    <a:pt x="46" y="5"/>
                  </a:lnTo>
                  <a:lnTo>
                    <a:pt x="52" y="3"/>
                  </a:lnTo>
                  <a:lnTo>
                    <a:pt x="57" y="4"/>
                  </a:lnTo>
                  <a:lnTo>
                    <a:pt x="62" y="3"/>
                  </a:lnTo>
                  <a:lnTo>
                    <a:pt x="66" y="0"/>
                  </a:lnTo>
                  <a:lnTo>
                    <a:pt x="74" y="0"/>
                  </a:lnTo>
                  <a:lnTo>
                    <a:pt x="80" y="1"/>
                  </a:lnTo>
                  <a:lnTo>
                    <a:pt x="83" y="1"/>
                  </a:lnTo>
                  <a:lnTo>
                    <a:pt x="86" y="3"/>
                  </a:lnTo>
                  <a:lnTo>
                    <a:pt x="92" y="4"/>
                  </a:lnTo>
                  <a:lnTo>
                    <a:pt x="98" y="7"/>
                  </a:lnTo>
                  <a:lnTo>
                    <a:pt x="103" y="7"/>
                  </a:lnTo>
                  <a:lnTo>
                    <a:pt x="111" y="10"/>
                  </a:lnTo>
                  <a:lnTo>
                    <a:pt x="115" y="12"/>
                  </a:lnTo>
                  <a:lnTo>
                    <a:pt x="121" y="11"/>
                  </a:lnTo>
                  <a:lnTo>
                    <a:pt x="125" y="16"/>
                  </a:lnTo>
                  <a:lnTo>
                    <a:pt x="131" y="17"/>
                  </a:lnTo>
                  <a:lnTo>
                    <a:pt x="135" y="19"/>
                  </a:lnTo>
                  <a:lnTo>
                    <a:pt x="140" y="21"/>
                  </a:lnTo>
                  <a:lnTo>
                    <a:pt x="142" y="24"/>
                  </a:lnTo>
                  <a:lnTo>
                    <a:pt x="146" y="27"/>
                  </a:lnTo>
                  <a:lnTo>
                    <a:pt x="151" y="31"/>
                  </a:lnTo>
                  <a:lnTo>
                    <a:pt x="153" y="35"/>
                  </a:lnTo>
                  <a:lnTo>
                    <a:pt x="156" y="36"/>
                  </a:lnTo>
                  <a:lnTo>
                    <a:pt x="160" y="41"/>
                  </a:lnTo>
                  <a:lnTo>
                    <a:pt x="163" y="44"/>
                  </a:lnTo>
                  <a:lnTo>
                    <a:pt x="168" y="46"/>
                  </a:lnTo>
                  <a:lnTo>
                    <a:pt x="172" y="50"/>
                  </a:lnTo>
                  <a:lnTo>
                    <a:pt x="176" y="53"/>
                  </a:lnTo>
                  <a:lnTo>
                    <a:pt x="178" y="55"/>
                  </a:lnTo>
                  <a:lnTo>
                    <a:pt x="182" y="59"/>
                  </a:lnTo>
                  <a:lnTo>
                    <a:pt x="185" y="62"/>
                  </a:lnTo>
                  <a:lnTo>
                    <a:pt x="186" y="67"/>
                  </a:lnTo>
                  <a:lnTo>
                    <a:pt x="189" y="73"/>
                  </a:lnTo>
                  <a:lnTo>
                    <a:pt x="192" y="76"/>
                  </a:lnTo>
                  <a:lnTo>
                    <a:pt x="196" y="80"/>
                  </a:lnTo>
                  <a:lnTo>
                    <a:pt x="198" y="84"/>
                  </a:lnTo>
                  <a:lnTo>
                    <a:pt x="200" y="90"/>
                  </a:lnTo>
                  <a:lnTo>
                    <a:pt x="201" y="99"/>
                  </a:lnTo>
                  <a:lnTo>
                    <a:pt x="16" y="305"/>
                  </a:lnTo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rnd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759" name="Arc 15">
              <a:extLst>
                <a:ext uri="{FF2B5EF4-FFF2-40B4-BE49-F238E27FC236}">
                  <a16:creationId xmlns:a16="http://schemas.microsoft.com/office/drawing/2014/main" id="{5E012BD7-2C10-0145-9521-FC583F04AC23}"/>
                </a:ext>
              </a:extLst>
            </p:cNvPr>
            <p:cNvSpPr>
              <a:spLocks/>
            </p:cNvSpPr>
            <p:nvPr/>
          </p:nvSpPr>
          <p:spPr bwMode="auto">
            <a:xfrm rot="-1380000">
              <a:off x="4011" y="3348"/>
              <a:ext cx="132" cy="149"/>
            </a:xfrm>
            <a:custGeom>
              <a:avLst/>
              <a:gdLst>
                <a:gd name="T0" fmla="*/ 0 w 21745"/>
                <a:gd name="T1" fmla="*/ 0 h 21600"/>
                <a:gd name="T2" fmla="*/ 0 w 21745"/>
                <a:gd name="T3" fmla="*/ 0 h 21600"/>
                <a:gd name="T4" fmla="*/ 0 w 21745"/>
                <a:gd name="T5" fmla="*/ 0 h 21600"/>
                <a:gd name="T6" fmla="*/ 0 60000 65536"/>
                <a:gd name="T7" fmla="*/ 0 60000 65536"/>
                <a:gd name="T8" fmla="*/ 0 60000 65536"/>
                <a:gd name="T9" fmla="*/ 0 w 21745"/>
                <a:gd name="T10" fmla="*/ 0 h 21600"/>
                <a:gd name="T11" fmla="*/ 21745 w 21745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745" h="21600" fill="none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</a:path>
                <a:path w="21745" h="21600" stroke="0" extrusionOk="0">
                  <a:moveTo>
                    <a:pt x="0" y="0"/>
                  </a:moveTo>
                  <a:cubicBezTo>
                    <a:pt x="48" y="0"/>
                    <a:pt x="96" y="-1"/>
                    <a:pt x="145" y="0"/>
                  </a:cubicBezTo>
                  <a:cubicBezTo>
                    <a:pt x="12074" y="0"/>
                    <a:pt x="21745" y="9670"/>
                    <a:pt x="21745" y="21600"/>
                  </a:cubicBezTo>
                  <a:lnTo>
                    <a:pt x="145" y="216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 w="25400" cap="rnd">
              <a:solidFill>
                <a:schemeClr val="tx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0" name="Line 16">
              <a:extLst>
                <a:ext uri="{FF2B5EF4-FFF2-40B4-BE49-F238E27FC236}">
                  <a16:creationId xmlns:a16="http://schemas.microsoft.com/office/drawing/2014/main" id="{7592C397-D8E8-4B4C-8906-C6B4B4EC33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9" y="3269"/>
              <a:ext cx="20" cy="407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761" name="Oval 17">
              <a:extLst>
                <a:ext uri="{FF2B5EF4-FFF2-40B4-BE49-F238E27FC236}">
                  <a16:creationId xmlns:a16="http://schemas.microsoft.com/office/drawing/2014/main" id="{46AB3581-48F9-F647-9AFD-BD7C54062329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3960000">
              <a:off x="4047" y="3351"/>
              <a:ext cx="71" cy="111"/>
            </a:xfrm>
            <a:prstGeom prst="ellipse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762" name="Line 18">
              <a:extLst>
                <a:ext uri="{FF2B5EF4-FFF2-40B4-BE49-F238E27FC236}">
                  <a16:creationId xmlns:a16="http://schemas.microsoft.com/office/drawing/2014/main" id="{2BD60BD8-8C78-2241-81FB-DC1C27F7B8C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999" y="3376"/>
              <a:ext cx="240" cy="30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1748" name="Line 28">
            <a:extLst>
              <a:ext uri="{FF2B5EF4-FFF2-40B4-BE49-F238E27FC236}">
                <a16:creationId xmlns:a16="http://schemas.microsoft.com/office/drawing/2014/main" id="{6A092332-B2C0-5D49-9A57-E1A05F252C42}"/>
              </a:ext>
            </a:extLst>
          </p:cNvPr>
          <p:cNvSpPr>
            <a:spLocks noChangeShapeType="1"/>
          </p:cNvSpPr>
          <p:nvPr/>
        </p:nvSpPr>
        <p:spPr bwMode="auto">
          <a:xfrm>
            <a:off x="3200400" y="2057400"/>
            <a:ext cx="1295400" cy="15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49" name="Line 29">
            <a:extLst>
              <a:ext uri="{FF2B5EF4-FFF2-40B4-BE49-F238E27FC236}">
                <a16:creationId xmlns:a16="http://schemas.microsoft.com/office/drawing/2014/main" id="{484494F9-18F6-9547-AF38-122857824665}"/>
              </a:ext>
            </a:extLst>
          </p:cNvPr>
          <p:cNvSpPr>
            <a:spLocks noChangeShapeType="1"/>
          </p:cNvSpPr>
          <p:nvPr/>
        </p:nvSpPr>
        <p:spPr bwMode="auto">
          <a:xfrm>
            <a:off x="3962400" y="1828800"/>
            <a:ext cx="762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0" name="Line 30">
            <a:extLst>
              <a:ext uri="{FF2B5EF4-FFF2-40B4-BE49-F238E27FC236}">
                <a16:creationId xmlns:a16="http://schemas.microsoft.com/office/drawing/2014/main" id="{94D52D68-7146-9948-8E14-F38E8997486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038600" y="2514600"/>
            <a:ext cx="685800" cy="1143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1" name="Line 31">
            <a:extLst>
              <a:ext uri="{FF2B5EF4-FFF2-40B4-BE49-F238E27FC236}">
                <a16:creationId xmlns:a16="http://schemas.microsoft.com/office/drawing/2014/main" id="{8CE77F56-BA4A-2F40-BC2D-5513C3BF7D4F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48000" y="3352800"/>
            <a:ext cx="1524000" cy="152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2" name="Line 32">
            <a:extLst>
              <a:ext uri="{FF2B5EF4-FFF2-40B4-BE49-F238E27FC236}">
                <a16:creationId xmlns:a16="http://schemas.microsoft.com/office/drawing/2014/main" id="{EB4816EB-642E-034C-996B-70FF649C852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2895600" y="2590800"/>
            <a:ext cx="533400" cy="1066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753" name="Line 33">
            <a:extLst>
              <a:ext uri="{FF2B5EF4-FFF2-40B4-BE49-F238E27FC236}">
                <a16:creationId xmlns:a16="http://schemas.microsoft.com/office/drawing/2014/main" id="{81F6C6BA-1C81-1D41-AA19-D93EC59DAE1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819400" y="1752600"/>
            <a:ext cx="685800" cy="1295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" name="Group 40">
            <a:extLst>
              <a:ext uri="{FF2B5EF4-FFF2-40B4-BE49-F238E27FC236}">
                <a16:creationId xmlns:a16="http://schemas.microsoft.com/office/drawing/2014/main" id="{FF4E26EB-8F0C-6241-8D12-24E7459BD98C}"/>
              </a:ext>
            </a:extLst>
          </p:cNvPr>
          <p:cNvGrpSpPr>
            <a:grpSpLocks/>
          </p:cNvGrpSpPr>
          <p:nvPr/>
        </p:nvGrpSpPr>
        <p:grpSpPr bwMode="auto">
          <a:xfrm>
            <a:off x="2590800" y="1524000"/>
            <a:ext cx="5756275" cy="2693988"/>
            <a:chOff x="1632" y="960"/>
            <a:chExt cx="3626" cy="1697"/>
          </a:xfrm>
        </p:grpSpPr>
        <p:sp>
          <p:nvSpPr>
            <p:cNvPr id="31755" name="Oval 34">
              <a:extLst>
                <a:ext uri="{FF2B5EF4-FFF2-40B4-BE49-F238E27FC236}">
                  <a16:creationId xmlns:a16="http://schemas.microsoft.com/office/drawing/2014/main" id="{DB1058F8-3554-DB46-947E-54DB3346B2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960"/>
              <a:ext cx="1536" cy="1536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1756" name="Text Box 38">
              <a:extLst>
                <a:ext uri="{FF2B5EF4-FFF2-40B4-BE49-F238E27FC236}">
                  <a16:creationId xmlns:a16="http://schemas.microsoft.com/office/drawing/2014/main" id="{844237F9-368A-6549-BB7E-93BAB47DD6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47" y="2407"/>
              <a:ext cx="201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mosaic Projection Cylinder</a:t>
              </a:r>
            </a:p>
          </p:txBody>
        </p:sp>
        <p:sp>
          <p:nvSpPr>
            <p:cNvPr id="31757" name="Line 39">
              <a:extLst>
                <a:ext uri="{FF2B5EF4-FFF2-40B4-BE49-F238E27FC236}">
                  <a16:creationId xmlns:a16="http://schemas.microsoft.com/office/drawing/2014/main" id="{327F6E94-84E8-A944-AC5D-CCF9FA39B41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928" y="2352"/>
              <a:ext cx="336" cy="19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Oval 8">
            <a:extLst>
              <a:ext uri="{FF2B5EF4-FFF2-40B4-BE49-F238E27FC236}">
                <a16:creationId xmlns:a16="http://schemas.microsoft.com/office/drawing/2014/main" id="{D5B3D553-8AB1-7A4E-B435-7F13D1C8E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24163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0" name="Rectangle 35">
            <a:extLst>
              <a:ext uri="{FF2B5EF4-FFF2-40B4-BE49-F238E27FC236}">
                <a16:creationId xmlns:a16="http://schemas.microsoft.com/office/drawing/2014/main" id="{22A77C0C-0DAC-6948-A1D3-038B030A168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3657600" y="1447800"/>
            <a:ext cx="5486400" cy="762000"/>
          </a:xfrm>
          <a:noFill/>
        </p:spPr>
        <p:txBody>
          <a:bodyPr/>
          <a:lstStyle/>
          <a:p>
            <a:pPr lvl="1"/>
            <a:r>
              <a:rPr lang="en-US" altLang="en-US" sz="2000"/>
              <a:t>Map 3D point (X,Y,Z) onto cylinder</a:t>
            </a:r>
          </a:p>
        </p:txBody>
      </p:sp>
      <p:sp>
        <p:nvSpPr>
          <p:cNvPr id="32771" name="Rectangle 22">
            <a:extLst>
              <a:ext uri="{FF2B5EF4-FFF2-40B4-BE49-F238E27FC236}">
                <a16:creationId xmlns:a16="http://schemas.microsoft.com/office/drawing/2014/main" id="{D76E1A5A-BB71-7C4E-9626-AE76AD2033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24163"/>
            <a:ext cx="25908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2" name="Rectangle 2">
            <a:extLst>
              <a:ext uri="{FF2B5EF4-FFF2-40B4-BE49-F238E27FC236}">
                <a16:creationId xmlns:a16="http://schemas.microsoft.com/office/drawing/2014/main" id="{34C7D554-21BC-A24F-9EE0-FD78CB2B53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Cylindrical projection</a:t>
            </a:r>
          </a:p>
        </p:txBody>
      </p:sp>
      <p:sp>
        <p:nvSpPr>
          <p:cNvPr id="32773" name="Oval 23">
            <a:extLst>
              <a:ext uri="{FF2B5EF4-FFF2-40B4-BE49-F238E27FC236}">
                <a16:creationId xmlns:a16="http://schemas.microsoft.com/office/drawing/2014/main" id="{3747B885-70D4-2A4D-A11F-8E77620024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2824163"/>
            <a:ext cx="2590800" cy="533400"/>
          </a:xfrm>
          <a:prstGeom prst="ellips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2774" name="Picture 27" descr="Edittex">
            <a:extLst>
              <a:ext uri="{FF2B5EF4-FFF2-40B4-BE49-F238E27FC236}">
                <a16:creationId xmlns:a16="http://schemas.microsoft.com/office/drawing/2014/main" id="{70F9771F-8A76-5046-926D-B1F7AD8A20F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833563"/>
            <a:ext cx="8128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Line 24">
            <a:extLst>
              <a:ext uri="{FF2B5EF4-FFF2-40B4-BE49-F238E27FC236}">
                <a16:creationId xmlns:a16="http://schemas.microsoft.com/office/drawing/2014/main" id="{225D83FD-F4B4-1846-8021-6EF8609B727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578100" y="1223963"/>
            <a:ext cx="393700" cy="5588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6" name="Oval 5">
            <a:extLst>
              <a:ext uri="{FF2B5EF4-FFF2-40B4-BE49-F238E27FC236}">
                <a16:creationId xmlns:a16="http://schemas.microsoft.com/office/drawing/2014/main" id="{9496ABBA-7D7F-DE43-AB58-ADB0AF62B7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1757363"/>
            <a:ext cx="2590800" cy="533400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77" name="Line 6">
            <a:extLst>
              <a:ext uri="{FF2B5EF4-FFF2-40B4-BE49-F238E27FC236}">
                <a16:creationId xmlns:a16="http://schemas.microsoft.com/office/drawing/2014/main" id="{4E83E201-825D-D349-88F9-F18B38566FD7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" y="2090738"/>
            <a:ext cx="0" cy="10382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78" name="Line 7">
            <a:extLst>
              <a:ext uri="{FF2B5EF4-FFF2-40B4-BE49-F238E27FC236}">
                <a16:creationId xmlns:a16="http://schemas.microsoft.com/office/drawing/2014/main" id="{5484D624-D7D6-CE4D-9629-8093339B3372}"/>
              </a:ext>
            </a:extLst>
          </p:cNvPr>
          <p:cNvSpPr>
            <a:spLocks noChangeShapeType="1"/>
          </p:cNvSpPr>
          <p:nvPr/>
        </p:nvSpPr>
        <p:spPr bwMode="auto">
          <a:xfrm>
            <a:off x="3352800" y="2071688"/>
            <a:ext cx="0" cy="1039812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32779" name="Group 86">
            <a:extLst>
              <a:ext uri="{FF2B5EF4-FFF2-40B4-BE49-F238E27FC236}">
                <a16:creationId xmlns:a16="http://schemas.microsoft.com/office/drawing/2014/main" id="{AF3250E8-9A39-054C-B62D-AEE90C7D9AF5}"/>
              </a:ext>
            </a:extLst>
          </p:cNvPr>
          <p:cNvGrpSpPr>
            <a:grpSpLocks/>
          </p:cNvGrpSpPr>
          <p:nvPr/>
        </p:nvGrpSpPr>
        <p:grpSpPr bwMode="auto">
          <a:xfrm>
            <a:off x="1752600" y="2214563"/>
            <a:ext cx="914400" cy="681037"/>
            <a:chOff x="1104" y="1395"/>
            <a:chExt cx="576" cy="429"/>
          </a:xfrm>
        </p:grpSpPr>
        <p:sp>
          <p:nvSpPr>
            <p:cNvPr id="32811" name="Line 9">
              <a:extLst>
                <a:ext uri="{FF2B5EF4-FFF2-40B4-BE49-F238E27FC236}">
                  <a16:creationId xmlns:a16="http://schemas.microsoft.com/office/drawing/2014/main" id="{D4BC1F55-25B2-0340-A2DB-FEAE70CDF98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296" y="1635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12" name="Line 10">
              <a:extLst>
                <a:ext uri="{FF2B5EF4-FFF2-40B4-BE49-F238E27FC236}">
                  <a16:creationId xmlns:a16="http://schemas.microsoft.com/office/drawing/2014/main" id="{4AF24F49-3652-924F-9ECF-B5A60540538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296" y="1395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13" name="Line 11">
              <a:extLst>
                <a:ext uri="{FF2B5EF4-FFF2-40B4-BE49-F238E27FC236}">
                  <a16:creationId xmlns:a16="http://schemas.microsoft.com/office/drawing/2014/main" id="{89A74916-D902-D24A-A88A-8F01FA63C3C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04" y="1632"/>
              <a:ext cx="192" cy="96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814" name="Text Box 12">
              <a:extLst>
                <a:ext uri="{FF2B5EF4-FFF2-40B4-BE49-F238E27FC236}">
                  <a16:creationId xmlns:a16="http://schemas.microsoft.com/office/drawing/2014/main" id="{11077795-0CEB-5242-A560-89BEA08F7D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88" y="1587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2815" name="Text Box 13">
              <a:extLst>
                <a:ext uri="{FF2B5EF4-FFF2-40B4-BE49-F238E27FC236}">
                  <a16:creationId xmlns:a16="http://schemas.microsoft.com/office/drawing/2014/main" id="{9B4BA879-A0B8-674F-AC31-0594BAFD19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32" y="1443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32816" name="Text Box 14">
              <a:extLst>
                <a:ext uri="{FF2B5EF4-FFF2-40B4-BE49-F238E27FC236}">
                  <a16:creationId xmlns:a16="http://schemas.microsoft.com/office/drawing/2014/main" id="{6F467D96-F1A1-384E-8F42-C484DA23B1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52" y="1632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Z</a:t>
              </a:r>
            </a:p>
          </p:txBody>
        </p:sp>
      </p:grpSp>
      <p:sp>
        <p:nvSpPr>
          <p:cNvPr id="32780" name="Line 16">
            <a:extLst>
              <a:ext uri="{FF2B5EF4-FFF2-40B4-BE49-F238E27FC236}">
                <a16:creationId xmlns:a16="http://schemas.microsoft.com/office/drawing/2014/main" id="{9EC7BA96-7340-C44E-976B-DCF3BF86DA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1985963"/>
            <a:ext cx="393700" cy="609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2781" name="Oval 17">
            <a:extLst>
              <a:ext uri="{FF2B5EF4-FFF2-40B4-BE49-F238E27FC236}">
                <a16:creationId xmlns:a16="http://schemas.microsoft.com/office/drawing/2014/main" id="{3DAC5BA0-5420-2D4C-A9DB-464759FF44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9350" y="19351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2782" name="Oval 18">
            <a:extLst>
              <a:ext uri="{FF2B5EF4-FFF2-40B4-BE49-F238E27FC236}">
                <a16:creationId xmlns:a16="http://schemas.microsoft.com/office/drawing/2014/main" id="{F4A07E9D-EB45-8949-8F92-7AE41E1AC4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46400" y="1173163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32783" name="Picture 29" descr="Edittex">
            <a:extLst>
              <a:ext uri="{FF2B5EF4-FFF2-40B4-BE49-F238E27FC236}">
                <a16:creationId xmlns:a16="http://schemas.microsoft.com/office/drawing/2014/main" id="{3A79F674-28ED-CD43-BAC8-904CF30BF4FA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97948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4" name="Text Box 49">
            <a:extLst>
              <a:ext uri="{FF2B5EF4-FFF2-40B4-BE49-F238E27FC236}">
                <a16:creationId xmlns:a16="http://schemas.microsoft.com/office/drawing/2014/main" id="{390DE9DA-2581-7145-A4CF-EC0065C237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357563"/>
            <a:ext cx="1447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800"/>
              <a:t>unit cylinder</a:t>
            </a:r>
          </a:p>
        </p:txBody>
      </p:sp>
      <p:grpSp>
        <p:nvGrpSpPr>
          <p:cNvPr id="3" name="Group 93">
            <a:extLst>
              <a:ext uri="{FF2B5EF4-FFF2-40B4-BE49-F238E27FC236}">
                <a16:creationId xmlns:a16="http://schemas.microsoft.com/office/drawing/2014/main" id="{4BE46C97-3726-8C4F-85AC-DAF31720A5ED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2514600"/>
            <a:ext cx="8305800" cy="3382963"/>
            <a:chOff x="528" y="1584"/>
            <a:chExt cx="5232" cy="2131"/>
          </a:xfrm>
        </p:grpSpPr>
        <p:grpSp>
          <p:nvGrpSpPr>
            <p:cNvPr id="32800" name="Group 92">
              <a:extLst>
                <a:ext uri="{FF2B5EF4-FFF2-40B4-BE49-F238E27FC236}">
                  <a16:creationId xmlns:a16="http://schemas.microsoft.com/office/drawing/2014/main" id="{F58848AA-06B2-0B4C-A41F-40501C5298D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8" y="2448"/>
              <a:ext cx="1680" cy="1267"/>
              <a:chOff x="528" y="2448"/>
              <a:chExt cx="1680" cy="1267"/>
            </a:xfrm>
          </p:grpSpPr>
          <p:sp>
            <p:nvSpPr>
              <p:cNvPr id="32804" name="Rectangle 42">
                <a:extLst>
                  <a:ext uri="{FF2B5EF4-FFF2-40B4-BE49-F238E27FC236}">
                    <a16:creationId xmlns:a16="http://schemas.microsoft.com/office/drawing/2014/main" id="{CF8EC7B5-13EF-B946-A066-38CE090128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8" y="2974"/>
                <a:ext cx="1680" cy="528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805" name="Line 43">
                <a:extLst>
                  <a:ext uri="{FF2B5EF4-FFF2-40B4-BE49-F238E27FC236}">
                    <a16:creationId xmlns:a16="http://schemas.microsoft.com/office/drawing/2014/main" id="{C82DB691-B59E-D848-97D0-C47D66E82F0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1296" y="3024"/>
                <a:ext cx="0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2806" name="Picture 45" descr="Edittex">
                <a:extLst>
                  <a:ext uri="{FF2B5EF4-FFF2-40B4-BE49-F238E27FC236}">
                    <a16:creationId xmlns:a16="http://schemas.microsoft.com/office/drawing/2014/main" id="{8FF1E79A-0919-2A4E-AD5D-24757709988A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9"/>
                </p:custDataLst>
              </p:nvPr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27" y="3024"/>
                <a:ext cx="121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7" name="Line 46">
                <a:extLst>
                  <a:ext uri="{FF2B5EF4-FFF2-40B4-BE49-F238E27FC236}">
                    <a16:creationId xmlns:a16="http://schemas.microsoft.com/office/drawing/2014/main" id="{43106ACF-4262-4741-A41F-D1546881B47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264"/>
                <a:ext cx="24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2808" name="Picture 48" descr="Edittex">
                <a:extLst>
                  <a:ext uri="{FF2B5EF4-FFF2-40B4-BE49-F238E27FC236}">
                    <a16:creationId xmlns:a16="http://schemas.microsoft.com/office/drawing/2014/main" id="{C7D5604D-A93D-044D-AC71-7D825ACA64F0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10"/>
                </p:custDataLst>
              </p:nvPr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584" y="3216"/>
                <a:ext cx="89" cy="14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9" name="Text Box 50">
                <a:extLst>
                  <a:ext uri="{FF2B5EF4-FFF2-40B4-BE49-F238E27FC236}">
                    <a16:creationId xmlns:a16="http://schemas.microsoft.com/office/drawing/2014/main" id="{C6A44458-28D0-2B41-936A-95785A59CE05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672" y="3484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800" dirty="0"/>
                  <a:t>unwrapped cylinder</a:t>
                </a:r>
              </a:p>
            </p:txBody>
          </p:sp>
          <p:sp>
            <p:nvSpPr>
              <p:cNvPr id="32810" name="Line 63">
                <a:extLst>
                  <a:ext uri="{FF2B5EF4-FFF2-40B4-BE49-F238E27FC236}">
                    <a16:creationId xmlns:a16="http://schemas.microsoft.com/office/drawing/2014/main" id="{3824CF32-89D8-9C46-BDDF-C75AC9133C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344" y="2448"/>
                <a:ext cx="0" cy="43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32801" name="Group 67">
              <a:extLst>
                <a:ext uri="{FF2B5EF4-FFF2-40B4-BE49-F238E27FC236}">
                  <a16:creationId xmlns:a16="http://schemas.microsoft.com/office/drawing/2014/main" id="{2038059A-1D97-044E-A0E9-90AD13A1510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1584"/>
              <a:ext cx="3456" cy="480"/>
              <a:chOff x="2304" y="1584"/>
              <a:chExt cx="3456" cy="480"/>
            </a:xfrm>
          </p:grpSpPr>
          <p:pic>
            <p:nvPicPr>
              <p:cNvPr id="32802" name="Picture 39" descr="Edittex">
                <a:extLst>
                  <a:ext uri="{FF2B5EF4-FFF2-40B4-BE49-F238E27FC236}">
                    <a16:creationId xmlns:a16="http://schemas.microsoft.com/office/drawing/2014/main" id="{6F7E5F5A-2733-3545-A25B-F95A5693134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8"/>
                </p:custDataLst>
              </p:nvPr>
            </p:nvPicPr>
            <p:blipFill>
              <a:blip r:embed="rId1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68" y="1866"/>
                <a:ext cx="1726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2803" name="Rectangle 65">
                <a:extLst>
                  <a:ext uri="{FF2B5EF4-FFF2-40B4-BE49-F238E27FC236}">
                    <a16:creationId xmlns:a16="http://schemas.microsoft.com/office/drawing/2014/main" id="{911F19EA-264D-8940-BF57-BD28A4671B9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1584"/>
                <a:ext cx="345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90000"/>
                  </a:lnSpc>
                </a:pPr>
                <a:r>
                  <a:rPr lang="en-US" altLang="en-US"/>
                  <a:t>Convert to cylindrical coordinates</a:t>
                </a:r>
              </a:p>
            </p:txBody>
          </p:sp>
        </p:grpSp>
      </p:grpSp>
      <p:pic>
        <p:nvPicPr>
          <p:cNvPr id="574549" name="Picture 85" descr="Edittex">
            <a:extLst>
              <a:ext uri="{FF2B5EF4-FFF2-40B4-BE49-F238E27FC236}">
                <a16:creationId xmlns:a16="http://schemas.microsoft.com/office/drawing/2014/main" id="{0E4B94D3-87F3-E748-9933-5B271B0E7810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50" y="1976438"/>
            <a:ext cx="3192463" cy="442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95">
            <a:extLst>
              <a:ext uri="{FF2B5EF4-FFF2-40B4-BE49-F238E27FC236}">
                <a16:creationId xmlns:a16="http://schemas.microsoft.com/office/drawing/2014/main" id="{D255F1CD-058E-7349-890F-41B570D08051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3276600"/>
            <a:ext cx="7404100" cy="3276600"/>
            <a:chOff x="1096" y="2064"/>
            <a:chExt cx="4664" cy="2064"/>
          </a:xfrm>
        </p:grpSpPr>
        <p:grpSp>
          <p:nvGrpSpPr>
            <p:cNvPr id="32788" name="Group 94">
              <a:extLst>
                <a:ext uri="{FF2B5EF4-FFF2-40B4-BE49-F238E27FC236}">
                  <a16:creationId xmlns:a16="http://schemas.microsoft.com/office/drawing/2014/main" id="{6FF84F45-29AB-A543-BFF0-FBEA7F901A6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" y="3101"/>
              <a:ext cx="3992" cy="1027"/>
              <a:chOff x="1096" y="3101"/>
              <a:chExt cx="3992" cy="1027"/>
            </a:xfrm>
          </p:grpSpPr>
          <p:sp>
            <p:nvSpPr>
              <p:cNvPr id="32792" name="Rectangle 51">
                <a:extLst>
                  <a:ext uri="{FF2B5EF4-FFF2-40B4-BE49-F238E27FC236}">
                    <a16:creationId xmlns:a16="http://schemas.microsoft.com/office/drawing/2014/main" id="{24B56288-63EC-7B4A-811B-A476C02D550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101"/>
                <a:ext cx="2208" cy="8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2793" name="Line 52">
                <a:extLst>
                  <a:ext uri="{FF2B5EF4-FFF2-40B4-BE49-F238E27FC236}">
                    <a16:creationId xmlns:a16="http://schemas.microsoft.com/office/drawing/2014/main" id="{642D3DA6-DEFB-7B4F-8305-9E1764FDA6D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" y="3581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4" name="Text Box 56">
                <a:extLst>
                  <a:ext uri="{FF2B5EF4-FFF2-40B4-BE49-F238E27FC236}">
                    <a16:creationId xmlns:a16="http://schemas.microsoft.com/office/drawing/2014/main" id="{68EDDD7D-A54A-8F44-AB11-50D3A7985926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3897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800"/>
                  <a:t>cylindrical image</a:t>
                </a:r>
              </a:p>
            </p:txBody>
          </p:sp>
          <p:sp>
            <p:nvSpPr>
              <p:cNvPr id="32795" name="Line 60">
                <a:extLst>
                  <a:ext uri="{FF2B5EF4-FFF2-40B4-BE49-F238E27FC236}">
                    <a16:creationId xmlns:a16="http://schemas.microsoft.com/office/drawing/2014/main" id="{91BD94BD-2003-A144-8A0A-167A17ECBA3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3048" y="3796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796" name="Line 64">
                <a:extLst>
                  <a:ext uri="{FF2B5EF4-FFF2-40B4-BE49-F238E27FC236}">
                    <a16:creationId xmlns:a16="http://schemas.microsoft.com/office/drawing/2014/main" id="{E1449E6B-7183-7B44-B5F0-0E3E76E2684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3264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32797" name="Picture 74" descr="Edittex">
                <a:extLst>
                  <a:ext uri="{FF2B5EF4-FFF2-40B4-BE49-F238E27FC236}">
                    <a16:creationId xmlns:a16="http://schemas.microsoft.com/office/drawing/2014/main" id="{306083D4-349C-4242-B033-6950135B3F5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3634"/>
                <a:ext cx="95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8" name="Picture 75" descr="Edittex">
                <a:extLst>
                  <a:ext uri="{FF2B5EF4-FFF2-40B4-BE49-F238E27FC236}">
                    <a16:creationId xmlns:a16="http://schemas.microsoft.com/office/drawing/2014/main" id="{56E9F569-2F4E-9940-8B4C-8FF0E3767846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2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3949"/>
                <a:ext cx="95" cy="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799" name="Picture 76" descr="Edittex">
                <a:extLst>
                  <a:ext uri="{FF2B5EF4-FFF2-40B4-BE49-F238E27FC236}">
                    <a16:creationId xmlns:a16="http://schemas.microsoft.com/office/drawing/2014/main" id="{53C393BE-A50B-104E-94A0-FD1753C61769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" y="3286"/>
                <a:ext cx="392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789" name="Group 90">
              <a:extLst>
                <a:ext uri="{FF2B5EF4-FFF2-40B4-BE49-F238E27FC236}">
                  <a16:creationId xmlns:a16="http://schemas.microsoft.com/office/drawing/2014/main" id="{31041234-D4B2-DD41-A2B1-98625DC2AC0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064"/>
              <a:ext cx="3456" cy="480"/>
              <a:chOff x="2304" y="2064"/>
              <a:chExt cx="3456" cy="480"/>
            </a:xfrm>
          </p:grpSpPr>
          <p:sp>
            <p:nvSpPr>
              <p:cNvPr id="32790" name="Rectangle 66">
                <a:extLst>
                  <a:ext uri="{FF2B5EF4-FFF2-40B4-BE49-F238E27FC236}">
                    <a16:creationId xmlns:a16="http://schemas.microsoft.com/office/drawing/2014/main" id="{C823F908-98D0-A245-9C8D-911B38C97C1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2064"/>
                <a:ext cx="345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90000"/>
                  </a:lnSpc>
                </a:pPr>
                <a:r>
                  <a:rPr lang="en-US" altLang="en-US"/>
                  <a:t>Convert to cylindrical image coordinates</a:t>
                </a:r>
              </a:p>
            </p:txBody>
          </p:sp>
          <p:pic>
            <p:nvPicPr>
              <p:cNvPr id="32791" name="Picture 87" descr="Edittex">
                <a:extLst>
                  <a:ext uri="{FF2B5EF4-FFF2-40B4-BE49-F238E27FC236}">
                    <a16:creationId xmlns:a16="http://schemas.microsoft.com/office/drawing/2014/main" id="{0FC80B0A-94F2-1542-A0BF-D1333F96CF44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" y="2343"/>
                <a:ext cx="189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4">
            <a:extLst>
              <a:ext uri="{FF2B5EF4-FFF2-40B4-BE49-F238E27FC236}">
                <a16:creationId xmlns:a16="http://schemas.microsoft.com/office/drawing/2014/main" id="{9CB2BC00-E511-4844-A15C-758BC6F81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Cylindrical Projection</a:t>
            </a:r>
          </a:p>
        </p:txBody>
      </p:sp>
      <p:pic>
        <p:nvPicPr>
          <p:cNvPr id="34818" name="Picture 5" descr="input">
            <a:extLst>
              <a:ext uri="{FF2B5EF4-FFF2-40B4-BE49-F238E27FC236}">
                <a16:creationId xmlns:a16="http://schemas.microsoft.com/office/drawing/2014/main" id="{7286CFF2-EB3B-9344-AE56-EE2911589D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70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Picture 6" descr="cyl">
            <a:extLst>
              <a:ext uri="{FF2B5EF4-FFF2-40B4-BE49-F238E27FC236}">
                <a16:creationId xmlns:a16="http://schemas.microsoft.com/office/drawing/2014/main" id="{60929568-1086-8544-A6CF-C00C2465F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988" y="26670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0" name="Line 10">
            <a:extLst>
              <a:ext uri="{FF2B5EF4-FFF2-40B4-BE49-F238E27FC236}">
                <a16:creationId xmlns:a16="http://schemas.microsoft.com/office/drawing/2014/main" id="{2D08D9C3-693C-E341-A5B1-467077DCABD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4588" y="5837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1" name="Line 12">
            <a:extLst>
              <a:ext uri="{FF2B5EF4-FFF2-40B4-BE49-F238E27FC236}">
                <a16:creationId xmlns:a16="http://schemas.microsoft.com/office/drawing/2014/main" id="{5937D6E2-0ADF-7F4B-8631-362311E1D2C2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5297488" y="6178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34822" name="Picture 14" descr="Edittex">
            <a:extLst>
              <a:ext uri="{FF2B5EF4-FFF2-40B4-BE49-F238E27FC236}">
                <a16:creationId xmlns:a16="http://schemas.microsoft.com/office/drawing/2014/main" id="{C6154AB7-AD76-3A40-B678-A9B339C8B84C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5921375"/>
            <a:ext cx="1508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15" descr="Edittex">
            <a:extLst>
              <a:ext uri="{FF2B5EF4-FFF2-40B4-BE49-F238E27FC236}">
                <a16:creationId xmlns:a16="http://schemas.microsoft.com/office/drawing/2014/main" id="{479BB994-618D-1D47-9E01-1B2BA32544BF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6421438"/>
            <a:ext cx="1508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4" name="Line 20">
            <a:extLst>
              <a:ext uri="{FF2B5EF4-FFF2-40B4-BE49-F238E27FC236}">
                <a16:creationId xmlns:a16="http://schemas.microsoft.com/office/drawing/2014/main" id="{7083A8AC-8D7B-CA47-B057-377338452B0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5837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5" name="Line 21">
            <a:extLst>
              <a:ext uri="{FF2B5EF4-FFF2-40B4-BE49-F238E27FC236}">
                <a16:creationId xmlns:a16="http://schemas.microsoft.com/office/drawing/2014/main" id="{4D847532-A6C0-1C4C-8193-A3AF09B4C622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876300" y="6178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4826" name="Text Box 24">
            <a:extLst>
              <a:ext uri="{FF2B5EF4-FFF2-40B4-BE49-F238E27FC236}">
                <a16:creationId xmlns:a16="http://schemas.microsoft.com/office/drawing/2014/main" id="{D3DBDC01-D3FF-C642-885A-77BB109908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715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Y</a:t>
            </a:r>
          </a:p>
        </p:txBody>
      </p:sp>
      <p:sp>
        <p:nvSpPr>
          <p:cNvPr id="34827" name="Text Box 25">
            <a:extLst>
              <a:ext uri="{FF2B5EF4-FFF2-40B4-BE49-F238E27FC236}">
                <a16:creationId xmlns:a16="http://schemas.microsoft.com/office/drawing/2014/main" id="{BCBE402F-FC58-A648-A387-5184819749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6400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X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133FB-A0E5-514A-8CCA-9011EAEE9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Think about this: When is this not true?</a:t>
            </a:r>
          </a:p>
        </p:txBody>
      </p:sp>
      <p:sp>
        <p:nvSpPr>
          <p:cNvPr id="4" name="Text Box 36">
            <a:extLst>
              <a:ext uri="{FF2B5EF4-FFF2-40B4-BE49-F238E27FC236}">
                <a16:creationId xmlns:a16="http://schemas.microsoft.com/office/drawing/2014/main" id="{4B2B21CE-5A13-574F-BD96-49F79D1BA0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7321" y="1219200"/>
            <a:ext cx="687079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We can generate any synthetic camera view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as long as it has </a:t>
            </a:r>
            <a:r>
              <a:rPr lang="en-US" altLang="en-US" b="1" dirty="0"/>
              <a:t>the same center of projection</a:t>
            </a:r>
            <a:r>
              <a:rPr lang="en-US" altLang="en-US" dirty="0"/>
              <a:t>!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BC39741-9104-024D-A4F8-B6EFFDA309C3}"/>
              </a:ext>
            </a:extLst>
          </p:cNvPr>
          <p:cNvGrpSpPr/>
          <p:nvPr/>
        </p:nvGrpSpPr>
        <p:grpSpPr>
          <a:xfrm>
            <a:off x="2209800" y="2271058"/>
            <a:ext cx="5384028" cy="2944275"/>
            <a:chOff x="1150938" y="1803400"/>
            <a:chExt cx="7013576" cy="3835400"/>
          </a:xfrm>
        </p:grpSpPr>
        <p:sp>
          <p:nvSpPr>
            <p:cNvPr id="5" name="Line 4">
              <a:extLst>
                <a:ext uri="{FF2B5EF4-FFF2-40B4-BE49-F238E27FC236}">
                  <a16:creationId xmlns:a16="http://schemas.microsoft.com/office/drawing/2014/main" id="{FF6092AD-BB41-624C-842A-0450919DC2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16350" y="2557463"/>
              <a:ext cx="2849563" cy="8001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6" name="Line 5">
              <a:extLst>
                <a:ext uri="{FF2B5EF4-FFF2-40B4-BE49-F238E27FC236}">
                  <a16:creationId xmlns:a16="http://schemas.microsoft.com/office/drawing/2014/main" id="{79A43AD5-3FD5-6947-A032-39EF1B4BF30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089275" y="2659063"/>
              <a:ext cx="373063" cy="6191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7" name="Line 6">
              <a:extLst>
                <a:ext uri="{FF2B5EF4-FFF2-40B4-BE49-F238E27FC236}">
                  <a16:creationId xmlns:a16="http://schemas.microsoft.com/office/drawing/2014/main" id="{7B6DE1A8-481C-4440-A00A-9D83D2A226B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052638" y="2874963"/>
              <a:ext cx="1304925" cy="4873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8" name="Line 7">
              <a:extLst>
                <a:ext uri="{FF2B5EF4-FFF2-40B4-BE49-F238E27FC236}">
                  <a16:creationId xmlns:a16="http://schemas.microsoft.com/office/drawing/2014/main" id="{2A591F88-56C5-6044-9F32-C7BC338DB2F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16325" y="3481388"/>
              <a:ext cx="3430588" cy="458787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9" name="Line 8">
              <a:extLst>
                <a:ext uri="{FF2B5EF4-FFF2-40B4-BE49-F238E27FC236}">
                  <a16:creationId xmlns:a16="http://schemas.microsoft.com/office/drawing/2014/main" id="{B2A8FB14-18B3-DB4E-A3F6-26B5F36AA3A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09863" y="3567113"/>
              <a:ext cx="714375" cy="1089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0" name="Line 9">
              <a:extLst>
                <a:ext uri="{FF2B5EF4-FFF2-40B4-BE49-F238E27FC236}">
                  <a16:creationId xmlns:a16="http://schemas.microsoft.com/office/drawing/2014/main" id="{15D07D1E-08DE-2B44-8909-34CDB94AD45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822700" y="3575050"/>
              <a:ext cx="2955925" cy="10604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1" name="Line 10">
              <a:extLst>
                <a:ext uri="{FF2B5EF4-FFF2-40B4-BE49-F238E27FC236}">
                  <a16:creationId xmlns:a16="http://schemas.microsoft.com/office/drawing/2014/main" id="{775325EA-8A3A-D841-8CF6-3E632439B531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630613" y="2057400"/>
              <a:ext cx="1879600" cy="127000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2" name="Line 11">
              <a:extLst>
                <a:ext uri="{FF2B5EF4-FFF2-40B4-BE49-F238E27FC236}">
                  <a16:creationId xmlns:a16="http://schemas.microsoft.com/office/drawing/2014/main" id="{6A7864A7-B674-4548-B73D-BCD8A80B8E5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86200" y="3208338"/>
              <a:ext cx="3243263" cy="2095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3" name="Line 12">
              <a:extLst>
                <a:ext uri="{FF2B5EF4-FFF2-40B4-BE49-F238E27FC236}">
                  <a16:creationId xmlns:a16="http://schemas.microsoft.com/office/drawing/2014/main" id="{62C10AB7-C6D1-F749-AABD-631EE2159DD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608388" y="3563938"/>
              <a:ext cx="2030412" cy="2074862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8954EBDD-E12E-D347-9357-D3DC1D5556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150938" y="3533775"/>
              <a:ext cx="2179637" cy="708025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 type="triangle" w="med" len="med"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 sz="2000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0D6512BC-E7E0-D14F-83E8-F1E5FA41B8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09950" y="3321050"/>
              <a:ext cx="228600" cy="228600"/>
            </a:xfrm>
            <a:prstGeom prst="ellipse">
              <a:avLst/>
            </a:prstGeom>
            <a:solidFill>
              <a:srgbClr val="9900FF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 sz="2000">
                <a:latin typeface="Times New Roman" panose="02020603050405020304" pitchFamily="18" charset="0"/>
              </a:endParaRPr>
            </a:p>
          </p:txBody>
        </p:sp>
        <p:grpSp>
          <p:nvGrpSpPr>
            <p:cNvPr id="16" name="Group 33">
              <a:extLst>
                <a:ext uri="{FF2B5EF4-FFF2-40B4-BE49-F238E27FC236}">
                  <a16:creationId xmlns:a16="http://schemas.microsoft.com/office/drawing/2014/main" id="{69CA870E-0209-3040-B1A0-12415C310C0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30575" y="1803400"/>
              <a:ext cx="1771650" cy="2006600"/>
              <a:chOff x="2098" y="1136"/>
              <a:chExt cx="1116" cy="1264"/>
            </a:xfrm>
          </p:grpSpPr>
          <p:sp>
            <p:nvSpPr>
              <p:cNvPr id="17" name="Line 17">
                <a:extLst>
                  <a:ext uri="{FF2B5EF4-FFF2-40B4-BE49-F238E27FC236}">
                    <a16:creationId xmlns:a16="http://schemas.microsoft.com/office/drawing/2014/main" id="{25CB4468-96F9-D840-A62A-C8DF560A4D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544" y="1440"/>
                <a:ext cx="432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8" name="Line 21">
                <a:extLst>
                  <a:ext uri="{FF2B5EF4-FFF2-40B4-BE49-F238E27FC236}">
                    <a16:creationId xmlns:a16="http://schemas.microsoft.com/office/drawing/2014/main" id="{FFB2C701-CB41-AB41-8412-6133C9FA07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784" y="1776"/>
                <a:ext cx="288" cy="144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19" name="Text Box 31">
                <a:extLst>
                  <a:ext uri="{FF2B5EF4-FFF2-40B4-BE49-F238E27FC236}">
                    <a16:creationId xmlns:a16="http://schemas.microsoft.com/office/drawing/2014/main" id="{8DDBA7A0-0525-9E42-923F-EF3D173838F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098" y="1136"/>
                <a:ext cx="1116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real camera</a:t>
                </a:r>
              </a:p>
            </p:txBody>
          </p:sp>
        </p:grpSp>
        <p:grpSp>
          <p:nvGrpSpPr>
            <p:cNvPr id="20" name="Group 37">
              <a:extLst>
                <a:ext uri="{FF2B5EF4-FFF2-40B4-BE49-F238E27FC236}">
                  <a16:creationId xmlns:a16="http://schemas.microsoft.com/office/drawing/2014/main" id="{38F81F37-4F0A-2C4C-9A10-2961614694E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800601" y="2035175"/>
              <a:ext cx="3363913" cy="3527425"/>
              <a:chOff x="3024" y="1282"/>
              <a:chExt cx="2119" cy="2222"/>
            </a:xfrm>
          </p:grpSpPr>
          <p:sp>
            <p:nvSpPr>
              <p:cNvPr id="21" name="Line 22">
                <a:extLst>
                  <a:ext uri="{FF2B5EF4-FFF2-40B4-BE49-F238E27FC236}">
                    <a16:creationId xmlns:a16="http://schemas.microsoft.com/office/drawing/2014/main" id="{8557B079-0154-8448-AD25-0EFA973933F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312" y="2448"/>
                <a:ext cx="336" cy="96"/>
              </a:xfrm>
              <a:prstGeom prst="line">
                <a:avLst/>
              </a:prstGeom>
              <a:noFill/>
              <a:ln w="38100" cap="rnd">
                <a:solidFill>
                  <a:schemeClr val="folHlink"/>
                </a:solidFill>
                <a:prstDash val="sysDot"/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2" name="Line 19">
                <a:extLst>
                  <a:ext uri="{FF2B5EF4-FFF2-40B4-BE49-F238E27FC236}">
                    <a16:creationId xmlns:a16="http://schemas.microsoft.com/office/drawing/2014/main" id="{91FB698F-9900-0446-A6E1-19BF22AA05E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3024" y="1488"/>
                <a:ext cx="480" cy="2016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2000"/>
              </a:p>
            </p:txBody>
          </p:sp>
          <p:sp>
            <p:nvSpPr>
              <p:cNvPr id="23" name="Text Box 32">
                <a:extLst>
                  <a:ext uri="{FF2B5EF4-FFF2-40B4-BE49-F238E27FC236}">
                    <a16:creationId xmlns:a16="http://schemas.microsoft.com/office/drawing/2014/main" id="{0BFC587A-5362-704E-B2A6-101449D5546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519" y="1282"/>
                <a:ext cx="1624" cy="27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600" dirty="0"/>
                  <a:t>synthetic camera</a:t>
                </a:r>
              </a:p>
            </p:txBody>
          </p:sp>
        </p:grpSp>
        <p:grpSp>
          <p:nvGrpSpPr>
            <p:cNvPr id="24" name="Group 35">
              <a:extLst>
                <a:ext uri="{FF2B5EF4-FFF2-40B4-BE49-F238E27FC236}">
                  <a16:creationId xmlns:a16="http://schemas.microsoft.com/office/drawing/2014/main" id="{7C9F0411-B7B8-E140-AC8F-57B358960D3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365625" y="2841625"/>
              <a:ext cx="1131888" cy="925513"/>
              <a:chOff x="2750" y="1790"/>
              <a:chExt cx="713" cy="583"/>
            </a:xfrm>
          </p:grpSpPr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A68AC2EC-1757-5A4A-99C7-CC64BDB869A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50" y="1954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6" name="Oval 25">
                <a:extLst>
                  <a:ext uri="{FF2B5EF4-FFF2-40B4-BE49-F238E27FC236}">
                    <a16:creationId xmlns:a16="http://schemas.microsoft.com/office/drawing/2014/main" id="{1F397F7C-3361-DC43-AF29-8C458573E85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12" y="207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1880C39E-A656-944F-90D9-EF397061EBC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224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8" name="Oval 28">
                <a:extLst>
                  <a:ext uri="{FF2B5EF4-FFF2-40B4-BE49-F238E27FC236}">
                    <a16:creationId xmlns:a16="http://schemas.microsoft.com/office/drawing/2014/main" id="{9C710DF3-6745-EC41-BBE3-38A29F5E3E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67" y="179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29" name="Oval 29">
                <a:extLst>
                  <a:ext uri="{FF2B5EF4-FFF2-40B4-BE49-F238E27FC236}">
                    <a16:creationId xmlns:a16="http://schemas.microsoft.com/office/drawing/2014/main" id="{FF99F83D-4B2E-044D-947C-959BD1291DB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312" y="2050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30" name="Oval 30">
                <a:extLst>
                  <a:ext uri="{FF2B5EF4-FFF2-40B4-BE49-F238E27FC236}">
                    <a16:creationId xmlns:a16="http://schemas.microsoft.com/office/drawing/2014/main" id="{2A5A0A74-7338-734D-B90B-D42ED66B981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64" y="227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 sz="2000">
                  <a:latin typeface="Times New Roman" panose="02020603050405020304" pitchFamily="18" charset="0"/>
                </a:endParaRPr>
              </a:p>
            </p:txBody>
          </p:sp>
        </p:grpSp>
      </p:grpSp>
      <p:sp>
        <p:nvSpPr>
          <p:cNvPr id="32" name="Text Box 36">
            <a:extLst>
              <a:ext uri="{FF2B5EF4-FFF2-40B4-BE49-F238E27FC236}">
                <a16:creationId xmlns:a16="http://schemas.microsoft.com/office/drawing/2014/main" id="{30063E86-ECE6-7741-9DDD-E18F95EFB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5340" y="5594564"/>
            <a:ext cx="72523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dirty="0"/>
              <a:t>What happens if there are two center of projection? </a:t>
            </a:r>
          </a:p>
          <a:p>
            <a:pPr>
              <a:spcBef>
                <a:spcPct val="0"/>
              </a:spcBef>
            </a:pPr>
            <a:r>
              <a:rPr lang="en-US" altLang="en-US" dirty="0"/>
              <a:t>(you move your head)</a:t>
            </a:r>
          </a:p>
        </p:txBody>
      </p:sp>
    </p:spTree>
    <p:extLst>
      <p:ext uri="{BB962C8B-B14F-4D97-AF65-F5344CB8AC3E}">
        <p14:creationId xmlns:p14="http://schemas.microsoft.com/office/powerpoint/2010/main" val="254259952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>
            <a:extLst>
              <a:ext uri="{FF2B5EF4-FFF2-40B4-BE49-F238E27FC236}">
                <a16:creationId xmlns:a16="http://schemas.microsoft.com/office/drawing/2014/main" id="{314FF4D4-1853-BD49-A7FB-D1DEEE2E65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Cylindrical projection</a:t>
            </a:r>
          </a:p>
        </p:txBody>
      </p:sp>
      <p:grpSp>
        <p:nvGrpSpPr>
          <p:cNvPr id="35842" name="Group 4">
            <a:extLst>
              <a:ext uri="{FF2B5EF4-FFF2-40B4-BE49-F238E27FC236}">
                <a16:creationId xmlns:a16="http://schemas.microsoft.com/office/drawing/2014/main" id="{24410D89-C43A-944C-A97B-054C7E41516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2895600"/>
            <a:ext cx="3124200" cy="2286000"/>
            <a:chOff x="2112" y="1008"/>
            <a:chExt cx="1968" cy="1440"/>
          </a:xfrm>
        </p:grpSpPr>
        <p:sp>
          <p:nvSpPr>
            <p:cNvPr id="35844" name="Oval 5">
              <a:extLst>
                <a:ext uri="{FF2B5EF4-FFF2-40B4-BE49-F238E27FC236}">
                  <a16:creationId xmlns:a16="http://schemas.microsoft.com/office/drawing/2014/main" id="{A14658D1-0D31-034B-A087-F9E624CF4B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1440"/>
              <a:ext cx="1632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45" name="Line 6">
              <a:extLst>
                <a:ext uri="{FF2B5EF4-FFF2-40B4-BE49-F238E27FC236}">
                  <a16:creationId xmlns:a16="http://schemas.microsoft.com/office/drawing/2014/main" id="{7312FDF2-E402-184F-8A8A-A16B844AFB3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112" y="1602"/>
              <a:ext cx="0" cy="65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6" name="Line 7">
              <a:extLst>
                <a:ext uri="{FF2B5EF4-FFF2-40B4-BE49-F238E27FC236}">
                  <a16:creationId xmlns:a16="http://schemas.microsoft.com/office/drawing/2014/main" id="{B6666BFD-4B56-6845-ADB2-FD2BBAB01E0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1638"/>
              <a:ext cx="0" cy="655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7" name="Oval 8">
              <a:extLst>
                <a:ext uri="{FF2B5EF4-FFF2-40B4-BE49-F238E27FC236}">
                  <a16:creationId xmlns:a16="http://schemas.microsoft.com/office/drawing/2014/main" id="{2A0F5FF6-B979-0D48-BB07-A112B64B38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12" y="2112"/>
              <a:ext cx="1632" cy="336"/>
            </a:xfrm>
            <a:prstGeom prst="ellips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48" name="Line 9">
              <a:extLst>
                <a:ext uri="{FF2B5EF4-FFF2-40B4-BE49-F238E27FC236}">
                  <a16:creationId xmlns:a16="http://schemas.microsoft.com/office/drawing/2014/main" id="{A9C08C0C-4A53-FC42-93BA-1A512EBCC6C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28" y="1968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49" name="Line 10">
              <a:extLst>
                <a:ext uri="{FF2B5EF4-FFF2-40B4-BE49-F238E27FC236}">
                  <a16:creationId xmlns:a16="http://schemas.microsoft.com/office/drawing/2014/main" id="{08C3D201-8DE1-E14E-9188-22745B792DC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1728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0" name="Line 11">
              <a:extLst>
                <a:ext uri="{FF2B5EF4-FFF2-40B4-BE49-F238E27FC236}">
                  <a16:creationId xmlns:a16="http://schemas.microsoft.com/office/drawing/2014/main" id="{A5C1AFAE-9A4B-834A-BF36-1C1564C0A1A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1824"/>
              <a:ext cx="24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1" name="Text Box 12">
              <a:extLst>
                <a:ext uri="{FF2B5EF4-FFF2-40B4-BE49-F238E27FC236}">
                  <a16:creationId xmlns:a16="http://schemas.microsoft.com/office/drawing/2014/main" id="{AEAD3D48-0E5A-384E-B371-978B64AAD37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920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35852" name="Text Box 13">
              <a:extLst>
                <a:ext uri="{FF2B5EF4-FFF2-40B4-BE49-F238E27FC236}">
                  <a16:creationId xmlns:a16="http://schemas.microsoft.com/office/drawing/2014/main" id="{0B6B9C5A-E63F-D345-BD34-0D12716137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84" y="158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35853" name="Text Box 14">
              <a:extLst>
                <a:ext uri="{FF2B5EF4-FFF2-40B4-BE49-F238E27FC236}">
                  <a16:creationId xmlns:a16="http://schemas.microsoft.com/office/drawing/2014/main" id="{EA328099-B826-6443-906C-EF4A12D44EC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20" y="1728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35854" name="Rectangle 15">
              <a:extLst>
                <a:ext uri="{FF2B5EF4-FFF2-40B4-BE49-F238E27FC236}">
                  <a16:creationId xmlns:a16="http://schemas.microsoft.com/office/drawing/2014/main" id="{B3AD1287-0841-524C-B998-2884805BF5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488"/>
              <a:ext cx="528" cy="6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55" name="Line 16">
              <a:extLst>
                <a:ext uri="{FF2B5EF4-FFF2-40B4-BE49-F238E27FC236}">
                  <a16:creationId xmlns:a16="http://schemas.microsoft.com/office/drawing/2014/main" id="{5B656F92-B3C6-8D48-AF95-156F97ACC6C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928" y="1104"/>
              <a:ext cx="576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856" name="Oval 17">
              <a:extLst>
                <a:ext uri="{FF2B5EF4-FFF2-40B4-BE49-F238E27FC236}">
                  <a16:creationId xmlns:a16="http://schemas.microsoft.com/office/drawing/2014/main" id="{0C489C7F-9A0A-F241-AC96-6F988E408CF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68" y="15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57" name="Oval 18">
              <a:extLst>
                <a:ext uri="{FF2B5EF4-FFF2-40B4-BE49-F238E27FC236}">
                  <a16:creationId xmlns:a16="http://schemas.microsoft.com/office/drawing/2014/main" id="{EF29EBD3-7BBD-2242-A7B4-1CAD4D0C0F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05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5858" name="Text Box 19">
              <a:extLst>
                <a:ext uri="{FF2B5EF4-FFF2-40B4-BE49-F238E27FC236}">
                  <a16:creationId xmlns:a16="http://schemas.microsoft.com/office/drawing/2014/main" id="{B4EA807B-1F50-C543-A4D4-232FAF43A9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52" y="1008"/>
              <a:ext cx="5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</a:t>
              </a:r>
              <a:r>
                <a:rPr lang="en-US" altLang="en-US" sz="1400" b="1" i="1">
                  <a:latin typeface="Times New Roman" panose="02020603050405020304" pitchFamily="18" charset="0"/>
                </a:rPr>
                <a:t>X</a:t>
              </a:r>
              <a:r>
                <a:rPr lang="en-US" altLang="en-US" sz="1400">
                  <a:latin typeface="Times New Roman" panose="02020603050405020304" pitchFamily="18" charset="0"/>
                </a:rPr>
                <a:t>,</a:t>
              </a:r>
              <a:r>
                <a:rPr lang="en-US" altLang="en-US" sz="1400" b="1" i="1">
                  <a:latin typeface="Times New Roman" panose="02020603050405020304" pitchFamily="18" charset="0"/>
                </a:rPr>
                <a:t>Y</a:t>
              </a:r>
              <a:r>
                <a:rPr lang="en-US" altLang="en-US" sz="1400">
                  <a:latin typeface="Times New Roman" panose="02020603050405020304" pitchFamily="18" charset="0"/>
                </a:rPr>
                <a:t>,</a:t>
              </a:r>
              <a:r>
                <a:rPr lang="en-US" altLang="en-US" sz="1400" b="1" i="1">
                  <a:latin typeface="Times New Roman" panose="02020603050405020304" pitchFamily="18" charset="0"/>
                </a:rPr>
                <a:t>Z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  <a:endParaRPr lang="en-US" altLang="en-US" sz="1400" i="1">
                <a:latin typeface="Times New Roman" panose="02020603050405020304" pitchFamily="18" charset="0"/>
              </a:endParaRPr>
            </a:p>
          </p:txBody>
        </p:sp>
        <p:sp>
          <p:nvSpPr>
            <p:cNvPr id="35859" name="Text Box 20">
              <a:extLst>
                <a:ext uri="{FF2B5EF4-FFF2-40B4-BE49-F238E27FC236}">
                  <a16:creationId xmlns:a16="http://schemas.microsoft.com/office/drawing/2014/main" id="{6B4587F0-E75E-7842-A2B6-35D083AB3A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68" y="1488"/>
              <a:ext cx="81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>
                  <a:latin typeface="Times New Roman" panose="02020603050405020304" pitchFamily="18" charset="0"/>
                </a:rPr>
                <a:t>(sin</a:t>
              </a:r>
              <a:r>
                <a:rPr lang="en-US" altLang="en-US" sz="1400">
                  <a:latin typeface="Symbol" pitchFamily="2" charset="2"/>
                </a:rPr>
                <a:t>q</a:t>
              </a:r>
              <a:r>
                <a:rPr lang="en-US" altLang="en-US" sz="1400">
                  <a:latin typeface="Times New Roman" panose="02020603050405020304" pitchFamily="18" charset="0"/>
                </a:rPr>
                <a:t>,</a:t>
              </a:r>
              <a:r>
                <a:rPr lang="en-US" altLang="en-US" sz="1400" i="1">
                  <a:latin typeface="Times New Roman" panose="02020603050405020304" pitchFamily="18" charset="0"/>
                </a:rPr>
                <a:t>h</a:t>
              </a:r>
              <a:r>
                <a:rPr lang="en-US" altLang="en-US" sz="1400">
                  <a:latin typeface="Times New Roman" panose="02020603050405020304" pitchFamily="18" charset="0"/>
                </a:rPr>
                <a:t>,cos</a:t>
              </a:r>
              <a:r>
                <a:rPr lang="en-US" altLang="en-US" sz="1400">
                  <a:latin typeface="Symbol" pitchFamily="2" charset="2"/>
                </a:rPr>
                <a:t>q</a:t>
              </a:r>
              <a:r>
                <a:rPr lang="en-US" altLang="en-US" sz="1400">
                  <a:latin typeface="Times New Roman" panose="02020603050405020304" pitchFamily="18" charset="0"/>
                </a:rPr>
                <a:t>)</a:t>
              </a:r>
            </a:p>
          </p:txBody>
        </p:sp>
      </p:grpSp>
      <p:pic>
        <p:nvPicPr>
          <p:cNvPr id="35843" name="Picture 21" descr="Edittex">
            <a:extLst>
              <a:ext uri="{FF2B5EF4-FFF2-40B4-BE49-F238E27FC236}">
                <a16:creationId xmlns:a16="http://schemas.microsoft.com/office/drawing/2014/main" id="{D1CA798F-ABC8-284F-ADD9-CD216D5EC688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5838" y="1981200"/>
            <a:ext cx="3351212" cy="377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>
            <a:extLst>
              <a:ext uri="{FF2B5EF4-FFF2-40B4-BE49-F238E27FC236}">
                <a16:creationId xmlns:a16="http://schemas.microsoft.com/office/drawing/2014/main" id="{3A041084-1B5F-A842-A034-140292E277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Cylindrical panoramas</a:t>
            </a: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7E433896-8F23-8A49-A729-A092772DDAF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495800"/>
            <a:ext cx="7772400" cy="2133600"/>
          </a:xfrm>
        </p:spPr>
        <p:txBody>
          <a:bodyPr/>
          <a:lstStyle/>
          <a:p>
            <a:r>
              <a:rPr lang="en-US" altLang="en-US"/>
              <a:t>Steps</a:t>
            </a:r>
          </a:p>
          <a:p>
            <a:pPr lvl="1"/>
            <a:r>
              <a:rPr lang="en-US" altLang="en-US"/>
              <a:t>Reproject each image onto a cylinder</a:t>
            </a:r>
          </a:p>
          <a:p>
            <a:pPr lvl="1"/>
            <a:r>
              <a:rPr lang="en-US" altLang="en-US"/>
              <a:t>Blend </a:t>
            </a:r>
          </a:p>
          <a:p>
            <a:pPr lvl="1"/>
            <a:r>
              <a:rPr lang="en-US" altLang="en-US"/>
              <a:t>Output the resulting mosaic</a:t>
            </a:r>
          </a:p>
        </p:txBody>
      </p:sp>
      <p:pic>
        <p:nvPicPr>
          <p:cNvPr id="36867" name="Picture 4" descr="sigmov1">
            <a:hlinkClick r:id="rId2" action="ppaction://hlinkfile"/>
            <a:extLst>
              <a:ext uri="{FF2B5EF4-FFF2-40B4-BE49-F238E27FC236}">
                <a16:creationId xmlns:a16="http://schemas.microsoft.com/office/drawing/2014/main" id="{ACD235B6-1426-1145-A26B-639BBD4AD0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990600"/>
            <a:ext cx="4267200" cy="329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189C6018-C54A-CC4E-82ED-E9F0955252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Cylindrical image stitching</a:t>
            </a:r>
          </a:p>
        </p:txBody>
      </p:sp>
      <p:pic>
        <p:nvPicPr>
          <p:cNvPr id="37890" name="Picture 3" descr="VMCap2">
            <a:extLst>
              <a:ext uri="{FF2B5EF4-FFF2-40B4-BE49-F238E27FC236}">
                <a16:creationId xmlns:a16="http://schemas.microsoft.com/office/drawing/2014/main" id="{2F373594-0B71-BC4F-85C1-6404987555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347788"/>
            <a:ext cx="579120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Rectangle 4">
            <a:extLst>
              <a:ext uri="{FF2B5EF4-FFF2-40B4-BE49-F238E27FC236}">
                <a16:creationId xmlns:a16="http://schemas.microsoft.com/office/drawing/2014/main" id="{A4830B05-FC2F-2146-A467-35972F6F4E3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257800"/>
            <a:ext cx="8001000" cy="1447800"/>
          </a:xfrm>
        </p:spPr>
        <p:txBody>
          <a:bodyPr/>
          <a:lstStyle/>
          <a:p>
            <a:r>
              <a:rPr lang="en-US" altLang="en-US"/>
              <a:t>What if you don’t know the camera rotation?</a:t>
            </a:r>
          </a:p>
          <a:p>
            <a:pPr lvl="1"/>
            <a:r>
              <a:rPr lang="en-US" altLang="en-US"/>
              <a:t>Solve for the camera rotations</a:t>
            </a:r>
          </a:p>
          <a:p>
            <a:pPr lvl="2"/>
            <a:r>
              <a:rPr lang="en-US" altLang="en-US"/>
              <a:t>Note that a rotation of the camera is a </a:t>
            </a:r>
            <a:r>
              <a:rPr lang="en-US" altLang="en-US" b="1"/>
              <a:t>translation</a:t>
            </a:r>
            <a:r>
              <a:rPr lang="en-US" altLang="en-US"/>
              <a:t> of the cylinder!</a:t>
            </a:r>
          </a:p>
        </p:txBody>
      </p:sp>
    </p:spTree>
  </p:cSld>
  <p:clrMapOvr>
    <a:masterClrMapping/>
  </p:clrMapOvr>
  <p:transition advClick="0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C7B70C9E-C6B6-6A41-87D6-5358EAD1F81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Assembling the panorama</a:t>
            </a:r>
          </a:p>
        </p:txBody>
      </p:sp>
      <p:sp>
        <p:nvSpPr>
          <p:cNvPr id="38914" name="Rectangle 3">
            <a:extLst>
              <a:ext uri="{FF2B5EF4-FFF2-40B4-BE49-F238E27FC236}">
                <a16:creationId xmlns:a16="http://schemas.microsoft.com/office/drawing/2014/main" id="{7774135B-76B5-6D4E-9203-A6524428A0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4820" name="Rectangle 4">
            <a:extLst>
              <a:ext uri="{FF2B5EF4-FFF2-40B4-BE49-F238E27FC236}">
                <a16:creationId xmlns:a16="http://schemas.microsoft.com/office/drawing/2014/main" id="{222F1608-4E85-8B4D-9673-D73F2EEAD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4821" name="Rectangle 5">
            <a:extLst>
              <a:ext uri="{FF2B5EF4-FFF2-40B4-BE49-F238E27FC236}">
                <a16:creationId xmlns:a16="http://schemas.microsoft.com/office/drawing/2014/main" id="{70EF6D4F-A82B-924C-B688-2DE82F695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4822" name="Rectangle 6">
            <a:extLst>
              <a:ext uri="{FF2B5EF4-FFF2-40B4-BE49-F238E27FC236}">
                <a16:creationId xmlns:a16="http://schemas.microsoft.com/office/drawing/2014/main" id="{818165BD-18AA-C241-98E4-1F1466EDC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4823" name="Rectangle 7">
            <a:extLst>
              <a:ext uri="{FF2B5EF4-FFF2-40B4-BE49-F238E27FC236}">
                <a16:creationId xmlns:a16="http://schemas.microsoft.com/office/drawing/2014/main" id="{8C94C615-4F5D-E742-A863-7C52EE848C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6527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4824" name="Rectangle 8">
            <a:extLst>
              <a:ext uri="{FF2B5EF4-FFF2-40B4-BE49-F238E27FC236}">
                <a16:creationId xmlns:a16="http://schemas.microsoft.com/office/drawing/2014/main" id="{B2AA21BF-E14E-E943-A261-4CA931936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728913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8920" name="AutoShape 9">
            <a:extLst>
              <a:ext uri="{FF2B5EF4-FFF2-40B4-BE49-F238E27FC236}">
                <a16:creationId xmlns:a16="http://schemas.microsoft.com/office/drawing/2014/main" id="{5F583738-BD0D-354F-874D-3F0ABDC11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033713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10">
            <a:extLst>
              <a:ext uri="{FF2B5EF4-FFF2-40B4-BE49-F238E27FC236}">
                <a16:creationId xmlns:a16="http://schemas.microsoft.com/office/drawing/2014/main" id="{E53A3B3C-4748-144C-B5DE-8C4E2932E2F6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500313"/>
            <a:ext cx="1219200" cy="990600"/>
            <a:chOff x="3504" y="1440"/>
            <a:chExt cx="768" cy="624"/>
          </a:xfrm>
        </p:grpSpPr>
        <p:sp>
          <p:nvSpPr>
            <p:cNvPr id="38929" name="Rectangle 11">
              <a:extLst>
                <a:ext uri="{FF2B5EF4-FFF2-40B4-BE49-F238E27FC236}">
                  <a16:creationId xmlns:a16="http://schemas.microsoft.com/office/drawing/2014/main" id="{A0AE2733-57EE-BC42-8F3A-0894243E2C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930" name="AutoShape 12">
              <a:extLst>
                <a:ext uri="{FF2B5EF4-FFF2-40B4-BE49-F238E27FC236}">
                  <a16:creationId xmlns:a16="http://schemas.microsoft.com/office/drawing/2014/main" id="{A1C27C2A-01C1-474B-856B-2D9834C79C3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3">
            <a:extLst>
              <a:ext uri="{FF2B5EF4-FFF2-40B4-BE49-F238E27FC236}">
                <a16:creationId xmlns:a16="http://schemas.microsoft.com/office/drawing/2014/main" id="{ABCD25DE-E823-4344-8B56-DEDA42A3C3FE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414588"/>
            <a:ext cx="6096000" cy="1395412"/>
            <a:chOff x="480" y="810"/>
            <a:chExt cx="3840" cy="879"/>
          </a:xfrm>
        </p:grpSpPr>
        <p:sp>
          <p:nvSpPr>
            <p:cNvPr id="38924" name="Rectangle 14">
              <a:extLst>
                <a:ext uri="{FF2B5EF4-FFF2-40B4-BE49-F238E27FC236}">
                  <a16:creationId xmlns:a16="http://schemas.microsoft.com/office/drawing/2014/main" id="{49BACB0D-6F25-CE4D-80DD-3C6D76EF3F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987"/>
              <a:ext cx="192" cy="59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925" name="Rectangle 15">
              <a:extLst>
                <a:ext uri="{FF2B5EF4-FFF2-40B4-BE49-F238E27FC236}">
                  <a16:creationId xmlns:a16="http://schemas.microsoft.com/office/drawing/2014/main" id="{9F313C1B-DF3B-4E4B-81BF-92DFB93C0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1008"/>
              <a:ext cx="3456" cy="48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926" name="Rectangle 16">
              <a:extLst>
                <a:ext uri="{FF2B5EF4-FFF2-40B4-BE49-F238E27FC236}">
                  <a16:creationId xmlns:a16="http://schemas.microsoft.com/office/drawing/2014/main" id="{0DED83B2-CD17-204B-8A44-AA37C039D12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960"/>
              <a:ext cx="192" cy="6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927" name="Rectangle 17">
              <a:extLst>
                <a:ext uri="{FF2B5EF4-FFF2-40B4-BE49-F238E27FC236}">
                  <a16:creationId xmlns:a16="http://schemas.microsoft.com/office/drawing/2014/main" id="{E85016E0-98E4-C342-BDC2-CACC260FDF2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810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8928" name="Rectangle 18">
              <a:extLst>
                <a:ext uri="{FF2B5EF4-FFF2-40B4-BE49-F238E27FC236}">
                  <a16:creationId xmlns:a16="http://schemas.microsoft.com/office/drawing/2014/main" id="{40467406-2466-384C-83CD-857F34D2122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8" y="1497"/>
              <a:ext cx="3792" cy="19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38923" name="Rectangle 19">
            <a:extLst>
              <a:ext uri="{FF2B5EF4-FFF2-40B4-BE49-F238E27FC236}">
                <a16:creationId xmlns:a16="http://schemas.microsoft.com/office/drawing/2014/main" id="{4BCFAD64-413C-CA4E-AE04-03215E31322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962400"/>
            <a:ext cx="8001000" cy="1447800"/>
          </a:xfrm>
          <a:noFill/>
        </p:spPr>
        <p:txBody>
          <a:bodyPr/>
          <a:lstStyle/>
          <a:p>
            <a:r>
              <a:rPr lang="en-US" altLang="en-US" sz="2800"/>
              <a:t>Stitch pairs together, blend, then crop</a:t>
            </a:r>
          </a:p>
          <a:p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8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4820" grpId="0" animBg="1"/>
      <p:bldP spid="674821" grpId="0" animBg="1"/>
      <p:bldP spid="674822" grpId="0" animBg="1"/>
      <p:bldP spid="674823" grpId="0" animBg="1"/>
      <p:bldP spid="67482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2">
            <a:extLst>
              <a:ext uri="{FF2B5EF4-FFF2-40B4-BE49-F238E27FC236}">
                <a16:creationId xmlns:a16="http://schemas.microsoft.com/office/drawing/2014/main" id="{188A3779-191D-3A48-A8D7-BEC0A5EF48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Problem:  Drift</a:t>
            </a:r>
          </a:p>
        </p:txBody>
      </p:sp>
      <p:sp>
        <p:nvSpPr>
          <p:cNvPr id="39938" name="Rectangle 3">
            <a:extLst>
              <a:ext uri="{FF2B5EF4-FFF2-40B4-BE49-F238E27FC236}">
                <a16:creationId xmlns:a16="http://schemas.microsoft.com/office/drawing/2014/main" id="{D86307EA-6175-A74B-A960-84A999E2664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267200"/>
            <a:ext cx="7772400" cy="2286000"/>
          </a:xfrm>
        </p:spPr>
        <p:txBody>
          <a:bodyPr/>
          <a:lstStyle/>
          <a:p>
            <a:r>
              <a:rPr lang="en-US" altLang="en-US"/>
              <a:t>Vertical Error accumulation</a:t>
            </a:r>
          </a:p>
          <a:p>
            <a:pPr lvl="1"/>
            <a:r>
              <a:rPr lang="en-US" altLang="en-US"/>
              <a:t>small (vertical) errors accumulate over time</a:t>
            </a:r>
          </a:p>
          <a:p>
            <a:pPr lvl="1"/>
            <a:r>
              <a:rPr lang="en-US" altLang="en-US"/>
              <a:t>apply correction so that sum = 0 (for 360</a:t>
            </a:r>
            <a:r>
              <a:rPr lang="en-US" altLang="en-US">
                <a:cs typeface="Arial" panose="020B0604020202020204" pitchFamily="34" charset="0"/>
              </a:rPr>
              <a:t>° pan.)</a:t>
            </a:r>
          </a:p>
          <a:p>
            <a:r>
              <a:rPr lang="en-US" altLang="en-US">
                <a:cs typeface="Arial" panose="020B0604020202020204" pitchFamily="34" charset="0"/>
              </a:rPr>
              <a:t>Horizontal Error accumulation</a:t>
            </a:r>
          </a:p>
          <a:p>
            <a:pPr lvl="1"/>
            <a:r>
              <a:rPr lang="en-US" altLang="en-US"/>
              <a:t>can reuse first/last image to find the right panorama radius</a:t>
            </a:r>
          </a:p>
        </p:txBody>
      </p:sp>
      <p:sp>
        <p:nvSpPr>
          <p:cNvPr id="39939" name="Rectangle 4">
            <a:extLst>
              <a:ext uri="{FF2B5EF4-FFF2-40B4-BE49-F238E27FC236}">
                <a16:creationId xmlns:a16="http://schemas.microsoft.com/office/drawing/2014/main" id="{66A8ABA4-D92B-6C41-8445-6664D0BBC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0574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45" name="Rectangle 5">
            <a:extLst>
              <a:ext uri="{FF2B5EF4-FFF2-40B4-BE49-F238E27FC236}">
                <a16:creationId xmlns:a16="http://schemas.microsoft.com/office/drawing/2014/main" id="{67370A73-E1FB-AC49-A280-68C90CED2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22860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46" name="Rectangle 6">
            <a:extLst>
              <a:ext uri="{FF2B5EF4-FFF2-40B4-BE49-F238E27FC236}">
                <a16:creationId xmlns:a16="http://schemas.microsoft.com/office/drawing/2014/main" id="{848ADBBC-E743-904E-8345-9022510D15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200" y="2133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47" name="Rectangle 7">
            <a:extLst>
              <a:ext uri="{FF2B5EF4-FFF2-40B4-BE49-F238E27FC236}">
                <a16:creationId xmlns:a16="http://schemas.microsoft.com/office/drawing/2014/main" id="{0984C2DC-D43F-2442-AC1E-B1D91B5B14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23622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48" name="Rectangle 8">
            <a:extLst>
              <a:ext uri="{FF2B5EF4-FFF2-40B4-BE49-F238E27FC236}">
                <a16:creationId xmlns:a16="http://schemas.microsoft.com/office/drawing/2014/main" id="{9EDE3AD2-E562-DF41-B84F-B97897569E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5908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675849" name="Rectangle 9">
            <a:extLst>
              <a:ext uri="{FF2B5EF4-FFF2-40B4-BE49-F238E27FC236}">
                <a16:creationId xmlns:a16="http://schemas.microsoft.com/office/drawing/2014/main" id="{9D5C3FEE-417C-B248-AB3F-6DDABF374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514600"/>
            <a:ext cx="12192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39945" name="AutoShape 10">
            <a:extLst>
              <a:ext uri="{FF2B5EF4-FFF2-40B4-BE49-F238E27FC236}">
                <a16:creationId xmlns:a16="http://schemas.microsoft.com/office/drawing/2014/main" id="{1E6590DC-8CA6-E943-9270-1976098BB4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" cy="304800"/>
          </a:xfrm>
          <a:prstGeom prst="smileyFace">
            <a:avLst>
              <a:gd name="adj" fmla="val 4653"/>
            </a:avLst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2" name="Group 11">
            <a:extLst>
              <a:ext uri="{FF2B5EF4-FFF2-40B4-BE49-F238E27FC236}">
                <a16:creationId xmlns:a16="http://schemas.microsoft.com/office/drawing/2014/main" id="{6ADF9783-C361-2948-A3DB-9D7C1D9F01AF}"/>
              </a:ext>
            </a:extLst>
          </p:cNvPr>
          <p:cNvGrpSpPr>
            <a:grpSpLocks/>
          </p:cNvGrpSpPr>
          <p:nvPr/>
        </p:nvGrpSpPr>
        <p:grpSpPr bwMode="auto">
          <a:xfrm>
            <a:off x="5562600" y="2819400"/>
            <a:ext cx="1219200" cy="990600"/>
            <a:chOff x="3504" y="1440"/>
            <a:chExt cx="768" cy="624"/>
          </a:xfrm>
        </p:grpSpPr>
        <p:sp>
          <p:nvSpPr>
            <p:cNvPr id="39951" name="Rectangle 12">
              <a:extLst>
                <a:ext uri="{FF2B5EF4-FFF2-40B4-BE49-F238E27FC236}">
                  <a16:creationId xmlns:a16="http://schemas.microsoft.com/office/drawing/2014/main" id="{409F6F99-4A56-6440-82AB-5A19572C040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504" y="1440"/>
              <a:ext cx="768" cy="62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952" name="AutoShape 13">
              <a:extLst>
                <a:ext uri="{FF2B5EF4-FFF2-40B4-BE49-F238E27FC236}">
                  <a16:creationId xmlns:a16="http://schemas.microsoft.com/office/drawing/2014/main" id="{428416EE-6095-B74E-9477-44558A89C9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1776"/>
              <a:ext cx="144" cy="192"/>
            </a:xfrm>
            <a:prstGeom prst="smileyFace">
              <a:avLst>
                <a:gd name="adj" fmla="val 465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3" name="Group 14">
            <a:extLst>
              <a:ext uri="{FF2B5EF4-FFF2-40B4-BE49-F238E27FC236}">
                <a16:creationId xmlns:a16="http://schemas.microsoft.com/office/drawing/2014/main" id="{1F7D200D-A160-374E-A163-1EE060C2F2DE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1981200"/>
            <a:ext cx="6096000" cy="1981200"/>
            <a:chOff x="480" y="912"/>
            <a:chExt cx="3840" cy="1248"/>
          </a:xfrm>
        </p:grpSpPr>
        <p:sp>
          <p:nvSpPr>
            <p:cNvPr id="39948" name="Rectangle 15">
              <a:extLst>
                <a:ext uri="{FF2B5EF4-FFF2-40B4-BE49-F238E27FC236}">
                  <a16:creationId xmlns:a16="http://schemas.microsoft.com/office/drawing/2014/main" id="{5D325C2D-9016-6C47-9823-56F257B131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8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949" name="Rectangle 16">
              <a:extLst>
                <a:ext uri="{FF2B5EF4-FFF2-40B4-BE49-F238E27FC236}">
                  <a16:creationId xmlns:a16="http://schemas.microsoft.com/office/drawing/2014/main" id="{4AD23DD7-A89E-0C43-B752-3FD1075A4D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" y="912"/>
              <a:ext cx="3456" cy="124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39950" name="Rectangle 17">
              <a:extLst>
                <a:ext uri="{FF2B5EF4-FFF2-40B4-BE49-F238E27FC236}">
                  <a16:creationId xmlns:a16="http://schemas.microsoft.com/office/drawing/2014/main" id="{E200B5E2-EABA-EF40-8912-7DE65CB40E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80" y="912"/>
              <a:ext cx="192" cy="12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45" grpId="0" animBg="1"/>
      <p:bldP spid="675846" grpId="0" animBg="1"/>
      <p:bldP spid="675847" grpId="0" animBg="1"/>
      <p:bldP spid="675848" grpId="0" animBg="1"/>
      <p:bldP spid="675849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2">
            <a:extLst>
              <a:ext uri="{FF2B5EF4-FFF2-40B4-BE49-F238E27FC236}">
                <a16:creationId xmlns:a16="http://schemas.microsoft.com/office/drawing/2014/main" id="{1E751221-153E-C941-91B9-467C400DF6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Full-view (360</a:t>
            </a:r>
            <a:r>
              <a:rPr lang="en-US" altLang="en-US">
                <a:cs typeface="Arial" panose="020B0604020202020204" pitchFamily="34" charset="0"/>
              </a:rPr>
              <a:t>°) panoramas</a:t>
            </a:r>
          </a:p>
        </p:txBody>
      </p:sp>
      <p:pic>
        <p:nvPicPr>
          <p:cNvPr id="41986" name="Picture 4" descr="LOBBYG2">
            <a:extLst>
              <a:ext uri="{FF2B5EF4-FFF2-40B4-BE49-F238E27FC236}">
                <a16:creationId xmlns:a16="http://schemas.microsoft.com/office/drawing/2014/main" id="{B8CA9C1B-5DA4-E741-845C-256E964A2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49" b="8539"/>
          <a:stretch>
            <a:fillRect/>
          </a:stretch>
        </p:blipFill>
        <p:spPr bwMode="auto">
          <a:xfrm>
            <a:off x="609600" y="2776538"/>
            <a:ext cx="7924800" cy="1414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5">
            <a:extLst>
              <a:ext uri="{FF2B5EF4-FFF2-40B4-BE49-F238E27FC236}">
                <a16:creationId xmlns:a16="http://schemas.microsoft.com/office/drawing/2014/main" id="{E20D7594-20F9-B246-BB14-862389B991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projection</a:t>
            </a:r>
          </a:p>
        </p:txBody>
      </p:sp>
      <p:pic>
        <p:nvPicPr>
          <p:cNvPr id="43010" name="Picture 22" descr="Edittex">
            <a:extLst>
              <a:ext uri="{FF2B5EF4-FFF2-40B4-BE49-F238E27FC236}">
                <a16:creationId xmlns:a16="http://schemas.microsoft.com/office/drawing/2014/main" id="{B641EF97-F04E-134D-BFA0-4666B1064EA2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066800"/>
            <a:ext cx="979488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1" name="Rectangle 26">
            <a:extLst>
              <a:ext uri="{FF2B5EF4-FFF2-40B4-BE49-F238E27FC236}">
                <a16:creationId xmlns:a16="http://schemas.microsoft.com/office/drawing/2014/main" id="{2E05E311-5EC1-DC46-90FE-E517E09644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4721225"/>
            <a:ext cx="2667000" cy="8382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12" name="Line 27">
            <a:extLst>
              <a:ext uri="{FF2B5EF4-FFF2-40B4-BE49-F238E27FC236}">
                <a16:creationId xmlns:a16="http://schemas.microsoft.com/office/drawing/2014/main" id="{0A7C7501-071C-0244-8B79-34F6D6F519DC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57400" y="4800600"/>
            <a:ext cx="0" cy="3810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3" name="Line 29">
            <a:extLst>
              <a:ext uri="{FF2B5EF4-FFF2-40B4-BE49-F238E27FC236}">
                <a16:creationId xmlns:a16="http://schemas.microsoft.com/office/drawing/2014/main" id="{CDB3F443-15DC-854D-843A-4600C1C5AF7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5181600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3014" name="Picture 30" descr="Edittex">
            <a:extLst>
              <a:ext uri="{FF2B5EF4-FFF2-40B4-BE49-F238E27FC236}">
                <a16:creationId xmlns:a16="http://schemas.microsoft.com/office/drawing/2014/main" id="{E907D2B6-BFFF-2441-B952-3C2BE1A16C21}"/>
              </a:ext>
            </a:extLst>
          </p:cNvPr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5105400"/>
            <a:ext cx="141288" cy="236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5" name="Text Box 31">
            <a:extLst>
              <a:ext uri="{FF2B5EF4-FFF2-40B4-BE49-F238E27FC236}">
                <a16:creationId xmlns:a16="http://schemas.microsoft.com/office/drawing/2014/main" id="{2B846F4B-25DA-C64F-A78C-37D2822FB7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5530850"/>
            <a:ext cx="2209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800"/>
              <a:t>unwrapped sphere</a:t>
            </a:r>
          </a:p>
        </p:txBody>
      </p:sp>
      <p:sp>
        <p:nvSpPr>
          <p:cNvPr id="43016" name="Line 32">
            <a:extLst>
              <a:ext uri="{FF2B5EF4-FFF2-40B4-BE49-F238E27FC236}">
                <a16:creationId xmlns:a16="http://schemas.microsoft.com/office/drawing/2014/main" id="{5FE3AB4F-6864-0A49-84BF-84104AC00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3886200"/>
            <a:ext cx="0" cy="685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Rectangle 35">
            <a:extLst>
              <a:ext uri="{FF2B5EF4-FFF2-40B4-BE49-F238E27FC236}">
                <a16:creationId xmlns:a16="http://schemas.microsoft.com/office/drawing/2014/main" id="{5E573A79-3336-2846-9CA8-B47001B370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25146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>
              <a:lnSpc>
                <a:spcPct val="90000"/>
              </a:lnSpc>
            </a:pPr>
            <a:r>
              <a:rPr lang="en-US" altLang="en-US"/>
              <a:t>Convert to spherical coordinates</a:t>
            </a:r>
          </a:p>
        </p:txBody>
      </p:sp>
      <p:grpSp>
        <p:nvGrpSpPr>
          <p:cNvPr id="2" name="Group 37">
            <a:extLst>
              <a:ext uri="{FF2B5EF4-FFF2-40B4-BE49-F238E27FC236}">
                <a16:creationId xmlns:a16="http://schemas.microsoft.com/office/drawing/2014/main" id="{9C419387-E30F-0D49-B401-AB2B6E7FE752}"/>
              </a:ext>
            </a:extLst>
          </p:cNvPr>
          <p:cNvGrpSpPr>
            <a:grpSpLocks/>
          </p:cNvGrpSpPr>
          <p:nvPr/>
        </p:nvGrpSpPr>
        <p:grpSpPr bwMode="auto">
          <a:xfrm>
            <a:off x="1739900" y="3276600"/>
            <a:ext cx="7404100" cy="3276600"/>
            <a:chOff x="1096" y="2064"/>
            <a:chExt cx="4664" cy="2064"/>
          </a:xfrm>
        </p:grpSpPr>
        <p:grpSp>
          <p:nvGrpSpPr>
            <p:cNvPr id="43032" name="Group 38">
              <a:extLst>
                <a:ext uri="{FF2B5EF4-FFF2-40B4-BE49-F238E27FC236}">
                  <a16:creationId xmlns:a16="http://schemas.microsoft.com/office/drawing/2014/main" id="{51E8404F-9EC0-844B-BCF0-855433820FF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96" y="3101"/>
              <a:ext cx="3992" cy="1027"/>
              <a:chOff x="1096" y="3101"/>
              <a:chExt cx="3992" cy="1027"/>
            </a:xfrm>
          </p:grpSpPr>
          <p:sp>
            <p:nvSpPr>
              <p:cNvPr id="43036" name="Rectangle 39">
                <a:extLst>
                  <a:ext uri="{FF2B5EF4-FFF2-40B4-BE49-F238E27FC236}">
                    <a16:creationId xmlns:a16="http://schemas.microsoft.com/office/drawing/2014/main" id="{480FB96E-1229-3B4E-BA95-ABFCA3931EF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880" y="3101"/>
                <a:ext cx="2208" cy="816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endParaRPr lang="en-US" altLang="en-US">
                  <a:latin typeface="Times New Roman" panose="02020603050405020304" pitchFamily="18" charset="0"/>
                </a:endParaRPr>
              </a:p>
            </p:txBody>
          </p:sp>
          <p:sp>
            <p:nvSpPr>
              <p:cNvPr id="43037" name="Line 40">
                <a:extLst>
                  <a:ext uri="{FF2B5EF4-FFF2-40B4-BE49-F238E27FC236}">
                    <a16:creationId xmlns:a16="http://schemas.microsoft.com/office/drawing/2014/main" id="{EAB32175-C2B6-E84B-B0AF-AE6F7CFBE6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832" y="3581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38" name="Text Box 41">
                <a:extLst>
                  <a:ext uri="{FF2B5EF4-FFF2-40B4-BE49-F238E27FC236}">
                    <a16:creationId xmlns:a16="http://schemas.microsoft.com/office/drawing/2014/main" id="{235A6E17-FFD2-D044-9D84-62F3C74309D4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360" y="3897"/>
                <a:ext cx="1392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50000"/>
                  </a:spcBef>
                </a:pPr>
                <a:r>
                  <a:rPr lang="en-US" altLang="en-US" sz="1800"/>
                  <a:t>spherical image</a:t>
                </a:r>
              </a:p>
            </p:txBody>
          </p:sp>
          <p:sp>
            <p:nvSpPr>
              <p:cNvPr id="43039" name="Line 42">
                <a:extLst>
                  <a:ext uri="{FF2B5EF4-FFF2-40B4-BE49-F238E27FC236}">
                    <a16:creationId xmlns:a16="http://schemas.microsoft.com/office/drawing/2014/main" id="{5D98CA09-0ECD-7F4B-929C-B60C89DD90E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 flipV="1">
                <a:off x="3048" y="3796"/>
                <a:ext cx="0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3040" name="Line 43">
                <a:extLst>
                  <a:ext uri="{FF2B5EF4-FFF2-40B4-BE49-F238E27FC236}">
                    <a16:creationId xmlns:a16="http://schemas.microsoft.com/office/drawing/2014/main" id="{22965A0F-9B63-724E-B940-85EA9D5FAE9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352" y="3264"/>
                <a:ext cx="432" cy="288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3041" name="Picture 44" descr="Edittex">
                <a:extLst>
                  <a:ext uri="{FF2B5EF4-FFF2-40B4-BE49-F238E27FC236}">
                    <a16:creationId xmlns:a16="http://schemas.microsoft.com/office/drawing/2014/main" id="{DB421297-E2D8-E64E-A32E-AAB6A500A12E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5"/>
                </p:custDataLst>
              </p:nvPr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88" y="3634"/>
                <a:ext cx="95" cy="15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42" name="Picture 45" descr="Edittex">
                <a:extLst>
                  <a:ext uri="{FF2B5EF4-FFF2-40B4-BE49-F238E27FC236}">
                    <a16:creationId xmlns:a16="http://schemas.microsoft.com/office/drawing/2014/main" id="{766E079C-8918-5C44-BA09-71D11A532BE7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6"/>
                </p:custDataLst>
              </p:nvPr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16" y="3949"/>
                <a:ext cx="95" cy="1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3043" name="Picture 46" descr="Edittex">
                <a:extLst>
                  <a:ext uri="{FF2B5EF4-FFF2-40B4-BE49-F238E27FC236}">
                    <a16:creationId xmlns:a16="http://schemas.microsoft.com/office/drawing/2014/main" id="{02DBE053-14F7-CA4E-A1D9-D97622938E31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7"/>
                </p:custDataLst>
              </p:nvPr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96" y="3286"/>
                <a:ext cx="392" cy="12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3033" name="Group 47">
              <a:extLst>
                <a:ext uri="{FF2B5EF4-FFF2-40B4-BE49-F238E27FC236}">
                  <a16:creationId xmlns:a16="http://schemas.microsoft.com/office/drawing/2014/main" id="{33DBE2C8-067F-8F44-9E51-20885961D58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2064"/>
              <a:ext cx="3456" cy="480"/>
              <a:chOff x="2304" y="2064"/>
              <a:chExt cx="3456" cy="480"/>
            </a:xfrm>
          </p:grpSpPr>
          <p:sp>
            <p:nvSpPr>
              <p:cNvPr id="43034" name="Rectangle 48">
                <a:extLst>
                  <a:ext uri="{FF2B5EF4-FFF2-40B4-BE49-F238E27FC236}">
                    <a16:creationId xmlns:a16="http://schemas.microsoft.com/office/drawing/2014/main" id="{CBFFFCB3-8AB7-164A-8374-2CADEB35E69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304" y="2064"/>
                <a:ext cx="3456" cy="4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marL="342900" indent="-342900"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lvl="1">
                  <a:lnSpc>
                    <a:spcPct val="90000"/>
                  </a:lnSpc>
                </a:pPr>
                <a:r>
                  <a:rPr lang="en-US" altLang="en-US"/>
                  <a:t>Convert to spherical image coordinates</a:t>
                </a:r>
              </a:p>
            </p:txBody>
          </p:sp>
          <p:pic>
            <p:nvPicPr>
              <p:cNvPr id="43035" name="Picture 49" descr="Edittex">
                <a:extLst>
                  <a:ext uri="{FF2B5EF4-FFF2-40B4-BE49-F238E27FC236}">
                    <a16:creationId xmlns:a16="http://schemas.microsoft.com/office/drawing/2014/main" id="{B6020C39-8052-1249-A064-9A36E4AABD10}"/>
                  </a:ext>
                </a:extLst>
              </p:cNvPr>
              <p:cNvPicPr>
                <a:picLocks noChangeAspect="1" noChangeArrowheads="1"/>
              </p:cNvPicPr>
              <p:nvPr>
                <p:custDataLst>
                  <p:tags r:id="rId4"/>
                </p:custDataLst>
              </p:nvPr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71" y="2343"/>
                <a:ext cx="1890" cy="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43019" name="Oval 64">
            <a:extLst>
              <a:ext uri="{FF2B5EF4-FFF2-40B4-BE49-F238E27FC236}">
                <a16:creationId xmlns:a16="http://schemas.microsoft.com/office/drawing/2014/main" id="{531BC8AC-AA8F-4748-9939-4585DFC8D9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914400"/>
            <a:ext cx="2819400" cy="2895600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3020" name="Line 65">
            <a:extLst>
              <a:ext uri="{FF2B5EF4-FFF2-40B4-BE49-F238E27FC236}">
                <a16:creationId xmlns:a16="http://schemas.microsoft.com/office/drawing/2014/main" id="{CA1E6C74-1DD8-FD4C-9785-D91A601FBBF5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4384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66">
            <a:extLst>
              <a:ext uri="{FF2B5EF4-FFF2-40B4-BE49-F238E27FC236}">
                <a16:creationId xmlns:a16="http://schemas.microsoft.com/office/drawing/2014/main" id="{88C2D995-D1AC-5343-8168-CB6CCE2943F6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0574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67">
            <a:extLst>
              <a:ext uri="{FF2B5EF4-FFF2-40B4-BE49-F238E27FC236}">
                <a16:creationId xmlns:a16="http://schemas.microsoft.com/office/drawing/2014/main" id="{57630D77-DB09-764C-9C2C-9E7A3B8B561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22098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Text Box 68">
            <a:extLst>
              <a:ext uri="{FF2B5EF4-FFF2-40B4-BE49-F238E27FC236}">
                <a16:creationId xmlns:a16="http://schemas.microsoft.com/office/drawing/2014/main" id="{DE7BF277-88C7-B048-997D-3C6B46AD8C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362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3024" name="Text Box 69">
            <a:extLst>
              <a:ext uri="{FF2B5EF4-FFF2-40B4-BE49-F238E27FC236}">
                <a16:creationId xmlns:a16="http://schemas.microsoft.com/office/drawing/2014/main" id="{0DE1FB18-29BC-2049-8968-B47F851810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1828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3025" name="Text Box 70">
            <a:extLst>
              <a:ext uri="{FF2B5EF4-FFF2-40B4-BE49-F238E27FC236}">
                <a16:creationId xmlns:a16="http://schemas.microsoft.com/office/drawing/2014/main" id="{DDEBE3B2-D3A3-EA42-B874-986C51F2D4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057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43026" name="Line 72">
            <a:extLst>
              <a:ext uri="{FF2B5EF4-FFF2-40B4-BE49-F238E27FC236}">
                <a16:creationId xmlns:a16="http://schemas.microsoft.com/office/drawing/2014/main" id="{E9847ECD-DDF9-3348-A5AA-B8F2169841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133600" y="1066800"/>
            <a:ext cx="9144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7" name="Oval 74">
            <a:extLst>
              <a:ext uri="{FF2B5EF4-FFF2-40B4-BE49-F238E27FC236}">
                <a16:creationId xmlns:a16="http://schemas.microsoft.com/office/drawing/2014/main" id="{86B9B11E-D39F-514D-B2D7-9788165F4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9906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aphicFrame>
        <p:nvGraphicFramePr>
          <p:cNvPr id="43028" name="Object 76">
            <a:extLst>
              <a:ext uri="{FF2B5EF4-FFF2-40B4-BE49-F238E27FC236}">
                <a16:creationId xmlns:a16="http://schemas.microsoft.com/office/drawing/2014/main" id="{C9613068-89F3-B24F-8779-F84E85572A8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5483225" y="1858963"/>
          <a:ext cx="2746375" cy="552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4" name="Equation" r:id="rId15" imgW="49441100" imgH="9944100" progId="Equation.3">
                  <p:embed/>
                </p:oleObj>
              </mc:Choice>
              <mc:Fallback>
                <p:oleObj name="Equation" r:id="rId15" imgW="49441100" imgH="9944100" progId="Equation.3">
                  <p:embed/>
                  <p:pic>
                    <p:nvPicPr>
                      <p:cNvPr id="0" name="Object 7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3225" y="1858963"/>
                        <a:ext cx="2746375" cy="552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9" name="Rectangle 78">
            <a:extLst>
              <a:ext uri="{FF2B5EF4-FFF2-40B4-BE49-F238E27FC236}">
                <a16:creationId xmlns:a16="http://schemas.microsoft.com/office/drawing/2014/main" id="{CC58FC0B-A7AF-2147-BA4F-26DFA84E0E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600" y="1447800"/>
            <a:ext cx="54864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lvl="1"/>
            <a:r>
              <a:rPr lang="en-US" altLang="en-US"/>
              <a:t>Map 3D point (X,Y,Z) onto sphere</a:t>
            </a:r>
          </a:p>
        </p:txBody>
      </p:sp>
      <p:sp>
        <p:nvSpPr>
          <p:cNvPr id="43030" name="Text Box 80">
            <a:extLst>
              <a:ext uri="{FF2B5EF4-FFF2-40B4-BE49-F238E27FC236}">
                <a16:creationId xmlns:a16="http://schemas.microsoft.com/office/drawing/2014/main" id="{9F2D0561-05A0-654A-9A80-046260527F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76400" y="4648200"/>
            <a:ext cx="3429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>
                <a:latin typeface="Symbol" pitchFamily="2" charset="2"/>
              </a:rPr>
              <a:t>f</a:t>
            </a:r>
          </a:p>
        </p:txBody>
      </p:sp>
      <p:graphicFrame>
        <p:nvGraphicFramePr>
          <p:cNvPr id="43031" name="Object 81">
            <a:extLst>
              <a:ext uri="{FF2B5EF4-FFF2-40B4-BE49-F238E27FC236}">
                <a16:creationId xmlns:a16="http://schemas.microsoft.com/office/drawing/2014/main" id="{6DF82411-9F07-084C-8017-29C949BF920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419600" y="2895600"/>
          <a:ext cx="4419600" cy="377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5" name="Equation" r:id="rId17" imgW="55003700" imgH="4686300" progId="Equation.3">
                  <p:embed/>
                </p:oleObj>
              </mc:Choice>
              <mc:Fallback>
                <p:oleObj name="Equation" r:id="rId17" imgW="55003700" imgH="4686300" progId="Equation.3">
                  <p:embed/>
                  <p:pic>
                    <p:nvPicPr>
                      <p:cNvPr id="0" name="Object 8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895600"/>
                        <a:ext cx="4419600" cy="377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2">
            <a:extLst>
              <a:ext uri="{FF2B5EF4-FFF2-40B4-BE49-F238E27FC236}">
                <a16:creationId xmlns:a16="http://schemas.microsoft.com/office/drawing/2014/main" id="{8898B221-4D37-2B42-A7C3-99BDA52672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Spherical Projection</a:t>
            </a:r>
          </a:p>
        </p:txBody>
      </p:sp>
      <p:pic>
        <p:nvPicPr>
          <p:cNvPr id="44034" name="Picture 3" descr="input">
            <a:extLst>
              <a:ext uri="{FF2B5EF4-FFF2-40B4-BE49-F238E27FC236}">
                <a16:creationId xmlns:a16="http://schemas.microsoft.com/office/drawing/2014/main" id="{98FD005F-95E8-4A42-A317-2140D62A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2667000"/>
            <a:ext cx="3656012" cy="3656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Line 5">
            <a:extLst>
              <a:ext uri="{FF2B5EF4-FFF2-40B4-BE49-F238E27FC236}">
                <a16:creationId xmlns:a16="http://schemas.microsoft.com/office/drawing/2014/main" id="{8AFD3673-3160-7948-AEB4-1161ACAC978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954588" y="5837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36" name="Line 6">
            <a:extLst>
              <a:ext uri="{FF2B5EF4-FFF2-40B4-BE49-F238E27FC236}">
                <a16:creationId xmlns:a16="http://schemas.microsoft.com/office/drawing/2014/main" id="{FCFC6C56-1E99-A54A-9B0F-BC96624FBD77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5297488" y="6178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44037" name="Picture 7" descr="Edittex">
            <a:extLst>
              <a:ext uri="{FF2B5EF4-FFF2-40B4-BE49-F238E27FC236}">
                <a16:creationId xmlns:a16="http://schemas.microsoft.com/office/drawing/2014/main" id="{545E03F5-7B44-A94F-8861-BF228E06FFA3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5988" y="5921375"/>
            <a:ext cx="15081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Picture 8" descr="Edittex">
            <a:extLst>
              <a:ext uri="{FF2B5EF4-FFF2-40B4-BE49-F238E27FC236}">
                <a16:creationId xmlns:a16="http://schemas.microsoft.com/office/drawing/2014/main" id="{AB5FEF26-A768-9A42-80E7-76E9D09F6404}"/>
              </a:ext>
            </a:extLst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4188" y="6421438"/>
            <a:ext cx="150812" cy="2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9" name="Line 9">
            <a:extLst>
              <a:ext uri="{FF2B5EF4-FFF2-40B4-BE49-F238E27FC236}">
                <a16:creationId xmlns:a16="http://schemas.microsoft.com/office/drawing/2014/main" id="{2FE62646-894E-D946-ADCE-C1803173098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33400" y="5837238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0" name="Line 10">
            <a:extLst>
              <a:ext uri="{FF2B5EF4-FFF2-40B4-BE49-F238E27FC236}">
                <a16:creationId xmlns:a16="http://schemas.microsoft.com/office/drawing/2014/main" id="{0E5B5D78-DC57-B94E-AD34-D364BCA8EBB6}"/>
              </a:ext>
            </a:extLst>
          </p:cNvPr>
          <p:cNvSpPr>
            <a:spLocks noChangeShapeType="1"/>
          </p:cNvSpPr>
          <p:nvPr/>
        </p:nvSpPr>
        <p:spPr bwMode="auto">
          <a:xfrm rot="5400000" flipV="1">
            <a:off x="876300" y="6178550"/>
            <a:ext cx="0" cy="533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4041" name="Text Box 11">
            <a:extLst>
              <a:ext uri="{FF2B5EF4-FFF2-40B4-BE49-F238E27FC236}">
                <a16:creationId xmlns:a16="http://schemas.microsoft.com/office/drawing/2014/main" id="{3670B8EB-CB38-7948-BE26-3E99D20C6E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6050" y="57150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Y</a:t>
            </a:r>
          </a:p>
        </p:txBody>
      </p:sp>
      <p:sp>
        <p:nvSpPr>
          <p:cNvPr id="44042" name="Text Box 12">
            <a:extLst>
              <a:ext uri="{FF2B5EF4-FFF2-40B4-BE49-F238E27FC236}">
                <a16:creationId xmlns:a16="http://schemas.microsoft.com/office/drawing/2014/main" id="{B28462B9-8FC8-8F4A-9E9C-54F12DAE57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850" y="6400800"/>
            <a:ext cx="387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X</a:t>
            </a:r>
          </a:p>
        </p:txBody>
      </p:sp>
      <p:pic>
        <p:nvPicPr>
          <p:cNvPr id="44043" name="Picture 13" descr="sph">
            <a:extLst>
              <a:ext uri="{FF2B5EF4-FFF2-40B4-BE49-F238E27FC236}">
                <a16:creationId xmlns:a16="http://schemas.microsoft.com/office/drawing/2014/main" id="{3EF331E4-E2E8-A04F-B553-39BC3EF663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668588"/>
            <a:ext cx="3656013" cy="365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7" name="Picture 2" descr="Edittex">
            <a:extLst>
              <a:ext uri="{FF2B5EF4-FFF2-40B4-BE49-F238E27FC236}">
                <a16:creationId xmlns:a16="http://schemas.microsoft.com/office/drawing/2014/main" id="{2B6AC1CE-9284-1949-915F-477797EAE9B1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974850"/>
            <a:ext cx="346233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8" name="Oval 3">
            <a:extLst>
              <a:ext uri="{FF2B5EF4-FFF2-40B4-BE49-F238E27FC236}">
                <a16:creationId xmlns:a16="http://schemas.microsoft.com/office/drawing/2014/main" id="{0D6E5979-B201-2D4D-84F0-C37B0DECAE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2819400" cy="2895600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59" name="Rectangle 4">
            <a:extLst>
              <a:ext uri="{FF2B5EF4-FFF2-40B4-BE49-F238E27FC236}">
                <a16:creationId xmlns:a16="http://schemas.microsoft.com/office/drawing/2014/main" id="{CAD3B996-B09E-7F4F-9BD6-B5DF85E2634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Inverse Spherical projection</a:t>
            </a:r>
          </a:p>
        </p:txBody>
      </p:sp>
      <p:sp>
        <p:nvSpPr>
          <p:cNvPr id="45060" name="Line 6">
            <a:extLst>
              <a:ext uri="{FF2B5EF4-FFF2-40B4-BE49-F238E27FC236}">
                <a16:creationId xmlns:a16="http://schemas.microsoft.com/office/drawing/2014/main" id="{A07DE8C8-17D9-FA4B-B8F3-3067DA74104B}"/>
              </a:ext>
            </a:extLst>
          </p:cNvPr>
          <p:cNvSpPr>
            <a:spLocks noChangeShapeType="1"/>
          </p:cNvSpPr>
          <p:nvPr/>
        </p:nvSpPr>
        <p:spPr bwMode="auto">
          <a:xfrm>
            <a:off x="2209800" y="4419600"/>
            <a:ext cx="381000" cy="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1" name="Line 7">
            <a:extLst>
              <a:ext uri="{FF2B5EF4-FFF2-40B4-BE49-F238E27FC236}">
                <a16:creationId xmlns:a16="http://schemas.microsoft.com/office/drawing/2014/main" id="{676AC002-1426-1347-973C-E5DC8239E7B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4038600"/>
            <a:ext cx="0" cy="3810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2" name="Line 8">
            <a:extLst>
              <a:ext uri="{FF2B5EF4-FFF2-40B4-BE49-F238E27FC236}">
                <a16:creationId xmlns:a16="http://schemas.microsoft.com/office/drawing/2014/main" id="{3B455143-E3D2-5A49-9480-251B74163A4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4191000"/>
            <a:ext cx="381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3" name="Text Box 9">
            <a:extLst>
              <a:ext uri="{FF2B5EF4-FFF2-40B4-BE49-F238E27FC236}">
                <a16:creationId xmlns:a16="http://schemas.microsoft.com/office/drawing/2014/main" id="{30A187D1-8EC2-5146-8F18-2B262E1544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343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X</a:t>
            </a:r>
          </a:p>
        </p:txBody>
      </p:sp>
      <p:sp>
        <p:nvSpPr>
          <p:cNvPr id="45064" name="Text Box 10">
            <a:extLst>
              <a:ext uri="{FF2B5EF4-FFF2-40B4-BE49-F238E27FC236}">
                <a16:creationId xmlns:a16="http://schemas.microsoft.com/office/drawing/2014/main" id="{CE14DDBD-E07A-7746-B526-DF70BF7972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810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Y</a:t>
            </a:r>
          </a:p>
        </p:txBody>
      </p:sp>
      <p:sp>
        <p:nvSpPr>
          <p:cNvPr id="45065" name="Text Box 11">
            <a:extLst>
              <a:ext uri="{FF2B5EF4-FFF2-40B4-BE49-F238E27FC236}">
                <a16:creationId xmlns:a16="http://schemas.microsoft.com/office/drawing/2014/main" id="{F30D91C1-4B04-0F48-B446-B77D2AB2F3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600" y="4038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 b="1" i="1">
                <a:latin typeface="Times New Roman" panose="02020603050405020304" pitchFamily="18" charset="0"/>
              </a:rPr>
              <a:t>Z</a:t>
            </a:r>
          </a:p>
        </p:txBody>
      </p:sp>
      <p:sp>
        <p:nvSpPr>
          <p:cNvPr id="45066" name="Rectangle 12">
            <a:extLst>
              <a:ext uri="{FF2B5EF4-FFF2-40B4-BE49-F238E27FC236}">
                <a16:creationId xmlns:a16="http://schemas.microsoft.com/office/drawing/2014/main" id="{FE3D2808-605B-AD44-94EC-7AA4CB8A1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657600"/>
            <a:ext cx="838200" cy="990600"/>
          </a:xfrm>
          <a:prstGeom prst="rect">
            <a:avLst/>
          </a:prstGeom>
          <a:noFill/>
          <a:ln w="127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7" name="Line 13">
            <a:extLst>
              <a:ext uri="{FF2B5EF4-FFF2-40B4-BE49-F238E27FC236}">
                <a16:creationId xmlns:a16="http://schemas.microsoft.com/office/drawing/2014/main" id="{ED7B40A3-6F12-3B47-8E14-2330B9ACA49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09800" y="3048000"/>
            <a:ext cx="914400" cy="1371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5068" name="Oval 14">
            <a:extLst>
              <a:ext uri="{FF2B5EF4-FFF2-40B4-BE49-F238E27FC236}">
                <a16:creationId xmlns:a16="http://schemas.microsoft.com/office/drawing/2014/main" id="{0C8A9598-6B00-564B-96D9-D405A9A312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69" name="Oval 15">
            <a:extLst>
              <a:ext uri="{FF2B5EF4-FFF2-40B4-BE49-F238E27FC236}">
                <a16:creationId xmlns:a16="http://schemas.microsoft.com/office/drawing/2014/main" id="{CD8C5DFC-E47B-2F43-8E1E-D19F6D8A7A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2971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5070" name="Text Box 16">
            <a:extLst>
              <a:ext uri="{FF2B5EF4-FFF2-40B4-BE49-F238E27FC236}">
                <a16:creationId xmlns:a16="http://schemas.microsoft.com/office/drawing/2014/main" id="{F18788AC-D36E-6E4E-8C55-2BC7FCECFF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28956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(</a:t>
            </a:r>
            <a:r>
              <a:rPr lang="en-US" altLang="en-US" sz="1400" b="1" i="1">
                <a:latin typeface="Times New Roman" panose="02020603050405020304" pitchFamily="18" charset="0"/>
              </a:rPr>
              <a:t>x,y,z</a:t>
            </a:r>
            <a:r>
              <a:rPr lang="en-US" altLang="en-US" sz="1400">
                <a:latin typeface="Times New Roman" panose="02020603050405020304" pitchFamily="18" charset="0"/>
              </a:rPr>
              <a:t>)</a:t>
            </a:r>
            <a:endParaRPr lang="en-US" altLang="en-US" sz="1400" i="1">
              <a:latin typeface="Times New Roman" panose="02020603050405020304" pitchFamily="18" charset="0"/>
            </a:endParaRPr>
          </a:p>
        </p:txBody>
      </p:sp>
      <p:sp>
        <p:nvSpPr>
          <p:cNvPr id="45071" name="Text Box 17">
            <a:extLst>
              <a:ext uri="{FF2B5EF4-FFF2-40B4-BE49-F238E27FC236}">
                <a16:creationId xmlns:a16="http://schemas.microsoft.com/office/drawing/2014/main" id="{88674014-9AD0-A347-9504-4A75D152C8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6576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(sin</a:t>
            </a:r>
            <a:r>
              <a:rPr lang="el-GR" altLang="en-US" sz="1400">
                <a:latin typeface="Times New Roman" panose="02020603050405020304" pitchFamily="18" charset="0"/>
              </a:rPr>
              <a:t>θ</a:t>
            </a:r>
            <a:r>
              <a:rPr lang="en-US" altLang="en-US" sz="1400">
                <a:latin typeface="Times New Roman" panose="02020603050405020304" pitchFamily="18" charset="0"/>
              </a:rPr>
              <a:t>cos</a:t>
            </a:r>
            <a:r>
              <a:rPr lang="el-GR" altLang="en-US" sz="1400">
                <a:latin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,cos</a:t>
            </a:r>
            <a:r>
              <a:rPr lang="el-GR" altLang="en-US" sz="1400">
                <a:latin typeface="Times New Roman" panose="02020603050405020304" pitchFamily="18" charset="0"/>
              </a:rPr>
              <a:t>θ</a:t>
            </a:r>
            <a:r>
              <a:rPr lang="en-US" altLang="en-US" sz="1400">
                <a:latin typeface="Times New Roman" panose="02020603050405020304" pitchFamily="18" charset="0"/>
              </a:rPr>
              <a:t>cos</a:t>
            </a:r>
            <a:r>
              <a:rPr lang="el-GR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,sin</a:t>
            </a:r>
            <a:r>
              <a:rPr lang="el-GR" altLang="en-US" sz="1400">
                <a:latin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5072" name="Rectangle 18">
            <a:extLst>
              <a:ext uri="{FF2B5EF4-FFF2-40B4-BE49-F238E27FC236}">
                <a16:creationId xmlns:a16="http://schemas.microsoft.com/office/drawing/2014/main" id="{0A374989-D2D8-B84A-92C4-8D20294451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971800"/>
            <a:ext cx="114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5073" name="Rectangle 19">
            <a:extLst>
              <a:ext uri="{FF2B5EF4-FFF2-40B4-BE49-F238E27FC236}">
                <a16:creationId xmlns:a16="http://schemas.microsoft.com/office/drawing/2014/main" id="{D28562F9-859C-6A45-AFF9-9328475C0D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438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5074" name="Rectangle 20">
            <a:extLst>
              <a:ext uri="{FF2B5EF4-FFF2-40B4-BE49-F238E27FC236}">
                <a16:creationId xmlns:a16="http://schemas.microsoft.com/office/drawing/2014/main" id="{6E391F7F-80A3-EC46-A116-6A15DE1A16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14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 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5075" name="Rectangle 21">
            <a:extLst>
              <a:ext uri="{FF2B5EF4-FFF2-40B4-BE49-F238E27FC236}">
                <a16:creationId xmlns:a16="http://schemas.microsoft.com/office/drawing/2014/main" id="{B2A79494-048B-0E40-9730-68850B7D1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814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sin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</p:spTree>
  </p:cSld>
  <p:clrMapOvr>
    <a:masterClrMapping/>
  </p:clrMapOvr>
  <p:transition advClick="0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1" name="Picture 2" descr="Edittex">
            <a:extLst>
              <a:ext uri="{FF2B5EF4-FFF2-40B4-BE49-F238E27FC236}">
                <a16:creationId xmlns:a16="http://schemas.microsoft.com/office/drawing/2014/main" id="{D87EBFA9-5F90-BA4D-8539-28471123EB04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863" y="1974850"/>
            <a:ext cx="3462337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2" name="Oval 3">
            <a:extLst>
              <a:ext uri="{FF2B5EF4-FFF2-40B4-BE49-F238E27FC236}">
                <a16:creationId xmlns:a16="http://schemas.microsoft.com/office/drawing/2014/main" id="{11CB10C6-CD78-FD47-9973-CAC586DCCD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2895600"/>
            <a:ext cx="2819400" cy="2895600"/>
          </a:xfrm>
          <a:prstGeom prst="ellipse">
            <a:avLst/>
          </a:prstGeom>
          <a:solidFill>
            <a:schemeClr val="accent1">
              <a:alpha val="25098"/>
            </a:schemeClr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6083" name="Rectangle 4">
            <a:extLst>
              <a:ext uri="{FF2B5EF4-FFF2-40B4-BE49-F238E27FC236}">
                <a16:creationId xmlns:a16="http://schemas.microsoft.com/office/drawing/2014/main" id="{00921910-160A-964C-ACF2-BC19E9DBE4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3D rotation</a:t>
            </a:r>
          </a:p>
        </p:txBody>
      </p:sp>
      <p:sp>
        <p:nvSpPr>
          <p:cNvPr id="46084" name="Rectangle 5">
            <a:extLst>
              <a:ext uri="{FF2B5EF4-FFF2-40B4-BE49-F238E27FC236}">
                <a16:creationId xmlns:a16="http://schemas.microsoft.com/office/drawing/2014/main" id="{F566953C-F8A2-9D4C-9B78-8E5D55897F7A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marL="0" indent="0"/>
            <a:r>
              <a:rPr lang="en-US" altLang="en-US" sz="2000"/>
              <a:t>Rotate image before placing on unrolled sphere</a:t>
            </a:r>
          </a:p>
        </p:txBody>
      </p:sp>
      <p:sp>
        <p:nvSpPr>
          <p:cNvPr id="46085" name="Oval 6">
            <a:extLst>
              <a:ext uri="{FF2B5EF4-FFF2-40B4-BE49-F238E27FC236}">
                <a16:creationId xmlns:a16="http://schemas.microsoft.com/office/drawing/2014/main" id="{33F6C157-B291-CD4D-A242-F0CCCD3DC5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grpSp>
        <p:nvGrpSpPr>
          <p:cNvPr id="46086" name="Group 7">
            <a:extLst>
              <a:ext uri="{FF2B5EF4-FFF2-40B4-BE49-F238E27FC236}">
                <a16:creationId xmlns:a16="http://schemas.microsoft.com/office/drawing/2014/main" id="{DBF627FD-8404-B64C-B080-1DF0E01735D9}"/>
              </a:ext>
            </a:extLst>
          </p:cNvPr>
          <p:cNvGrpSpPr>
            <a:grpSpLocks/>
          </p:cNvGrpSpPr>
          <p:nvPr/>
        </p:nvGrpSpPr>
        <p:grpSpPr bwMode="auto">
          <a:xfrm rot="-2182159">
            <a:off x="1600200" y="3048000"/>
            <a:ext cx="1143000" cy="1600200"/>
            <a:chOff x="1248" y="1920"/>
            <a:chExt cx="720" cy="1008"/>
          </a:xfrm>
        </p:grpSpPr>
        <p:sp>
          <p:nvSpPr>
            <p:cNvPr id="46097" name="Line 8">
              <a:extLst>
                <a:ext uri="{FF2B5EF4-FFF2-40B4-BE49-F238E27FC236}">
                  <a16:creationId xmlns:a16="http://schemas.microsoft.com/office/drawing/2014/main" id="{59DB764D-D273-0547-AD8D-2388ACE7B6D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92" y="2784"/>
              <a:ext cx="240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8" name="Line 9">
              <a:extLst>
                <a:ext uri="{FF2B5EF4-FFF2-40B4-BE49-F238E27FC236}">
                  <a16:creationId xmlns:a16="http://schemas.microsoft.com/office/drawing/2014/main" id="{2224843C-7F1C-B144-ADC2-46188177EF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2544"/>
              <a:ext cx="0" cy="24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099" name="Line 10">
              <a:extLst>
                <a:ext uri="{FF2B5EF4-FFF2-40B4-BE49-F238E27FC236}">
                  <a16:creationId xmlns:a16="http://schemas.microsoft.com/office/drawing/2014/main" id="{2C55286D-6A36-0045-A37E-A8EC18592CD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2640"/>
              <a:ext cx="240" cy="144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0" name="Text Box 11">
              <a:extLst>
                <a:ext uri="{FF2B5EF4-FFF2-40B4-BE49-F238E27FC236}">
                  <a16:creationId xmlns:a16="http://schemas.microsoft.com/office/drawing/2014/main" id="{A1CC0037-B4EA-1E4A-BDC3-95F246B4AA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736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X</a:t>
              </a:r>
            </a:p>
          </p:txBody>
        </p:sp>
        <p:sp>
          <p:nvSpPr>
            <p:cNvPr id="46101" name="Text Box 12">
              <a:extLst>
                <a:ext uri="{FF2B5EF4-FFF2-40B4-BE49-F238E27FC236}">
                  <a16:creationId xmlns:a16="http://schemas.microsoft.com/office/drawing/2014/main" id="{E0EE4958-D68A-CF41-817C-DD7055D6A75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248" y="2400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Y</a:t>
              </a:r>
            </a:p>
          </p:txBody>
        </p:sp>
        <p:sp>
          <p:nvSpPr>
            <p:cNvPr id="46102" name="Text Box 13">
              <a:extLst>
                <a:ext uri="{FF2B5EF4-FFF2-40B4-BE49-F238E27FC236}">
                  <a16:creationId xmlns:a16="http://schemas.microsoft.com/office/drawing/2014/main" id="{E322619B-0298-FC4B-993D-3F81849021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" y="2544"/>
              <a:ext cx="19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400" b="1" i="1">
                  <a:latin typeface="Times New Roman" panose="02020603050405020304" pitchFamily="18" charset="0"/>
                </a:rPr>
                <a:t>Z</a:t>
              </a:r>
            </a:p>
          </p:txBody>
        </p:sp>
        <p:sp>
          <p:nvSpPr>
            <p:cNvPr id="46103" name="Rectangle 14">
              <a:extLst>
                <a:ext uri="{FF2B5EF4-FFF2-40B4-BE49-F238E27FC236}">
                  <a16:creationId xmlns:a16="http://schemas.microsoft.com/office/drawing/2014/main" id="{C2A82EB1-F01B-F34E-A1ED-A652AF6D3CD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2304"/>
              <a:ext cx="528" cy="624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6104" name="Line 15">
              <a:extLst>
                <a:ext uri="{FF2B5EF4-FFF2-40B4-BE49-F238E27FC236}">
                  <a16:creationId xmlns:a16="http://schemas.microsoft.com/office/drawing/2014/main" id="{29F7F51C-9E16-F447-9591-F478AC0FCE9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392" y="1920"/>
              <a:ext cx="576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105" name="Oval 16">
              <a:extLst>
                <a:ext uri="{FF2B5EF4-FFF2-40B4-BE49-F238E27FC236}">
                  <a16:creationId xmlns:a16="http://schemas.microsoft.com/office/drawing/2014/main" id="{C6B6D663-1476-3049-B365-5ECBA9610F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32" y="2352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sp>
        <p:nvSpPr>
          <p:cNvPr id="46087" name="Text Box 17">
            <a:extLst>
              <a:ext uri="{FF2B5EF4-FFF2-40B4-BE49-F238E27FC236}">
                <a16:creationId xmlns:a16="http://schemas.microsoft.com/office/drawing/2014/main" id="{30B231CA-C3C1-BB40-9B34-A68BE6004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2667000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(</a:t>
            </a:r>
            <a:r>
              <a:rPr lang="en-US" altLang="en-US" sz="1400" b="1" i="1">
                <a:latin typeface="Times New Roman" panose="02020603050405020304" pitchFamily="18" charset="0"/>
              </a:rPr>
              <a:t>x,y,z</a:t>
            </a:r>
            <a:r>
              <a:rPr lang="en-US" altLang="en-US" sz="1400">
                <a:latin typeface="Times New Roman" panose="02020603050405020304" pitchFamily="18" charset="0"/>
              </a:rPr>
              <a:t>)</a:t>
            </a:r>
            <a:endParaRPr lang="en-US" altLang="en-US" sz="1400" i="1">
              <a:latin typeface="Times New Roman" panose="02020603050405020304" pitchFamily="18" charset="0"/>
            </a:endParaRPr>
          </a:p>
        </p:txBody>
      </p:sp>
      <p:sp>
        <p:nvSpPr>
          <p:cNvPr id="46088" name="Text Box 18">
            <a:extLst>
              <a:ext uri="{FF2B5EF4-FFF2-40B4-BE49-F238E27FC236}">
                <a16:creationId xmlns:a16="http://schemas.microsoft.com/office/drawing/2014/main" id="{2D420E42-AF0A-2E49-878A-BD15362F5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9800" y="3505200"/>
            <a:ext cx="2057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1400">
                <a:latin typeface="Times New Roman" panose="02020603050405020304" pitchFamily="18" charset="0"/>
              </a:rPr>
              <a:t>(sin</a:t>
            </a:r>
            <a:r>
              <a:rPr lang="el-GR" altLang="en-US" sz="1400">
                <a:latin typeface="Times New Roman" panose="02020603050405020304" pitchFamily="18" charset="0"/>
              </a:rPr>
              <a:t>θ</a:t>
            </a:r>
            <a:r>
              <a:rPr lang="en-US" altLang="en-US" sz="1400">
                <a:latin typeface="Times New Roman" panose="02020603050405020304" pitchFamily="18" charset="0"/>
              </a:rPr>
              <a:t>cos</a:t>
            </a:r>
            <a:r>
              <a:rPr lang="el-GR" altLang="en-US" sz="1400">
                <a:latin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,cos</a:t>
            </a:r>
            <a:r>
              <a:rPr lang="el-GR" altLang="en-US" sz="1400">
                <a:latin typeface="Times New Roman" panose="02020603050405020304" pitchFamily="18" charset="0"/>
              </a:rPr>
              <a:t>θ</a:t>
            </a:r>
            <a:r>
              <a:rPr lang="en-US" altLang="en-US" sz="1400">
                <a:latin typeface="Times New Roman" panose="02020603050405020304" pitchFamily="18" charset="0"/>
              </a:rPr>
              <a:t>cos</a:t>
            </a:r>
            <a:r>
              <a:rPr lang="el-GR" alt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,sin</a:t>
            </a:r>
            <a:r>
              <a:rPr lang="el-GR" altLang="en-US" sz="1400">
                <a:latin typeface="Times New Roman" panose="02020603050405020304" pitchFamily="18" charset="0"/>
              </a:rPr>
              <a:t>φ</a:t>
            </a:r>
            <a:r>
              <a:rPr lang="en-US" altLang="en-US" sz="1400">
                <a:latin typeface="Times New Roman" panose="02020603050405020304" pitchFamily="18" charset="0"/>
              </a:rPr>
              <a:t>)</a:t>
            </a:r>
          </a:p>
        </p:txBody>
      </p:sp>
      <p:sp>
        <p:nvSpPr>
          <p:cNvPr id="46089" name="Rectangle 19">
            <a:extLst>
              <a:ext uri="{FF2B5EF4-FFF2-40B4-BE49-F238E27FC236}">
                <a16:creationId xmlns:a16="http://schemas.microsoft.com/office/drawing/2014/main" id="{0182F8C6-C200-DE41-9DF4-7334E3E96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971800"/>
            <a:ext cx="1143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6090" name="Rectangle 20">
            <a:extLst>
              <a:ext uri="{FF2B5EF4-FFF2-40B4-BE49-F238E27FC236}">
                <a16:creationId xmlns:a16="http://schemas.microsoft.com/office/drawing/2014/main" id="{5B6D69C2-00AA-2141-ABE5-E3ABF5F7FB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2438400"/>
            <a:ext cx="3048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6091" name="Rectangle 21">
            <a:extLst>
              <a:ext uri="{FF2B5EF4-FFF2-40B4-BE49-F238E27FC236}">
                <a16:creationId xmlns:a16="http://schemas.microsoft.com/office/drawing/2014/main" id="{6781F140-4483-A242-90AE-656A53159A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41148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θ</a:t>
            </a:r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 cos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6092" name="Rectangle 22">
            <a:extLst>
              <a:ext uri="{FF2B5EF4-FFF2-40B4-BE49-F238E27FC236}">
                <a16:creationId xmlns:a16="http://schemas.microsoft.com/office/drawing/2014/main" id="{8E44821C-B4E1-5B4D-915E-2ED78BF901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581400"/>
            <a:ext cx="1981200" cy="5334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Arial Unicode MS" panose="020B0604020202020204" pitchFamily="34" charset="-128"/>
                <a:cs typeface="Times New Roman" panose="02020603050405020304" pitchFamily="18" charset="0"/>
              </a:rPr>
              <a:t>sin </a:t>
            </a:r>
            <a:r>
              <a:rPr lang="el-GR" altLang="en-US" i="1">
                <a:latin typeface="Times New Roman" panose="02020603050405020304" pitchFamily="18" charset="0"/>
                <a:cs typeface="Times New Roman" panose="02020603050405020304" pitchFamily="18" charset="0"/>
              </a:rPr>
              <a:t>φ</a:t>
            </a:r>
          </a:p>
        </p:txBody>
      </p:sp>
      <p:sp>
        <p:nvSpPr>
          <p:cNvPr id="46093" name="Rectangle 23">
            <a:extLst>
              <a:ext uri="{FF2B5EF4-FFF2-40B4-BE49-F238E27FC236}">
                <a16:creationId xmlns:a16="http://schemas.microsoft.com/office/drawing/2014/main" id="{02202622-026B-264F-A3C3-A8F1503CD7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48006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   _</a:t>
            </a:r>
            <a:endParaRPr lang="el-GR" altLang="en-US" sz="1800" b="1" i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4" name="Rectangle 24">
            <a:extLst>
              <a:ext uri="{FF2B5EF4-FFF2-40B4-BE49-F238E27FC236}">
                <a16:creationId xmlns:a16="http://schemas.microsoft.com/office/drawing/2014/main" id="{3135B50D-2E86-B942-B3A5-2814AE258F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5410200"/>
            <a:ext cx="76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1800" b="1">
                <a:solidFill>
                  <a:srgbClr val="C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_    _</a:t>
            </a:r>
            <a:endParaRPr lang="el-GR" altLang="en-US" sz="1800" b="1" i="1">
              <a:solidFill>
                <a:srgbClr val="CC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6095" name="Text Box 25">
            <a:extLst>
              <a:ext uri="{FF2B5EF4-FFF2-40B4-BE49-F238E27FC236}">
                <a16:creationId xmlns:a16="http://schemas.microsoft.com/office/drawing/2014/main" id="{7EE6E1B8-8D30-174B-8D77-A2C46A73D5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4495800"/>
            <a:ext cx="1219200" cy="495300"/>
          </a:xfrm>
          <a:prstGeom prst="rect">
            <a:avLst/>
          </a:prstGeom>
          <a:noFill/>
          <a:ln w="381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i="1" u="sng">
                <a:latin typeface="Times New Roman" panose="02020603050405020304" pitchFamily="18" charset="0"/>
              </a:rPr>
              <a:t>p</a:t>
            </a:r>
            <a:r>
              <a:rPr lang="en-US" altLang="en-US" i="1">
                <a:latin typeface="Times New Roman" panose="02020603050405020304" pitchFamily="18" charset="0"/>
              </a:rPr>
              <a:t> = </a:t>
            </a:r>
            <a:r>
              <a:rPr lang="en-US" altLang="en-US" b="1" i="1">
                <a:latin typeface="Times New Roman" panose="02020603050405020304" pitchFamily="18" charset="0"/>
              </a:rPr>
              <a:t>R</a:t>
            </a:r>
            <a:r>
              <a:rPr lang="en-US" altLang="en-US" i="1">
                <a:latin typeface="Times New Roman" panose="02020603050405020304" pitchFamily="18" charset="0"/>
              </a:rPr>
              <a:t> p</a:t>
            </a:r>
            <a:endParaRPr lang="en-US" altLang="en-US" i="1" u="sng">
              <a:latin typeface="Times New Roman" panose="02020603050405020304" pitchFamily="18" charset="0"/>
            </a:endParaRPr>
          </a:p>
        </p:txBody>
      </p:sp>
      <p:sp>
        <p:nvSpPr>
          <p:cNvPr id="46096" name="Line 26">
            <a:extLst>
              <a:ext uri="{FF2B5EF4-FFF2-40B4-BE49-F238E27FC236}">
                <a16:creationId xmlns:a16="http://schemas.microsoft.com/office/drawing/2014/main" id="{A5B9B5A0-18AD-9540-9C5D-28286F7382B4}"/>
              </a:ext>
            </a:extLst>
          </p:cNvPr>
          <p:cNvSpPr>
            <a:spLocks noChangeShapeType="1"/>
          </p:cNvSpPr>
          <p:nvPr/>
        </p:nvSpPr>
        <p:spPr bwMode="auto">
          <a:xfrm>
            <a:off x="4724400" y="4724400"/>
            <a:ext cx="609600" cy="0"/>
          </a:xfrm>
          <a:prstGeom prst="line">
            <a:avLst/>
          </a:prstGeom>
          <a:noFill/>
          <a:ln w="38100">
            <a:solidFill>
              <a:srgbClr val="CC0000"/>
            </a:solidFill>
            <a:round/>
            <a:headEnd/>
            <a:tailEnd type="stealth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advClick="0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28FB5CC3-6BD8-AC49-8EFF-DFD095E11A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changing camera center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445F8D25-6801-504D-B03A-0BE65ABFEDE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33400"/>
          </a:xfrm>
        </p:spPr>
        <p:txBody>
          <a:bodyPr/>
          <a:lstStyle/>
          <a:p>
            <a:r>
              <a:rPr lang="en-US" altLang="en-US"/>
              <a:t>Does it still work?</a:t>
            </a:r>
          </a:p>
        </p:txBody>
      </p:sp>
      <p:sp>
        <p:nvSpPr>
          <p:cNvPr id="40964" name="Line 4">
            <a:extLst>
              <a:ext uri="{FF2B5EF4-FFF2-40B4-BE49-F238E27FC236}">
                <a16:creationId xmlns:a16="http://schemas.microsoft.com/office/drawing/2014/main" id="{583687E7-BE7F-E24D-85B6-4B65C446486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3" y="2024063"/>
            <a:ext cx="2849562" cy="8001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5" name="Line 5">
            <a:extLst>
              <a:ext uri="{FF2B5EF4-FFF2-40B4-BE49-F238E27FC236}">
                <a16:creationId xmlns:a16="http://schemas.microsoft.com/office/drawing/2014/main" id="{BE51023A-1ED6-E54D-98AA-DEC52A36921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5138" y="21256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6" name="Line 6">
            <a:extLst>
              <a:ext uri="{FF2B5EF4-FFF2-40B4-BE49-F238E27FC236}">
                <a16:creationId xmlns:a16="http://schemas.microsoft.com/office/drawing/2014/main" id="{0627F787-6B7F-8941-BE04-DEA2C01BA795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68500" y="23415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7" name="Line 7">
            <a:extLst>
              <a:ext uri="{FF2B5EF4-FFF2-40B4-BE49-F238E27FC236}">
                <a16:creationId xmlns:a16="http://schemas.microsoft.com/office/drawing/2014/main" id="{E3F29578-F74C-4F4C-B7C8-BA01D36BFC0D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29479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8" name="Line 8">
            <a:extLst>
              <a:ext uri="{FF2B5EF4-FFF2-40B4-BE49-F238E27FC236}">
                <a16:creationId xmlns:a16="http://schemas.microsoft.com/office/drawing/2014/main" id="{BD122422-07B4-B645-9955-54EFE6A211A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30337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69" name="Line 9">
            <a:extLst>
              <a:ext uri="{FF2B5EF4-FFF2-40B4-BE49-F238E27FC236}">
                <a16:creationId xmlns:a16="http://schemas.microsoft.com/office/drawing/2014/main" id="{8F7A517D-951D-674E-B452-B761B4739D6D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563" y="3041650"/>
            <a:ext cx="3729037" cy="15303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0" name="Line 10">
            <a:extLst>
              <a:ext uri="{FF2B5EF4-FFF2-40B4-BE49-F238E27FC236}">
                <a16:creationId xmlns:a16="http://schemas.microsoft.com/office/drawing/2014/main" id="{2F5DCC16-8A25-CB43-91CB-D369BEB6F10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6475" y="15240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1" name="Line 11">
            <a:extLst>
              <a:ext uri="{FF2B5EF4-FFF2-40B4-BE49-F238E27FC236}">
                <a16:creationId xmlns:a16="http://schemas.microsoft.com/office/drawing/2014/main" id="{4E4B3A7D-9B93-FC4D-A209-7CDEF77FBD8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048000"/>
            <a:ext cx="2030413" cy="20748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2" name="Line 12">
            <a:extLst>
              <a:ext uri="{FF2B5EF4-FFF2-40B4-BE49-F238E27FC236}">
                <a16:creationId xmlns:a16="http://schemas.microsoft.com/office/drawing/2014/main" id="{285BCF03-9CD2-754E-8C95-A2DC5D0406D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30003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3" name="Oval 13">
            <a:extLst>
              <a:ext uri="{FF2B5EF4-FFF2-40B4-BE49-F238E27FC236}">
                <a16:creationId xmlns:a16="http://schemas.microsoft.com/office/drawing/2014/main" id="{8A9B6BE4-437C-2042-BF7C-E18ED6FA1C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27876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74" name="Line 29">
            <a:extLst>
              <a:ext uri="{FF2B5EF4-FFF2-40B4-BE49-F238E27FC236}">
                <a16:creationId xmlns:a16="http://schemas.microsoft.com/office/drawing/2014/main" id="{0939E217-4258-E84A-BE51-D439DEFF1E4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732213" y="3429000"/>
            <a:ext cx="3582987" cy="1376363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5" name="Line 30">
            <a:extLst>
              <a:ext uri="{FF2B5EF4-FFF2-40B4-BE49-F238E27FC236}">
                <a16:creationId xmlns:a16="http://schemas.microsoft.com/office/drawing/2014/main" id="{6B424CD4-1178-CE46-BBC5-1272671AB7F1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3005138" y="4106863"/>
            <a:ext cx="373062" cy="6191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6" name="Line 31">
            <a:extLst>
              <a:ext uri="{FF2B5EF4-FFF2-40B4-BE49-F238E27FC236}">
                <a16:creationId xmlns:a16="http://schemas.microsoft.com/office/drawing/2014/main" id="{86C09236-74FA-814C-82CD-989B486C5D6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968500" y="4322763"/>
            <a:ext cx="1304925" cy="4873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7" name="Line 32">
            <a:extLst>
              <a:ext uri="{FF2B5EF4-FFF2-40B4-BE49-F238E27FC236}">
                <a16:creationId xmlns:a16="http://schemas.microsoft.com/office/drawing/2014/main" id="{36AA89A6-C41C-F645-8A50-DC243F128500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2188" y="4929188"/>
            <a:ext cx="3430587" cy="458787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8" name="Line 33">
            <a:extLst>
              <a:ext uri="{FF2B5EF4-FFF2-40B4-BE49-F238E27FC236}">
                <a16:creationId xmlns:a16="http://schemas.microsoft.com/office/drawing/2014/main" id="{F348772D-4A43-CD45-9E20-55FCEB9AC4A4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2625725" y="5014913"/>
            <a:ext cx="714375" cy="1089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79" name="Line 34">
            <a:extLst>
              <a:ext uri="{FF2B5EF4-FFF2-40B4-BE49-F238E27FC236}">
                <a16:creationId xmlns:a16="http://schemas.microsoft.com/office/drawing/2014/main" id="{78680028-57F5-CE4A-B98F-9123A63321A9}"/>
              </a:ext>
            </a:extLst>
          </p:cNvPr>
          <p:cNvSpPr>
            <a:spLocks noChangeShapeType="1"/>
          </p:cNvSpPr>
          <p:nvPr/>
        </p:nvSpPr>
        <p:spPr bwMode="auto">
          <a:xfrm>
            <a:off x="3738563" y="5022850"/>
            <a:ext cx="2955925" cy="10604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0" name="Line 35">
            <a:extLst>
              <a:ext uri="{FF2B5EF4-FFF2-40B4-BE49-F238E27FC236}">
                <a16:creationId xmlns:a16="http://schemas.microsoft.com/office/drawing/2014/main" id="{E0AE2A6A-D6B1-E549-AEB8-E6B06AEF276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3546475" y="3505200"/>
            <a:ext cx="1879600" cy="1270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1" name="Line 36">
            <a:extLst>
              <a:ext uri="{FF2B5EF4-FFF2-40B4-BE49-F238E27FC236}">
                <a16:creationId xmlns:a16="http://schemas.microsoft.com/office/drawing/2014/main" id="{1BEFD7A3-777C-9945-B103-AF787E505CE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24250" y="5011738"/>
            <a:ext cx="2030413" cy="207486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2" name="Line 37">
            <a:extLst>
              <a:ext uri="{FF2B5EF4-FFF2-40B4-BE49-F238E27FC236}">
                <a16:creationId xmlns:a16="http://schemas.microsoft.com/office/drawing/2014/main" id="{4FCCA6D3-B990-064A-B7E7-44FD41180F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066800" y="4981575"/>
            <a:ext cx="2179638" cy="70802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983" name="Oval 38">
            <a:extLst>
              <a:ext uri="{FF2B5EF4-FFF2-40B4-BE49-F238E27FC236}">
                <a16:creationId xmlns:a16="http://schemas.microsoft.com/office/drawing/2014/main" id="{8D3F07A1-110E-824D-A808-7DF0263B5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25813" y="4768850"/>
            <a:ext cx="228600" cy="228600"/>
          </a:xfrm>
          <a:prstGeom prst="ellipse">
            <a:avLst/>
          </a:prstGeom>
          <a:solidFill>
            <a:srgbClr val="9900FF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40984" name="Freeform 55">
            <a:extLst>
              <a:ext uri="{FF2B5EF4-FFF2-40B4-BE49-F238E27FC236}">
                <a16:creationId xmlns:a16="http://schemas.microsoft.com/office/drawing/2014/main" id="{68EFA304-357F-044E-B098-F0060DB46A36}"/>
              </a:ext>
            </a:extLst>
          </p:cNvPr>
          <p:cNvSpPr>
            <a:spLocks/>
          </p:cNvSpPr>
          <p:nvPr/>
        </p:nvSpPr>
        <p:spPr bwMode="auto">
          <a:xfrm>
            <a:off x="6731000" y="1143000"/>
            <a:ext cx="1498600" cy="5626100"/>
          </a:xfrm>
          <a:custGeom>
            <a:avLst/>
            <a:gdLst>
              <a:gd name="T0" fmla="*/ 2147483646 w 944"/>
              <a:gd name="T1" fmla="*/ 0 h 3544"/>
              <a:gd name="T2" fmla="*/ 2147483646 w 944"/>
              <a:gd name="T3" fmla="*/ 2147483646 h 3544"/>
              <a:gd name="T4" fmla="*/ 2147483646 w 944"/>
              <a:gd name="T5" fmla="*/ 2147483646 h 3544"/>
              <a:gd name="T6" fmla="*/ 2147483646 w 944"/>
              <a:gd name="T7" fmla="*/ 2147483646 h 3544"/>
              <a:gd name="T8" fmla="*/ 2147483646 w 944"/>
              <a:gd name="T9" fmla="*/ 2147483646 h 3544"/>
              <a:gd name="T10" fmla="*/ 2147483646 w 944"/>
              <a:gd name="T11" fmla="*/ 2147483646 h 3544"/>
              <a:gd name="T12" fmla="*/ 2147483646 w 944"/>
              <a:gd name="T13" fmla="*/ 2147483646 h 3544"/>
              <a:gd name="T14" fmla="*/ 2147483646 w 944"/>
              <a:gd name="T15" fmla="*/ 2147483646 h 3544"/>
              <a:gd name="T16" fmla="*/ 2147483646 w 944"/>
              <a:gd name="T17" fmla="*/ 2147483646 h 3544"/>
              <a:gd name="T18" fmla="*/ 2147483646 w 944"/>
              <a:gd name="T19" fmla="*/ 2147483646 h 3544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944"/>
              <a:gd name="T31" fmla="*/ 0 h 3544"/>
              <a:gd name="T32" fmla="*/ 944 w 944"/>
              <a:gd name="T33" fmla="*/ 3544 h 3544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944" h="3544">
                <a:moveTo>
                  <a:pt x="456" y="0"/>
                </a:moveTo>
                <a:cubicBezTo>
                  <a:pt x="288" y="124"/>
                  <a:pt x="120" y="248"/>
                  <a:pt x="120" y="384"/>
                </a:cubicBezTo>
                <a:cubicBezTo>
                  <a:pt x="120" y="520"/>
                  <a:pt x="464" y="672"/>
                  <a:pt x="456" y="816"/>
                </a:cubicBezTo>
                <a:cubicBezTo>
                  <a:pt x="448" y="960"/>
                  <a:pt x="0" y="1104"/>
                  <a:pt x="72" y="1248"/>
                </a:cubicBezTo>
                <a:cubicBezTo>
                  <a:pt x="144" y="1392"/>
                  <a:pt x="832" y="1504"/>
                  <a:pt x="888" y="1680"/>
                </a:cubicBezTo>
                <a:cubicBezTo>
                  <a:pt x="944" y="1856"/>
                  <a:pt x="440" y="2120"/>
                  <a:pt x="408" y="2304"/>
                </a:cubicBezTo>
                <a:cubicBezTo>
                  <a:pt x="376" y="2488"/>
                  <a:pt x="736" y="2624"/>
                  <a:pt x="696" y="2784"/>
                </a:cubicBezTo>
                <a:cubicBezTo>
                  <a:pt x="656" y="2944"/>
                  <a:pt x="184" y="3144"/>
                  <a:pt x="168" y="3264"/>
                </a:cubicBezTo>
                <a:cubicBezTo>
                  <a:pt x="152" y="3384"/>
                  <a:pt x="488" y="3464"/>
                  <a:pt x="600" y="3504"/>
                </a:cubicBezTo>
                <a:cubicBezTo>
                  <a:pt x="712" y="3544"/>
                  <a:pt x="776" y="3524"/>
                  <a:pt x="840" y="3504"/>
                </a:cubicBezTo>
              </a:path>
            </a:pathLst>
          </a:custGeom>
          <a:noFill/>
          <a:ln w="38100" cmpd="sng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2" name="Group 70">
            <a:extLst>
              <a:ext uri="{FF2B5EF4-FFF2-40B4-BE49-F238E27FC236}">
                <a16:creationId xmlns:a16="http://schemas.microsoft.com/office/drawing/2014/main" id="{5824E712-1604-2F4B-A25B-7C01051C2B1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1066800"/>
            <a:ext cx="1595438" cy="5029200"/>
            <a:chOff x="3456" y="672"/>
            <a:chExt cx="1005" cy="3168"/>
          </a:xfrm>
        </p:grpSpPr>
        <p:sp>
          <p:nvSpPr>
            <p:cNvPr id="40998" name="Line 58">
              <a:extLst>
                <a:ext uri="{FF2B5EF4-FFF2-40B4-BE49-F238E27FC236}">
                  <a16:creationId xmlns:a16="http://schemas.microsoft.com/office/drawing/2014/main" id="{8D537BA1-00D2-314A-850E-88CB4077AAE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744" y="912"/>
              <a:ext cx="0" cy="2928"/>
            </a:xfrm>
            <a:prstGeom prst="line">
              <a:avLst/>
            </a:prstGeom>
            <a:noFill/>
            <a:ln w="57150">
              <a:solidFill>
                <a:schemeClr val="accent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9" name="Text Box 59">
              <a:extLst>
                <a:ext uri="{FF2B5EF4-FFF2-40B4-BE49-F238E27FC236}">
                  <a16:creationId xmlns:a16="http://schemas.microsoft.com/office/drawing/2014/main" id="{E07FBFD4-AFE0-D443-B418-27DA61E105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672"/>
              <a:ext cx="10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synthetic PP</a:t>
              </a:r>
            </a:p>
          </p:txBody>
        </p:sp>
      </p:grpSp>
      <p:grpSp>
        <p:nvGrpSpPr>
          <p:cNvPr id="3" name="Group 69">
            <a:extLst>
              <a:ext uri="{FF2B5EF4-FFF2-40B4-BE49-F238E27FC236}">
                <a16:creationId xmlns:a16="http://schemas.microsoft.com/office/drawing/2014/main" id="{99662980-E678-7144-85D6-6281165CA602}"/>
              </a:ext>
            </a:extLst>
          </p:cNvPr>
          <p:cNvGrpSpPr>
            <a:grpSpLocks/>
          </p:cNvGrpSpPr>
          <p:nvPr/>
        </p:nvGrpSpPr>
        <p:grpSpPr bwMode="auto">
          <a:xfrm>
            <a:off x="3429000" y="1889125"/>
            <a:ext cx="2209800" cy="3978275"/>
            <a:chOff x="2160" y="1190"/>
            <a:chExt cx="1392" cy="2506"/>
          </a:xfrm>
        </p:grpSpPr>
        <p:sp>
          <p:nvSpPr>
            <p:cNvPr id="40994" name="Line 56">
              <a:extLst>
                <a:ext uri="{FF2B5EF4-FFF2-40B4-BE49-F238E27FC236}">
                  <a16:creationId xmlns:a16="http://schemas.microsoft.com/office/drawing/2014/main" id="{D41D3A92-B856-A84A-B27E-8A2FA70E751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2736" y="1392"/>
              <a:ext cx="432" cy="115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5" name="Line 57">
              <a:extLst>
                <a:ext uri="{FF2B5EF4-FFF2-40B4-BE49-F238E27FC236}">
                  <a16:creationId xmlns:a16="http://schemas.microsoft.com/office/drawing/2014/main" id="{40B88E01-58E7-0C46-B489-158A8C0B915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44" y="2400"/>
              <a:ext cx="432" cy="129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996" name="Text Box 60">
              <a:extLst>
                <a:ext uri="{FF2B5EF4-FFF2-40B4-BE49-F238E27FC236}">
                  <a16:creationId xmlns:a16="http://schemas.microsoft.com/office/drawing/2014/main" id="{3688944E-3879-FD4B-902E-07703B0BEA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33" y="11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PP1</a:t>
              </a:r>
            </a:p>
          </p:txBody>
        </p:sp>
        <p:sp>
          <p:nvSpPr>
            <p:cNvPr id="40997" name="Text Box 61">
              <a:extLst>
                <a:ext uri="{FF2B5EF4-FFF2-40B4-BE49-F238E27FC236}">
                  <a16:creationId xmlns:a16="http://schemas.microsoft.com/office/drawing/2014/main" id="{7B3F2DEA-3DBB-644A-AA60-3BC332BCF0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0" y="2390"/>
              <a:ext cx="41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2000"/>
                <a:t>PP2</a:t>
              </a:r>
            </a:p>
          </p:txBody>
        </p:sp>
      </p:grpSp>
      <p:grpSp>
        <p:nvGrpSpPr>
          <p:cNvPr id="4" name="Group 71">
            <a:extLst>
              <a:ext uri="{FF2B5EF4-FFF2-40B4-BE49-F238E27FC236}">
                <a16:creationId xmlns:a16="http://schemas.microsoft.com/office/drawing/2014/main" id="{1F9A054B-EB5D-A248-8942-4F1EE0B515E5}"/>
              </a:ext>
            </a:extLst>
          </p:cNvPr>
          <p:cNvGrpSpPr>
            <a:grpSpLocks/>
          </p:cNvGrpSpPr>
          <p:nvPr/>
        </p:nvGrpSpPr>
        <p:grpSpPr bwMode="auto">
          <a:xfrm>
            <a:off x="4508500" y="3289300"/>
            <a:ext cx="3035300" cy="1358900"/>
            <a:chOff x="2840" y="2072"/>
            <a:chExt cx="1912" cy="856"/>
          </a:xfrm>
        </p:grpSpPr>
        <p:sp>
          <p:nvSpPr>
            <p:cNvPr id="40991" name="Oval 64">
              <a:extLst>
                <a:ext uri="{FF2B5EF4-FFF2-40B4-BE49-F238E27FC236}">
                  <a16:creationId xmlns:a16="http://schemas.microsoft.com/office/drawing/2014/main" id="{C9C5A7E1-FBDA-6042-8EE7-B1E2D107B6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40" y="207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92" name="Oval 65">
              <a:extLst>
                <a:ext uri="{FF2B5EF4-FFF2-40B4-BE49-F238E27FC236}">
                  <a16:creationId xmlns:a16="http://schemas.microsoft.com/office/drawing/2014/main" id="{0A0DF51E-8BAF-BE4F-9EE2-C9E6A496FA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93" name="Oval 67">
              <a:extLst>
                <a:ext uri="{FF2B5EF4-FFF2-40B4-BE49-F238E27FC236}">
                  <a16:creationId xmlns:a16="http://schemas.microsoft.com/office/drawing/2014/main" id="{C7E2177A-A610-D444-962C-EB636AF4F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96" y="2448"/>
              <a:ext cx="96" cy="96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  <p:grpSp>
        <p:nvGrpSpPr>
          <p:cNvPr id="5" name="Group 72">
            <a:extLst>
              <a:ext uri="{FF2B5EF4-FFF2-40B4-BE49-F238E27FC236}">
                <a16:creationId xmlns:a16="http://schemas.microsoft.com/office/drawing/2014/main" id="{9943D5C2-384B-5E43-A595-7409F79496B2}"/>
              </a:ext>
            </a:extLst>
          </p:cNvPr>
          <p:cNvGrpSpPr>
            <a:grpSpLocks/>
          </p:cNvGrpSpPr>
          <p:nvPr/>
        </p:nvGrpSpPr>
        <p:grpSpPr bwMode="auto">
          <a:xfrm>
            <a:off x="4241800" y="3352800"/>
            <a:ext cx="3149600" cy="1308100"/>
            <a:chOff x="2672" y="2112"/>
            <a:chExt cx="1984" cy="824"/>
          </a:xfrm>
        </p:grpSpPr>
        <p:sp>
          <p:nvSpPr>
            <p:cNvPr id="40989" name="Oval 63">
              <a:extLst>
                <a:ext uri="{FF2B5EF4-FFF2-40B4-BE49-F238E27FC236}">
                  <a16:creationId xmlns:a16="http://schemas.microsoft.com/office/drawing/2014/main" id="{29DCA93D-BA92-AB44-AD08-27442F7B07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72" y="2840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40990" name="Oval 68">
              <a:extLst>
                <a:ext uri="{FF2B5EF4-FFF2-40B4-BE49-F238E27FC236}">
                  <a16:creationId xmlns:a16="http://schemas.microsoft.com/office/drawing/2014/main" id="{9D16EC25-AFB9-EC44-B2FA-E8BB15E2B23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2112"/>
              <a:ext cx="96" cy="96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2">
            <a:extLst>
              <a:ext uri="{FF2B5EF4-FFF2-40B4-BE49-F238E27FC236}">
                <a16:creationId xmlns:a16="http://schemas.microsoft.com/office/drawing/2014/main" id="{F671C917-F6BE-3848-8CA3-C708AED401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Full-view Panorama</a:t>
            </a:r>
          </a:p>
        </p:txBody>
      </p:sp>
      <p:sp>
        <p:nvSpPr>
          <p:cNvPr id="603139" name="Text Box 3">
            <a:extLst>
              <a:ext uri="{FF2B5EF4-FFF2-40B4-BE49-F238E27FC236}">
                <a16:creationId xmlns:a16="http://schemas.microsoft.com/office/drawing/2014/main" id="{EF2BD4E7-F6F3-7844-A12E-2DA5F741F8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0525" y="2809875"/>
            <a:ext cx="3873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603140" name="Text Box 4">
            <a:extLst>
              <a:ext uri="{FF2B5EF4-FFF2-40B4-BE49-F238E27FC236}">
                <a16:creationId xmlns:a16="http://schemas.microsoft.com/office/drawing/2014/main" id="{6D4BC46C-443C-8048-A389-918D33FEC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29000" y="2209800"/>
            <a:ext cx="3873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603141" name="Text Box 5">
            <a:extLst>
              <a:ext uri="{FF2B5EF4-FFF2-40B4-BE49-F238E27FC236}">
                <a16:creationId xmlns:a16="http://schemas.microsoft.com/office/drawing/2014/main" id="{7FE3231C-AF9C-2E4D-AA4A-DBB3EC0D4B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5200" y="2895600"/>
            <a:ext cx="3873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sp>
        <p:nvSpPr>
          <p:cNvPr id="603142" name="Text Box 6">
            <a:extLst>
              <a:ext uri="{FF2B5EF4-FFF2-40B4-BE49-F238E27FC236}">
                <a16:creationId xmlns:a16="http://schemas.microsoft.com/office/drawing/2014/main" id="{B4F8B29D-A933-784F-9429-DDB513D6EA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0" y="2209800"/>
            <a:ext cx="38735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800" b="1">
                <a:effectLst>
                  <a:outerShdw blurRad="38100" dist="38100" dir="2700000" algn="tl">
                    <a:srgbClr val="C0C0C0"/>
                  </a:outerShdw>
                </a:effectLst>
              </a:rPr>
              <a:t>+</a:t>
            </a:r>
          </a:p>
        </p:txBody>
      </p:sp>
      <p:pic>
        <p:nvPicPr>
          <p:cNvPr id="48134" name="Picture 7" descr="LOBBYG2">
            <a:extLst>
              <a:ext uri="{FF2B5EF4-FFF2-40B4-BE49-F238E27FC236}">
                <a16:creationId xmlns:a16="http://schemas.microsoft.com/office/drawing/2014/main" id="{164AD3D8-8D0D-F64B-B887-DC4E59710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810000"/>
            <a:ext cx="7800975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5" name="Picture 8" descr="DSC00013">
            <a:extLst>
              <a:ext uri="{FF2B5EF4-FFF2-40B4-BE49-F238E27FC236}">
                <a16:creationId xmlns:a16="http://schemas.microsoft.com/office/drawing/2014/main" id="{DFBB648E-6F50-B048-A7BA-2DDC484ED3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251460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6" name="Picture 9" descr="DSC00019">
            <a:extLst>
              <a:ext uri="{FF2B5EF4-FFF2-40B4-BE49-F238E27FC236}">
                <a16:creationId xmlns:a16="http://schemas.microsoft.com/office/drawing/2014/main" id="{93D08BD6-C7BE-DD47-9FF4-5B29C74A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" y="243840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7" name="Picture 10" descr="DSC00025">
            <a:extLst>
              <a:ext uri="{FF2B5EF4-FFF2-40B4-BE49-F238E27FC236}">
                <a16:creationId xmlns:a16="http://schemas.microsoft.com/office/drawing/2014/main" id="{E8F4FD0E-54CB-9F4E-9532-E929EB5CC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198120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8" name="Picture 11" descr="DSC00034">
            <a:extLst>
              <a:ext uri="{FF2B5EF4-FFF2-40B4-BE49-F238E27FC236}">
                <a16:creationId xmlns:a16="http://schemas.microsoft.com/office/drawing/2014/main" id="{835F1FB1-BEEE-DB44-B51F-74A299027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3775" y="198120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9" name="Picture 12" descr="DSC00049">
            <a:extLst>
              <a:ext uri="{FF2B5EF4-FFF2-40B4-BE49-F238E27FC236}">
                <a16:creationId xmlns:a16="http://schemas.microsoft.com/office/drawing/2014/main" id="{2FC1EE04-BF49-C64C-B8EC-E6F4F7C01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575" y="1676400"/>
            <a:ext cx="1012825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2">
            <a:extLst>
              <a:ext uri="{FF2B5EF4-FFF2-40B4-BE49-F238E27FC236}">
                <a16:creationId xmlns:a16="http://schemas.microsoft.com/office/drawing/2014/main" id="{B255A8B7-24D0-9E4D-9B4E-2768B52FF6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Other projections are possible</a:t>
            </a:r>
          </a:p>
        </p:txBody>
      </p:sp>
      <p:pic>
        <p:nvPicPr>
          <p:cNvPr id="49154" name="Picture 8">
            <a:extLst>
              <a:ext uri="{FF2B5EF4-FFF2-40B4-BE49-F238E27FC236}">
                <a16:creationId xmlns:a16="http://schemas.microsoft.com/office/drawing/2014/main" id="{B5634B40-B9F5-4F4E-A2C2-425B9143F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5" t="30537" r="40594" b="36023"/>
          <a:stretch>
            <a:fillRect/>
          </a:stretch>
        </p:blipFill>
        <p:spPr bwMode="auto">
          <a:xfrm>
            <a:off x="762000" y="914400"/>
            <a:ext cx="7615238" cy="417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ctangle 9">
            <a:extLst>
              <a:ext uri="{FF2B5EF4-FFF2-40B4-BE49-F238E27FC236}">
                <a16:creationId xmlns:a16="http://schemas.microsoft.com/office/drawing/2014/main" id="{6BC0B29B-004D-8944-B0BB-AF7772B492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81600"/>
            <a:ext cx="7772400" cy="1676400"/>
          </a:xfrm>
        </p:spPr>
        <p:txBody>
          <a:bodyPr/>
          <a:lstStyle/>
          <a:p>
            <a:r>
              <a:rPr lang="en-US" altLang="en-US" sz="2000"/>
              <a:t>You can stitch on the plane and then warp the resulting panorama</a:t>
            </a:r>
          </a:p>
          <a:p>
            <a:pPr lvl="1"/>
            <a:r>
              <a:rPr lang="en-US" altLang="en-US" sz="1800"/>
              <a:t>What’s the limitation here? </a:t>
            </a:r>
          </a:p>
          <a:p>
            <a:r>
              <a:rPr lang="en-US" altLang="en-US" sz="2000"/>
              <a:t>Or, you can use these as stitching surfaces </a:t>
            </a:r>
          </a:p>
          <a:p>
            <a:pPr lvl="1"/>
            <a:r>
              <a:rPr lang="en-US" altLang="en-US" sz="1800"/>
              <a:t>But there is a catch…</a:t>
            </a:r>
          </a:p>
          <a:p>
            <a:pPr lvl="1"/>
            <a:endParaRPr lang="en-US" altLang="en-US" sz="1800"/>
          </a:p>
        </p:txBody>
      </p:sp>
    </p:spTree>
  </p:cSld>
  <p:clrMapOvr>
    <a:masterClrMapping/>
  </p:clrMapOvr>
  <p:transition advClick="0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>
            <a:extLst>
              <a:ext uri="{FF2B5EF4-FFF2-40B4-BE49-F238E27FC236}">
                <a16:creationId xmlns:a16="http://schemas.microsoft.com/office/drawing/2014/main" id="{709A22BB-18E7-CE4C-8927-1C302353834D}"/>
              </a:ext>
            </a:extLst>
          </p:cNvPr>
          <p:cNvGrpSpPr>
            <a:grpSpLocks/>
          </p:cNvGrpSpPr>
          <p:nvPr/>
        </p:nvGrpSpPr>
        <p:grpSpPr bwMode="auto">
          <a:xfrm>
            <a:off x="2844800" y="3898900"/>
            <a:ext cx="1833563" cy="2882900"/>
            <a:chOff x="2016" y="2112"/>
            <a:chExt cx="1299" cy="1816"/>
          </a:xfrm>
        </p:grpSpPr>
        <p:pic>
          <p:nvPicPr>
            <p:cNvPr id="51264" name="Picture 3" descr="doorf180">
              <a:extLst>
                <a:ext uri="{FF2B5EF4-FFF2-40B4-BE49-F238E27FC236}">
                  <a16:creationId xmlns:a16="http://schemas.microsoft.com/office/drawing/2014/main" id="{59322DE6-C02A-0E46-9ACC-E3C71B88E7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8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6" y="2112"/>
              <a:ext cx="1162" cy="14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5" name="Text Box 4">
              <a:extLst>
                <a:ext uri="{FF2B5EF4-FFF2-40B4-BE49-F238E27FC236}">
                  <a16:creationId xmlns:a16="http://schemas.microsoft.com/office/drawing/2014/main" id="{C7212636-374D-8F47-857F-8525315A98C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64" y="3697"/>
              <a:ext cx="1251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/>
                <a:t>f = 180 (pixels)</a:t>
              </a:r>
            </a:p>
          </p:txBody>
        </p:sp>
      </p:grpSp>
      <p:sp>
        <p:nvSpPr>
          <p:cNvPr id="51202" name="Rectangle 5">
            <a:extLst>
              <a:ext uri="{FF2B5EF4-FFF2-40B4-BE49-F238E27FC236}">
                <a16:creationId xmlns:a16="http://schemas.microsoft.com/office/drawing/2014/main" id="{DB9B87CD-2CD4-AF42-8826-132E6DA743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Cylindrical reprojection</a:t>
            </a:r>
          </a:p>
        </p:txBody>
      </p:sp>
      <p:grpSp>
        <p:nvGrpSpPr>
          <p:cNvPr id="3" name="Group 10">
            <a:extLst>
              <a:ext uri="{FF2B5EF4-FFF2-40B4-BE49-F238E27FC236}">
                <a16:creationId xmlns:a16="http://schemas.microsoft.com/office/drawing/2014/main" id="{66F9ABB2-9DDC-874D-9CEC-2C76E61384AE}"/>
              </a:ext>
            </a:extLst>
          </p:cNvPr>
          <p:cNvGrpSpPr>
            <a:grpSpLocks/>
          </p:cNvGrpSpPr>
          <p:nvPr/>
        </p:nvGrpSpPr>
        <p:grpSpPr bwMode="auto">
          <a:xfrm>
            <a:off x="6757988" y="3898900"/>
            <a:ext cx="1641475" cy="2882900"/>
            <a:chOff x="1968" y="2120"/>
            <a:chExt cx="1163" cy="1816"/>
          </a:xfrm>
        </p:grpSpPr>
        <p:pic>
          <p:nvPicPr>
            <p:cNvPr id="51262" name="Picture 11" descr="doorf380">
              <a:extLst>
                <a:ext uri="{FF2B5EF4-FFF2-40B4-BE49-F238E27FC236}">
                  <a16:creationId xmlns:a16="http://schemas.microsoft.com/office/drawing/2014/main" id="{33B6CCA4-EC6C-754A-BCD9-8D629F4F113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9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2120"/>
              <a:ext cx="1163" cy="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3" name="Text Box 12">
              <a:extLst>
                <a:ext uri="{FF2B5EF4-FFF2-40B4-BE49-F238E27FC236}">
                  <a16:creationId xmlns:a16="http://schemas.microsoft.com/office/drawing/2014/main" id="{3B92B2EF-9881-F345-B98F-EEC938C2F88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56" y="3705"/>
              <a:ext cx="6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/>
                <a:t>f = 380</a:t>
              </a:r>
            </a:p>
          </p:txBody>
        </p:sp>
      </p:grpSp>
      <p:grpSp>
        <p:nvGrpSpPr>
          <p:cNvPr id="4" name="Group 13">
            <a:extLst>
              <a:ext uri="{FF2B5EF4-FFF2-40B4-BE49-F238E27FC236}">
                <a16:creationId xmlns:a16="http://schemas.microsoft.com/office/drawing/2014/main" id="{3BB1441E-6119-6F4F-B544-8BA2FAAA9058}"/>
              </a:ext>
            </a:extLst>
          </p:cNvPr>
          <p:cNvGrpSpPr>
            <a:grpSpLocks/>
          </p:cNvGrpSpPr>
          <p:nvPr/>
        </p:nvGrpSpPr>
        <p:grpSpPr bwMode="auto">
          <a:xfrm>
            <a:off x="4808538" y="3898900"/>
            <a:ext cx="1641475" cy="2882900"/>
            <a:chOff x="3444" y="2120"/>
            <a:chExt cx="1163" cy="1816"/>
          </a:xfrm>
        </p:grpSpPr>
        <p:pic>
          <p:nvPicPr>
            <p:cNvPr id="51260" name="Picture 14" descr="doorf280">
              <a:extLst>
                <a:ext uri="{FF2B5EF4-FFF2-40B4-BE49-F238E27FC236}">
                  <a16:creationId xmlns:a16="http://schemas.microsoft.com/office/drawing/2014/main" id="{239D1181-8599-5745-BDE7-D9E3684243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0">
              <a:clrChange>
                <a:clrFrom>
                  <a:srgbClr val="808080"/>
                </a:clrFrom>
                <a:clrTo>
                  <a:srgbClr val="80808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44" y="2120"/>
              <a:ext cx="1163" cy="14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61" name="Text Box 15">
              <a:extLst>
                <a:ext uri="{FF2B5EF4-FFF2-40B4-BE49-F238E27FC236}">
                  <a16:creationId xmlns:a16="http://schemas.microsoft.com/office/drawing/2014/main" id="{3EF39F34-884E-2648-A22C-11FC1BF9FB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3705"/>
              <a:ext cx="639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 sz="1800" b="1"/>
                <a:t>f = 280</a:t>
              </a:r>
            </a:p>
          </p:txBody>
        </p:sp>
      </p:grpSp>
      <p:grpSp>
        <p:nvGrpSpPr>
          <p:cNvPr id="5" name="Group 69">
            <a:extLst>
              <a:ext uri="{FF2B5EF4-FFF2-40B4-BE49-F238E27FC236}">
                <a16:creationId xmlns:a16="http://schemas.microsoft.com/office/drawing/2014/main" id="{4CC53112-856F-F54F-BDCC-69CD7FAC0A77}"/>
              </a:ext>
            </a:extLst>
          </p:cNvPr>
          <p:cNvGrpSpPr>
            <a:grpSpLocks/>
          </p:cNvGrpSpPr>
          <p:nvPr/>
        </p:nvGrpSpPr>
        <p:grpSpPr bwMode="auto">
          <a:xfrm>
            <a:off x="2693988" y="1676400"/>
            <a:ext cx="1649412" cy="1371600"/>
            <a:chOff x="1697" y="1056"/>
            <a:chExt cx="1039" cy="864"/>
          </a:xfrm>
        </p:grpSpPr>
        <p:pic>
          <p:nvPicPr>
            <p:cNvPr id="51249" name="Picture 17" descr="Edittex">
              <a:extLst>
                <a:ext uri="{FF2B5EF4-FFF2-40B4-BE49-F238E27FC236}">
                  <a16:creationId xmlns:a16="http://schemas.microsoft.com/office/drawing/2014/main" id="{6B7A1306-DC75-CC45-A2C4-684120915AA0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2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6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0" name="Oval 18">
              <a:extLst>
                <a:ext uri="{FF2B5EF4-FFF2-40B4-BE49-F238E27FC236}">
                  <a16:creationId xmlns:a16="http://schemas.microsoft.com/office/drawing/2014/main" id="{AEA67838-03B0-ED48-B823-091194F787C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51" name="Line 19">
              <a:extLst>
                <a:ext uri="{FF2B5EF4-FFF2-40B4-BE49-F238E27FC236}">
                  <a16:creationId xmlns:a16="http://schemas.microsoft.com/office/drawing/2014/main" id="{7DA6E3A9-37D9-F647-B917-E4BC18296A0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1920" y="1056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2" name="Line 20">
              <a:extLst>
                <a:ext uri="{FF2B5EF4-FFF2-40B4-BE49-F238E27FC236}">
                  <a16:creationId xmlns:a16="http://schemas.microsoft.com/office/drawing/2014/main" id="{D8F933C1-16B6-0841-8CFF-71CB2A6BB5D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920" y="1248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3" name="Line 21">
              <a:extLst>
                <a:ext uri="{FF2B5EF4-FFF2-40B4-BE49-F238E27FC236}">
                  <a16:creationId xmlns:a16="http://schemas.microsoft.com/office/drawing/2014/main" id="{B134166D-6C27-2940-B39A-6B2079F438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4" name="Line 22">
              <a:extLst>
                <a:ext uri="{FF2B5EF4-FFF2-40B4-BE49-F238E27FC236}">
                  <a16:creationId xmlns:a16="http://schemas.microsoft.com/office/drawing/2014/main" id="{9E32CBE3-2DBA-9547-B221-25F9F77B35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304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1255" name="Picture 23" descr="Edittex">
              <a:extLst>
                <a:ext uri="{FF2B5EF4-FFF2-40B4-BE49-F238E27FC236}">
                  <a16:creationId xmlns:a16="http://schemas.microsoft.com/office/drawing/2014/main" id="{A6C326AA-CAE3-5641-958F-22B759DEF078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3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52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56" name="Oval 24">
              <a:extLst>
                <a:ext uri="{FF2B5EF4-FFF2-40B4-BE49-F238E27FC236}">
                  <a16:creationId xmlns:a16="http://schemas.microsoft.com/office/drawing/2014/main" id="{C1A5848B-90B6-0548-A859-C055E6CA6F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2" y="129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57" name="Oval 25">
              <a:extLst>
                <a:ext uri="{FF2B5EF4-FFF2-40B4-BE49-F238E27FC236}">
                  <a16:creationId xmlns:a16="http://schemas.microsoft.com/office/drawing/2014/main" id="{E9E44AAF-B657-9A47-985D-12BB309CD2A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8" y="12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pic>
          <p:nvPicPr>
            <p:cNvPr id="51258" name="Picture 26" descr="Edittex">
              <a:extLst>
                <a:ext uri="{FF2B5EF4-FFF2-40B4-BE49-F238E27FC236}">
                  <a16:creationId xmlns:a16="http://schemas.microsoft.com/office/drawing/2014/main" id="{0EAEB180-A0ED-A84A-9ADF-45B75210D1E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4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97" y="1366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59" name="Picture 28" descr="Edittex">
              <a:extLst>
                <a:ext uri="{FF2B5EF4-FFF2-40B4-BE49-F238E27FC236}">
                  <a16:creationId xmlns:a16="http://schemas.microsoft.com/office/drawing/2014/main" id="{C603BCC7-FE11-E14D-BB7E-65C6A0861A4F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5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64" y="1070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0">
            <a:extLst>
              <a:ext uri="{FF2B5EF4-FFF2-40B4-BE49-F238E27FC236}">
                <a16:creationId xmlns:a16="http://schemas.microsoft.com/office/drawing/2014/main" id="{766B9BDA-75E0-D247-AC1A-C7D96DA63937}"/>
              </a:ext>
            </a:extLst>
          </p:cNvPr>
          <p:cNvGrpSpPr>
            <a:grpSpLocks/>
          </p:cNvGrpSpPr>
          <p:nvPr/>
        </p:nvGrpSpPr>
        <p:grpSpPr bwMode="auto">
          <a:xfrm>
            <a:off x="5056188" y="1166813"/>
            <a:ext cx="1317625" cy="1881187"/>
            <a:chOff x="3185" y="735"/>
            <a:chExt cx="830" cy="1185"/>
          </a:xfrm>
        </p:grpSpPr>
        <p:pic>
          <p:nvPicPr>
            <p:cNvPr id="51238" name="Picture 29" descr="Edittex">
              <a:extLst>
                <a:ext uri="{FF2B5EF4-FFF2-40B4-BE49-F238E27FC236}">
                  <a16:creationId xmlns:a16="http://schemas.microsoft.com/office/drawing/2014/main" id="{32C2FCDF-3935-D147-B234-207719E49C6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8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55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9" name="Oval 30">
              <a:extLst>
                <a:ext uri="{FF2B5EF4-FFF2-40B4-BE49-F238E27FC236}">
                  <a16:creationId xmlns:a16="http://schemas.microsoft.com/office/drawing/2014/main" id="{7001AEA1-6E7F-2742-B4BA-B69890839DC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47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40" name="Line 31">
              <a:extLst>
                <a:ext uri="{FF2B5EF4-FFF2-40B4-BE49-F238E27FC236}">
                  <a16:creationId xmlns:a16="http://schemas.microsoft.com/office/drawing/2014/main" id="{2C37604D-B293-2940-98B1-725201C063DC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3231" y="735"/>
              <a:ext cx="352" cy="84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1" name="Line 32">
              <a:extLst>
                <a:ext uri="{FF2B5EF4-FFF2-40B4-BE49-F238E27FC236}">
                  <a16:creationId xmlns:a16="http://schemas.microsoft.com/office/drawing/2014/main" id="{DCEF3D6F-2097-774D-9EE3-24CB6825276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99" y="960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2" name="Line 33">
              <a:extLst>
                <a:ext uri="{FF2B5EF4-FFF2-40B4-BE49-F238E27FC236}">
                  <a16:creationId xmlns:a16="http://schemas.microsoft.com/office/drawing/2014/main" id="{4C5870A3-FBF5-EE41-A830-DAD21E89B56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43" name="Line 34">
              <a:extLst>
                <a:ext uri="{FF2B5EF4-FFF2-40B4-BE49-F238E27FC236}">
                  <a16:creationId xmlns:a16="http://schemas.microsoft.com/office/drawing/2014/main" id="{6EDFA0F8-E7B7-7E40-B9FD-E6367778257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83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1244" name="Picture 35" descr="Edittex">
              <a:extLst>
                <a:ext uri="{FF2B5EF4-FFF2-40B4-BE49-F238E27FC236}">
                  <a16:creationId xmlns:a16="http://schemas.microsoft.com/office/drawing/2014/main" id="{E65FA999-BF4B-974E-B08E-41FC4817D1B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9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1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45" name="Oval 36">
              <a:extLst>
                <a:ext uri="{FF2B5EF4-FFF2-40B4-BE49-F238E27FC236}">
                  <a16:creationId xmlns:a16="http://schemas.microsoft.com/office/drawing/2014/main" id="{6DBED80B-77AA-8247-BD2B-683019FF89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32" y="1251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46" name="Oval 37">
              <a:extLst>
                <a:ext uri="{FF2B5EF4-FFF2-40B4-BE49-F238E27FC236}">
                  <a16:creationId xmlns:a16="http://schemas.microsoft.com/office/drawing/2014/main" id="{DD07A12D-2300-3549-B0CE-7558E19F999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07" y="936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pic>
          <p:nvPicPr>
            <p:cNvPr id="51247" name="Picture 38" descr="Edittex">
              <a:extLst>
                <a:ext uri="{FF2B5EF4-FFF2-40B4-BE49-F238E27FC236}">
                  <a16:creationId xmlns:a16="http://schemas.microsoft.com/office/drawing/2014/main" id="{829AAB34-62F6-FF4B-A26F-9B4F41F8701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0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85" y="1318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48" name="Picture 40" descr="Edittex">
              <a:extLst>
                <a:ext uri="{FF2B5EF4-FFF2-40B4-BE49-F238E27FC236}">
                  <a16:creationId xmlns:a16="http://schemas.microsoft.com/office/drawing/2014/main" id="{9C741ABF-A404-274B-A306-1C92FC86AB6D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1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3" y="782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7" name="Group 71">
            <a:extLst>
              <a:ext uri="{FF2B5EF4-FFF2-40B4-BE49-F238E27FC236}">
                <a16:creationId xmlns:a16="http://schemas.microsoft.com/office/drawing/2014/main" id="{8FCA5E1E-B575-BB41-9886-58D224F081DE}"/>
              </a:ext>
            </a:extLst>
          </p:cNvPr>
          <p:cNvGrpSpPr>
            <a:grpSpLocks/>
          </p:cNvGrpSpPr>
          <p:nvPr/>
        </p:nvGrpSpPr>
        <p:grpSpPr bwMode="auto">
          <a:xfrm>
            <a:off x="7010400" y="933450"/>
            <a:ext cx="1295400" cy="2114550"/>
            <a:chOff x="4416" y="588"/>
            <a:chExt cx="816" cy="1332"/>
          </a:xfrm>
        </p:grpSpPr>
        <p:pic>
          <p:nvPicPr>
            <p:cNvPr id="51227" name="Picture 41" descr="Edittex">
              <a:extLst>
                <a:ext uri="{FF2B5EF4-FFF2-40B4-BE49-F238E27FC236}">
                  <a16:creationId xmlns:a16="http://schemas.microsoft.com/office/drawing/2014/main" id="{03536ADF-AA8C-3840-9DD9-B51DD9662E26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4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2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8" name="Oval 42">
              <a:extLst>
                <a:ext uri="{FF2B5EF4-FFF2-40B4-BE49-F238E27FC236}">
                  <a16:creationId xmlns:a16="http://schemas.microsoft.com/office/drawing/2014/main" id="{4292D758-77C7-EE4C-B463-5B13B0031FF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672" cy="672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29" name="Line 43">
              <a:extLst>
                <a:ext uri="{FF2B5EF4-FFF2-40B4-BE49-F238E27FC236}">
                  <a16:creationId xmlns:a16="http://schemas.microsoft.com/office/drawing/2014/main" id="{5992CC25-3DB8-BC42-B5B4-0F7C3A4824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530" y="588"/>
              <a:ext cx="270" cy="9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0" name="Line 44">
              <a:extLst>
                <a:ext uri="{FF2B5EF4-FFF2-40B4-BE49-F238E27FC236}">
                  <a16:creationId xmlns:a16="http://schemas.microsoft.com/office/drawing/2014/main" id="{B002A28F-B99B-9740-910E-766E21C3627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672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1" name="Line 45">
              <a:extLst>
                <a:ext uri="{FF2B5EF4-FFF2-40B4-BE49-F238E27FC236}">
                  <a16:creationId xmlns:a16="http://schemas.microsoft.com/office/drawing/2014/main" id="{E20ABAB9-2C04-8045-94F7-D3105711C42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46">
              <a:extLst>
                <a:ext uri="{FF2B5EF4-FFF2-40B4-BE49-F238E27FC236}">
                  <a16:creationId xmlns:a16="http://schemas.microsoft.com/office/drawing/2014/main" id="{27A7D879-70A0-4146-9BFD-9397912853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800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1233" name="Picture 47" descr="Edittex">
              <a:extLst>
                <a:ext uri="{FF2B5EF4-FFF2-40B4-BE49-F238E27FC236}">
                  <a16:creationId xmlns:a16="http://schemas.microsoft.com/office/drawing/2014/main" id="{E3EA279B-6130-F84D-A993-D59B75019F5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5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8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34" name="Oval 48">
              <a:extLst>
                <a:ext uri="{FF2B5EF4-FFF2-40B4-BE49-F238E27FC236}">
                  <a16:creationId xmlns:a16="http://schemas.microsoft.com/office/drawing/2014/main" id="{FF3DEEFE-1719-7B4B-B9BB-0E64D59C511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89" y="1239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35" name="Oval 49">
              <a:extLst>
                <a:ext uri="{FF2B5EF4-FFF2-40B4-BE49-F238E27FC236}">
                  <a16:creationId xmlns:a16="http://schemas.microsoft.com/office/drawing/2014/main" id="{BB2832B1-A42B-694F-AFBE-EF8A610E0C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24" y="648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pic>
          <p:nvPicPr>
            <p:cNvPr id="51236" name="Picture 50" descr="Edittex">
              <a:extLst>
                <a:ext uri="{FF2B5EF4-FFF2-40B4-BE49-F238E27FC236}">
                  <a16:creationId xmlns:a16="http://schemas.microsoft.com/office/drawing/2014/main" id="{9304A446-D935-1441-B947-852B59AB1189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6"/>
              </p:custDataLst>
            </p:nvPr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4" y="1318"/>
              <a:ext cx="415" cy="1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37" name="Picture 52" descr="Edittex">
              <a:extLst>
                <a:ext uri="{FF2B5EF4-FFF2-40B4-BE49-F238E27FC236}">
                  <a16:creationId xmlns:a16="http://schemas.microsoft.com/office/drawing/2014/main" id="{4D793BD7-CBE4-8C4B-B985-89160ADA1EDB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7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1" y="686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1208" name="Group 68">
            <a:extLst>
              <a:ext uri="{FF2B5EF4-FFF2-40B4-BE49-F238E27FC236}">
                <a16:creationId xmlns:a16="http://schemas.microsoft.com/office/drawing/2014/main" id="{44D08282-E84B-CD4F-B6CF-921C8EBA9A43}"/>
              </a:ext>
            </a:extLst>
          </p:cNvPr>
          <p:cNvGrpSpPr>
            <a:grpSpLocks/>
          </p:cNvGrpSpPr>
          <p:nvPr/>
        </p:nvGrpSpPr>
        <p:grpSpPr bwMode="auto">
          <a:xfrm>
            <a:off x="838200" y="1676400"/>
            <a:ext cx="1839913" cy="5105400"/>
            <a:chOff x="528" y="1056"/>
            <a:chExt cx="1159" cy="3216"/>
          </a:xfrm>
        </p:grpSpPr>
        <p:grpSp>
          <p:nvGrpSpPr>
            <p:cNvPr id="51215" name="Group 7">
              <a:extLst>
                <a:ext uri="{FF2B5EF4-FFF2-40B4-BE49-F238E27FC236}">
                  <a16:creationId xmlns:a16="http://schemas.microsoft.com/office/drawing/2014/main" id="{6BD6357E-DB24-1546-BFAC-34CD031A472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45" y="2456"/>
              <a:ext cx="1142" cy="1816"/>
              <a:chOff x="517" y="2120"/>
              <a:chExt cx="1284" cy="1816"/>
            </a:xfrm>
          </p:grpSpPr>
          <p:pic>
            <p:nvPicPr>
              <p:cNvPr id="51225" name="Picture 8" descr="door">
                <a:extLst>
                  <a:ext uri="{FF2B5EF4-FFF2-40B4-BE49-F238E27FC236}">
                    <a16:creationId xmlns:a16="http://schemas.microsoft.com/office/drawing/2014/main" id="{32EC5A0A-385A-484B-A386-ECAA73E36D8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" y="2120"/>
                <a:ext cx="1163" cy="14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1226" name="Text Box 9">
                <a:extLst>
                  <a:ext uri="{FF2B5EF4-FFF2-40B4-BE49-F238E27FC236}">
                    <a16:creationId xmlns:a16="http://schemas.microsoft.com/office/drawing/2014/main" id="{60EF964A-3480-2242-B85B-7AD08BDA05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8" y="3705"/>
                <a:ext cx="1273" cy="23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•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–"/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»"/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1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>
                  <a:spcBef>
                    <a:spcPct val="0"/>
                  </a:spcBef>
                </a:pPr>
                <a:r>
                  <a:rPr lang="en-US" altLang="en-US" sz="1800" b="1"/>
                  <a:t>Image 384x300</a:t>
                </a:r>
              </a:p>
            </p:txBody>
          </p:sp>
        </p:grpSp>
        <p:pic>
          <p:nvPicPr>
            <p:cNvPr id="51216" name="Picture 53" descr="Edittex">
              <a:extLst>
                <a:ext uri="{FF2B5EF4-FFF2-40B4-BE49-F238E27FC236}">
                  <a16:creationId xmlns:a16="http://schemas.microsoft.com/office/drawing/2014/main" id="{B91E035A-9522-6744-B161-E9856D019CEE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1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8" y="1568"/>
              <a:ext cx="136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17" name="Line 55">
              <a:extLst>
                <a:ext uri="{FF2B5EF4-FFF2-40B4-BE49-F238E27FC236}">
                  <a16:creationId xmlns:a16="http://schemas.microsoft.com/office/drawing/2014/main" id="{7F573D8D-66E0-C346-B3FF-F6BC21A7FED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72" y="1056"/>
              <a:ext cx="384" cy="5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8" name="Line 56">
              <a:extLst>
                <a:ext uri="{FF2B5EF4-FFF2-40B4-BE49-F238E27FC236}">
                  <a16:creationId xmlns:a16="http://schemas.microsoft.com/office/drawing/2014/main" id="{59AF6590-C800-B54E-98B4-4396BC4A775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2" y="1248"/>
              <a:ext cx="816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9" name="Line 57">
              <a:extLst>
                <a:ext uri="{FF2B5EF4-FFF2-40B4-BE49-F238E27FC236}">
                  <a16:creationId xmlns:a16="http://schemas.microsoft.com/office/drawing/2014/main" id="{92F6A69D-F6BA-A04A-AD33-4D180C19EB9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584"/>
              <a:ext cx="0" cy="1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58">
              <a:extLst>
                <a:ext uri="{FF2B5EF4-FFF2-40B4-BE49-F238E27FC236}">
                  <a16:creationId xmlns:a16="http://schemas.microsoft.com/office/drawing/2014/main" id="{8B34CC70-634E-6D40-8201-5E0D13F5F84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56" y="1584"/>
              <a:ext cx="19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pic>
          <p:nvPicPr>
            <p:cNvPr id="51221" name="Picture 59" descr="Edittex">
              <a:extLst>
                <a:ext uri="{FF2B5EF4-FFF2-40B4-BE49-F238E27FC236}">
                  <a16:creationId xmlns:a16="http://schemas.microsoft.com/office/drawing/2014/main" id="{34F3A8AD-0D3B-B142-B481-01E32A123781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2"/>
              </p:custDataLst>
            </p:nvPr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4" y="1728"/>
              <a:ext cx="105" cy="1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222" name="Oval 61">
              <a:extLst>
                <a:ext uri="{FF2B5EF4-FFF2-40B4-BE49-F238E27FC236}">
                  <a16:creationId xmlns:a16="http://schemas.microsoft.com/office/drawing/2014/main" id="{039CB5C6-BDF5-6C4A-B73A-4FBB550E3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0" y="1224"/>
              <a:ext cx="48" cy="48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51223" name="Text Box 63">
              <a:extLst>
                <a:ext uri="{FF2B5EF4-FFF2-40B4-BE49-F238E27FC236}">
                  <a16:creationId xmlns:a16="http://schemas.microsoft.com/office/drawing/2014/main" id="{75D6AFB3-C2B4-BE47-8F60-E060A16DF0E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8" y="1968"/>
              <a:ext cx="11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800"/>
                <a:t>top-down view</a:t>
              </a:r>
            </a:p>
          </p:txBody>
        </p:sp>
        <p:pic>
          <p:nvPicPr>
            <p:cNvPr id="51224" name="Picture 64" descr="Edittex">
              <a:extLst>
                <a:ext uri="{FF2B5EF4-FFF2-40B4-BE49-F238E27FC236}">
                  <a16:creationId xmlns:a16="http://schemas.microsoft.com/office/drawing/2014/main" id="{A48D3683-1236-AC43-A993-5B5F000BA7B4}"/>
                </a:ext>
              </a:extLst>
            </p:cNvPr>
            <p:cNvPicPr>
              <a:picLocks noChangeAspect="1" noChangeArrowheads="1"/>
            </p:cNvPicPr>
            <p:nvPr>
              <p:custDataLst>
                <p:tags r:id="rId3"/>
              </p:custDataLst>
            </p:nvPr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070"/>
              <a:ext cx="351" cy="1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78">
            <a:extLst>
              <a:ext uri="{FF2B5EF4-FFF2-40B4-BE49-F238E27FC236}">
                <a16:creationId xmlns:a16="http://schemas.microsoft.com/office/drawing/2014/main" id="{29389F8D-3E06-0141-823E-38A7EDC2D3E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066800"/>
            <a:ext cx="5953125" cy="2554288"/>
            <a:chOff x="1056" y="672"/>
            <a:chExt cx="3750" cy="1609"/>
          </a:xfrm>
        </p:grpSpPr>
        <p:sp>
          <p:nvSpPr>
            <p:cNvPr id="51210" name="Line 73">
              <a:extLst>
                <a:ext uri="{FF2B5EF4-FFF2-40B4-BE49-F238E27FC236}">
                  <a16:creationId xmlns:a16="http://schemas.microsoft.com/office/drawing/2014/main" id="{6FAEE303-619F-3C47-B8F6-CB0F99601F56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2304" y="1248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1" name="Line 74">
              <a:extLst>
                <a:ext uri="{FF2B5EF4-FFF2-40B4-BE49-F238E27FC236}">
                  <a16:creationId xmlns:a16="http://schemas.microsoft.com/office/drawing/2014/main" id="{8EDAA0D3-2682-E040-B273-948C6F6E8D99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056" y="1248"/>
              <a:ext cx="0" cy="336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2" name="Line 75">
              <a:extLst>
                <a:ext uri="{FF2B5EF4-FFF2-40B4-BE49-F238E27FC236}">
                  <a16:creationId xmlns:a16="http://schemas.microsoft.com/office/drawing/2014/main" id="{A4E9629E-EE30-7B49-9E8C-8D981B91D2B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582" y="960"/>
              <a:ext cx="0" cy="624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3" name="Line 76">
              <a:extLst>
                <a:ext uri="{FF2B5EF4-FFF2-40B4-BE49-F238E27FC236}">
                  <a16:creationId xmlns:a16="http://schemas.microsoft.com/office/drawing/2014/main" id="{9C7A597D-6811-9348-A5E9-2020340BF5F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4800" y="672"/>
              <a:ext cx="6" cy="918"/>
            </a:xfrm>
            <a:prstGeom prst="line">
              <a:avLst/>
            </a:prstGeom>
            <a:noFill/>
            <a:ln w="12700">
              <a:solidFill>
                <a:srgbClr val="FF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14" name="Text Box 77">
              <a:extLst>
                <a:ext uri="{FF2B5EF4-FFF2-40B4-BE49-F238E27FC236}">
                  <a16:creationId xmlns:a16="http://schemas.microsoft.com/office/drawing/2014/main" id="{B3B882AD-6A0B-0B45-887B-DC5000099A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8" y="1993"/>
              <a:ext cx="2827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r>
                <a:rPr lang="en-US" altLang="en-US">
                  <a:solidFill>
                    <a:srgbClr val="FF0000"/>
                  </a:solidFill>
                </a:rPr>
                <a:t>Focal length </a:t>
              </a:r>
              <a:r>
                <a:rPr lang="en-US" altLang="en-US"/>
                <a:t>– the dirty secret…</a:t>
              </a:r>
            </a:p>
          </p:txBody>
        </p:sp>
      </p:grp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>
            <a:extLst>
              <a:ext uri="{FF2B5EF4-FFF2-40B4-BE49-F238E27FC236}">
                <a16:creationId xmlns:a16="http://schemas.microsoft.com/office/drawing/2014/main" id="{A905E4B2-1838-474B-B8FF-8897199AFD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What’s your focal length, buddy?</a:t>
            </a:r>
          </a:p>
        </p:txBody>
      </p:sp>
      <p:sp>
        <p:nvSpPr>
          <p:cNvPr id="620547" name="Rectangle 3">
            <a:extLst>
              <a:ext uri="{FF2B5EF4-FFF2-40B4-BE49-F238E27FC236}">
                <a16:creationId xmlns:a16="http://schemas.microsoft.com/office/drawing/2014/main" id="{635B069E-D7D1-1041-A6A4-B21089B6D4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791200"/>
          </a:xfrm>
        </p:spPr>
        <p:txBody>
          <a:bodyPr/>
          <a:lstStyle/>
          <a:p>
            <a:r>
              <a:rPr lang="en-US" altLang="en-US"/>
              <a:t>Focal length is (highly!) camera dependant</a:t>
            </a:r>
          </a:p>
          <a:p>
            <a:pPr lvl="1"/>
            <a:r>
              <a:rPr lang="en-US" altLang="en-US"/>
              <a:t>Can get a rough estimate by measuring FOV:</a:t>
            </a:r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endParaRPr lang="en-US" altLang="en-US"/>
          </a:p>
          <a:p>
            <a:pPr lvl="1"/>
            <a:r>
              <a:rPr lang="en-US" altLang="en-US"/>
              <a:t>Can use the EXIF data tag (might not give the right thing)</a:t>
            </a:r>
          </a:p>
          <a:p>
            <a:pPr lvl="1"/>
            <a:r>
              <a:rPr lang="en-US" altLang="en-US"/>
              <a:t>Can use several images together and try to find f that would make them match</a:t>
            </a:r>
          </a:p>
          <a:p>
            <a:pPr lvl="1"/>
            <a:r>
              <a:rPr lang="en-US" altLang="en-US"/>
              <a:t>Can use a known 3D object and its projection to solve for f</a:t>
            </a:r>
          </a:p>
          <a:p>
            <a:pPr lvl="1"/>
            <a:r>
              <a:rPr lang="en-US" altLang="en-US"/>
              <a:t>Etc.</a:t>
            </a:r>
          </a:p>
          <a:p>
            <a:r>
              <a:rPr lang="en-US" altLang="en-US"/>
              <a:t>There are other camera parameters too:</a:t>
            </a:r>
          </a:p>
          <a:p>
            <a:pPr lvl="1"/>
            <a:r>
              <a:rPr lang="en-US" altLang="en-US"/>
              <a:t>Optical center, non-square pixels, lens distortion, etc.</a:t>
            </a:r>
          </a:p>
          <a:p>
            <a:endParaRPr lang="en-US" altLang="en-US"/>
          </a:p>
        </p:txBody>
      </p:sp>
      <p:pic>
        <p:nvPicPr>
          <p:cNvPr id="620548" name="Picture 4">
            <a:extLst>
              <a:ext uri="{FF2B5EF4-FFF2-40B4-BE49-F238E27FC236}">
                <a16:creationId xmlns:a16="http://schemas.microsoft.com/office/drawing/2014/main" id="{D751ECCA-A990-0147-A81F-3A7F764A04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5" t="27142" r="24857" b="30191"/>
          <a:stretch>
            <a:fillRect/>
          </a:stretch>
        </p:blipFill>
        <p:spPr bwMode="auto">
          <a:xfrm>
            <a:off x="2438400" y="1600200"/>
            <a:ext cx="31242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54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0547" grpId="0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2">
            <a:extLst>
              <a:ext uri="{FF2B5EF4-FFF2-40B4-BE49-F238E27FC236}">
                <a16:creationId xmlns:a16="http://schemas.microsoft.com/office/drawing/2014/main" id="{D07A9C94-03F7-B344-8C86-163A822AA7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Distortion</a:t>
            </a:r>
          </a:p>
        </p:txBody>
      </p:sp>
      <p:sp>
        <p:nvSpPr>
          <p:cNvPr id="54274" name="Rectangle 3">
            <a:extLst>
              <a:ext uri="{FF2B5EF4-FFF2-40B4-BE49-F238E27FC236}">
                <a16:creationId xmlns:a16="http://schemas.microsoft.com/office/drawing/2014/main" id="{4F0BC77E-9246-ED4C-811A-FBF1DF23C3E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4191000"/>
            <a:ext cx="7772400" cy="1981200"/>
          </a:xfrm>
        </p:spPr>
        <p:txBody>
          <a:bodyPr/>
          <a:lstStyle/>
          <a:p>
            <a:r>
              <a:rPr lang="en-US" altLang="en-US"/>
              <a:t>Radial distortion of the image</a:t>
            </a:r>
          </a:p>
          <a:p>
            <a:pPr lvl="1"/>
            <a:r>
              <a:rPr lang="en-US" altLang="en-US"/>
              <a:t>Caused by imperfect lenses</a:t>
            </a:r>
          </a:p>
          <a:p>
            <a:pPr lvl="1"/>
            <a:r>
              <a:rPr lang="en-US" altLang="en-US"/>
              <a:t>Deviations are most noticeable for rays that pass through the edge of the lens</a:t>
            </a:r>
          </a:p>
        </p:txBody>
      </p:sp>
      <p:pic>
        <p:nvPicPr>
          <p:cNvPr id="54275" name="Picture 4" descr="hecht-231-a">
            <a:extLst>
              <a:ext uri="{FF2B5EF4-FFF2-40B4-BE49-F238E27FC236}">
                <a16:creationId xmlns:a16="http://schemas.microsoft.com/office/drawing/2014/main" id="{5311E11F-C6FC-9D44-A771-D5C0F99C74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-26000" contras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513" y="944563"/>
            <a:ext cx="5576887" cy="225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6" name="Text Box 5">
            <a:extLst>
              <a:ext uri="{FF2B5EF4-FFF2-40B4-BE49-F238E27FC236}">
                <a16:creationId xmlns:a16="http://schemas.microsoft.com/office/drawing/2014/main" id="{9EBC42B5-AA4D-1546-9BFB-07740FC23A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3165475"/>
            <a:ext cx="14668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No distortion</a:t>
            </a:r>
          </a:p>
        </p:txBody>
      </p:sp>
      <p:sp>
        <p:nvSpPr>
          <p:cNvPr id="54277" name="Text Box 6">
            <a:extLst>
              <a:ext uri="{FF2B5EF4-FFF2-40B4-BE49-F238E27FC236}">
                <a16:creationId xmlns:a16="http://schemas.microsoft.com/office/drawing/2014/main" id="{85DA187A-5736-9C4B-B53A-9E32ED98AA9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2750" y="3165475"/>
            <a:ext cx="13652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Pin cushion</a:t>
            </a:r>
          </a:p>
        </p:txBody>
      </p:sp>
      <p:sp>
        <p:nvSpPr>
          <p:cNvPr id="54278" name="Text Box 7">
            <a:extLst>
              <a:ext uri="{FF2B5EF4-FFF2-40B4-BE49-F238E27FC236}">
                <a16:creationId xmlns:a16="http://schemas.microsoft.com/office/drawing/2014/main" id="{AAF08AB8-3378-C047-B7C1-13A762D4FA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0650" y="3165475"/>
            <a:ext cx="7937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  <a:spcAft>
                <a:spcPct val="50000"/>
              </a:spcAft>
            </a:pPr>
            <a:r>
              <a:rPr lang="en-US" altLang="en-US" sz="1800"/>
              <a:t>Barrel</a:t>
            </a:r>
          </a:p>
        </p:txBody>
      </p:sp>
      <p:pic>
        <p:nvPicPr>
          <p:cNvPr id="54279" name="Picture 8" descr="IMG_0104">
            <a:extLst>
              <a:ext uri="{FF2B5EF4-FFF2-40B4-BE49-F238E27FC236}">
                <a16:creationId xmlns:a16="http://schemas.microsoft.com/office/drawing/2014/main" id="{20FDB063-E9B4-674B-A99D-CADE95CD6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990600"/>
            <a:ext cx="29972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B68643D-AE4B-CF4E-8AD4-EC2CCA27910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Radial distortion</a:t>
            </a:r>
          </a:p>
        </p:txBody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27CEA687-84EC-3D4C-9E57-1F1673CEFB8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Correct for “bending” in wide field of view lenses</a:t>
            </a:r>
          </a:p>
          <a:p>
            <a:endParaRPr lang="en-US" altLang="en-US"/>
          </a:p>
        </p:txBody>
      </p:sp>
      <p:pic>
        <p:nvPicPr>
          <p:cNvPr id="55299" name="Picture 4" descr="RRHHIMG_2739">
            <a:extLst>
              <a:ext uri="{FF2B5EF4-FFF2-40B4-BE49-F238E27FC236}">
                <a16:creationId xmlns:a16="http://schemas.microsoft.com/office/drawing/2014/main" id="{AD17F432-1DAE-564A-B9D4-FBAC3769B7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2362200"/>
            <a:ext cx="24399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0" name="Picture 5" descr="RRHHIMG_2739RD">
            <a:extLst>
              <a:ext uri="{FF2B5EF4-FFF2-40B4-BE49-F238E27FC236}">
                <a16:creationId xmlns:a16="http://schemas.microsoft.com/office/drawing/2014/main" id="{8279DA1E-F5B7-8B4E-A361-F5D8D2F1CF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3" y="4267200"/>
            <a:ext cx="2439987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301" name="Picture 6" descr="Edittex">
            <a:extLst>
              <a:ext uri="{FF2B5EF4-FFF2-40B4-BE49-F238E27FC236}">
                <a16:creationId xmlns:a16="http://schemas.microsoft.com/office/drawing/2014/main" id="{C0CA3D8F-3ED0-8940-AC41-C2ADA433D802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2782888"/>
            <a:ext cx="49196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2" name="Text Box 7">
            <a:extLst>
              <a:ext uri="{FF2B5EF4-FFF2-40B4-BE49-F238E27FC236}">
                <a16:creationId xmlns:a16="http://schemas.microsoft.com/office/drawing/2014/main" id="{72EA6224-4065-3D44-9886-4DB2E7BF9E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6096000"/>
            <a:ext cx="5118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Use this instead of normal projection</a:t>
            </a:r>
          </a:p>
        </p:txBody>
      </p:sp>
    </p:spTree>
  </p:cSld>
  <p:clrMapOvr>
    <a:masterClrMapping/>
  </p:clrMapOvr>
  <p:transition advClick="0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2">
            <a:extLst>
              <a:ext uri="{FF2B5EF4-FFF2-40B4-BE49-F238E27FC236}">
                <a16:creationId xmlns:a16="http://schemas.microsoft.com/office/drawing/2014/main" id="{00CF5EA7-7C12-B344-9063-45C9F854801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Polar Projection</a:t>
            </a:r>
          </a:p>
        </p:txBody>
      </p:sp>
      <p:sp>
        <p:nvSpPr>
          <p:cNvPr id="56322" name="Rectangle 3">
            <a:extLst>
              <a:ext uri="{FF2B5EF4-FFF2-40B4-BE49-F238E27FC236}">
                <a16:creationId xmlns:a16="http://schemas.microsoft.com/office/drawing/2014/main" id="{D0FCCE82-948F-5846-B90E-4DFF2A139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Extreme “bending” in ultra-wide fields of view</a:t>
            </a:r>
          </a:p>
          <a:p>
            <a:endParaRPr lang="en-US" altLang="en-US"/>
          </a:p>
        </p:txBody>
      </p:sp>
      <p:pic>
        <p:nvPicPr>
          <p:cNvPr id="56323" name="Picture 4" descr="Edittex">
            <a:extLst>
              <a:ext uri="{FF2B5EF4-FFF2-40B4-BE49-F238E27FC236}">
                <a16:creationId xmlns:a16="http://schemas.microsoft.com/office/drawing/2014/main" id="{DCA27C85-EF8E-E240-BB48-50DB1CC7B07B}"/>
              </a:ext>
            </a:extLst>
          </p:cNvPr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1138" y="2782888"/>
            <a:ext cx="4919662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4" name="Picture 5">
            <a:extLst>
              <a:ext uri="{FF2B5EF4-FFF2-40B4-BE49-F238E27FC236}">
                <a16:creationId xmlns:a16="http://schemas.microsoft.com/office/drawing/2014/main" id="{6784F1F0-6FD2-8A4E-88B4-765634F70F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352800"/>
            <a:ext cx="4911725" cy="277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5" name="Picture 6" descr="IMG_0395 (Small)">
            <a:extLst>
              <a:ext uri="{FF2B5EF4-FFF2-40B4-BE49-F238E27FC236}">
                <a16:creationId xmlns:a16="http://schemas.microsoft.com/office/drawing/2014/main" id="{EAE70FBD-8873-8C40-8A0C-9C82E7FF98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343400"/>
            <a:ext cx="2632075" cy="216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326" name="Picture 7" descr="pol">
            <a:extLst>
              <a:ext uri="{FF2B5EF4-FFF2-40B4-BE49-F238E27FC236}">
                <a16:creationId xmlns:a16="http://schemas.microsoft.com/office/drawing/2014/main" id="{57022569-38F1-8546-BEF6-03830CCF4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447800"/>
            <a:ext cx="25908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advClick="0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09F70E-F896-4F4E-8860-C8E58279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 till now: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503552-745A-D949-A5DF-1165B47805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Known correspondences via clicking!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4000" dirty="0"/>
              <a:t>How to make it automatic??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7272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48ED7A10-E507-2B40-93DD-CC7B5166D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Live Homography…</a:t>
            </a:r>
            <a:endParaRPr lang="ru-RU" altLang="en-US"/>
          </a:p>
        </p:txBody>
      </p:sp>
      <p:pic>
        <p:nvPicPr>
          <p:cNvPr id="2" name="QTOxOIj1q28">
            <a:extLst>
              <a:ext uri="{FF2B5EF4-FFF2-40B4-BE49-F238E27FC236}">
                <a16:creationId xmlns:a16="http://schemas.microsoft.com/office/drawing/2014/main" id="{CB0E1EBA-368F-AF4A-9052-29FF4C9511A8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763" y="1600200"/>
            <a:ext cx="8118475" cy="4567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20A86BDF-33D3-834F-BD22-2DD317FA90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Alignment</a:t>
            </a:r>
          </a:p>
        </p:txBody>
      </p:sp>
      <p:sp>
        <p:nvSpPr>
          <p:cNvPr id="714755" name="Rectangle 3">
            <a:extLst>
              <a:ext uri="{FF2B5EF4-FFF2-40B4-BE49-F238E27FC236}">
                <a16:creationId xmlns:a16="http://schemas.microsoft.com/office/drawing/2014/main" id="{C223A098-40CC-F84D-8A37-89083E5D2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3429000"/>
            <a:ext cx="7772400" cy="3124200"/>
          </a:xfrm>
        </p:spPr>
        <p:txBody>
          <a:bodyPr/>
          <a:lstStyle/>
          <a:p>
            <a:r>
              <a:rPr lang="en-US" altLang="en-US"/>
              <a:t>How do we align two images automatically?</a:t>
            </a:r>
          </a:p>
          <a:p>
            <a:r>
              <a:rPr lang="en-US" altLang="en-US"/>
              <a:t>Two broad approaches:</a:t>
            </a:r>
          </a:p>
          <a:p>
            <a:pPr lvl="1"/>
            <a:r>
              <a:rPr lang="en-US" altLang="en-US"/>
              <a:t>Feature-based alignment</a:t>
            </a:r>
          </a:p>
          <a:p>
            <a:pPr lvl="2"/>
            <a:r>
              <a:rPr lang="en-US" altLang="en-US"/>
              <a:t>Find a few matching features in both images</a:t>
            </a:r>
          </a:p>
          <a:p>
            <a:pPr lvl="2"/>
            <a:r>
              <a:rPr lang="en-US" altLang="en-US"/>
              <a:t>compute alignment</a:t>
            </a:r>
          </a:p>
          <a:p>
            <a:pPr lvl="1"/>
            <a:r>
              <a:rPr lang="en-US" altLang="en-US"/>
              <a:t>Direct (pixel-based) alignment</a:t>
            </a:r>
          </a:p>
          <a:p>
            <a:pPr lvl="2"/>
            <a:r>
              <a:rPr lang="en-US" altLang="en-US"/>
              <a:t>Search for alignment where most pixels agree</a:t>
            </a:r>
          </a:p>
        </p:txBody>
      </p:sp>
      <p:sp>
        <p:nvSpPr>
          <p:cNvPr id="714756" name="AutoShape 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FE15C14-B4FA-2B4E-BFEC-C6641CD035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19200"/>
            <a:ext cx="2057400" cy="1752600"/>
          </a:xfrm>
          <a:prstGeom prst="actionButtonHome">
            <a:avLst/>
          </a:prstGeom>
          <a:solidFill>
            <a:schemeClr val="bg2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3" name="AutoShape 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C72ACA3A-76AB-084A-BEE7-E06B2F77064A}"/>
              </a:ext>
            </a:extLst>
          </p:cNvPr>
          <p:cNvSpPr>
            <a:spLocks noChangeArrowheads="1"/>
          </p:cNvSpPr>
          <p:nvPr/>
        </p:nvSpPr>
        <p:spPr bwMode="auto">
          <a:xfrm rot="1247942">
            <a:off x="2406650" y="1066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74" name="Line 6">
            <a:extLst>
              <a:ext uri="{FF2B5EF4-FFF2-40B4-BE49-F238E27FC236}">
                <a16:creationId xmlns:a16="http://schemas.microsoft.com/office/drawing/2014/main" id="{98FE573C-28B2-F14B-A5A8-56E2B67418A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038600" y="2209800"/>
            <a:ext cx="914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4759" name="Oval 7">
            <a:extLst>
              <a:ext uri="{FF2B5EF4-FFF2-40B4-BE49-F238E27FC236}">
                <a16:creationId xmlns:a16="http://schemas.microsoft.com/office/drawing/2014/main" id="{DA58E61A-0E3E-0C4A-9023-A85EE0DCA64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53138" y="1404938"/>
            <a:ext cx="119062" cy="119062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0" name="Oval 8">
            <a:extLst>
              <a:ext uri="{FF2B5EF4-FFF2-40B4-BE49-F238E27FC236}">
                <a16:creationId xmlns:a16="http://schemas.microsoft.com/office/drawing/2014/main" id="{ED772531-C568-C04C-95DA-60C52687C25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33738" y="1447800"/>
            <a:ext cx="119062" cy="119063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1" name="Oval 9">
            <a:extLst>
              <a:ext uri="{FF2B5EF4-FFF2-40B4-BE49-F238E27FC236}">
                <a16:creationId xmlns:a16="http://schemas.microsoft.com/office/drawing/2014/main" id="{55122350-E321-0347-A995-04717826E81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586538" y="2700338"/>
            <a:ext cx="119062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2" name="Oval 10">
            <a:extLst>
              <a:ext uri="{FF2B5EF4-FFF2-40B4-BE49-F238E27FC236}">
                <a16:creationId xmlns:a16="http://schemas.microsoft.com/office/drawing/2014/main" id="{97322A66-401F-5447-8334-17257D69A55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3276600" y="25479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3" name="AutoShape 11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4A0754E5-D85E-E440-B8E7-94EBCF9BEE78}"/>
              </a:ext>
            </a:extLst>
          </p:cNvPr>
          <p:cNvSpPr>
            <a:spLocks noChangeArrowheads="1"/>
          </p:cNvSpPr>
          <p:nvPr/>
        </p:nvSpPr>
        <p:spPr bwMode="auto">
          <a:xfrm rot="1247942">
            <a:off x="5226050" y="1108075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4" name="Oval 12">
            <a:extLst>
              <a:ext uri="{FF2B5EF4-FFF2-40B4-BE49-F238E27FC236}">
                <a16:creationId xmlns:a16="http://schemas.microsoft.com/office/drawing/2014/main" id="{E1AD4C7F-564D-3A4F-9A47-641E06E560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2624138"/>
            <a:ext cx="119063" cy="119062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5" name="AutoShape 13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D29814C3-AC62-D74A-BC94-DA7D421331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1219200"/>
            <a:ext cx="2057400" cy="1752600"/>
          </a:xfrm>
          <a:prstGeom prst="actionButtonHome">
            <a:avLst/>
          </a:prstGeom>
          <a:solidFill>
            <a:schemeClr val="bg2">
              <a:alpha val="23921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6" name="AutoShape 14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3E081F84-F320-2D49-AFDE-DC47BAAB24A1}"/>
              </a:ext>
            </a:extLst>
          </p:cNvPr>
          <p:cNvSpPr>
            <a:spLocks noChangeArrowheads="1"/>
          </p:cNvSpPr>
          <p:nvPr/>
        </p:nvSpPr>
        <p:spPr bwMode="auto">
          <a:xfrm rot="1247942">
            <a:off x="9569450" y="12192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7" name="AutoShape 15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020309A7-27A9-A943-A112-71A022BEF863}"/>
              </a:ext>
            </a:extLst>
          </p:cNvPr>
          <p:cNvSpPr>
            <a:spLocks noChangeArrowheads="1"/>
          </p:cNvSpPr>
          <p:nvPr/>
        </p:nvSpPr>
        <p:spPr bwMode="auto">
          <a:xfrm rot="557418">
            <a:off x="9417050" y="1066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sp>
        <p:nvSpPr>
          <p:cNvPr id="714768" name="AutoShape 16">
            <a:hlinkClick r:id="" action="ppaction://hlinkshowjump?jump=firstslide" highlightClick="1"/>
            <a:extLst>
              <a:ext uri="{FF2B5EF4-FFF2-40B4-BE49-F238E27FC236}">
                <a16:creationId xmlns:a16="http://schemas.microsoft.com/office/drawing/2014/main" id="{AB80099D-E0D0-4A42-B35D-67B6816DA4A3}"/>
              </a:ext>
            </a:extLst>
          </p:cNvPr>
          <p:cNvSpPr>
            <a:spLocks noChangeArrowheads="1"/>
          </p:cNvSpPr>
          <p:nvPr/>
        </p:nvSpPr>
        <p:spPr bwMode="auto">
          <a:xfrm rot="4652012">
            <a:off x="9567863" y="1066800"/>
            <a:ext cx="1479550" cy="1787525"/>
          </a:xfrm>
          <a:prstGeom prst="actionButtonHome">
            <a:avLst/>
          </a:prstGeom>
          <a:solidFill>
            <a:schemeClr val="bg2">
              <a:alpha val="25098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714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714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000" fill="hold"/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000" fill="hold"/>
                                        <p:tgtEl>
                                          <p:spTgt spid="714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4755" grpId="0" build="p"/>
      <p:bldP spid="714756" grpId="0" animBg="1"/>
      <p:bldP spid="714759" grpId="0" animBg="1"/>
      <p:bldP spid="714759" grpId="1" animBg="1"/>
      <p:bldP spid="714760" grpId="0" animBg="1"/>
      <p:bldP spid="714760" grpId="1" animBg="1"/>
      <p:bldP spid="714761" grpId="0" animBg="1"/>
      <p:bldP spid="714761" grpId="1" animBg="1"/>
      <p:bldP spid="714762" grpId="0" animBg="1"/>
      <p:bldP spid="714762" grpId="1" animBg="1"/>
      <p:bldP spid="714763" grpId="0" animBg="1"/>
      <p:bldP spid="714763" grpId="1" animBg="1"/>
      <p:bldP spid="714764" grpId="0" animBg="1"/>
      <p:bldP spid="714764" grpId="1" animBg="1"/>
      <p:bldP spid="714764" grpId="2" animBg="1"/>
      <p:bldP spid="714765" grpId="0" animBg="1"/>
      <p:bldP spid="714766" grpId="0" animBg="1"/>
      <p:bldP spid="714767" grpId="0" animBg="1"/>
      <p:bldP spid="71476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5">
            <a:extLst>
              <a:ext uri="{FF2B5EF4-FFF2-40B4-BE49-F238E27FC236}">
                <a16:creationId xmlns:a16="http://schemas.microsoft.com/office/drawing/2014/main" id="{6471EE37-B145-9447-A259-C825E9C712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Planar scene (or far away)</a:t>
            </a:r>
          </a:p>
        </p:txBody>
      </p:sp>
      <p:sp>
        <p:nvSpPr>
          <p:cNvPr id="41987" name="Rectangle 11">
            <a:extLst>
              <a:ext uri="{FF2B5EF4-FFF2-40B4-BE49-F238E27FC236}">
                <a16:creationId xmlns:a16="http://schemas.microsoft.com/office/drawing/2014/main" id="{A676BB5D-68E8-CB4D-A21C-31031DE550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105400"/>
            <a:ext cx="7772400" cy="1371600"/>
          </a:xfrm>
        </p:spPr>
        <p:txBody>
          <a:bodyPr/>
          <a:lstStyle/>
          <a:p>
            <a:r>
              <a:rPr lang="en-US" altLang="en-US"/>
              <a:t>PP3 is a projection plane of both centers of projection, so we are OK!</a:t>
            </a:r>
          </a:p>
          <a:p>
            <a:r>
              <a:rPr lang="en-US" altLang="en-US"/>
              <a:t>This is how big aerial photographs are made</a:t>
            </a:r>
          </a:p>
        </p:txBody>
      </p:sp>
      <p:graphicFrame>
        <p:nvGraphicFramePr>
          <p:cNvPr id="41988" name="Object 4">
            <a:extLst>
              <a:ext uri="{FF2B5EF4-FFF2-40B4-BE49-F238E27FC236}">
                <a16:creationId xmlns:a16="http://schemas.microsoft.com/office/drawing/2014/main" id="{2560E718-C044-F24B-8B4A-00FA7FEE4EF6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1981200" y="914400"/>
          <a:ext cx="4876800" cy="4017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2" name="Photo Editor Photo" r:id="rId3" imgW="2990850" imgH="2463800" progId="MSPhotoEd.3">
                  <p:embed/>
                </p:oleObj>
              </mc:Choice>
              <mc:Fallback>
                <p:oleObj name="Photo Editor Photo" r:id="rId3" imgW="2990850" imgH="2463800" progId="MSPhotoEd.3">
                  <p:embed/>
                  <p:pic>
                    <p:nvPicPr>
                      <p:cNvPr id="41988" name="Object 4">
                        <a:extLst>
                          <a:ext uri="{FF2B5EF4-FFF2-40B4-BE49-F238E27FC236}">
                            <a16:creationId xmlns:a16="http://schemas.microsoft.com/office/drawing/2014/main" id="{2560E718-C044-F24B-8B4A-00FA7FEE4EF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1200" y="914400"/>
                        <a:ext cx="4876800" cy="4017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89" name="Text Box 12">
            <a:extLst>
              <a:ext uri="{FF2B5EF4-FFF2-40B4-BE49-F238E27FC236}">
                <a16:creationId xmlns:a16="http://schemas.microsoft.com/office/drawing/2014/main" id="{E24FFD2C-D541-F448-91A0-78BFA45E8E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0125" y="1716088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PP1</a:t>
            </a:r>
          </a:p>
        </p:txBody>
      </p:sp>
      <p:sp>
        <p:nvSpPr>
          <p:cNvPr id="41990" name="Text Box 13">
            <a:extLst>
              <a:ext uri="{FF2B5EF4-FFF2-40B4-BE49-F238E27FC236}">
                <a16:creationId xmlns:a16="http://schemas.microsoft.com/office/drawing/2014/main" id="{C442A4DC-153B-DC40-A9AD-8147FAC66E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990600"/>
            <a:ext cx="7604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PP3</a:t>
            </a:r>
          </a:p>
        </p:txBody>
      </p:sp>
      <p:sp>
        <p:nvSpPr>
          <p:cNvPr id="41991" name="Text Box 14">
            <a:extLst>
              <a:ext uri="{FF2B5EF4-FFF2-40B4-BE49-F238E27FC236}">
                <a16:creationId xmlns:a16="http://schemas.microsoft.com/office/drawing/2014/main" id="{2E5BF9F8-3100-5B4D-A6DB-ABA8F5F08D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07188" y="2514600"/>
            <a:ext cx="7604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/>
              <a:t>PP2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E55071B4-DE5A-9D47-A912-6AF18CF0BF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 Alignment </a:t>
            </a:r>
          </a:p>
        </p:txBody>
      </p:sp>
      <p:sp>
        <p:nvSpPr>
          <p:cNvPr id="715779" name="Rectangle 3">
            <a:extLst>
              <a:ext uri="{FF2B5EF4-FFF2-40B4-BE49-F238E27FC236}">
                <a16:creationId xmlns:a16="http://schemas.microsoft.com/office/drawing/2014/main" id="{2A1EF7E7-FE1A-184F-A5C7-BB433FC2701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>
              <a:lnSpc>
                <a:spcPct val="90000"/>
              </a:lnSpc>
            </a:pPr>
            <a:r>
              <a:rPr lang="en-US" altLang="en-US"/>
              <a:t>The simplest approach is a brute force search (hw1)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Need to define image matching function</a:t>
            </a:r>
          </a:p>
          <a:p>
            <a:pPr marL="1257300" lvl="2" indent="-342900">
              <a:lnSpc>
                <a:spcPct val="90000"/>
              </a:lnSpc>
            </a:pPr>
            <a:r>
              <a:rPr lang="en-US" altLang="en-US"/>
              <a:t>SSD, Normalized Correlation, edge matching, etc.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Search over all parameters within a reasonable range:</a:t>
            </a:r>
          </a:p>
          <a:p>
            <a:pPr marL="457200" indent="-457200">
              <a:lnSpc>
                <a:spcPct val="90000"/>
              </a:lnSpc>
            </a:pPr>
            <a:endParaRPr lang="en-US" altLang="en-US"/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e.g. for translation: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000">
                <a:latin typeface="Courier" pitchFamily="2" charset="0"/>
              </a:rPr>
              <a:t>for tx=x0:step:x1,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000">
                <a:latin typeface="Courier" pitchFamily="2" charset="0"/>
              </a:rPr>
              <a:t>  for ty=y0:step:y1,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000">
                <a:latin typeface="Courier" pitchFamily="2" charset="0"/>
              </a:rPr>
              <a:t>     compare image1(x,y) to image2(x+tx,y+ty)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000">
                <a:latin typeface="Courier" pitchFamily="2" charset="0"/>
              </a:rPr>
              <a:t>  end;</a:t>
            </a:r>
          </a:p>
          <a:p>
            <a:pPr marL="457200" indent="-457200">
              <a:lnSpc>
                <a:spcPct val="90000"/>
              </a:lnSpc>
            </a:pPr>
            <a:r>
              <a:rPr lang="en-US" altLang="en-US" sz="2000">
                <a:latin typeface="Courier" pitchFamily="2" charset="0"/>
              </a:rPr>
              <a:t>end;</a:t>
            </a:r>
          </a:p>
          <a:p>
            <a:pPr marL="457200" indent="-457200">
              <a:lnSpc>
                <a:spcPct val="90000"/>
              </a:lnSpc>
            </a:pPr>
            <a:endParaRPr lang="en-US" altLang="en-US"/>
          </a:p>
          <a:p>
            <a:pPr marL="457200" indent="-457200">
              <a:lnSpc>
                <a:spcPct val="90000"/>
              </a:lnSpc>
            </a:pPr>
            <a:r>
              <a:rPr lang="en-US" altLang="en-US"/>
              <a:t>Need to pick correct </a:t>
            </a:r>
            <a:r>
              <a:rPr lang="en-US" altLang="en-US">
                <a:latin typeface="Courier" pitchFamily="2" charset="0"/>
              </a:rPr>
              <a:t>x0,x1</a:t>
            </a:r>
            <a:r>
              <a:rPr lang="en-US" altLang="en-US"/>
              <a:t> and </a:t>
            </a:r>
            <a:r>
              <a:rPr lang="en-US" altLang="en-US">
                <a:latin typeface="Courier" pitchFamily="2" charset="0"/>
              </a:rPr>
              <a:t>step</a:t>
            </a:r>
          </a:p>
          <a:p>
            <a:pPr marL="838200" lvl="1" indent="-381000">
              <a:lnSpc>
                <a:spcPct val="90000"/>
              </a:lnSpc>
            </a:pPr>
            <a:r>
              <a:rPr lang="en-US" altLang="en-US"/>
              <a:t>What happens if </a:t>
            </a:r>
            <a:r>
              <a:rPr lang="en-US" altLang="en-US">
                <a:latin typeface="Courier" pitchFamily="2" charset="0"/>
              </a:rPr>
              <a:t>step</a:t>
            </a:r>
            <a:r>
              <a:rPr lang="en-US" altLang="en-US"/>
              <a:t> is too large?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577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5779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2B5571D0-106A-954E-9CBE-B227B9A7AE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Direct Alignment (brute force)</a:t>
            </a:r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887FB1FE-C379-6749-AE14-29B706F97209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914400"/>
            <a:ext cx="7772400" cy="990600"/>
          </a:xfrm>
        </p:spPr>
        <p:txBody>
          <a:bodyPr/>
          <a:lstStyle/>
          <a:p>
            <a:pPr marL="0" indent="0"/>
            <a:r>
              <a:rPr lang="en-US" altLang="en-US"/>
              <a:t>What if we want to search for more complicated transformation, e.g. homography?</a:t>
            </a:r>
          </a:p>
        </p:txBody>
      </p:sp>
      <p:sp>
        <p:nvSpPr>
          <p:cNvPr id="716804" name="Rectangle 4">
            <a:extLst>
              <a:ext uri="{FF2B5EF4-FFF2-40B4-BE49-F238E27FC236}">
                <a16:creationId xmlns:a16="http://schemas.microsoft.com/office/drawing/2014/main" id="{51731F2B-0C7B-6E4A-8756-50DDE5814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3260725"/>
            <a:ext cx="8382000" cy="314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for a=a0:astep:a1,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for b=b0:bstep:b1,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for c=c0:cstep:c1,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 for d=d0:dstep:d1,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   for e=e0:estep:e1,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     for f=f0:fstep:f1, 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        for g=g0:gstep:g1,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           for h=h0:hstep:h1,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     compare image1 to H(image2)</a:t>
            </a:r>
          </a:p>
          <a:p>
            <a:pPr>
              <a:spcBef>
                <a:spcPct val="0"/>
              </a:spcBef>
            </a:pPr>
            <a:r>
              <a:rPr lang="en-US" altLang="en-US" sz="2000" b="0">
                <a:latin typeface="Courier" pitchFamily="2" charset="0"/>
              </a:rPr>
              <a:t>end; end; end; end; end; end; end; end;</a:t>
            </a:r>
          </a:p>
        </p:txBody>
      </p:sp>
      <p:graphicFrame>
        <p:nvGraphicFramePr>
          <p:cNvPr id="9221" name="Object 5">
            <a:extLst>
              <a:ext uri="{FF2B5EF4-FFF2-40B4-BE49-F238E27FC236}">
                <a16:creationId xmlns:a16="http://schemas.microsoft.com/office/drawing/2014/main" id="{C3D081F0-F5CE-2048-B5B6-5AE0471B342F}"/>
              </a:ext>
            </a:extLst>
          </p:cNvPr>
          <p:cNvGraphicFramePr>
            <a:graphicFrameLocks noGrp="1" noChangeAspect="1"/>
          </p:cNvGraphicFramePr>
          <p:nvPr>
            <p:ph sz="half" idx="2"/>
          </p:nvPr>
        </p:nvGraphicFramePr>
        <p:xfrm>
          <a:off x="2590800" y="1801813"/>
          <a:ext cx="2743200" cy="1246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138" name="Equation" r:id="rId3" imgW="35394900" imgH="16090900" progId="Equation.3">
                  <p:embed/>
                </p:oleObj>
              </mc:Choice>
              <mc:Fallback>
                <p:oleObj name="Equation" r:id="rId3" imgW="35394900" imgH="16090900" progId="Equation.3">
                  <p:embed/>
                  <p:pic>
                    <p:nvPicPr>
                      <p:cNvPr id="9221" name="Object 5">
                        <a:extLst>
                          <a:ext uri="{FF2B5EF4-FFF2-40B4-BE49-F238E27FC236}">
                            <a16:creationId xmlns:a16="http://schemas.microsoft.com/office/drawing/2014/main" id="{C3D081F0-F5CE-2048-B5B6-5AE0471B342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1801813"/>
                        <a:ext cx="2743200" cy="1246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80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52E6B930-9959-C943-9858-217DE5A19D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with brute force</a:t>
            </a:r>
          </a:p>
        </p:txBody>
      </p:sp>
      <p:sp>
        <p:nvSpPr>
          <p:cNvPr id="717827" name="Rectangle 3">
            <a:extLst>
              <a:ext uri="{FF2B5EF4-FFF2-40B4-BE49-F238E27FC236}">
                <a16:creationId xmlns:a16="http://schemas.microsoft.com/office/drawing/2014/main" id="{4709794A-3FC8-8F4C-869B-2A4980C534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638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Not realistic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Search in O(N</a:t>
            </a:r>
            <a:r>
              <a:rPr lang="en-US" altLang="en-US" baseline="30000"/>
              <a:t>8</a:t>
            </a:r>
            <a:r>
              <a:rPr lang="en-US" altLang="en-US"/>
              <a:t>) is problematic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clear how to set starting/stopping value and step</a:t>
            </a:r>
          </a:p>
          <a:p>
            <a:pPr>
              <a:lnSpc>
                <a:spcPct val="90000"/>
              </a:lnSpc>
            </a:pPr>
            <a:r>
              <a:rPr lang="en-US" altLang="en-US"/>
              <a:t>What can we do?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Use pyramid search to limit starting/stopping/step values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For special cases (rotational panoramas), can reduce search slightly to O(N</a:t>
            </a:r>
            <a:r>
              <a:rPr lang="en-US" altLang="en-US" baseline="30000"/>
              <a:t>4</a:t>
            </a:r>
            <a:r>
              <a:rPr lang="en-US" altLang="en-US"/>
              <a:t>):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H = </a:t>
            </a:r>
            <a:r>
              <a:rPr lang="en-US" altLang="en-US" i="1"/>
              <a:t> </a:t>
            </a:r>
            <a:r>
              <a:rPr lang="en-US" altLang="en-US"/>
              <a:t>K</a:t>
            </a:r>
            <a:r>
              <a:rPr lang="en-US" altLang="en-US" baseline="-25000"/>
              <a:t>1</a:t>
            </a:r>
            <a:r>
              <a:rPr lang="en-US" altLang="en-US"/>
              <a:t>R</a:t>
            </a:r>
            <a:r>
              <a:rPr lang="en-US" altLang="en-US" baseline="-25000"/>
              <a:t>1</a:t>
            </a:r>
            <a:r>
              <a:rPr lang="en-US" altLang="en-US"/>
              <a:t>R</a:t>
            </a:r>
            <a:r>
              <a:rPr lang="en-US" altLang="en-US" baseline="-25000"/>
              <a:t>2</a:t>
            </a:r>
            <a:r>
              <a:rPr lang="en-US" altLang="en-US" baseline="30000"/>
              <a:t>-1</a:t>
            </a:r>
            <a:r>
              <a:rPr lang="en-US" altLang="en-US"/>
              <a:t>K</a:t>
            </a:r>
            <a:r>
              <a:rPr lang="en-US" altLang="en-US" baseline="-25000"/>
              <a:t>2</a:t>
            </a:r>
            <a:r>
              <a:rPr lang="en-US" altLang="en-US" baseline="30000"/>
              <a:t>-1         </a:t>
            </a:r>
            <a:r>
              <a:rPr lang="en-US" altLang="en-US"/>
              <a:t>(4 DOF: f and rotation)</a:t>
            </a:r>
          </a:p>
          <a:p>
            <a:pPr>
              <a:lnSpc>
                <a:spcPct val="90000"/>
              </a:lnSpc>
            </a:pPr>
            <a:r>
              <a:rPr lang="en-US" altLang="en-US"/>
              <a:t>Alternative: gradient decent on the error function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i.e. how do I tweak my current estimate to make the SSD error go down?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Can do sub-pixel accuracy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BIG assumption?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Images are already almost aligned (&lt;2 pixels difference!)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Can improve with pyramid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Same tool as in </a:t>
            </a:r>
            <a:r>
              <a:rPr lang="en-US" altLang="en-US" b="1"/>
              <a:t>motion estimation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7E19CAC-97B5-A742-93B9-A9AB31FBA3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Problems with brute force</a:t>
            </a:r>
          </a:p>
        </p:txBody>
      </p:sp>
      <p:sp>
        <p:nvSpPr>
          <p:cNvPr id="717827" name="Rectangle 3">
            <a:extLst>
              <a:ext uri="{FF2B5EF4-FFF2-40B4-BE49-F238E27FC236}">
                <a16:creationId xmlns:a16="http://schemas.microsoft.com/office/drawing/2014/main" id="{E5F777AA-7CEF-4B47-9D4C-23E983BAA1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5943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altLang="en-US"/>
              <a:t>Not realistic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Search in O(N</a:t>
            </a:r>
            <a:r>
              <a:rPr lang="en-US" altLang="en-US" baseline="30000"/>
              <a:t>8</a:t>
            </a:r>
            <a:r>
              <a:rPr lang="en-US" altLang="en-US"/>
              <a:t>) is problematic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Not clear how to set starting/stopping value and step</a:t>
            </a:r>
          </a:p>
          <a:p>
            <a:pPr>
              <a:lnSpc>
                <a:spcPct val="90000"/>
              </a:lnSpc>
            </a:pPr>
            <a:r>
              <a:rPr lang="en-US" altLang="en-US"/>
              <a:t>What can we do?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Use pyramid search to limit starting/stopping/step values</a:t>
            </a:r>
          </a:p>
          <a:p>
            <a:pPr>
              <a:lnSpc>
                <a:spcPct val="90000"/>
              </a:lnSpc>
            </a:pPr>
            <a:r>
              <a:rPr lang="en-US" altLang="en-US"/>
              <a:t>Alternative: gradient decent on the error function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i.e. how do I tweak my current estimate to make the SSD error go down?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Can do sub-pixel accuracy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BIG assumption?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Images are already almost aligned (&lt;2 pixels difference!)</a:t>
            </a:r>
          </a:p>
          <a:p>
            <a:pPr lvl="2">
              <a:lnSpc>
                <a:spcPct val="90000"/>
              </a:lnSpc>
            </a:pPr>
            <a:r>
              <a:rPr lang="en-US" altLang="en-US"/>
              <a:t>Can improve with pyramid</a:t>
            </a:r>
          </a:p>
          <a:p>
            <a:pPr lvl="1">
              <a:lnSpc>
                <a:spcPct val="90000"/>
              </a:lnSpc>
            </a:pPr>
            <a:r>
              <a:rPr lang="en-US" altLang="en-US"/>
              <a:t>Same tool as in </a:t>
            </a:r>
            <a:r>
              <a:rPr lang="en-US" altLang="en-US" b="1"/>
              <a:t>motion estimation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2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27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FC1123A9-D4B1-714E-8096-DB53A05CB5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Image alignment</a:t>
            </a:r>
          </a:p>
        </p:txBody>
      </p:sp>
      <p:sp>
        <p:nvSpPr>
          <p:cNvPr id="12291" name="Rectangle 5">
            <a:extLst>
              <a:ext uri="{FF2B5EF4-FFF2-40B4-BE49-F238E27FC236}">
                <a16:creationId xmlns:a16="http://schemas.microsoft.com/office/drawing/2014/main" id="{63D2AD46-D1A7-6E4B-AB72-B0F99C45F4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" y="2549525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2292" name="Picture 6" descr="Two Views">
            <a:extLst>
              <a:ext uri="{FF2B5EF4-FFF2-40B4-BE49-F238E27FC236}">
                <a16:creationId xmlns:a16="http://schemas.microsoft.com/office/drawing/2014/main" id="{6EFA950C-BBAD-4943-87AD-19C002ECB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52513"/>
            <a:ext cx="4572000" cy="1668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Rectangle 7">
            <a:extLst>
              <a:ext uri="{FF2B5EF4-FFF2-40B4-BE49-F238E27FC236}">
                <a16:creationId xmlns:a16="http://schemas.microsoft.com/office/drawing/2014/main" id="{241124B1-ED61-1247-A5B8-9A19AFCDEB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57163" y="1954213"/>
            <a:ext cx="9144001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endParaRPr lang="en-US" altLang="en-US">
              <a:latin typeface="Times New Roman" panose="02020603050405020304" pitchFamily="18" charset="0"/>
            </a:endParaRPr>
          </a:p>
        </p:txBody>
      </p:sp>
      <p:pic>
        <p:nvPicPr>
          <p:cNvPr id="12294" name="Picture 8" descr="Composite 2">
            <a:extLst>
              <a:ext uri="{FF2B5EF4-FFF2-40B4-BE49-F238E27FC236}">
                <a16:creationId xmlns:a16="http://schemas.microsoft.com/office/drawing/2014/main" id="{9EB46A5A-5504-AF45-B5D6-13C56D579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3124200"/>
            <a:ext cx="501808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5" name="Line 9">
            <a:extLst>
              <a:ext uri="{FF2B5EF4-FFF2-40B4-BE49-F238E27FC236}">
                <a16:creationId xmlns:a16="http://schemas.microsoft.com/office/drawing/2014/main" id="{A1A17E09-2ABC-9C47-A1BE-2EA2BCF6DC06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8800" y="2720975"/>
            <a:ext cx="152400" cy="669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6" name="Line 10">
            <a:extLst>
              <a:ext uri="{FF2B5EF4-FFF2-40B4-BE49-F238E27FC236}">
                <a16:creationId xmlns:a16="http://schemas.microsoft.com/office/drawing/2014/main" id="{6D348E25-7352-CC4E-929A-C6864D19458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962400" y="2720975"/>
            <a:ext cx="152400" cy="669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2297" name="Rectangle 11">
            <a:extLst>
              <a:ext uri="{FF2B5EF4-FFF2-40B4-BE49-F238E27FC236}">
                <a16:creationId xmlns:a16="http://schemas.microsoft.com/office/drawing/2014/main" id="{BB3F2EF6-6F3B-8D40-9C2B-F9313730B80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B80CF55A-212F-A440-8BCF-F2988B217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Feature-based alignment</a:t>
            </a:r>
          </a:p>
        </p:txBody>
      </p:sp>
      <p:sp>
        <p:nvSpPr>
          <p:cNvPr id="720899" name="Rectangle 3">
            <a:extLst>
              <a:ext uri="{FF2B5EF4-FFF2-40B4-BE49-F238E27FC236}">
                <a16:creationId xmlns:a16="http://schemas.microsoft.com/office/drawing/2014/main" id="{39B4BEE7-D7A2-9D4B-A41A-117C25684B4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458200" cy="5334000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en-US" altLang="en-US" b="1"/>
              <a:t>Feature Detection</a:t>
            </a:r>
            <a:r>
              <a:rPr lang="en-US" altLang="en-US"/>
              <a:t>: find a few important features (aka Interest Points) in each image separately</a:t>
            </a:r>
          </a:p>
          <a:p>
            <a:pPr marL="457200" indent="-457200">
              <a:buFontTx/>
              <a:buAutoNum type="arabicPeriod"/>
            </a:pPr>
            <a:r>
              <a:rPr lang="en-US" altLang="en-US" b="1"/>
              <a:t>Feature Matching</a:t>
            </a:r>
            <a:r>
              <a:rPr lang="en-US" altLang="en-US"/>
              <a:t>: match them across two images</a:t>
            </a:r>
          </a:p>
          <a:p>
            <a:pPr marL="457200" indent="-457200">
              <a:buFontTx/>
              <a:buAutoNum type="arabicPeriod"/>
            </a:pPr>
            <a:r>
              <a:rPr lang="en-US" altLang="en-US" b="1"/>
              <a:t>Compute image transformation</a:t>
            </a:r>
            <a:r>
              <a:rPr lang="en-US" altLang="en-US"/>
              <a:t>: as per Project 5, Part I</a:t>
            </a:r>
          </a:p>
          <a:p>
            <a:pPr marL="457200" indent="-457200">
              <a:buFontTx/>
              <a:buAutoNum type="arabicPeriod"/>
            </a:pPr>
            <a:endParaRPr lang="en-US" altLang="en-US"/>
          </a:p>
          <a:p>
            <a:pPr marL="457200" indent="-457200"/>
            <a:r>
              <a:rPr lang="en-US" altLang="en-US"/>
              <a:t>How do we </a:t>
            </a:r>
            <a:r>
              <a:rPr lang="en-US" altLang="en-US" u="sng"/>
              <a:t>choose</a:t>
            </a:r>
            <a:r>
              <a:rPr lang="en-US" altLang="en-US"/>
              <a:t> good features automatically?</a:t>
            </a:r>
          </a:p>
          <a:p>
            <a:pPr marL="838200" lvl="1" indent="-381000"/>
            <a:r>
              <a:rPr lang="en-US" altLang="en-US"/>
              <a:t>They must be prominent in both images</a:t>
            </a:r>
          </a:p>
          <a:p>
            <a:pPr marL="838200" lvl="1" indent="-381000"/>
            <a:r>
              <a:rPr lang="en-US" altLang="en-US"/>
              <a:t>Easy to localize</a:t>
            </a:r>
          </a:p>
          <a:p>
            <a:pPr marL="838200" lvl="1" indent="-381000"/>
            <a:r>
              <a:rPr lang="en-US" altLang="en-US"/>
              <a:t>Think how you did that by hand in Project #6 Part I</a:t>
            </a:r>
          </a:p>
          <a:p>
            <a:pPr marL="838200" lvl="1" indent="-381000"/>
            <a:r>
              <a:rPr lang="en-US" altLang="en-US"/>
              <a:t>Corners!</a:t>
            </a:r>
          </a:p>
          <a:p>
            <a:pPr marL="838200" lvl="1" indent="-381000"/>
            <a:endParaRPr lang="en-US" altLang="en-US"/>
          </a:p>
          <a:p>
            <a:pPr marL="457200" indent="-457200"/>
            <a:endParaRPr lang="en-US" altLang="en-US"/>
          </a:p>
          <a:p>
            <a:pPr marL="457200" indent="-457200"/>
            <a:endParaRPr lang="en-US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89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0899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Line 1">
            <a:extLst>
              <a:ext uri="{FF2B5EF4-FFF2-40B4-BE49-F238E27FC236}">
                <a16:creationId xmlns:a16="http://schemas.microsoft.com/office/drawing/2014/main" id="{37F36389-5CD7-ED45-8382-E5AB971B07A9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4339" name="Picture 2">
            <a:extLst>
              <a:ext uri="{FF2B5EF4-FFF2-40B4-BE49-F238E27FC236}">
                <a16:creationId xmlns:a16="http://schemas.microsoft.com/office/drawing/2014/main" id="{C60CD32A-4FE0-904B-92FC-7257EB206143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Picture 3">
            <a:extLst>
              <a:ext uri="{FF2B5EF4-FFF2-40B4-BE49-F238E27FC236}">
                <a16:creationId xmlns:a16="http://schemas.microsoft.com/office/drawing/2014/main" id="{C05F4068-43E3-B644-AE77-081DC15DE678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Rectangle 4">
            <a:extLst>
              <a:ext uri="{FF2B5EF4-FFF2-40B4-BE49-F238E27FC236}">
                <a16:creationId xmlns:a16="http://schemas.microsoft.com/office/drawing/2014/main" id="{3BD7DF90-2343-AD4B-8367-4E42AF41000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altLang="en-US"/>
              <a:t>A hard feature matching problem</a:t>
            </a:r>
          </a:p>
        </p:txBody>
      </p:sp>
      <p:sp>
        <p:nvSpPr>
          <p:cNvPr id="14342" name="Rectangle 5">
            <a:extLst>
              <a:ext uri="{FF2B5EF4-FFF2-40B4-BE49-F238E27FC236}">
                <a16:creationId xmlns:a16="http://schemas.microsoft.com/office/drawing/2014/main" id="{A9EC8335-D21F-B049-AC75-B403DFD3E888}"/>
              </a:ext>
            </a:extLst>
          </p:cNvPr>
          <p:cNvSpPr>
            <a:spLocks/>
          </p:cNvSpPr>
          <p:nvPr/>
        </p:nvSpPr>
        <p:spPr bwMode="auto">
          <a:xfrm>
            <a:off x="2781300" y="5910263"/>
            <a:ext cx="36322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00">
                <a:cs typeface="Arial" panose="020B0604020202020204" pitchFamily="34" charset="0"/>
                <a:sym typeface="Arial" panose="020B0604020202020204" pitchFamily="34" charset="0"/>
              </a:rPr>
              <a:t>NASA Mars Rover images</a:t>
            </a:r>
          </a:p>
        </p:txBody>
      </p:sp>
    </p:spTree>
  </p:cSld>
  <p:clrMapOvr>
    <a:masterClrMapping/>
  </p:clrMapOvr>
  <p:transition spd="slow"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Line 1">
            <a:extLst>
              <a:ext uri="{FF2B5EF4-FFF2-40B4-BE49-F238E27FC236}">
                <a16:creationId xmlns:a16="http://schemas.microsoft.com/office/drawing/2014/main" id="{F9B803A2-07DB-164A-AFB9-A15BC142F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5800" y="838200"/>
            <a:ext cx="7772400" cy="15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pic>
        <p:nvPicPr>
          <p:cNvPr id="15363" name="Picture 2">
            <a:extLst>
              <a:ext uri="{FF2B5EF4-FFF2-40B4-BE49-F238E27FC236}">
                <a16:creationId xmlns:a16="http://schemas.microsoft.com/office/drawing/2014/main" id="{5F62DCA0-DC43-2549-979B-0A2DA87033F6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4" name="Picture 3">
            <a:extLst>
              <a:ext uri="{FF2B5EF4-FFF2-40B4-BE49-F238E27FC236}">
                <a16:creationId xmlns:a16="http://schemas.microsoft.com/office/drawing/2014/main" id="{DAB070DD-55AE-774A-A3FD-E78FD0DE5636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447800"/>
            <a:ext cx="44196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5" name="Rectangle 4">
            <a:extLst>
              <a:ext uri="{FF2B5EF4-FFF2-40B4-BE49-F238E27FC236}">
                <a16:creationId xmlns:a16="http://schemas.microsoft.com/office/drawing/2014/main" id="{DEF2249F-D49A-5447-BDBF-A49C252CF273}"/>
              </a:ext>
            </a:extLst>
          </p:cNvPr>
          <p:cNvSpPr>
            <a:spLocks/>
          </p:cNvSpPr>
          <p:nvPr/>
        </p:nvSpPr>
        <p:spPr bwMode="auto">
          <a:xfrm>
            <a:off x="2781300" y="5910263"/>
            <a:ext cx="3632200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40639" bIns="0"/>
          <a:lstStyle>
            <a:lvl1pPr marL="39688"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</a:pPr>
            <a:r>
              <a:rPr lang="en-US" altLang="en-US" sz="1600">
                <a:cs typeface="Arial" panose="020B0604020202020204" pitchFamily="34" charset="0"/>
                <a:sym typeface="Arial" panose="020B0604020202020204" pitchFamily="34" charset="0"/>
              </a:rPr>
              <a:t>NASA Mars Rover images</a:t>
            </a:r>
          </a:p>
          <a:p>
            <a:pPr algn="ctr">
              <a:spcBef>
                <a:spcPct val="0"/>
              </a:spcBef>
            </a:pPr>
            <a:r>
              <a:rPr lang="en-US" altLang="en-US" sz="1600">
                <a:cs typeface="Arial" panose="020B0604020202020204" pitchFamily="34" charset="0"/>
                <a:sym typeface="Arial" panose="020B0604020202020204" pitchFamily="34" charset="0"/>
              </a:rPr>
              <a:t>with SIFT feature matches</a:t>
            </a:r>
            <a:br>
              <a:rPr lang="en-US" altLang="en-US" sz="1600">
                <a:cs typeface="Arial" panose="020B0604020202020204" pitchFamily="34" charset="0"/>
                <a:sym typeface="Arial" panose="020B0604020202020204" pitchFamily="34" charset="0"/>
              </a:rPr>
            </a:br>
            <a:r>
              <a:rPr lang="en-US" altLang="en-US" sz="1600">
                <a:cs typeface="Arial" panose="020B0604020202020204" pitchFamily="34" charset="0"/>
                <a:sym typeface="Arial" panose="020B0604020202020204" pitchFamily="34" charset="0"/>
              </a:rPr>
              <a:t>Figure by Noah Snavely</a:t>
            </a:r>
          </a:p>
        </p:txBody>
      </p:sp>
      <p:sp>
        <p:nvSpPr>
          <p:cNvPr id="15366" name="Rectangle 5">
            <a:extLst>
              <a:ext uri="{FF2B5EF4-FFF2-40B4-BE49-F238E27FC236}">
                <a16:creationId xmlns:a16="http://schemas.microsoft.com/office/drawing/2014/main" id="{241C379A-24BE-1D43-97D8-39962F1036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Ins="132080"/>
          <a:lstStyle/>
          <a:p>
            <a:r>
              <a:rPr lang="en-US" altLang="en-US"/>
              <a:t>Answer below </a:t>
            </a:r>
            <a:r>
              <a:rPr lang="en-US" altLang="en-US" sz="2400"/>
              <a:t>(look for tiny colored squares…)</a:t>
            </a:r>
          </a:p>
        </p:txBody>
      </p:sp>
    </p:spTree>
  </p:cSld>
  <p:clrMapOvr>
    <a:masterClrMapping/>
  </p:clrMapOvr>
  <p:transition spd="slow"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5DAA39A5-AF2B-E948-B152-AF4B7253D6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 Detection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94523EA-95A9-B24B-8AE0-9E2B2DA61FC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5867400"/>
            <a:ext cx="7772400" cy="304800"/>
          </a:xfrm>
        </p:spPr>
        <p:txBody>
          <a:bodyPr/>
          <a:lstStyle/>
          <a:p>
            <a:pPr>
              <a:lnSpc>
                <a:spcPct val="90000"/>
              </a:lnSpc>
            </a:pPr>
            <a:endParaRPr lang="ru-RU" altLang="en-US" sz="2000"/>
          </a:p>
        </p:txBody>
      </p:sp>
      <p:graphicFrame>
        <p:nvGraphicFramePr>
          <p:cNvPr id="16388" name="Object 4">
            <a:extLst>
              <a:ext uri="{FF2B5EF4-FFF2-40B4-BE49-F238E27FC236}">
                <a16:creationId xmlns:a16="http://schemas.microsoft.com/office/drawing/2014/main" id="{6DE803FD-903F-1043-8B77-402952750DD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58888" y="1219200"/>
          <a:ext cx="6627812" cy="441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7" name="Photo Editor Photo" r:id="rId3" imgW="4419600" imgH="2946400" progId="MSPhotoEd.3">
                  <p:embed/>
                </p:oleObj>
              </mc:Choice>
              <mc:Fallback>
                <p:oleObj name="Photo Editor Photo" r:id="rId3" imgW="4419600" imgH="2946400" progId="MSPhotoEd.3">
                  <p:embed/>
                  <p:pic>
                    <p:nvPicPr>
                      <p:cNvPr id="16388" name="Object 4">
                        <a:extLst>
                          <a:ext uri="{FF2B5EF4-FFF2-40B4-BE49-F238E27FC236}">
                            <a16:creationId xmlns:a16="http://schemas.microsoft.com/office/drawing/2014/main" id="{6DE803FD-903F-1043-8B77-402952750DD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58888" y="1219200"/>
                        <a:ext cx="6627812" cy="4419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1925" name="Object 5">
            <a:extLst>
              <a:ext uri="{FF2B5EF4-FFF2-40B4-BE49-F238E27FC236}">
                <a16:creationId xmlns:a16="http://schemas.microsoft.com/office/drawing/2014/main" id="{21F1E507-8B50-8E44-BC58-C397096F503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262063" y="1223963"/>
          <a:ext cx="6621462" cy="441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08" name="Photo Editor Photo" r:id="rId5" imgW="4413250" imgH="2940050" progId="MSPhotoEd.3">
                  <p:embed/>
                </p:oleObj>
              </mc:Choice>
              <mc:Fallback>
                <p:oleObj name="Photo Editor Photo" r:id="rId5" imgW="4413250" imgH="2940050" progId="MSPhotoEd.3">
                  <p:embed/>
                  <p:pic>
                    <p:nvPicPr>
                      <p:cNvPr id="721925" name="Object 5">
                        <a:extLst>
                          <a:ext uri="{FF2B5EF4-FFF2-40B4-BE49-F238E27FC236}">
                            <a16:creationId xmlns:a16="http://schemas.microsoft.com/office/drawing/2014/main" id="{21F1E507-8B50-8E44-BC58-C397096F503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2063" y="1223963"/>
                        <a:ext cx="6621462" cy="441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1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853434CE-26C7-634C-9452-12754ACC73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Feature Matching</a:t>
            </a:r>
          </a:p>
        </p:txBody>
      </p:sp>
      <p:sp>
        <p:nvSpPr>
          <p:cNvPr id="722947" name="Rectangle 3">
            <a:extLst>
              <a:ext uri="{FF2B5EF4-FFF2-40B4-BE49-F238E27FC236}">
                <a16:creationId xmlns:a16="http://schemas.microsoft.com/office/drawing/2014/main" id="{C8B3CC49-D42B-6D45-BD9D-278512C52EC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8229600" cy="5257800"/>
          </a:xfrm>
        </p:spPr>
        <p:txBody>
          <a:bodyPr/>
          <a:lstStyle/>
          <a:p>
            <a:r>
              <a:rPr lang="en-US" altLang="en-US"/>
              <a:t>How do we match the features between the images?</a:t>
            </a:r>
          </a:p>
          <a:p>
            <a:pPr lvl="1"/>
            <a:r>
              <a:rPr lang="en-US" altLang="en-US"/>
              <a:t>Need a way to </a:t>
            </a:r>
            <a:r>
              <a:rPr lang="en-US" altLang="en-US" u="sng"/>
              <a:t>describe</a:t>
            </a:r>
            <a:r>
              <a:rPr lang="en-US" altLang="en-US"/>
              <a:t> a region around each feature</a:t>
            </a:r>
          </a:p>
          <a:p>
            <a:pPr lvl="2"/>
            <a:r>
              <a:rPr lang="en-US" altLang="en-US"/>
              <a:t>e.g. image patch around each feature</a:t>
            </a:r>
          </a:p>
          <a:p>
            <a:pPr lvl="1"/>
            <a:r>
              <a:rPr lang="en-US" altLang="en-US"/>
              <a:t>Use successful matches to estimate homography</a:t>
            </a:r>
          </a:p>
          <a:p>
            <a:pPr lvl="2"/>
            <a:r>
              <a:rPr lang="en-US" altLang="en-US"/>
              <a:t>Need to do something to get rid of outliers </a:t>
            </a:r>
          </a:p>
          <a:p>
            <a:r>
              <a:rPr lang="en-US" altLang="en-US"/>
              <a:t>Issues:</a:t>
            </a:r>
          </a:p>
          <a:p>
            <a:pPr lvl="1"/>
            <a:r>
              <a:rPr lang="en-US" altLang="en-US"/>
              <a:t>What if the image patches for several interest points look similar?</a:t>
            </a:r>
          </a:p>
          <a:p>
            <a:pPr lvl="2"/>
            <a:r>
              <a:rPr lang="en-US" altLang="en-US"/>
              <a:t>Make patch size bigger</a:t>
            </a:r>
          </a:p>
          <a:p>
            <a:pPr lvl="1"/>
            <a:r>
              <a:rPr lang="en-US" altLang="en-US"/>
              <a:t>What if the image patches for the same feature look different due to scale, rotation, etc.</a:t>
            </a:r>
          </a:p>
          <a:p>
            <a:pPr lvl="2"/>
            <a:r>
              <a:rPr lang="en-US" altLang="en-US"/>
              <a:t>Need an invariant descriptor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294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2947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D2936362-6DFA-3444-8C57-511DC39480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Planar mosaic</a:t>
            </a:r>
          </a:p>
        </p:txBody>
      </p:sp>
      <p:pic>
        <p:nvPicPr>
          <p:cNvPr id="43011" name="Picture 3">
            <a:extLst>
              <a:ext uri="{FF2B5EF4-FFF2-40B4-BE49-F238E27FC236}">
                <a16:creationId xmlns:a16="http://schemas.microsoft.com/office/drawing/2014/main" id="{B175D12E-9D32-F544-9C69-2C4113733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38862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012" name="Picture 4">
            <a:extLst>
              <a:ext uri="{FF2B5EF4-FFF2-40B4-BE49-F238E27FC236}">
                <a16:creationId xmlns:a16="http://schemas.microsoft.com/office/drawing/2014/main" id="{279AA008-13C3-EC42-8515-F8C2C04E0B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3886200"/>
            <a:ext cx="44196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5828EBBE-5BEF-7D45-B1C4-BB421435A55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Invariant Feature Descriptors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6155FB9-2677-E04B-B421-2C26E0AA0CA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1800"/>
              <a:t>Schmid &amp; Mohr 1997, Lowe 1999, Baumberg 2000, Tuytelaars &amp; Van Gool 2000, Mikolajczyk &amp; Schmid 2001, Brown &amp; Lowe 2002, Matas et. al. 2002, Schaffalitzky &amp; Zisserman 2002 </a:t>
            </a:r>
          </a:p>
          <a:p>
            <a:endParaRPr lang="en-US" altLang="en-US" sz="2000"/>
          </a:p>
        </p:txBody>
      </p:sp>
      <p:grpSp>
        <p:nvGrpSpPr>
          <p:cNvPr id="18436" name="Group 4">
            <a:extLst>
              <a:ext uri="{FF2B5EF4-FFF2-40B4-BE49-F238E27FC236}">
                <a16:creationId xmlns:a16="http://schemas.microsoft.com/office/drawing/2014/main" id="{1553A85F-60FB-CF4D-BFD7-BB66E36041A2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09600" y="2590800"/>
            <a:ext cx="8077200" cy="4025900"/>
            <a:chOff x="10416" y="9360"/>
            <a:chExt cx="6236" cy="3109"/>
          </a:xfrm>
        </p:grpSpPr>
        <p:pic>
          <p:nvPicPr>
            <p:cNvPr id="18437" name="Picture 5" descr="featExtract1">
              <a:extLst>
                <a:ext uri="{FF2B5EF4-FFF2-40B4-BE49-F238E27FC236}">
                  <a16:creationId xmlns:a16="http://schemas.microsoft.com/office/drawing/2014/main" id="{FFEBB988-EDC8-FA40-9747-04E6A9FA2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416" y="9360"/>
              <a:ext cx="1690" cy="12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8" name="Picture 6" descr="featExtract2">
              <a:extLst>
                <a:ext uri="{FF2B5EF4-FFF2-40B4-BE49-F238E27FC236}">
                  <a16:creationId xmlns:a16="http://schemas.microsoft.com/office/drawing/2014/main" id="{D6976637-7654-E645-B0A7-83455AEB7D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350" y="10626"/>
              <a:ext cx="2302" cy="1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9" name="Picture 7" descr="featData1">
              <a:extLst>
                <a:ext uri="{FF2B5EF4-FFF2-40B4-BE49-F238E27FC236}">
                  <a16:creationId xmlns:a16="http://schemas.microsoft.com/office/drawing/2014/main" id="{327A8960-9766-D14C-AA6D-5A2AB6873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" y="10889"/>
              <a:ext cx="1229" cy="1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40" name="Picture 8" descr="featData2">
              <a:extLst>
                <a:ext uri="{FF2B5EF4-FFF2-40B4-BE49-F238E27FC236}">
                  <a16:creationId xmlns:a16="http://schemas.microsoft.com/office/drawing/2014/main" id="{C38D7B3B-F6C9-7C4D-B561-5BB39B12E54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564" y="9360"/>
              <a:ext cx="1229" cy="12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441" name="AutoShape 9">
              <a:extLst>
                <a:ext uri="{FF2B5EF4-FFF2-40B4-BE49-F238E27FC236}">
                  <a16:creationId xmlns:a16="http://schemas.microsoft.com/office/drawing/2014/main" id="{49B141BA-5148-DE4D-906B-9EB254CAC3F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1913" y="9705"/>
              <a:ext cx="767" cy="576"/>
            </a:xfrm>
            <a:prstGeom prst="rightArrow">
              <a:avLst>
                <a:gd name="adj1" fmla="val 50000"/>
                <a:gd name="adj2" fmla="val 33290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  <p:sp>
          <p:nvSpPr>
            <p:cNvPr id="18442" name="AutoShape 10">
              <a:extLst>
                <a:ext uri="{FF2B5EF4-FFF2-40B4-BE49-F238E27FC236}">
                  <a16:creationId xmlns:a16="http://schemas.microsoft.com/office/drawing/2014/main" id="{289AED33-7B5E-B641-BAAD-4213D0C36CB2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 rot="10800000">
              <a:off x="13659" y="11240"/>
              <a:ext cx="768" cy="576"/>
            </a:xfrm>
            <a:prstGeom prst="rightArrow">
              <a:avLst>
                <a:gd name="adj1" fmla="val 50000"/>
                <a:gd name="adj2" fmla="val 33333"/>
              </a:avLst>
            </a:prstGeom>
            <a:solidFill>
              <a:schemeClr val="accent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•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–"/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»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</a:pPr>
              <a:endParaRPr lang="en-US" altLang="en-US">
                <a:latin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45FC818-809C-0D4F-82DD-75C3DB3DA8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3000"/>
              <a:t>Invariant Local Features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CF55286D-A1F9-2D40-9C39-A6960582BF1D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533400" y="1143000"/>
            <a:ext cx="8001000" cy="1676400"/>
          </a:xfrm>
        </p:spPr>
        <p:txBody>
          <a:bodyPr/>
          <a:lstStyle/>
          <a:p>
            <a:pPr marL="0" indent="0"/>
            <a:r>
              <a:rPr lang="en-US" altLang="en-US" sz="2000"/>
              <a:t>Image content is transformed into local feature coordinates that are invariant to translation, rotation, scale, and other imaging parameters</a:t>
            </a:r>
          </a:p>
        </p:txBody>
      </p:sp>
      <p:pic>
        <p:nvPicPr>
          <p:cNvPr id="19460" name="Picture 4" descr="sift-feat">
            <a:extLst>
              <a:ext uri="{FF2B5EF4-FFF2-40B4-BE49-F238E27FC236}">
                <a16:creationId xmlns:a16="http://schemas.microsoft.com/office/drawing/2014/main" id="{EB5F8FFA-294E-804E-A7E4-2B4B6EC1F93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5800" y="2362200"/>
            <a:ext cx="7559675" cy="3640138"/>
          </a:xfrm>
          <a:noFill/>
        </p:spPr>
      </p:pic>
      <p:sp>
        <p:nvSpPr>
          <p:cNvPr id="19461" name="Text Box 5">
            <a:extLst>
              <a:ext uri="{FF2B5EF4-FFF2-40B4-BE49-F238E27FC236}">
                <a16:creationId xmlns:a16="http://schemas.microsoft.com/office/drawing/2014/main" id="{F3C0C921-FF01-A84F-AE0A-96BA46D43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2800" y="6186488"/>
            <a:ext cx="247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en-US" altLang="en-US" sz="1800"/>
              <a:t>Features Descriptors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60578BE3-28FB-BC42-8230-A44F51FD5C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Applications  </a:t>
            </a:r>
            <a:endParaRPr lang="ru-RU" altLang="en-US"/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07A8838-35F7-664F-85AB-2F8222FB50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sz="2800"/>
              <a:t>Feature points are used for:</a:t>
            </a:r>
          </a:p>
          <a:p>
            <a:pPr lvl="1"/>
            <a:r>
              <a:rPr lang="en-US" altLang="en-US" sz="2400"/>
              <a:t>Image alignment (homography, fundamental matrix)</a:t>
            </a:r>
          </a:p>
          <a:p>
            <a:pPr lvl="1"/>
            <a:r>
              <a:rPr lang="en-US" altLang="en-US" sz="2400"/>
              <a:t>3D reconstruction</a:t>
            </a:r>
          </a:p>
          <a:p>
            <a:pPr lvl="1"/>
            <a:r>
              <a:rPr lang="en-US" altLang="en-US" sz="2400"/>
              <a:t>Motion tracking</a:t>
            </a:r>
          </a:p>
          <a:p>
            <a:pPr lvl="1"/>
            <a:r>
              <a:rPr lang="en-US" altLang="en-US" sz="2400"/>
              <a:t>Object recognition</a:t>
            </a:r>
          </a:p>
          <a:p>
            <a:pPr lvl="1"/>
            <a:r>
              <a:rPr lang="en-US" altLang="en-US" sz="2400"/>
              <a:t>Indexing and database retrieval</a:t>
            </a:r>
          </a:p>
          <a:p>
            <a:pPr lvl="1"/>
            <a:r>
              <a:rPr lang="en-US" altLang="en-US" sz="2400"/>
              <a:t>Robot navigation</a:t>
            </a:r>
          </a:p>
          <a:p>
            <a:pPr lvl="1"/>
            <a:r>
              <a:rPr lang="en-US" altLang="en-US" sz="2400"/>
              <a:t>… other</a:t>
            </a:r>
            <a:endParaRPr lang="ru-RU" altLang="en-US" sz="2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>
            <a:extLst>
              <a:ext uri="{FF2B5EF4-FFF2-40B4-BE49-F238E27FC236}">
                <a16:creationId xmlns:a16="http://schemas.microsoft.com/office/drawing/2014/main" id="{D6B4CBF7-26F2-264A-9B4B-AD876AE192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Julian Beever: Manual Homographies</a:t>
            </a:r>
            <a:endParaRPr lang="ru-RU" altLang="en-US"/>
          </a:p>
        </p:txBody>
      </p:sp>
      <p:sp>
        <p:nvSpPr>
          <p:cNvPr id="44035" name="Rectangle 4">
            <a:extLst>
              <a:ext uri="{FF2B5EF4-FFF2-40B4-BE49-F238E27FC236}">
                <a16:creationId xmlns:a16="http://schemas.microsoft.com/office/drawing/2014/main" id="{106049E1-C752-BD46-AFD6-53A86D6061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6400800"/>
            <a:ext cx="5121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–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»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ru-RU" altLang="en-US" dirty="0">
                <a:latin typeface="Times New Roman" panose="02020603050405020304" pitchFamily="18" charset="0"/>
                <a:hlinkClick r:id="rId2"/>
              </a:rPr>
              <a:t>http://users.skynet.be/J.Beever/pave.htm</a:t>
            </a:r>
            <a:endParaRPr lang="ru-RU" altLang="en-US" dirty="0">
              <a:latin typeface="Times New Roman" panose="02020603050405020304" pitchFamily="18" charset="0"/>
            </a:endParaRPr>
          </a:p>
        </p:txBody>
      </p:sp>
      <p:pic>
        <p:nvPicPr>
          <p:cNvPr id="44036" name="Picture 5">
            <a:extLst>
              <a:ext uri="{FF2B5EF4-FFF2-40B4-BE49-F238E27FC236}">
                <a16:creationId xmlns:a16="http://schemas.microsoft.com/office/drawing/2014/main" id="{B81962D2-C021-DA41-A53F-AB10223F86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890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4" name="Picture 6">
            <a:extLst>
              <a:ext uri="{FF2B5EF4-FFF2-40B4-BE49-F238E27FC236}">
                <a16:creationId xmlns:a16="http://schemas.microsoft.com/office/drawing/2014/main" id="{431F03E3-0823-884F-B5C4-4B1BC4042B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95350"/>
            <a:ext cx="35814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5" name="Picture 7">
            <a:extLst>
              <a:ext uri="{FF2B5EF4-FFF2-40B4-BE49-F238E27FC236}">
                <a16:creationId xmlns:a16="http://schemas.microsoft.com/office/drawing/2014/main" id="{1DD06BB1-57C6-B340-B384-917CA94F4F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49576" name="Picture 8">
            <a:extLst>
              <a:ext uri="{FF2B5EF4-FFF2-40B4-BE49-F238E27FC236}">
                <a16:creationId xmlns:a16="http://schemas.microsoft.com/office/drawing/2014/main" id="{01BA8476-3F12-7248-907F-649B74841F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708400"/>
            <a:ext cx="4038600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9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32089710-94EE-264C-890C-F857447428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Bells and Whistles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ED7A09D6-1D1D-674E-BE99-90A46A8724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Blending and Compositing</a:t>
            </a:r>
          </a:p>
          <a:p>
            <a:pPr lvl="1"/>
            <a:r>
              <a:rPr lang="en-US" altLang="en-US"/>
              <a:t>use homographies to combine images or video and images together in an interesting (fun) way.  E.g.</a:t>
            </a:r>
          </a:p>
          <a:p>
            <a:pPr lvl="2"/>
            <a:r>
              <a:rPr lang="en-US" altLang="en-US"/>
              <a:t>put fake graffiti on buildings or chalk drawings on the ground</a:t>
            </a:r>
          </a:p>
          <a:p>
            <a:pPr lvl="2"/>
            <a:r>
              <a:rPr lang="en-US" altLang="en-US"/>
              <a:t>replace a road sign with your own poster</a:t>
            </a:r>
          </a:p>
          <a:p>
            <a:pPr lvl="2"/>
            <a:r>
              <a:rPr lang="en-US" altLang="en-US"/>
              <a:t>project a movie onto a building wall</a:t>
            </a:r>
          </a:p>
          <a:p>
            <a:pPr lvl="2"/>
            <a:r>
              <a:rPr lang="en-US" altLang="en-US"/>
              <a:t>etc.</a:t>
            </a:r>
          </a:p>
        </p:txBody>
      </p:sp>
      <p:pic>
        <p:nvPicPr>
          <p:cNvPr id="47108" name="Picture 4">
            <a:extLst>
              <a:ext uri="{FF2B5EF4-FFF2-40B4-BE49-F238E27FC236}">
                <a16:creationId xmlns:a16="http://schemas.microsoft.com/office/drawing/2014/main" id="{DE4849B2-4707-3446-B76A-12A72FA91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9150" y="3052763"/>
            <a:ext cx="4286250" cy="372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mobmain3">
            <a:extLst>
              <a:ext uri="{FF2B5EF4-FFF2-40B4-BE49-F238E27FC236}">
                <a16:creationId xmlns:a16="http://schemas.microsoft.com/office/drawing/2014/main" id="{B9BD7A56-5DE9-D042-97BC-09ED2B1B1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4108450" cy="270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16A75AB2-0306-564C-A6C4-E182C9E0E6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Bells and Whistles</a:t>
            </a:r>
          </a:p>
        </p:txBody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E32769A-D870-ED48-B996-58F34314F6A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/>
              <a:t>Virtual Camera rorate</a:t>
            </a:r>
          </a:p>
          <a:p>
            <a:pPr lvl="1"/>
            <a:r>
              <a:rPr lang="en-US" altLang="en-US"/>
              <a:t>Similar to face morphing, produce a video of virtual camera rotation from a single image</a:t>
            </a:r>
          </a:p>
          <a:p>
            <a:pPr lvl="1"/>
            <a:r>
              <a:rPr lang="en-US" altLang="en-US"/>
              <a:t>Can also do it for translation, if looking at a planar object</a:t>
            </a:r>
          </a:p>
          <a:p>
            <a:endParaRPr lang="en-US" altLang="en-US"/>
          </a:p>
          <a:p>
            <a:r>
              <a:rPr lang="en-US" altLang="en-US"/>
              <a:t>Other interesting ideas?</a:t>
            </a:r>
          </a:p>
          <a:p>
            <a:pPr lvl="1"/>
            <a:r>
              <a:rPr lang="en-US" altLang="en-US"/>
              <a:t>talk to me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FONTSIZE" val="10"/>
  <p:tag name="DEFAULTWIDTH" val="348"/>
  <p:tag name="DEFAULTHEIGHT" val="63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tilde{x}_c, \tilde{y}_c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&#13;&#10;(sin \theta, h, cos \theta) = (\hat{x}, \hat{y}, \hat{z})&#13;&#10;$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858.62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h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heta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y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x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*}&#13;&#10;\theta &amp;=&amp; (x_{cyl} - x_c) / f \\&#13;&#10;h &amp;=&amp; (y_{cyl} - y_c) / f \\&#13;&#10;\hat{x} &amp;=&amp; \sin\theta \\&#13;&#10;\hat{y} &amp;=&amp; h \\&#13;&#10;\hat{z} &amp;=&amp; \cos\theta \\&#13;&#10;x &amp;=&amp; f \hat{x}/\hat{z} + x_c \\&#13;&#10;y &amp;=&amp; f \hat{y}/\hat{z} + y_c \\&#13;&#10;\end{eqnarray*}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183.875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, Y, Z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heta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3.25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&#13;&#10;(\tilde{x}, \tilde{y}) = (f\theta, fh) + (\tilde{x}_c, \tilde{y}_c)&#13;&#10;$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def\matrx #1#2{\left[&#13;&#10;    \begin{array}{#1} #2&#13;&#10;    \end{array} \right]}&#9;% real matrix (square brackets)&#13;&#10;\def\Rm{{\bf R}}&#9;% rotation matrix&#13;&#10;\[&#9;\matrx{c}{X_c \\ Y_c \\ Z_c} = &#13;&#10;&#9;\matrx{c}\Rm_{3 \times 3}&#13;&#10;&#9;\matrx{c}{X \\ Y \\ Z} + {\bf t}&#13;&#10;\]\[&#13;&#10;&#9;\matrx{c}{u \\ v \\ 1} \sim&#13;&#10;&#9;\matrx{c}{U \\ V \\ W} =&#13;&#10;&#9;\matrx{ccc}{f &amp; 0 &amp; u_c \\&#13;&#10;&#9;&#9;     0 &amp; f &amp; v_c \\&#13;&#10;&#9;&#9;     0 &amp; 0 &amp;  1}&#13;&#10;&#9;\matrx{c}{X_c \\ Y_c \\ Z_c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45.875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y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x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tilde{x}_c, \tilde{y}_c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39.375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y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x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*}&#13;&#10;\theta &amp;=&amp; (x_{sph} - x_c) / f \\&#13;&#10;h &amp;=&amp; (y_{sph} - y_c) / f \\&#13;&#10;\hat{x} &amp;=&amp; \sin\theta \\&#13;&#10;\hat{y} &amp;=&amp; h \\&#13;&#10;\hat{z} &amp;=&amp; \cos\theta \\&#13;&#10;x &amp;=&amp; f \hat{x}/\hat{z} + x_c \\&#13;&#10;y &amp;=&amp; f \hat{y}/\hat{z} + y_c \\&#13;&#10;\end{eqnarray*}&#13;&#10;\end{document}&#13;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2"/>
  <p:tag name="BOXFONT" val="10"/>
  <p:tag name="BOXWRAP" val="False"/>
  <p:tag name="WORKAROUNDTRANSPARENCYBUG" val="False"/>
  <p:tag name="BITMAPFORMAT" val="bmpmono"/>
  <p:tag name="DEBUGINTERACTIVE" val="True"/>
  <p:tag name="ORIGWIDTH" val="190"/>
  <p:tag name="PICTUREFILESIZE" val="136626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*}&#13;&#10;\theta &amp;=&amp; (x_{sph} - x_c) / f \\&#13;&#10;h &amp;=&amp; (y_{sph} - y_c) / f \\&#13;&#10;\hat{x} &amp;=&amp; \sin\theta \\&#13;&#10;\hat{y} &amp;=&amp; h \\&#13;&#10;\hat{z} &amp;=&amp; \cos\theta \\&#13;&#10;x &amp;=&amp; f \hat{x}/\hat{z} + x_c \\&#13;&#10;y &amp;=&amp; f \hat{y}/\hat{z} + y_c \\&#13;&#10;\end{eqnarray*}&#13;&#10;\end{document}&#13;&#10;"/>
  <p:tag name="EXTERNALNAME" val="Edittex"/>
  <p:tag name="BLEND" val="False"/>
  <p:tag name="TRANSPARENT" val="False"/>
  <p:tag name="KEEPFILES" val="False"/>
  <p:tag name="DEBUGPAUSE" val="False"/>
  <p:tag name="RESOLUTION" val="1200"/>
  <p:tag name="TIMEOUT" val="(none)"/>
  <p:tag name="BOXWIDTH" val="348"/>
  <p:tag name="BOXHEIGHT" val="396"/>
  <p:tag name="BOXFONT" val="10"/>
  <p:tag name="BOXWRAP" val="False"/>
  <p:tag name="WORKAROUNDTRANSPARENCYBUG" val="False"/>
  <p:tag name="BITMAPFORMAT" val="bmpmono"/>
  <p:tag name="DEBUGINTERACTIVE" val="True"/>
  <p:tag name="ORIGWIDTH" val="190"/>
  <p:tag name="PICTUREFILESIZE" val="1366262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X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Z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', y'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, y,z) \rightarrow (-d\frac{x}{z},~{-d\frac{y}{z}}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824.375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X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Z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hat{x}, \hat{y}, \hat{z}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', y'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X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Z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hat{x}, \hat{y}, \hat{z}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', y'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X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67.5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Z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52.2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hat{x}, \hat{y}, \hat{z}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\hat{x}, \hat{y}, \hat{z}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54.75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', y'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20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*}&#13;&#10; \\&#13;&#10;\hat{r}^2 &amp;=&amp; \hat{x}^2 + \hat{y}^2 \\&#13;&#10;\hat{x}' &amp;=&amp; \hat{x}/ (1 + \kappa_1 \hat{r}^2 + \kappa_2\hat{ r}^4) \\&#13;&#10;\hat{y}' &amp;=&amp; \hat{y} /(1 + \kappa_1 \hat{r}^2 + \kappa_2 \hat{r}^4) \\&#13;&#10;x &amp;=&amp; f \hat{x}'/\hat{z} + x_c \\&#13;&#10;y &amp;=&amp; f \hat{y}'/\hat{z} + y_c \\&#13;&#10;\end{eqnarray*}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7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begin{eqnarray*}&#13;&#10; \\&#13;&#10;\hat{r}^2 &amp;=&amp; \hat{x}^2 + \hat{y}^2 \\&#13;&#10;\hat{x}' &amp;=&amp; \hat{x}/ (1 + \kappa_1 \hat{r}^2 + \kappa_2\hat{ r}^4) \\&#13;&#10;\hat{y}' &amp;=&amp; \hat{y} /(1 + \kappa_1 \hat{r}^2 + \kappa_2 \hat{r}^4) \\&#13;&#10;x &amp;=&amp; f \hat{x}'/\hat{z} + x_c \\&#13;&#10;y &amp;=&amp; f \hat{y}'/\hat{z} + y_c \\&#13;&#10;\end{eqnarray*}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27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(X, Y, Z)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306.875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&#13;&#10;(\hat{x}, \hat{y}, \hat{z}) = \frac{1}{\sqrt{X^2 + Z^2}} (X, Y, Z)&#13;&#10;$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1000.7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$&#13;&#10;(\tilde{x}, \tilde{y}) = (f\theta, fh) + (\tilde{x}_c, \tilde{y}_c)&#13;&#10;$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940.5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y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3;&#10;\begin{document}&#13;&#10;\[&#13;&#10;\tilde{x}&#13;&#10;\]&#13;&#10;\end{document}&#13;&#10;"/>
  <p:tag name="EXTERNALNAME" val="Edittex"/>
  <p:tag name="BLEND" val="False"/>
  <p:tag name="TRANSPARENT" val="False"/>
  <p:tag name="BITMAPFORMAT" val="bmpmono"/>
  <p:tag name="DEBUGINTERACTIVE" val="True"/>
  <p:tag name="ORIGWIDTH" val="40.5"/>
</p:tagLst>
</file>

<file path=ppt/theme/theme1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Office\Templates\Blank Presentation.pot</Template>
  <TotalTime>27556</TotalTime>
  <Words>2658</Words>
  <Application>Microsoft Macintosh PowerPoint</Application>
  <PresentationFormat>On-screen Show (4:3)</PresentationFormat>
  <Paragraphs>430</Paragraphs>
  <Slides>62</Slides>
  <Notes>13</Notes>
  <HiddenSlides>5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62</vt:i4>
      </vt:variant>
    </vt:vector>
  </HeadingPairs>
  <TitlesOfParts>
    <vt:vector size="71" baseType="lpstr">
      <vt:lpstr>Arial Unicode MS</vt:lpstr>
      <vt:lpstr>Arial</vt:lpstr>
      <vt:lpstr>Courier</vt:lpstr>
      <vt:lpstr>Symbol</vt:lpstr>
      <vt:lpstr>Times New Roman</vt:lpstr>
      <vt:lpstr>Verdana</vt:lpstr>
      <vt:lpstr>Blank Presentation</vt:lpstr>
      <vt:lpstr>Photo Editor Photo</vt:lpstr>
      <vt:lpstr>Equation</vt:lpstr>
      <vt:lpstr>More Mosaic Madness</vt:lpstr>
      <vt:lpstr>Project 4: Panorama</vt:lpstr>
      <vt:lpstr>Think about this: When is this not true?</vt:lpstr>
      <vt:lpstr>changing camera center</vt:lpstr>
      <vt:lpstr>Planar scene (or far away)</vt:lpstr>
      <vt:lpstr>Planar mosaic</vt:lpstr>
      <vt:lpstr>Julian Beever: Manual Homographies</vt:lpstr>
      <vt:lpstr>Bells and Whistles</vt:lpstr>
      <vt:lpstr>Bells and Whistles</vt:lpstr>
      <vt:lpstr>From previous year’s classes</vt:lpstr>
      <vt:lpstr>Bells and Whistles</vt:lpstr>
      <vt:lpstr>Setting alpha: simple averaging</vt:lpstr>
      <vt:lpstr>Setting alpha: center seam</vt:lpstr>
      <vt:lpstr>Setting alpha: blurred seam</vt:lpstr>
      <vt:lpstr>Simplification: Two-band Blending</vt:lpstr>
      <vt:lpstr>2-band “Laplacian Stack” Blending</vt:lpstr>
      <vt:lpstr>Linear Blending</vt:lpstr>
      <vt:lpstr>2-band Blending</vt:lpstr>
      <vt:lpstr>Spherical Panoramas</vt:lpstr>
      <vt:lpstr>Homography</vt:lpstr>
      <vt:lpstr>Rotational Mosaics</vt:lpstr>
      <vt:lpstr>3D → 2D Perspective Projection</vt:lpstr>
      <vt:lpstr>3D Rotation Model</vt:lpstr>
      <vt:lpstr>Pairwise alignment</vt:lpstr>
      <vt:lpstr>Rotation about vertical axis</vt:lpstr>
      <vt:lpstr>Do we have to project onto a plane? </vt:lpstr>
      <vt:lpstr>Full Panoramas</vt:lpstr>
      <vt:lpstr>Cylindrical projection</vt:lpstr>
      <vt:lpstr>Cylindrical Projection</vt:lpstr>
      <vt:lpstr>Inverse Cylindrical projection</vt:lpstr>
      <vt:lpstr>Cylindrical panoramas</vt:lpstr>
      <vt:lpstr>Cylindrical image stitching</vt:lpstr>
      <vt:lpstr>Assembling the panorama</vt:lpstr>
      <vt:lpstr>Problem:  Drift</vt:lpstr>
      <vt:lpstr>Full-view (360°) panoramas</vt:lpstr>
      <vt:lpstr>Spherical projection</vt:lpstr>
      <vt:lpstr>Spherical Projection</vt:lpstr>
      <vt:lpstr>Inverse Spherical projection</vt:lpstr>
      <vt:lpstr>3D rotation</vt:lpstr>
      <vt:lpstr>Full-view Panorama</vt:lpstr>
      <vt:lpstr>Other projections are possible</vt:lpstr>
      <vt:lpstr>Cylindrical reprojection</vt:lpstr>
      <vt:lpstr>What’s your focal length, buddy?</vt:lpstr>
      <vt:lpstr>Distortion</vt:lpstr>
      <vt:lpstr>Radial distortion</vt:lpstr>
      <vt:lpstr>Polar Projection</vt:lpstr>
      <vt:lpstr>Up till now:</vt:lpstr>
      <vt:lpstr>Live Homography…</vt:lpstr>
      <vt:lpstr>Image Alignment</vt:lpstr>
      <vt:lpstr>Direct Alignment </vt:lpstr>
      <vt:lpstr>Direct Alignment (brute force)</vt:lpstr>
      <vt:lpstr>Problems with brute force</vt:lpstr>
      <vt:lpstr>Problems with brute force</vt:lpstr>
      <vt:lpstr>Image alignment</vt:lpstr>
      <vt:lpstr>Feature-based alignment</vt:lpstr>
      <vt:lpstr>A hard feature matching problem</vt:lpstr>
      <vt:lpstr>Answer below (look for tiny colored squares…)</vt:lpstr>
      <vt:lpstr>Feature Detection</vt:lpstr>
      <vt:lpstr>Feature Matching</vt:lpstr>
      <vt:lpstr>Invariant Feature Descriptors</vt:lpstr>
      <vt:lpstr>Invariant Local Features</vt:lpstr>
      <vt:lpstr>Applications  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Vision: Mosaics</dc:title>
  <dc:creator>Steve Seitz</dc:creator>
  <cp:lastModifiedBy>Angjoo Kanazawa</cp:lastModifiedBy>
  <cp:revision>670</cp:revision>
  <cp:lastPrinted>1999-10-04T18:53:50Z</cp:lastPrinted>
  <dcterms:created xsi:type="dcterms:W3CDTF">1998-05-10T17:20:27Z</dcterms:created>
  <dcterms:modified xsi:type="dcterms:W3CDTF">2023-10-05T19:11:45Z</dcterms:modified>
</cp:coreProperties>
</file>