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1.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Lst>
  <p:notesMasterIdLst>
    <p:notesMasterId r:id="rId91"/>
  </p:notesMasterIdLst>
  <p:handoutMasterIdLst>
    <p:handoutMasterId r:id="rId92"/>
  </p:handoutMasterIdLst>
  <p:sldIdLst>
    <p:sldId id="1589" r:id="rId3"/>
    <p:sldId id="3216" r:id="rId4"/>
    <p:sldId id="1701" r:id="rId5"/>
    <p:sldId id="751" r:id="rId6"/>
    <p:sldId id="753" r:id="rId7"/>
    <p:sldId id="1702" r:id="rId8"/>
    <p:sldId id="1630" r:id="rId9"/>
    <p:sldId id="1631" r:id="rId10"/>
    <p:sldId id="1632" r:id="rId11"/>
    <p:sldId id="1633" r:id="rId12"/>
    <p:sldId id="1634" r:id="rId13"/>
    <p:sldId id="1635" r:id="rId14"/>
    <p:sldId id="1636" r:id="rId15"/>
    <p:sldId id="1637" r:id="rId16"/>
    <p:sldId id="1638" r:id="rId17"/>
    <p:sldId id="1703" r:id="rId18"/>
    <p:sldId id="1639" r:id="rId19"/>
    <p:sldId id="1640" r:id="rId20"/>
    <p:sldId id="1641" r:id="rId21"/>
    <p:sldId id="2667" r:id="rId22"/>
    <p:sldId id="3196" r:id="rId23"/>
    <p:sldId id="3198" r:id="rId24"/>
    <p:sldId id="3199" r:id="rId25"/>
    <p:sldId id="3201" r:id="rId26"/>
    <p:sldId id="3217" r:id="rId27"/>
    <p:sldId id="1790" r:id="rId28"/>
    <p:sldId id="1810" r:id="rId29"/>
    <p:sldId id="1792" r:id="rId30"/>
    <p:sldId id="1706" r:id="rId31"/>
    <p:sldId id="1768" r:id="rId32"/>
    <p:sldId id="1769" r:id="rId33"/>
    <p:sldId id="1770" r:id="rId34"/>
    <p:sldId id="1771" r:id="rId35"/>
    <p:sldId id="1802" r:id="rId36"/>
    <p:sldId id="1773" r:id="rId37"/>
    <p:sldId id="1774" r:id="rId38"/>
    <p:sldId id="1775" r:id="rId39"/>
    <p:sldId id="1776" r:id="rId40"/>
    <p:sldId id="1778" r:id="rId41"/>
    <p:sldId id="1777" r:id="rId42"/>
    <p:sldId id="1784" r:id="rId43"/>
    <p:sldId id="1445" r:id="rId44"/>
    <p:sldId id="1642" r:id="rId45"/>
    <p:sldId id="1704" r:id="rId46"/>
    <p:sldId id="1643" r:id="rId47"/>
    <p:sldId id="1447" r:id="rId48"/>
    <p:sldId id="1448" r:id="rId49"/>
    <p:sldId id="1449" r:id="rId50"/>
    <p:sldId id="1450" r:id="rId51"/>
    <p:sldId id="825" r:id="rId52"/>
    <p:sldId id="1451" r:id="rId53"/>
    <p:sldId id="793" r:id="rId54"/>
    <p:sldId id="1452" r:id="rId55"/>
    <p:sldId id="520" r:id="rId56"/>
    <p:sldId id="1803" r:id="rId57"/>
    <p:sldId id="1453" r:id="rId58"/>
    <p:sldId id="3218" r:id="rId59"/>
    <p:sldId id="1793" r:id="rId60"/>
    <p:sldId id="3219" r:id="rId61"/>
    <p:sldId id="3220" r:id="rId62"/>
    <p:sldId id="3221" r:id="rId63"/>
    <p:sldId id="3222" r:id="rId64"/>
    <p:sldId id="3225" r:id="rId65"/>
    <p:sldId id="3226" r:id="rId66"/>
    <p:sldId id="3227" r:id="rId67"/>
    <p:sldId id="3228" r:id="rId68"/>
    <p:sldId id="3229" r:id="rId69"/>
    <p:sldId id="1815" r:id="rId70"/>
    <p:sldId id="1796" r:id="rId71"/>
    <p:sldId id="1808" r:id="rId72"/>
    <p:sldId id="1795" r:id="rId73"/>
    <p:sldId id="3230" r:id="rId74"/>
    <p:sldId id="3231" r:id="rId75"/>
    <p:sldId id="3232" r:id="rId76"/>
    <p:sldId id="3233" r:id="rId77"/>
    <p:sldId id="3234" r:id="rId78"/>
    <p:sldId id="3235" r:id="rId79"/>
    <p:sldId id="3236" r:id="rId80"/>
    <p:sldId id="1709" r:id="rId81"/>
    <p:sldId id="3238" r:id="rId82"/>
    <p:sldId id="1707" r:id="rId83"/>
    <p:sldId id="3239" r:id="rId84"/>
    <p:sldId id="3237" r:id="rId85"/>
    <p:sldId id="3240" r:id="rId86"/>
    <p:sldId id="3241" r:id="rId87"/>
    <p:sldId id="3203" r:id="rId88"/>
    <p:sldId id="1720" r:id="rId89"/>
    <p:sldId id="979" r:id="rId9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048F64D-4D66-144C-B839-5E436273F4AB}">
          <p14:sldIdLst>
            <p14:sldId id="1589"/>
            <p14:sldId id="3216"/>
            <p14:sldId id="1701"/>
            <p14:sldId id="751"/>
            <p14:sldId id="753"/>
            <p14:sldId id="1702"/>
            <p14:sldId id="1630"/>
            <p14:sldId id="1631"/>
            <p14:sldId id="1632"/>
            <p14:sldId id="1633"/>
            <p14:sldId id="1634"/>
            <p14:sldId id="1635"/>
            <p14:sldId id="1636"/>
            <p14:sldId id="1637"/>
            <p14:sldId id="1638"/>
            <p14:sldId id="1703"/>
            <p14:sldId id="1639"/>
            <p14:sldId id="1640"/>
            <p14:sldId id="1641"/>
            <p14:sldId id="2667"/>
          </p14:sldIdLst>
        </p14:section>
        <p14:section name="Structure/Overview" id="{BFA2BFB3-F470-264E-8AFB-C21BB9F67D16}">
          <p14:sldIdLst>
            <p14:sldId id="3196"/>
            <p14:sldId id="3198"/>
            <p14:sldId id="3199"/>
            <p14:sldId id="3201"/>
            <p14:sldId id="3217"/>
          </p14:sldIdLst>
        </p14:section>
        <p14:section name="Recap" id="{B6EFEB5E-738D-9346-9FDA-92201DCB3D23}">
          <p14:sldIdLst>
            <p14:sldId id="1790"/>
            <p14:sldId id="1810"/>
            <p14:sldId id="1792"/>
          </p14:sldIdLst>
        </p14:section>
        <p14:section name="Epipolar Constraint" id="{AB0EFC04-57DF-AC4E-940E-040C43C4A8F6}">
          <p14:sldIdLst>
            <p14:sldId id="1706"/>
            <p14:sldId id="1768"/>
            <p14:sldId id="1769"/>
            <p14:sldId id="1770"/>
            <p14:sldId id="1771"/>
            <p14:sldId id="1802"/>
            <p14:sldId id="1773"/>
            <p14:sldId id="1774"/>
            <p14:sldId id="1775"/>
            <p14:sldId id="1776"/>
            <p14:sldId id="1778"/>
            <p14:sldId id="1777"/>
            <p14:sldId id="1784"/>
            <p14:sldId id="1445"/>
            <p14:sldId id="1642"/>
            <p14:sldId id="1704"/>
            <p14:sldId id="1643"/>
            <p14:sldId id="1447"/>
            <p14:sldId id="1448"/>
            <p14:sldId id="1449"/>
            <p14:sldId id="1450"/>
            <p14:sldId id="825"/>
            <p14:sldId id="1451"/>
            <p14:sldId id="793"/>
            <p14:sldId id="1452"/>
            <p14:sldId id="520"/>
            <p14:sldId id="1803"/>
          </p14:sldIdLst>
        </p14:section>
        <p14:section name="essential matrix" id="{DBEE2CFA-E31D-7B4A-8327-8EE9988FFBF1}">
          <p14:sldIdLst>
            <p14:sldId id="1453"/>
            <p14:sldId id="3218"/>
            <p14:sldId id="1793"/>
            <p14:sldId id="3219"/>
            <p14:sldId id="3220"/>
            <p14:sldId id="3221"/>
            <p14:sldId id="3222"/>
            <p14:sldId id="3225"/>
            <p14:sldId id="3226"/>
            <p14:sldId id="3227"/>
            <p14:sldId id="3228"/>
            <p14:sldId id="3229"/>
            <p14:sldId id="1815"/>
            <p14:sldId id="1796"/>
            <p14:sldId id="1808"/>
            <p14:sldId id="1795"/>
            <p14:sldId id="3230"/>
            <p14:sldId id="3231"/>
            <p14:sldId id="3232"/>
            <p14:sldId id="3233"/>
            <p14:sldId id="3234"/>
            <p14:sldId id="3235"/>
            <p14:sldId id="3236"/>
            <p14:sldId id="1709"/>
            <p14:sldId id="3238"/>
            <p14:sldId id="1707"/>
            <p14:sldId id="3239"/>
            <p14:sldId id="3237"/>
            <p14:sldId id="3240"/>
            <p14:sldId id="3241"/>
            <p14:sldId id="3203"/>
            <p14:sldId id="1720"/>
            <p14:sldId id="979"/>
          </p14:sldIdLst>
        </p14:section>
      </p14:sectionLst>
    </p:ext>
    <p:ext uri="{EFAFB233-063F-42B5-8137-9DF3F51BA10A}">
      <p15:sldGuideLst xmlns:p15="http://schemas.microsoft.com/office/powerpoint/2012/main">
        <p15:guide id="2" pos="96"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B1C05"/>
    <a:srgbClr val="1A1A1A"/>
    <a:srgbClr val="FFFFFF"/>
    <a:srgbClr val="FF8AD8"/>
    <a:srgbClr val="282828"/>
    <a:srgbClr val="000000"/>
    <a:srgbClr val="FC695A"/>
    <a:srgbClr val="59FD6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67452" autoAdjust="0"/>
  </p:normalViewPr>
  <p:slideViewPr>
    <p:cSldViewPr>
      <p:cViewPr>
        <p:scale>
          <a:sx n="61" d="100"/>
          <a:sy n="61" d="100"/>
        </p:scale>
        <p:origin x="2016" y="544"/>
      </p:cViewPr>
      <p:guideLst>
        <p:guide pos="96"/>
        <p:guide orient="horz" pos="2160"/>
      </p:guideLst>
    </p:cSldViewPr>
  </p:slideViewPr>
  <p:outlineViewPr>
    <p:cViewPr>
      <p:scale>
        <a:sx n="33" d="100"/>
        <a:sy n="33" d="100"/>
      </p:scale>
      <p:origin x="0" y="-5144"/>
    </p:cViewPr>
  </p:outlineViewPr>
  <p:notesTextViewPr>
    <p:cViewPr>
      <p:scale>
        <a:sx n="110" d="100"/>
        <a:sy n="110" d="100"/>
      </p:scale>
      <p:origin x="0" y="0"/>
    </p:cViewPr>
  </p:notesTextViewPr>
  <p:sorterViewPr>
    <p:cViewPr>
      <p:scale>
        <a:sx n="50" d="100"/>
        <a:sy n="50" d="100"/>
      </p:scale>
      <p:origin x="0" y="386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5.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e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3.emf"/><Relationship Id="rId1" Type="http://schemas.openxmlformats.org/officeDocument/2006/relationships/image" Target="../media/image62.wmf"/><Relationship Id="rId4"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D96EC6D-620A-4417-B6E7-B9BD187DD6EA}" type="datetimeFigureOut">
              <a:rPr lang="en-US" smtClean="0"/>
              <a:pPr/>
              <a:t>10/17/23</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0C0194C-1C73-4D1B-8127-FF2CA75FF72F}" type="slidenum">
              <a:rPr lang="en-US" smtClean="0"/>
              <a:pPr/>
              <a:t>‹#›</a:t>
            </a:fld>
            <a:endParaRPr lang="en-US"/>
          </a:p>
        </p:txBody>
      </p:sp>
    </p:spTree>
    <p:extLst>
      <p:ext uri="{BB962C8B-B14F-4D97-AF65-F5344CB8AC3E}">
        <p14:creationId xmlns:p14="http://schemas.microsoft.com/office/powerpoint/2010/main" val="175557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D41D9AC-C4DC-4626-BD9E-860ADBEBE25E}" type="datetimeFigureOut">
              <a:rPr lang="en-US" smtClean="0"/>
              <a:pPr/>
              <a:t>10/17/23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E6B2A92-AD47-4AF8-BBA5-94641E99511A}" type="slidenum">
              <a:rPr lang="en-US" smtClean="0"/>
              <a:pPr/>
              <a:t>‹#›</a:t>
            </a:fld>
            <a:endParaRPr lang="en-US"/>
          </a:p>
        </p:txBody>
      </p:sp>
    </p:spTree>
    <p:extLst>
      <p:ext uri="{BB962C8B-B14F-4D97-AF65-F5344CB8AC3E}">
        <p14:creationId xmlns:p14="http://schemas.microsoft.com/office/powerpoint/2010/main" val="11993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C63B0-0FA4-4137-BD4A-0FAF93896D44}" type="slidenum">
              <a:rPr lang="en-US"/>
              <a:pPr/>
              <a:t>1</a:t>
            </a:fld>
            <a:endParaRPr lang="en-US"/>
          </a:p>
        </p:txBody>
      </p:sp>
      <p:sp>
        <p:nvSpPr>
          <p:cNvPr id="1696770" name="Rectangle 2"/>
          <p:cNvSpPr>
            <a:spLocks noGrp="1" noRot="1" noChangeAspect="1" noChangeArrowheads="1" noTextEdit="1"/>
          </p:cNvSpPr>
          <p:nvPr>
            <p:ph type="sldImg"/>
          </p:nvPr>
        </p:nvSpPr>
        <p:spPr>
          <a:xfrm>
            <a:off x="1252538" y="717550"/>
            <a:ext cx="4779962" cy="3584575"/>
          </a:xfrm>
          <a:ln/>
        </p:spPr>
      </p:sp>
      <p:sp>
        <p:nvSpPr>
          <p:cNvPr id="1696771" name="Rectangle 3"/>
          <p:cNvSpPr>
            <a:spLocks noGrp="1" noChangeArrowheads="1"/>
          </p:cNvSpPr>
          <p:nvPr>
            <p:ph type="body" idx="1"/>
          </p:nvPr>
        </p:nvSpPr>
        <p:spPr>
          <a:xfrm>
            <a:off x="949325" y="4540250"/>
            <a:ext cx="5384800" cy="4379913"/>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to pick a window size, can’t do it at a pixel. But window </a:t>
            </a:r>
            <a:r>
              <a:rPr lang="en-US" dirty="0">
                <a:sym typeface="Wingdings" pitchFamily="2" charset="2"/>
              </a:rPr>
              <a:t> area in the scene, projected area will be different from two views</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14</a:t>
            </a:fld>
            <a:endParaRPr lang="en-US"/>
          </a:p>
        </p:txBody>
      </p:sp>
    </p:spTree>
    <p:extLst>
      <p:ext uri="{BB962C8B-B14F-4D97-AF65-F5344CB8AC3E}">
        <p14:creationId xmlns:p14="http://schemas.microsoft.com/office/powerpoint/2010/main" val="3665270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F1FE33-E120-4C56-96E7-6D0394D4DC05}"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5171" name="Rectangle 2"/>
          <p:cNvSpPr>
            <a:spLocks noGrp="1" noRot="1" noChangeAspect="1" noChangeArrowheads="1" noTextEdit="1"/>
          </p:cNvSpPr>
          <p:nvPr>
            <p:ph type="sldImg"/>
          </p:nvPr>
        </p:nvSpPr>
        <p:spPr bwMode="auto">
          <a:xfrm>
            <a:off x="1257300" y="720725"/>
            <a:ext cx="4800600" cy="3600450"/>
          </a:xfrm>
          <a:noFill/>
          <a:ln>
            <a:solidFill>
              <a:srgbClr val="000000"/>
            </a:solidFill>
            <a:miter lim="800000"/>
            <a:headEnd/>
            <a:tailEnd/>
          </a:ln>
        </p:spPr>
      </p:sp>
      <p:sp>
        <p:nvSpPr>
          <p:cNvPr id="135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2754801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Projected area is smaller </a:t>
            </a:r>
            <a:r>
              <a:rPr lang="en-US" dirty="0">
                <a:sym typeface="Wingdings" pitchFamily="2" charset="2"/>
              </a:rPr>
              <a:t> causes distortion</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16</a:t>
            </a:fld>
            <a:endParaRPr lang="en-US"/>
          </a:p>
        </p:txBody>
      </p:sp>
    </p:spTree>
    <p:extLst>
      <p:ext uri="{BB962C8B-B14F-4D97-AF65-F5344CB8AC3E}">
        <p14:creationId xmlns:p14="http://schemas.microsoft.com/office/powerpoint/2010/main" val="3505423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E4D7F-95DD-407F-9511-21FBEC7CE4C2}"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59906" name="Rectangle 2"/>
          <p:cNvSpPr>
            <a:spLocks noGrp="1" noRot="1" noChangeAspect="1" noChangeArrowheads="1" noTextEdit="1"/>
          </p:cNvSpPr>
          <p:nvPr>
            <p:ph type="sldImg"/>
          </p:nvPr>
        </p:nvSpPr>
        <p:spPr>
          <a:xfrm>
            <a:off x="1268413" y="727075"/>
            <a:ext cx="4783137" cy="3587750"/>
          </a:xfrm>
          <a:ln/>
        </p:spPr>
      </p:sp>
      <p:sp>
        <p:nvSpPr>
          <p:cNvPr id="1659907" name="Rectangle 3"/>
          <p:cNvSpPr>
            <a:spLocks noGrp="1" noChangeArrowheads="1"/>
          </p:cNvSpPr>
          <p:nvPr>
            <p:ph type="body" idx="1"/>
          </p:nvPr>
        </p:nvSpPr>
        <p:spPr>
          <a:xfrm>
            <a:off x="974725" y="4564063"/>
            <a:ext cx="5365750" cy="4316412"/>
          </a:xfrm>
        </p:spPr>
        <p:txBody>
          <a:bodyPr/>
          <a:lstStyle/>
          <a:p>
            <a:endParaRPr lang="ja-JP" altLang="en-US"/>
          </a:p>
        </p:txBody>
      </p:sp>
    </p:spTree>
    <p:extLst>
      <p:ext uri="{BB962C8B-B14F-4D97-AF65-F5344CB8AC3E}">
        <p14:creationId xmlns:p14="http://schemas.microsoft.com/office/powerpoint/2010/main" val="3107269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BE287-97BD-4BAA-B4F6-040672FED49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61954" name="Rectangle 2"/>
          <p:cNvSpPr>
            <a:spLocks noGrp="1" noRot="1" noChangeAspect="1" noChangeArrowheads="1" noTextEdit="1"/>
          </p:cNvSpPr>
          <p:nvPr>
            <p:ph type="sldImg"/>
          </p:nvPr>
        </p:nvSpPr>
        <p:spPr>
          <a:xfrm>
            <a:off x="1257300" y="720725"/>
            <a:ext cx="4800600" cy="3600450"/>
          </a:xfrm>
          <a:ln/>
        </p:spPr>
      </p:sp>
      <p:sp>
        <p:nvSpPr>
          <p:cNvPr id="166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89080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49B856-3678-453C-9720-856049DF4D4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664002" name="Rectangle 2"/>
          <p:cNvSpPr>
            <a:spLocks noGrp="1" noRot="1" noChangeAspect="1" noChangeArrowheads="1" noTextEdit="1"/>
          </p:cNvSpPr>
          <p:nvPr>
            <p:ph type="sldImg"/>
          </p:nvPr>
        </p:nvSpPr>
        <p:spPr>
          <a:xfrm>
            <a:off x="1257300" y="720725"/>
            <a:ext cx="4800600" cy="3600450"/>
          </a:xfrm>
          <a:ln/>
        </p:spPr>
      </p:sp>
      <p:sp>
        <p:nvSpPr>
          <p:cNvPr id="1664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72740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971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92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36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687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2</a:t>
            </a:fld>
            <a:endParaRPr lang="en-US"/>
          </a:p>
        </p:txBody>
      </p:sp>
    </p:spTree>
    <p:extLst>
      <p:ext uri="{BB962C8B-B14F-4D97-AF65-F5344CB8AC3E}">
        <p14:creationId xmlns:p14="http://schemas.microsoft.com/office/powerpoint/2010/main" val="3747530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897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26</a:t>
            </a:fld>
            <a:endParaRPr lang="en-US"/>
          </a:p>
        </p:txBody>
      </p:sp>
    </p:spTree>
    <p:extLst>
      <p:ext uri="{BB962C8B-B14F-4D97-AF65-F5344CB8AC3E}">
        <p14:creationId xmlns:p14="http://schemas.microsoft.com/office/powerpoint/2010/main" val="3306541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2.5D!</a:t>
            </a:r>
          </a:p>
        </p:txBody>
      </p:sp>
      <p:sp>
        <p:nvSpPr>
          <p:cNvPr id="4" name="Slide Number Placeholder 3"/>
          <p:cNvSpPr>
            <a:spLocks noGrp="1"/>
          </p:cNvSpPr>
          <p:nvPr>
            <p:ph type="sldNum" sz="quarter" idx="5"/>
          </p:nvPr>
        </p:nvSpPr>
        <p:spPr/>
        <p:txBody>
          <a:bodyPr/>
          <a:lstStyle/>
          <a:p>
            <a:fld id="{6BEF28DA-35B3-F346-A974-509B250BAE01}" type="slidenum">
              <a:rPr lang="en-US" smtClean="0"/>
              <a:t>27</a:t>
            </a:fld>
            <a:endParaRPr lang="en-US"/>
          </a:p>
        </p:txBody>
      </p:sp>
    </p:spTree>
    <p:extLst>
      <p:ext uri="{BB962C8B-B14F-4D97-AF65-F5344CB8AC3E}">
        <p14:creationId xmlns:p14="http://schemas.microsoft.com/office/powerpoint/2010/main" val="2741663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28</a:t>
            </a:fld>
            <a:endParaRPr lang="en-US"/>
          </a:p>
        </p:txBody>
      </p:sp>
    </p:spTree>
    <p:extLst>
      <p:ext uri="{BB962C8B-B14F-4D97-AF65-F5344CB8AC3E}">
        <p14:creationId xmlns:p14="http://schemas.microsoft.com/office/powerpoint/2010/main" val="31371603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257300" y="720725"/>
            <a:ext cx="4800600" cy="3600450"/>
          </a:xfrm>
          <a:ln/>
        </p:spPr>
      </p:sp>
      <p:sp>
        <p:nvSpPr>
          <p:cNvPr id="142339" name="Rectangle 3"/>
          <p:cNvSpPr>
            <a:spLocks noGrp="1" noChangeArrowheads="1"/>
          </p:cNvSpPr>
          <p:nvPr>
            <p:ph type="body" idx="1"/>
          </p:nvPr>
        </p:nvSpPr>
        <p:spPr>
          <a:noFill/>
          <a:ln/>
        </p:spPr>
        <p:txBody>
          <a:bodyPr/>
          <a:lstStyle/>
          <a:p>
            <a:r>
              <a:rPr lang="en-US" dirty="0"/>
              <a:t>But what was nice about the left? </a:t>
            </a:r>
          </a:p>
          <a:p>
            <a:r>
              <a:rPr lang="en-US" dirty="0"/>
              <a:t>Any idea as to how to go from right to left?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rotate the image plane so it’s parallel to the baseline</a:t>
            </a:r>
          </a:p>
          <a:p>
            <a:r>
              <a:rPr lang="en-US" dirty="0"/>
              <a:t>then align the v-coordinates </a:t>
            </a:r>
            <a:r>
              <a:rPr lang="en-US"/>
              <a:t>to </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31</a:t>
            </a:fld>
            <a:endParaRPr lang="en-US"/>
          </a:p>
        </p:txBody>
      </p:sp>
    </p:spTree>
    <p:extLst>
      <p:ext uri="{BB962C8B-B14F-4D97-AF65-F5344CB8AC3E}">
        <p14:creationId xmlns:p14="http://schemas.microsoft.com/office/powerpoint/2010/main" val="1435109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answered by </a:t>
            </a:r>
            <a:r>
              <a:rPr lang="en-US" dirty="0" err="1"/>
              <a:t>epipolar</a:t>
            </a:r>
            <a:r>
              <a:rPr lang="en-US" dirty="0"/>
              <a:t> geometry</a:t>
            </a:r>
          </a:p>
        </p:txBody>
      </p:sp>
      <p:sp>
        <p:nvSpPr>
          <p:cNvPr id="4" name="Slide Number Placeholder 3"/>
          <p:cNvSpPr>
            <a:spLocks noGrp="1"/>
          </p:cNvSpPr>
          <p:nvPr>
            <p:ph type="sldNum" sz="quarter" idx="5"/>
          </p:nvPr>
        </p:nvSpPr>
        <p:spPr/>
        <p:txBody>
          <a:bodyPr/>
          <a:lstStyle/>
          <a:p>
            <a:fld id="{FE6B2A92-AD47-4AF8-BBA5-94641E99511A}" type="slidenum">
              <a:rPr lang="en-US" smtClean="0"/>
              <a:pPr/>
              <a:t>34</a:t>
            </a:fld>
            <a:endParaRPr lang="en-US"/>
          </a:p>
        </p:txBody>
      </p:sp>
    </p:spTree>
    <p:extLst>
      <p:ext uri="{BB962C8B-B14F-4D97-AF65-F5344CB8AC3E}">
        <p14:creationId xmlns:p14="http://schemas.microsoft.com/office/powerpoint/2010/main" val="3376027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C74063C-26D4-4A6C-8D2A-25867D4B24A8}"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27B1FE4-662B-4AB2-8CE7-7191521280E5}"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4148" name="Rectangle 2"/>
          <p:cNvSpPr>
            <a:spLocks noGrp="1" noRot="1" noChangeAspect="1" noChangeArrowheads="1" noTextEdit="1"/>
          </p:cNvSpPr>
          <p:nvPr>
            <p:ph type="sldImg"/>
          </p:nvPr>
        </p:nvSpPr>
        <p:spPr bwMode="auto">
          <a:xfrm>
            <a:off x="1254125" y="717550"/>
            <a:ext cx="4779963" cy="3584575"/>
          </a:xfrm>
          <a:noFill/>
          <a:ln>
            <a:solidFill>
              <a:srgbClr val="000000"/>
            </a:solidFill>
            <a:miter lim="800000"/>
            <a:headEnd/>
            <a:tailEnd/>
          </a:ln>
        </p:spPr>
      </p:sp>
      <p:sp>
        <p:nvSpPr>
          <p:cNvPr id="134149" name="Rectangle 3"/>
          <p:cNvSpPr>
            <a:spLocks noGrp="1" noChangeArrowheads="1"/>
          </p:cNvSpPr>
          <p:nvPr>
            <p:ph type="body" idx="1"/>
          </p:nvPr>
        </p:nvSpPr>
        <p:spPr bwMode="auto">
          <a:xfrm>
            <a:off x="949961" y="4540568"/>
            <a:ext cx="5384800" cy="4378881"/>
          </a:xfrm>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9486047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596825-7257-446F-BF23-8BEC19F341F5}"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43363" name="Rectangle 2"/>
          <p:cNvSpPr>
            <a:spLocks noGrp="1" noRot="1" noChangeAspect="1" noChangeArrowheads="1" noTextEdit="1"/>
          </p:cNvSpPr>
          <p:nvPr>
            <p:ph type="sldImg"/>
          </p:nvPr>
        </p:nvSpPr>
        <p:spPr>
          <a:xfrm>
            <a:off x="1257300" y="720725"/>
            <a:ext cx="4800600" cy="3600450"/>
          </a:xfrm>
          <a:ln/>
        </p:spPr>
      </p:sp>
      <p:sp>
        <p:nvSpPr>
          <p:cNvPr id="1433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C24C8-3497-420A-B3FA-EE3F1E0F538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44387" name="Rectangle 2"/>
          <p:cNvSpPr>
            <a:spLocks noGrp="1" noRot="1" noChangeAspect="1" noChangeArrowheads="1" noTextEdit="1"/>
          </p:cNvSpPr>
          <p:nvPr>
            <p:ph type="sldImg"/>
          </p:nvPr>
        </p:nvSpPr>
        <p:spPr>
          <a:xfrm>
            <a:off x="1257300" y="720725"/>
            <a:ext cx="4800600" cy="3600450"/>
          </a:xfrm>
          <a:ln/>
        </p:spPr>
      </p:sp>
      <p:sp>
        <p:nvSpPr>
          <p:cNvPr id="144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8A4206-02EB-4F55-B83C-8E908C558B6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8293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B0661-4EAB-4BA3-A7AD-349AF8BC5F2E}"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45411" name="Rectangle 2"/>
          <p:cNvSpPr>
            <a:spLocks noGrp="1" noRot="1" noChangeAspect="1" noChangeArrowheads="1" noTextEdit="1"/>
          </p:cNvSpPr>
          <p:nvPr>
            <p:ph type="sldImg"/>
          </p:nvPr>
        </p:nvSpPr>
        <p:spPr>
          <a:xfrm>
            <a:off x="1257300" y="720725"/>
            <a:ext cx="4800600" cy="3600450"/>
          </a:xfrm>
          <a:ln/>
        </p:spPr>
      </p:sp>
      <p:sp>
        <p:nvSpPr>
          <p:cNvPr id="145412" name="Rectangle 3"/>
          <p:cNvSpPr>
            <a:spLocks noGrp="1" noChangeArrowheads="1"/>
          </p:cNvSpPr>
          <p:nvPr>
            <p:ph type="body" idx="1"/>
          </p:nvPr>
        </p:nvSpPr>
        <p:spPr>
          <a:noFill/>
          <a:ln/>
        </p:spPr>
        <p:txBody>
          <a:bodyPr/>
          <a:lstStyle/>
          <a:p>
            <a:pPr eaLnBrk="1" hangingPunct="1"/>
            <a:r>
              <a:rPr lang="en-US" dirty="0"/>
              <a:t>the way to think about this is just that its nothing but the ray of the left image projected on to the right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0699A-108F-40B0-A20E-06EF2CFDD53F}"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14950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auto" latinLnBrk="0" hangingPunct="1">
              <a:lnSpc>
                <a:spcPct val="100000"/>
              </a:lnSpc>
              <a:spcBef>
                <a:spcPts val="0"/>
              </a:spcBef>
              <a:spcAft>
                <a:spcPts val="0"/>
              </a:spcAft>
              <a:buClrTx/>
              <a:buSzTx/>
              <a:buFontTx/>
              <a:buNone/>
              <a:tabLst/>
              <a:defRPr/>
            </a:pPr>
            <a:fld id="{A6EC9F0D-6578-430F-BF53-2B510E3C8636}"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9508" name="Rectangle 2"/>
          <p:cNvSpPr>
            <a:spLocks noGrp="1" noRot="1" noChangeAspect="1" noChangeArrowheads="1" noTextEdit="1"/>
          </p:cNvSpPr>
          <p:nvPr>
            <p:ph type="sldImg"/>
          </p:nvPr>
        </p:nvSpPr>
        <p:spPr>
          <a:xfrm>
            <a:off x="1257300" y="720725"/>
            <a:ext cx="4800600" cy="3600450"/>
          </a:xfrm>
          <a:ln/>
        </p:spPr>
      </p:sp>
      <p:sp>
        <p:nvSpPr>
          <p:cNvPr id="14950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D98674D-20E2-4292-AE2A-15D508C2F429}" type="slidenum">
              <a:rPr lang="en-US" smtClean="0"/>
              <a:pPr/>
              <a:t>42</a:t>
            </a:fld>
            <a:endParaRPr lang="en-US"/>
          </a:p>
        </p:txBody>
      </p:sp>
      <p:sp>
        <p:nvSpPr>
          <p:cNvPr id="146435" name="Rectangle 2"/>
          <p:cNvSpPr>
            <a:spLocks noGrp="1" noRot="1" noChangeAspect="1" noChangeArrowheads="1" noTextEdit="1"/>
          </p:cNvSpPr>
          <p:nvPr>
            <p:ph type="sldImg"/>
          </p:nvPr>
        </p:nvSpPr>
        <p:spPr>
          <a:xfrm>
            <a:off x="1254125" y="717550"/>
            <a:ext cx="4779963" cy="3584575"/>
          </a:xfrm>
          <a:ln/>
        </p:spPr>
      </p:sp>
      <p:sp>
        <p:nvSpPr>
          <p:cNvPr id="146436" name="Rectangle 3"/>
          <p:cNvSpPr>
            <a:spLocks noGrp="1" noChangeArrowheads="1"/>
          </p:cNvSpPr>
          <p:nvPr>
            <p:ph type="body" idx="1"/>
          </p:nvPr>
        </p:nvSpPr>
        <p:spPr>
          <a:xfrm>
            <a:off x="949961" y="4540568"/>
            <a:ext cx="5384800" cy="4378881"/>
          </a:xfrm>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D4B4E4D3-FE3B-4AD6-A903-4D7B6CFC0F40}"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9699" name="Rectangle 2"/>
          <p:cNvSpPr>
            <a:spLocks noGrp="1" noRot="1" noChangeAspect="1" noChangeArrowheads="1" noTextEdit="1"/>
          </p:cNvSpPr>
          <p:nvPr>
            <p:ph type="sldImg"/>
          </p:nvPr>
        </p:nvSpPr>
        <p:spPr>
          <a:xfrm>
            <a:off x="1257300" y="720725"/>
            <a:ext cx="4800600" cy="3600450"/>
          </a:xfrm>
          <a:ln/>
        </p:spPr>
      </p:sp>
      <p:sp>
        <p:nvSpPr>
          <p:cNvPr id="29700"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2130557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1257300" y="720725"/>
            <a:ext cx="4800600" cy="3600450"/>
          </a:xfrm>
          <a:ln/>
        </p:spPr>
      </p:sp>
      <p:sp>
        <p:nvSpPr>
          <p:cNvPr id="30723" name="Notes Placeholder 2"/>
          <p:cNvSpPr>
            <a:spLocks noGrp="1"/>
          </p:cNvSpPr>
          <p:nvPr>
            <p:ph type="body" idx="1"/>
          </p:nvPr>
        </p:nvSpPr>
        <p:spPr>
          <a:noFill/>
          <a:ln/>
        </p:spPr>
        <p:txBody>
          <a:bodyPr/>
          <a:lstStyle/>
          <a:p>
            <a:r>
              <a:rPr lang="en-US" dirty="0"/>
              <a:t>Where the students are pointing is the </a:t>
            </a:r>
            <a:r>
              <a:rPr lang="en-US" dirty="0" err="1"/>
              <a:t>epipole</a:t>
            </a:r>
            <a:r>
              <a:rPr lang="en-US" dirty="0"/>
              <a:t>!!! (there’s the other camera)</a:t>
            </a:r>
          </a:p>
        </p:txBody>
      </p:sp>
      <p:sp>
        <p:nvSpPr>
          <p:cNvPr id="30724" name="Slide Number Placeholder 3"/>
          <p:cNvSpPr>
            <a:spLocks noGrp="1"/>
          </p:cNvSpPr>
          <p:nvPr>
            <p:ph type="sldNum" sz="quarter" idx="5"/>
          </p:nvPr>
        </p:nvSpPr>
        <p:spPr>
          <a:noFill/>
        </p:spPr>
        <p:txBody>
          <a:bodyPr/>
          <a:lstStyle/>
          <a:p>
            <a:fld id="{B32FFD07-62F2-4FA9-BB84-8F247EFD8215}" type="slidenum">
              <a:rPr lang="en-US" smtClean="0"/>
              <a:pPr/>
              <a:t>45</a:t>
            </a:fld>
            <a:endParaRPr lang="en-US"/>
          </a:p>
        </p:txBody>
      </p:sp>
    </p:spTree>
    <p:extLst>
      <p:ext uri="{BB962C8B-B14F-4D97-AF65-F5344CB8AC3E}">
        <p14:creationId xmlns:p14="http://schemas.microsoft.com/office/powerpoint/2010/main" val="3048686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F101642-4CBB-42A9-B25D-283E59E36C71}" type="slidenum">
              <a:rPr lang="en-US" smtClean="0"/>
              <a:pPr/>
              <a:t>46</a:t>
            </a:fld>
            <a:endParaRPr lang="en-US"/>
          </a:p>
        </p:txBody>
      </p:sp>
      <p:sp>
        <p:nvSpPr>
          <p:cNvPr id="148483" name="Rectangle 2"/>
          <p:cNvSpPr>
            <a:spLocks noGrp="1" noRot="1" noChangeAspect="1" noChangeArrowheads="1" noTextEdit="1"/>
          </p:cNvSpPr>
          <p:nvPr>
            <p:ph type="sldImg"/>
          </p:nvPr>
        </p:nvSpPr>
        <p:spPr>
          <a:xfrm>
            <a:off x="1257300" y="720725"/>
            <a:ext cx="4800600" cy="3600450"/>
          </a:xfrm>
          <a:ln/>
        </p:spPr>
      </p:sp>
      <p:sp>
        <p:nvSpPr>
          <p:cNvPr id="1484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4DD0699A-108F-40B0-A20E-06EF2CFDD53F}" type="slidenum">
              <a:rPr lang="en-US" smtClean="0"/>
              <a:pPr/>
              <a:t>47</a:t>
            </a:fld>
            <a:endParaRPr lang="en-US"/>
          </a:p>
        </p:txBody>
      </p:sp>
      <p:sp>
        <p:nvSpPr>
          <p:cNvPr id="14950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A6EC9F0D-6578-430F-BF53-2B510E3C8636}" type="slidenum">
              <a:rPr lang="en-US" sz="1300"/>
              <a:pPr algn="r"/>
              <a:t>47</a:t>
            </a:fld>
            <a:endParaRPr lang="en-US" sz="1300" dirty="0"/>
          </a:p>
        </p:txBody>
      </p:sp>
      <p:sp>
        <p:nvSpPr>
          <p:cNvPr id="149508" name="Rectangle 2"/>
          <p:cNvSpPr>
            <a:spLocks noGrp="1" noRot="1" noChangeAspect="1" noChangeArrowheads="1" noTextEdit="1"/>
          </p:cNvSpPr>
          <p:nvPr>
            <p:ph type="sldImg"/>
          </p:nvPr>
        </p:nvSpPr>
        <p:spPr>
          <a:xfrm>
            <a:off x="1257300" y="720725"/>
            <a:ext cx="4800600" cy="3600450"/>
          </a:xfrm>
          <a:ln/>
        </p:spPr>
      </p:sp>
      <p:sp>
        <p:nvSpPr>
          <p:cNvPr id="14950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BF59D8FD-F927-43CB-B3A8-D401E204452E}" type="slidenum">
              <a:rPr lang="en-US" smtClean="0"/>
              <a:pPr/>
              <a:t>48</a:t>
            </a:fld>
            <a:endParaRPr lang="en-US"/>
          </a:p>
        </p:txBody>
      </p:sp>
      <p:sp>
        <p:nvSpPr>
          <p:cNvPr id="150531" name="Rectangle 2"/>
          <p:cNvSpPr>
            <a:spLocks noGrp="1" noRot="1" noChangeAspect="1" noChangeArrowheads="1" noTextEdit="1"/>
          </p:cNvSpPr>
          <p:nvPr>
            <p:ph type="sldImg"/>
          </p:nvPr>
        </p:nvSpPr>
        <p:spPr>
          <a:xfrm>
            <a:off x="1257300" y="720725"/>
            <a:ext cx="4800600" cy="3600450"/>
          </a:xfrm>
          <a:ln/>
        </p:spPr>
      </p:sp>
      <p:sp>
        <p:nvSpPr>
          <p:cNvPr id="1505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F8F694AA-DDCE-40B5-A336-167F9A3D0AC9}" type="slidenum">
              <a:rPr lang="en-US" smtClean="0"/>
              <a:pPr/>
              <a:t>49</a:t>
            </a:fld>
            <a:endParaRPr lang="en-US"/>
          </a:p>
        </p:txBody>
      </p:sp>
      <p:sp>
        <p:nvSpPr>
          <p:cNvPr id="151555"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E23ABD8-6D3A-4473-AB28-5D737776FE83}" type="slidenum">
              <a:rPr lang="en-US" sz="1300"/>
              <a:pPr algn="r"/>
              <a:t>49</a:t>
            </a:fld>
            <a:endParaRPr lang="en-US" sz="1300" dirty="0"/>
          </a:p>
        </p:txBody>
      </p:sp>
      <p:sp>
        <p:nvSpPr>
          <p:cNvPr id="151556" name="Rectangle 2"/>
          <p:cNvSpPr>
            <a:spLocks noGrp="1" noRot="1" noChangeAspect="1" noChangeArrowheads="1" noTextEdit="1"/>
          </p:cNvSpPr>
          <p:nvPr>
            <p:ph type="sldImg"/>
          </p:nvPr>
        </p:nvSpPr>
        <p:spPr>
          <a:xfrm>
            <a:off x="1257300" y="720725"/>
            <a:ext cx="4800600" cy="3600450"/>
          </a:xfrm>
          <a:ln/>
        </p:spPr>
      </p:sp>
      <p:sp>
        <p:nvSpPr>
          <p:cNvPr id="151557"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29740BDC-8BFA-4A89-9401-BFCBBB9E77A9}" type="slidenum">
              <a:rPr lang="en-US" smtClean="0"/>
              <a:pPr/>
              <a:t>51</a:t>
            </a:fld>
            <a:endParaRPr lang="en-US"/>
          </a:p>
        </p:txBody>
      </p:sp>
      <p:sp>
        <p:nvSpPr>
          <p:cNvPr id="152579"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0BA3D8B3-BB59-43A3-98C4-BF77570D058B}" type="slidenum">
              <a:rPr lang="en-US" sz="1300"/>
              <a:pPr algn="r"/>
              <a:t>51</a:t>
            </a:fld>
            <a:endParaRPr lang="en-US" sz="1300" dirty="0"/>
          </a:p>
        </p:txBody>
      </p:sp>
      <p:sp>
        <p:nvSpPr>
          <p:cNvPr id="152580" name="Rectangle 2"/>
          <p:cNvSpPr>
            <a:spLocks noGrp="1" noRot="1" noChangeAspect="1" noChangeArrowheads="1" noTextEdit="1"/>
          </p:cNvSpPr>
          <p:nvPr>
            <p:ph type="sldImg"/>
          </p:nvPr>
        </p:nvSpPr>
        <p:spPr>
          <a:xfrm>
            <a:off x="1257300" y="720725"/>
            <a:ext cx="4800600" cy="3600450"/>
          </a:xfrm>
          <a:ln/>
        </p:spPr>
      </p:sp>
      <p:sp>
        <p:nvSpPr>
          <p:cNvPr id="152581" name="Rectangle 3"/>
          <p:cNvSpPr>
            <a:spLocks noGrp="1" noChangeArrowheads="1"/>
          </p:cNvSpPr>
          <p:nvPr>
            <p:ph type="body" idx="1"/>
          </p:nvPr>
        </p:nvSpPr>
        <p:spPr>
          <a:noFill/>
          <a:ln/>
        </p:spPr>
        <p:txBody>
          <a:bodyPr/>
          <a:lstStyle/>
          <a:p>
            <a:pPr eaLnBrk="1" hangingPunct="1"/>
            <a:endParaRPr lang="en-US" b="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257300" y="720725"/>
            <a:ext cx="4800600" cy="3600450"/>
          </a:xfrm>
          <a:ln/>
        </p:spPr>
      </p:sp>
      <p:sp>
        <p:nvSpPr>
          <p:cNvPr id="7577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965303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CC55B1BF-08A8-4CA7-887E-E7E37EE98DDB}" type="slidenum">
              <a:rPr lang="en-US" smtClean="0"/>
              <a:pPr/>
              <a:t>53</a:t>
            </a:fld>
            <a:endParaRPr lang="en-US"/>
          </a:p>
        </p:txBody>
      </p:sp>
      <p:sp>
        <p:nvSpPr>
          <p:cNvPr id="153603"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algn="r"/>
            <a:fld id="{7605309C-B955-4697-AD2B-276432AC86C9}" type="slidenum">
              <a:rPr lang="en-US" sz="1300"/>
              <a:pPr algn="r"/>
              <a:t>53</a:t>
            </a:fld>
            <a:endParaRPr lang="en-US" sz="1300" dirty="0"/>
          </a:p>
        </p:txBody>
      </p:sp>
      <p:sp>
        <p:nvSpPr>
          <p:cNvPr id="153604" name="Rectangle 2"/>
          <p:cNvSpPr>
            <a:spLocks noGrp="1" noRot="1" noChangeAspect="1" noChangeArrowheads="1" noTextEdit="1"/>
          </p:cNvSpPr>
          <p:nvPr>
            <p:ph type="sldImg"/>
          </p:nvPr>
        </p:nvSpPr>
        <p:spPr>
          <a:xfrm>
            <a:off x="1257300" y="720725"/>
            <a:ext cx="4800600" cy="3600450"/>
          </a:xfrm>
          <a:ln/>
        </p:spPr>
      </p:sp>
      <p:sp>
        <p:nvSpPr>
          <p:cNvPr id="153605"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kubrick</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54</a:t>
            </a:fld>
            <a:endParaRPr lang="en-US"/>
          </a:p>
        </p:txBody>
      </p:sp>
    </p:spTree>
    <p:extLst>
      <p:ext uri="{BB962C8B-B14F-4D97-AF65-F5344CB8AC3E}">
        <p14:creationId xmlns:p14="http://schemas.microsoft.com/office/powerpoint/2010/main" val="28322858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57300" y="720725"/>
            <a:ext cx="4800600" cy="3600450"/>
          </a:xfrm>
          <a:ln/>
        </p:spPr>
      </p:sp>
      <p:sp>
        <p:nvSpPr>
          <p:cNvPr id="154627" name="Notes Placeholder 2"/>
          <p:cNvSpPr>
            <a:spLocks noGrp="1"/>
          </p:cNvSpPr>
          <p:nvPr>
            <p:ph type="body" idx="1"/>
          </p:nvPr>
        </p:nvSpPr>
        <p:spPr>
          <a:noFill/>
          <a:ln/>
        </p:spPr>
        <p:txBody>
          <a:bodyPr/>
          <a:lstStyle/>
          <a:p>
            <a:pPr eaLnBrk="1" hangingPunct="1"/>
            <a:endParaRPr lang="en-US"/>
          </a:p>
        </p:txBody>
      </p:sp>
      <p:sp>
        <p:nvSpPr>
          <p:cNvPr id="154628" name="Slide Number Placeholder 3"/>
          <p:cNvSpPr>
            <a:spLocks noGrp="1"/>
          </p:cNvSpPr>
          <p:nvPr>
            <p:ph type="sldNum" sz="quarter" idx="5"/>
          </p:nvPr>
        </p:nvSpPr>
        <p:spPr>
          <a:noFill/>
        </p:spPr>
        <p:txBody>
          <a:bodyPr/>
          <a:lstStyle/>
          <a:p>
            <a:fld id="{1C1F95E6-8A0D-4D02-A782-17D1A45FA5D0}" type="slidenum">
              <a:rPr lang="en-US" smtClean="0"/>
              <a:pPr/>
              <a:t>56</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66473B0-D645-4F8E-AD7C-18BAD656CFB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9939" name="Rectangle 2"/>
          <p:cNvSpPr>
            <a:spLocks noGrp="1" noRot="1" noChangeAspect="1" noChangeArrowheads="1" noTextEdit="1"/>
          </p:cNvSpPr>
          <p:nvPr>
            <p:ph type="sldImg"/>
          </p:nvPr>
        </p:nvSpPr>
        <p:spPr>
          <a:xfrm>
            <a:off x="1257300" y="720725"/>
            <a:ext cx="4800600" cy="3600450"/>
          </a:xfrm>
          <a:ln/>
        </p:spPr>
      </p:sp>
      <p:sp>
        <p:nvSpPr>
          <p:cNvPr id="39940" name="Rectangle 3"/>
          <p:cNvSpPr>
            <a:spLocks noGrp="1" noChangeArrowheads="1"/>
          </p:cNvSpPr>
          <p:nvPr>
            <p:ph type="body" idx="1"/>
          </p:nvPr>
        </p:nvSpPr>
        <p:spPr>
          <a:noFill/>
          <a:ln/>
        </p:spPr>
        <p:txBody>
          <a:bodyPr/>
          <a:lstStyle/>
          <a:p>
            <a:pPr eaLnBrk="1" hangingPunct="1"/>
            <a:r>
              <a:rPr lang="en-US" dirty="0"/>
              <a:t>f(x / z) + ox </a:t>
            </a:r>
            <a:r>
              <a:rPr lang="en-US" dirty="0">
                <a:sym typeface="Wingdings" pitchFamily="2" charset="2"/>
              </a:rPr>
              <a:t> (x – ox) / f = x / z</a:t>
            </a:r>
          </a:p>
          <a:p>
            <a:pPr eaLnBrk="1" hangingPunct="1"/>
            <a:r>
              <a:rPr lang="en-US" dirty="0">
                <a:sym typeface="Wingdings" pitchFamily="2" charset="2"/>
              </a:rPr>
              <a:t>basically just [ x / z, y / z, 1 ] (think of it as image plane coordinates with focal length = 1)</a:t>
            </a:r>
            <a:endParaRPr lang="en-US" dirty="0"/>
          </a:p>
          <a:p>
            <a:pPr eaLnBrk="1" hangingPunct="1"/>
            <a:endParaRPr lang="en-US" dirty="0"/>
          </a:p>
          <a:p>
            <a:pPr eaLnBrk="1" hangingPunct="1"/>
            <a:r>
              <a:rPr lang="en-US" dirty="0"/>
              <a:t>T: is position of the right camera in left camera’s frame</a:t>
            </a:r>
          </a:p>
          <a:p>
            <a:pPr eaLnBrk="1" hangingPunct="1"/>
            <a:r>
              <a:rPr lang="en-US" dirty="0" err="1"/>
              <a:t>R:orientation</a:t>
            </a:r>
            <a:r>
              <a:rPr lang="en-US" dirty="0"/>
              <a:t> of left camera in right camera’s frame. </a:t>
            </a:r>
          </a:p>
          <a:p>
            <a:pPr eaLnBrk="1" hangingPunct="1"/>
            <a:r>
              <a:rPr lang="en-US" dirty="0"/>
              <a:t>Then, expand </a:t>
            </a:r>
            <a:r>
              <a:rPr lang="en-US" dirty="0" err="1"/>
              <a:t>x_l</a:t>
            </a:r>
            <a:r>
              <a:rPr lang="en-US" dirty="0"/>
              <a:t> = R*</a:t>
            </a:r>
            <a:r>
              <a:rPr lang="en-US" dirty="0" err="1"/>
              <a:t>x_r</a:t>
            </a:r>
            <a:r>
              <a:rPr lang="en-US" dirty="0"/>
              <a:t> + t</a:t>
            </a:r>
          </a:p>
        </p:txBody>
      </p:sp>
    </p:spTree>
    <p:extLst>
      <p:ext uri="{BB962C8B-B14F-4D97-AF65-F5344CB8AC3E}">
        <p14:creationId xmlns:p14="http://schemas.microsoft.com/office/powerpoint/2010/main" val="521616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656120C-FE6B-4B78-86E7-7DAEDC885979}"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963" name="Rectangle 2"/>
          <p:cNvSpPr>
            <a:spLocks noGrp="1" noRot="1" noChangeAspect="1" noChangeArrowheads="1" noTextEdit="1"/>
          </p:cNvSpPr>
          <p:nvPr>
            <p:ph type="sldImg"/>
          </p:nvPr>
        </p:nvSpPr>
        <p:spPr>
          <a:xfrm>
            <a:off x="1257300" y="720725"/>
            <a:ext cx="4800600" cy="3600450"/>
          </a:xfrm>
          <a:ln/>
        </p:spPr>
      </p:sp>
      <p:sp>
        <p:nvSpPr>
          <p:cNvPr id="40964" name="Rectangle 3"/>
          <p:cNvSpPr>
            <a:spLocks noGrp="1" noChangeArrowheads="1"/>
          </p:cNvSpPr>
          <p:nvPr>
            <p:ph type="body" idx="1"/>
          </p:nvPr>
        </p:nvSpPr>
        <p:spPr>
          <a:noFill/>
          <a:ln/>
        </p:spPr>
        <p:txBody>
          <a:bodyPr/>
          <a:lstStyle/>
          <a:p>
            <a:pPr eaLnBrk="1" hangingPunct="1"/>
            <a:r>
              <a:rPr lang="en-US" dirty="0"/>
              <a:t>X’ is X in the second camera’s coordinate system</a:t>
            </a:r>
          </a:p>
          <a:p>
            <a:pPr eaLnBrk="1" hangingPunct="1"/>
            <a:r>
              <a:rPr lang="en-US" dirty="0"/>
              <a:t>We can identify the non-homogeneous 3D vectors X and X’ with the homogeneous coordinate vectors x and x’ of the projections of the two points into the two respective images</a:t>
            </a:r>
          </a:p>
          <a:p>
            <a:pPr eaLnBrk="1" hangingPunct="1"/>
            <a:r>
              <a:rPr lang="en-US" dirty="0"/>
              <a:t>if co planar cross product of the vector with the point is 0</a:t>
            </a:r>
          </a:p>
        </p:txBody>
      </p:sp>
    </p:spTree>
    <p:extLst>
      <p:ext uri="{BB962C8B-B14F-4D97-AF65-F5344CB8AC3E}">
        <p14:creationId xmlns:p14="http://schemas.microsoft.com/office/powerpoint/2010/main" val="39103412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F68B779-E80A-48EC-BD10-FC50FE2E1B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987" name="Rectangle 2"/>
          <p:cNvSpPr>
            <a:spLocks noGrp="1" noRot="1" noChangeAspect="1" noChangeArrowheads="1" noTextEdit="1"/>
          </p:cNvSpPr>
          <p:nvPr>
            <p:ph type="sldImg"/>
          </p:nvPr>
        </p:nvSpPr>
        <p:spPr>
          <a:xfrm>
            <a:off x="1257300" y="720725"/>
            <a:ext cx="4800600" cy="3600450"/>
          </a:xfrm>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6327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4F68B779-E80A-48EC-BD10-FC50FE2E1B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1987" name="Rectangle 2"/>
          <p:cNvSpPr>
            <a:spLocks noGrp="1" noRot="1" noChangeAspect="1" noChangeArrowheads="1" noTextEdit="1"/>
          </p:cNvSpPr>
          <p:nvPr>
            <p:ph type="sldImg"/>
          </p:nvPr>
        </p:nvSpPr>
        <p:spPr>
          <a:xfrm>
            <a:off x="1257300" y="720725"/>
            <a:ext cx="4800600" cy="3600450"/>
          </a:xfrm>
          <a:ln/>
        </p:spPr>
      </p:sp>
      <p:sp>
        <p:nvSpPr>
          <p:cNvPr id="41988" name="Rectangle 3"/>
          <p:cNvSpPr>
            <a:spLocks noGrp="1" noChangeArrowheads="1"/>
          </p:cNvSpPr>
          <p:nvPr>
            <p:ph type="body" idx="1"/>
          </p:nvPr>
        </p:nvSpPr>
        <p:spPr>
          <a:noFill/>
          <a:ln/>
        </p:spPr>
        <p:txBody>
          <a:bodyPr/>
          <a:lstStyle/>
          <a:p>
            <a:pPr eaLnBrk="1" hangingPunct="1"/>
            <a:r>
              <a:rPr lang="en-US" dirty="0"/>
              <a:t>x</a:t>
            </a:r>
          </a:p>
          <a:p>
            <a:pPr eaLnBrk="1" hangingPunct="1"/>
            <a:endParaRPr lang="en-US" dirty="0"/>
          </a:p>
          <a:p>
            <a:pPr eaLnBrk="1" hangingPunct="1"/>
            <a:r>
              <a:rPr lang="en-US" dirty="0"/>
              <a:t>T is green, Rx + t is the point on the right</a:t>
            </a:r>
          </a:p>
          <a:p>
            <a:pPr eaLnBrk="1" hangingPunct="1"/>
            <a:r>
              <a:rPr lang="en-US" dirty="0"/>
              <a:t>X’ (</a:t>
            </a:r>
            <a:r>
              <a:rPr lang="en-US" dirty="0" err="1"/>
              <a:t>t_x</a:t>
            </a:r>
            <a:r>
              <a:rPr lang="en-US" dirty="0"/>
              <a:t> Rx + </a:t>
            </a:r>
            <a:r>
              <a:rPr lang="en-US" dirty="0" err="1"/>
              <a:t>t_x</a:t>
            </a:r>
            <a:r>
              <a:rPr lang="en-US" dirty="0"/>
              <a:t>*t) = x’[</a:t>
            </a:r>
            <a:r>
              <a:rPr lang="en-US" dirty="0" err="1"/>
              <a:t>t_xRx</a:t>
            </a:r>
            <a:r>
              <a:rPr lang="en-US" dirty="0"/>
              <a:t>] = 0 </a:t>
            </a:r>
          </a:p>
        </p:txBody>
      </p:sp>
    </p:spTree>
    <p:extLst>
      <p:ext uri="{BB962C8B-B14F-4D97-AF65-F5344CB8AC3E}">
        <p14:creationId xmlns:p14="http://schemas.microsoft.com/office/powerpoint/2010/main" val="14128824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ACF0DE9-DE6A-4EC6-8CB6-4B20A56B85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011" name="Rectangle 2"/>
          <p:cNvSpPr>
            <a:spLocks noGrp="1" noRot="1" noChangeAspect="1" noChangeArrowheads="1" noTextEdit="1"/>
          </p:cNvSpPr>
          <p:nvPr>
            <p:ph type="sldImg"/>
          </p:nvPr>
        </p:nvSpPr>
        <p:spPr>
          <a:xfrm>
            <a:off x="1257300" y="720725"/>
            <a:ext cx="4800600" cy="3600450"/>
          </a:xfrm>
          <a:ln/>
        </p:spPr>
      </p:sp>
      <p:sp>
        <p:nvSpPr>
          <p:cNvPr id="430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3291018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2ACF0DE9-DE6A-4EC6-8CB6-4B20A56B8568}"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3011" name="Rectangle 2"/>
          <p:cNvSpPr>
            <a:spLocks noGrp="1" noRot="1" noChangeAspect="1" noChangeArrowheads="1" noTextEdit="1"/>
          </p:cNvSpPr>
          <p:nvPr>
            <p:ph type="sldImg"/>
          </p:nvPr>
        </p:nvSpPr>
        <p:spPr>
          <a:xfrm>
            <a:off x="1257300" y="720725"/>
            <a:ext cx="4800600" cy="3600450"/>
          </a:xfrm>
          <a:ln/>
        </p:spPr>
      </p:sp>
      <p:sp>
        <p:nvSpPr>
          <p:cNvPr id="43012" name="Rectangle 3"/>
          <p:cNvSpPr>
            <a:spLocks noGrp="1" noChangeArrowheads="1"/>
          </p:cNvSpPr>
          <p:nvPr>
            <p:ph type="body" idx="1"/>
          </p:nvPr>
        </p:nvSpPr>
        <p:spPr>
          <a:noFill/>
          <a:ln/>
        </p:spPr>
        <p:txBody>
          <a:bodyPr/>
          <a:lstStyle/>
          <a:p>
            <a:pPr eaLnBrk="1" hangingPunct="1"/>
            <a:r>
              <a:rPr lang="en-US" dirty="0"/>
              <a:t>Say that E is not a transformation, it maps a point to a line</a:t>
            </a:r>
          </a:p>
          <a:p>
            <a:pPr eaLnBrk="1" hangingPunct="1"/>
            <a:endParaRPr lang="en-US" dirty="0"/>
          </a:p>
          <a:p>
            <a:pPr eaLnBrk="1" hangingPunct="1"/>
            <a:r>
              <a:rPr lang="en-US" dirty="0"/>
              <a:t>why 5? R + T = &gt; 6 </a:t>
            </a:r>
            <a:r>
              <a:rPr lang="en-US" dirty="0" err="1"/>
              <a:t>DoF</a:t>
            </a:r>
            <a:r>
              <a:rPr lang="en-US" dirty="0"/>
              <a:t>, with the projective scale ambiguity -&gt; 5</a:t>
            </a:r>
            <a:br>
              <a:rPr lang="en-US" dirty="0"/>
            </a:br>
            <a:r>
              <a:rPr lang="en-US" dirty="0"/>
              <a:t>(i.e. T can be unit vector in the above cross product relationship, scale doesn’t matter) , i.e. scale ambiguity is in T!</a:t>
            </a:r>
          </a:p>
          <a:p>
            <a:pPr eaLnBrk="1" hangingPunct="1"/>
            <a:r>
              <a:rPr lang="en-US" dirty="0"/>
              <a:t>why Rank 2? </a:t>
            </a:r>
            <a:r>
              <a:rPr lang="en-US" dirty="0">
                <a:sym typeface="Wingdings" pitchFamily="2" charset="2"/>
              </a:rPr>
              <a:t> 2D plane gets mapped to a single line in the other image. (Also skew </a:t>
            </a:r>
            <a:r>
              <a:rPr lang="en-US" dirty="0" err="1">
                <a:sym typeface="Wingdings" pitchFamily="2" charset="2"/>
              </a:rPr>
              <a:t>symm</a:t>
            </a:r>
            <a:r>
              <a:rPr lang="en-US" dirty="0">
                <a:sym typeface="Wingdings" pitchFamily="2" charset="2"/>
              </a:rPr>
              <a:t> is rank2)</a:t>
            </a:r>
            <a:endParaRPr lang="en-US" dirty="0"/>
          </a:p>
        </p:txBody>
      </p:sp>
    </p:spTree>
    <p:extLst>
      <p:ext uri="{BB962C8B-B14F-4D97-AF65-F5344CB8AC3E}">
        <p14:creationId xmlns:p14="http://schemas.microsoft.com/office/powerpoint/2010/main" val="9207756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A0491519-53F1-4AE3-A5AB-EED6E456B18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a:xfrm>
            <a:off x="1257300" y="720725"/>
            <a:ext cx="4800600" cy="3600450"/>
          </a:xfrm>
          <a:ln/>
        </p:spPr>
      </p:sp>
      <p:sp>
        <p:nvSpPr>
          <p:cNvPr id="44036" name="Rectangle 3"/>
          <p:cNvSpPr>
            <a:spLocks noGrp="1" noChangeArrowheads="1"/>
          </p:cNvSpPr>
          <p:nvPr>
            <p:ph type="body" idx="1"/>
          </p:nvPr>
        </p:nvSpPr>
        <p:spPr>
          <a:noFill/>
          <a:ln/>
        </p:spPr>
        <p:txBody>
          <a:bodyPr/>
          <a:lstStyle/>
          <a:p>
            <a:pPr eaLnBrk="1" hangingPunct="1"/>
            <a:r>
              <a:rPr lang="en-US" dirty="0"/>
              <a:t>F = unknown </a:t>
            </a:r>
            <a:r>
              <a:rPr lang="en-US" dirty="0" err="1"/>
              <a:t>intrinsics</a:t>
            </a:r>
            <a:endParaRPr lang="en-US" dirty="0"/>
          </a:p>
        </p:txBody>
      </p:sp>
    </p:spTree>
    <p:extLst>
      <p:ext uri="{BB962C8B-B14F-4D97-AF65-F5344CB8AC3E}">
        <p14:creationId xmlns:p14="http://schemas.microsoft.com/office/powerpoint/2010/main" val="3941662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257300" y="720725"/>
            <a:ext cx="4800600" cy="3600450"/>
          </a:xfrm>
          <a:ln/>
        </p:spPr>
      </p:sp>
      <p:sp>
        <p:nvSpPr>
          <p:cNvPr id="75779"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22140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8CAB627B-5F55-416B-8A75-E1A398E782FB}"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6083" name="Rectangle 2"/>
          <p:cNvSpPr>
            <a:spLocks noGrp="1" noRot="1" noChangeAspect="1" noChangeArrowheads="1" noTextEdit="1"/>
          </p:cNvSpPr>
          <p:nvPr>
            <p:ph type="sldImg"/>
          </p:nvPr>
        </p:nvSpPr>
        <p:spPr>
          <a:xfrm>
            <a:off x="1257300" y="720725"/>
            <a:ext cx="4800600" cy="3600450"/>
          </a:xfrm>
          <a:ln/>
        </p:spPr>
      </p:sp>
      <p:sp>
        <p:nvSpPr>
          <p:cNvPr id="46084"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 is 3 x 3 = 9 total, but 8 </a:t>
            </a:r>
            <a:r>
              <a:rPr lang="en-US" dirty="0" err="1"/>
              <a:t>bc</a:t>
            </a:r>
            <a:r>
              <a:rPr lang="en-US" dirty="0"/>
              <a:t> of ambiguity, -1 because rank 2 (</a:t>
            </a:r>
            <a:r>
              <a:rPr lang="en-US" dirty="0" err="1"/>
              <a:t>detF</a:t>
            </a:r>
            <a:r>
              <a:rPr lang="en-US" dirty="0"/>
              <a:t> = 0).. </a:t>
            </a:r>
          </a:p>
          <a:p>
            <a:pPr eaLnBrk="1" hangingPunct="1"/>
            <a:endParaRPr lang="en-US" dirty="0"/>
          </a:p>
        </p:txBody>
      </p:sp>
    </p:spTree>
    <p:extLst>
      <p:ext uri="{BB962C8B-B14F-4D97-AF65-F5344CB8AC3E}">
        <p14:creationId xmlns:p14="http://schemas.microsoft.com/office/powerpoint/2010/main" val="13302887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you solve for the 3D point all together, because although the only thing you should need is the depth of a single point, in practice due to noise it may not exactly lie on the ray</a:t>
            </a:r>
          </a:p>
          <a:p>
            <a:endParaRPr lang="en-US" dirty="0"/>
          </a:p>
          <a:p>
            <a:r>
              <a:rPr lang="en-US" dirty="0"/>
              <a:t>3 unknowns, 6 equations (3 per point), only 2 are linearly independent </a:t>
            </a:r>
            <a:r>
              <a:rPr lang="en-US" dirty="0">
                <a:sym typeface="Wingdings" pitchFamily="2" charset="2"/>
              </a:rPr>
              <a:t> 4 Equations (2 points in image space, or just 1 correspondences)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26301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non-linear </a:t>
            </a:r>
            <a:r>
              <a:rPr lang="en-US" dirty="0" err="1"/>
              <a:t>bc</a:t>
            </a:r>
            <a:r>
              <a:rPr lang="en-US" dirty="0"/>
              <a:t> of the division by z in the projective function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452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97885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has 7 </a:t>
            </a:r>
            <a:r>
              <a:rPr lang="en-US" dirty="0" err="1"/>
              <a:t>DoF</a:t>
            </a:r>
            <a:endParaRPr lang="en-US" dirty="0"/>
          </a:p>
          <a:p>
            <a:endParaRPr lang="en-US" dirty="0"/>
          </a:p>
          <a:p>
            <a:r>
              <a:rPr lang="en-US" dirty="0"/>
              <a:t>Each correspondence gives 1 equation </a:t>
            </a:r>
            <a:r>
              <a:rPr lang="en-US" dirty="0">
                <a:sym typeface="Wingdings" pitchFamily="2" charset="2"/>
              </a:rPr>
              <a:t> at least 7, usually 8 (7solution is complicated)</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71</a:t>
            </a:fld>
            <a:endParaRPr lang="en-US"/>
          </a:p>
        </p:txBody>
      </p:sp>
    </p:spTree>
    <p:extLst>
      <p:ext uri="{BB962C8B-B14F-4D97-AF65-F5344CB8AC3E}">
        <p14:creationId xmlns:p14="http://schemas.microsoft.com/office/powerpoint/2010/main" val="16313581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23AC015-6004-498E-9BCD-BCD08157FCD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7107" name="Rectangle 2"/>
          <p:cNvSpPr>
            <a:spLocks noGrp="1" noRot="1" noChangeAspect="1" noChangeArrowheads="1" noTextEdit="1"/>
          </p:cNvSpPr>
          <p:nvPr>
            <p:ph type="sldImg"/>
          </p:nvPr>
        </p:nvSpPr>
        <p:spPr>
          <a:xfrm>
            <a:off x="1257300" y="720725"/>
            <a:ext cx="4800600" cy="3600450"/>
          </a:xfrm>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418434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1AFA102C-3135-4A9F-AB9D-704BC3D676FC}"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9155" name="Rectangle 2"/>
          <p:cNvSpPr>
            <a:spLocks noGrp="1" noRot="1" noChangeAspect="1" noChangeArrowheads="1" noTextEdit="1"/>
          </p:cNvSpPr>
          <p:nvPr>
            <p:ph type="sldImg"/>
          </p:nvPr>
        </p:nvSpPr>
        <p:spPr>
          <a:xfrm>
            <a:off x="1257300" y="720725"/>
            <a:ext cx="4800600" cy="3600450"/>
          </a:xfrm>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2309078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B57EFF60-2F50-4C29-8D7B-56AE705CA533}"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0179" name="Rectangle 2"/>
          <p:cNvSpPr>
            <a:spLocks noGrp="1" noRot="1" noChangeAspect="1" noChangeArrowheads="1" noTextEdit="1"/>
          </p:cNvSpPr>
          <p:nvPr>
            <p:ph type="sldImg"/>
          </p:nvPr>
        </p:nvSpPr>
        <p:spPr>
          <a:xfrm>
            <a:off x="1257300" y="720725"/>
            <a:ext cx="4800600" cy="3600450"/>
          </a:xfrm>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819942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pPr marL="0" marR="0" lvl="0" indent="0" algn="r" defTabSz="966788" rtl="0" eaLnBrk="1" fontAlgn="base" latinLnBrk="0" hangingPunct="1">
              <a:lnSpc>
                <a:spcPct val="100000"/>
              </a:lnSpc>
              <a:spcBef>
                <a:spcPct val="0"/>
              </a:spcBef>
              <a:spcAft>
                <a:spcPct val="0"/>
              </a:spcAft>
              <a:buClrTx/>
              <a:buSzTx/>
              <a:buFontTx/>
              <a:buNone/>
              <a:tabLst/>
              <a:defRPr/>
            </a:pPr>
            <a:fld id="{51C08440-C7E4-4A62-8509-FFFC0368085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66788"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1203" name="Rectangle 2"/>
          <p:cNvSpPr>
            <a:spLocks noGrp="1" noRot="1" noChangeAspect="1" noChangeArrowheads="1" noTextEdit="1"/>
          </p:cNvSpPr>
          <p:nvPr>
            <p:ph type="sldImg"/>
          </p:nvPr>
        </p:nvSpPr>
        <p:spPr>
          <a:xfrm>
            <a:off x="1257300" y="720725"/>
            <a:ext cx="4800600" cy="3600450"/>
          </a:xfrm>
          <a:ln/>
        </p:spPr>
      </p:sp>
      <p:sp>
        <p:nvSpPr>
          <p:cNvPr id="5120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6298398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D1C1D"/>
                </a:solidFill>
                <a:effectLst/>
                <a:latin typeface="Slack-Lato"/>
              </a:rPr>
              <a:t>fundamental matrix only tells you how lines project between frames, but that doesn't tell you anything about the actual 3D transforms unless you have something that tells you about how 2D lines relate with 3D lines (i.e. </a:t>
            </a:r>
            <a:r>
              <a:rPr lang="en-US" b="0" i="0" dirty="0" err="1">
                <a:solidFill>
                  <a:srgbClr val="1D1C1D"/>
                </a:solidFill>
                <a:effectLst/>
                <a:latin typeface="Slack-Lato"/>
              </a:rPr>
              <a:t>intrinsics</a:t>
            </a:r>
            <a:r>
              <a:rPr lang="en-US" b="0" i="0" dirty="0">
                <a:solidFill>
                  <a:srgbClr val="1D1C1D"/>
                </a:solidFill>
                <a:effectLst/>
                <a:latin typeface="Slack-Lato"/>
              </a:rPr>
              <a:t>)</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80</a:t>
            </a:fld>
            <a:endParaRPr lang="en-US"/>
          </a:p>
        </p:txBody>
      </p:sp>
    </p:spTree>
    <p:extLst>
      <p:ext uri="{BB962C8B-B14F-4D97-AF65-F5344CB8AC3E}">
        <p14:creationId xmlns:p14="http://schemas.microsoft.com/office/powerpoint/2010/main" val="3345107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FE68FC4-2EB9-4440-B939-E3F0362ED68B}"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39929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the E by taking away </a:t>
            </a:r>
            <a:r>
              <a:rPr lang="en-US" dirty="0" err="1"/>
              <a:t>intrinsics</a:t>
            </a:r>
            <a:r>
              <a:rPr lang="en-US" dirty="0"/>
              <a:t> from both images: E = K’^T*F*K</a:t>
            </a:r>
          </a:p>
        </p:txBody>
      </p:sp>
      <p:sp>
        <p:nvSpPr>
          <p:cNvPr id="4" name="Slide Number Placeholder 3"/>
          <p:cNvSpPr>
            <a:spLocks noGrp="1"/>
          </p:cNvSpPr>
          <p:nvPr>
            <p:ph type="sldNum" sz="quarter" idx="5"/>
          </p:nvPr>
        </p:nvSpPr>
        <p:spPr/>
        <p:txBody>
          <a:bodyPr/>
          <a:lstStyle/>
          <a:p>
            <a:fld id="{FE6B2A92-AD47-4AF8-BBA5-94641E99511A}" type="slidenum">
              <a:rPr lang="en-US" smtClean="0"/>
              <a:pPr/>
              <a:t>81</a:t>
            </a:fld>
            <a:endParaRPr lang="en-US"/>
          </a:p>
        </p:txBody>
      </p:sp>
    </p:spTree>
    <p:extLst>
      <p:ext uri="{BB962C8B-B14F-4D97-AF65-F5344CB8AC3E}">
        <p14:creationId xmlns:p14="http://schemas.microsoft.com/office/powerpoint/2010/main" val="2374728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17420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this works: </a:t>
            </a:r>
            <a:r>
              <a:rPr lang="en-US" dirty="0" err="1"/>
              <a:t>Corresp</a:t>
            </a:r>
            <a:r>
              <a:rPr lang="en-US" dirty="0"/>
              <a:t> </a:t>
            </a:r>
            <a:r>
              <a:rPr lang="en-US" dirty="0">
                <a:sym typeface="Wingdings" pitchFamily="2" charset="2"/>
              </a:rPr>
              <a:t> Camera, for </a:t>
            </a:r>
            <a:r>
              <a:rPr lang="en-US" dirty="0" err="1">
                <a:sym typeface="Wingdings" pitchFamily="2" charset="2"/>
              </a:rPr>
              <a:t>ransac</a:t>
            </a:r>
            <a:r>
              <a:rPr lang="en-US" dirty="0">
                <a:sym typeface="Wingdings" pitchFamily="2" charset="2"/>
              </a:rPr>
              <a:t> verification, then you get initial estimate for points with triangulation, then you update the camera etc.. </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84</a:t>
            </a:fld>
            <a:endParaRPr lang="en-US"/>
          </a:p>
        </p:txBody>
      </p:sp>
    </p:spTree>
    <p:extLst>
      <p:ext uri="{BB962C8B-B14F-4D97-AF65-F5344CB8AC3E}">
        <p14:creationId xmlns:p14="http://schemas.microsoft.com/office/powerpoint/2010/main" val="35365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7549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03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F1EFDC-F801-498A-BC41-7EECC2B94733}"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894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xfrm>
            <a:off x="1257300" y="720725"/>
            <a:ext cx="4800600" cy="3600450"/>
          </a:xfrm>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93498D-F88D-4C62-AC8D-492C75D64E37}"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0991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C74063C-26D4-4A6C-8D2A-25867D4B24A8}" type="slidenum">
              <a:rPr kumimoji="0" lang="en-US" sz="13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4147" name="Rectangle 7"/>
          <p:cNvSpPr txBox="1">
            <a:spLocks noGrp="1" noChangeArrowheads="1"/>
          </p:cNvSpPr>
          <p:nvPr/>
        </p:nvSpPr>
        <p:spPr bwMode="auto">
          <a:xfrm>
            <a:off x="4143587" y="9119474"/>
            <a:ext cx="3169920" cy="480060"/>
          </a:xfrm>
          <a:prstGeom prst="rect">
            <a:avLst/>
          </a:prstGeom>
          <a:noFill/>
          <a:ln w="9525">
            <a:noFill/>
            <a:miter lim="800000"/>
            <a:headEnd/>
            <a:tailEnd/>
          </a:ln>
        </p:spPr>
        <p:txBody>
          <a:bodyPr lIns="96661" tIns="48331" rIns="96661" bIns="48331" anchor="b"/>
          <a:lstStyle/>
          <a:p>
            <a:pPr marL="0" marR="0" lvl="0" indent="0" algn="r" defTabSz="914400" rtl="0" eaLnBrk="1" fontAlgn="auto" latinLnBrk="0" hangingPunct="1">
              <a:lnSpc>
                <a:spcPct val="100000"/>
              </a:lnSpc>
              <a:spcBef>
                <a:spcPts val="0"/>
              </a:spcBef>
              <a:spcAft>
                <a:spcPts val="0"/>
              </a:spcAft>
              <a:buClrTx/>
              <a:buSzTx/>
              <a:buFontTx/>
              <a:buNone/>
              <a:tabLst/>
              <a:defRPr/>
            </a:pPr>
            <a:fld id="{027B1FE4-662B-4AB2-8CE7-7191521280E5}" type="slidenum">
              <a:rPr kumimoji="0" lang="en-US" sz="13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34148" name="Rectangle 2"/>
          <p:cNvSpPr>
            <a:spLocks noGrp="1" noRot="1" noChangeAspect="1" noChangeArrowheads="1" noTextEdit="1"/>
          </p:cNvSpPr>
          <p:nvPr>
            <p:ph type="sldImg"/>
          </p:nvPr>
        </p:nvSpPr>
        <p:spPr bwMode="auto">
          <a:xfrm>
            <a:off x="1254125" y="717550"/>
            <a:ext cx="4779963" cy="3584575"/>
          </a:xfrm>
          <a:noFill/>
          <a:ln>
            <a:solidFill>
              <a:srgbClr val="000000"/>
            </a:solidFill>
            <a:miter lim="800000"/>
            <a:headEnd/>
            <a:tailEnd/>
          </a:ln>
        </p:spPr>
      </p:sp>
      <p:sp>
        <p:nvSpPr>
          <p:cNvPr id="134149" name="Rectangle 3"/>
          <p:cNvSpPr>
            <a:spLocks noGrp="1" noChangeArrowheads="1"/>
          </p:cNvSpPr>
          <p:nvPr>
            <p:ph type="body" idx="1"/>
          </p:nvPr>
        </p:nvSpPr>
        <p:spPr bwMode="auto">
          <a:xfrm>
            <a:off x="949961" y="4540568"/>
            <a:ext cx="5384800" cy="4378881"/>
          </a:xfrm>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234842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7EB8F4B-B2CE-4E1A-A94C-A3C341E3CD3B}"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54595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91DA68D2-2E3B-4EB5-9074-3DF0E1080B5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8417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AD94A83-8AC2-469A-B472-1F126DA45D53}"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49876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D60802F0-A34E-4355-8FCD-F111475028E4}"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150547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E8C6FF6-F6F8-49D3-AABA-2BE3B8D51CC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587937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8DAE0CF5-AA2C-42FE-9B96-32FBC6F17235}"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174472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8BEBE57-7781-448F-82FE-9B8602C8A26F}"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944439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DEBACBC9-385B-42B4-AD66-C00455F8F67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2184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3F9CC2B-E015-46B4-BB3D-3F635CBF48E0}"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23640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2CC33A92-4343-440D-AFE4-836D9CC637AC}"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85662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76200"/>
            <a:ext cx="56769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3732FF3B-0566-4553-AE69-8481917B69D9}"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763657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76200"/>
            <a:ext cx="7772400" cy="838200"/>
          </a:xfrm>
        </p:spPr>
        <p:txBody>
          <a:bodyPr/>
          <a:lstStyle/>
          <a:p>
            <a:r>
              <a:rPr lang="en-US"/>
              <a:t>Click to edit Master title style</a:t>
            </a:r>
          </a:p>
        </p:txBody>
      </p:sp>
      <p:sp>
        <p:nvSpPr>
          <p:cNvPr id="3" name="Content Placeholder 2"/>
          <p:cNvSpPr>
            <a:spLocks noGrp="1"/>
          </p:cNvSpPr>
          <p:nvPr>
            <p:ph sz="quarter" idx="1"/>
          </p:nvPr>
        </p:nvSpPr>
        <p:spPr>
          <a:xfrm>
            <a:off x="6858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4EE01E6-B8D6-4CCA-9D7D-D8F346D523A8}"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8367962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Content Placeholder 2"/>
          <p:cNvSpPr>
            <a:spLocks noGrp="1"/>
          </p:cNvSpPr>
          <p:nvPr>
            <p:ph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9144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619500"/>
            <a:ext cx="381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1690E6C4-192E-40C0-AC62-58C9B08C6C0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752491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76200"/>
            <a:ext cx="77724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914400"/>
            <a:ext cx="7772400" cy="525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cs typeface="Arial" charset="0"/>
              </a:defRPr>
            </a:lvl1pPr>
          </a:lstStyle>
          <a:p>
            <a:pPr eaLnBrk="0" fontAlgn="base" hangingPunct="0">
              <a:spcBef>
                <a:spcPct val="0"/>
              </a:spcBef>
              <a:spcAft>
                <a:spcPct val="0"/>
              </a:spcAft>
              <a:defRPr/>
            </a:pPr>
            <a:endParaRPr lang="en-US">
              <a:solidFill>
                <a:srgbClr val="000000"/>
              </a:solidFill>
            </a:endParaRPr>
          </a:p>
        </p:txBody>
      </p:sp>
      <p:sp>
        <p:nvSpPr>
          <p:cNvPr id="92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cs typeface="Arial" charset="0"/>
              </a:defRPr>
            </a:lvl1pPr>
          </a:lstStyle>
          <a:p>
            <a:pPr eaLnBrk="0" fontAlgn="base" hangingPunct="0">
              <a:spcBef>
                <a:spcPct val="0"/>
              </a:spcBef>
              <a:spcAft>
                <a:spcPct val="0"/>
              </a:spcAft>
              <a:defRPr/>
            </a:pPr>
            <a:fld id="{FD8A55CD-9EF6-43E1-9EDE-3BE282217837}" type="slidenum">
              <a:rPr lang="en-US" smtClean="0">
                <a:solidFill>
                  <a:srgbClr val="000000"/>
                </a:solidFill>
              </a:rPr>
              <a:pPr eaLnBrk="0" fontAlgn="base" hangingPunct="0">
                <a:spcBef>
                  <a:spcPct val="0"/>
                </a:spcBef>
                <a:spcAft>
                  <a:spcPct val="0"/>
                </a:spcAft>
                <a:defRPr/>
              </a:pPr>
              <a:t>‹#›</a:t>
            </a:fld>
            <a:endParaRPr lang="en-US">
              <a:solidFill>
                <a:srgbClr val="000000"/>
              </a:solidFill>
            </a:endParaRPr>
          </a:p>
        </p:txBody>
      </p:sp>
      <p:sp>
        <p:nvSpPr>
          <p:cNvPr id="9223" name="Line 7"/>
          <p:cNvSpPr>
            <a:spLocks noChangeShapeType="1"/>
          </p:cNvSpPr>
          <p:nvPr/>
        </p:nvSpPr>
        <p:spPr bwMode="auto">
          <a:xfrm>
            <a:off x="685800" y="838200"/>
            <a:ext cx="7772400" cy="0"/>
          </a:xfrm>
          <a:prstGeom prst="line">
            <a:avLst/>
          </a:prstGeom>
          <a:noFill/>
          <a:ln w="38100">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0942910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xStyles>
    <p:title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p:titleStyle>
    <p:body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hyperlink" Target="http://www.cs.cornell.edu/rdz/Papers/BVZ-iccv99.pdf" TargetMode="Externa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4"/><Relationship Id="rId7" Type="http://schemas.openxmlformats.org/officeDocument/2006/relationships/image" Target="../media/image27.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3.xml"/><Relationship Id="rId5" Type="http://schemas.openxmlformats.org/officeDocument/2006/relationships/slideLayout" Target="../slideLayouts/slideLayout6.xml"/><Relationship Id="rId4" Type="http://schemas.openxmlformats.org/officeDocument/2006/relationships/video" Target="../media/media2.mp4"/><Relationship Id="rId9"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research.microsoft.com/~zhang/Papers/TR99-21.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www.ai.sri.com/~luong/research/Meta3DViewer/EpipolarGeo.html"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tags" Target="../tags/tag17.xml"/><Relationship Id="rId18" Type="http://schemas.openxmlformats.org/officeDocument/2006/relationships/image" Target="../media/image4.jpeg"/><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tags" Target="../tags/tag16.xml"/><Relationship Id="rId17" Type="http://schemas.openxmlformats.org/officeDocument/2006/relationships/notesSlide" Target="../notesSlides/notesSlide4.xml"/><Relationship Id="rId2" Type="http://schemas.openxmlformats.org/officeDocument/2006/relationships/tags" Target="../tags/tag6.xml"/><Relationship Id="rId16"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tags" Target="../tags/tag19.xml"/><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tags" Target="../tags/tag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52.png"/><Relationship Id="rId5" Type="http://schemas.openxmlformats.org/officeDocument/2006/relationships/hyperlink" Target="http://vimeo.com/48425421" TargetMode="External"/><Relationship Id="rId4" Type="http://schemas.openxmlformats.org/officeDocument/2006/relationships/notesSlide" Target="../notesSlides/notesSlide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54.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3.wmf"/><Relationship Id="rId5" Type="http://schemas.openxmlformats.org/officeDocument/2006/relationships/oleObject" Target="../embeddings/oleObject4.bin"/><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8" Type="http://schemas.openxmlformats.org/officeDocument/2006/relationships/image" Target="../media/image56.wmf"/><Relationship Id="rId13" Type="http://schemas.openxmlformats.org/officeDocument/2006/relationships/image" Target="../media/image61.emf"/><Relationship Id="rId3" Type="http://schemas.openxmlformats.org/officeDocument/2006/relationships/notesSlide" Target="../notesSlides/notesSlide44.xml"/><Relationship Id="rId7" Type="http://schemas.openxmlformats.org/officeDocument/2006/relationships/oleObject" Target="../embeddings/oleObject6.bin"/><Relationship Id="rId12" Type="http://schemas.openxmlformats.org/officeDocument/2006/relationships/image" Target="../media/image60.emf"/><Relationship Id="rId2" Type="http://schemas.openxmlformats.org/officeDocument/2006/relationships/slideLayout" Target="../slideLayouts/slideLayout24.xml"/><Relationship Id="rId1" Type="http://schemas.openxmlformats.org/officeDocument/2006/relationships/vmlDrawing" Target="../drawings/vmlDrawing4.vml"/><Relationship Id="rId6" Type="http://schemas.openxmlformats.org/officeDocument/2006/relationships/image" Target="../media/image55.wmf"/><Relationship Id="rId11" Type="http://schemas.openxmlformats.org/officeDocument/2006/relationships/image" Target="../media/image59.emf"/><Relationship Id="rId5" Type="http://schemas.openxmlformats.org/officeDocument/2006/relationships/oleObject" Target="../embeddings/oleObject5.bin"/><Relationship Id="rId10" Type="http://schemas.openxmlformats.org/officeDocument/2006/relationships/image" Target="../media/image58.emf"/><Relationship Id="rId4" Type="http://schemas.openxmlformats.org/officeDocument/2006/relationships/image" Target="../media/image39.png"/><Relationship Id="rId9" Type="http://schemas.openxmlformats.org/officeDocument/2006/relationships/image" Target="../media/image57.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45.xml"/><Relationship Id="rId7" Type="http://schemas.openxmlformats.org/officeDocument/2006/relationships/image" Target="../media/image63.emf"/><Relationship Id="rId2" Type="http://schemas.openxmlformats.org/officeDocument/2006/relationships/slideLayout" Target="../slideLayouts/slideLayout24.xml"/><Relationship Id="rId1" Type="http://schemas.openxmlformats.org/officeDocument/2006/relationships/vmlDrawing" Target="../drawings/vmlDrawing5.vml"/><Relationship Id="rId6" Type="http://schemas.openxmlformats.org/officeDocument/2006/relationships/oleObject" Target="../embeddings/oleObject8.bin"/><Relationship Id="rId5" Type="http://schemas.openxmlformats.org/officeDocument/2006/relationships/image" Target="../media/image62.wmf"/><Relationship Id="rId10" Type="http://schemas.openxmlformats.org/officeDocument/2006/relationships/image" Target="../media/image64.wmf"/><Relationship Id="rId4" Type="http://schemas.openxmlformats.org/officeDocument/2006/relationships/oleObject" Target="../embeddings/oleObject7.bin"/><Relationship Id="rId9" Type="http://schemas.openxmlformats.org/officeDocument/2006/relationships/oleObject" Target="../embeddings/oleObject9.bin"/></Relationships>
</file>

<file path=ppt/slides/_rels/slide6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4.wmf"/><Relationship Id="rId3" Type="http://schemas.openxmlformats.org/officeDocument/2006/relationships/notesSlide" Target="../notesSlides/notesSlide46.xml"/><Relationship Id="rId7" Type="http://schemas.openxmlformats.org/officeDocument/2006/relationships/image" Target="../media/image63.emf"/><Relationship Id="rId12" Type="http://schemas.openxmlformats.org/officeDocument/2006/relationships/oleObject" Target="../embeddings/oleObject13.bin"/><Relationship Id="rId2" Type="http://schemas.openxmlformats.org/officeDocument/2006/relationships/slideLayout" Target="../slideLayouts/slideLayout24.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image" Target="../media/image66.emf"/><Relationship Id="rId5" Type="http://schemas.openxmlformats.org/officeDocument/2006/relationships/image" Target="../media/image62.wmf"/><Relationship Id="rId10" Type="http://schemas.openxmlformats.org/officeDocument/2006/relationships/image" Target="../media/image65.emf"/><Relationship Id="rId4" Type="http://schemas.openxmlformats.org/officeDocument/2006/relationships/oleObject" Target="../embeddings/oleObject10.bin"/><Relationship Id="rId9" Type="http://schemas.openxmlformats.org/officeDocument/2006/relationships/oleObject" Target="../embeddings/oleObject12.bin"/></Relationships>
</file>

<file path=ppt/slides/_rels/slide62.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notesSlide" Target="../notesSlides/notesSlide47.xml"/><Relationship Id="rId7" Type="http://schemas.openxmlformats.org/officeDocument/2006/relationships/oleObject" Target="../embeddings/oleObject15.bin"/><Relationship Id="rId2" Type="http://schemas.openxmlformats.org/officeDocument/2006/relationships/slideLayout" Target="../slideLayouts/slideLayout13.xml"/><Relationship Id="rId1" Type="http://schemas.openxmlformats.org/officeDocument/2006/relationships/vmlDrawing" Target="../drawings/vmlDrawing7.vml"/><Relationship Id="rId6" Type="http://schemas.openxmlformats.org/officeDocument/2006/relationships/image" Target="../media/image65.emf"/><Relationship Id="rId5" Type="http://schemas.openxmlformats.org/officeDocument/2006/relationships/oleObject" Target="../embeddings/oleObject14.bin"/><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65.emf"/><Relationship Id="rId5" Type="http://schemas.openxmlformats.org/officeDocument/2006/relationships/oleObject" Target="../embeddings/oleObject16.bin"/><Relationship Id="rId4" Type="http://schemas.openxmlformats.org/officeDocument/2006/relationships/image" Target="../media/image39.png"/></Relationships>
</file>

<file path=ppt/slides/_rels/slide64.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71.emf"/><Relationship Id="rId11" Type="http://schemas.openxmlformats.org/officeDocument/2006/relationships/image" Target="../media/image76.emf"/><Relationship Id="rId5" Type="http://schemas.openxmlformats.org/officeDocument/2006/relationships/image" Target="../media/image70.emf"/><Relationship Id="rId10" Type="http://schemas.openxmlformats.org/officeDocument/2006/relationships/image" Target="../media/image75.emf"/><Relationship Id="rId4" Type="http://schemas.openxmlformats.org/officeDocument/2006/relationships/image" Target="../media/image69.emf"/><Relationship Id="rId9" Type="http://schemas.openxmlformats.org/officeDocument/2006/relationships/image" Target="../media/image74.emf"/></Relationships>
</file>

<file path=ppt/slides/_rels/slide65.xml.rels><?xml version="1.0" encoding="UTF-8" standalone="yes"?>
<Relationships xmlns="http://schemas.openxmlformats.org/package/2006/relationships"><Relationship Id="rId3" Type="http://schemas.openxmlformats.org/officeDocument/2006/relationships/image" Target="../media/image610.png"/><Relationship Id="rId7" Type="http://schemas.openxmlformats.org/officeDocument/2006/relationships/image" Target="../media/image76.emf"/><Relationship Id="rId2" Type="http://schemas.openxmlformats.org/officeDocument/2006/relationships/notesSlide" Target="../notesSlides/notesSlide50.xml"/><Relationship Id="rId1" Type="http://schemas.openxmlformats.org/officeDocument/2006/relationships/slideLayout" Target="../slideLayouts/slideLayout15.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0.emf"/><Relationship Id="rId7" Type="http://schemas.openxmlformats.org/officeDocument/2006/relationships/image" Target="../media/image77.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83.emf"/><Relationship Id="rId5" Type="http://schemas.openxmlformats.org/officeDocument/2006/relationships/image" Target="../media/image82.emf"/><Relationship Id="rId4" Type="http://schemas.openxmlformats.org/officeDocument/2006/relationships/image" Target="../media/image81.emf"/></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54.xml"/><Relationship Id="rId7" Type="http://schemas.openxmlformats.org/officeDocument/2006/relationships/oleObject" Target="../embeddings/oleObject17.bin"/><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image" Target="../media/image75.emf"/><Relationship Id="rId5" Type="http://schemas.openxmlformats.org/officeDocument/2006/relationships/image" Target="../media/image79.emf"/><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notesSlide" Target="../notesSlides/notesSlide55.xml"/><Relationship Id="rId7" Type="http://schemas.openxmlformats.org/officeDocument/2006/relationships/image" Target="../media/image87.wmf"/><Relationship Id="rId2" Type="http://schemas.openxmlformats.org/officeDocument/2006/relationships/slideLayout" Target="../slideLayouts/slideLayout13.xml"/><Relationship Id="rId1" Type="http://schemas.openxmlformats.org/officeDocument/2006/relationships/vmlDrawing" Target="../drawings/vmlDrawing10.vml"/><Relationship Id="rId6" Type="http://schemas.openxmlformats.org/officeDocument/2006/relationships/oleObject" Target="../embeddings/oleObject18.bin"/><Relationship Id="rId5" Type="http://schemas.openxmlformats.org/officeDocument/2006/relationships/image" Target="../media/image85.wmf"/><Relationship Id="rId10" Type="http://schemas.openxmlformats.org/officeDocument/2006/relationships/image" Target="../media/image89.png"/><Relationship Id="rId4" Type="http://schemas.openxmlformats.org/officeDocument/2006/relationships/oleObject" Target="../embeddings/oleObject17.bin"/><Relationship Id="rId9" Type="http://schemas.openxmlformats.org/officeDocument/2006/relationships/image" Target="../media/image88.wmf"/></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3.xml"/><Relationship Id="rId1" Type="http://schemas.openxmlformats.org/officeDocument/2006/relationships/vmlDrawing" Target="../drawings/vmlDrawing11.vml"/><Relationship Id="rId5" Type="http://schemas.openxmlformats.org/officeDocument/2006/relationships/image" Target="../media/image90.wmf"/><Relationship Id="rId4" Type="http://schemas.openxmlformats.org/officeDocument/2006/relationships/oleObject" Target="../embeddings/oleObject20.bin"/></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91.png"/><Relationship Id="rId5" Type="http://schemas.openxmlformats.org/officeDocument/2006/relationships/image" Target="../media/image90.wmf"/><Relationship Id="rId4" Type="http://schemas.openxmlformats.org/officeDocument/2006/relationships/oleObject" Target="../embeddings/oleObject21.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hyperlink" Target="http://danielwedge.com/fmatrix/" TargetMode="External"/><Relationship Id="rId2" Type="http://schemas.openxmlformats.org/officeDocument/2006/relationships/slideLayout" Target="../slideLayouts/slideLayout13.xml"/><Relationship Id="rId1" Type="http://schemas.openxmlformats.org/officeDocument/2006/relationships/video" Target="https://www.youtube.com/embed/GMil9tpwE_Q" TargetMode="External"/><Relationship Id="rId5" Type="http://schemas.openxmlformats.org/officeDocument/2006/relationships/image" Target="../media/image93.jpeg"/><Relationship Id="rId4" Type="http://schemas.openxmlformats.org/officeDocument/2006/relationships/hyperlink" Target="https://www.youtube.com/watch?time_continue=8&amp;v=DgGV3l82NTk&amp;feature=emb_title"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97.png"/></Relationships>
</file>

<file path=ppt/slides/_rels/slide88.xml.rels><?xml version="1.0" encoding="UTF-8" standalone="yes"?>
<Relationships xmlns="http://schemas.openxmlformats.org/package/2006/relationships"><Relationship Id="rId2" Type="http://schemas.openxmlformats.org/officeDocument/2006/relationships/image" Target="../media/image98.tif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57200" y="-76200"/>
            <a:ext cx="8229600" cy="1143000"/>
          </a:xfrm>
        </p:spPr>
        <p:txBody>
          <a:bodyPr>
            <a:normAutofit/>
          </a:bodyPr>
          <a:lstStyle/>
          <a:p>
            <a:r>
              <a:rPr lang="en-US" sz="3600" dirty="0" err="1">
                <a:latin typeface="Arial" panose="020B0604020202020204" pitchFamily="34" charset="0"/>
                <a:cs typeface="Arial" panose="020B0604020202020204" pitchFamily="34" charset="0"/>
              </a:rPr>
              <a:t>Epipolar</a:t>
            </a:r>
            <a:r>
              <a:rPr lang="en-US" sz="3600" dirty="0">
                <a:latin typeface="Arial" panose="020B0604020202020204" pitchFamily="34" charset="0"/>
                <a:cs typeface="Arial" panose="020B0604020202020204" pitchFamily="34" charset="0"/>
              </a:rPr>
              <a:t> Geometry</a:t>
            </a:r>
          </a:p>
        </p:txBody>
      </p:sp>
      <p:sp>
        <p:nvSpPr>
          <p:cNvPr id="4" name="Text Box 4"/>
          <p:cNvSpPr txBox="1">
            <a:spLocks noChangeArrowheads="1"/>
          </p:cNvSpPr>
          <p:nvPr/>
        </p:nvSpPr>
        <p:spPr bwMode="auto">
          <a:xfrm>
            <a:off x="1158866" y="6024374"/>
            <a:ext cx="79851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CS180: Intro to Computer Vision and Comp. Photo</a:t>
            </a:r>
          </a:p>
          <a:p>
            <a:pPr algn="r" eaLnBrk="1" hangingPunct="1">
              <a:spcBef>
                <a:spcPct val="0"/>
              </a:spcBef>
            </a:pPr>
            <a:r>
              <a:rPr lang="en-US" altLang="en-US" dirty="0"/>
              <a:t>Angjoo Kanazawa &amp; Alexei </a:t>
            </a:r>
            <a:r>
              <a:rPr lang="en-US" altLang="en-US" dirty="0" err="1"/>
              <a:t>Efros</a:t>
            </a:r>
            <a:r>
              <a:rPr lang="en-US" altLang="en-US" dirty="0"/>
              <a:t>, UC Berkeley, Fall 2023</a:t>
            </a:r>
          </a:p>
        </p:txBody>
      </p:sp>
      <p:sp>
        <p:nvSpPr>
          <p:cNvPr id="2" name="TextBox 1">
            <a:extLst>
              <a:ext uri="{FF2B5EF4-FFF2-40B4-BE49-F238E27FC236}">
                <a16:creationId xmlns:a16="http://schemas.microsoft.com/office/drawing/2014/main" id="{279F4997-06D4-C946-8DCE-D9A36B987DE7}"/>
              </a:ext>
            </a:extLst>
          </p:cNvPr>
          <p:cNvSpPr txBox="1"/>
          <p:nvPr/>
        </p:nvSpPr>
        <p:spPr>
          <a:xfrm>
            <a:off x="3810" y="5378043"/>
            <a:ext cx="755129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A lot of slides from Noah Snavely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Shree </a:t>
            </a:r>
            <a:r>
              <a:rPr lang="en-US" dirty="0" err="1">
                <a:latin typeface="Arial" panose="020B0604020202020204" pitchFamily="34" charset="0"/>
                <a:cs typeface="Arial" panose="020B0604020202020204" pitchFamily="34" charset="0"/>
              </a:rPr>
              <a:t>Nayar’s</a:t>
            </a:r>
            <a:r>
              <a:rPr lang="en-US" dirty="0">
                <a:latin typeface="Arial" panose="020B0604020202020204" pitchFamily="34" charset="0"/>
                <a:cs typeface="Arial" panose="020B0604020202020204" pitchFamily="34" charset="0"/>
              </a:rPr>
              <a:t> YT series: First principals of Computer Vision</a:t>
            </a:r>
          </a:p>
        </p:txBody>
      </p:sp>
      <p:pic>
        <p:nvPicPr>
          <p:cNvPr id="29700" name="Picture 4" descr="30k+ Laser Light Pictures | Download Free Images on Unsplash">
            <a:extLst>
              <a:ext uri="{FF2B5EF4-FFF2-40B4-BE49-F238E27FC236}">
                <a16:creationId xmlns:a16="http://schemas.microsoft.com/office/drawing/2014/main" id="{BEEA9294-4522-F940-B16E-523D47FB04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19" b="14766"/>
          <a:stretch/>
        </p:blipFill>
        <p:spPr bwMode="auto">
          <a:xfrm>
            <a:off x="-23813" y="1076325"/>
            <a:ext cx="91440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185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9600" cy="1143000"/>
          </a:xfrm>
        </p:spPr>
        <p:txBody>
          <a:bodyPr/>
          <a:lstStyle/>
          <a:p>
            <a:r>
              <a:rPr lang="en-US"/>
              <a:t>Normalized cross correlation</a:t>
            </a:r>
          </a:p>
        </p:txBody>
      </p:sp>
      <p:pic>
        <p:nvPicPr>
          <p:cNvPr id="62467" name="Picture 2"/>
          <p:cNvPicPr>
            <a:picLocks noChangeAspect="1" noChangeArrowheads="1"/>
          </p:cNvPicPr>
          <p:nvPr/>
        </p:nvPicPr>
        <p:blipFill>
          <a:blip r:embed="rId3" cstate="print"/>
          <a:srcRect l="7477" t="18095" r="5296" b="5096"/>
          <a:stretch>
            <a:fillRect/>
          </a:stretch>
        </p:blipFill>
        <p:spPr bwMode="auto">
          <a:xfrm>
            <a:off x="609600" y="1219200"/>
            <a:ext cx="8001000" cy="4953000"/>
          </a:xfrm>
          <a:prstGeom prst="rect">
            <a:avLst/>
          </a:prstGeom>
          <a:noFill/>
          <a:ln w="9525">
            <a:noFill/>
            <a:miter lim="800000"/>
            <a:headEnd/>
            <a:tailEnd/>
          </a:ln>
        </p:spPr>
      </p:pic>
      <p:sp>
        <p:nvSpPr>
          <p:cNvPr id="62468" name="TextBox 4"/>
          <p:cNvSpPr txBox="1">
            <a:spLocks noChangeArrowheads="1"/>
          </p:cNvSpPr>
          <p:nvPr/>
        </p:nvSpPr>
        <p:spPr bwMode="auto">
          <a:xfrm>
            <a:off x="6248400" y="6488115"/>
            <a:ext cx="3276600" cy="369887"/>
          </a:xfrm>
          <a:prstGeom prst="rect">
            <a:avLst/>
          </a:prstGeom>
          <a:noFill/>
          <a:ln w="9525">
            <a:noFill/>
            <a:miter lim="800000"/>
            <a:headEnd/>
            <a:tailEnd/>
          </a:ln>
        </p:spPr>
        <p:txBody>
          <a:bodyPr>
            <a:spAutoFit/>
          </a:bodyPr>
          <a:lstStyle/>
          <a:p>
            <a:pPr>
              <a:defRPr/>
            </a:pPr>
            <a:r>
              <a:rPr lang="en-US">
                <a:solidFill>
                  <a:prstClr val="black"/>
                </a:solidFill>
                <a:latin typeface="Calibri" pitchFamily="34" charset="0"/>
              </a:rPr>
              <a:t>Source: Andrew Zisserman</a:t>
            </a:r>
          </a:p>
        </p:txBody>
      </p:sp>
      <p:sp>
        <p:nvSpPr>
          <p:cNvPr id="2" name="TextBox 1">
            <a:extLst>
              <a:ext uri="{FF2B5EF4-FFF2-40B4-BE49-F238E27FC236}">
                <a16:creationId xmlns:a16="http://schemas.microsoft.com/office/drawing/2014/main" id="{AB545C3D-FA75-ED4D-8178-0111B44DDC73}"/>
              </a:ext>
            </a:extLst>
          </p:cNvPr>
          <p:cNvSpPr txBox="1"/>
          <p:nvPr/>
        </p:nvSpPr>
        <p:spPr>
          <a:xfrm>
            <a:off x="171451" y="6396335"/>
            <a:ext cx="5448299" cy="461665"/>
          </a:xfrm>
          <a:prstGeom prst="rect">
            <a:avLst/>
          </a:prstGeom>
          <a:noFill/>
        </p:spPr>
        <p:txBody>
          <a:bodyPr wrap="square" rtlCol="0">
            <a:spAutoFit/>
          </a:bodyPr>
          <a:lstStyle/>
          <a:p>
            <a:r>
              <a:rPr lang="en-US" sz="2400" dirty="0"/>
              <a:t>Similar to MOPS descriptor computation</a:t>
            </a:r>
          </a:p>
        </p:txBody>
      </p:sp>
    </p:spTree>
    <p:extLst>
      <p:ext uri="{BB962C8B-B14F-4D97-AF65-F5344CB8AC3E}">
        <p14:creationId xmlns:p14="http://schemas.microsoft.com/office/powerpoint/2010/main" val="14837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rtlCol="0">
            <a:normAutofit fontScale="90000"/>
          </a:bodyPr>
          <a:lstStyle/>
          <a:p>
            <a:pPr>
              <a:defRPr/>
            </a:pPr>
            <a:r>
              <a:rPr lang="en-US" dirty="0"/>
              <a:t>Correlation-based window matching</a:t>
            </a:r>
          </a:p>
        </p:txBody>
      </p:sp>
      <p:pic>
        <p:nvPicPr>
          <p:cNvPr id="63491" name="Picture 2"/>
          <p:cNvPicPr>
            <a:picLocks noChangeAspect="1" noChangeArrowheads="1"/>
          </p:cNvPicPr>
          <p:nvPr/>
        </p:nvPicPr>
        <p:blipFill>
          <a:blip r:embed="rId3" cstate="print"/>
          <a:srcRect l="12500" t="17252" r="6250" b="1886"/>
          <a:stretch>
            <a:fillRect/>
          </a:stretch>
        </p:blipFill>
        <p:spPr bwMode="auto">
          <a:xfrm>
            <a:off x="914400" y="990602"/>
            <a:ext cx="7543800" cy="5440363"/>
          </a:xfrm>
          <a:prstGeom prst="rect">
            <a:avLst/>
          </a:prstGeom>
          <a:noFill/>
          <a:ln w="9525">
            <a:noFill/>
            <a:miter lim="800000"/>
            <a:headEnd/>
            <a:tailEnd/>
          </a:ln>
        </p:spPr>
      </p:pic>
      <p:sp>
        <p:nvSpPr>
          <p:cNvPr id="63492" name="TextBox 3"/>
          <p:cNvSpPr txBox="1">
            <a:spLocks noChangeArrowheads="1"/>
          </p:cNvSpPr>
          <p:nvPr/>
        </p:nvSpPr>
        <p:spPr bwMode="auto">
          <a:xfrm>
            <a:off x="0" y="6488115"/>
            <a:ext cx="3276600" cy="369887"/>
          </a:xfrm>
          <a:prstGeom prst="rect">
            <a:avLst/>
          </a:prstGeom>
          <a:noFill/>
          <a:ln w="9525">
            <a:noFill/>
            <a:miter lim="800000"/>
            <a:headEnd/>
            <a:tailEnd/>
          </a:ln>
        </p:spPr>
        <p:txBody>
          <a:bodyPr>
            <a:spAutoFit/>
          </a:bodyPr>
          <a:lstStyle/>
          <a:p>
            <a:pPr>
              <a:defRPr/>
            </a:pPr>
            <a:r>
              <a:rPr lang="en-US">
                <a:solidFill>
                  <a:prstClr val="black"/>
                </a:solidFill>
                <a:latin typeface="Calibri" pitchFamily="34" charset="0"/>
              </a:rPr>
              <a:t>Source: Andrew Zisserman</a:t>
            </a:r>
          </a:p>
        </p:txBody>
      </p:sp>
      <p:sp>
        <p:nvSpPr>
          <p:cNvPr id="5" name="Rectangle 4"/>
          <p:cNvSpPr/>
          <p:nvPr/>
        </p:nvSpPr>
        <p:spPr>
          <a:xfrm>
            <a:off x="914400" y="3581402"/>
            <a:ext cx="7543800" cy="2906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6" name="Rectangle 5"/>
          <p:cNvSpPr/>
          <p:nvPr/>
        </p:nvSpPr>
        <p:spPr>
          <a:xfrm>
            <a:off x="914400" y="4191002"/>
            <a:ext cx="7543800" cy="2297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10" name="Picture 2"/>
          <p:cNvPicPr>
            <a:picLocks noChangeAspect="1" noChangeArrowheads="1"/>
          </p:cNvPicPr>
          <p:nvPr/>
        </p:nvPicPr>
        <p:blipFill rotWithShape="1">
          <a:blip r:embed="rId3" cstate="print"/>
          <a:srcRect l="22343" t="48695" r="72458" b="44089"/>
          <a:stretch/>
        </p:blipFill>
        <p:spPr bwMode="auto">
          <a:xfrm>
            <a:off x="1066802" y="3581402"/>
            <a:ext cx="482599" cy="485497"/>
          </a:xfrm>
          <a:prstGeom prst="rect">
            <a:avLst/>
          </a:prstGeom>
          <a:noFill/>
          <a:ln w="9525">
            <a:noFill/>
            <a:miter lim="800000"/>
            <a:headEnd/>
            <a:tailEnd/>
          </a:ln>
        </p:spPr>
      </p:pic>
      <p:cxnSp>
        <p:nvCxnSpPr>
          <p:cNvPr id="9" name="Straight Arrow Connector 8"/>
          <p:cNvCxnSpPr/>
          <p:nvPr/>
        </p:nvCxnSpPr>
        <p:spPr>
          <a:xfrm flipV="1">
            <a:off x="2057400" y="3352800"/>
            <a:ext cx="0" cy="2971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flipV="1">
            <a:off x="1752600" y="3810000"/>
            <a:ext cx="0" cy="2514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9361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4.44444E-6 1.11111E-6 L 0.45694 -0.00208 " pathEditMode="relative" rAng="0" ptsTypes="AA">
                                      <p:cBhvr>
                                        <p:cTn id="14" dur="2000" fill="hold"/>
                                        <p:tgtEl>
                                          <p:spTgt spid="10"/>
                                        </p:tgtEl>
                                        <p:attrNameLst>
                                          <p:attrName>ppt_x</p:attrName>
                                          <p:attrName>ppt_y</p:attrName>
                                        </p:attrNameLst>
                                      </p:cBhvr>
                                      <p:rCtr x="22847" y="-116"/>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76200"/>
            <a:ext cx="8229600" cy="1143000"/>
          </a:xfrm>
        </p:spPr>
        <p:txBody>
          <a:bodyPr/>
          <a:lstStyle/>
          <a:p>
            <a:r>
              <a:rPr lang="en-US" dirty="0"/>
              <a:t>Dense correspondence search</a:t>
            </a:r>
          </a:p>
        </p:txBody>
      </p:sp>
      <p:pic>
        <p:nvPicPr>
          <p:cNvPr id="64515" name="Picture 3" descr="lincoln_full"/>
          <p:cNvPicPr>
            <a:picLocks noChangeAspect="1" noChangeArrowheads="1"/>
          </p:cNvPicPr>
          <p:nvPr/>
        </p:nvPicPr>
        <p:blipFill>
          <a:blip r:embed="rId3" cstate="print"/>
          <a:srcRect/>
          <a:stretch>
            <a:fillRect/>
          </a:stretch>
        </p:blipFill>
        <p:spPr bwMode="auto">
          <a:xfrm>
            <a:off x="2057400" y="1066802"/>
            <a:ext cx="5029200" cy="2898775"/>
          </a:xfrm>
          <a:prstGeom prst="rect">
            <a:avLst/>
          </a:prstGeom>
          <a:noFill/>
          <a:ln w="9525">
            <a:noFill/>
            <a:miter lim="800000"/>
            <a:headEnd/>
            <a:tailEnd/>
          </a:ln>
        </p:spPr>
      </p:pic>
      <p:grpSp>
        <p:nvGrpSpPr>
          <p:cNvPr id="2" name="Group 4"/>
          <p:cNvGrpSpPr>
            <a:grpSpLocks/>
          </p:cNvGrpSpPr>
          <p:nvPr/>
        </p:nvGrpSpPr>
        <p:grpSpPr bwMode="auto">
          <a:xfrm>
            <a:off x="685800" y="3124200"/>
            <a:ext cx="7772400" cy="1524000"/>
            <a:chOff x="432" y="1968"/>
            <a:chExt cx="4896" cy="960"/>
          </a:xfrm>
        </p:grpSpPr>
        <p:sp>
          <p:nvSpPr>
            <p:cNvPr id="64526" name="Rectangle 5"/>
            <p:cNvSpPr>
              <a:spLocks noChangeArrowheads="1"/>
            </p:cNvSpPr>
            <p:nvPr/>
          </p:nvSpPr>
          <p:spPr bwMode="auto">
            <a:xfrm>
              <a:off x="432" y="2640"/>
              <a:ext cx="4896" cy="288"/>
            </a:xfrm>
            <a:prstGeom prst="rect">
              <a:avLst/>
            </a:prstGeom>
            <a:noFill/>
            <a:ln w="28575">
              <a:noFill/>
              <a:miter lim="800000"/>
              <a:headEnd/>
              <a:tailEnd/>
            </a:ln>
          </p:spPr>
          <p:txBody>
            <a:bodyPr/>
            <a:lstStyle/>
            <a:p>
              <a:pPr marL="457200" indent="-457200" eaLnBrk="0" hangingPunct="0">
                <a:spcBef>
                  <a:spcPct val="20000"/>
                </a:spcBef>
                <a:defRPr/>
              </a:pPr>
              <a:r>
                <a:rPr lang="en-US" sz="2000">
                  <a:solidFill>
                    <a:srgbClr val="000000"/>
                  </a:solidFill>
                  <a:latin typeface="Calibri"/>
                </a:rPr>
                <a:t>For each epipolar line</a:t>
              </a:r>
            </a:p>
          </p:txBody>
        </p:sp>
        <p:sp>
          <p:nvSpPr>
            <p:cNvPr id="64527" name="Line 6"/>
            <p:cNvSpPr>
              <a:spLocks noChangeShapeType="1"/>
            </p:cNvSpPr>
            <p:nvPr/>
          </p:nvSpPr>
          <p:spPr bwMode="auto">
            <a:xfrm>
              <a:off x="1296" y="1968"/>
              <a:ext cx="3168" cy="0"/>
            </a:xfrm>
            <a:prstGeom prst="line">
              <a:avLst/>
            </a:prstGeom>
            <a:noFill/>
            <a:ln w="28575">
              <a:solidFill>
                <a:schemeClr val="bg1"/>
              </a:solidFill>
              <a:prstDash val="dash"/>
              <a:round/>
              <a:headEnd/>
              <a:tailEnd/>
            </a:ln>
          </p:spPr>
          <p:txBody>
            <a:bodyPr/>
            <a:lstStyle/>
            <a:p>
              <a:pPr>
                <a:defRPr/>
              </a:pPr>
              <a:endParaRPr lang="en-US">
                <a:solidFill>
                  <a:prstClr val="black"/>
                </a:solidFill>
                <a:latin typeface="Calibri"/>
              </a:endParaRPr>
            </a:p>
          </p:txBody>
        </p:sp>
      </p:grpSp>
      <p:sp>
        <p:nvSpPr>
          <p:cNvPr id="157703" name="Oval 7"/>
          <p:cNvSpPr>
            <a:spLocks noChangeArrowheads="1"/>
          </p:cNvSpPr>
          <p:nvPr/>
        </p:nvSpPr>
        <p:spPr bwMode="auto">
          <a:xfrm>
            <a:off x="5834063" y="3090863"/>
            <a:ext cx="76200" cy="76200"/>
          </a:xfrm>
          <a:prstGeom prst="ellipse">
            <a:avLst/>
          </a:prstGeom>
          <a:solidFill>
            <a:srgbClr val="FFFF00"/>
          </a:solidFill>
          <a:ln w="9525">
            <a:solidFill>
              <a:schemeClr val="tx1"/>
            </a:solidFill>
            <a:round/>
            <a:headEnd/>
            <a:tailEnd/>
          </a:ln>
        </p:spPr>
        <p:txBody>
          <a:bodyPr wrap="none" anchor="ctr"/>
          <a:lstStyle/>
          <a:p>
            <a:pPr eaLnBrk="0" hangingPunct="0">
              <a:defRPr/>
            </a:pPr>
            <a:endParaRPr lang="en-US">
              <a:solidFill>
                <a:srgbClr val="000000"/>
              </a:solidFill>
              <a:latin typeface="Calibri"/>
            </a:endParaRPr>
          </a:p>
        </p:txBody>
      </p:sp>
      <p:grpSp>
        <p:nvGrpSpPr>
          <p:cNvPr id="3" name="Group 8"/>
          <p:cNvGrpSpPr>
            <a:grpSpLocks/>
          </p:cNvGrpSpPr>
          <p:nvPr/>
        </p:nvGrpSpPr>
        <p:grpSpPr bwMode="auto">
          <a:xfrm>
            <a:off x="685800" y="3081338"/>
            <a:ext cx="7772400" cy="1947862"/>
            <a:chOff x="432" y="1941"/>
            <a:chExt cx="4896" cy="1227"/>
          </a:xfrm>
        </p:grpSpPr>
        <p:sp>
          <p:nvSpPr>
            <p:cNvPr id="64524" name="Oval 9"/>
            <p:cNvSpPr>
              <a:spLocks noChangeArrowheads="1"/>
            </p:cNvSpPr>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eaLnBrk="0" hangingPunct="0">
                <a:defRPr/>
              </a:pPr>
              <a:endParaRPr lang="en-US">
                <a:solidFill>
                  <a:srgbClr val="000000"/>
                </a:solidFill>
                <a:latin typeface="Calibri"/>
              </a:endParaRPr>
            </a:p>
          </p:txBody>
        </p:sp>
        <p:sp>
          <p:nvSpPr>
            <p:cNvPr id="64525" name="Rectangle 10"/>
            <p:cNvSpPr>
              <a:spLocks noChangeArrowheads="1"/>
            </p:cNvSpPr>
            <p:nvPr/>
          </p:nvSpPr>
          <p:spPr bwMode="auto">
            <a:xfrm>
              <a:off x="432" y="2880"/>
              <a:ext cx="4896" cy="288"/>
            </a:xfrm>
            <a:prstGeom prst="rect">
              <a:avLst/>
            </a:prstGeom>
            <a:noFill/>
            <a:ln w="9525">
              <a:noFill/>
              <a:miter lim="800000"/>
              <a:headEnd/>
              <a:tailEnd/>
            </a:ln>
          </p:spPr>
          <p:txBody>
            <a:bodyPr/>
            <a:lstStyle/>
            <a:p>
              <a:pPr marL="457200" indent="-457200" eaLnBrk="0" hangingPunct="0">
                <a:spcBef>
                  <a:spcPct val="20000"/>
                </a:spcBef>
                <a:defRPr/>
              </a:pPr>
              <a:r>
                <a:rPr lang="en-US" sz="2000">
                  <a:solidFill>
                    <a:srgbClr val="000000"/>
                  </a:solidFill>
                  <a:latin typeface="Calibri"/>
                </a:rPr>
                <a:t>	For each pixel / window in the left image</a:t>
              </a:r>
            </a:p>
          </p:txBody>
        </p:sp>
      </p:grpSp>
      <p:sp>
        <p:nvSpPr>
          <p:cNvPr id="157707" name="Rectangle 11"/>
          <p:cNvSpPr>
            <a:spLocks noChangeArrowheads="1"/>
          </p:cNvSpPr>
          <p:nvPr/>
        </p:nvSpPr>
        <p:spPr bwMode="auto">
          <a:xfrm>
            <a:off x="685800" y="4953000"/>
            <a:ext cx="8458200" cy="457200"/>
          </a:xfrm>
          <a:prstGeom prst="rect">
            <a:avLst/>
          </a:prstGeom>
          <a:noFill/>
          <a:ln w="9525">
            <a:noFill/>
            <a:miter lim="800000"/>
            <a:headEnd/>
            <a:tailEnd/>
          </a:ln>
        </p:spPr>
        <p:txBody>
          <a:bodyPr/>
          <a:lstStyle/>
          <a:p>
            <a:pPr marL="1219200" lvl="2" indent="-304800" eaLnBrk="0" hangingPunct="0">
              <a:spcBef>
                <a:spcPct val="20000"/>
              </a:spcBef>
              <a:buFontTx/>
              <a:buChar char="•"/>
              <a:defRPr/>
            </a:pPr>
            <a:r>
              <a:rPr lang="en-US">
                <a:solidFill>
                  <a:srgbClr val="000000"/>
                </a:solidFill>
                <a:latin typeface="Calibri"/>
              </a:rPr>
              <a:t>compare with every pixel / window on same epipolar line in right image</a:t>
            </a:r>
          </a:p>
        </p:txBody>
      </p:sp>
      <p:sp>
        <p:nvSpPr>
          <p:cNvPr id="157708" name="Rectangle 12"/>
          <p:cNvSpPr>
            <a:spLocks noChangeArrowheads="1"/>
          </p:cNvSpPr>
          <p:nvPr/>
        </p:nvSpPr>
        <p:spPr bwMode="auto">
          <a:xfrm>
            <a:off x="685800" y="5486400"/>
            <a:ext cx="8458200" cy="457200"/>
          </a:xfrm>
          <a:prstGeom prst="rect">
            <a:avLst/>
          </a:prstGeom>
          <a:noFill/>
          <a:ln w="9525">
            <a:noFill/>
            <a:miter lim="800000"/>
            <a:headEnd/>
            <a:tailEnd/>
          </a:ln>
        </p:spPr>
        <p:txBody>
          <a:bodyPr/>
          <a:lstStyle/>
          <a:p>
            <a:pPr marL="1219200" lvl="2" indent="-304800" eaLnBrk="0" hangingPunct="0">
              <a:spcBef>
                <a:spcPct val="20000"/>
              </a:spcBef>
              <a:buFontTx/>
              <a:buChar char="•"/>
              <a:defRPr/>
            </a:pPr>
            <a:r>
              <a:rPr lang="en-US">
                <a:solidFill>
                  <a:srgbClr val="000000"/>
                </a:solidFill>
                <a:latin typeface="Calibri"/>
              </a:rPr>
              <a:t>pick position with minimum match cost (e.g., SSD, correlation)</a:t>
            </a:r>
          </a:p>
        </p:txBody>
      </p:sp>
      <p:sp>
        <p:nvSpPr>
          <p:cNvPr id="64521" name="Text Box 18"/>
          <p:cNvSpPr txBox="1">
            <a:spLocks noChangeArrowheads="1"/>
          </p:cNvSpPr>
          <p:nvPr/>
        </p:nvSpPr>
        <p:spPr bwMode="auto">
          <a:xfrm>
            <a:off x="0" y="6583365"/>
            <a:ext cx="2895600" cy="274637"/>
          </a:xfrm>
          <a:prstGeom prst="rect">
            <a:avLst/>
          </a:prstGeom>
          <a:noFill/>
          <a:ln w="9525">
            <a:noFill/>
            <a:miter lim="800000"/>
            <a:headEnd/>
            <a:tailEnd/>
          </a:ln>
        </p:spPr>
        <p:txBody>
          <a:bodyPr>
            <a:spAutoFit/>
          </a:bodyPr>
          <a:lstStyle/>
          <a:p>
            <a:pPr eaLnBrk="0" hangingPunct="0">
              <a:spcBef>
                <a:spcPct val="50000"/>
              </a:spcBef>
              <a:defRPr/>
            </a:pPr>
            <a:r>
              <a:rPr lang="en-US" sz="1200">
                <a:solidFill>
                  <a:srgbClr val="000000"/>
                </a:solidFill>
                <a:latin typeface="Calibri"/>
              </a:rPr>
              <a:t>Adapted from Li Zhang</a:t>
            </a:r>
          </a:p>
        </p:txBody>
      </p:sp>
      <p:sp>
        <p:nvSpPr>
          <p:cNvPr id="313358" name="Rectangle 14"/>
          <p:cNvSpPr>
            <a:spLocks noChangeArrowheads="1"/>
          </p:cNvSpPr>
          <p:nvPr/>
        </p:nvSpPr>
        <p:spPr bwMode="auto">
          <a:xfrm>
            <a:off x="3292477" y="2911477"/>
            <a:ext cx="365125" cy="365125"/>
          </a:xfrm>
          <a:prstGeom prst="rect">
            <a:avLst/>
          </a:prstGeom>
          <a:noFill/>
          <a:ln w="28575">
            <a:solidFill>
              <a:srgbClr val="FFFF00"/>
            </a:solidFill>
            <a:miter lim="800000"/>
            <a:headEnd/>
            <a:tailEnd/>
          </a:ln>
        </p:spPr>
        <p:txBody>
          <a:bodyPr wrap="none" anchor="ctr"/>
          <a:lstStyle/>
          <a:p>
            <a:pPr eaLnBrk="0" hangingPunct="0">
              <a:defRPr/>
            </a:pPr>
            <a:endParaRPr lang="en-US">
              <a:solidFill>
                <a:srgbClr val="000000"/>
              </a:solidFill>
              <a:latin typeface="Calibri"/>
            </a:endParaRPr>
          </a:p>
        </p:txBody>
      </p:sp>
      <p:sp>
        <p:nvSpPr>
          <p:cNvPr id="313359" name="Rectangle 15"/>
          <p:cNvSpPr>
            <a:spLocks noChangeArrowheads="1"/>
          </p:cNvSpPr>
          <p:nvPr/>
        </p:nvSpPr>
        <p:spPr bwMode="auto">
          <a:xfrm>
            <a:off x="5654677" y="2911477"/>
            <a:ext cx="365125" cy="365125"/>
          </a:xfrm>
          <a:prstGeom prst="rect">
            <a:avLst/>
          </a:prstGeom>
          <a:noFill/>
          <a:ln w="28575">
            <a:solidFill>
              <a:srgbClr val="FFFF00"/>
            </a:solidFill>
            <a:miter lim="800000"/>
            <a:headEnd/>
            <a:tailEnd/>
          </a:ln>
        </p:spPr>
        <p:txBody>
          <a:bodyPr wrap="none" anchor="ctr"/>
          <a:lstStyle/>
          <a:p>
            <a:pPr eaLnBrk="0" hangingPunct="0">
              <a:defRPr/>
            </a:pPr>
            <a:endParaRPr lang="en-US">
              <a:solidFill>
                <a:srgbClr val="000000"/>
              </a:solidFill>
              <a:latin typeface="Calibri"/>
            </a:endParaRPr>
          </a:p>
        </p:txBody>
      </p:sp>
      <p:sp>
        <p:nvSpPr>
          <p:cNvPr id="16" name="TextBox 15"/>
          <p:cNvSpPr txBox="1"/>
          <p:nvPr/>
        </p:nvSpPr>
        <p:spPr>
          <a:xfrm>
            <a:off x="8088841" y="6488668"/>
            <a:ext cx="1055161" cy="369332"/>
          </a:xfrm>
          <a:prstGeom prst="rect">
            <a:avLst/>
          </a:prstGeom>
          <a:noFill/>
        </p:spPr>
        <p:txBody>
          <a:bodyPr wrap="none" rtlCol="0">
            <a:spAutoFit/>
          </a:bodyPr>
          <a:lstStyle/>
          <a:p>
            <a:pPr>
              <a:defRPr/>
            </a:pPr>
            <a:r>
              <a:rPr lang="en-US" dirty="0" err="1">
                <a:solidFill>
                  <a:prstClr val="white">
                    <a:lumMod val="65000"/>
                  </a:prstClr>
                </a:solidFill>
                <a:latin typeface="Calibri"/>
              </a:rPr>
              <a:t>Grauman</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262893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33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770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770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577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3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3" grpId="0" animBg="1"/>
      <p:bldP spid="157707" grpId="0" build="p" autoUpdateAnimBg="0"/>
      <p:bldP spid="157708" grpId="0" build="p" autoUpdateAnimBg="0"/>
      <p:bldP spid="313358" grpId="0" animBg="1"/>
      <p:bldP spid="3133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457200" y="-76200"/>
            <a:ext cx="8229600" cy="1143000"/>
          </a:xfrm>
        </p:spPr>
        <p:txBody>
          <a:bodyPr/>
          <a:lstStyle/>
          <a:p>
            <a:r>
              <a:rPr lang="en-US"/>
              <a:t>Textureless regions</a:t>
            </a:r>
          </a:p>
        </p:txBody>
      </p:sp>
      <p:pic>
        <p:nvPicPr>
          <p:cNvPr id="65539" name="Picture 2"/>
          <p:cNvPicPr>
            <a:picLocks noChangeAspect="1" noChangeArrowheads="1"/>
          </p:cNvPicPr>
          <p:nvPr/>
        </p:nvPicPr>
        <p:blipFill>
          <a:blip r:embed="rId2" cstate="print"/>
          <a:srcRect l="10938" t="16173" r="6250" b="2965"/>
          <a:stretch>
            <a:fillRect/>
          </a:stretch>
        </p:blipFill>
        <p:spPr bwMode="auto">
          <a:xfrm>
            <a:off x="381000" y="914402"/>
            <a:ext cx="7696200" cy="5445125"/>
          </a:xfrm>
          <a:prstGeom prst="rect">
            <a:avLst/>
          </a:prstGeom>
          <a:noFill/>
          <a:ln w="9525">
            <a:noFill/>
            <a:miter lim="800000"/>
            <a:headEnd/>
            <a:tailEnd/>
          </a:ln>
        </p:spPr>
      </p:pic>
      <p:sp>
        <p:nvSpPr>
          <p:cNvPr id="65540" name="TextBox 3"/>
          <p:cNvSpPr txBox="1">
            <a:spLocks noChangeArrowheads="1"/>
          </p:cNvSpPr>
          <p:nvPr/>
        </p:nvSpPr>
        <p:spPr bwMode="auto">
          <a:xfrm>
            <a:off x="0" y="6564315"/>
            <a:ext cx="3276600" cy="369887"/>
          </a:xfrm>
          <a:prstGeom prst="rect">
            <a:avLst/>
          </a:prstGeom>
          <a:noFill/>
          <a:ln w="9525">
            <a:noFill/>
            <a:miter lim="800000"/>
            <a:headEnd/>
            <a:tailEnd/>
          </a:ln>
        </p:spPr>
        <p:txBody>
          <a:bodyPr>
            <a:spAutoFit/>
          </a:bodyPr>
          <a:lstStyle/>
          <a:p>
            <a:pPr>
              <a:defRPr/>
            </a:pPr>
            <a:r>
              <a:rPr lang="en-US">
                <a:solidFill>
                  <a:prstClr val="black"/>
                </a:solidFill>
                <a:latin typeface="Calibri" pitchFamily="34" charset="0"/>
              </a:rPr>
              <a:t>Source: Andrew Zisserman</a:t>
            </a:r>
          </a:p>
        </p:txBody>
      </p:sp>
      <p:sp>
        <p:nvSpPr>
          <p:cNvPr id="5" name="TextBox 4"/>
          <p:cNvSpPr txBox="1">
            <a:spLocks noChangeArrowheads="1"/>
          </p:cNvSpPr>
          <p:nvPr/>
        </p:nvSpPr>
        <p:spPr bwMode="auto">
          <a:xfrm>
            <a:off x="5715000" y="5429250"/>
            <a:ext cx="3429000" cy="1200150"/>
          </a:xfrm>
          <a:prstGeom prst="rect">
            <a:avLst/>
          </a:prstGeom>
          <a:noFill/>
          <a:ln w="9525">
            <a:noFill/>
            <a:miter lim="800000"/>
            <a:headEnd/>
            <a:tailEnd/>
          </a:ln>
        </p:spPr>
        <p:txBody>
          <a:bodyPr>
            <a:spAutoFit/>
          </a:bodyPr>
          <a:lstStyle/>
          <a:p>
            <a:pPr>
              <a:defRPr/>
            </a:pPr>
            <a:r>
              <a:rPr lang="en-US" sz="2400">
                <a:solidFill>
                  <a:prstClr val="black"/>
                </a:solidFill>
                <a:latin typeface="Calibri" pitchFamily="34" charset="0"/>
              </a:rPr>
              <a:t>Textureless regions are non-distinct; high ambiguity for matches.</a:t>
            </a:r>
          </a:p>
        </p:txBody>
      </p:sp>
      <p:sp>
        <p:nvSpPr>
          <p:cNvPr id="6" name="Rectangle 5"/>
          <p:cNvSpPr/>
          <p:nvPr/>
        </p:nvSpPr>
        <p:spPr>
          <a:xfrm>
            <a:off x="533400" y="3429000"/>
            <a:ext cx="82296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TextBox 6"/>
          <p:cNvSpPr txBox="1"/>
          <p:nvPr/>
        </p:nvSpPr>
        <p:spPr>
          <a:xfrm>
            <a:off x="8088841" y="6488668"/>
            <a:ext cx="1055161" cy="369332"/>
          </a:xfrm>
          <a:prstGeom prst="rect">
            <a:avLst/>
          </a:prstGeom>
          <a:noFill/>
        </p:spPr>
        <p:txBody>
          <a:bodyPr wrap="none" rtlCol="0">
            <a:spAutoFit/>
          </a:bodyPr>
          <a:lstStyle/>
          <a:p>
            <a:pPr>
              <a:defRPr/>
            </a:pPr>
            <a:r>
              <a:rPr lang="en-US" dirty="0" err="1">
                <a:solidFill>
                  <a:prstClr val="white">
                    <a:lumMod val="65000"/>
                  </a:prstClr>
                </a:solidFill>
                <a:latin typeface="Calibri"/>
              </a:rPr>
              <a:t>Grauman</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297290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7200" y="-76200"/>
            <a:ext cx="8229600" cy="1143000"/>
          </a:xfrm>
        </p:spPr>
        <p:txBody>
          <a:bodyPr/>
          <a:lstStyle/>
          <a:p>
            <a:r>
              <a:rPr lang="en-US"/>
              <a:t>Effect of window size</a:t>
            </a:r>
          </a:p>
        </p:txBody>
      </p:sp>
      <p:sp>
        <p:nvSpPr>
          <p:cNvPr id="66563" name="TextBox 3"/>
          <p:cNvSpPr txBox="1">
            <a:spLocks noChangeArrowheads="1"/>
          </p:cNvSpPr>
          <p:nvPr/>
        </p:nvSpPr>
        <p:spPr bwMode="auto">
          <a:xfrm>
            <a:off x="0" y="6564315"/>
            <a:ext cx="3276600" cy="369887"/>
          </a:xfrm>
          <a:prstGeom prst="rect">
            <a:avLst/>
          </a:prstGeom>
          <a:noFill/>
          <a:ln w="9525">
            <a:noFill/>
            <a:miter lim="800000"/>
            <a:headEnd/>
            <a:tailEnd/>
          </a:ln>
        </p:spPr>
        <p:txBody>
          <a:bodyPr>
            <a:spAutoFit/>
          </a:bodyPr>
          <a:lstStyle/>
          <a:p>
            <a:pPr>
              <a:defRPr/>
            </a:pPr>
            <a:r>
              <a:rPr lang="en-US">
                <a:solidFill>
                  <a:prstClr val="black"/>
                </a:solidFill>
                <a:latin typeface="Calibri" pitchFamily="34" charset="0"/>
              </a:rPr>
              <a:t>Source: Andrew Zisserman</a:t>
            </a:r>
          </a:p>
        </p:txBody>
      </p:sp>
      <p:pic>
        <p:nvPicPr>
          <p:cNvPr id="66564" name="Picture 2"/>
          <p:cNvPicPr>
            <a:picLocks noChangeAspect="1" noChangeArrowheads="1"/>
          </p:cNvPicPr>
          <p:nvPr/>
        </p:nvPicPr>
        <p:blipFill>
          <a:blip r:embed="rId3" cstate="print"/>
          <a:srcRect l="20313" t="32150" r="17188" b="38403"/>
          <a:stretch>
            <a:fillRect/>
          </a:stretch>
        </p:blipFill>
        <p:spPr bwMode="auto">
          <a:xfrm>
            <a:off x="609600" y="1752600"/>
            <a:ext cx="7588250" cy="2590800"/>
          </a:xfrm>
          <a:prstGeom prst="rect">
            <a:avLst/>
          </a:prstGeom>
          <a:noFill/>
          <a:ln w="9525">
            <a:noFill/>
            <a:miter lim="800000"/>
            <a:headEnd/>
            <a:tailEnd/>
          </a:ln>
        </p:spPr>
      </p:pic>
      <p:sp>
        <p:nvSpPr>
          <p:cNvPr id="8" name="Rectangle 7"/>
          <p:cNvSpPr/>
          <p:nvPr/>
        </p:nvSpPr>
        <p:spPr>
          <a:xfrm>
            <a:off x="5029200" y="3048000"/>
            <a:ext cx="152400" cy="152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9" name="Rectangle 8"/>
          <p:cNvSpPr/>
          <p:nvPr/>
        </p:nvSpPr>
        <p:spPr>
          <a:xfrm>
            <a:off x="4800600" y="2819400"/>
            <a:ext cx="609600" cy="6096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7" name="TextBox 6"/>
          <p:cNvSpPr txBox="1"/>
          <p:nvPr/>
        </p:nvSpPr>
        <p:spPr>
          <a:xfrm>
            <a:off x="8088841" y="6488668"/>
            <a:ext cx="1055161" cy="369332"/>
          </a:xfrm>
          <a:prstGeom prst="rect">
            <a:avLst/>
          </a:prstGeom>
          <a:noFill/>
        </p:spPr>
        <p:txBody>
          <a:bodyPr wrap="none" rtlCol="0">
            <a:spAutoFit/>
          </a:bodyPr>
          <a:lstStyle/>
          <a:p>
            <a:pPr>
              <a:defRPr/>
            </a:pPr>
            <a:r>
              <a:rPr lang="en-US" dirty="0" err="1">
                <a:solidFill>
                  <a:prstClr val="white">
                    <a:lumMod val="65000"/>
                  </a:prstClr>
                </a:solidFill>
                <a:latin typeface="Calibri"/>
              </a:rPr>
              <a:t>Grauman</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243079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en-US"/>
              <a:t>Effect of window size</a:t>
            </a:r>
          </a:p>
        </p:txBody>
      </p:sp>
      <p:pic>
        <p:nvPicPr>
          <p:cNvPr id="67587" name="Picture 4" descr="sri20"/>
          <p:cNvPicPr>
            <a:picLocks noChangeAspect="1" noChangeArrowheads="1"/>
          </p:cNvPicPr>
          <p:nvPr/>
        </p:nvPicPr>
        <p:blipFill>
          <a:blip r:embed="rId3" cstate="print"/>
          <a:srcRect/>
          <a:stretch>
            <a:fillRect/>
          </a:stretch>
        </p:blipFill>
        <p:spPr bwMode="auto">
          <a:xfrm>
            <a:off x="533400" y="1852615"/>
            <a:ext cx="2522538" cy="2295525"/>
          </a:xfrm>
          <a:prstGeom prst="rect">
            <a:avLst/>
          </a:prstGeom>
          <a:noFill/>
          <a:ln w="9525">
            <a:noFill/>
            <a:miter lim="800000"/>
            <a:headEnd/>
            <a:tailEnd/>
          </a:ln>
        </p:spPr>
      </p:pic>
      <p:grpSp>
        <p:nvGrpSpPr>
          <p:cNvPr id="2" name="Group 5"/>
          <p:cNvGrpSpPr>
            <a:grpSpLocks/>
          </p:cNvGrpSpPr>
          <p:nvPr/>
        </p:nvGrpSpPr>
        <p:grpSpPr bwMode="auto">
          <a:xfrm>
            <a:off x="3352800" y="1808165"/>
            <a:ext cx="5562600" cy="2949575"/>
            <a:chOff x="2112" y="638"/>
            <a:chExt cx="3504" cy="1858"/>
          </a:xfrm>
        </p:grpSpPr>
        <p:pic>
          <p:nvPicPr>
            <p:cNvPr id="67592" name="Picture 6" descr="SSDWindowSize"/>
            <p:cNvPicPr>
              <a:picLocks noChangeAspect="1" noChangeArrowheads="1"/>
            </p:cNvPicPr>
            <p:nvPr/>
          </p:nvPicPr>
          <p:blipFill>
            <a:blip r:embed="rId4" cstate="print"/>
            <a:srcRect/>
            <a:stretch>
              <a:fillRect/>
            </a:stretch>
          </p:blipFill>
          <p:spPr bwMode="auto">
            <a:xfrm>
              <a:off x="2112" y="638"/>
              <a:ext cx="3504" cy="1600"/>
            </a:xfrm>
            <a:prstGeom prst="rect">
              <a:avLst/>
            </a:prstGeom>
            <a:noFill/>
            <a:ln w="9525">
              <a:noFill/>
              <a:miter lim="800000"/>
              <a:headEnd/>
              <a:tailEnd/>
            </a:ln>
          </p:spPr>
        </p:pic>
        <p:sp>
          <p:nvSpPr>
            <p:cNvPr id="67593" name="Text Box 7"/>
            <p:cNvSpPr txBox="1">
              <a:spLocks noChangeArrowheads="1"/>
            </p:cNvSpPr>
            <p:nvPr/>
          </p:nvSpPr>
          <p:spPr bwMode="auto">
            <a:xfrm>
              <a:off x="2640" y="2208"/>
              <a:ext cx="597" cy="288"/>
            </a:xfrm>
            <a:prstGeom prst="rect">
              <a:avLst/>
            </a:prstGeom>
            <a:noFill/>
            <a:ln w="9525">
              <a:noFill/>
              <a:miter lim="800000"/>
              <a:headEnd/>
              <a:tailEnd/>
            </a:ln>
          </p:spPr>
          <p:txBody>
            <a:bodyPr wrap="none">
              <a:spAutoFit/>
            </a:bodyPr>
            <a:lstStyle/>
            <a:p>
              <a:pPr eaLnBrk="0" hangingPunct="0">
                <a:defRPr/>
              </a:pPr>
              <a:r>
                <a:rPr lang="en-US" sz="2400">
                  <a:solidFill>
                    <a:srgbClr val="000000"/>
                  </a:solidFill>
                  <a:latin typeface="Times New Roman" pitchFamily="18" charset="0"/>
                </a:rPr>
                <a:t>W = 3</a:t>
              </a:r>
            </a:p>
          </p:txBody>
        </p:sp>
        <p:sp>
          <p:nvSpPr>
            <p:cNvPr id="67594" name="Text Box 8"/>
            <p:cNvSpPr txBox="1">
              <a:spLocks noChangeArrowheads="1"/>
            </p:cNvSpPr>
            <p:nvPr/>
          </p:nvSpPr>
          <p:spPr bwMode="auto">
            <a:xfrm>
              <a:off x="4395" y="2208"/>
              <a:ext cx="693" cy="288"/>
            </a:xfrm>
            <a:prstGeom prst="rect">
              <a:avLst/>
            </a:prstGeom>
            <a:noFill/>
            <a:ln w="9525">
              <a:noFill/>
              <a:miter lim="800000"/>
              <a:headEnd/>
              <a:tailEnd/>
            </a:ln>
          </p:spPr>
          <p:txBody>
            <a:bodyPr wrap="none">
              <a:spAutoFit/>
            </a:bodyPr>
            <a:lstStyle/>
            <a:p>
              <a:pPr eaLnBrk="0" hangingPunct="0">
                <a:defRPr/>
              </a:pPr>
              <a:r>
                <a:rPr lang="en-US" sz="2400">
                  <a:solidFill>
                    <a:srgbClr val="000000"/>
                  </a:solidFill>
                  <a:latin typeface="Times New Roman" pitchFamily="18" charset="0"/>
                </a:rPr>
                <a:t>W = 20</a:t>
              </a:r>
            </a:p>
          </p:txBody>
        </p:sp>
      </p:grpSp>
      <p:pic>
        <p:nvPicPr>
          <p:cNvPr id="67589" name="Picture 9" descr="sri20"/>
          <p:cNvPicPr>
            <a:picLocks noChangeAspect="1" noChangeArrowheads="1"/>
          </p:cNvPicPr>
          <p:nvPr/>
        </p:nvPicPr>
        <p:blipFill>
          <a:blip r:embed="rId3" cstate="print"/>
          <a:srcRect/>
          <a:stretch>
            <a:fillRect/>
          </a:stretch>
        </p:blipFill>
        <p:spPr bwMode="auto">
          <a:xfrm>
            <a:off x="685800" y="2005015"/>
            <a:ext cx="2522538" cy="2295525"/>
          </a:xfrm>
          <a:prstGeom prst="rect">
            <a:avLst/>
          </a:prstGeom>
          <a:noFill/>
          <a:ln w="9525">
            <a:solidFill>
              <a:schemeClr val="bg1"/>
            </a:solidFill>
            <a:miter lim="800000"/>
            <a:headEnd/>
            <a:tailEnd/>
          </a:ln>
        </p:spPr>
      </p:pic>
      <p:sp>
        <p:nvSpPr>
          <p:cNvPr id="67590" name="Text Box 10"/>
          <p:cNvSpPr txBox="1">
            <a:spLocks noChangeArrowheads="1"/>
          </p:cNvSpPr>
          <p:nvPr/>
        </p:nvSpPr>
        <p:spPr bwMode="auto">
          <a:xfrm>
            <a:off x="2" y="6597650"/>
            <a:ext cx="4716463" cy="274638"/>
          </a:xfrm>
          <a:prstGeom prst="rect">
            <a:avLst/>
          </a:prstGeom>
          <a:noFill/>
          <a:ln w="9525">
            <a:noFill/>
            <a:miter lim="800000"/>
            <a:headEnd/>
            <a:tailEnd/>
          </a:ln>
        </p:spPr>
        <p:txBody>
          <a:bodyPr>
            <a:spAutoFit/>
          </a:bodyPr>
          <a:lstStyle/>
          <a:p>
            <a:pPr eaLnBrk="0" hangingPunct="0">
              <a:spcBef>
                <a:spcPct val="50000"/>
              </a:spcBef>
              <a:defRPr/>
            </a:pPr>
            <a:r>
              <a:rPr lang="en-US" sz="1200">
                <a:solidFill>
                  <a:srgbClr val="000000"/>
                </a:solidFill>
                <a:latin typeface="Calibri"/>
              </a:rPr>
              <a:t>Figures from Li Zhang</a:t>
            </a:r>
          </a:p>
        </p:txBody>
      </p:sp>
      <p:sp>
        <p:nvSpPr>
          <p:cNvPr id="67591" name="Text Box 11"/>
          <p:cNvSpPr txBox="1">
            <a:spLocks noChangeArrowheads="1"/>
          </p:cNvSpPr>
          <p:nvPr/>
        </p:nvSpPr>
        <p:spPr bwMode="auto">
          <a:xfrm>
            <a:off x="1079500" y="5013325"/>
            <a:ext cx="7092950" cy="1107996"/>
          </a:xfrm>
          <a:prstGeom prst="rect">
            <a:avLst/>
          </a:prstGeom>
          <a:noFill/>
          <a:ln w="9525">
            <a:noFill/>
            <a:miter lim="800000"/>
            <a:headEnd/>
            <a:tailEnd/>
          </a:ln>
        </p:spPr>
        <p:txBody>
          <a:bodyPr>
            <a:spAutoFit/>
          </a:bodyPr>
          <a:lstStyle/>
          <a:p>
            <a:pPr eaLnBrk="0" hangingPunct="0">
              <a:defRPr/>
            </a:pPr>
            <a:r>
              <a:rPr lang="en-US" sz="2200">
                <a:solidFill>
                  <a:srgbClr val="000000"/>
                </a:solidFill>
                <a:latin typeface="Calibri"/>
              </a:rPr>
              <a:t>Want window large enough to have sufficient intensity variation, yet small enough to contain only pixels with about the same disparity.</a:t>
            </a:r>
          </a:p>
        </p:txBody>
      </p:sp>
      <p:sp>
        <p:nvSpPr>
          <p:cNvPr id="11" name="TextBox 10"/>
          <p:cNvSpPr txBox="1"/>
          <p:nvPr/>
        </p:nvSpPr>
        <p:spPr>
          <a:xfrm>
            <a:off x="8088841" y="6488668"/>
            <a:ext cx="1055161" cy="369332"/>
          </a:xfrm>
          <a:prstGeom prst="rect">
            <a:avLst/>
          </a:prstGeom>
          <a:noFill/>
        </p:spPr>
        <p:txBody>
          <a:bodyPr wrap="none" rtlCol="0">
            <a:spAutoFit/>
          </a:bodyPr>
          <a:lstStyle/>
          <a:p>
            <a:pPr>
              <a:defRPr/>
            </a:pPr>
            <a:r>
              <a:rPr lang="en-US" dirty="0" err="1">
                <a:solidFill>
                  <a:prstClr val="white">
                    <a:lumMod val="65000"/>
                  </a:prstClr>
                </a:solidFill>
                <a:latin typeface="Calibri"/>
              </a:rPr>
              <a:t>Grauman</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32002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1D16A-C35B-8145-A7F0-975414AAD3B2}"/>
              </a:ext>
            </a:extLst>
          </p:cNvPr>
          <p:cNvSpPr>
            <a:spLocks noGrp="1"/>
          </p:cNvSpPr>
          <p:nvPr>
            <p:ph type="title"/>
          </p:nvPr>
        </p:nvSpPr>
        <p:spPr/>
        <p:txBody>
          <a:bodyPr/>
          <a:lstStyle/>
          <a:p>
            <a:r>
              <a:rPr lang="en-US" dirty="0"/>
              <a:t>Issues with Stereo</a:t>
            </a:r>
          </a:p>
        </p:txBody>
      </p:sp>
      <p:sp>
        <p:nvSpPr>
          <p:cNvPr id="5" name="Content Placeholder 4">
            <a:extLst>
              <a:ext uri="{FF2B5EF4-FFF2-40B4-BE49-F238E27FC236}">
                <a16:creationId xmlns:a16="http://schemas.microsoft.com/office/drawing/2014/main" id="{61C03290-32C5-204E-8410-FEC5CFE26537}"/>
              </a:ext>
            </a:extLst>
          </p:cNvPr>
          <p:cNvSpPr>
            <a:spLocks noGrp="1"/>
          </p:cNvSpPr>
          <p:nvPr>
            <p:ph idx="1"/>
          </p:nvPr>
        </p:nvSpPr>
        <p:spPr>
          <a:xfrm>
            <a:off x="457200" y="1600202"/>
            <a:ext cx="8763000" cy="4525963"/>
          </a:xfrm>
        </p:spPr>
        <p:txBody>
          <a:bodyPr>
            <a:normAutofit/>
          </a:bodyPr>
          <a:lstStyle/>
          <a:p>
            <a:r>
              <a:rPr lang="en-US" sz="2800" dirty="0"/>
              <a:t>Surface must have non-repetitive texture</a:t>
            </a:r>
          </a:p>
          <a:p>
            <a:endParaRPr lang="en-US" sz="2800" dirty="0"/>
          </a:p>
          <a:p>
            <a:endParaRPr lang="en-US" sz="2800" dirty="0"/>
          </a:p>
          <a:p>
            <a:endParaRPr lang="en-US" sz="2800" dirty="0"/>
          </a:p>
          <a:p>
            <a:endParaRPr lang="en-US" sz="2800" dirty="0"/>
          </a:p>
          <a:p>
            <a:r>
              <a:rPr lang="en-US" sz="2800" dirty="0"/>
              <a:t>Foreshortening effect makes matching a challenge</a:t>
            </a:r>
          </a:p>
        </p:txBody>
      </p:sp>
      <p:pic>
        <p:nvPicPr>
          <p:cNvPr id="4" name="Picture 3">
            <a:extLst>
              <a:ext uri="{FF2B5EF4-FFF2-40B4-BE49-F238E27FC236}">
                <a16:creationId xmlns:a16="http://schemas.microsoft.com/office/drawing/2014/main" id="{36654E5C-2986-7945-A650-EF20080DB2F2}"/>
              </a:ext>
            </a:extLst>
          </p:cNvPr>
          <p:cNvPicPr>
            <a:picLocks noChangeAspect="1"/>
          </p:cNvPicPr>
          <p:nvPr/>
        </p:nvPicPr>
        <p:blipFill rotWithShape="1">
          <a:blip r:embed="rId3"/>
          <a:srcRect l="33546" t="17820" r="24063" b="12107"/>
          <a:stretch/>
        </p:blipFill>
        <p:spPr>
          <a:xfrm>
            <a:off x="3048000" y="4767826"/>
            <a:ext cx="2971800" cy="1752600"/>
          </a:xfrm>
          <a:prstGeom prst="rect">
            <a:avLst/>
          </a:prstGeom>
        </p:spPr>
      </p:pic>
      <p:pic>
        <p:nvPicPr>
          <p:cNvPr id="2330626" name="Picture 2" descr="A sheet of paper #11 | eBay">
            <a:extLst>
              <a:ext uri="{FF2B5EF4-FFF2-40B4-BE49-F238E27FC236}">
                <a16:creationId xmlns:a16="http://schemas.microsoft.com/office/drawing/2014/main" id="{09ACB756-24A2-AF4C-B3C9-F572C87A2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360640"/>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330632" name="Picture 8" descr="Seamless pattern 1080P, 2K, 4K, 5K HD wallpapers free download | Wallpaper  Flare">
            <a:extLst>
              <a:ext uri="{FF2B5EF4-FFF2-40B4-BE49-F238E27FC236}">
                <a16:creationId xmlns:a16="http://schemas.microsoft.com/office/drawing/2014/main" id="{C5845E46-739F-434F-B04F-AC0404703D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500" y="2269330"/>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B74F8FB-AF19-4049-BCCB-56A57D184434}"/>
              </a:ext>
            </a:extLst>
          </p:cNvPr>
          <p:cNvSpPr txBox="1"/>
          <p:nvPr/>
        </p:nvSpPr>
        <p:spPr>
          <a:xfrm>
            <a:off x="6715347" y="6488668"/>
            <a:ext cx="2504853" cy="369332"/>
          </a:xfrm>
          <a:prstGeom prst="rect">
            <a:avLst/>
          </a:prstGeom>
          <a:noFill/>
        </p:spPr>
        <p:txBody>
          <a:bodyPr wrap="none" rtlCol="0">
            <a:spAutoFit/>
          </a:bodyPr>
          <a:lstStyle/>
          <a:p>
            <a:pPr>
              <a:defRPr/>
            </a:pPr>
            <a:r>
              <a:rPr lang="en-US" dirty="0">
                <a:solidFill>
                  <a:prstClr val="white">
                    <a:lumMod val="65000"/>
                  </a:prstClr>
                </a:solidFill>
                <a:latin typeface="Calibri"/>
              </a:rPr>
              <a:t>Slide Credit: Shree </a:t>
            </a:r>
            <a:r>
              <a:rPr lang="en-US" dirty="0" err="1">
                <a:solidFill>
                  <a:prstClr val="white">
                    <a:lumMod val="65000"/>
                  </a:prstClr>
                </a:solidFill>
                <a:latin typeface="Calibri"/>
              </a:rPr>
              <a:t>Nayar</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1681060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82" name="Rectangle 2"/>
          <p:cNvSpPr>
            <a:spLocks noGrp="1" noChangeArrowheads="1"/>
          </p:cNvSpPr>
          <p:nvPr>
            <p:ph type="title"/>
          </p:nvPr>
        </p:nvSpPr>
        <p:spPr>
          <a:xfrm>
            <a:off x="685800" y="-76200"/>
            <a:ext cx="7772400" cy="1143000"/>
          </a:xfrm>
        </p:spPr>
        <p:txBody>
          <a:bodyPr/>
          <a:lstStyle/>
          <a:p>
            <a:r>
              <a:rPr lang="en-US" altLang="ja-JP" sz="3600">
                <a:ea typeface="ＭＳ Ｐゴシック" pitchFamily="-80" charset="-128"/>
              </a:rPr>
              <a:t>Stereo Results</a:t>
            </a:r>
          </a:p>
        </p:txBody>
      </p:sp>
      <p:pic>
        <p:nvPicPr>
          <p:cNvPr id="1658883" name="Picture 3" descr="tr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2627313"/>
            <a:ext cx="3644900" cy="2640012"/>
          </a:xfrm>
          <a:prstGeom prst="rect">
            <a:avLst/>
          </a:prstGeom>
          <a:noFill/>
          <a:extLst>
            <a:ext uri="{909E8E84-426E-40DD-AFC4-6F175D3DCCD1}">
              <a14:hiddenFill xmlns:a14="http://schemas.microsoft.com/office/drawing/2010/main">
                <a:solidFill>
                  <a:srgbClr val="FFFFFF"/>
                </a:solidFill>
              </a14:hiddenFill>
            </a:ext>
          </a:extLst>
        </p:spPr>
      </p:pic>
      <p:sp>
        <p:nvSpPr>
          <p:cNvPr id="1658884" name="Text Box 4"/>
          <p:cNvSpPr txBox="1">
            <a:spLocks noChangeArrowheads="1"/>
          </p:cNvSpPr>
          <p:nvPr/>
        </p:nvSpPr>
        <p:spPr bwMode="auto">
          <a:xfrm>
            <a:off x="6056313" y="5546727"/>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2000">
                <a:solidFill>
                  <a:prstClr val="black"/>
                </a:solidFill>
                <a:latin typeface="Calibri"/>
                <a:ea typeface="ＭＳ Ｐゴシック" pitchFamily="-80" charset="-128"/>
              </a:rPr>
              <a:t>Ground truth</a:t>
            </a:r>
          </a:p>
        </p:txBody>
      </p:sp>
      <p:sp>
        <p:nvSpPr>
          <p:cNvPr id="1658885" name="Text Box 5"/>
          <p:cNvSpPr txBox="1">
            <a:spLocks noChangeArrowheads="1"/>
          </p:cNvSpPr>
          <p:nvPr/>
        </p:nvSpPr>
        <p:spPr bwMode="auto">
          <a:xfrm>
            <a:off x="2022402" y="5546725"/>
            <a:ext cx="80342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2000">
                <a:solidFill>
                  <a:prstClr val="black"/>
                </a:solidFill>
                <a:latin typeface="Calibri"/>
                <a:ea typeface="ＭＳ Ｐゴシック" pitchFamily="-80" charset="-128"/>
              </a:rPr>
              <a:t>Scene</a:t>
            </a:r>
          </a:p>
        </p:txBody>
      </p:sp>
      <p:sp>
        <p:nvSpPr>
          <p:cNvPr id="1658886" name="Rectangle 6"/>
          <p:cNvSpPr>
            <a:spLocks noGrp="1" noChangeArrowheads="1"/>
          </p:cNvSpPr>
          <p:nvPr>
            <p:ph type="body" idx="1"/>
          </p:nvPr>
        </p:nvSpPr>
        <p:spPr>
          <a:xfrm>
            <a:off x="457200" y="1447800"/>
            <a:ext cx="8686800" cy="1143000"/>
          </a:xfrm>
        </p:spPr>
        <p:txBody>
          <a:bodyPr/>
          <a:lstStyle/>
          <a:p>
            <a:pPr lvl="1"/>
            <a:r>
              <a:rPr lang="en-US" altLang="ja-JP" sz="2400">
                <a:ea typeface="ＭＳ Ｐゴシック" pitchFamily="-80" charset="-128"/>
              </a:rPr>
              <a:t>Data from University of Tsukuba</a:t>
            </a:r>
          </a:p>
        </p:txBody>
      </p:sp>
      <p:pic>
        <p:nvPicPr>
          <p:cNvPr id="1658887" name="Picture 7" descr="scen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5" y="2439988"/>
            <a:ext cx="4021137" cy="3016250"/>
          </a:xfrm>
          <a:prstGeom prst="rect">
            <a:avLst/>
          </a:prstGeom>
          <a:noFill/>
          <a:extLst>
            <a:ext uri="{909E8E84-426E-40DD-AFC4-6F175D3DCCD1}">
              <a14:hiddenFill xmlns:a14="http://schemas.microsoft.com/office/drawing/2010/main">
                <a:solidFill>
                  <a:srgbClr val="FFFFFF"/>
                </a:solidFill>
              </a14:hiddenFill>
            </a:ext>
          </a:extLst>
        </p:spPr>
      </p:pic>
      <p:sp>
        <p:nvSpPr>
          <p:cNvPr id="1658888" name="Rectangle 8"/>
          <p:cNvSpPr>
            <a:spLocks noChangeArrowheads="1"/>
          </p:cNvSpPr>
          <p:nvPr/>
        </p:nvSpPr>
        <p:spPr bwMode="auto">
          <a:xfrm>
            <a:off x="609600" y="8382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a:endParaRPr>
          </a:p>
        </p:txBody>
      </p:sp>
    </p:spTree>
    <p:extLst>
      <p:ext uri="{BB962C8B-B14F-4D97-AF65-F5344CB8AC3E}">
        <p14:creationId xmlns:p14="http://schemas.microsoft.com/office/powerpoint/2010/main" val="3121886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930" name="Rectangle 2"/>
          <p:cNvSpPr>
            <a:spLocks noGrp="1" noChangeArrowheads="1"/>
          </p:cNvSpPr>
          <p:nvPr>
            <p:ph type="title"/>
          </p:nvPr>
        </p:nvSpPr>
        <p:spPr>
          <a:xfrm>
            <a:off x="685800" y="0"/>
            <a:ext cx="7772400" cy="1143000"/>
          </a:xfrm>
        </p:spPr>
        <p:txBody>
          <a:bodyPr/>
          <a:lstStyle/>
          <a:p>
            <a:r>
              <a:rPr lang="en-US" altLang="ja-JP" sz="3600">
                <a:ea typeface="ＭＳ Ｐゴシック" pitchFamily="-80" charset="-128"/>
              </a:rPr>
              <a:t>Results with Window Search</a:t>
            </a:r>
          </a:p>
        </p:txBody>
      </p:sp>
      <p:graphicFrame>
        <p:nvGraphicFramePr>
          <p:cNvPr id="1660931" name="Object 3"/>
          <p:cNvGraphicFramePr>
            <a:graphicFrameLocks noChangeAspect="1"/>
          </p:cNvGraphicFramePr>
          <p:nvPr/>
        </p:nvGraphicFramePr>
        <p:xfrm>
          <a:off x="4568827" y="1676400"/>
          <a:ext cx="4422775" cy="3201988"/>
        </p:xfrm>
        <a:graphic>
          <a:graphicData uri="http://schemas.openxmlformats.org/presentationml/2006/ole">
            <mc:AlternateContent xmlns:mc="http://schemas.openxmlformats.org/markup-compatibility/2006">
              <mc:Choice xmlns:v="urn:schemas-microsoft-com:vml" Requires="v">
                <p:oleObj spid="_x0000_s48133" name="Image" r:id="rId4" imgW="4422167" imgH="3202259" progId="Photoshop.Image.4">
                  <p:embed/>
                </p:oleObj>
              </mc:Choice>
              <mc:Fallback>
                <p:oleObj name="Image" r:id="rId4" imgW="4422167" imgH="3202259" progId="Photoshop.Image.4">
                  <p:embed/>
                  <p:pic>
                    <p:nvPicPr>
                      <p:cNvPr id="166093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7"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0932" name="Text Box 4"/>
          <p:cNvSpPr txBox="1">
            <a:spLocks noChangeArrowheads="1"/>
          </p:cNvSpPr>
          <p:nvPr/>
        </p:nvSpPr>
        <p:spPr bwMode="auto">
          <a:xfrm>
            <a:off x="903540" y="4935538"/>
            <a:ext cx="277762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2000">
                <a:solidFill>
                  <a:prstClr val="black"/>
                </a:solidFill>
                <a:latin typeface="Calibri"/>
                <a:ea typeface="ＭＳ Ｐゴシック" pitchFamily="-80" charset="-128"/>
              </a:rPr>
              <a:t>Window-based matching</a:t>
            </a:r>
          </a:p>
          <a:p>
            <a:pPr algn="ctr">
              <a:defRPr/>
            </a:pPr>
            <a:r>
              <a:rPr lang="en-US" altLang="ja-JP" sz="2000">
                <a:solidFill>
                  <a:prstClr val="black"/>
                </a:solidFill>
                <a:latin typeface="Calibri"/>
                <a:ea typeface="ＭＳ Ｐゴシック" pitchFamily="-80" charset="-128"/>
              </a:rPr>
              <a:t>(best window size)</a:t>
            </a:r>
          </a:p>
        </p:txBody>
      </p:sp>
      <p:graphicFrame>
        <p:nvGraphicFramePr>
          <p:cNvPr id="1660933" name="Object 5"/>
          <p:cNvGraphicFramePr>
            <a:graphicFrameLocks noChangeAspect="1"/>
          </p:cNvGraphicFramePr>
          <p:nvPr/>
        </p:nvGraphicFramePr>
        <p:xfrm>
          <a:off x="73027" y="1676400"/>
          <a:ext cx="4422775" cy="3201988"/>
        </p:xfrm>
        <a:graphic>
          <a:graphicData uri="http://schemas.openxmlformats.org/presentationml/2006/ole">
            <mc:AlternateContent xmlns:mc="http://schemas.openxmlformats.org/markup-compatibility/2006">
              <mc:Choice xmlns:v="urn:schemas-microsoft-com:vml" Requires="v">
                <p:oleObj spid="_x0000_s48134" name="Image" r:id="rId6" imgW="4422167" imgH="3202259" progId="Photoshop.Image.4">
                  <p:embed/>
                </p:oleObj>
              </mc:Choice>
              <mc:Fallback>
                <p:oleObj name="Image" r:id="rId6" imgW="4422167" imgH="3202259" progId="Photoshop.Image.4">
                  <p:embed/>
                  <p:pic>
                    <p:nvPicPr>
                      <p:cNvPr id="1660933"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7"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0934" name="Text Box 6"/>
          <p:cNvSpPr txBox="1">
            <a:spLocks noChangeArrowheads="1"/>
          </p:cNvSpPr>
          <p:nvPr/>
        </p:nvSpPr>
        <p:spPr bwMode="auto">
          <a:xfrm>
            <a:off x="6019800" y="4935540"/>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2000">
                <a:solidFill>
                  <a:prstClr val="black"/>
                </a:solidFill>
                <a:latin typeface="Calibri"/>
                <a:ea typeface="ＭＳ Ｐゴシック" pitchFamily="-80" charset="-128"/>
              </a:rPr>
              <a:t>Ground truth</a:t>
            </a:r>
          </a:p>
        </p:txBody>
      </p:sp>
      <p:sp>
        <p:nvSpPr>
          <p:cNvPr id="1660935" name="Rectangle 7"/>
          <p:cNvSpPr>
            <a:spLocks noChangeArrowheads="1"/>
          </p:cNvSpPr>
          <p:nvPr/>
        </p:nvSpPr>
        <p:spPr bwMode="auto">
          <a:xfrm>
            <a:off x="609600" y="9144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a:endParaRPr>
          </a:p>
        </p:txBody>
      </p:sp>
    </p:spTree>
    <p:extLst>
      <p:ext uri="{BB962C8B-B14F-4D97-AF65-F5344CB8AC3E}">
        <p14:creationId xmlns:p14="http://schemas.microsoft.com/office/powerpoint/2010/main" val="3716735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978" name="Rectangle 2"/>
          <p:cNvSpPr>
            <a:spLocks noGrp="1" noChangeArrowheads="1"/>
          </p:cNvSpPr>
          <p:nvPr>
            <p:ph type="title"/>
          </p:nvPr>
        </p:nvSpPr>
        <p:spPr>
          <a:xfrm>
            <a:off x="685800" y="76200"/>
            <a:ext cx="7772400" cy="1143000"/>
          </a:xfrm>
        </p:spPr>
        <p:txBody>
          <a:bodyPr/>
          <a:lstStyle/>
          <a:p>
            <a:r>
              <a:rPr lang="en-US" altLang="ja-JP" sz="3600">
                <a:ea typeface="ＭＳ Ｐゴシック" pitchFamily="-80" charset="-128"/>
              </a:rPr>
              <a:t>Better methods exist...</a:t>
            </a:r>
          </a:p>
        </p:txBody>
      </p:sp>
      <p:graphicFrame>
        <p:nvGraphicFramePr>
          <p:cNvPr id="1662979" name="Object 3"/>
          <p:cNvGraphicFramePr>
            <a:graphicFrameLocks noChangeAspect="1"/>
          </p:cNvGraphicFramePr>
          <p:nvPr/>
        </p:nvGraphicFramePr>
        <p:xfrm>
          <a:off x="4568827" y="1676400"/>
          <a:ext cx="4422775" cy="3201988"/>
        </p:xfrm>
        <a:graphic>
          <a:graphicData uri="http://schemas.openxmlformats.org/presentationml/2006/ole">
            <mc:AlternateContent xmlns:mc="http://schemas.openxmlformats.org/markup-compatibility/2006">
              <mc:Choice xmlns:v="urn:schemas-microsoft-com:vml" Requires="v">
                <p:oleObj spid="_x0000_s49155" name="Image" r:id="rId4" imgW="4422167" imgH="3202259" progId="Photoshop.Image.4">
                  <p:embed/>
                </p:oleObj>
              </mc:Choice>
              <mc:Fallback>
                <p:oleObj name="Image" r:id="rId4" imgW="4422167" imgH="3202259" progId="Photoshop.Image.4">
                  <p:embed/>
                  <p:pic>
                    <p:nvPicPr>
                      <p:cNvPr id="166297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827" y="1676400"/>
                        <a:ext cx="4422775" cy="320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62980" name="Text Box 4"/>
          <p:cNvSpPr txBox="1">
            <a:spLocks noChangeArrowheads="1"/>
          </p:cNvSpPr>
          <p:nvPr/>
        </p:nvSpPr>
        <p:spPr bwMode="auto">
          <a:xfrm>
            <a:off x="74006" y="4895852"/>
            <a:ext cx="4931991" cy="12988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2000" dirty="0">
                <a:solidFill>
                  <a:prstClr val="black"/>
                </a:solidFill>
                <a:latin typeface="Calibri"/>
                <a:ea typeface="ＭＳ Ｐゴシック" pitchFamily="-80" charset="-128"/>
              </a:rPr>
              <a:t>Energy Minimization</a:t>
            </a:r>
          </a:p>
          <a:p>
            <a:pPr lvl="1" algn="ctr">
              <a:lnSpc>
                <a:spcPct val="90000"/>
              </a:lnSpc>
              <a:spcBef>
                <a:spcPct val="20000"/>
              </a:spcBef>
              <a:defRPr/>
            </a:pPr>
            <a:r>
              <a:rPr lang="en-US" altLang="ja-JP" sz="1200" dirty="0" err="1">
                <a:solidFill>
                  <a:prstClr val="black"/>
                </a:solidFill>
                <a:latin typeface="Calibri"/>
                <a:ea typeface="ＭＳ Ｐゴシック" pitchFamily="-80" charset="-128"/>
                <a:sym typeface="Symbol" pitchFamily="18" charset="2"/>
              </a:rPr>
              <a:t>Boykov</a:t>
            </a:r>
            <a:r>
              <a:rPr lang="en-US" altLang="ja-JP" sz="1200" dirty="0">
                <a:solidFill>
                  <a:prstClr val="black"/>
                </a:solidFill>
                <a:latin typeface="Calibri"/>
                <a:ea typeface="ＭＳ Ｐゴシック" pitchFamily="-80" charset="-128"/>
                <a:sym typeface="Symbol" pitchFamily="18" charset="2"/>
              </a:rPr>
              <a:t> et al., </a:t>
            </a:r>
            <a:r>
              <a:rPr lang="en-US" altLang="ja-JP" sz="1200" dirty="0">
                <a:solidFill>
                  <a:prstClr val="black"/>
                </a:solidFill>
                <a:latin typeface="Calibri"/>
                <a:ea typeface="ＭＳ Ｐゴシック" pitchFamily="-80" charset="-128"/>
                <a:sym typeface="Symbol" pitchFamily="18" charset="2"/>
                <a:hlinkClick r:id="rId6"/>
              </a:rPr>
              <a:t>Fast Approximate Energy Minimization via Graph Cuts</a:t>
            </a:r>
            <a:r>
              <a:rPr lang="en-US" altLang="ja-JP" sz="1200" dirty="0">
                <a:solidFill>
                  <a:prstClr val="black"/>
                </a:solidFill>
                <a:latin typeface="Calibri"/>
                <a:ea typeface="ＭＳ Ｐゴシック" pitchFamily="-80" charset="-128"/>
                <a:sym typeface="Symbol" pitchFamily="18" charset="2"/>
              </a:rPr>
              <a:t>, </a:t>
            </a:r>
          </a:p>
          <a:p>
            <a:pPr lvl="1" algn="ctr">
              <a:lnSpc>
                <a:spcPct val="90000"/>
              </a:lnSpc>
              <a:spcBef>
                <a:spcPct val="20000"/>
              </a:spcBef>
              <a:defRPr/>
            </a:pPr>
            <a:r>
              <a:rPr lang="en-US" altLang="ja-JP" sz="1200" dirty="0">
                <a:solidFill>
                  <a:prstClr val="black"/>
                </a:solidFill>
                <a:latin typeface="Calibri"/>
                <a:ea typeface="ＭＳ Ｐゴシック" pitchFamily="-80" charset="-128"/>
                <a:sym typeface="Symbol" pitchFamily="18" charset="2"/>
              </a:rPr>
              <a:t>International Conference on Computer Vision, September 1999.</a:t>
            </a:r>
          </a:p>
          <a:p>
            <a:pPr algn="ctr">
              <a:defRPr/>
            </a:pPr>
            <a:endParaRPr lang="en-US" altLang="ja-JP" sz="1200" dirty="0">
              <a:solidFill>
                <a:prstClr val="black"/>
              </a:solidFill>
              <a:latin typeface="Calibri"/>
              <a:ea typeface="ＭＳ Ｐゴシック" pitchFamily="-80" charset="-128"/>
            </a:endParaRPr>
          </a:p>
          <a:p>
            <a:pPr algn="ctr">
              <a:defRPr/>
            </a:pPr>
            <a:endParaRPr lang="ja-JP" altLang="en-US" sz="2000" dirty="0">
              <a:solidFill>
                <a:prstClr val="black"/>
              </a:solidFill>
              <a:latin typeface="Calibri"/>
              <a:ea typeface="ＭＳ Ｐゴシック" pitchFamily="-80" charset="-128"/>
            </a:endParaRPr>
          </a:p>
        </p:txBody>
      </p:sp>
      <p:sp>
        <p:nvSpPr>
          <p:cNvPr id="1662981" name="Text Box 5"/>
          <p:cNvSpPr txBox="1">
            <a:spLocks noChangeArrowheads="1"/>
          </p:cNvSpPr>
          <p:nvPr/>
        </p:nvSpPr>
        <p:spPr bwMode="auto">
          <a:xfrm>
            <a:off x="6019800" y="4895852"/>
            <a:ext cx="1606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defRPr/>
            </a:pPr>
            <a:r>
              <a:rPr lang="en-US" altLang="ja-JP" sz="2000">
                <a:solidFill>
                  <a:prstClr val="black"/>
                </a:solidFill>
                <a:latin typeface="Calibri"/>
                <a:ea typeface="ＭＳ Ｐゴシック" pitchFamily="-80" charset="-128"/>
              </a:rPr>
              <a:t>Ground truth</a:t>
            </a:r>
          </a:p>
        </p:txBody>
      </p:sp>
      <p:pic>
        <p:nvPicPr>
          <p:cNvPr id="1662982" name="Picture 6"/>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381000" y="1676400"/>
            <a:ext cx="4114800" cy="319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62983" name="Rectangle 7"/>
          <p:cNvSpPr>
            <a:spLocks noChangeArrowheads="1"/>
          </p:cNvSpPr>
          <p:nvPr/>
        </p:nvSpPr>
        <p:spPr bwMode="auto">
          <a:xfrm>
            <a:off x="609600" y="990600"/>
            <a:ext cx="784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solidFill>
                <a:prstClr val="black"/>
              </a:solidFill>
              <a:latin typeface="Calibri"/>
            </a:endParaRPr>
          </a:p>
        </p:txBody>
      </p:sp>
    </p:spTree>
    <p:extLst>
      <p:ext uri="{BB962C8B-B14F-4D97-AF65-F5344CB8AC3E}">
        <p14:creationId xmlns:p14="http://schemas.microsoft.com/office/powerpoint/2010/main" val="2908091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A443-902A-1E40-9E0B-C7C4F0F41604}"/>
              </a:ext>
            </a:extLst>
          </p:cNvPr>
          <p:cNvSpPr>
            <a:spLocks noGrp="1"/>
          </p:cNvSpPr>
          <p:nvPr>
            <p:ph type="title"/>
          </p:nvPr>
        </p:nvSpPr>
        <p:spPr/>
        <p:txBody>
          <a:bodyPr/>
          <a:lstStyle/>
          <a:p>
            <a:r>
              <a:rPr lang="en-US" dirty="0"/>
              <a:t>So how do we get depth?</a:t>
            </a:r>
          </a:p>
        </p:txBody>
      </p:sp>
      <p:sp>
        <p:nvSpPr>
          <p:cNvPr id="3" name="Content Placeholder 2">
            <a:extLst>
              <a:ext uri="{FF2B5EF4-FFF2-40B4-BE49-F238E27FC236}">
                <a16:creationId xmlns:a16="http://schemas.microsoft.com/office/drawing/2014/main" id="{18095097-ADEE-714E-99D0-F057F37F7ACB}"/>
              </a:ext>
            </a:extLst>
          </p:cNvPr>
          <p:cNvSpPr>
            <a:spLocks noGrp="1"/>
          </p:cNvSpPr>
          <p:nvPr>
            <p:ph idx="1"/>
          </p:nvPr>
        </p:nvSpPr>
        <p:spPr/>
        <p:txBody>
          <a:bodyPr/>
          <a:lstStyle/>
          <a:p>
            <a:r>
              <a:rPr lang="en-US" dirty="0"/>
              <a:t>Find the disparity!</a:t>
            </a:r>
          </a:p>
          <a:p>
            <a:r>
              <a:rPr lang="en-US" dirty="0"/>
              <a:t>Called: Stereo Matching </a:t>
            </a:r>
          </a:p>
        </p:txBody>
      </p:sp>
      <p:sp>
        <p:nvSpPr>
          <p:cNvPr id="5" name="TextBox 4">
            <a:extLst>
              <a:ext uri="{FF2B5EF4-FFF2-40B4-BE49-F238E27FC236}">
                <a16:creationId xmlns:a16="http://schemas.microsoft.com/office/drawing/2014/main" id="{B90E2515-A3EA-0A49-B138-FA980E567E4C}"/>
              </a:ext>
            </a:extLst>
          </p:cNvPr>
          <p:cNvSpPr txBox="1"/>
          <p:nvPr/>
        </p:nvSpPr>
        <p:spPr>
          <a:xfrm>
            <a:off x="4038600" y="1566864"/>
            <a:ext cx="4572000" cy="584775"/>
          </a:xfrm>
          <a:prstGeom prst="rect">
            <a:avLst/>
          </a:prstGeom>
          <a:noFill/>
        </p:spPr>
        <p:txBody>
          <a:bodyPr wrap="square">
            <a:spAutoFit/>
          </a:bodyPr>
          <a:lstStyle/>
          <a:p>
            <a:r>
              <a:rPr lang="en-US" sz="3200" dirty="0"/>
              <a:t>of corresponding points!</a:t>
            </a:r>
          </a:p>
        </p:txBody>
      </p:sp>
      <p:pic>
        <p:nvPicPr>
          <p:cNvPr id="6" name="Picture 5">
            <a:extLst>
              <a:ext uri="{FF2B5EF4-FFF2-40B4-BE49-F238E27FC236}">
                <a16:creationId xmlns:a16="http://schemas.microsoft.com/office/drawing/2014/main" id="{26B2A93D-DDDD-5047-9079-72E0B33680DA}"/>
              </a:ext>
            </a:extLst>
          </p:cNvPr>
          <p:cNvPicPr>
            <a:picLocks noChangeAspect="1"/>
          </p:cNvPicPr>
          <p:nvPr/>
        </p:nvPicPr>
        <p:blipFill rotWithShape="1">
          <a:blip r:embed="rId3"/>
          <a:srcRect t="32093"/>
          <a:stretch/>
        </p:blipFill>
        <p:spPr>
          <a:xfrm>
            <a:off x="0" y="2909498"/>
            <a:ext cx="9144000" cy="3178567"/>
          </a:xfrm>
          <a:prstGeom prst="rect">
            <a:avLst/>
          </a:prstGeom>
        </p:spPr>
      </p:pic>
    </p:spTree>
    <p:extLst>
      <p:ext uri="{BB962C8B-B14F-4D97-AF65-F5344CB8AC3E}">
        <p14:creationId xmlns:p14="http://schemas.microsoft.com/office/powerpoint/2010/main" val="167103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2134C-7899-EE4D-922D-D62932BA9791}"/>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8C2A27FE-D004-7140-87EF-EBB32F834446}"/>
              </a:ext>
            </a:extLst>
          </p:cNvPr>
          <p:cNvSpPr>
            <a:spLocks noGrp="1"/>
          </p:cNvSpPr>
          <p:nvPr>
            <p:ph idx="1"/>
          </p:nvPr>
        </p:nvSpPr>
        <p:spPr/>
        <p:txBody>
          <a:bodyPr/>
          <a:lstStyle/>
          <a:p>
            <a:r>
              <a:rPr lang="en-US" dirty="0"/>
              <a:t>With a simple stereo system, </a:t>
            </a:r>
            <a:r>
              <a:rPr lang="en-US" b="1" dirty="0"/>
              <a:t>how much pixels move, or “disparity”</a:t>
            </a:r>
            <a:r>
              <a:rPr lang="en-US" dirty="0"/>
              <a:t> give information about the depth</a:t>
            </a:r>
          </a:p>
          <a:p>
            <a:r>
              <a:rPr lang="en-US" dirty="0"/>
              <a:t>Correspondences to measure the pixel disparity</a:t>
            </a:r>
          </a:p>
        </p:txBody>
      </p:sp>
    </p:spTree>
    <p:extLst>
      <p:ext uri="{BB962C8B-B14F-4D97-AF65-F5344CB8AC3E}">
        <p14:creationId xmlns:p14="http://schemas.microsoft.com/office/powerpoint/2010/main" val="3400285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a:bodyPr>
          <a:lstStyle/>
          <a:p>
            <a:r>
              <a:rPr lang="en-US" dirty="0"/>
              <a:t>Many problems in 3D</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Tree>
    <p:extLst>
      <p:ext uri="{BB962C8B-B14F-4D97-AF65-F5344CB8AC3E}">
        <p14:creationId xmlns:p14="http://schemas.microsoft.com/office/powerpoint/2010/main" val="225984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a:extLst>
              <a:ext uri="{FF2B5EF4-FFF2-40B4-BE49-F238E27FC236}">
                <a16:creationId xmlns:a16="http://schemas.microsoft.com/office/drawing/2014/main" id="{E971D5B8-1CEA-764E-8659-6EAFC4A275CF}"/>
              </a:ext>
            </a:extLst>
          </p:cNvPr>
          <p:cNvSpPr/>
          <p:nvPr/>
        </p:nvSpPr>
        <p:spPr>
          <a:xfrm rot="16200000">
            <a:off x="4296232" y="4416802"/>
            <a:ext cx="443977" cy="1238018"/>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a:bodyPr>
          <a:lstStyle/>
          <a:p>
            <a:r>
              <a:rPr lang="en-US" dirty="0"/>
              <a:t>Camera Calibration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7" name="TextBox 6">
            <a:extLst>
              <a:ext uri="{FF2B5EF4-FFF2-40B4-BE49-F238E27FC236}">
                <a16:creationId xmlns:a16="http://schemas.microsoft.com/office/drawing/2014/main" id="{4D2EBB46-35C1-5241-BC1C-7B04080BD0AE}"/>
              </a:ext>
            </a:extLst>
          </p:cNvPr>
          <p:cNvSpPr txBox="1"/>
          <p:nvPr/>
        </p:nvSpPr>
        <p:spPr>
          <a:xfrm rot="20280939">
            <a:off x="1422166" y="5451431"/>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00B050"/>
                </a:solidFill>
              </a:rPr>
              <a:t>KNOWN</a:t>
            </a:r>
          </a:p>
        </p:txBody>
      </p:sp>
      <p:sp>
        <p:nvSpPr>
          <p:cNvPr id="10" name="TextBox 9">
            <a:extLst>
              <a:ext uri="{FF2B5EF4-FFF2-40B4-BE49-F238E27FC236}">
                <a16:creationId xmlns:a16="http://schemas.microsoft.com/office/drawing/2014/main" id="{D3BDCE6B-7C2F-2E47-ABC1-CAA9588BD811}"/>
              </a:ext>
            </a:extLst>
          </p:cNvPr>
          <p:cNvSpPr txBox="1"/>
          <p:nvPr/>
        </p:nvSpPr>
        <p:spPr>
          <a:xfrm rot="19655348">
            <a:off x="5509749" y="5235003"/>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11" name="TextBox 10">
            <a:extLst>
              <a:ext uri="{FF2B5EF4-FFF2-40B4-BE49-F238E27FC236}">
                <a16:creationId xmlns:a16="http://schemas.microsoft.com/office/drawing/2014/main" id="{DDBA0761-D5D4-F848-8B5B-6BD24A2D31E6}"/>
              </a:ext>
            </a:extLst>
          </p:cNvPr>
          <p:cNvSpPr txBox="1"/>
          <p:nvPr/>
        </p:nvSpPr>
        <p:spPr>
          <a:xfrm rot="20280939">
            <a:off x="2445605" y="1750463"/>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00B050"/>
                </a:solidFill>
              </a:rPr>
              <a:t>KNOWN</a:t>
            </a:r>
          </a:p>
        </p:txBody>
      </p:sp>
      <p:sp>
        <p:nvSpPr>
          <p:cNvPr id="13" name="Down Arrow 12">
            <a:extLst>
              <a:ext uri="{FF2B5EF4-FFF2-40B4-BE49-F238E27FC236}">
                <a16:creationId xmlns:a16="http://schemas.microsoft.com/office/drawing/2014/main" id="{96A19B88-1C9E-D247-A8FB-BF9332E4C7B3}"/>
              </a:ext>
            </a:extLst>
          </p:cNvPr>
          <p:cNvSpPr/>
          <p:nvPr/>
        </p:nvSpPr>
        <p:spPr>
          <a:xfrm rot="19977659">
            <a:off x="5986034" y="2630679"/>
            <a:ext cx="408173" cy="201732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858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Stereo (w/2 cameras); </a:t>
            </a:r>
            <a:br>
              <a:rPr lang="en-US" dirty="0"/>
            </a:br>
            <a:r>
              <a:rPr lang="en-US" dirty="0"/>
              <a:t>Multi-view Stereo / Triangulation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7" name="TextBox 6">
            <a:extLst>
              <a:ext uri="{FF2B5EF4-FFF2-40B4-BE49-F238E27FC236}">
                <a16:creationId xmlns:a16="http://schemas.microsoft.com/office/drawing/2014/main" id="{4D2EBB46-35C1-5241-BC1C-7B04080BD0AE}"/>
              </a:ext>
            </a:extLst>
          </p:cNvPr>
          <p:cNvSpPr txBox="1"/>
          <p:nvPr/>
        </p:nvSpPr>
        <p:spPr>
          <a:xfrm rot="20280939">
            <a:off x="5425802" y="5119204"/>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00B050"/>
                </a:solidFill>
              </a:rPr>
              <a:t>KNOWN</a:t>
            </a:r>
          </a:p>
        </p:txBody>
      </p:sp>
      <p:sp>
        <p:nvSpPr>
          <p:cNvPr id="12" name="TextBox 11">
            <a:extLst>
              <a:ext uri="{FF2B5EF4-FFF2-40B4-BE49-F238E27FC236}">
                <a16:creationId xmlns:a16="http://schemas.microsoft.com/office/drawing/2014/main" id="{31C474B3-AB69-884E-8522-00D87593BAA1}"/>
              </a:ext>
            </a:extLst>
          </p:cNvPr>
          <p:cNvSpPr txBox="1"/>
          <p:nvPr/>
        </p:nvSpPr>
        <p:spPr>
          <a:xfrm rot="20570393">
            <a:off x="2353661" y="1915770"/>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11" name="TextBox 10">
            <a:extLst>
              <a:ext uri="{FF2B5EF4-FFF2-40B4-BE49-F238E27FC236}">
                <a16:creationId xmlns:a16="http://schemas.microsoft.com/office/drawing/2014/main" id="{32300191-F235-8D46-8754-B36153991803}"/>
              </a:ext>
            </a:extLst>
          </p:cNvPr>
          <p:cNvSpPr txBox="1"/>
          <p:nvPr/>
        </p:nvSpPr>
        <p:spPr>
          <a:xfrm rot="20280939">
            <a:off x="1874485" y="5316373"/>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00B050"/>
                </a:solidFill>
              </a:rPr>
              <a:t>(Estimated)</a:t>
            </a:r>
          </a:p>
        </p:txBody>
      </p:sp>
      <p:sp>
        <p:nvSpPr>
          <p:cNvPr id="10" name="Down Arrow 9">
            <a:extLst>
              <a:ext uri="{FF2B5EF4-FFF2-40B4-BE49-F238E27FC236}">
                <a16:creationId xmlns:a16="http://schemas.microsoft.com/office/drawing/2014/main" id="{1F827B64-8E32-D147-8EEB-98DC2204145A}"/>
              </a:ext>
            </a:extLst>
          </p:cNvPr>
          <p:cNvSpPr/>
          <p:nvPr/>
        </p:nvSpPr>
        <p:spPr>
          <a:xfrm rot="12718621">
            <a:off x="2487347" y="2579989"/>
            <a:ext cx="408173" cy="201732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a:extLst>
              <a:ext uri="{FF2B5EF4-FFF2-40B4-BE49-F238E27FC236}">
                <a16:creationId xmlns:a16="http://schemas.microsoft.com/office/drawing/2014/main" id="{051D6659-FA6B-B742-BA98-9F99E7FB0BB7}"/>
              </a:ext>
            </a:extLst>
          </p:cNvPr>
          <p:cNvSpPr/>
          <p:nvPr/>
        </p:nvSpPr>
        <p:spPr>
          <a:xfrm rot="8989267">
            <a:off x="5986034" y="2630679"/>
            <a:ext cx="408173" cy="201732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254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Camera helps Correspondence:</a:t>
            </a:r>
            <a:br>
              <a:rPr lang="en-US" dirty="0"/>
            </a:br>
            <a:r>
              <a:rPr lang="en-US" b="1" dirty="0" err="1"/>
              <a:t>Epipolar</a:t>
            </a:r>
            <a:r>
              <a:rPr lang="en-US" b="1" dirty="0"/>
              <a:t> Geometry</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grpSp>
        <p:nvGrpSpPr>
          <p:cNvPr id="16" name="Group 15">
            <a:extLst>
              <a:ext uri="{FF2B5EF4-FFF2-40B4-BE49-F238E27FC236}">
                <a16:creationId xmlns:a16="http://schemas.microsoft.com/office/drawing/2014/main" id="{49F54223-7F09-A94B-AFA6-180CFC22A39F}"/>
              </a:ext>
            </a:extLst>
          </p:cNvPr>
          <p:cNvGrpSpPr/>
          <p:nvPr/>
        </p:nvGrpSpPr>
        <p:grpSpPr>
          <a:xfrm>
            <a:off x="2636235" y="5464789"/>
            <a:ext cx="3685189" cy="742016"/>
            <a:chOff x="2636235" y="5464789"/>
            <a:chExt cx="3685189" cy="742016"/>
          </a:xfrm>
        </p:grpSpPr>
        <p:cxnSp>
          <p:nvCxnSpPr>
            <p:cNvPr id="7" name="Curved Connector 6">
              <a:extLst>
                <a:ext uri="{FF2B5EF4-FFF2-40B4-BE49-F238E27FC236}">
                  <a16:creationId xmlns:a16="http://schemas.microsoft.com/office/drawing/2014/main" id="{3BF2C206-6109-D642-AB57-468FC21FEBE3}"/>
                </a:ext>
              </a:extLst>
            </p:cNvPr>
            <p:cNvCxnSpPr>
              <a:cxnSpLocks/>
              <a:stCxn id="5" idx="2"/>
              <a:endCxn id="4" idx="2"/>
            </p:cNvCxnSpPr>
            <p:nvPr/>
          </p:nvCxnSpPr>
          <p:spPr>
            <a:xfrm rot="16200000" flipH="1">
              <a:off x="4472480" y="3628544"/>
              <a:ext cx="12700" cy="3685189"/>
            </a:xfrm>
            <a:prstGeom prst="curvedConnector3">
              <a:avLst>
                <a:gd name="adj1" fmla="val 6193220"/>
              </a:avLst>
            </a:prstGeom>
            <a:ln w="603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90C9FF-FCC6-8340-B61F-79B5F144CB2D}"/>
                </a:ext>
              </a:extLst>
            </p:cNvPr>
            <p:cNvSpPr txBox="1"/>
            <p:nvPr/>
          </p:nvSpPr>
          <p:spPr>
            <a:xfrm>
              <a:off x="3615581" y="5745140"/>
              <a:ext cx="1726498" cy="461665"/>
            </a:xfrm>
            <a:prstGeom prst="rect">
              <a:avLst/>
            </a:prstGeom>
            <a:noFill/>
          </p:spPr>
          <p:txBody>
            <a:bodyPr wrap="none" rtlCol="0">
              <a:spAutoFit/>
            </a:bodyPr>
            <a:lstStyle/>
            <a:p>
              <a:r>
                <a:rPr lang="en-US" sz="2400" dirty="0"/>
                <a:t>Relationship</a:t>
              </a:r>
            </a:p>
          </p:txBody>
        </p:sp>
      </p:grpSp>
      <p:sp>
        <p:nvSpPr>
          <p:cNvPr id="17" name="Rectangle 16">
            <a:extLst>
              <a:ext uri="{FF2B5EF4-FFF2-40B4-BE49-F238E27FC236}">
                <a16:creationId xmlns:a16="http://schemas.microsoft.com/office/drawing/2014/main" id="{9CC1DF97-81DA-0F4D-A687-DB15D77E6B7B}"/>
              </a:ext>
            </a:extLst>
          </p:cNvPr>
          <p:cNvSpPr/>
          <p:nvPr/>
        </p:nvSpPr>
        <p:spPr>
          <a:xfrm>
            <a:off x="2914323" y="1741443"/>
            <a:ext cx="3000865" cy="19812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own Arrow 2">
            <a:extLst>
              <a:ext uri="{FF2B5EF4-FFF2-40B4-BE49-F238E27FC236}">
                <a16:creationId xmlns:a16="http://schemas.microsoft.com/office/drawing/2014/main" id="{D8CF2CD2-627F-4A4E-9BFB-CDD743315820}"/>
              </a:ext>
            </a:extLst>
          </p:cNvPr>
          <p:cNvSpPr/>
          <p:nvPr/>
        </p:nvSpPr>
        <p:spPr>
          <a:xfrm rot="5400000">
            <a:off x="4186287" y="4560675"/>
            <a:ext cx="533400" cy="95732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802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Correspondence gives camera:</a:t>
            </a:r>
            <a:br>
              <a:rPr lang="en-US" dirty="0"/>
            </a:br>
            <a:r>
              <a:rPr lang="en-US" b="1" dirty="0" err="1"/>
              <a:t>Epipolar</a:t>
            </a:r>
            <a:r>
              <a:rPr lang="en-US" b="1" dirty="0"/>
              <a:t> Geometry</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grpSp>
        <p:nvGrpSpPr>
          <p:cNvPr id="16" name="Group 15">
            <a:extLst>
              <a:ext uri="{FF2B5EF4-FFF2-40B4-BE49-F238E27FC236}">
                <a16:creationId xmlns:a16="http://schemas.microsoft.com/office/drawing/2014/main" id="{49F54223-7F09-A94B-AFA6-180CFC22A39F}"/>
              </a:ext>
            </a:extLst>
          </p:cNvPr>
          <p:cNvGrpSpPr/>
          <p:nvPr/>
        </p:nvGrpSpPr>
        <p:grpSpPr>
          <a:xfrm>
            <a:off x="2636235" y="5464789"/>
            <a:ext cx="3685189" cy="742016"/>
            <a:chOff x="2636235" y="5464789"/>
            <a:chExt cx="3685189" cy="742016"/>
          </a:xfrm>
        </p:grpSpPr>
        <p:cxnSp>
          <p:nvCxnSpPr>
            <p:cNvPr id="7" name="Curved Connector 6">
              <a:extLst>
                <a:ext uri="{FF2B5EF4-FFF2-40B4-BE49-F238E27FC236}">
                  <a16:creationId xmlns:a16="http://schemas.microsoft.com/office/drawing/2014/main" id="{3BF2C206-6109-D642-AB57-468FC21FEBE3}"/>
                </a:ext>
              </a:extLst>
            </p:cNvPr>
            <p:cNvCxnSpPr>
              <a:cxnSpLocks/>
              <a:stCxn id="5" idx="2"/>
              <a:endCxn id="4" idx="2"/>
            </p:cNvCxnSpPr>
            <p:nvPr/>
          </p:nvCxnSpPr>
          <p:spPr>
            <a:xfrm rot="16200000" flipH="1">
              <a:off x="4472480" y="3628544"/>
              <a:ext cx="12700" cy="3685189"/>
            </a:xfrm>
            <a:prstGeom prst="curvedConnector3">
              <a:avLst>
                <a:gd name="adj1" fmla="val 6193220"/>
              </a:avLst>
            </a:prstGeom>
            <a:ln w="603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90C9FF-FCC6-8340-B61F-79B5F144CB2D}"/>
                </a:ext>
              </a:extLst>
            </p:cNvPr>
            <p:cNvSpPr txBox="1"/>
            <p:nvPr/>
          </p:nvSpPr>
          <p:spPr>
            <a:xfrm>
              <a:off x="3615581" y="5745140"/>
              <a:ext cx="1726498" cy="461665"/>
            </a:xfrm>
            <a:prstGeom prst="rect">
              <a:avLst/>
            </a:prstGeom>
            <a:noFill/>
          </p:spPr>
          <p:txBody>
            <a:bodyPr wrap="none" rtlCol="0">
              <a:spAutoFit/>
            </a:bodyPr>
            <a:lstStyle/>
            <a:p>
              <a:r>
                <a:rPr lang="en-US" sz="2400" dirty="0"/>
                <a:t>Relationship</a:t>
              </a:r>
            </a:p>
          </p:txBody>
        </p:sp>
      </p:grpSp>
      <p:sp>
        <p:nvSpPr>
          <p:cNvPr id="17" name="Rectangle 16">
            <a:extLst>
              <a:ext uri="{FF2B5EF4-FFF2-40B4-BE49-F238E27FC236}">
                <a16:creationId xmlns:a16="http://schemas.microsoft.com/office/drawing/2014/main" id="{9CC1DF97-81DA-0F4D-A687-DB15D77E6B7B}"/>
              </a:ext>
            </a:extLst>
          </p:cNvPr>
          <p:cNvSpPr/>
          <p:nvPr/>
        </p:nvSpPr>
        <p:spPr>
          <a:xfrm>
            <a:off x="2914323" y="1741443"/>
            <a:ext cx="3000865" cy="1981200"/>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10">
            <a:extLst>
              <a:ext uri="{FF2B5EF4-FFF2-40B4-BE49-F238E27FC236}">
                <a16:creationId xmlns:a16="http://schemas.microsoft.com/office/drawing/2014/main" id="{F387371D-376A-CD43-94BD-EC6789FE20FA}"/>
              </a:ext>
            </a:extLst>
          </p:cNvPr>
          <p:cNvSpPr/>
          <p:nvPr/>
        </p:nvSpPr>
        <p:spPr>
          <a:xfrm rot="16200000">
            <a:off x="4186287" y="4560675"/>
            <a:ext cx="533400" cy="957329"/>
          </a:xfrm>
          <a:prstGeom prst="down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3291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AF28-C40B-9147-88DD-3C0ABEFE58BC}"/>
              </a:ext>
            </a:extLst>
          </p:cNvPr>
          <p:cNvSpPr>
            <a:spLocks noGrp="1"/>
          </p:cNvSpPr>
          <p:nvPr>
            <p:ph type="title"/>
          </p:nvPr>
        </p:nvSpPr>
        <p:spPr>
          <a:xfrm>
            <a:off x="457200" y="0"/>
            <a:ext cx="8229600" cy="1143000"/>
          </a:xfrm>
        </p:spPr>
        <p:txBody>
          <a:bodyPr/>
          <a:lstStyle/>
          <a:p>
            <a:r>
              <a:rPr lang="en-US" dirty="0"/>
              <a:t>Recap</a:t>
            </a:r>
          </a:p>
        </p:txBody>
      </p:sp>
      <p:sp>
        <p:nvSpPr>
          <p:cNvPr id="3" name="Content Placeholder 2">
            <a:extLst>
              <a:ext uri="{FF2B5EF4-FFF2-40B4-BE49-F238E27FC236}">
                <a16:creationId xmlns:a16="http://schemas.microsoft.com/office/drawing/2014/main" id="{06B57F46-402F-484B-B1FD-A7A5596BF87E}"/>
              </a:ext>
            </a:extLst>
          </p:cNvPr>
          <p:cNvSpPr>
            <a:spLocks noGrp="1"/>
          </p:cNvSpPr>
          <p:nvPr>
            <p:ph idx="1"/>
          </p:nvPr>
        </p:nvSpPr>
        <p:spPr>
          <a:xfrm>
            <a:off x="457200" y="548410"/>
            <a:ext cx="8229600" cy="4525963"/>
          </a:xfrm>
        </p:spPr>
        <p:txBody>
          <a:bodyPr/>
          <a:lstStyle/>
          <a:p>
            <a:pPr marL="0" indent="0">
              <a:buNone/>
            </a:pPr>
            <a:r>
              <a:rPr lang="en-US" dirty="0"/>
              <a:t>We covered:</a:t>
            </a:r>
          </a:p>
          <a:p>
            <a:r>
              <a:rPr lang="en-US" dirty="0"/>
              <a:t>How to estimate the camera parameters</a:t>
            </a:r>
          </a:p>
          <a:p>
            <a:pPr lvl="1"/>
            <a:r>
              <a:rPr lang="en-US" dirty="0"/>
              <a:t>“Calibration”</a:t>
            </a:r>
          </a:p>
          <a:p>
            <a:pPr lvl="1"/>
            <a:r>
              <a:rPr lang="en-US" dirty="0"/>
              <a:t>Solve for </a:t>
            </a:r>
            <a:r>
              <a:rPr lang="en-US" dirty="0" err="1"/>
              <a:t>intrinsics</a:t>
            </a:r>
            <a:r>
              <a:rPr lang="en-US" dirty="0"/>
              <a:t> &amp; </a:t>
            </a:r>
            <a:r>
              <a:rPr lang="en-US" dirty="0" err="1"/>
              <a:t>extrinsics</a:t>
            </a:r>
            <a:endParaRPr lang="en-US" dirty="0"/>
          </a:p>
          <a:p>
            <a:r>
              <a:rPr lang="en-US" dirty="0"/>
              <a:t>With a simple stereo, correspondences lie on horizontal lines</a:t>
            </a:r>
          </a:p>
          <a:p>
            <a:r>
              <a:rPr lang="en-US" dirty="0"/>
              <a:t>depth is inversely proportional to disparity </a:t>
            </a:r>
            <a:r>
              <a:rPr lang="en-US" sz="2400" dirty="0"/>
              <a:t>(how much the pixel moves) </a:t>
            </a:r>
          </a:p>
          <a:p>
            <a:pPr marL="0" indent="0">
              <a:buNone/>
            </a:pPr>
            <a:endParaRPr lang="en-US" dirty="0"/>
          </a:p>
        </p:txBody>
      </p:sp>
      <p:grpSp>
        <p:nvGrpSpPr>
          <p:cNvPr id="30" name="Group 29">
            <a:extLst>
              <a:ext uri="{FF2B5EF4-FFF2-40B4-BE49-F238E27FC236}">
                <a16:creationId xmlns:a16="http://schemas.microsoft.com/office/drawing/2014/main" id="{1066905D-50DF-6A4B-BA6F-5D44D612CBB1}"/>
              </a:ext>
            </a:extLst>
          </p:cNvPr>
          <p:cNvGrpSpPr/>
          <p:nvPr/>
        </p:nvGrpSpPr>
        <p:grpSpPr>
          <a:xfrm>
            <a:off x="1162707" y="4698124"/>
            <a:ext cx="6818586" cy="2133600"/>
            <a:chOff x="1905000" y="4114800"/>
            <a:chExt cx="6818586" cy="2133600"/>
          </a:xfrm>
        </p:grpSpPr>
        <p:pic>
          <p:nvPicPr>
            <p:cNvPr id="16" name="Picture 15">
              <a:extLst>
                <a:ext uri="{FF2B5EF4-FFF2-40B4-BE49-F238E27FC236}">
                  <a16:creationId xmlns:a16="http://schemas.microsoft.com/office/drawing/2014/main" id="{5AD79A77-CC41-F44D-918D-D2788792963D}"/>
                </a:ext>
              </a:extLst>
            </p:cNvPr>
            <p:cNvPicPr>
              <a:picLocks noChangeAspect="1"/>
            </p:cNvPicPr>
            <p:nvPr/>
          </p:nvPicPr>
          <p:blipFill>
            <a:blip r:embed="rId3"/>
            <a:stretch>
              <a:fillRect/>
            </a:stretch>
          </p:blipFill>
          <p:spPr>
            <a:xfrm>
              <a:off x="5052934" y="4114800"/>
              <a:ext cx="3670652" cy="2133600"/>
            </a:xfrm>
            <a:prstGeom prst="rect">
              <a:avLst/>
            </a:prstGeom>
          </p:spPr>
        </p:pic>
        <p:grpSp>
          <p:nvGrpSpPr>
            <p:cNvPr id="18" name="Group 37">
              <a:extLst>
                <a:ext uri="{FF2B5EF4-FFF2-40B4-BE49-F238E27FC236}">
                  <a16:creationId xmlns:a16="http://schemas.microsoft.com/office/drawing/2014/main" id="{F4A2A225-F8A6-B746-AD0D-825FC74559FB}"/>
                </a:ext>
              </a:extLst>
            </p:cNvPr>
            <p:cNvGrpSpPr>
              <a:grpSpLocks/>
            </p:cNvGrpSpPr>
            <p:nvPr/>
          </p:nvGrpSpPr>
          <p:grpSpPr bwMode="auto">
            <a:xfrm>
              <a:off x="1905000" y="4228370"/>
              <a:ext cx="2430465" cy="1906460"/>
              <a:chOff x="592083" y="2078019"/>
              <a:chExt cx="3541761" cy="2778162"/>
            </a:xfrm>
          </p:grpSpPr>
          <p:sp>
            <p:nvSpPr>
              <p:cNvPr id="19" name="Oval 19">
                <a:extLst>
                  <a:ext uri="{FF2B5EF4-FFF2-40B4-BE49-F238E27FC236}">
                    <a16:creationId xmlns:a16="http://schemas.microsoft.com/office/drawing/2014/main" id="{37E38E12-E60A-0244-82CC-6E27A44184C6}"/>
                  </a:ext>
                </a:extLst>
              </p:cNvPr>
              <p:cNvSpPr>
                <a:spLocks noChangeArrowheads="1"/>
              </p:cNvSpPr>
              <p:nvPr/>
            </p:nvSpPr>
            <p:spPr bwMode="auto">
              <a:xfrm>
                <a:off x="1358856" y="4743468"/>
                <a:ext cx="76200" cy="76200"/>
              </a:xfrm>
              <a:prstGeom prst="ellipse">
                <a:avLst/>
              </a:prstGeom>
              <a:solidFill>
                <a:schemeClr val="tx2"/>
              </a:solidFill>
              <a:ln w="1270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0" name="Line 6">
                <a:extLst>
                  <a:ext uri="{FF2B5EF4-FFF2-40B4-BE49-F238E27FC236}">
                    <a16:creationId xmlns:a16="http://schemas.microsoft.com/office/drawing/2014/main" id="{A6FDCDBE-3E55-D14B-B9E7-88E181656044}"/>
                  </a:ext>
                </a:extLst>
              </p:cNvPr>
              <p:cNvSpPr>
                <a:spLocks noChangeShapeType="1"/>
              </p:cNvSpPr>
              <p:nvPr/>
            </p:nvSpPr>
            <p:spPr bwMode="auto">
              <a:xfrm>
                <a:off x="2892402" y="3903669"/>
                <a:ext cx="182565" cy="876312"/>
              </a:xfrm>
              <a:prstGeom prst="line">
                <a:avLst/>
              </a:prstGeom>
              <a:noFill/>
              <a:ln w="19050" cap="rnd">
                <a:solidFill>
                  <a:schemeClr val="tx1"/>
                </a:solidFill>
                <a:prstDash val="sysDot"/>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8">
                <a:extLst>
                  <a:ext uri="{FF2B5EF4-FFF2-40B4-BE49-F238E27FC236}">
                    <a16:creationId xmlns:a16="http://schemas.microsoft.com/office/drawing/2014/main" id="{C5FAC922-8CC4-BD4A-B78C-AC1557C61303}"/>
                  </a:ext>
                </a:extLst>
              </p:cNvPr>
              <p:cNvSpPr>
                <a:spLocks noChangeShapeType="1"/>
              </p:cNvSpPr>
              <p:nvPr/>
            </p:nvSpPr>
            <p:spPr bwMode="auto">
              <a:xfrm flipV="1">
                <a:off x="1650959" y="2114532"/>
                <a:ext cx="620721" cy="1679596"/>
              </a:xfrm>
              <a:prstGeom prst="line">
                <a:avLst/>
              </a:prstGeom>
              <a:noFill/>
              <a:ln w="19050">
                <a:solidFill>
                  <a:schemeClr val="tx1"/>
                </a:solidFill>
                <a:round/>
                <a:headEnd type="triangle" w="med" len="me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Line 9">
                <a:extLst>
                  <a:ext uri="{FF2B5EF4-FFF2-40B4-BE49-F238E27FC236}">
                    <a16:creationId xmlns:a16="http://schemas.microsoft.com/office/drawing/2014/main" id="{FD4A500D-B419-974D-932C-2B55F2E9BC4B}"/>
                  </a:ext>
                </a:extLst>
              </p:cNvPr>
              <p:cNvSpPr>
                <a:spLocks noChangeShapeType="1"/>
              </p:cNvSpPr>
              <p:nvPr/>
            </p:nvSpPr>
            <p:spPr bwMode="auto">
              <a:xfrm flipV="1">
                <a:off x="1431882" y="3903669"/>
                <a:ext cx="219078" cy="876310"/>
              </a:xfrm>
              <a:prstGeom prst="line">
                <a:avLst/>
              </a:prstGeom>
              <a:noFill/>
              <a:ln w="19050" cap="rnd">
                <a:solidFill>
                  <a:schemeClr val="tx1"/>
                </a:solidFill>
                <a:prstDash val="sysDot"/>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val 24">
                <a:extLst>
                  <a:ext uri="{FF2B5EF4-FFF2-40B4-BE49-F238E27FC236}">
                    <a16:creationId xmlns:a16="http://schemas.microsoft.com/office/drawing/2014/main" id="{FADC634E-B3D1-E345-A5D9-BD972EAB2058}"/>
                  </a:ext>
                </a:extLst>
              </p:cNvPr>
              <p:cNvSpPr>
                <a:spLocks noChangeArrowheads="1"/>
              </p:cNvSpPr>
              <p:nvPr/>
            </p:nvSpPr>
            <p:spPr bwMode="auto">
              <a:xfrm>
                <a:off x="1647786" y="3794130"/>
                <a:ext cx="76200" cy="762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4" name="Oval 26">
                <a:extLst>
                  <a:ext uri="{FF2B5EF4-FFF2-40B4-BE49-F238E27FC236}">
                    <a16:creationId xmlns:a16="http://schemas.microsoft.com/office/drawing/2014/main" id="{7E2F47AC-94AA-6F40-BB60-41162E842515}"/>
                  </a:ext>
                </a:extLst>
              </p:cNvPr>
              <p:cNvSpPr>
                <a:spLocks noChangeArrowheads="1"/>
              </p:cNvSpPr>
              <p:nvPr/>
            </p:nvSpPr>
            <p:spPr bwMode="auto">
              <a:xfrm>
                <a:off x="3038454" y="4779981"/>
                <a:ext cx="76200" cy="76200"/>
              </a:xfrm>
              <a:prstGeom prst="ellipse">
                <a:avLst/>
              </a:prstGeom>
              <a:solidFill>
                <a:schemeClr val="tx2"/>
              </a:solidFill>
              <a:ln w="1270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5" name="Oval 27">
                <a:extLst>
                  <a:ext uri="{FF2B5EF4-FFF2-40B4-BE49-F238E27FC236}">
                    <a16:creationId xmlns:a16="http://schemas.microsoft.com/office/drawing/2014/main" id="{13314923-378E-184F-AA93-7A02A29F8992}"/>
                  </a:ext>
                </a:extLst>
              </p:cNvPr>
              <p:cNvSpPr>
                <a:spLocks noChangeArrowheads="1"/>
              </p:cNvSpPr>
              <p:nvPr/>
            </p:nvSpPr>
            <p:spPr bwMode="auto">
              <a:xfrm>
                <a:off x="2198655" y="2078019"/>
                <a:ext cx="114300" cy="1143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6" name="Rectangle 25">
                <a:extLst>
                  <a:ext uri="{FF2B5EF4-FFF2-40B4-BE49-F238E27FC236}">
                    <a16:creationId xmlns:a16="http://schemas.microsoft.com/office/drawing/2014/main" id="{8DCC3D44-2253-DA47-9B26-91C52FABE1DC}"/>
                  </a:ext>
                </a:extLst>
              </p:cNvPr>
              <p:cNvSpPr/>
              <p:nvPr/>
            </p:nvSpPr>
            <p:spPr bwMode="auto">
              <a:xfrm>
                <a:off x="592083"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08E0168A-73A9-AD40-83A0-A688F64DBEF6}"/>
                  </a:ext>
                </a:extLst>
              </p:cNvPr>
              <p:cNvSpPr/>
              <p:nvPr/>
            </p:nvSpPr>
            <p:spPr bwMode="auto">
              <a:xfrm>
                <a:off x="2454246"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val 35">
                <a:extLst>
                  <a:ext uri="{FF2B5EF4-FFF2-40B4-BE49-F238E27FC236}">
                    <a16:creationId xmlns:a16="http://schemas.microsoft.com/office/drawing/2014/main" id="{C6CC78E4-CF28-3043-8FDF-57B3C53B349F}"/>
                  </a:ext>
                </a:extLst>
              </p:cNvPr>
              <p:cNvSpPr>
                <a:spLocks noChangeArrowheads="1"/>
              </p:cNvSpPr>
              <p:nvPr/>
            </p:nvSpPr>
            <p:spPr bwMode="auto">
              <a:xfrm>
                <a:off x="2819376" y="3794130"/>
                <a:ext cx="76200" cy="762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9" name="Line 8">
                <a:extLst>
                  <a:ext uri="{FF2B5EF4-FFF2-40B4-BE49-F238E27FC236}">
                    <a16:creationId xmlns:a16="http://schemas.microsoft.com/office/drawing/2014/main" id="{D3F0CBA9-D038-424A-B44C-0784E6472C12}"/>
                  </a:ext>
                </a:extLst>
              </p:cNvPr>
              <p:cNvSpPr>
                <a:spLocks noChangeShapeType="1"/>
              </p:cNvSpPr>
              <p:nvPr/>
            </p:nvSpPr>
            <p:spPr bwMode="auto">
              <a:xfrm flipH="1" flipV="1">
                <a:off x="2308194" y="2151044"/>
                <a:ext cx="584208" cy="1643084"/>
              </a:xfrm>
              <a:prstGeom prst="line">
                <a:avLst/>
              </a:prstGeom>
              <a:noFill/>
              <a:ln w="19050">
                <a:solidFill>
                  <a:schemeClr val="tx1"/>
                </a:solidFill>
                <a:round/>
                <a:headEnd type="triangle" w="med" len="me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Tree>
    <p:extLst>
      <p:ext uri="{BB962C8B-B14F-4D97-AF65-F5344CB8AC3E}">
        <p14:creationId xmlns:p14="http://schemas.microsoft.com/office/powerpoint/2010/main" val="16231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67DB-17A5-E94B-AC6E-3F783A8C0CD1}"/>
              </a:ext>
            </a:extLst>
          </p:cNvPr>
          <p:cNvSpPr>
            <a:spLocks noGrp="1"/>
          </p:cNvSpPr>
          <p:nvPr>
            <p:ph type="title"/>
          </p:nvPr>
        </p:nvSpPr>
        <p:spPr/>
        <p:txBody>
          <a:bodyPr/>
          <a:lstStyle/>
          <a:p>
            <a:r>
              <a:rPr lang="en-US" dirty="0"/>
              <a:t>What Depth Map provides</a:t>
            </a:r>
          </a:p>
        </p:txBody>
      </p:sp>
      <p:pic>
        <p:nvPicPr>
          <p:cNvPr id="3" name="Google Shape;112;p26">
            <a:extLst>
              <a:ext uri="{FF2B5EF4-FFF2-40B4-BE49-F238E27FC236}">
                <a16:creationId xmlns:a16="http://schemas.microsoft.com/office/drawing/2014/main" id="{EEA2ECFE-D9AD-7940-90DF-C2A7F3CFCB49}"/>
              </a:ext>
            </a:extLst>
          </p:cNvPr>
          <p:cNvPicPr preferRelativeResize="0"/>
          <p:nvPr/>
        </p:nvPicPr>
        <p:blipFill rotWithShape="1">
          <a:blip r:embed="rId3">
            <a:alphaModFix/>
          </a:blip>
          <a:srcRect l="2323" t="3291" r="69267" b="7438"/>
          <a:stretch/>
        </p:blipFill>
        <p:spPr>
          <a:xfrm>
            <a:off x="773084" y="2019971"/>
            <a:ext cx="2787936" cy="1867269"/>
          </a:xfrm>
          <a:prstGeom prst="rect">
            <a:avLst/>
          </a:prstGeom>
          <a:noFill/>
          <a:ln>
            <a:noFill/>
          </a:ln>
        </p:spPr>
      </p:pic>
      <p:pic>
        <p:nvPicPr>
          <p:cNvPr id="5" name="Google Shape;113;p26">
            <a:extLst>
              <a:ext uri="{FF2B5EF4-FFF2-40B4-BE49-F238E27FC236}">
                <a16:creationId xmlns:a16="http://schemas.microsoft.com/office/drawing/2014/main" id="{7E371E18-2DD3-774A-BA52-A50124FFF4E4}"/>
              </a:ext>
            </a:extLst>
          </p:cNvPr>
          <p:cNvPicPr preferRelativeResize="0"/>
          <p:nvPr/>
        </p:nvPicPr>
        <p:blipFill rotWithShape="1">
          <a:blip r:embed="rId3">
            <a:alphaModFix/>
          </a:blip>
          <a:srcRect l="36396" t="3991" r="35239" b="9004"/>
          <a:stretch/>
        </p:blipFill>
        <p:spPr>
          <a:xfrm>
            <a:off x="773084" y="3912178"/>
            <a:ext cx="2775467" cy="1814729"/>
          </a:xfrm>
          <a:prstGeom prst="rect">
            <a:avLst/>
          </a:prstGeom>
          <a:noFill/>
          <a:ln>
            <a:noFill/>
          </a:ln>
        </p:spPr>
      </p:pic>
      <p:sp>
        <p:nvSpPr>
          <p:cNvPr id="10" name="Right Arrow 9">
            <a:extLst>
              <a:ext uri="{FF2B5EF4-FFF2-40B4-BE49-F238E27FC236}">
                <a16:creationId xmlns:a16="http://schemas.microsoft.com/office/drawing/2014/main" id="{81156F8C-60A4-294E-9DBB-FD26C531210A}"/>
              </a:ext>
            </a:extLst>
          </p:cNvPr>
          <p:cNvSpPr/>
          <p:nvPr/>
        </p:nvSpPr>
        <p:spPr>
          <a:xfrm>
            <a:off x="3653444" y="3733151"/>
            <a:ext cx="610985" cy="302638"/>
          </a:xfrm>
          <a:prstGeom prst="right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4" name="Rectangle 3">
            <a:extLst>
              <a:ext uri="{FF2B5EF4-FFF2-40B4-BE49-F238E27FC236}">
                <a16:creationId xmlns:a16="http://schemas.microsoft.com/office/drawing/2014/main" id="{1C1D2E63-8600-0E48-AD8D-9F0EC2F5F271}"/>
              </a:ext>
            </a:extLst>
          </p:cNvPr>
          <p:cNvSpPr/>
          <p:nvPr/>
        </p:nvSpPr>
        <p:spPr>
          <a:xfrm>
            <a:off x="831518" y="5723751"/>
            <a:ext cx="4756430" cy="338554"/>
          </a:xfrm>
          <a:prstGeom prst="rect">
            <a:avLst/>
          </a:prstGeom>
        </p:spPr>
        <p:txBody>
          <a:bodyPr wrap="none">
            <a:spAutoFit/>
          </a:bodyPr>
          <a:lstStyle/>
          <a:p>
            <a:r>
              <a:rPr lang="en-US" sz="1600" dirty="0">
                <a:latin typeface="Roboto" panose="020F0502020204030204" pitchFamily="34" charset="0"/>
              </a:rPr>
              <a:t>Monocular Depth Prediction [</a:t>
            </a:r>
            <a:r>
              <a:rPr lang="en-US" sz="1600" dirty="0" err="1">
                <a:latin typeface="Roboto" panose="020F0502020204030204" pitchFamily="34" charset="0"/>
              </a:rPr>
              <a:t>Ranftl</a:t>
            </a:r>
            <a:r>
              <a:rPr lang="en-US" sz="1600" dirty="0">
                <a:latin typeface="Roboto" panose="020F0502020204030204" pitchFamily="34" charset="0"/>
              </a:rPr>
              <a:t> et al. PAMI’20]</a:t>
            </a:r>
            <a:endParaRPr lang="en-US" sz="1600" dirty="0"/>
          </a:p>
        </p:txBody>
      </p:sp>
      <p:pic>
        <p:nvPicPr>
          <p:cNvPr id="12" name="Picture 11">
            <a:extLst>
              <a:ext uri="{FF2B5EF4-FFF2-40B4-BE49-F238E27FC236}">
                <a16:creationId xmlns:a16="http://schemas.microsoft.com/office/drawing/2014/main" id="{51A72545-5998-B54B-9364-D2E6E9A08E22}"/>
              </a:ext>
            </a:extLst>
          </p:cNvPr>
          <p:cNvPicPr>
            <a:picLocks noChangeAspect="1"/>
          </p:cNvPicPr>
          <p:nvPr/>
        </p:nvPicPr>
        <p:blipFill>
          <a:blip r:embed="rId4"/>
          <a:stretch>
            <a:fillRect/>
          </a:stretch>
        </p:blipFill>
        <p:spPr>
          <a:xfrm>
            <a:off x="4548187" y="2292806"/>
            <a:ext cx="4321035" cy="2880690"/>
          </a:xfrm>
          <a:prstGeom prst="rect">
            <a:avLst/>
          </a:prstGeom>
        </p:spPr>
      </p:pic>
      <p:sp>
        <p:nvSpPr>
          <p:cNvPr id="13" name="Rectangle 12">
            <a:extLst>
              <a:ext uri="{FF2B5EF4-FFF2-40B4-BE49-F238E27FC236}">
                <a16:creationId xmlns:a16="http://schemas.microsoft.com/office/drawing/2014/main" id="{6077B95A-23EC-214C-A357-23D05394A05E}"/>
              </a:ext>
            </a:extLst>
          </p:cNvPr>
          <p:cNvSpPr/>
          <p:nvPr/>
        </p:nvSpPr>
        <p:spPr>
          <a:xfrm>
            <a:off x="4572000" y="1698232"/>
            <a:ext cx="4170707" cy="584775"/>
          </a:xfrm>
          <a:prstGeom prst="rect">
            <a:avLst/>
          </a:prstGeom>
        </p:spPr>
        <p:txBody>
          <a:bodyPr wrap="square">
            <a:spAutoFit/>
          </a:bodyPr>
          <a:lstStyle/>
          <a:p>
            <a:pPr algn="ctr"/>
            <a:r>
              <a:rPr lang="en-US" sz="1600" dirty="0">
                <a:latin typeface="Roboto" panose="020F0502020204030204" pitchFamily="34" charset="0"/>
              </a:rPr>
              <a:t>warping the pixel based on its depth as you change the views</a:t>
            </a:r>
            <a:endParaRPr lang="en-US" sz="1600" dirty="0"/>
          </a:p>
        </p:txBody>
      </p:sp>
    </p:spTree>
    <p:extLst>
      <p:ext uri="{BB962C8B-B14F-4D97-AF65-F5344CB8AC3E}">
        <p14:creationId xmlns:p14="http://schemas.microsoft.com/office/powerpoint/2010/main" val="3801863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B7CAB-493A-0D4A-8A2B-9876D24ECD1F}"/>
              </a:ext>
            </a:extLst>
          </p:cNvPr>
          <p:cNvSpPr>
            <a:spLocks noGrp="1"/>
          </p:cNvSpPr>
          <p:nvPr>
            <p:ph type="title"/>
          </p:nvPr>
        </p:nvSpPr>
        <p:spPr>
          <a:xfrm>
            <a:off x="457200" y="0"/>
            <a:ext cx="8229600" cy="1143000"/>
          </a:xfrm>
        </p:spPr>
        <p:txBody>
          <a:bodyPr/>
          <a:lstStyle/>
          <a:p>
            <a:r>
              <a:rPr lang="en-US" dirty="0"/>
              <a:t>More cool things with Depth</a:t>
            </a:r>
          </a:p>
        </p:txBody>
      </p:sp>
      <p:pic>
        <p:nvPicPr>
          <p:cNvPr id="3" name="Google Shape;561;p63">
            <a:extLst>
              <a:ext uri="{FF2B5EF4-FFF2-40B4-BE49-F238E27FC236}">
                <a16:creationId xmlns:a16="http://schemas.microsoft.com/office/drawing/2014/main" id="{35CCC35E-B424-0240-8A0A-6A6D38603746}"/>
              </a:ext>
            </a:extLst>
          </p:cNvPr>
          <p:cNvPicPr preferRelativeResize="0"/>
          <p:nvPr/>
        </p:nvPicPr>
        <p:blipFill>
          <a:blip r:embed="rId7">
            <a:alphaModFix/>
          </a:blip>
          <a:stretch>
            <a:fillRect/>
          </a:stretch>
        </p:blipFill>
        <p:spPr>
          <a:xfrm>
            <a:off x="5540584" y="1472577"/>
            <a:ext cx="2597037" cy="4616976"/>
          </a:xfrm>
          <a:prstGeom prst="rect">
            <a:avLst/>
          </a:prstGeom>
          <a:noFill/>
          <a:ln>
            <a:noFill/>
          </a:ln>
        </p:spPr>
      </p:pic>
      <p:pic>
        <p:nvPicPr>
          <p:cNvPr id="6" name="7hg-vJrnQteC6JJ4" descr="7hg-vJrnQteC6JJ4">
            <a:hlinkClick r:id="" action="ppaction://media"/>
            <a:extLst>
              <a:ext uri="{FF2B5EF4-FFF2-40B4-BE49-F238E27FC236}">
                <a16:creationId xmlns:a16="http://schemas.microsoft.com/office/drawing/2014/main" id="{428F82CD-9069-6B47-9323-BDD62BEA1FF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48100" y="1472577"/>
            <a:ext cx="2638335" cy="2198612"/>
          </a:xfrm>
          <a:prstGeom prst="rect">
            <a:avLst/>
          </a:prstGeom>
        </p:spPr>
      </p:pic>
      <p:sp>
        <p:nvSpPr>
          <p:cNvPr id="7" name="TextBox 6">
            <a:extLst>
              <a:ext uri="{FF2B5EF4-FFF2-40B4-BE49-F238E27FC236}">
                <a16:creationId xmlns:a16="http://schemas.microsoft.com/office/drawing/2014/main" id="{6BF07F0D-A444-EC45-B078-42D261494A63}"/>
              </a:ext>
            </a:extLst>
          </p:cNvPr>
          <p:cNvSpPr txBox="1"/>
          <p:nvPr/>
        </p:nvSpPr>
        <p:spPr>
          <a:xfrm>
            <a:off x="2300971" y="3425841"/>
            <a:ext cx="2194830" cy="259475"/>
          </a:xfrm>
          <a:prstGeom prst="rect">
            <a:avLst/>
          </a:prstGeom>
          <a:noFill/>
        </p:spPr>
        <p:txBody>
          <a:bodyPr wrap="square" rtlCol="0">
            <a:spAutoFit/>
          </a:bodyPr>
          <a:lstStyle/>
          <a:p>
            <a:r>
              <a:rPr lang="en-US" sz="1200" dirty="0">
                <a:solidFill>
                  <a:schemeClr val="bg1"/>
                </a:solidFill>
                <a:latin typeface="Helvetica" pitchFamily="2" charset="0"/>
              </a:rPr>
              <a:t>Niklaus et al. </a:t>
            </a:r>
            <a:r>
              <a:rPr lang="en-US" sz="1200" dirty="0" err="1">
                <a:solidFill>
                  <a:schemeClr val="bg1"/>
                </a:solidFill>
                <a:latin typeface="Helvetica" pitchFamily="2" charset="0"/>
              </a:rPr>
              <a:t>ToG</a:t>
            </a:r>
            <a:r>
              <a:rPr lang="en-US" sz="1200" dirty="0">
                <a:solidFill>
                  <a:schemeClr val="bg1"/>
                </a:solidFill>
                <a:latin typeface="Helvetica" pitchFamily="2" charset="0"/>
              </a:rPr>
              <a:t> 2019</a:t>
            </a:r>
          </a:p>
        </p:txBody>
      </p:sp>
      <p:pic>
        <p:nvPicPr>
          <p:cNvPr id="5" name="historical_00" descr="historical_00">
            <a:hlinkClick r:id="" action="ppaction://media"/>
            <a:extLst>
              <a:ext uri="{FF2B5EF4-FFF2-40B4-BE49-F238E27FC236}">
                <a16:creationId xmlns:a16="http://schemas.microsoft.com/office/drawing/2014/main" id="{5F99706D-EEBB-CC42-9A42-1ABF18CA5570}"/>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345472" y="3711221"/>
            <a:ext cx="2638336" cy="2638336"/>
          </a:xfrm>
          <a:prstGeom prst="rect">
            <a:avLst/>
          </a:prstGeom>
        </p:spPr>
      </p:pic>
      <p:sp>
        <p:nvSpPr>
          <p:cNvPr id="8" name="TextBox 7">
            <a:extLst>
              <a:ext uri="{FF2B5EF4-FFF2-40B4-BE49-F238E27FC236}">
                <a16:creationId xmlns:a16="http://schemas.microsoft.com/office/drawing/2014/main" id="{392A6E29-3C83-8D46-A9A5-3AE6EBAA2DA7}"/>
              </a:ext>
            </a:extLst>
          </p:cNvPr>
          <p:cNvSpPr txBox="1"/>
          <p:nvPr/>
        </p:nvSpPr>
        <p:spPr>
          <a:xfrm>
            <a:off x="2057400" y="6092817"/>
            <a:ext cx="2212757" cy="288306"/>
          </a:xfrm>
          <a:prstGeom prst="rect">
            <a:avLst/>
          </a:prstGeom>
          <a:noFill/>
        </p:spPr>
        <p:txBody>
          <a:bodyPr wrap="square" rtlCol="0">
            <a:spAutoFit/>
          </a:bodyPr>
          <a:lstStyle/>
          <a:p>
            <a:r>
              <a:rPr lang="en-US" sz="1400" dirty="0">
                <a:solidFill>
                  <a:schemeClr val="bg1"/>
                </a:solidFill>
                <a:latin typeface="Helvetica" pitchFamily="2" charset="0"/>
              </a:rPr>
              <a:t>Shih et al. CVPR 2020</a:t>
            </a:r>
          </a:p>
        </p:txBody>
      </p:sp>
      <p:sp>
        <p:nvSpPr>
          <p:cNvPr id="11" name="TextBox 10">
            <a:extLst>
              <a:ext uri="{FF2B5EF4-FFF2-40B4-BE49-F238E27FC236}">
                <a16:creationId xmlns:a16="http://schemas.microsoft.com/office/drawing/2014/main" id="{B61D0BA1-3C2F-AB4A-A682-43814E23C148}"/>
              </a:ext>
            </a:extLst>
          </p:cNvPr>
          <p:cNvSpPr txBox="1"/>
          <p:nvPr/>
        </p:nvSpPr>
        <p:spPr>
          <a:xfrm>
            <a:off x="1345472" y="6381123"/>
            <a:ext cx="2638336" cy="369332"/>
          </a:xfrm>
          <a:prstGeom prst="rect">
            <a:avLst/>
          </a:prstGeom>
          <a:noFill/>
        </p:spPr>
        <p:txBody>
          <a:bodyPr wrap="square" rtlCol="0">
            <a:spAutoFit/>
          </a:bodyPr>
          <a:lstStyle/>
          <a:p>
            <a:pPr algn="ctr"/>
            <a:r>
              <a:rPr lang="en-US" dirty="0"/>
              <a:t>3D photo</a:t>
            </a:r>
          </a:p>
        </p:txBody>
      </p:sp>
      <p:sp>
        <p:nvSpPr>
          <p:cNvPr id="12" name="TextBox 11">
            <a:extLst>
              <a:ext uri="{FF2B5EF4-FFF2-40B4-BE49-F238E27FC236}">
                <a16:creationId xmlns:a16="http://schemas.microsoft.com/office/drawing/2014/main" id="{EE1EA14A-7827-5046-A99D-EE4582371CD1}"/>
              </a:ext>
            </a:extLst>
          </p:cNvPr>
          <p:cNvSpPr txBox="1"/>
          <p:nvPr/>
        </p:nvSpPr>
        <p:spPr>
          <a:xfrm>
            <a:off x="5499285" y="6320654"/>
            <a:ext cx="2638336" cy="369332"/>
          </a:xfrm>
          <a:prstGeom prst="rect">
            <a:avLst/>
          </a:prstGeom>
          <a:noFill/>
        </p:spPr>
        <p:txBody>
          <a:bodyPr wrap="square" rtlCol="0">
            <a:spAutoFit/>
          </a:bodyPr>
          <a:lstStyle/>
          <a:p>
            <a:pPr algn="ctr"/>
            <a:r>
              <a:rPr lang="en-US" dirty="0"/>
              <a:t>AR</a:t>
            </a:r>
          </a:p>
        </p:txBody>
      </p:sp>
    </p:spTree>
    <p:extLst>
      <p:ext uri="{BB962C8B-B14F-4D97-AF65-F5344CB8AC3E}">
        <p14:creationId xmlns:p14="http://schemas.microsoft.com/office/powerpoint/2010/main" val="3439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 fill="hold"/>
                                        <p:tgtEl>
                                          <p:spTgt spid="6"/>
                                        </p:tgtEl>
                                      </p:cBhvr>
                                    </p:cmd>
                                  </p:childTnLst>
                                </p:cTn>
                              </p:par>
                            </p:childTnLst>
                          </p:cTn>
                        </p:par>
                        <p:par>
                          <p:cTn id="7" fill="hold">
                            <p:stCondLst>
                              <p:cond delay="6000"/>
                            </p:stCondLst>
                            <p:childTnLst>
                              <p:par>
                                <p:cTn id="8" presetID="1" presetClass="mediacall" presetSubtype="0" fill="hold" nodeType="afterEffect">
                                  <p:stCondLst>
                                    <p:cond delay="0"/>
                                  </p:stCondLst>
                                  <p:childTnLst>
                                    <p:cmd type="call" cmd="playFrom(0.0)">
                                      <p:cBhvr>
                                        <p:cTn id="9" dur="60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cTn>
                <p:tgtEl>
                  <p:spTgt spid="6"/>
                </p:tgtEl>
              </p:cMediaNode>
            </p:video>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38F31-60B8-9348-A706-B6D240C47301}"/>
              </a:ext>
            </a:extLst>
          </p:cNvPr>
          <p:cNvSpPr>
            <a:spLocks noGrp="1"/>
          </p:cNvSpPr>
          <p:nvPr>
            <p:ph type="title"/>
          </p:nvPr>
        </p:nvSpPr>
        <p:spPr/>
        <p:txBody>
          <a:bodyPr/>
          <a:lstStyle/>
          <a:p>
            <a:r>
              <a:rPr lang="en-US" dirty="0"/>
              <a:t>Next: Uncalibrated Stereo</a:t>
            </a:r>
          </a:p>
        </p:txBody>
      </p:sp>
      <p:sp>
        <p:nvSpPr>
          <p:cNvPr id="3" name="Content Placeholder 2">
            <a:extLst>
              <a:ext uri="{FF2B5EF4-FFF2-40B4-BE49-F238E27FC236}">
                <a16:creationId xmlns:a16="http://schemas.microsoft.com/office/drawing/2014/main" id="{4B7A9E9A-50DB-2A4A-8341-E745B5D8EDA6}"/>
              </a:ext>
            </a:extLst>
          </p:cNvPr>
          <p:cNvSpPr>
            <a:spLocks noGrp="1"/>
          </p:cNvSpPr>
          <p:nvPr>
            <p:ph idx="1"/>
          </p:nvPr>
        </p:nvSpPr>
        <p:spPr>
          <a:xfrm>
            <a:off x="465083" y="5486400"/>
            <a:ext cx="8229600" cy="861236"/>
          </a:xfrm>
        </p:spPr>
        <p:txBody>
          <a:bodyPr/>
          <a:lstStyle/>
          <a:p>
            <a:r>
              <a:rPr lang="en-US" dirty="0"/>
              <a:t>Assume </a:t>
            </a:r>
            <a:r>
              <a:rPr lang="en-US" dirty="0" err="1"/>
              <a:t>intrinsics</a:t>
            </a:r>
            <a:r>
              <a:rPr lang="en-US" dirty="0"/>
              <a:t> are known (</a:t>
            </a:r>
            <a:r>
              <a:rPr lang="en-US" dirty="0" err="1"/>
              <a:t>fx</a:t>
            </a:r>
            <a:r>
              <a:rPr lang="en-US" dirty="0"/>
              <a:t>, </a:t>
            </a:r>
            <a:r>
              <a:rPr lang="en-US" dirty="0" err="1"/>
              <a:t>fy</a:t>
            </a:r>
            <a:r>
              <a:rPr lang="en-US" dirty="0"/>
              <a:t>, ox, oy)</a:t>
            </a:r>
          </a:p>
        </p:txBody>
      </p:sp>
      <p:pic>
        <p:nvPicPr>
          <p:cNvPr id="4" name="Picture 3">
            <a:extLst>
              <a:ext uri="{FF2B5EF4-FFF2-40B4-BE49-F238E27FC236}">
                <a16:creationId xmlns:a16="http://schemas.microsoft.com/office/drawing/2014/main" id="{FED95913-E7CB-F949-BAB6-F78102DFD53E}"/>
              </a:ext>
            </a:extLst>
          </p:cNvPr>
          <p:cNvPicPr>
            <a:picLocks noChangeAspect="1"/>
          </p:cNvPicPr>
          <p:nvPr/>
        </p:nvPicPr>
        <p:blipFill rotWithShape="1">
          <a:blip r:embed="rId2"/>
          <a:srcRect l="11667" t="27486"/>
          <a:stretch/>
        </p:blipFill>
        <p:spPr>
          <a:xfrm>
            <a:off x="465083" y="1875594"/>
            <a:ext cx="8077200" cy="3618689"/>
          </a:xfrm>
          <a:prstGeom prst="rect">
            <a:avLst/>
          </a:prstGeom>
        </p:spPr>
      </p:pic>
      <p:sp>
        <p:nvSpPr>
          <p:cNvPr id="5" name="Content Placeholder 2">
            <a:extLst>
              <a:ext uri="{FF2B5EF4-FFF2-40B4-BE49-F238E27FC236}">
                <a16:creationId xmlns:a16="http://schemas.microsoft.com/office/drawing/2014/main" id="{F0B6684D-A342-CD48-900B-CEC58DCEC387}"/>
              </a:ext>
            </a:extLst>
          </p:cNvPr>
          <p:cNvSpPr txBox="1">
            <a:spLocks/>
          </p:cNvSpPr>
          <p:nvPr/>
        </p:nvSpPr>
        <p:spPr>
          <a:xfrm>
            <a:off x="601717" y="1229136"/>
            <a:ext cx="8229600" cy="8612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From two arbitrary views</a:t>
            </a:r>
          </a:p>
        </p:txBody>
      </p:sp>
      <p:sp>
        <p:nvSpPr>
          <p:cNvPr id="6" name="TextBox 5">
            <a:extLst>
              <a:ext uri="{FF2B5EF4-FFF2-40B4-BE49-F238E27FC236}">
                <a16:creationId xmlns:a16="http://schemas.microsoft.com/office/drawing/2014/main" id="{902CC366-BCBD-3342-9482-1D9ADA99C2C8}"/>
              </a:ext>
            </a:extLst>
          </p:cNvPr>
          <p:cNvSpPr txBox="1"/>
          <p:nvPr/>
        </p:nvSpPr>
        <p:spPr>
          <a:xfrm>
            <a:off x="6715347" y="6488668"/>
            <a:ext cx="2504853" cy="369332"/>
          </a:xfrm>
          <a:prstGeom prst="rect">
            <a:avLst/>
          </a:prstGeom>
          <a:noFill/>
        </p:spPr>
        <p:txBody>
          <a:bodyPr wrap="none" rtlCol="0">
            <a:spAutoFit/>
          </a:bodyPr>
          <a:lstStyle/>
          <a:p>
            <a:pPr>
              <a:defRPr/>
            </a:pPr>
            <a:r>
              <a:rPr lang="en-US" dirty="0">
                <a:solidFill>
                  <a:prstClr val="white">
                    <a:lumMod val="65000"/>
                  </a:prstClr>
                </a:solidFill>
                <a:latin typeface="Calibri"/>
              </a:rPr>
              <a:t>Slide Credit: Shree </a:t>
            </a:r>
            <a:r>
              <a:rPr lang="en-US" dirty="0" err="1">
                <a:solidFill>
                  <a:prstClr val="white">
                    <a:lumMod val="65000"/>
                  </a:prstClr>
                </a:solidFill>
                <a:latin typeface="Calibri"/>
              </a:rPr>
              <a:t>Nayar</a:t>
            </a:r>
            <a:endParaRPr lang="en-US" dirty="0">
              <a:solidFill>
                <a:prstClr val="white">
                  <a:lumMod val="65000"/>
                </a:prstClr>
              </a:solidFill>
              <a:latin typeface="Calibri"/>
            </a:endParaRPr>
          </a:p>
        </p:txBody>
      </p:sp>
    </p:spTree>
    <p:extLst>
      <p:ext uri="{BB962C8B-B14F-4D97-AF65-F5344CB8AC3E}">
        <p14:creationId xmlns:p14="http://schemas.microsoft.com/office/powerpoint/2010/main" val="164708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E2E9-BA4E-A345-A7A6-EF0107787E0C}"/>
              </a:ext>
            </a:extLst>
          </p:cNvPr>
          <p:cNvSpPr>
            <a:spLocks noGrp="1"/>
          </p:cNvSpPr>
          <p:nvPr>
            <p:ph type="title"/>
          </p:nvPr>
        </p:nvSpPr>
        <p:spPr/>
        <p:txBody>
          <a:bodyPr>
            <a:normAutofit fontScale="90000"/>
          </a:bodyPr>
          <a:lstStyle/>
          <a:p>
            <a:r>
              <a:rPr lang="en-US" dirty="0"/>
              <a:t>Where is the corresponding point going to be? </a:t>
            </a:r>
          </a:p>
        </p:txBody>
      </p:sp>
      <p:sp>
        <p:nvSpPr>
          <p:cNvPr id="3" name="Content Placeholder 2">
            <a:extLst>
              <a:ext uri="{FF2B5EF4-FFF2-40B4-BE49-F238E27FC236}">
                <a16:creationId xmlns:a16="http://schemas.microsoft.com/office/drawing/2014/main" id="{45021E50-5F6A-E745-9CF3-38FB35C9448D}"/>
              </a:ext>
            </a:extLst>
          </p:cNvPr>
          <p:cNvSpPr>
            <a:spLocks noGrp="1"/>
          </p:cNvSpPr>
          <p:nvPr>
            <p:ph idx="1"/>
          </p:nvPr>
        </p:nvSpPr>
        <p:spPr/>
        <p:txBody>
          <a:bodyPr/>
          <a:lstStyle/>
          <a:p>
            <a:pPr marL="0" indent="0">
              <a:buNone/>
            </a:pPr>
            <a:r>
              <a:rPr lang="en-US" dirty="0"/>
              <a:t>Hint</a:t>
            </a:r>
          </a:p>
        </p:txBody>
      </p:sp>
      <p:pic>
        <p:nvPicPr>
          <p:cNvPr id="4" name="Picture 3">
            <a:extLst>
              <a:ext uri="{FF2B5EF4-FFF2-40B4-BE49-F238E27FC236}">
                <a16:creationId xmlns:a16="http://schemas.microsoft.com/office/drawing/2014/main" id="{2AE9C858-50EE-C34B-B637-6FBB416FDC3F}"/>
              </a:ext>
            </a:extLst>
          </p:cNvPr>
          <p:cNvPicPr>
            <a:picLocks noChangeAspect="1"/>
          </p:cNvPicPr>
          <p:nvPr/>
        </p:nvPicPr>
        <p:blipFill rotWithShape="1">
          <a:blip r:embed="rId2"/>
          <a:srcRect t="13333" r="7272"/>
          <a:stretch/>
        </p:blipFill>
        <p:spPr>
          <a:xfrm>
            <a:off x="1556656" y="1726763"/>
            <a:ext cx="6215744" cy="4856600"/>
          </a:xfrm>
          <a:prstGeom prst="rect">
            <a:avLst/>
          </a:prstGeom>
        </p:spPr>
      </p:pic>
    </p:spTree>
    <p:extLst>
      <p:ext uri="{BB962C8B-B14F-4D97-AF65-F5344CB8AC3E}">
        <p14:creationId xmlns:p14="http://schemas.microsoft.com/office/powerpoint/2010/main" val="4110394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69850"/>
            <a:ext cx="9144000" cy="1143000"/>
          </a:xfrm>
        </p:spPr>
        <p:txBody>
          <a:bodyPr/>
          <a:lstStyle/>
          <a:p>
            <a:pPr eaLnBrk="1" hangingPunct="1"/>
            <a:r>
              <a:rPr lang="en-US" sz="4000" dirty="0"/>
              <a:t>Next: General case</a:t>
            </a:r>
          </a:p>
        </p:txBody>
      </p:sp>
      <p:sp>
        <p:nvSpPr>
          <p:cNvPr id="59395" name="Content Placeholder 2"/>
          <p:cNvSpPr>
            <a:spLocks noGrp="1"/>
          </p:cNvSpPr>
          <p:nvPr>
            <p:ph idx="1"/>
          </p:nvPr>
        </p:nvSpPr>
        <p:spPr>
          <a:xfrm>
            <a:off x="457200" y="1274762"/>
            <a:ext cx="8229600" cy="960437"/>
          </a:xfrm>
        </p:spPr>
        <p:txBody>
          <a:bodyPr>
            <a:normAutofit lnSpcReduction="10000"/>
          </a:bodyPr>
          <a:lstStyle/>
          <a:p>
            <a:pPr eaLnBrk="1" hangingPunct="1"/>
            <a:r>
              <a:rPr lang="en-US" sz="2800" dirty="0"/>
              <a:t>The two cameras need not have parallel optical axes.</a:t>
            </a:r>
          </a:p>
          <a:p>
            <a:pPr eaLnBrk="1" hangingPunct="1"/>
            <a:r>
              <a:rPr lang="en-US" sz="2800" dirty="0"/>
              <a:t>Assume camera </a:t>
            </a:r>
            <a:r>
              <a:rPr lang="en-US" sz="2800" dirty="0" err="1"/>
              <a:t>intrinsics</a:t>
            </a:r>
            <a:r>
              <a:rPr lang="en-US" sz="2800" dirty="0"/>
              <a:t> are calibrated</a:t>
            </a:r>
          </a:p>
        </p:txBody>
      </p:sp>
      <p:grpSp>
        <p:nvGrpSpPr>
          <p:cNvPr id="2" name="Group 32"/>
          <p:cNvGrpSpPr>
            <a:grpSpLocks/>
          </p:cNvGrpSpPr>
          <p:nvPr/>
        </p:nvGrpSpPr>
        <p:grpSpPr bwMode="auto">
          <a:xfrm>
            <a:off x="4635500" y="3429000"/>
            <a:ext cx="4171950" cy="1828800"/>
            <a:chOff x="4526019" y="2513025"/>
            <a:chExt cx="4171950" cy="1828800"/>
          </a:xfrm>
        </p:grpSpPr>
        <p:sp>
          <p:nvSpPr>
            <p:cNvPr id="59410" name="Oval 5"/>
            <p:cNvSpPr>
              <a:spLocks noChangeArrowheads="1"/>
            </p:cNvSpPr>
            <p:nvPr/>
          </p:nvSpPr>
          <p:spPr bwMode="auto">
            <a:xfrm>
              <a:off x="4526019" y="3932252"/>
              <a:ext cx="76200" cy="76200"/>
            </a:xfrm>
            <a:prstGeom prst="ellipse">
              <a:avLst/>
            </a:prstGeom>
            <a:solidFill>
              <a:schemeClr val="tx2"/>
            </a:solidFill>
            <a:ln w="1270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nvGrpSpPr>
            <p:cNvPr id="3" name="Group 31"/>
            <p:cNvGrpSpPr>
              <a:grpSpLocks/>
            </p:cNvGrpSpPr>
            <p:nvPr/>
          </p:nvGrpSpPr>
          <p:grpSpPr bwMode="auto">
            <a:xfrm>
              <a:off x="4602219" y="2513025"/>
              <a:ext cx="4095750" cy="1828800"/>
              <a:chOff x="4602219" y="2484452"/>
              <a:chExt cx="4095750" cy="1828800"/>
            </a:xfrm>
          </p:grpSpPr>
          <p:sp>
            <p:nvSpPr>
              <p:cNvPr id="59412" name="Freeform 3"/>
              <p:cNvSpPr>
                <a:spLocks/>
              </p:cNvSpPr>
              <p:nvPr/>
            </p:nvSpPr>
            <p:spPr bwMode="auto">
              <a:xfrm>
                <a:off x="4678419" y="2560652"/>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13" name="Freeform 4"/>
              <p:cNvSpPr>
                <a:spLocks/>
              </p:cNvSpPr>
              <p:nvPr/>
            </p:nvSpPr>
            <p:spPr bwMode="auto">
              <a:xfrm flipH="1">
                <a:off x="7345419" y="2560652"/>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14" name="Line 6"/>
              <p:cNvSpPr>
                <a:spLocks noChangeShapeType="1"/>
              </p:cNvSpPr>
              <p:nvPr/>
            </p:nvSpPr>
            <p:spPr bwMode="auto">
              <a:xfrm>
                <a:off x="8031219" y="3551252"/>
                <a:ext cx="609600" cy="381000"/>
              </a:xfrm>
              <a:prstGeom prst="line">
                <a:avLst/>
              </a:prstGeom>
              <a:noFill/>
              <a:ln w="19050" cap="rnd">
                <a:solidFill>
                  <a:schemeClr val="tx1"/>
                </a:solidFill>
                <a:prstDash val="sysDot"/>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5" name="Line 7"/>
              <p:cNvSpPr>
                <a:spLocks noChangeShapeType="1"/>
              </p:cNvSpPr>
              <p:nvPr/>
            </p:nvSpPr>
            <p:spPr bwMode="auto">
              <a:xfrm>
                <a:off x="6278619" y="2560652"/>
                <a:ext cx="1752600" cy="990600"/>
              </a:xfrm>
              <a:prstGeom prst="line">
                <a:avLst/>
              </a:prstGeom>
              <a:noFill/>
              <a:ln w="19050">
                <a:solidFill>
                  <a:schemeClr val="tx1"/>
                </a:solidFill>
                <a:round/>
                <a:headEnd/>
                <a:tailEnd type="triangle"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6" name="Line 8"/>
              <p:cNvSpPr>
                <a:spLocks noChangeShapeType="1"/>
              </p:cNvSpPr>
              <p:nvPr/>
            </p:nvSpPr>
            <p:spPr bwMode="auto">
              <a:xfrm flipV="1">
                <a:off x="5211819" y="2560652"/>
                <a:ext cx="1066800" cy="914400"/>
              </a:xfrm>
              <a:prstGeom prst="line">
                <a:avLst/>
              </a:prstGeom>
              <a:noFill/>
              <a:ln w="19050">
                <a:solidFill>
                  <a:schemeClr val="tx1"/>
                </a:solidFill>
                <a:round/>
                <a:headEnd type="triangle" w="med" len="me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7" name="Line 9"/>
              <p:cNvSpPr>
                <a:spLocks noChangeShapeType="1"/>
              </p:cNvSpPr>
              <p:nvPr/>
            </p:nvSpPr>
            <p:spPr bwMode="auto">
              <a:xfrm flipV="1">
                <a:off x="4602219" y="3475052"/>
                <a:ext cx="609600" cy="457200"/>
              </a:xfrm>
              <a:prstGeom prst="line">
                <a:avLst/>
              </a:prstGeom>
              <a:noFill/>
              <a:ln w="19050" cap="rnd">
                <a:solidFill>
                  <a:schemeClr val="tx1"/>
                </a:solidFill>
                <a:prstDash val="sysDot"/>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18" name="Oval 10"/>
              <p:cNvSpPr>
                <a:spLocks noChangeArrowheads="1"/>
              </p:cNvSpPr>
              <p:nvPr/>
            </p:nvSpPr>
            <p:spPr bwMode="auto">
              <a:xfrm>
                <a:off x="5135619" y="3475052"/>
                <a:ext cx="76200" cy="762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19" name="Oval 11"/>
              <p:cNvSpPr>
                <a:spLocks noChangeArrowheads="1"/>
              </p:cNvSpPr>
              <p:nvPr/>
            </p:nvSpPr>
            <p:spPr bwMode="auto">
              <a:xfrm>
                <a:off x="8031219" y="3551252"/>
                <a:ext cx="76200" cy="762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20" name="Oval 12"/>
              <p:cNvSpPr>
                <a:spLocks noChangeArrowheads="1"/>
              </p:cNvSpPr>
              <p:nvPr/>
            </p:nvSpPr>
            <p:spPr bwMode="auto">
              <a:xfrm>
                <a:off x="8621769" y="3913202"/>
                <a:ext cx="76200" cy="76200"/>
              </a:xfrm>
              <a:prstGeom prst="ellipse">
                <a:avLst/>
              </a:prstGeom>
              <a:solidFill>
                <a:schemeClr val="tx2"/>
              </a:solidFill>
              <a:ln w="1270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21" name="Oval 13"/>
              <p:cNvSpPr>
                <a:spLocks noChangeArrowheads="1"/>
              </p:cNvSpPr>
              <p:nvPr/>
            </p:nvSpPr>
            <p:spPr bwMode="auto">
              <a:xfrm>
                <a:off x="6240519" y="2484452"/>
                <a:ext cx="114300" cy="1143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grpSp>
      </p:grpSp>
      <p:grpSp>
        <p:nvGrpSpPr>
          <p:cNvPr id="4" name="Group 37"/>
          <p:cNvGrpSpPr>
            <a:grpSpLocks/>
          </p:cNvGrpSpPr>
          <p:nvPr/>
        </p:nvGrpSpPr>
        <p:grpSpPr bwMode="auto">
          <a:xfrm>
            <a:off x="336552" y="2632075"/>
            <a:ext cx="3541713" cy="2778125"/>
            <a:chOff x="592083" y="2078019"/>
            <a:chExt cx="3541761" cy="2778162"/>
          </a:xfrm>
        </p:grpSpPr>
        <p:sp>
          <p:nvSpPr>
            <p:cNvPr id="59399" name="Oval 19"/>
            <p:cNvSpPr>
              <a:spLocks noChangeArrowheads="1"/>
            </p:cNvSpPr>
            <p:nvPr/>
          </p:nvSpPr>
          <p:spPr bwMode="auto">
            <a:xfrm>
              <a:off x="1358856" y="4743468"/>
              <a:ext cx="76200" cy="76200"/>
            </a:xfrm>
            <a:prstGeom prst="ellipse">
              <a:avLst/>
            </a:prstGeom>
            <a:solidFill>
              <a:schemeClr val="tx2"/>
            </a:solidFill>
            <a:ln w="1270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00" name="Line 6"/>
            <p:cNvSpPr>
              <a:spLocks noChangeShapeType="1"/>
            </p:cNvSpPr>
            <p:nvPr/>
          </p:nvSpPr>
          <p:spPr bwMode="auto">
            <a:xfrm>
              <a:off x="2892402" y="3903669"/>
              <a:ext cx="182565" cy="876312"/>
            </a:xfrm>
            <a:prstGeom prst="line">
              <a:avLst/>
            </a:prstGeom>
            <a:noFill/>
            <a:ln w="19050" cap="rnd">
              <a:solidFill>
                <a:schemeClr val="tx1"/>
              </a:solidFill>
              <a:prstDash val="sysDot"/>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01" name="Line 8"/>
            <p:cNvSpPr>
              <a:spLocks noChangeShapeType="1"/>
            </p:cNvSpPr>
            <p:nvPr/>
          </p:nvSpPr>
          <p:spPr bwMode="auto">
            <a:xfrm flipV="1">
              <a:off x="1650959" y="2114532"/>
              <a:ext cx="620721" cy="1679596"/>
            </a:xfrm>
            <a:prstGeom prst="line">
              <a:avLst/>
            </a:prstGeom>
            <a:noFill/>
            <a:ln w="19050">
              <a:solidFill>
                <a:schemeClr val="tx1"/>
              </a:solidFill>
              <a:round/>
              <a:headEnd type="triangle" w="med" len="me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02" name="Line 9"/>
            <p:cNvSpPr>
              <a:spLocks noChangeShapeType="1"/>
            </p:cNvSpPr>
            <p:nvPr/>
          </p:nvSpPr>
          <p:spPr bwMode="auto">
            <a:xfrm flipV="1">
              <a:off x="1431882" y="3903669"/>
              <a:ext cx="219078" cy="876310"/>
            </a:xfrm>
            <a:prstGeom prst="line">
              <a:avLst/>
            </a:prstGeom>
            <a:noFill/>
            <a:ln w="19050" cap="rnd">
              <a:solidFill>
                <a:schemeClr val="tx1"/>
              </a:solidFill>
              <a:prstDash val="sysDot"/>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03" name="Oval 24"/>
            <p:cNvSpPr>
              <a:spLocks noChangeArrowheads="1"/>
            </p:cNvSpPr>
            <p:nvPr/>
          </p:nvSpPr>
          <p:spPr bwMode="auto">
            <a:xfrm>
              <a:off x="1647786" y="3794130"/>
              <a:ext cx="76200" cy="762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04" name="Oval 26"/>
            <p:cNvSpPr>
              <a:spLocks noChangeArrowheads="1"/>
            </p:cNvSpPr>
            <p:nvPr/>
          </p:nvSpPr>
          <p:spPr bwMode="auto">
            <a:xfrm>
              <a:off x="3038454" y="4779981"/>
              <a:ext cx="76200" cy="76200"/>
            </a:xfrm>
            <a:prstGeom prst="ellipse">
              <a:avLst/>
            </a:prstGeom>
            <a:solidFill>
              <a:schemeClr val="tx2"/>
            </a:solidFill>
            <a:ln w="12700">
              <a:solidFill>
                <a:schemeClr val="tx2"/>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05" name="Oval 27"/>
            <p:cNvSpPr>
              <a:spLocks noChangeArrowheads="1"/>
            </p:cNvSpPr>
            <p:nvPr/>
          </p:nvSpPr>
          <p:spPr bwMode="auto">
            <a:xfrm>
              <a:off x="2198655" y="2078019"/>
              <a:ext cx="114300" cy="1143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34" name="Rectangle 33"/>
            <p:cNvSpPr/>
            <p:nvPr/>
          </p:nvSpPr>
          <p:spPr bwMode="auto">
            <a:xfrm>
              <a:off x="592083"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4"/>
            <p:cNvSpPr/>
            <p:nvPr/>
          </p:nvSpPr>
          <p:spPr bwMode="auto">
            <a:xfrm>
              <a:off x="2454246" y="3136896"/>
              <a:ext cx="1679598" cy="1241442"/>
            </a:xfrm>
            <a:prstGeom prst="rect">
              <a:avLst/>
            </a:prstGeom>
            <a:noFill/>
            <a:ln w="9525" cap="flat" cmpd="sng" algn="ctr">
              <a:solidFill>
                <a:schemeClr val="tx1"/>
              </a:solidFill>
              <a:prstDash val="solid"/>
              <a:round/>
              <a:headEnd type="none" w="med" len="med"/>
              <a:tailEnd type="none" w="med" len="med"/>
            </a:ln>
            <a:effectLst/>
            <a:scene3d>
              <a:camera prst="perspectiveAbove"/>
              <a:lightRig rig="threePt" dir="t"/>
            </a:scene3d>
          </p:spPr>
          <p:txBody>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408" name="Oval 35"/>
            <p:cNvSpPr>
              <a:spLocks noChangeArrowheads="1"/>
            </p:cNvSpPr>
            <p:nvPr/>
          </p:nvSpPr>
          <p:spPr bwMode="auto">
            <a:xfrm>
              <a:off x="2819376" y="3794130"/>
              <a:ext cx="76200" cy="76200"/>
            </a:xfrm>
            <a:prstGeom prst="ellipse">
              <a:avLst/>
            </a:prstGeom>
            <a:solidFill>
              <a:srgbClr val="FF0000"/>
            </a:solidFill>
            <a:ln w="12700">
              <a:solidFill>
                <a:schemeClr val="hlink"/>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9409" name="Line 8"/>
            <p:cNvSpPr>
              <a:spLocks noChangeShapeType="1"/>
            </p:cNvSpPr>
            <p:nvPr/>
          </p:nvSpPr>
          <p:spPr bwMode="auto">
            <a:xfrm flipH="1" flipV="1">
              <a:off x="2308194" y="2151044"/>
              <a:ext cx="584208" cy="1643084"/>
            </a:xfrm>
            <a:prstGeom prst="line">
              <a:avLst/>
            </a:prstGeom>
            <a:noFill/>
            <a:ln w="19050">
              <a:solidFill>
                <a:schemeClr val="tx1"/>
              </a:solidFill>
              <a:round/>
              <a:headEnd type="triangle" w="med" len="me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BCAE8AE8-476D-AF49-B096-A0D0D6780F78}"/>
              </a:ext>
            </a:extLst>
          </p:cNvPr>
          <p:cNvSpPr txBox="1"/>
          <p:nvPr/>
        </p:nvSpPr>
        <p:spPr>
          <a:xfrm>
            <a:off x="444500" y="5715000"/>
            <a:ext cx="8229600" cy="954107"/>
          </a:xfrm>
          <a:prstGeom prst="rect">
            <a:avLst/>
          </a:prstGeom>
          <a:noFill/>
        </p:spPr>
        <p:txBody>
          <a:bodyPr wrap="square" rtlCol="0">
            <a:spAutoFit/>
          </a:bodyPr>
          <a:lstStyle/>
          <a:p>
            <a:pPr algn="ctr"/>
            <a:r>
              <a:rPr lang="en-US" sz="2800" dirty="0"/>
              <a:t>Same hammer: </a:t>
            </a:r>
          </a:p>
          <a:p>
            <a:pPr algn="ctr"/>
            <a:r>
              <a:rPr lang="en-US" sz="2800" dirty="0"/>
              <a:t>Find the correspondences, then solve for structure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1640-7D75-5F4B-A0FE-66B039C70FF5}"/>
              </a:ext>
            </a:extLst>
          </p:cNvPr>
          <p:cNvSpPr>
            <a:spLocks noGrp="1"/>
          </p:cNvSpPr>
          <p:nvPr>
            <p:ph type="title"/>
          </p:nvPr>
        </p:nvSpPr>
        <p:spPr/>
        <p:txBody>
          <a:bodyPr/>
          <a:lstStyle/>
          <a:p>
            <a:r>
              <a:rPr lang="en-US" dirty="0"/>
              <a:t>Option 1: Rectify via </a:t>
            </a:r>
            <a:r>
              <a:rPr lang="en-US" dirty="0" err="1"/>
              <a:t>homography</a:t>
            </a:r>
            <a:endParaRPr lang="en-US" dirty="0"/>
          </a:p>
        </p:txBody>
      </p:sp>
      <p:sp>
        <p:nvSpPr>
          <p:cNvPr id="5" name="TextBox 4">
            <a:extLst>
              <a:ext uri="{FF2B5EF4-FFF2-40B4-BE49-F238E27FC236}">
                <a16:creationId xmlns:a16="http://schemas.microsoft.com/office/drawing/2014/main" id="{CB40C0FA-A830-7D41-B32A-E59D65B07B53}"/>
              </a:ext>
            </a:extLst>
          </p:cNvPr>
          <p:cNvSpPr txBox="1"/>
          <p:nvPr/>
        </p:nvSpPr>
        <p:spPr>
          <a:xfrm>
            <a:off x="5943600" y="6515201"/>
            <a:ext cx="32004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Slide courtesy of Noah Snavely</a:t>
            </a:r>
          </a:p>
        </p:txBody>
      </p:sp>
      <p:sp>
        <p:nvSpPr>
          <p:cNvPr id="6" name="Rectangle 29">
            <a:extLst>
              <a:ext uri="{FF2B5EF4-FFF2-40B4-BE49-F238E27FC236}">
                <a16:creationId xmlns:a16="http://schemas.microsoft.com/office/drawing/2014/main" id="{81515248-5EAE-B540-B933-37484007F384}"/>
              </a:ext>
            </a:extLst>
          </p:cNvPr>
          <p:cNvSpPr>
            <a:spLocks noGrp="1" noChangeArrowheads="1"/>
          </p:cNvSpPr>
          <p:nvPr>
            <p:ph idx="1"/>
          </p:nvPr>
        </p:nvSpPr>
        <p:spPr>
          <a:xfrm>
            <a:off x="512335" y="1757362"/>
            <a:ext cx="3839767" cy="3433762"/>
          </a:xfrm>
        </p:spPr>
        <p:txBody>
          <a:bodyPr>
            <a:noAutofit/>
          </a:bodyPr>
          <a:lstStyle/>
          <a:p>
            <a:r>
              <a:rPr lang="en-US" sz="2400" dirty="0"/>
              <a:t>reproject image planes onto a common plane</a:t>
            </a:r>
          </a:p>
          <a:p>
            <a:pPr lvl="1"/>
            <a:r>
              <a:rPr lang="en-US" sz="1600" dirty="0"/>
              <a:t>plane parallel to the line between optical centers</a:t>
            </a:r>
          </a:p>
          <a:p>
            <a:r>
              <a:rPr lang="en-US" sz="2400" dirty="0"/>
              <a:t>pixel motion is horizontal after this transformation</a:t>
            </a:r>
          </a:p>
          <a:p>
            <a:r>
              <a:rPr lang="en-US" sz="2400" dirty="0"/>
              <a:t>Two </a:t>
            </a:r>
            <a:r>
              <a:rPr lang="en-US" sz="2400" dirty="0" err="1"/>
              <a:t>homographies</a:t>
            </a:r>
            <a:r>
              <a:rPr lang="en-US" sz="2400" dirty="0"/>
              <a:t>, one for each input image reprojection</a:t>
            </a:r>
          </a:p>
          <a:p>
            <a:pPr lvl="1"/>
            <a:r>
              <a:rPr lang="en-US" sz="1600" dirty="0"/>
              <a:t>C. Loop and Z. Zhang. </a:t>
            </a:r>
            <a:r>
              <a:rPr lang="en-US" sz="1600" dirty="0">
                <a:hlinkClick r:id="rId3"/>
              </a:rPr>
              <a:t>Computing Rectifying </a:t>
            </a:r>
            <a:r>
              <a:rPr lang="en-US" sz="1600" dirty="0" err="1">
                <a:hlinkClick r:id="rId3"/>
              </a:rPr>
              <a:t>Homographies</a:t>
            </a:r>
            <a:r>
              <a:rPr lang="en-US" sz="1600" dirty="0">
                <a:hlinkClick r:id="rId3"/>
              </a:rPr>
              <a:t> for Stereo Vision</a:t>
            </a:r>
            <a:r>
              <a:rPr lang="en-US" sz="1600" dirty="0"/>
              <a:t>. CVPR 1999.</a:t>
            </a:r>
          </a:p>
        </p:txBody>
      </p:sp>
      <p:sp>
        <p:nvSpPr>
          <p:cNvPr id="7" name="Freeform 2">
            <a:extLst>
              <a:ext uri="{FF2B5EF4-FFF2-40B4-BE49-F238E27FC236}">
                <a16:creationId xmlns:a16="http://schemas.microsoft.com/office/drawing/2014/main" id="{C0CFFFA7-42AA-4140-825A-B6CDF838F665}"/>
              </a:ext>
            </a:extLst>
          </p:cNvPr>
          <p:cNvSpPr>
            <a:spLocks/>
          </p:cNvSpPr>
          <p:nvPr/>
        </p:nvSpPr>
        <p:spPr bwMode="auto">
          <a:xfrm>
            <a:off x="7117557" y="1683543"/>
            <a:ext cx="915590" cy="629841"/>
          </a:xfrm>
          <a:custGeom>
            <a:avLst/>
            <a:gdLst>
              <a:gd name="T0" fmla="*/ 2147483647 w 865"/>
              <a:gd name="T1" fmla="*/ 0 h 529"/>
              <a:gd name="T2" fmla="*/ 2147483647 w 865"/>
              <a:gd name="T3" fmla="*/ 2147483647 h 529"/>
              <a:gd name="T4" fmla="*/ 2147483647 w 865"/>
              <a:gd name="T5" fmla="*/ 2147483647 h 529"/>
              <a:gd name="T6" fmla="*/ 2147483647 w 865"/>
              <a:gd name="T7" fmla="*/ 2147483647 h 529"/>
              <a:gd name="T8" fmla="*/ 2147483647 w 865"/>
              <a:gd name="T9" fmla="*/ 2147483647 h 529"/>
              <a:gd name="T10" fmla="*/ 2147483647 w 865"/>
              <a:gd name="T11" fmla="*/ 2147483647 h 529"/>
              <a:gd name="T12" fmla="*/ 2147483647 w 865"/>
              <a:gd name="T13" fmla="*/ 2147483647 h 529"/>
              <a:gd name="T14" fmla="*/ 2147483647 w 865"/>
              <a:gd name="T15" fmla="*/ 2147483647 h 529"/>
              <a:gd name="T16" fmla="*/ 2147483647 w 865"/>
              <a:gd name="T17" fmla="*/ 2147483647 h 529"/>
              <a:gd name="T18" fmla="*/ 0 w 865"/>
              <a:gd name="T19" fmla="*/ 2147483647 h 529"/>
              <a:gd name="T20" fmla="*/ 0 w 865"/>
              <a:gd name="T21" fmla="*/ 2147483647 h 529"/>
              <a:gd name="T22" fmla="*/ 0 w 865"/>
              <a:gd name="T23" fmla="*/ 2147483647 h 529"/>
              <a:gd name="T24" fmla="*/ 2147483647 w 865"/>
              <a:gd name="T25" fmla="*/ 2147483647 h 529"/>
              <a:gd name="T26" fmla="*/ 2147483647 w 865"/>
              <a:gd name="T27" fmla="*/ 2147483647 h 529"/>
              <a:gd name="T28" fmla="*/ 2147483647 w 865"/>
              <a:gd name="T29" fmla="*/ 2147483647 h 529"/>
              <a:gd name="T30" fmla="*/ 2147483647 w 865"/>
              <a:gd name="T31" fmla="*/ 2147483647 h 529"/>
              <a:gd name="T32" fmla="*/ 2147483647 w 865"/>
              <a:gd name="T33" fmla="*/ 2147483647 h 529"/>
              <a:gd name="T34" fmla="*/ 2147483647 w 865"/>
              <a:gd name="T35" fmla="*/ 2147483647 h 529"/>
              <a:gd name="T36" fmla="*/ 2147483647 w 865"/>
              <a:gd name="T37" fmla="*/ 2147483647 h 529"/>
              <a:gd name="T38" fmla="*/ 2147483647 w 865"/>
              <a:gd name="T39" fmla="*/ 2147483647 h 529"/>
              <a:gd name="T40" fmla="*/ 2147483647 w 865"/>
              <a:gd name="T41" fmla="*/ 2147483647 h 529"/>
              <a:gd name="T42" fmla="*/ 2147483647 w 865"/>
              <a:gd name="T43" fmla="*/ 2147483647 h 529"/>
              <a:gd name="T44" fmla="*/ 2147483647 w 865"/>
              <a:gd name="T45" fmla="*/ 2147483647 h 529"/>
              <a:gd name="T46" fmla="*/ 2147483647 w 865"/>
              <a:gd name="T47" fmla="*/ 2147483647 h 529"/>
              <a:gd name="T48" fmla="*/ 2147483647 w 865"/>
              <a:gd name="T49" fmla="*/ 2147483647 h 529"/>
              <a:gd name="T50" fmla="*/ 2147483647 w 865"/>
              <a:gd name="T51" fmla="*/ 2147483647 h 529"/>
              <a:gd name="T52" fmla="*/ 2147483647 w 865"/>
              <a:gd name="T53" fmla="*/ 2147483647 h 529"/>
              <a:gd name="T54" fmla="*/ 2147483647 w 865"/>
              <a:gd name="T55" fmla="*/ 2147483647 h 529"/>
              <a:gd name="T56" fmla="*/ 2147483647 w 865"/>
              <a:gd name="T57" fmla="*/ 2147483647 h 529"/>
              <a:gd name="T58" fmla="*/ 2147483647 w 865"/>
              <a:gd name="T59" fmla="*/ 2147483647 h 529"/>
              <a:gd name="T60" fmla="*/ 2147483647 w 865"/>
              <a:gd name="T61" fmla="*/ 2147483647 h 529"/>
              <a:gd name="T62" fmla="*/ 2147483647 w 865"/>
              <a:gd name="T63" fmla="*/ 2147483647 h 529"/>
              <a:gd name="T64" fmla="*/ 2147483647 w 865"/>
              <a:gd name="T65" fmla="*/ 2147483647 h 529"/>
              <a:gd name="T66" fmla="*/ 2147483647 w 865"/>
              <a:gd name="T67" fmla="*/ 2147483647 h 529"/>
              <a:gd name="T68" fmla="*/ 2147483647 w 865"/>
              <a:gd name="T69" fmla="*/ 2147483647 h 529"/>
              <a:gd name="T70" fmla="*/ 2147483647 w 865"/>
              <a:gd name="T71" fmla="*/ 2147483647 h 529"/>
              <a:gd name="T72" fmla="*/ 2147483647 w 865"/>
              <a:gd name="T73" fmla="*/ 2147483647 h 529"/>
              <a:gd name="T74" fmla="*/ 2147483647 w 865"/>
              <a:gd name="T75" fmla="*/ 2147483647 h 529"/>
              <a:gd name="T76" fmla="*/ 2147483647 w 865"/>
              <a:gd name="T77" fmla="*/ 2147483647 h 529"/>
              <a:gd name="T78" fmla="*/ 2147483647 w 865"/>
              <a:gd name="T79" fmla="*/ 0 h 5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65"/>
              <a:gd name="T121" fmla="*/ 0 h 529"/>
              <a:gd name="T122" fmla="*/ 865 w 865"/>
              <a:gd name="T123" fmla="*/ 529 h 5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65" h="529">
                <a:moveTo>
                  <a:pt x="84" y="0"/>
                </a:moveTo>
                <a:lnTo>
                  <a:pt x="72" y="24"/>
                </a:lnTo>
                <a:lnTo>
                  <a:pt x="72" y="48"/>
                </a:lnTo>
                <a:lnTo>
                  <a:pt x="48" y="72"/>
                </a:lnTo>
                <a:lnTo>
                  <a:pt x="36" y="96"/>
                </a:lnTo>
                <a:lnTo>
                  <a:pt x="36" y="120"/>
                </a:lnTo>
                <a:lnTo>
                  <a:pt x="36" y="144"/>
                </a:lnTo>
                <a:lnTo>
                  <a:pt x="24" y="168"/>
                </a:lnTo>
                <a:lnTo>
                  <a:pt x="12" y="192"/>
                </a:lnTo>
                <a:lnTo>
                  <a:pt x="0" y="216"/>
                </a:lnTo>
                <a:lnTo>
                  <a:pt x="0" y="240"/>
                </a:lnTo>
                <a:lnTo>
                  <a:pt x="0" y="264"/>
                </a:lnTo>
                <a:lnTo>
                  <a:pt x="12" y="288"/>
                </a:lnTo>
                <a:lnTo>
                  <a:pt x="12" y="312"/>
                </a:lnTo>
                <a:lnTo>
                  <a:pt x="24" y="336"/>
                </a:lnTo>
                <a:lnTo>
                  <a:pt x="24" y="360"/>
                </a:lnTo>
                <a:lnTo>
                  <a:pt x="36" y="384"/>
                </a:lnTo>
                <a:lnTo>
                  <a:pt x="36" y="408"/>
                </a:lnTo>
                <a:lnTo>
                  <a:pt x="48" y="432"/>
                </a:lnTo>
                <a:lnTo>
                  <a:pt x="60" y="456"/>
                </a:lnTo>
                <a:lnTo>
                  <a:pt x="852" y="528"/>
                </a:lnTo>
                <a:lnTo>
                  <a:pt x="804" y="480"/>
                </a:lnTo>
                <a:lnTo>
                  <a:pt x="792" y="456"/>
                </a:lnTo>
                <a:lnTo>
                  <a:pt x="780" y="420"/>
                </a:lnTo>
                <a:lnTo>
                  <a:pt x="768" y="396"/>
                </a:lnTo>
                <a:lnTo>
                  <a:pt x="756" y="372"/>
                </a:lnTo>
                <a:lnTo>
                  <a:pt x="744" y="348"/>
                </a:lnTo>
                <a:lnTo>
                  <a:pt x="744" y="324"/>
                </a:lnTo>
                <a:lnTo>
                  <a:pt x="744" y="288"/>
                </a:lnTo>
                <a:lnTo>
                  <a:pt x="744" y="264"/>
                </a:lnTo>
                <a:lnTo>
                  <a:pt x="744" y="240"/>
                </a:lnTo>
                <a:lnTo>
                  <a:pt x="768" y="216"/>
                </a:lnTo>
                <a:lnTo>
                  <a:pt x="768" y="192"/>
                </a:lnTo>
                <a:lnTo>
                  <a:pt x="780" y="168"/>
                </a:lnTo>
                <a:lnTo>
                  <a:pt x="804" y="156"/>
                </a:lnTo>
                <a:lnTo>
                  <a:pt x="804" y="132"/>
                </a:lnTo>
                <a:lnTo>
                  <a:pt x="828" y="108"/>
                </a:lnTo>
                <a:lnTo>
                  <a:pt x="852" y="96"/>
                </a:lnTo>
                <a:lnTo>
                  <a:pt x="864" y="72"/>
                </a:lnTo>
                <a:lnTo>
                  <a:pt x="84" y="0"/>
                </a:lnTo>
              </a:path>
            </a:pathLst>
          </a:custGeom>
          <a:gradFill rotWithShape="0">
            <a:gsLst>
              <a:gs pos="0">
                <a:srgbClr val="012501"/>
              </a:gs>
              <a:gs pos="100000">
                <a:srgbClr val="037C03"/>
              </a:gs>
            </a:gsLst>
            <a:lin ang="18900000" scaled="1"/>
          </a:gradFill>
          <a:ln w="9525" cap="rnd">
            <a:noFill/>
            <a:round/>
            <a:headEnd/>
            <a:tailEnd/>
          </a:ln>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8" name="Line 3">
            <a:extLst>
              <a:ext uri="{FF2B5EF4-FFF2-40B4-BE49-F238E27FC236}">
                <a16:creationId xmlns:a16="http://schemas.microsoft.com/office/drawing/2014/main" id="{A6D679E9-3086-DC4C-96A6-A488767793B6}"/>
              </a:ext>
            </a:extLst>
          </p:cNvPr>
          <p:cNvSpPr>
            <a:spLocks noChangeShapeType="1"/>
          </p:cNvSpPr>
          <p:nvPr/>
        </p:nvSpPr>
        <p:spPr bwMode="auto">
          <a:xfrm>
            <a:off x="5174455" y="4198143"/>
            <a:ext cx="2438400" cy="1371600"/>
          </a:xfrm>
          <a:prstGeom prst="line">
            <a:avLst/>
          </a:prstGeom>
          <a:noFill/>
          <a:ln w="127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9" name="Line 4">
            <a:extLst>
              <a:ext uri="{FF2B5EF4-FFF2-40B4-BE49-F238E27FC236}">
                <a16:creationId xmlns:a16="http://schemas.microsoft.com/office/drawing/2014/main" id="{B1EDD51E-9FE4-4244-B3E7-FC5C653BA09D}"/>
              </a:ext>
            </a:extLst>
          </p:cNvPr>
          <p:cNvSpPr>
            <a:spLocks noChangeShapeType="1"/>
          </p:cNvSpPr>
          <p:nvPr/>
        </p:nvSpPr>
        <p:spPr bwMode="auto">
          <a:xfrm flipV="1">
            <a:off x="6165055" y="1912143"/>
            <a:ext cx="1346597" cy="1328738"/>
          </a:xfrm>
          <a:prstGeom prst="line">
            <a:avLst/>
          </a:prstGeom>
          <a:noFill/>
          <a:ln w="127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0" name="Freeform 5">
            <a:extLst>
              <a:ext uri="{FF2B5EF4-FFF2-40B4-BE49-F238E27FC236}">
                <a16:creationId xmlns:a16="http://schemas.microsoft.com/office/drawing/2014/main" id="{65DD6940-02C1-0E4A-94D7-DD2A983A5994}"/>
              </a:ext>
            </a:extLst>
          </p:cNvPr>
          <p:cNvSpPr>
            <a:spLocks/>
          </p:cNvSpPr>
          <p:nvPr/>
        </p:nvSpPr>
        <p:spPr bwMode="auto">
          <a:xfrm>
            <a:off x="5123258" y="2255043"/>
            <a:ext cx="1271588" cy="1201341"/>
          </a:xfrm>
          <a:custGeom>
            <a:avLst/>
            <a:gdLst>
              <a:gd name="T0" fmla="*/ 2147483647 w 1201"/>
              <a:gd name="T1" fmla="*/ 2147483647 h 1009"/>
              <a:gd name="T2" fmla="*/ 2147483647 w 1201"/>
              <a:gd name="T3" fmla="*/ 2147483647 h 1009"/>
              <a:gd name="T4" fmla="*/ 2147483647 w 1201"/>
              <a:gd name="T5" fmla="*/ 2147483647 h 1009"/>
              <a:gd name="T6" fmla="*/ 0 w 1201"/>
              <a:gd name="T7" fmla="*/ 0 h 1009"/>
              <a:gd name="T8" fmla="*/ 2147483647 w 1201"/>
              <a:gd name="T9" fmla="*/ 2147483647 h 1009"/>
              <a:gd name="T10" fmla="*/ 0 60000 65536"/>
              <a:gd name="T11" fmla="*/ 0 60000 65536"/>
              <a:gd name="T12" fmla="*/ 0 60000 65536"/>
              <a:gd name="T13" fmla="*/ 0 60000 65536"/>
              <a:gd name="T14" fmla="*/ 0 60000 65536"/>
              <a:gd name="T15" fmla="*/ 0 w 1201"/>
              <a:gd name="T16" fmla="*/ 0 h 1009"/>
              <a:gd name="T17" fmla="*/ 1201 w 1201"/>
              <a:gd name="T18" fmla="*/ 1009 h 1009"/>
            </a:gdLst>
            <a:ahLst/>
            <a:cxnLst>
              <a:cxn ang="T10">
                <a:pos x="T0" y="T1"/>
              </a:cxn>
              <a:cxn ang="T11">
                <a:pos x="T2" y="T3"/>
              </a:cxn>
              <a:cxn ang="T12">
                <a:pos x="T4" y="T5"/>
              </a:cxn>
              <a:cxn ang="T13">
                <a:pos x="T6" y="T7"/>
              </a:cxn>
              <a:cxn ang="T14">
                <a:pos x="T8" y="T9"/>
              </a:cxn>
            </a:cxnLst>
            <a:rect l="T15" t="T16" r="T17" b="T18"/>
            <a:pathLst>
              <a:path w="1201" h="1009">
                <a:moveTo>
                  <a:pt x="336" y="576"/>
                </a:moveTo>
                <a:lnTo>
                  <a:pt x="1200" y="1008"/>
                </a:lnTo>
                <a:lnTo>
                  <a:pt x="864" y="432"/>
                </a:lnTo>
                <a:lnTo>
                  <a:pt x="0" y="0"/>
                </a:lnTo>
                <a:lnTo>
                  <a:pt x="336" y="576"/>
                </a:lnTo>
              </a:path>
            </a:pathLst>
          </a:custGeom>
          <a:solidFill>
            <a:srgbClr val="919191"/>
          </a:solidFill>
          <a:ln w="12700" cap="rnd">
            <a:solidFill>
              <a:schemeClr val="bg2"/>
            </a:solidFill>
            <a:round/>
            <a:headEnd/>
            <a:tailEnd/>
          </a:ln>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1" name="Line 6">
            <a:extLst>
              <a:ext uri="{FF2B5EF4-FFF2-40B4-BE49-F238E27FC236}">
                <a16:creationId xmlns:a16="http://schemas.microsoft.com/office/drawing/2014/main" id="{2040D1FA-F706-A947-A360-9A20C321BF1F}"/>
              </a:ext>
            </a:extLst>
          </p:cNvPr>
          <p:cNvSpPr>
            <a:spLocks noChangeShapeType="1"/>
          </p:cNvSpPr>
          <p:nvPr/>
        </p:nvSpPr>
        <p:spPr bwMode="auto">
          <a:xfrm flipH="1" flipV="1">
            <a:off x="7511653" y="1912143"/>
            <a:ext cx="50006" cy="1828800"/>
          </a:xfrm>
          <a:prstGeom prst="line">
            <a:avLst/>
          </a:prstGeom>
          <a:noFill/>
          <a:ln w="127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2" name="Line 7">
            <a:extLst>
              <a:ext uri="{FF2B5EF4-FFF2-40B4-BE49-F238E27FC236}">
                <a16:creationId xmlns:a16="http://schemas.microsoft.com/office/drawing/2014/main" id="{2CDB93D5-2706-8D4C-9ED6-B2F17BEC572D}"/>
              </a:ext>
            </a:extLst>
          </p:cNvPr>
          <p:cNvSpPr>
            <a:spLocks noChangeShapeType="1"/>
          </p:cNvSpPr>
          <p:nvPr/>
        </p:nvSpPr>
        <p:spPr bwMode="auto">
          <a:xfrm flipV="1">
            <a:off x="5656659" y="3226593"/>
            <a:ext cx="508397" cy="500063"/>
          </a:xfrm>
          <a:prstGeom prst="line">
            <a:avLst/>
          </a:prstGeom>
          <a:noFill/>
          <a:ln w="127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3" name="Freeform 8">
            <a:extLst>
              <a:ext uri="{FF2B5EF4-FFF2-40B4-BE49-F238E27FC236}">
                <a16:creationId xmlns:a16="http://schemas.microsoft.com/office/drawing/2014/main" id="{AB510906-296E-3948-8B9B-FD1DC0CF6C1D}"/>
              </a:ext>
            </a:extLst>
          </p:cNvPr>
          <p:cNvSpPr>
            <a:spLocks/>
          </p:cNvSpPr>
          <p:nvPr/>
        </p:nvSpPr>
        <p:spPr bwMode="auto">
          <a:xfrm>
            <a:off x="5022057" y="2833686"/>
            <a:ext cx="915590" cy="1501379"/>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4" name="Freeform 9">
            <a:extLst>
              <a:ext uri="{FF2B5EF4-FFF2-40B4-BE49-F238E27FC236}">
                <a16:creationId xmlns:a16="http://schemas.microsoft.com/office/drawing/2014/main" id="{F8EA5B8B-E656-9241-A5B9-D2C7078EF019}"/>
              </a:ext>
            </a:extLst>
          </p:cNvPr>
          <p:cNvSpPr>
            <a:spLocks/>
          </p:cNvSpPr>
          <p:nvPr/>
        </p:nvSpPr>
        <p:spPr bwMode="auto">
          <a:xfrm>
            <a:off x="7206853" y="3226593"/>
            <a:ext cx="1169194" cy="1144191"/>
          </a:xfrm>
          <a:custGeom>
            <a:avLst/>
            <a:gdLst>
              <a:gd name="T0" fmla="*/ 0 w 1105"/>
              <a:gd name="T1" fmla="*/ 2147483647 h 961"/>
              <a:gd name="T2" fmla="*/ 0 w 1105"/>
              <a:gd name="T3" fmla="*/ 2147483647 h 961"/>
              <a:gd name="T4" fmla="*/ 2147483647 w 1105"/>
              <a:gd name="T5" fmla="*/ 2147483647 h 961"/>
              <a:gd name="T6" fmla="*/ 2147483647 w 1105"/>
              <a:gd name="T7" fmla="*/ 0 h 961"/>
              <a:gd name="T8" fmla="*/ 0 w 1105"/>
              <a:gd name="T9" fmla="*/ 2147483647 h 961"/>
              <a:gd name="T10" fmla="*/ 0 60000 65536"/>
              <a:gd name="T11" fmla="*/ 0 60000 65536"/>
              <a:gd name="T12" fmla="*/ 0 60000 65536"/>
              <a:gd name="T13" fmla="*/ 0 60000 65536"/>
              <a:gd name="T14" fmla="*/ 0 60000 65536"/>
              <a:gd name="T15" fmla="*/ 0 w 1105"/>
              <a:gd name="T16" fmla="*/ 0 h 961"/>
              <a:gd name="T17" fmla="*/ 1105 w 1105"/>
              <a:gd name="T18" fmla="*/ 961 h 961"/>
            </a:gdLst>
            <a:ahLst/>
            <a:cxnLst>
              <a:cxn ang="T10">
                <a:pos x="T0" y="T1"/>
              </a:cxn>
              <a:cxn ang="T11">
                <a:pos x="T2" y="T3"/>
              </a:cxn>
              <a:cxn ang="T12">
                <a:pos x="T4" y="T5"/>
              </a:cxn>
              <a:cxn ang="T13">
                <a:pos x="T6" y="T7"/>
              </a:cxn>
              <a:cxn ang="T14">
                <a:pos x="T8" y="T9"/>
              </a:cxn>
            </a:cxnLst>
            <a:rect l="T15" t="T16" r="T17" b="T18"/>
            <a:pathLst>
              <a:path w="1105" h="961">
                <a:moveTo>
                  <a:pt x="0" y="202"/>
                </a:moveTo>
                <a:lnTo>
                  <a:pt x="0" y="960"/>
                </a:lnTo>
                <a:lnTo>
                  <a:pt x="1104" y="758"/>
                </a:lnTo>
                <a:lnTo>
                  <a:pt x="1104" y="0"/>
                </a:lnTo>
                <a:lnTo>
                  <a:pt x="0" y="202"/>
                </a:lnTo>
              </a:path>
            </a:pathLst>
          </a:custGeom>
          <a:solidFill>
            <a:srgbClr val="919191"/>
          </a:solidFill>
          <a:ln w="12700" cap="rnd">
            <a:solidFill>
              <a:schemeClr val="bg2"/>
            </a:solidFill>
            <a:round/>
            <a:headEnd/>
            <a:tailEnd/>
          </a:ln>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5" name="Line 10">
            <a:extLst>
              <a:ext uri="{FF2B5EF4-FFF2-40B4-BE49-F238E27FC236}">
                <a16:creationId xmlns:a16="http://schemas.microsoft.com/office/drawing/2014/main" id="{34BE0375-CBD3-B442-ACAA-75462B4F63F4}"/>
              </a:ext>
            </a:extLst>
          </p:cNvPr>
          <p:cNvSpPr>
            <a:spLocks noChangeShapeType="1"/>
          </p:cNvSpPr>
          <p:nvPr/>
        </p:nvSpPr>
        <p:spPr bwMode="auto">
          <a:xfrm flipH="1" flipV="1">
            <a:off x="7561659" y="3740943"/>
            <a:ext cx="26194" cy="1071563"/>
          </a:xfrm>
          <a:prstGeom prst="line">
            <a:avLst/>
          </a:prstGeom>
          <a:noFill/>
          <a:ln w="127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6" name="Freeform 11">
            <a:extLst>
              <a:ext uri="{FF2B5EF4-FFF2-40B4-BE49-F238E27FC236}">
                <a16:creationId xmlns:a16="http://schemas.microsoft.com/office/drawing/2014/main" id="{7398CD0B-5F71-CD4E-ABDA-D4950840A0CE}"/>
              </a:ext>
            </a:extLst>
          </p:cNvPr>
          <p:cNvSpPr>
            <a:spLocks/>
          </p:cNvSpPr>
          <p:nvPr/>
        </p:nvSpPr>
        <p:spPr bwMode="auto">
          <a:xfrm>
            <a:off x="7359252" y="4121943"/>
            <a:ext cx="915591" cy="1501379"/>
          </a:xfrm>
          <a:custGeom>
            <a:avLst/>
            <a:gdLst>
              <a:gd name="T0" fmla="*/ 0 w 865"/>
              <a:gd name="T1" fmla="*/ 2147483647 h 1261"/>
              <a:gd name="T2" fmla="*/ 2147483647 w 865"/>
              <a:gd name="T3" fmla="*/ 2147483647 h 1261"/>
              <a:gd name="T4" fmla="*/ 2147483647 w 865"/>
              <a:gd name="T5" fmla="*/ 2147483647 h 1261"/>
              <a:gd name="T6" fmla="*/ 0 w 865"/>
              <a:gd name="T7" fmla="*/ 0 h 1261"/>
              <a:gd name="T8" fmla="*/ 0 w 865"/>
              <a:gd name="T9" fmla="*/ 2147483647 h 1261"/>
              <a:gd name="T10" fmla="*/ 0 60000 65536"/>
              <a:gd name="T11" fmla="*/ 0 60000 65536"/>
              <a:gd name="T12" fmla="*/ 0 60000 65536"/>
              <a:gd name="T13" fmla="*/ 0 60000 65536"/>
              <a:gd name="T14" fmla="*/ 0 60000 65536"/>
              <a:gd name="T15" fmla="*/ 0 w 865"/>
              <a:gd name="T16" fmla="*/ 0 h 1261"/>
              <a:gd name="T17" fmla="*/ 865 w 865"/>
              <a:gd name="T18" fmla="*/ 1261 h 1261"/>
            </a:gdLst>
            <a:ahLst/>
            <a:cxnLst>
              <a:cxn ang="T10">
                <a:pos x="T0" y="T1"/>
              </a:cxn>
              <a:cxn ang="T11">
                <a:pos x="T2" y="T3"/>
              </a:cxn>
              <a:cxn ang="T12">
                <a:pos x="T4" y="T5"/>
              </a:cxn>
              <a:cxn ang="T13">
                <a:pos x="T6" y="T7"/>
              </a:cxn>
              <a:cxn ang="T14">
                <a:pos x="T8" y="T9"/>
              </a:cxn>
            </a:cxnLst>
            <a:rect l="T15" t="T16" r="T17" b="T18"/>
            <a:pathLst>
              <a:path w="865" h="1261">
                <a:moveTo>
                  <a:pt x="0" y="828"/>
                </a:moveTo>
                <a:lnTo>
                  <a:pt x="864" y="1260"/>
                </a:lnTo>
                <a:lnTo>
                  <a:pt x="864" y="414"/>
                </a:lnTo>
                <a:lnTo>
                  <a:pt x="0" y="0"/>
                </a:lnTo>
                <a:lnTo>
                  <a:pt x="0" y="828"/>
                </a:lnTo>
              </a:path>
            </a:pathLst>
          </a:custGeom>
          <a:solidFill>
            <a:srgbClr val="FEBF02"/>
          </a:solidFill>
          <a:ln w="12700" cap="rnd">
            <a:solidFill>
              <a:schemeClr val="bg2"/>
            </a:solidFill>
            <a:round/>
            <a:headEnd/>
            <a:tailEnd/>
          </a:ln>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7" name="Line 12">
            <a:extLst>
              <a:ext uri="{FF2B5EF4-FFF2-40B4-BE49-F238E27FC236}">
                <a16:creationId xmlns:a16="http://schemas.microsoft.com/office/drawing/2014/main" id="{7EEA6F79-8D38-9441-887D-67EEC8D83F97}"/>
              </a:ext>
            </a:extLst>
          </p:cNvPr>
          <p:cNvSpPr>
            <a:spLocks noChangeShapeType="1"/>
          </p:cNvSpPr>
          <p:nvPr/>
        </p:nvSpPr>
        <p:spPr bwMode="auto">
          <a:xfrm flipV="1">
            <a:off x="5174456" y="3726655"/>
            <a:ext cx="482203" cy="471488"/>
          </a:xfrm>
          <a:prstGeom prst="line">
            <a:avLst/>
          </a:prstGeom>
          <a:noFill/>
          <a:ln w="127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8" name="Line 13">
            <a:extLst>
              <a:ext uri="{FF2B5EF4-FFF2-40B4-BE49-F238E27FC236}">
                <a16:creationId xmlns:a16="http://schemas.microsoft.com/office/drawing/2014/main" id="{02A74AE2-E772-5A45-BE4C-F94E57415140}"/>
              </a:ext>
            </a:extLst>
          </p:cNvPr>
          <p:cNvSpPr>
            <a:spLocks noChangeShapeType="1"/>
          </p:cNvSpPr>
          <p:nvPr/>
        </p:nvSpPr>
        <p:spPr bwMode="auto">
          <a:xfrm flipH="1" flipV="1">
            <a:off x="7587852" y="4812505"/>
            <a:ext cx="25004" cy="757238"/>
          </a:xfrm>
          <a:prstGeom prst="line">
            <a:avLst/>
          </a:prstGeom>
          <a:noFill/>
          <a:ln w="127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19" name="Oval 16">
            <a:extLst>
              <a:ext uri="{FF2B5EF4-FFF2-40B4-BE49-F238E27FC236}">
                <a16:creationId xmlns:a16="http://schemas.microsoft.com/office/drawing/2014/main" id="{97381C6B-585F-E34C-9783-0D461C5408B4}"/>
              </a:ext>
            </a:extLst>
          </p:cNvPr>
          <p:cNvSpPr>
            <a:spLocks noChangeArrowheads="1"/>
          </p:cNvSpPr>
          <p:nvPr/>
        </p:nvSpPr>
        <p:spPr bwMode="auto">
          <a:xfrm>
            <a:off x="7541418" y="3717130"/>
            <a:ext cx="41672" cy="47625"/>
          </a:xfrm>
          <a:prstGeom prst="ellipse">
            <a:avLst/>
          </a:prstGeom>
          <a:solidFill>
            <a:srgbClr val="037C03"/>
          </a:solidFill>
          <a:ln w="12700">
            <a:solidFill>
              <a:schemeClr val="bg2"/>
            </a:solidFill>
            <a:round/>
            <a:headEnd/>
            <a:tailEnd/>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0" name="Oval 17">
            <a:extLst>
              <a:ext uri="{FF2B5EF4-FFF2-40B4-BE49-F238E27FC236}">
                <a16:creationId xmlns:a16="http://schemas.microsoft.com/office/drawing/2014/main" id="{8D3A6E92-E83A-AF44-99E7-2B46A2D1B514}"/>
              </a:ext>
            </a:extLst>
          </p:cNvPr>
          <p:cNvSpPr>
            <a:spLocks noChangeArrowheads="1"/>
          </p:cNvSpPr>
          <p:nvPr/>
        </p:nvSpPr>
        <p:spPr bwMode="auto">
          <a:xfrm>
            <a:off x="6143624" y="3217068"/>
            <a:ext cx="42863" cy="47625"/>
          </a:xfrm>
          <a:prstGeom prst="ellipse">
            <a:avLst/>
          </a:prstGeom>
          <a:solidFill>
            <a:srgbClr val="037C03"/>
          </a:solidFill>
          <a:ln w="12700">
            <a:solidFill>
              <a:schemeClr val="bg2"/>
            </a:solidFill>
            <a:round/>
            <a:headEnd/>
            <a:tailEnd/>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1" name="Freeform 18">
            <a:extLst>
              <a:ext uri="{FF2B5EF4-FFF2-40B4-BE49-F238E27FC236}">
                <a16:creationId xmlns:a16="http://schemas.microsoft.com/office/drawing/2014/main" id="{A66D0718-BCF8-264C-9233-E1B37188340F}"/>
              </a:ext>
            </a:extLst>
          </p:cNvPr>
          <p:cNvSpPr>
            <a:spLocks/>
          </p:cNvSpPr>
          <p:nvPr/>
        </p:nvSpPr>
        <p:spPr bwMode="auto">
          <a:xfrm>
            <a:off x="4906564" y="4161234"/>
            <a:ext cx="295275" cy="290513"/>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2" name="Arc 19">
            <a:extLst>
              <a:ext uri="{FF2B5EF4-FFF2-40B4-BE49-F238E27FC236}">
                <a16:creationId xmlns:a16="http://schemas.microsoft.com/office/drawing/2014/main" id="{60E0B3C2-4704-4B49-A13A-B3EC6BFAC2A5}"/>
              </a:ext>
            </a:extLst>
          </p:cNvPr>
          <p:cNvSpPr>
            <a:spLocks/>
          </p:cNvSpPr>
          <p:nvPr/>
        </p:nvSpPr>
        <p:spPr bwMode="auto">
          <a:xfrm rot="720000">
            <a:off x="5056583" y="4173141"/>
            <a:ext cx="158354" cy="177403"/>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3" name="Line 20">
            <a:extLst>
              <a:ext uri="{FF2B5EF4-FFF2-40B4-BE49-F238E27FC236}">
                <a16:creationId xmlns:a16="http://schemas.microsoft.com/office/drawing/2014/main" id="{B9F85100-F63A-674A-A0F3-AF59F84D7352}"/>
              </a:ext>
            </a:extLst>
          </p:cNvPr>
          <p:cNvSpPr>
            <a:spLocks noChangeShapeType="1"/>
          </p:cNvSpPr>
          <p:nvPr/>
        </p:nvSpPr>
        <p:spPr bwMode="auto">
          <a:xfrm flipH="1">
            <a:off x="4906565" y="4037409"/>
            <a:ext cx="227410" cy="413147"/>
          </a:xfrm>
          <a:prstGeom prst="line">
            <a:avLst/>
          </a:prstGeom>
          <a:noFill/>
          <a:ln w="254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4" name="Oval 21">
            <a:extLst>
              <a:ext uri="{FF2B5EF4-FFF2-40B4-BE49-F238E27FC236}">
                <a16:creationId xmlns:a16="http://schemas.microsoft.com/office/drawing/2014/main" id="{B791DA3C-9CC7-7649-BC64-A00D50D4D840}"/>
              </a:ext>
            </a:extLst>
          </p:cNvPr>
          <p:cNvSpPr>
            <a:spLocks noChangeArrowheads="1"/>
          </p:cNvSpPr>
          <p:nvPr/>
        </p:nvSpPr>
        <p:spPr bwMode="auto">
          <a:xfrm rot="-1860000">
            <a:off x="5114924" y="4176711"/>
            <a:ext cx="75009" cy="148829"/>
          </a:xfrm>
          <a:prstGeom prst="ellipse">
            <a:avLst/>
          </a:prstGeom>
          <a:solidFill>
            <a:schemeClr val="tx1"/>
          </a:solidFill>
          <a:ln w="12700">
            <a:solidFill>
              <a:schemeClr val="tx1"/>
            </a:solidFill>
            <a:round/>
            <a:headEnd/>
            <a:tailEnd/>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5" name="Line 22">
            <a:extLst>
              <a:ext uri="{FF2B5EF4-FFF2-40B4-BE49-F238E27FC236}">
                <a16:creationId xmlns:a16="http://schemas.microsoft.com/office/drawing/2014/main" id="{31B1A09B-9F14-644D-A34B-C9AE9F72934B}"/>
              </a:ext>
            </a:extLst>
          </p:cNvPr>
          <p:cNvSpPr>
            <a:spLocks noChangeShapeType="1"/>
          </p:cNvSpPr>
          <p:nvPr/>
        </p:nvSpPr>
        <p:spPr bwMode="auto">
          <a:xfrm flipV="1">
            <a:off x="4906565" y="4342209"/>
            <a:ext cx="416719" cy="108347"/>
          </a:xfrm>
          <a:prstGeom prst="line">
            <a:avLst/>
          </a:prstGeom>
          <a:noFill/>
          <a:ln w="254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6" name="Freeform 23">
            <a:extLst>
              <a:ext uri="{FF2B5EF4-FFF2-40B4-BE49-F238E27FC236}">
                <a16:creationId xmlns:a16="http://schemas.microsoft.com/office/drawing/2014/main" id="{78C2B389-91C4-714D-8705-78338FEDF471}"/>
              </a:ext>
            </a:extLst>
          </p:cNvPr>
          <p:cNvSpPr>
            <a:spLocks/>
          </p:cNvSpPr>
          <p:nvPr/>
        </p:nvSpPr>
        <p:spPr bwMode="auto">
          <a:xfrm>
            <a:off x="7344964" y="5532834"/>
            <a:ext cx="295275" cy="290513"/>
          </a:xfrm>
          <a:custGeom>
            <a:avLst/>
            <a:gdLst>
              <a:gd name="T0" fmla="*/ 0 w 279"/>
              <a:gd name="T1" fmla="*/ 2147483647 h 244"/>
              <a:gd name="T2" fmla="*/ 2147483647 w 279"/>
              <a:gd name="T3" fmla="*/ 2147483647 h 244"/>
              <a:gd name="T4" fmla="*/ 2147483647 w 279"/>
              <a:gd name="T5" fmla="*/ 0 h 244"/>
              <a:gd name="T6" fmla="*/ 2147483647 w 279"/>
              <a:gd name="T7" fmla="*/ 2147483647 h 244"/>
              <a:gd name="T8" fmla="*/ 2147483647 w 279"/>
              <a:gd name="T9" fmla="*/ 2147483647 h 244"/>
              <a:gd name="T10" fmla="*/ 2147483647 w 279"/>
              <a:gd name="T11" fmla="*/ 2147483647 h 244"/>
              <a:gd name="T12" fmla="*/ 2147483647 w 279"/>
              <a:gd name="T13" fmla="*/ 2147483647 h 244"/>
              <a:gd name="T14" fmla="*/ 2147483647 w 279"/>
              <a:gd name="T15" fmla="*/ 2147483647 h 244"/>
              <a:gd name="T16" fmla="*/ 2147483647 w 279"/>
              <a:gd name="T17" fmla="*/ 2147483647 h 244"/>
              <a:gd name="T18" fmla="*/ 2147483647 w 279"/>
              <a:gd name="T19" fmla="*/ 2147483647 h 244"/>
              <a:gd name="T20" fmla="*/ 2147483647 w 279"/>
              <a:gd name="T21" fmla="*/ 2147483647 h 244"/>
              <a:gd name="T22" fmla="*/ 2147483647 w 279"/>
              <a:gd name="T23" fmla="*/ 2147483647 h 244"/>
              <a:gd name="T24" fmla="*/ 2147483647 w 279"/>
              <a:gd name="T25" fmla="*/ 2147483647 h 244"/>
              <a:gd name="T26" fmla="*/ 2147483647 w 279"/>
              <a:gd name="T27" fmla="*/ 2147483647 h 244"/>
              <a:gd name="T28" fmla="*/ 2147483647 w 279"/>
              <a:gd name="T29" fmla="*/ 2147483647 h 244"/>
              <a:gd name="T30" fmla="*/ 2147483647 w 279"/>
              <a:gd name="T31" fmla="*/ 2147483647 h 244"/>
              <a:gd name="T32" fmla="*/ 2147483647 w 279"/>
              <a:gd name="T33" fmla="*/ 2147483647 h 244"/>
              <a:gd name="T34" fmla="*/ 2147483647 w 279"/>
              <a:gd name="T35" fmla="*/ 2147483647 h 244"/>
              <a:gd name="T36" fmla="*/ 2147483647 w 279"/>
              <a:gd name="T37" fmla="*/ 2147483647 h 244"/>
              <a:gd name="T38" fmla="*/ 2147483647 w 279"/>
              <a:gd name="T39" fmla="*/ 2147483647 h 244"/>
              <a:gd name="T40" fmla="*/ 2147483647 w 279"/>
              <a:gd name="T41" fmla="*/ 2147483647 h 244"/>
              <a:gd name="T42" fmla="*/ 2147483647 w 279"/>
              <a:gd name="T43" fmla="*/ 2147483647 h 244"/>
              <a:gd name="T44" fmla="*/ 2147483647 w 279"/>
              <a:gd name="T45" fmla="*/ 2147483647 h 244"/>
              <a:gd name="T46" fmla="*/ 2147483647 w 279"/>
              <a:gd name="T47" fmla="*/ 2147483647 h 244"/>
              <a:gd name="T48" fmla="*/ 2147483647 w 279"/>
              <a:gd name="T49" fmla="*/ 2147483647 h 244"/>
              <a:gd name="T50" fmla="*/ 2147483647 w 279"/>
              <a:gd name="T51" fmla="*/ 2147483647 h 244"/>
              <a:gd name="T52" fmla="*/ 2147483647 w 279"/>
              <a:gd name="T53" fmla="*/ 2147483647 h 244"/>
              <a:gd name="T54" fmla="*/ 2147483647 w 279"/>
              <a:gd name="T55" fmla="*/ 2147483647 h 244"/>
              <a:gd name="T56" fmla="*/ 2147483647 w 279"/>
              <a:gd name="T57" fmla="*/ 2147483647 h 244"/>
              <a:gd name="T58" fmla="*/ 2147483647 w 279"/>
              <a:gd name="T59" fmla="*/ 2147483647 h 244"/>
              <a:gd name="T60" fmla="*/ 2147483647 w 279"/>
              <a:gd name="T61" fmla="*/ 2147483647 h 244"/>
              <a:gd name="T62" fmla="*/ 2147483647 w 279"/>
              <a:gd name="T63" fmla="*/ 2147483647 h 244"/>
              <a:gd name="T64" fmla="*/ 2147483647 w 279"/>
              <a:gd name="T65" fmla="*/ 2147483647 h 244"/>
              <a:gd name="T66" fmla="*/ 2147483647 w 279"/>
              <a:gd name="T67" fmla="*/ 2147483647 h 244"/>
              <a:gd name="T68" fmla="*/ 2147483647 w 279"/>
              <a:gd name="T69" fmla="*/ 2147483647 h 244"/>
              <a:gd name="T70" fmla="*/ 2147483647 w 279"/>
              <a:gd name="T71" fmla="*/ 2147483647 h 244"/>
              <a:gd name="T72" fmla="*/ 2147483647 w 279"/>
              <a:gd name="T73" fmla="*/ 2147483647 h 244"/>
              <a:gd name="T74" fmla="*/ 2147483647 w 279"/>
              <a:gd name="T75" fmla="*/ 2147483647 h 244"/>
              <a:gd name="T76" fmla="*/ 2147483647 w 279"/>
              <a:gd name="T77" fmla="*/ 2147483647 h 244"/>
              <a:gd name="T78" fmla="*/ 2147483647 w 279"/>
              <a:gd name="T79" fmla="*/ 2147483647 h 244"/>
              <a:gd name="T80" fmla="*/ 2147483647 w 279"/>
              <a:gd name="T81" fmla="*/ 2147483647 h 244"/>
              <a:gd name="T82" fmla="*/ 2147483647 w 279"/>
              <a:gd name="T83" fmla="*/ 2147483647 h 244"/>
              <a:gd name="T84" fmla="*/ 2147483647 w 279"/>
              <a:gd name="T85" fmla="*/ 2147483647 h 244"/>
              <a:gd name="T86" fmla="*/ 2147483647 w 279"/>
              <a:gd name="T87" fmla="*/ 2147483647 h 244"/>
              <a:gd name="T88" fmla="*/ 2147483647 w 279"/>
              <a:gd name="T89" fmla="*/ 2147483647 h 244"/>
              <a:gd name="T90" fmla="*/ 2147483647 w 279"/>
              <a:gd name="T91" fmla="*/ 2147483647 h 244"/>
              <a:gd name="T92" fmla="*/ 2147483647 w 279"/>
              <a:gd name="T93" fmla="*/ 2147483647 h 244"/>
              <a:gd name="T94" fmla="*/ 2147483647 w 279"/>
              <a:gd name="T95" fmla="*/ 2147483647 h 244"/>
              <a:gd name="T96" fmla="*/ 2147483647 w 279"/>
              <a:gd name="T97" fmla="*/ 2147483647 h 244"/>
              <a:gd name="T98" fmla="*/ 0 w 279"/>
              <a:gd name="T99" fmla="*/ 2147483647 h 24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244"/>
              <a:gd name="T152" fmla="*/ 279 w 279"/>
              <a:gd name="T153" fmla="*/ 244 h 24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244">
                <a:moveTo>
                  <a:pt x="0" y="243"/>
                </a:moveTo>
                <a:lnTo>
                  <a:pt x="148" y="1"/>
                </a:lnTo>
                <a:lnTo>
                  <a:pt x="160" y="0"/>
                </a:lnTo>
                <a:lnTo>
                  <a:pt x="167" y="3"/>
                </a:lnTo>
                <a:lnTo>
                  <a:pt x="168" y="6"/>
                </a:lnTo>
                <a:lnTo>
                  <a:pt x="173" y="5"/>
                </a:lnTo>
                <a:lnTo>
                  <a:pt x="177" y="9"/>
                </a:lnTo>
                <a:lnTo>
                  <a:pt x="182" y="7"/>
                </a:lnTo>
                <a:lnTo>
                  <a:pt x="184" y="12"/>
                </a:lnTo>
                <a:lnTo>
                  <a:pt x="190" y="13"/>
                </a:lnTo>
                <a:lnTo>
                  <a:pt x="196" y="14"/>
                </a:lnTo>
                <a:lnTo>
                  <a:pt x="201" y="15"/>
                </a:lnTo>
                <a:lnTo>
                  <a:pt x="205" y="19"/>
                </a:lnTo>
                <a:lnTo>
                  <a:pt x="210" y="20"/>
                </a:lnTo>
                <a:lnTo>
                  <a:pt x="215" y="23"/>
                </a:lnTo>
                <a:lnTo>
                  <a:pt x="222" y="25"/>
                </a:lnTo>
                <a:lnTo>
                  <a:pt x="226" y="29"/>
                </a:lnTo>
                <a:lnTo>
                  <a:pt x="229" y="32"/>
                </a:lnTo>
                <a:lnTo>
                  <a:pt x="231" y="36"/>
                </a:lnTo>
                <a:lnTo>
                  <a:pt x="235" y="39"/>
                </a:lnTo>
                <a:lnTo>
                  <a:pt x="238" y="45"/>
                </a:lnTo>
                <a:lnTo>
                  <a:pt x="242" y="46"/>
                </a:lnTo>
                <a:lnTo>
                  <a:pt x="248" y="55"/>
                </a:lnTo>
                <a:lnTo>
                  <a:pt x="249" y="58"/>
                </a:lnTo>
                <a:lnTo>
                  <a:pt x="255" y="63"/>
                </a:lnTo>
                <a:lnTo>
                  <a:pt x="256" y="67"/>
                </a:lnTo>
                <a:lnTo>
                  <a:pt x="261" y="71"/>
                </a:lnTo>
                <a:lnTo>
                  <a:pt x="261" y="75"/>
                </a:lnTo>
                <a:lnTo>
                  <a:pt x="264" y="81"/>
                </a:lnTo>
                <a:lnTo>
                  <a:pt x="264" y="86"/>
                </a:lnTo>
                <a:lnTo>
                  <a:pt x="266" y="90"/>
                </a:lnTo>
                <a:lnTo>
                  <a:pt x="266" y="95"/>
                </a:lnTo>
                <a:lnTo>
                  <a:pt x="268" y="99"/>
                </a:lnTo>
                <a:lnTo>
                  <a:pt x="267" y="103"/>
                </a:lnTo>
                <a:lnTo>
                  <a:pt x="268" y="109"/>
                </a:lnTo>
                <a:lnTo>
                  <a:pt x="269" y="113"/>
                </a:lnTo>
                <a:lnTo>
                  <a:pt x="273" y="119"/>
                </a:lnTo>
                <a:lnTo>
                  <a:pt x="274" y="124"/>
                </a:lnTo>
                <a:lnTo>
                  <a:pt x="275" y="128"/>
                </a:lnTo>
                <a:lnTo>
                  <a:pt x="276" y="134"/>
                </a:lnTo>
                <a:lnTo>
                  <a:pt x="277" y="138"/>
                </a:lnTo>
                <a:lnTo>
                  <a:pt x="277" y="143"/>
                </a:lnTo>
                <a:lnTo>
                  <a:pt x="277" y="147"/>
                </a:lnTo>
                <a:lnTo>
                  <a:pt x="274" y="153"/>
                </a:lnTo>
                <a:lnTo>
                  <a:pt x="276" y="156"/>
                </a:lnTo>
                <a:lnTo>
                  <a:pt x="277" y="162"/>
                </a:lnTo>
                <a:lnTo>
                  <a:pt x="278" y="167"/>
                </a:lnTo>
                <a:lnTo>
                  <a:pt x="275" y="172"/>
                </a:lnTo>
                <a:lnTo>
                  <a:pt x="271" y="181"/>
                </a:lnTo>
                <a:lnTo>
                  <a:pt x="0" y="243"/>
                </a:lnTo>
              </a:path>
            </a:pathLst>
          </a:custGeom>
          <a:noFill/>
          <a:ln w="9525" cap="rnd">
            <a:noFill/>
            <a:round/>
            <a:headEnd/>
            <a:tailEnd/>
          </a:ln>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7" name="Arc 24">
            <a:extLst>
              <a:ext uri="{FF2B5EF4-FFF2-40B4-BE49-F238E27FC236}">
                <a16:creationId xmlns:a16="http://schemas.microsoft.com/office/drawing/2014/main" id="{D0412143-F7C3-ED4E-9C6B-7182F0713AE4}"/>
              </a:ext>
            </a:extLst>
          </p:cNvPr>
          <p:cNvSpPr>
            <a:spLocks/>
          </p:cNvSpPr>
          <p:nvPr/>
        </p:nvSpPr>
        <p:spPr bwMode="auto">
          <a:xfrm rot="720000">
            <a:off x="7494983" y="5544741"/>
            <a:ext cx="158354" cy="177403"/>
          </a:xfrm>
          <a:custGeom>
            <a:avLst/>
            <a:gdLst>
              <a:gd name="T0" fmla="*/ 0 w 21745"/>
              <a:gd name="T1" fmla="*/ 0 h 21600"/>
              <a:gd name="T2" fmla="*/ 1876695861 w 21745"/>
              <a:gd name="T3" fmla="*/ 2147483647 h 21600"/>
              <a:gd name="T4" fmla="*/ 12514760 w 21745"/>
              <a:gd name="T5" fmla="*/ 2147483647 h 21600"/>
              <a:gd name="T6" fmla="*/ 0 60000 65536"/>
              <a:gd name="T7" fmla="*/ 0 60000 65536"/>
              <a:gd name="T8" fmla="*/ 0 60000 65536"/>
              <a:gd name="T9" fmla="*/ 0 w 21745"/>
              <a:gd name="T10" fmla="*/ 0 h 21600"/>
              <a:gd name="T11" fmla="*/ 21745 w 21745"/>
              <a:gd name="T12" fmla="*/ 21600 h 21600"/>
            </a:gdLst>
            <a:ahLst/>
            <a:cxnLst>
              <a:cxn ang="T6">
                <a:pos x="T0" y="T1"/>
              </a:cxn>
              <a:cxn ang="T7">
                <a:pos x="T2" y="T3"/>
              </a:cxn>
              <a:cxn ang="T8">
                <a:pos x="T4" y="T5"/>
              </a:cxn>
            </a:cxnLst>
            <a:rect l="T9" t="T10" r="T11" b="T12"/>
            <a:pathLst>
              <a:path w="21745" h="21600" fill="none" extrusionOk="0">
                <a:moveTo>
                  <a:pt x="0" y="0"/>
                </a:moveTo>
                <a:cubicBezTo>
                  <a:pt x="48" y="0"/>
                  <a:pt x="96" y="-1"/>
                  <a:pt x="145" y="0"/>
                </a:cubicBezTo>
                <a:cubicBezTo>
                  <a:pt x="12074" y="0"/>
                  <a:pt x="21745" y="9670"/>
                  <a:pt x="21745" y="21600"/>
                </a:cubicBezTo>
              </a:path>
              <a:path w="21745" h="21600" stroke="0" extrusionOk="0">
                <a:moveTo>
                  <a:pt x="0" y="0"/>
                </a:moveTo>
                <a:cubicBezTo>
                  <a:pt x="48" y="0"/>
                  <a:pt x="96" y="-1"/>
                  <a:pt x="145" y="0"/>
                </a:cubicBezTo>
                <a:cubicBezTo>
                  <a:pt x="12074" y="0"/>
                  <a:pt x="21745" y="9670"/>
                  <a:pt x="21745" y="21600"/>
                </a:cubicBezTo>
                <a:lnTo>
                  <a:pt x="145" y="21600"/>
                </a:lnTo>
                <a:close/>
              </a:path>
            </a:pathLst>
          </a:custGeom>
          <a:noFill/>
          <a:ln w="25400" cap="rnd">
            <a:solidFill>
              <a:schemeClr val="tx1"/>
            </a:solidFill>
            <a:round/>
            <a:headEnd type="none" w="sm" len="sm"/>
            <a:tailEnd type="none" w="sm" len="sm"/>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8" name="Line 25">
            <a:extLst>
              <a:ext uri="{FF2B5EF4-FFF2-40B4-BE49-F238E27FC236}">
                <a16:creationId xmlns:a16="http://schemas.microsoft.com/office/drawing/2014/main" id="{B8FC983C-CE94-3046-9EFC-9C8C91D1DAD3}"/>
              </a:ext>
            </a:extLst>
          </p:cNvPr>
          <p:cNvSpPr>
            <a:spLocks noChangeShapeType="1"/>
          </p:cNvSpPr>
          <p:nvPr/>
        </p:nvSpPr>
        <p:spPr bwMode="auto">
          <a:xfrm flipH="1">
            <a:off x="7344965" y="5409009"/>
            <a:ext cx="227410" cy="413147"/>
          </a:xfrm>
          <a:prstGeom prst="line">
            <a:avLst/>
          </a:prstGeom>
          <a:noFill/>
          <a:ln w="254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29" name="Oval 26">
            <a:extLst>
              <a:ext uri="{FF2B5EF4-FFF2-40B4-BE49-F238E27FC236}">
                <a16:creationId xmlns:a16="http://schemas.microsoft.com/office/drawing/2014/main" id="{A2DFF8F1-E8DB-7444-88E3-DC84612A0CAB}"/>
              </a:ext>
            </a:extLst>
          </p:cNvPr>
          <p:cNvSpPr>
            <a:spLocks noChangeArrowheads="1"/>
          </p:cNvSpPr>
          <p:nvPr/>
        </p:nvSpPr>
        <p:spPr bwMode="auto">
          <a:xfrm rot="-1860000">
            <a:off x="7553324" y="5548311"/>
            <a:ext cx="75009" cy="148829"/>
          </a:xfrm>
          <a:prstGeom prst="ellipse">
            <a:avLst/>
          </a:prstGeom>
          <a:solidFill>
            <a:schemeClr val="tx1"/>
          </a:solidFill>
          <a:ln w="12700">
            <a:solidFill>
              <a:schemeClr val="tx1"/>
            </a:solidFill>
            <a:round/>
            <a:headEnd/>
            <a:tailEnd/>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0" name="Line 27">
            <a:extLst>
              <a:ext uri="{FF2B5EF4-FFF2-40B4-BE49-F238E27FC236}">
                <a16:creationId xmlns:a16="http://schemas.microsoft.com/office/drawing/2014/main" id="{AC2ACD45-D851-0249-B69C-5CC19F188A0F}"/>
              </a:ext>
            </a:extLst>
          </p:cNvPr>
          <p:cNvSpPr>
            <a:spLocks noChangeShapeType="1"/>
          </p:cNvSpPr>
          <p:nvPr/>
        </p:nvSpPr>
        <p:spPr bwMode="auto">
          <a:xfrm flipV="1">
            <a:off x="7344965" y="5713809"/>
            <a:ext cx="416719" cy="108347"/>
          </a:xfrm>
          <a:prstGeom prst="line">
            <a:avLst/>
          </a:prstGeom>
          <a:noFill/>
          <a:ln w="25400">
            <a:solidFill>
              <a:schemeClr val="tx1"/>
            </a:solidFill>
            <a:round/>
            <a:headEnd type="none" w="sm" len="sm"/>
            <a:tailEnd type="none" w="sm" len="sm"/>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1" name="Line 35">
            <a:extLst>
              <a:ext uri="{FF2B5EF4-FFF2-40B4-BE49-F238E27FC236}">
                <a16:creationId xmlns:a16="http://schemas.microsoft.com/office/drawing/2014/main" id="{EDA8487A-08ED-1542-9F5C-5F1D73437E03}"/>
              </a:ext>
            </a:extLst>
          </p:cNvPr>
          <p:cNvSpPr>
            <a:spLocks noChangeShapeType="1"/>
          </p:cNvSpPr>
          <p:nvPr/>
        </p:nvSpPr>
        <p:spPr bwMode="auto">
          <a:xfrm>
            <a:off x="5943600" y="3333750"/>
            <a:ext cx="1420415" cy="784622"/>
          </a:xfrm>
          <a:prstGeom prst="line">
            <a:avLst/>
          </a:prstGeom>
          <a:noFill/>
          <a:ln w="12700">
            <a:solidFill>
              <a:schemeClr val="tx1"/>
            </a:solidFill>
            <a:prstDash val="dash"/>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2" name="Line 36">
            <a:extLst>
              <a:ext uri="{FF2B5EF4-FFF2-40B4-BE49-F238E27FC236}">
                <a16:creationId xmlns:a16="http://schemas.microsoft.com/office/drawing/2014/main" id="{1C766987-58BE-004B-B4B3-4540A2B57711}"/>
              </a:ext>
            </a:extLst>
          </p:cNvPr>
          <p:cNvSpPr>
            <a:spLocks noChangeShapeType="1"/>
          </p:cNvSpPr>
          <p:nvPr/>
        </p:nvSpPr>
        <p:spPr bwMode="auto">
          <a:xfrm>
            <a:off x="5937646" y="4331494"/>
            <a:ext cx="1420416" cy="784622"/>
          </a:xfrm>
          <a:prstGeom prst="line">
            <a:avLst/>
          </a:prstGeom>
          <a:noFill/>
          <a:ln w="12700">
            <a:solidFill>
              <a:schemeClr val="tx1"/>
            </a:solidFill>
            <a:prstDash val="dash"/>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3" name="Line 30">
            <a:extLst>
              <a:ext uri="{FF2B5EF4-FFF2-40B4-BE49-F238E27FC236}">
                <a16:creationId xmlns:a16="http://schemas.microsoft.com/office/drawing/2014/main" id="{76041FE7-D676-2C42-BCB1-1E993A5C9C6B}"/>
              </a:ext>
            </a:extLst>
          </p:cNvPr>
          <p:cNvSpPr>
            <a:spLocks noChangeShapeType="1"/>
          </p:cNvSpPr>
          <p:nvPr/>
        </p:nvSpPr>
        <p:spPr bwMode="auto">
          <a:xfrm>
            <a:off x="5022057" y="3371849"/>
            <a:ext cx="907256" cy="501254"/>
          </a:xfrm>
          <a:prstGeom prst="line">
            <a:avLst/>
          </a:prstGeom>
          <a:noFill/>
          <a:ln w="12700">
            <a:solidFill>
              <a:schemeClr val="tx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4" name="Line 31">
            <a:extLst>
              <a:ext uri="{FF2B5EF4-FFF2-40B4-BE49-F238E27FC236}">
                <a16:creationId xmlns:a16="http://schemas.microsoft.com/office/drawing/2014/main" id="{7121FE5B-C3A0-364C-B1CF-2F31BC4EE80D}"/>
              </a:ext>
            </a:extLst>
          </p:cNvPr>
          <p:cNvSpPr>
            <a:spLocks noChangeShapeType="1"/>
          </p:cNvSpPr>
          <p:nvPr/>
        </p:nvSpPr>
        <p:spPr bwMode="auto">
          <a:xfrm>
            <a:off x="7371159" y="4681536"/>
            <a:ext cx="907256" cy="501254"/>
          </a:xfrm>
          <a:prstGeom prst="line">
            <a:avLst/>
          </a:prstGeom>
          <a:noFill/>
          <a:ln w="12700">
            <a:solidFill>
              <a:schemeClr val="tx1"/>
            </a:solid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5" name="Line 38">
            <a:extLst>
              <a:ext uri="{FF2B5EF4-FFF2-40B4-BE49-F238E27FC236}">
                <a16:creationId xmlns:a16="http://schemas.microsoft.com/office/drawing/2014/main" id="{B2B315E4-F72E-E644-91EF-467ED3ABE6AE}"/>
              </a:ext>
            </a:extLst>
          </p:cNvPr>
          <p:cNvSpPr>
            <a:spLocks noChangeShapeType="1"/>
          </p:cNvSpPr>
          <p:nvPr/>
        </p:nvSpPr>
        <p:spPr bwMode="auto">
          <a:xfrm>
            <a:off x="5943600" y="3886200"/>
            <a:ext cx="1420415" cy="784622"/>
          </a:xfrm>
          <a:prstGeom prst="line">
            <a:avLst/>
          </a:prstGeom>
          <a:noFill/>
          <a:ln w="12700">
            <a:solidFill>
              <a:schemeClr val="tx1"/>
            </a:solidFill>
            <a:prstDash val="dash"/>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6" name="Oval 14">
            <a:extLst>
              <a:ext uri="{FF2B5EF4-FFF2-40B4-BE49-F238E27FC236}">
                <a16:creationId xmlns:a16="http://schemas.microsoft.com/office/drawing/2014/main" id="{01D19C14-6CDE-CE4C-B7F5-5AB3DCBD7101}"/>
              </a:ext>
            </a:extLst>
          </p:cNvPr>
          <p:cNvSpPr>
            <a:spLocks noChangeArrowheads="1"/>
          </p:cNvSpPr>
          <p:nvPr/>
        </p:nvSpPr>
        <p:spPr bwMode="auto">
          <a:xfrm>
            <a:off x="7566420" y="4776787"/>
            <a:ext cx="42863" cy="47625"/>
          </a:xfrm>
          <a:prstGeom prst="ellipse">
            <a:avLst/>
          </a:prstGeom>
          <a:solidFill>
            <a:srgbClr val="037C03"/>
          </a:solidFill>
          <a:ln w="12700">
            <a:solidFill>
              <a:schemeClr val="bg2"/>
            </a:solidFill>
            <a:round/>
            <a:headEnd/>
            <a:tailEnd/>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
        <p:nvSpPr>
          <p:cNvPr id="37" name="Oval 15">
            <a:extLst>
              <a:ext uri="{FF2B5EF4-FFF2-40B4-BE49-F238E27FC236}">
                <a16:creationId xmlns:a16="http://schemas.microsoft.com/office/drawing/2014/main" id="{E47A8BC4-FED4-9047-93EB-F128C482E7E5}"/>
              </a:ext>
            </a:extLst>
          </p:cNvPr>
          <p:cNvSpPr>
            <a:spLocks noChangeArrowheads="1"/>
          </p:cNvSpPr>
          <p:nvPr/>
        </p:nvSpPr>
        <p:spPr bwMode="auto">
          <a:xfrm>
            <a:off x="5635227" y="3702843"/>
            <a:ext cx="42863" cy="47625"/>
          </a:xfrm>
          <a:prstGeom prst="ellipse">
            <a:avLst/>
          </a:prstGeom>
          <a:solidFill>
            <a:srgbClr val="037C03"/>
          </a:solidFill>
          <a:ln w="12700">
            <a:solidFill>
              <a:schemeClr val="bg2"/>
            </a:solidFill>
            <a:round/>
            <a:headEnd/>
            <a:tailEnd/>
          </a:ln>
        </p:spPr>
        <p:txBody>
          <a:bodyPr wrap="none" anchor="ctr"/>
          <a:lstStyle/>
          <a:p>
            <a:pPr marL="0" marR="0" lvl="0" indent="0" algn="l" defTabSz="685800" rtl="0" eaLnBrk="0" fontAlgn="auto" latinLnBrk="0" hangingPunct="0">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Myriad Pro"/>
              <a:ea typeface="+mn-ea"/>
              <a:cs typeface="+mn-cs"/>
            </a:endParaRPr>
          </a:p>
        </p:txBody>
      </p:sp>
    </p:spTree>
    <p:extLst>
      <p:ext uri="{BB962C8B-B14F-4D97-AF65-F5344CB8AC3E}">
        <p14:creationId xmlns:p14="http://schemas.microsoft.com/office/powerpoint/2010/main" val="76112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22" presetClass="entr" presetSubtype="1" fill="hold" grpId="0" nodeType="withEffect">
                                  <p:stCondLst>
                                    <p:cond delay="500"/>
                                  </p:stCondLst>
                                  <p:childTnLst>
                                    <p:set>
                                      <p:cBhvr>
                                        <p:cTn id="29" dur="1" fill="hold">
                                          <p:stCondLst>
                                            <p:cond delay="0"/>
                                          </p:stCondLst>
                                        </p:cTn>
                                        <p:tgtEl>
                                          <p:spTgt spid="35"/>
                                        </p:tgtEl>
                                        <p:attrNameLst>
                                          <p:attrName>style.visibility</p:attrName>
                                        </p:attrNameLst>
                                      </p:cBhvr>
                                      <p:to>
                                        <p:strVal val="visible"/>
                                      </p:to>
                                    </p:set>
                                    <p:animEffect transition="in" filter="wipe(up)">
                                      <p:cBhvr>
                                        <p:cTn id="30" dur="500"/>
                                        <p:tgtEl>
                                          <p:spTgt spid="35"/>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41640-7D75-5F4B-A0FE-66B039C70FF5}"/>
              </a:ext>
            </a:extLst>
          </p:cNvPr>
          <p:cNvSpPr>
            <a:spLocks noGrp="1"/>
          </p:cNvSpPr>
          <p:nvPr>
            <p:ph type="title"/>
          </p:nvPr>
        </p:nvSpPr>
        <p:spPr/>
        <p:txBody>
          <a:bodyPr/>
          <a:lstStyle/>
          <a:p>
            <a:r>
              <a:rPr lang="en-US" dirty="0"/>
              <a:t>Option 1: Rectify via </a:t>
            </a:r>
            <a:r>
              <a:rPr lang="en-US" dirty="0" err="1"/>
              <a:t>homography</a:t>
            </a:r>
            <a:endParaRPr lang="en-US" dirty="0"/>
          </a:p>
        </p:txBody>
      </p:sp>
      <p:pic>
        <p:nvPicPr>
          <p:cNvPr id="4" name="Picture 3">
            <a:extLst>
              <a:ext uri="{FF2B5EF4-FFF2-40B4-BE49-F238E27FC236}">
                <a16:creationId xmlns:a16="http://schemas.microsoft.com/office/drawing/2014/main" id="{D8A51147-4E40-D148-A07C-8511DBD3CFF9}"/>
              </a:ext>
            </a:extLst>
          </p:cNvPr>
          <p:cNvPicPr>
            <a:picLocks noChangeAspect="1"/>
          </p:cNvPicPr>
          <p:nvPr/>
        </p:nvPicPr>
        <p:blipFill>
          <a:blip r:embed="rId2"/>
          <a:stretch>
            <a:fillRect/>
          </a:stretch>
        </p:blipFill>
        <p:spPr>
          <a:xfrm>
            <a:off x="1524000" y="1383020"/>
            <a:ext cx="6903799" cy="5301458"/>
          </a:xfrm>
          <a:prstGeom prst="rect">
            <a:avLst/>
          </a:prstGeom>
        </p:spPr>
      </p:pic>
      <p:sp>
        <p:nvSpPr>
          <p:cNvPr id="5" name="TextBox 4">
            <a:extLst>
              <a:ext uri="{FF2B5EF4-FFF2-40B4-BE49-F238E27FC236}">
                <a16:creationId xmlns:a16="http://schemas.microsoft.com/office/drawing/2014/main" id="{C75F7FA4-BD35-394E-A9E1-66745EFB5FD2}"/>
              </a:ext>
            </a:extLst>
          </p:cNvPr>
          <p:cNvSpPr txBox="1"/>
          <p:nvPr/>
        </p:nvSpPr>
        <p:spPr>
          <a:xfrm>
            <a:off x="5943600" y="6515201"/>
            <a:ext cx="32004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Slide courtesy of Noah Snavely</a:t>
            </a:r>
          </a:p>
        </p:txBody>
      </p:sp>
      <p:sp>
        <p:nvSpPr>
          <p:cNvPr id="3" name="TextBox 2">
            <a:extLst>
              <a:ext uri="{FF2B5EF4-FFF2-40B4-BE49-F238E27FC236}">
                <a16:creationId xmlns:a16="http://schemas.microsoft.com/office/drawing/2014/main" id="{9D66EFC9-CF13-7548-914E-3E761372EB91}"/>
              </a:ext>
            </a:extLst>
          </p:cNvPr>
          <p:cNvSpPr txBox="1"/>
          <p:nvPr/>
        </p:nvSpPr>
        <p:spPr>
          <a:xfrm>
            <a:off x="28903" y="4754940"/>
            <a:ext cx="2502967" cy="1569660"/>
          </a:xfrm>
          <a:prstGeom prst="rect">
            <a:avLst/>
          </a:prstGeom>
          <a:noFill/>
        </p:spPr>
        <p:txBody>
          <a:bodyPr wrap="square" rtlCol="0">
            <a:spAutoFit/>
          </a:bodyPr>
          <a:lstStyle/>
          <a:p>
            <a:r>
              <a:rPr lang="en-US" sz="2400" dirty="0"/>
              <a:t>Then find correspondences on the horizontal scan line</a:t>
            </a:r>
          </a:p>
        </p:txBody>
      </p:sp>
    </p:spTree>
    <p:extLst>
      <p:ext uri="{BB962C8B-B14F-4D97-AF65-F5344CB8AC3E}">
        <p14:creationId xmlns:p14="http://schemas.microsoft.com/office/powerpoint/2010/main" val="621147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A476-26D6-7B44-984A-19431886D13B}"/>
              </a:ext>
            </a:extLst>
          </p:cNvPr>
          <p:cNvSpPr>
            <a:spLocks noGrp="1"/>
          </p:cNvSpPr>
          <p:nvPr>
            <p:ph type="title"/>
          </p:nvPr>
        </p:nvSpPr>
        <p:spPr/>
        <p:txBody>
          <a:bodyPr>
            <a:normAutofit fontScale="90000"/>
          </a:bodyPr>
          <a:lstStyle/>
          <a:p>
            <a:r>
              <a:rPr lang="en-US" sz="4000" dirty="0"/>
              <a:t>General case, known camera, find depth: </a:t>
            </a:r>
            <a:r>
              <a:rPr lang="en-US" dirty="0"/>
              <a:t>Option 2</a:t>
            </a:r>
          </a:p>
        </p:txBody>
      </p:sp>
      <p:sp>
        <p:nvSpPr>
          <p:cNvPr id="3" name="Content Placeholder 2">
            <a:extLst>
              <a:ext uri="{FF2B5EF4-FFF2-40B4-BE49-F238E27FC236}">
                <a16:creationId xmlns:a16="http://schemas.microsoft.com/office/drawing/2014/main" id="{D39156F5-48DD-294B-8AA0-6279077C5766}"/>
              </a:ext>
            </a:extLst>
          </p:cNvPr>
          <p:cNvSpPr>
            <a:spLocks noGrp="1"/>
          </p:cNvSpPr>
          <p:nvPr>
            <p:ph idx="1"/>
          </p:nvPr>
        </p:nvSpPr>
        <p:spPr/>
        <p:txBody>
          <a:bodyPr/>
          <a:lstStyle/>
          <a:p>
            <a:pPr marL="514350" indent="-514350">
              <a:buFont typeface="+mj-lt"/>
              <a:buAutoNum type="arabicPeriod"/>
            </a:pPr>
            <a:r>
              <a:rPr lang="en-US" dirty="0"/>
              <a:t>Find correspondences</a:t>
            </a:r>
          </a:p>
          <a:p>
            <a:pPr marL="514350" indent="-514350">
              <a:buFont typeface="+mj-lt"/>
              <a:buAutoNum type="arabicPeriod"/>
            </a:pPr>
            <a:r>
              <a:rPr lang="en-US" dirty="0"/>
              <a:t>Triangulate</a:t>
            </a:r>
          </a:p>
        </p:txBody>
      </p:sp>
    </p:spTree>
    <p:extLst>
      <p:ext uri="{BB962C8B-B14F-4D97-AF65-F5344CB8AC3E}">
        <p14:creationId xmlns:p14="http://schemas.microsoft.com/office/powerpoint/2010/main" val="1404542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A476-26D6-7B44-984A-19431886D13B}"/>
              </a:ext>
            </a:extLst>
          </p:cNvPr>
          <p:cNvSpPr>
            <a:spLocks noGrp="1"/>
          </p:cNvSpPr>
          <p:nvPr>
            <p:ph type="title"/>
          </p:nvPr>
        </p:nvSpPr>
        <p:spPr/>
        <p:txBody>
          <a:bodyPr>
            <a:normAutofit fontScale="90000"/>
          </a:bodyPr>
          <a:lstStyle/>
          <a:p>
            <a:r>
              <a:rPr lang="en-US" sz="4000" dirty="0"/>
              <a:t>General case, known camera, find depth: </a:t>
            </a:r>
            <a:r>
              <a:rPr lang="en-US" dirty="0"/>
              <a:t>Option 2</a:t>
            </a:r>
          </a:p>
        </p:txBody>
      </p:sp>
      <p:sp>
        <p:nvSpPr>
          <p:cNvPr id="3" name="Content Placeholder 2">
            <a:extLst>
              <a:ext uri="{FF2B5EF4-FFF2-40B4-BE49-F238E27FC236}">
                <a16:creationId xmlns:a16="http://schemas.microsoft.com/office/drawing/2014/main" id="{D39156F5-48DD-294B-8AA0-6279077C5766}"/>
              </a:ext>
            </a:extLst>
          </p:cNvPr>
          <p:cNvSpPr>
            <a:spLocks noGrp="1"/>
          </p:cNvSpPr>
          <p:nvPr>
            <p:ph idx="1"/>
          </p:nvPr>
        </p:nvSpPr>
        <p:spPr/>
        <p:txBody>
          <a:bodyPr/>
          <a:lstStyle/>
          <a:p>
            <a:pPr marL="514350" indent="-514350">
              <a:buFont typeface="+mj-lt"/>
              <a:buAutoNum type="arabicPeriod"/>
            </a:pPr>
            <a:r>
              <a:rPr lang="en-US" b="1" dirty="0"/>
              <a:t>Find correspondences</a:t>
            </a:r>
          </a:p>
          <a:p>
            <a:pPr marL="514350" indent="-514350">
              <a:buFont typeface="+mj-lt"/>
              <a:buAutoNum type="arabicPeriod"/>
            </a:pPr>
            <a:r>
              <a:rPr lang="en-US" dirty="0"/>
              <a:t>Triangulate</a:t>
            </a:r>
          </a:p>
        </p:txBody>
      </p:sp>
      <p:sp>
        <p:nvSpPr>
          <p:cNvPr id="4" name="TextBox 3">
            <a:extLst>
              <a:ext uri="{FF2B5EF4-FFF2-40B4-BE49-F238E27FC236}">
                <a16:creationId xmlns:a16="http://schemas.microsoft.com/office/drawing/2014/main" id="{3ABA955B-9FCB-7E48-8FF8-BBF3AA1D1C27}"/>
              </a:ext>
            </a:extLst>
          </p:cNvPr>
          <p:cNvSpPr txBox="1"/>
          <p:nvPr/>
        </p:nvSpPr>
        <p:spPr>
          <a:xfrm>
            <a:off x="1028700" y="3300549"/>
            <a:ext cx="7086600" cy="1815882"/>
          </a:xfrm>
          <a:prstGeom prst="rect">
            <a:avLst/>
          </a:prstGeom>
          <a:noFill/>
        </p:spPr>
        <p:txBody>
          <a:bodyPr wrap="square" rtlCol="0">
            <a:spAutoFit/>
          </a:bodyPr>
          <a:lstStyle/>
          <a:p>
            <a:r>
              <a:rPr lang="en-US" sz="2800" dirty="0"/>
              <a:t>Can we restrict the search space again to 1D?</a:t>
            </a:r>
          </a:p>
          <a:p>
            <a:endParaRPr lang="en-US" sz="2800" dirty="0"/>
          </a:p>
          <a:p>
            <a:r>
              <a:rPr lang="en-US" sz="2800" dirty="0"/>
              <a:t>What is the relationship between the camera + the corresponding points?  </a:t>
            </a:r>
          </a:p>
        </p:txBody>
      </p:sp>
    </p:spTree>
    <p:extLst>
      <p:ext uri="{BB962C8B-B14F-4D97-AF65-F5344CB8AC3E}">
        <p14:creationId xmlns:p14="http://schemas.microsoft.com/office/powerpoint/2010/main" val="176705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76200"/>
            <a:ext cx="8229600" cy="1143000"/>
          </a:xfrm>
        </p:spPr>
        <p:txBody>
          <a:bodyPr>
            <a:normAutofit fontScale="90000"/>
          </a:bodyPr>
          <a:lstStyle/>
          <a:p>
            <a:r>
              <a:rPr lang="en-US" dirty="0"/>
              <a:t>Where do </a:t>
            </a:r>
            <a:r>
              <a:rPr lang="en-US" dirty="0" err="1"/>
              <a:t>epipolar</a:t>
            </a:r>
            <a:r>
              <a:rPr lang="en-US" dirty="0"/>
              <a:t> lines come from?</a:t>
            </a:r>
          </a:p>
        </p:txBody>
      </p:sp>
      <p:pic>
        <p:nvPicPr>
          <p:cNvPr id="4" name="Picture 3">
            <a:extLst>
              <a:ext uri="{FF2B5EF4-FFF2-40B4-BE49-F238E27FC236}">
                <a16:creationId xmlns:a16="http://schemas.microsoft.com/office/drawing/2014/main" id="{18D885E6-727C-2648-82F5-58705BC30AD4}"/>
              </a:ext>
            </a:extLst>
          </p:cNvPr>
          <p:cNvPicPr>
            <a:picLocks noChangeAspect="1"/>
          </p:cNvPicPr>
          <p:nvPr/>
        </p:nvPicPr>
        <p:blipFill>
          <a:blip r:embed="rId3"/>
          <a:stretch>
            <a:fillRect/>
          </a:stretch>
        </p:blipFill>
        <p:spPr>
          <a:xfrm>
            <a:off x="886337" y="1600200"/>
            <a:ext cx="7766050" cy="4514088"/>
          </a:xfrm>
          <a:prstGeom prst="rect">
            <a:avLst/>
          </a:prstGeom>
        </p:spPr>
      </p:pic>
      <p:sp>
        <p:nvSpPr>
          <p:cNvPr id="20" name="TextBox 19">
            <a:extLst>
              <a:ext uri="{FF2B5EF4-FFF2-40B4-BE49-F238E27FC236}">
                <a16:creationId xmlns:a16="http://schemas.microsoft.com/office/drawing/2014/main" id="{2F3A4DCC-B086-6845-BE4F-C9FECF9568EC}"/>
              </a:ext>
            </a:extLst>
          </p:cNvPr>
          <p:cNvSpPr txBox="1"/>
          <p:nvPr/>
        </p:nvSpPr>
        <p:spPr>
          <a:xfrm>
            <a:off x="5943600" y="6515201"/>
            <a:ext cx="320040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lumMod val="50000"/>
                  </a:prstClr>
                </a:solidFill>
                <a:effectLst/>
                <a:uLnTx/>
                <a:uFillTx/>
                <a:latin typeface="Calibri"/>
                <a:ea typeface="+mn-ea"/>
                <a:cs typeface="+mn-cs"/>
              </a:rPr>
              <a:t>Slide courtesy of Noah Snavely</a:t>
            </a:r>
          </a:p>
        </p:txBody>
      </p:sp>
    </p:spTree>
    <p:extLst>
      <p:ext uri="{BB962C8B-B14F-4D97-AF65-F5344CB8AC3E}">
        <p14:creationId xmlns:p14="http://schemas.microsoft.com/office/powerpoint/2010/main" val="3353041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idx="4294967295"/>
          </p:nvPr>
        </p:nvSpPr>
        <p:spPr>
          <a:xfrm>
            <a:off x="117477" y="106363"/>
            <a:ext cx="8880475" cy="1143000"/>
          </a:xfrm>
        </p:spPr>
        <p:txBody>
          <a:bodyPr/>
          <a:lstStyle/>
          <a:p>
            <a:pPr eaLnBrk="1" hangingPunct="1"/>
            <a:r>
              <a:rPr lang="en-US"/>
              <a:t>Stereo correspondence constraints</a:t>
            </a:r>
          </a:p>
        </p:txBody>
      </p:sp>
      <p:pic>
        <p:nvPicPr>
          <p:cNvPr id="60419" name="Picture 2"/>
          <p:cNvPicPr>
            <a:picLocks noChangeAspect="1" noChangeArrowheads="1"/>
          </p:cNvPicPr>
          <p:nvPr/>
        </p:nvPicPr>
        <p:blipFill>
          <a:blip r:embed="rId3" cstate="print"/>
          <a:srcRect l="23750" t="73161" r="36250" b="7008"/>
          <a:stretch>
            <a:fillRect/>
          </a:stretch>
        </p:blipFill>
        <p:spPr bwMode="auto">
          <a:xfrm>
            <a:off x="533400" y="1752600"/>
            <a:ext cx="7315200" cy="2209800"/>
          </a:xfrm>
          <a:prstGeom prst="rect">
            <a:avLst/>
          </a:prstGeom>
          <a:noFill/>
          <a:ln w="9525">
            <a:noFill/>
            <a:miter lim="800000"/>
            <a:headEnd/>
            <a:tailEnd/>
          </a:ln>
        </p:spPr>
      </p:pic>
      <p:sp>
        <p:nvSpPr>
          <p:cNvPr id="7" name="Content Placeholder 2"/>
          <p:cNvSpPr txBox="1">
            <a:spLocks/>
          </p:cNvSpPr>
          <p:nvPr/>
        </p:nvSpPr>
        <p:spPr bwMode="auto">
          <a:xfrm>
            <a:off x="914400" y="4581525"/>
            <a:ext cx="7308850" cy="1125538"/>
          </a:xfrm>
          <a:prstGeom prst="rect">
            <a:avLst/>
          </a:prstGeom>
          <a:noFill/>
          <a:ln w="9525">
            <a:noFill/>
            <a:miter lim="800000"/>
            <a:headEnd/>
            <a:tailEnd/>
          </a:ln>
          <a:effectLst/>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400" b="0" i="0" u="none" strike="noStrike" kern="0" cap="none" spc="0" normalizeH="0" baseline="0" noProof="0" dirty="0">
                <a:ln>
                  <a:noFill/>
                </a:ln>
                <a:solidFill>
                  <a:prstClr val="black"/>
                </a:solidFill>
                <a:effectLst/>
                <a:uLnTx/>
                <a:uFillTx/>
                <a:latin typeface="Calibri"/>
                <a:ea typeface="+mn-ea"/>
                <a:cs typeface="+mn-cs"/>
              </a:rPr>
              <a:t>Given p in left image, where can corresponding point p’ be?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l="42084" t="65640" r="21667" b="9061"/>
          <a:stretch>
            <a:fillRect/>
          </a:stretch>
        </p:blipFill>
        <p:spPr bwMode="auto">
          <a:xfrm>
            <a:off x="1219200" y="1639888"/>
            <a:ext cx="6629400" cy="2819400"/>
          </a:xfrm>
          <a:prstGeom prst="rect">
            <a:avLst/>
          </a:prstGeom>
          <a:noFill/>
          <a:ln w="9525">
            <a:noFill/>
            <a:miter lim="800000"/>
            <a:headEnd/>
            <a:tailEnd/>
          </a:ln>
        </p:spPr>
      </p:pic>
      <p:sp>
        <p:nvSpPr>
          <p:cNvPr id="5" name="Content Placeholder 2"/>
          <p:cNvSpPr txBox="1">
            <a:spLocks/>
          </p:cNvSpPr>
          <p:nvPr/>
        </p:nvSpPr>
        <p:spPr bwMode="auto">
          <a:xfrm>
            <a:off x="914400" y="4581525"/>
            <a:ext cx="7308850" cy="1125538"/>
          </a:xfrm>
          <a:prstGeom prst="rect">
            <a:avLst/>
          </a:prstGeom>
          <a:noFill/>
          <a:ln w="9525">
            <a:noFill/>
            <a:miter lim="800000"/>
            <a:headEnd/>
            <a:tailEnd/>
          </a:ln>
          <a:effectLst/>
        </p:spPr>
        <p:txBody>
          <a:bodyPr/>
          <a:lstStyle/>
          <a:p>
            <a:pPr marL="342900" marR="0" lvl="0" indent="-342900" algn="l" defTabSz="914400" rtl="0" eaLnBrk="1" fontAlgn="auto" latinLnBrk="0" hangingPunct="1">
              <a:lnSpc>
                <a:spcPct val="100000"/>
              </a:lnSpc>
              <a:spcBef>
                <a:spcPct val="20000"/>
              </a:spcBef>
              <a:spcAft>
                <a:spcPts val="0"/>
              </a:spcAft>
              <a:buClrTx/>
              <a:buSzTx/>
              <a:buFontTx/>
              <a:buChar char="•"/>
              <a:tabLst/>
              <a:defRPr/>
            </a:pPr>
            <a:r>
              <a:rPr kumimoji="0" lang="en-US" sz="2400" b="0" i="0" u="none" strike="noStrike" kern="0" cap="none" spc="0" normalizeH="0" baseline="0" noProof="0" dirty="0">
                <a:ln>
                  <a:noFill/>
                </a:ln>
                <a:solidFill>
                  <a:prstClr val="black"/>
                </a:solidFill>
                <a:effectLst/>
                <a:uLnTx/>
                <a:uFillTx/>
                <a:latin typeface="Calibri"/>
                <a:ea typeface="+mn-ea"/>
                <a:cs typeface="+mn-cs"/>
              </a:rPr>
              <a:t>Given p in left image, where can corresponding point p’ be?</a:t>
            </a:r>
          </a:p>
        </p:txBody>
      </p:sp>
      <p:sp>
        <p:nvSpPr>
          <p:cNvPr id="8" name="Title 1"/>
          <p:cNvSpPr txBox="1">
            <a:spLocks/>
          </p:cNvSpPr>
          <p:nvPr/>
        </p:nvSpPr>
        <p:spPr bwMode="auto">
          <a:xfrm>
            <a:off x="117477" y="106363"/>
            <a:ext cx="8880475" cy="11430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1F497D"/>
                </a:solidFill>
                <a:effectLst/>
                <a:uLnTx/>
                <a:uFillTx/>
                <a:latin typeface="Calibri"/>
                <a:ea typeface="+mn-ea"/>
                <a:cs typeface="+mn-cs"/>
              </a:rPr>
              <a:t>Stereo correspondence constraints</a:t>
            </a:r>
            <a:endParaRPr kumimoji="0" lang="en-US" sz="4400" b="0" i="0" u="none" strike="noStrike" kern="0" cap="none" spc="0" normalizeH="0" baseline="0" noProof="0" dirty="0">
              <a:ln>
                <a:noFill/>
              </a:ln>
              <a:solidFill>
                <a:srgbClr val="1F497D"/>
              </a:solidFill>
              <a:effectLst/>
              <a:uLnTx/>
              <a:uFillTx/>
              <a:latin typeface="Calibri"/>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2"/>
            <a:ext cx="4572000" cy="303662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752602"/>
            <a:ext cx="4572000" cy="3036627"/>
          </a:xfrm>
          <a:prstGeom prst="rect">
            <a:avLst/>
          </a:prstGeom>
        </p:spPr>
      </p:pic>
      <p:sp>
        <p:nvSpPr>
          <p:cNvPr id="10" name="Title 1"/>
          <p:cNvSpPr>
            <a:spLocks noGrp="1"/>
          </p:cNvSpPr>
          <p:nvPr>
            <p:ph type="title"/>
          </p:nvPr>
        </p:nvSpPr>
        <p:spPr>
          <a:xfrm>
            <a:off x="457200" y="274638"/>
            <a:ext cx="8229600" cy="1143000"/>
          </a:xfrm>
        </p:spPr>
        <p:txBody>
          <a:bodyPr/>
          <a:lstStyle/>
          <a:p>
            <a:r>
              <a:rPr lang="en-US" dirty="0"/>
              <a:t>Where do we need to search?</a:t>
            </a:r>
          </a:p>
        </p:txBody>
      </p:sp>
      <p:sp>
        <p:nvSpPr>
          <p:cNvPr id="11" name="Right Arrow 10"/>
          <p:cNvSpPr/>
          <p:nvPr/>
        </p:nvSpPr>
        <p:spPr bwMode="auto">
          <a:xfrm rot="19583374">
            <a:off x="1199476" y="3927573"/>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 name="Rectangle 13"/>
          <p:cNvSpPr/>
          <p:nvPr/>
        </p:nvSpPr>
        <p:spPr bwMode="auto">
          <a:xfrm>
            <a:off x="4572000" y="1752602"/>
            <a:ext cx="4572000" cy="3036627"/>
          </a:xfrm>
          <a:prstGeom prst="rect">
            <a:avLst/>
          </a:prstGeom>
          <a:solidFill>
            <a:schemeClr val="accent1">
              <a:alpha val="49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Oval 11"/>
          <p:cNvSpPr/>
          <p:nvPr/>
        </p:nvSpPr>
        <p:spPr bwMode="auto">
          <a:xfrm>
            <a:off x="5181600" y="3581400"/>
            <a:ext cx="1676400" cy="838200"/>
          </a:xfrm>
          <a:prstGeom prst="ellipse">
            <a:avLst/>
          </a:prstGeom>
          <a:solidFill>
            <a:schemeClr val="accent1">
              <a:alpha val="51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Right Arrow 14"/>
          <p:cNvSpPr/>
          <p:nvPr/>
        </p:nvSpPr>
        <p:spPr bwMode="auto">
          <a:xfrm rot="6811734">
            <a:off x="5368003" y="2877285"/>
            <a:ext cx="838200" cy="45720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p:nvPr/>
        </p:nvSpPr>
        <p:spPr bwMode="auto">
          <a:xfrm>
            <a:off x="4586316" y="3886201"/>
            <a:ext cx="4557684" cy="8731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7" name="Rectangle 16"/>
          <p:cNvSpPr/>
          <p:nvPr/>
        </p:nvSpPr>
        <p:spPr bwMode="auto">
          <a:xfrm rot="888750">
            <a:off x="4487253" y="3892246"/>
            <a:ext cx="4755012" cy="150633"/>
          </a:xfrm>
          <a:prstGeom prst="rect">
            <a:avLst/>
          </a:prstGeom>
          <a:solidFill>
            <a:schemeClr val="accent1">
              <a:alpha val="48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extBox 1"/>
          <p:cNvSpPr txBox="1"/>
          <p:nvPr/>
        </p:nvSpPr>
        <p:spPr>
          <a:xfrm>
            <a:off x="7010402" y="6477000"/>
            <a:ext cx="20333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Slide by James Hays</a:t>
            </a:r>
          </a:p>
        </p:txBody>
      </p:sp>
    </p:spTree>
    <p:extLst>
      <p:ext uri="{BB962C8B-B14F-4D97-AF65-F5344CB8AC3E}">
        <p14:creationId xmlns:p14="http://schemas.microsoft.com/office/powerpoint/2010/main" val="31301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4" grpId="1" animBg="1"/>
      <p:bldP spid="12" grpId="0" animBg="1"/>
      <p:bldP spid="12" grpId="1" animBg="1"/>
      <p:bldP spid="15" grpId="0" animBg="1"/>
      <p:bldP spid="15" grpId="1" animBg="1"/>
      <p:bldP spid="16" grpId="0" animBg="1"/>
      <p:bldP spid="16" grpId="1"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E07F8-6B42-7646-8CDC-3477F0B9B8AA}"/>
              </a:ext>
            </a:extLst>
          </p:cNvPr>
          <p:cNvSpPr>
            <a:spLocks noGrp="1"/>
          </p:cNvSpPr>
          <p:nvPr>
            <p:ph type="title"/>
          </p:nvPr>
        </p:nvSpPr>
        <p:spPr/>
        <p:txBody>
          <a:bodyPr/>
          <a:lstStyle/>
          <a:p>
            <a:r>
              <a:rPr lang="en-US" dirty="0" err="1"/>
              <a:t>Epipolar</a:t>
            </a:r>
            <a:r>
              <a:rPr lang="en-US" dirty="0"/>
              <a:t> Geometry</a:t>
            </a:r>
          </a:p>
        </p:txBody>
      </p:sp>
      <p:pic>
        <p:nvPicPr>
          <p:cNvPr id="4" name="Picture 3">
            <a:extLst>
              <a:ext uri="{FF2B5EF4-FFF2-40B4-BE49-F238E27FC236}">
                <a16:creationId xmlns:a16="http://schemas.microsoft.com/office/drawing/2014/main" id="{A90AAA5B-8F21-A84F-8A25-BD5F5BAC7EA2}"/>
              </a:ext>
            </a:extLst>
          </p:cNvPr>
          <p:cNvPicPr>
            <a:picLocks noChangeAspect="1"/>
          </p:cNvPicPr>
          <p:nvPr/>
        </p:nvPicPr>
        <p:blipFill rotWithShape="1">
          <a:blip r:embed="rId3"/>
          <a:srcRect l="5585" r="48457"/>
          <a:stretch/>
        </p:blipFill>
        <p:spPr>
          <a:xfrm>
            <a:off x="369653" y="1947737"/>
            <a:ext cx="4202349" cy="3385138"/>
          </a:xfrm>
          <a:prstGeom prst="rect">
            <a:avLst/>
          </a:prstGeom>
        </p:spPr>
      </p:pic>
      <p:sp>
        <p:nvSpPr>
          <p:cNvPr id="5" name="Rectangle 11">
            <a:extLst>
              <a:ext uri="{FF2B5EF4-FFF2-40B4-BE49-F238E27FC236}">
                <a16:creationId xmlns:a16="http://schemas.microsoft.com/office/drawing/2014/main" id="{86E8DAC9-94A8-6B41-BA18-388A31C7EA02}"/>
              </a:ext>
            </a:extLst>
          </p:cNvPr>
          <p:cNvSpPr>
            <a:spLocks noChangeArrowheads="1"/>
          </p:cNvSpPr>
          <p:nvPr>
            <p:custDataLst>
              <p:tags r:id="rId1"/>
            </p:custDataLst>
          </p:nvPr>
        </p:nvSpPr>
        <p:spPr bwMode="auto">
          <a:xfrm>
            <a:off x="3228975" y="5290263"/>
            <a:ext cx="2686050" cy="253916"/>
          </a:xfrm>
          <a:prstGeom prst="rect">
            <a:avLst/>
          </a:prstGeom>
          <a:noFill/>
          <a:ln w="9525">
            <a:noFill/>
            <a:miter lim="800000"/>
            <a:headEnd/>
            <a:tailEnd/>
          </a:ln>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Arial" pitchFamily="34" charset="0"/>
                <a:ea typeface="+mn-ea"/>
                <a:cs typeface="+mn-cs"/>
              </a:rPr>
              <a:t>Figures by Carlos Hernandez</a:t>
            </a:r>
          </a:p>
        </p:txBody>
      </p:sp>
      <p:pic>
        <p:nvPicPr>
          <p:cNvPr id="6" name="Picture 5">
            <a:extLst>
              <a:ext uri="{FF2B5EF4-FFF2-40B4-BE49-F238E27FC236}">
                <a16:creationId xmlns:a16="http://schemas.microsoft.com/office/drawing/2014/main" id="{7B9264DD-F276-7C44-8424-718A1344004E}"/>
              </a:ext>
            </a:extLst>
          </p:cNvPr>
          <p:cNvPicPr>
            <a:picLocks noChangeAspect="1"/>
          </p:cNvPicPr>
          <p:nvPr/>
        </p:nvPicPr>
        <p:blipFill rotWithShape="1">
          <a:blip r:embed="rId3"/>
          <a:srcRect l="51090"/>
          <a:stretch/>
        </p:blipFill>
        <p:spPr>
          <a:xfrm>
            <a:off x="4671711" y="1947737"/>
            <a:ext cx="4472291" cy="3385138"/>
          </a:xfrm>
          <a:prstGeom prst="rect">
            <a:avLst/>
          </a:prstGeom>
        </p:spPr>
      </p:pic>
      <p:sp>
        <p:nvSpPr>
          <p:cNvPr id="7" name="Oval 6">
            <a:extLst>
              <a:ext uri="{FF2B5EF4-FFF2-40B4-BE49-F238E27FC236}">
                <a16:creationId xmlns:a16="http://schemas.microsoft.com/office/drawing/2014/main" id="{F2369E2F-0411-B944-8A05-8EBB766FD011}"/>
              </a:ext>
            </a:extLst>
          </p:cNvPr>
          <p:cNvSpPr/>
          <p:nvPr/>
        </p:nvSpPr>
        <p:spPr>
          <a:xfrm rot="12578467">
            <a:off x="4874423" y="3662288"/>
            <a:ext cx="1768432" cy="867431"/>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D72CC752-EBD4-654B-AB91-24BFA1EABB31}"/>
              </a:ext>
            </a:extLst>
          </p:cNvPr>
          <p:cNvSpPr/>
          <p:nvPr/>
        </p:nvSpPr>
        <p:spPr>
          <a:xfrm rot="3244972">
            <a:off x="7341700" y="3302620"/>
            <a:ext cx="1027696" cy="55107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588C2E3-651E-E244-B765-D36D79975999}"/>
              </a:ext>
            </a:extLst>
          </p:cNvPr>
          <p:cNvSpPr txBox="1"/>
          <p:nvPr/>
        </p:nvSpPr>
        <p:spPr>
          <a:xfrm>
            <a:off x="-76200" y="5862974"/>
            <a:ext cx="9220200" cy="954107"/>
          </a:xfrm>
          <a:prstGeom prst="rect">
            <a:avLst/>
          </a:prstGeom>
          <a:noFill/>
        </p:spPr>
        <p:txBody>
          <a:bodyPr wrap="square" rtlCol="0">
            <a:spAutoFit/>
          </a:bodyPr>
          <a:lstStyle/>
          <a:p>
            <a:pPr algn="ctr"/>
            <a:r>
              <a:rPr lang="en-US" sz="2800" dirty="0"/>
              <a:t>If you get confused with the following math, </a:t>
            </a:r>
            <a:br>
              <a:rPr lang="en-US" sz="2800" dirty="0"/>
            </a:br>
            <a:r>
              <a:rPr lang="en-US" sz="2800" dirty="0"/>
              <a:t>look at this picture again, it just describes this.</a:t>
            </a:r>
          </a:p>
        </p:txBody>
      </p:sp>
    </p:spTree>
    <p:extLst>
      <p:ext uri="{BB962C8B-B14F-4D97-AF65-F5344CB8AC3E}">
        <p14:creationId xmlns:p14="http://schemas.microsoft.com/office/powerpoint/2010/main" val="239053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Arrow Connector 38">
            <a:extLst>
              <a:ext uri="{FF2B5EF4-FFF2-40B4-BE49-F238E27FC236}">
                <a16:creationId xmlns:a16="http://schemas.microsoft.com/office/drawing/2014/main" id="{F0A81097-EDA5-CA48-B056-C1B00DA0A326}"/>
              </a:ext>
            </a:extLst>
          </p:cNvPr>
          <p:cNvCxnSpPr>
            <a:cxnSpLocks/>
          </p:cNvCxnSpPr>
          <p:nvPr/>
        </p:nvCxnSpPr>
        <p:spPr>
          <a:xfrm flipH="1" flipV="1">
            <a:off x="1801327" y="1824420"/>
            <a:ext cx="727940" cy="2989370"/>
          </a:xfrm>
          <a:prstGeom prst="straightConnector1">
            <a:avLst/>
          </a:prstGeom>
          <a:ln w="3810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ABA2E62A-C630-C746-9F0F-1E3E1CD76691}"/>
              </a:ext>
            </a:extLst>
          </p:cNvPr>
          <p:cNvGrpSpPr/>
          <p:nvPr/>
        </p:nvGrpSpPr>
        <p:grpSpPr>
          <a:xfrm>
            <a:off x="1483244" y="2176702"/>
            <a:ext cx="1057781" cy="2637088"/>
            <a:chOff x="1977656" y="1759269"/>
            <a:chExt cx="1410374" cy="3516117"/>
          </a:xfrm>
        </p:grpSpPr>
        <p:cxnSp>
          <p:nvCxnSpPr>
            <p:cNvPr id="28" name="Straight Connector 27">
              <a:extLst>
                <a:ext uri="{FF2B5EF4-FFF2-40B4-BE49-F238E27FC236}">
                  <a16:creationId xmlns:a16="http://schemas.microsoft.com/office/drawing/2014/main" id="{1895BEBC-E649-C94E-A850-39D2E47428E8}"/>
                </a:ext>
              </a:extLst>
            </p:cNvPr>
            <p:cNvCxnSpPr/>
            <p:nvPr/>
          </p:nvCxnSpPr>
          <p:spPr>
            <a:xfrm>
              <a:off x="1977656" y="4163163"/>
              <a:ext cx="1410374" cy="111222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5692986-36BF-5E4D-83C0-C975142B8047}"/>
                </a:ext>
              </a:extLst>
            </p:cNvPr>
            <p:cNvCxnSpPr>
              <a:cxnSpLocks/>
            </p:cNvCxnSpPr>
            <p:nvPr/>
          </p:nvCxnSpPr>
          <p:spPr>
            <a:xfrm>
              <a:off x="2244184" y="3429000"/>
              <a:ext cx="1143846" cy="184638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EBCA673-4223-CF49-9BAE-A36D91021820}"/>
                </a:ext>
              </a:extLst>
            </p:cNvPr>
            <p:cNvCxnSpPr>
              <a:cxnSpLocks/>
            </p:cNvCxnSpPr>
            <p:nvPr/>
          </p:nvCxnSpPr>
          <p:spPr>
            <a:xfrm>
              <a:off x="2510712" y="2694837"/>
              <a:ext cx="876436" cy="258054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4E619D-1864-304A-8910-9C8C0D6396A3}"/>
                </a:ext>
              </a:extLst>
            </p:cNvPr>
            <p:cNvCxnSpPr>
              <a:cxnSpLocks/>
            </p:cNvCxnSpPr>
            <p:nvPr/>
          </p:nvCxnSpPr>
          <p:spPr>
            <a:xfrm>
              <a:off x="2816107" y="1759269"/>
              <a:ext cx="566307" cy="3516117"/>
            </a:xfrm>
            <a:prstGeom prst="line">
              <a:avLst/>
            </a:prstGeom>
            <a:ln w="28575"/>
          </p:spPr>
          <p:style>
            <a:lnRef idx="1">
              <a:schemeClr val="accent1"/>
            </a:lnRef>
            <a:fillRef idx="0">
              <a:schemeClr val="accent1"/>
            </a:fillRef>
            <a:effectRef idx="0">
              <a:schemeClr val="accent1"/>
            </a:effectRef>
            <a:fontRef idx="minor">
              <a:schemeClr val="tx1"/>
            </a:fontRef>
          </p:style>
        </p:cxnSp>
      </p:grpSp>
      <p:cxnSp>
        <p:nvCxnSpPr>
          <p:cNvPr id="11" name="Straight Arrow Connector 10">
            <a:extLst>
              <a:ext uri="{FF2B5EF4-FFF2-40B4-BE49-F238E27FC236}">
                <a16:creationId xmlns:a16="http://schemas.microsoft.com/office/drawing/2014/main" id="{0DAF2A5A-2107-B847-98B2-0FD18D008D13}"/>
              </a:ext>
            </a:extLst>
          </p:cNvPr>
          <p:cNvCxnSpPr/>
          <p:nvPr/>
        </p:nvCxnSpPr>
        <p:spPr>
          <a:xfrm flipV="1">
            <a:off x="1186814" y="1734436"/>
            <a:ext cx="1046025" cy="3079354"/>
          </a:xfrm>
          <a:prstGeom prst="straightConnector1">
            <a:avLst/>
          </a:prstGeom>
          <a:ln w="38100">
            <a:solidFill>
              <a:srgbClr val="FF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 name="Picture 3" descr="lincoln_full"/>
          <p:cNvPicPr>
            <a:picLocks noChangeAspect="1" noChangeArrowheads="1"/>
          </p:cNvPicPr>
          <p:nvPr>
            <p:custDataLst>
              <p:tags r:id="rId1"/>
            </p:custDataLst>
          </p:nvPr>
        </p:nvPicPr>
        <p:blipFill>
          <a:blip r:embed="rId7" cstate="print"/>
          <a:srcRect/>
          <a:stretch>
            <a:fillRect/>
          </a:stretch>
        </p:blipFill>
        <p:spPr bwMode="auto">
          <a:xfrm>
            <a:off x="4791610" y="2127742"/>
            <a:ext cx="3771900" cy="2174081"/>
          </a:xfrm>
          <a:prstGeom prst="rect">
            <a:avLst/>
          </a:prstGeom>
          <a:noFill/>
          <a:ln w="9525">
            <a:noFill/>
            <a:miter lim="800000"/>
            <a:headEnd/>
            <a:tailEnd/>
          </a:ln>
        </p:spPr>
      </p:pic>
      <p:sp>
        <p:nvSpPr>
          <p:cNvPr id="6" name="Line 6"/>
          <p:cNvSpPr>
            <a:spLocks noChangeShapeType="1"/>
          </p:cNvSpPr>
          <p:nvPr>
            <p:custDataLst>
              <p:tags r:id="rId2"/>
            </p:custDataLst>
          </p:nvPr>
        </p:nvSpPr>
        <p:spPr bwMode="auto">
          <a:xfrm>
            <a:off x="6675701" y="3670789"/>
            <a:ext cx="1887811" cy="0"/>
          </a:xfrm>
          <a:prstGeom prst="line">
            <a:avLst/>
          </a:prstGeom>
          <a:noFill/>
          <a:ln w="28575">
            <a:solidFill>
              <a:schemeClr val="bg1"/>
            </a:solidFill>
            <a:prstDash val="dash"/>
            <a:round/>
            <a:headEnd/>
            <a:tailEnd/>
          </a:ln>
        </p:spPr>
        <p:txBody>
          <a:bodyPr/>
          <a:lstStyle/>
          <a:p>
            <a:endParaRPr lang="en-US" sz="1350">
              <a:solidFill>
                <a:prstClr val="black"/>
              </a:solidFill>
              <a:latin typeface="Calibri"/>
            </a:endParaRPr>
          </a:p>
        </p:txBody>
      </p:sp>
      <p:sp>
        <p:nvSpPr>
          <p:cNvPr id="10" name="TextBox 9"/>
          <p:cNvSpPr txBox="1"/>
          <p:nvPr/>
        </p:nvSpPr>
        <p:spPr>
          <a:xfrm>
            <a:off x="3991510" y="3471794"/>
            <a:ext cx="800100" cy="507831"/>
          </a:xfrm>
          <a:prstGeom prst="rect">
            <a:avLst/>
          </a:prstGeom>
          <a:noFill/>
        </p:spPr>
        <p:txBody>
          <a:bodyPr wrap="square" rtlCol="0">
            <a:spAutoFit/>
          </a:bodyPr>
          <a:lstStyle/>
          <a:p>
            <a:pPr algn="ctr"/>
            <a:r>
              <a:rPr lang="en-US" sz="1350" i="1" dirty="0" err="1">
                <a:solidFill>
                  <a:prstClr val="black"/>
                </a:solidFill>
                <a:latin typeface="Calibri"/>
              </a:rPr>
              <a:t>epipolar</a:t>
            </a:r>
            <a:r>
              <a:rPr lang="en-US" sz="1350" i="1" dirty="0">
                <a:solidFill>
                  <a:prstClr val="black"/>
                </a:solidFill>
                <a:latin typeface="Calibri"/>
              </a:rPr>
              <a:t> lines</a:t>
            </a:r>
          </a:p>
        </p:txBody>
      </p:sp>
      <p:sp>
        <p:nvSpPr>
          <p:cNvPr id="13" name="Title 12"/>
          <p:cNvSpPr>
            <a:spLocks noGrp="1"/>
          </p:cNvSpPr>
          <p:nvPr>
            <p:ph type="title"/>
          </p:nvPr>
        </p:nvSpPr>
        <p:spPr/>
        <p:txBody>
          <a:bodyPr/>
          <a:lstStyle/>
          <a:p>
            <a:r>
              <a:rPr lang="en-US" dirty="0" err="1"/>
              <a:t>Epipolar</a:t>
            </a:r>
            <a:r>
              <a:rPr lang="en-US" dirty="0"/>
              <a:t> Line</a:t>
            </a:r>
          </a:p>
        </p:txBody>
      </p:sp>
      <p:sp>
        <p:nvSpPr>
          <p:cNvPr id="3" name="Oval 7"/>
          <p:cNvSpPr>
            <a:spLocks noChangeAspect="1" noChangeArrowheads="1"/>
          </p:cNvSpPr>
          <p:nvPr>
            <p:custDataLst>
              <p:tags r:id="rId3"/>
            </p:custDataLst>
          </p:nvPr>
        </p:nvSpPr>
        <p:spPr bwMode="auto">
          <a:xfrm>
            <a:off x="7624107" y="3613512"/>
            <a:ext cx="114300" cy="114300"/>
          </a:xfrm>
          <a:prstGeom prst="ellipse">
            <a:avLst/>
          </a:prstGeom>
          <a:solidFill>
            <a:srgbClr val="FFFF00"/>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9" name="Oval 9"/>
          <p:cNvSpPr>
            <a:spLocks noChangeAspect="1" noChangeArrowheads="1"/>
          </p:cNvSpPr>
          <p:nvPr>
            <p:custDataLst>
              <p:tags r:id="rId4"/>
            </p:custDataLst>
          </p:nvPr>
        </p:nvSpPr>
        <p:spPr bwMode="auto">
          <a:xfrm>
            <a:off x="5836979" y="3606368"/>
            <a:ext cx="114300" cy="114300"/>
          </a:xfrm>
          <a:prstGeom prst="ellipse">
            <a:avLst/>
          </a:prstGeom>
          <a:solidFill>
            <a:srgbClr val="FFFF00"/>
          </a:solidFill>
          <a:ln w="9525">
            <a:solidFill>
              <a:schemeClr val="tx1"/>
            </a:solidFill>
            <a:round/>
            <a:headEnd/>
            <a:tailEnd/>
          </a:ln>
        </p:spPr>
        <p:txBody>
          <a:bodyPr wrap="none" anchor="ctr"/>
          <a:lstStyle/>
          <a:p>
            <a:endParaRPr lang="en-US" sz="1350">
              <a:solidFill>
                <a:prstClr val="black"/>
              </a:solidFill>
              <a:latin typeface="Calibri"/>
            </a:endParaRPr>
          </a:p>
        </p:txBody>
      </p:sp>
      <p:sp>
        <p:nvSpPr>
          <p:cNvPr id="15" name="TextBox 14"/>
          <p:cNvSpPr txBox="1"/>
          <p:nvPr/>
        </p:nvSpPr>
        <p:spPr>
          <a:xfrm>
            <a:off x="5566837" y="3679542"/>
            <a:ext cx="707245" cy="323165"/>
          </a:xfrm>
          <a:prstGeom prst="rect">
            <a:avLst/>
          </a:prstGeom>
          <a:noFill/>
          <a:effectLst>
            <a:outerShdw blurRad="114300" algn="ctr" rotWithShape="0">
              <a:schemeClr val="tx1"/>
            </a:outerShdw>
          </a:effectLst>
        </p:spPr>
        <p:txBody>
          <a:bodyPr wrap="none" rtlCol="0">
            <a:spAutoFit/>
          </a:bodyPr>
          <a:lstStyle/>
          <a:p>
            <a:r>
              <a:rPr lang="en-US" sz="1500" b="1" dirty="0">
                <a:solidFill>
                  <a:srgbClr val="FFFF00"/>
                </a:solidFill>
                <a:latin typeface="Calibri"/>
              </a:rPr>
              <a:t>(x</a:t>
            </a:r>
            <a:r>
              <a:rPr lang="en-US" sz="1500" b="1" baseline="-25000" dirty="0">
                <a:solidFill>
                  <a:srgbClr val="FFFF00"/>
                </a:solidFill>
                <a:latin typeface="Calibri"/>
              </a:rPr>
              <a:t>1</a:t>
            </a:r>
            <a:r>
              <a:rPr lang="en-US" sz="1500" b="1" dirty="0">
                <a:solidFill>
                  <a:srgbClr val="FFFF00"/>
                </a:solidFill>
                <a:latin typeface="Calibri"/>
              </a:rPr>
              <a:t>, y</a:t>
            </a:r>
            <a:r>
              <a:rPr lang="en-US" sz="1500" b="1" baseline="-25000" dirty="0">
                <a:solidFill>
                  <a:srgbClr val="FFFF00"/>
                </a:solidFill>
                <a:latin typeface="Calibri"/>
              </a:rPr>
              <a:t>1</a:t>
            </a:r>
            <a:r>
              <a:rPr lang="en-US" sz="1500" b="1" dirty="0">
                <a:solidFill>
                  <a:srgbClr val="FFFF00"/>
                </a:solidFill>
                <a:latin typeface="Calibri"/>
              </a:rPr>
              <a:t>)</a:t>
            </a:r>
          </a:p>
        </p:txBody>
      </p:sp>
      <p:sp>
        <p:nvSpPr>
          <p:cNvPr id="17" name="TextBox 16"/>
          <p:cNvSpPr txBox="1"/>
          <p:nvPr/>
        </p:nvSpPr>
        <p:spPr>
          <a:xfrm>
            <a:off x="7387683" y="3670791"/>
            <a:ext cx="707245" cy="323165"/>
          </a:xfrm>
          <a:prstGeom prst="rect">
            <a:avLst/>
          </a:prstGeom>
          <a:noFill/>
          <a:effectLst>
            <a:outerShdw blurRad="114300" algn="ctr" rotWithShape="0">
              <a:schemeClr val="tx1"/>
            </a:outerShdw>
          </a:effectLst>
        </p:spPr>
        <p:txBody>
          <a:bodyPr wrap="none" rtlCol="0">
            <a:spAutoFit/>
          </a:bodyPr>
          <a:lstStyle/>
          <a:p>
            <a:r>
              <a:rPr lang="en-US" sz="1500" b="1" dirty="0">
                <a:solidFill>
                  <a:srgbClr val="FFFF00"/>
                </a:solidFill>
                <a:latin typeface="Calibri"/>
              </a:rPr>
              <a:t>(x</a:t>
            </a:r>
            <a:r>
              <a:rPr lang="en-US" sz="1500" b="1" baseline="-25000" dirty="0">
                <a:solidFill>
                  <a:srgbClr val="FFFF00"/>
                </a:solidFill>
                <a:latin typeface="Calibri"/>
              </a:rPr>
              <a:t>2</a:t>
            </a:r>
            <a:r>
              <a:rPr lang="en-US" sz="1500" b="1" dirty="0">
                <a:solidFill>
                  <a:srgbClr val="FFFF00"/>
                </a:solidFill>
                <a:latin typeface="Calibri"/>
              </a:rPr>
              <a:t>, y</a:t>
            </a:r>
            <a:r>
              <a:rPr lang="en-US" sz="1500" b="1" baseline="-25000" dirty="0">
                <a:solidFill>
                  <a:srgbClr val="FFFF00"/>
                </a:solidFill>
                <a:latin typeface="Calibri"/>
              </a:rPr>
              <a:t>1</a:t>
            </a:r>
            <a:r>
              <a:rPr lang="en-US" sz="1500" b="1" dirty="0">
                <a:solidFill>
                  <a:srgbClr val="FFFF00"/>
                </a:solidFill>
                <a:latin typeface="Calibri"/>
              </a:rPr>
              <a:t>)</a:t>
            </a:r>
          </a:p>
        </p:txBody>
      </p:sp>
      <p:sp>
        <p:nvSpPr>
          <p:cNvPr id="18" name="Rectangle 17"/>
          <p:cNvSpPr/>
          <p:nvPr/>
        </p:nvSpPr>
        <p:spPr>
          <a:xfrm>
            <a:off x="4932460" y="5042392"/>
            <a:ext cx="3555076" cy="646331"/>
          </a:xfrm>
          <a:prstGeom prst="rect">
            <a:avLst/>
          </a:prstGeom>
        </p:spPr>
        <p:txBody>
          <a:bodyPr wrap="none">
            <a:spAutoFit/>
          </a:bodyPr>
          <a:lstStyle/>
          <a:p>
            <a:r>
              <a:rPr lang="en-US" b="1" dirty="0">
                <a:solidFill>
                  <a:prstClr val="black"/>
                </a:solidFill>
                <a:latin typeface="Calibri"/>
              </a:rPr>
              <a:t>x</a:t>
            </a:r>
            <a:r>
              <a:rPr lang="en-US" b="1" baseline="-25000" dirty="0">
                <a:solidFill>
                  <a:prstClr val="black"/>
                </a:solidFill>
                <a:latin typeface="Calibri"/>
              </a:rPr>
              <a:t>1 </a:t>
            </a:r>
            <a:r>
              <a:rPr lang="en-US" b="1" dirty="0">
                <a:solidFill>
                  <a:prstClr val="black"/>
                </a:solidFill>
                <a:latin typeface="Calibri"/>
              </a:rPr>
              <a:t>–x</a:t>
            </a:r>
            <a:r>
              <a:rPr lang="en-US" b="1" baseline="-25000" dirty="0">
                <a:solidFill>
                  <a:prstClr val="black"/>
                </a:solidFill>
                <a:latin typeface="Calibri"/>
              </a:rPr>
              <a:t>2 </a:t>
            </a:r>
            <a:r>
              <a:rPr lang="en-US" b="1" dirty="0">
                <a:solidFill>
                  <a:prstClr val="black"/>
                </a:solidFill>
                <a:latin typeface="Calibri"/>
              </a:rPr>
              <a:t>= the </a:t>
            </a:r>
            <a:r>
              <a:rPr lang="en-US" b="1" i="1" dirty="0">
                <a:solidFill>
                  <a:prstClr val="black"/>
                </a:solidFill>
                <a:latin typeface="Calibri"/>
              </a:rPr>
              <a:t>disparity </a:t>
            </a:r>
            <a:r>
              <a:rPr lang="en-US" b="1" dirty="0">
                <a:solidFill>
                  <a:prstClr val="black"/>
                </a:solidFill>
                <a:latin typeface="Calibri"/>
              </a:rPr>
              <a:t>of pixel (x</a:t>
            </a:r>
            <a:r>
              <a:rPr lang="en-US" b="1" baseline="-25000" dirty="0">
                <a:solidFill>
                  <a:prstClr val="black"/>
                </a:solidFill>
                <a:latin typeface="Calibri"/>
              </a:rPr>
              <a:t>1</a:t>
            </a:r>
            <a:r>
              <a:rPr lang="en-US" b="1" dirty="0">
                <a:solidFill>
                  <a:prstClr val="black"/>
                </a:solidFill>
                <a:latin typeface="Calibri"/>
              </a:rPr>
              <a:t>, y</a:t>
            </a:r>
            <a:r>
              <a:rPr lang="en-US" b="1" baseline="-25000" dirty="0">
                <a:solidFill>
                  <a:prstClr val="black"/>
                </a:solidFill>
                <a:latin typeface="Calibri"/>
              </a:rPr>
              <a:t>1</a:t>
            </a:r>
            <a:r>
              <a:rPr lang="en-US" b="1" dirty="0">
                <a:solidFill>
                  <a:prstClr val="black"/>
                </a:solidFill>
                <a:latin typeface="Calibri"/>
              </a:rPr>
              <a:t>)</a:t>
            </a:r>
          </a:p>
          <a:p>
            <a:endParaRPr lang="en-US" i="1" dirty="0">
              <a:solidFill>
                <a:prstClr val="black"/>
              </a:solidFill>
              <a:latin typeface="Calibri"/>
            </a:endParaRPr>
          </a:p>
        </p:txBody>
      </p:sp>
      <p:sp>
        <p:nvSpPr>
          <p:cNvPr id="19" name="TextBox 18"/>
          <p:cNvSpPr txBox="1"/>
          <p:nvPr/>
        </p:nvSpPr>
        <p:spPr>
          <a:xfrm>
            <a:off x="4367635" y="4329044"/>
            <a:ext cx="4589526" cy="507831"/>
          </a:xfrm>
          <a:prstGeom prst="rect">
            <a:avLst/>
          </a:prstGeom>
          <a:noFill/>
        </p:spPr>
        <p:txBody>
          <a:bodyPr wrap="none" rtlCol="0">
            <a:spAutoFit/>
          </a:bodyPr>
          <a:lstStyle/>
          <a:p>
            <a:pPr algn="ctr"/>
            <a:r>
              <a:rPr lang="en-US" sz="1350" dirty="0">
                <a:solidFill>
                  <a:prstClr val="black"/>
                </a:solidFill>
                <a:latin typeface="Calibri"/>
              </a:rPr>
              <a:t>Two images captured by a purely horizontal translating camera</a:t>
            </a:r>
          </a:p>
          <a:p>
            <a:pPr algn="ctr"/>
            <a:r>
              <a:rPr lang="en-US" sz="1350" dirty="0">
                <a:solidFill>
                  <a:prstClr val="black"/>
                </a:solidFill>
                <a:latin typeface="Calibri"/>
              </a:rPr>
              <a:t>(</a:t>
            </a:r>
            <a:r>
              <a:rPr lang="en-US" sz="1350" i="1" dirty="0">
                <a:solidFill>
                  <a:prstClr val="black"/>
                </a:solidFill>
                <a:latin typeface="Calibri"/>
              </a:rPr>
              <a:t>rectified </a:t>
            </a:r>
            <a:r>
              <a:rPr lang="en-US" sz="1350" dirty="0">
                <a:solidFill>
                  <a:prstClr val="black"/>
                </a:solidFill>
                <a:latin typeface="Calibri"/>
              </a:rPr>
              <a:t>stereo pair)</a:t>
            </a:r>
          </a:p>
        </p:txBody>
      </p:sp>
      <p:pic>
        <p:nvPicPr>
          <p:cNvPr id="23" name="Picture 22" descr="A close up of a logo&#10;&#10;Description automatically generated">
            <a:extLst>
              <a:ext uri="{FF2B5EF4-FFF2-40B4-BE49-F238E27FC236}">
                <a16:creationId xmlns:a16="http://schemas.microsoft.com/office/drawing/2014/main" id="{8AAFE322-96A5-C54D-8968-7D29498C1627}"/>
              </a:ext>
            </a:extLst>
          </p:cNvPr>
          <p:cNvPicPr>
            <a:picLocks noChangeAspect="1"/>
          </p:cNvPicPr>
          <p:nvPr/>
        </p:nvPicPr>
        <p:blipFill>
          <a:blip r:embed="rId8"/>
          <a:stretch>
            <a:fillRect/>
          </a:stretch>
        </p:blipFill>
        <p:spPr>
          <a:xfrm>
            <a:off x="2044700" y="4437192"/>
            <a:ext cx="992651" cy="992651"/>
          </a:xfrm>
          <a:prstGeom prst="rect">
            <a:avLst/>
          </a:prstGeom>
        </p:spPr>
      </p:pic>
      <p:sp>
        <p:nvSpPr>
          <p:cNvPr id="21" name="Oval 20">
            <a:extLst>
              <a:ext uri="{FF2B5EF4-FFF2-40B4-BE49-F238E27FC236}">
                <a16:creationId xmlns:a16="http://schemas.microsoft.com/office/drawing/2014/main" id="{7EFF9695-13F9-D14E-9DD1-8E0CD090501C}"/>
              </a:ext>
            </a:extLst>
          </p:cNvPr>
          <p:cNvSpPr/>
          <p:nvPr/>
        </p:nvSpPr>
        <p:spPr>
          <a:xfrm>
            <a:off x="1911523" y="2435478"/>
            <a:ext cx="133177" cy="133177"/>
          </a:xfrm>
          <a:prstGeom prst="ellipse">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p>
        </p:txBody>
      </p:sp>
      <p:pic>
        <p:nvPicPr>
          <p:cNvPr id="22" name="Picture 21" descr="A close up of a logo&#10;&#10;Description automatically generated">
            <a:extLst>
              <a:ext uri="{FF2B5EF4-FFF2-40B4-BE49-F238E27FC236}">
                <a16:creationId xmlns:a16="http://schemas.microsoft.com/office/drawing/2014/main" id="{45FF469A-359A-3C4A-9684-B16C9105116D}"/>
              </a:ext>
            </a:extLst>
          </p:cNvPr>
          <p:cNvPicPr>
            <a:picLocks noChangeAspect="1"/>
          </p:cNvPicPr>
          <p:nvPr/>
        </p:nvPicPr>
        <p:blipFill>
          <a:blip r:embed="rId8"/>
          <a:stretch>
            <a:fillRect/>
          </a:stretch>
        </p:blipFill>
        <p:spPr>
          <a:xfrm>
            <a:off x="690489" y="4437192"/>
            <a:ext cx="992651" cy="992651"/>
          </a:xfrm>
          <a:prstGeom prst="rect">
            <a:avLst/>
          </a:prstGeom>
        </p:spPr>
      </p:pic>
    </p:spTree>
    <p:extLst>
      <p:ext uri="{BB962C8B-B14F-4D97-AF65-F5344CB8AC3E}">
        <p14:creationId xmlns:p14="http://schemas.microsoft.com/office/powerpoint/2010/main" val="139884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22" presetClass="entr" presetSubtype="1"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22" presetClass="entr" presetSubtype="4"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3" grpId="0" animBg="1"/>
      <p:bldP spid="9" grpId="0" animBg="1"/>
      <p:bldP spid="15" grpId="0"/>
      <p:bldP spid="17" grpId="0"/>
      <p:bldP spid="18" grpId="0"/>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cstate="print"/>
          <a:srcRect l="42500" t="44444" r="22083" b="15215"/>
          <a:stretch>
            <a:fillRect/>
          </a:stretch>
        </p:blipFill>
        <p:spPr bwMode="auto">
          <a:xfrm>
            <a:off x="1676400" y="1165227"/>
            <a:ext cx="5943600" cy="4125913"/>
          </a:xfrm>
          <a:prstGeom prst="rect">
            <a:avLst/>
          </a:prstGeom>
          <a:noFill/>
          <a:ln w="9525">
            <a:noFill/>
            <a:miter lim="800000"/>
            <a:headEnd/>
            <a:tailEnd/>
          </a:ln>
        </p:spPr>
      </p:pic>
      <p:sp>
        <p:nvSpPr>
          <p:cNvPr id="7" name="Title 1"/>
          <p:cNvSpPr txBox="1">
            <a:spLocks/>
          </p:cNvSpPr>
          <p:nvPr/>
        </p:nvSpPr>
        <p:spPr bwMode="auto">
          <a:xfrm>
            <a:off x="117477" y="106363"/>
            <a:ext cx="8880475" cy="1143000"/>
          </a:xfrm>
          <a:prstGeom prst="rect">
            <a:avLst/>
          </a:prstGeom>
          <a:noFill/>
          <a:ln w="9525">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1F497D"/>
                </a:solidFill>
                <a:effectLst/>
                <a:uLnTx/>
                <a:uFillTx/>
                <a:latin typeface="Calibri"/>
                <a:ea typeface="+mn-ea"/>
                <a:cs typeface="+mn-cs"/>
              </a:rPr>
              <a:t>Stereo correspondence constraints</a:t>
            </a:r>
            <a:endParaRPr kumimoji="0" lang="en-US" sz="4400" b="0" i="0" u="none" strike="noStrike" kern="0" cap="none" spc="0" normalizeH="0" baseline="0" noProof="0" dirty="0">
              <a:ln>
                <a:noFill/>
              </a:ln>
              <a:solidFill>
                <a:srgbClr val="1F497D"/>
              </a:solidFill>
              <a:effectLst/>
              <a:uLnTx/>
              <a:uFillTx/>
              <a:latin typeface="Calibri"/>
              <a:ea typeface="+mn-ea"/>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560388" y="1011238"/>
            <a:ext cx="7662862" cy="3213100"/>
          </a:xfrm>
          <a:prstGeom prst="rect">
            <a:avLst/>
          </a:prstGeom>
          <a:noFill/>
          <a:ln w="9525">
            <a:noFill/>
            <a:miter lim="800000"/>
            <a:headEnd/>
            <a:tailEnd/>
          </a:ln>
        </p:spPr>
      </p:pic>
      <p:sp>
        <p:nvSpPr>
          <p:cNvPr id="660484" name="Text Box 4"/>
          <p:cNvSpPr txBox="1">
            <a:spLocks noChangeArrowheads="1"/>
          </p:cNvSpPr>
          <p:nvPr/>
        </p:nvSpPr>
        <p:spPr bwMode="auto">
          <a:xfrm>
            <a:off x="950915" y="4364038"/>
            <a:ext cx="7497565" cy="830997"/>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prstClr val="black"/>
                </a:solidFill>
                <a:effectLst/>
                <a:uLnTx/>
                <a:uFillTx/>
                <a:latin typeface="Calibri"/>
                <a:ea typeface="+mn-ea"/>
                <a:cs typeface="+mn-cs"/>
              </a:rPr>
              <a:t>Potential matches for </a:t>
            </a:r>
            <a:r>
              <a:rPr kumimoji="0" lang="en-US" sz="2400" b="0" i="1" u="none" strike="noStrike" kern="1200" cap="none" spc="0" normalizeH="0" baseline="0" noProof="0">
                <a:ln>
                  <a:noFill/>
                </a:ln>
                <a:solidFill>
                  <a:prstClr val="black"/>
                </a:solidFill>
                <a:effectLst/>
                <a:uLnTx/>
                <a:uFillTx/>
                <a:latin typeface="Calibri"/>
                <a:ea typeface="+mn-ea"/>
                <a:cs typeface="+mn-cs"/>
              </a:rPr>
              <a:t>p</a:t>
            </a:r>
            <a:r>
              <a:rPr kumimoji="0" lang="en-US" sz="2400" b="0" i="0" u="none" strike="noStrike" kern="1200" cap="none" spc="0" normalizeH="0" baseline="0" noProof="0">
                <a:ln>
                  <a:noFill/>
                </a:ln>
                <a:solidFill>
                  <a:prstClr val="black"/>
                </a:solidFill>
                <a:effectLst/>
                <a:uLnTx/>
                <a:uFillTx/>
                <a:latin typeface="Calibri"/>
                <a:ea typeface="+mn-ea"/>
                <a:cs typeface="+mn-cs"/>
              </a:rPr>
              <a:t> have to lie on the corresponding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   epipolar line </a:t>
            </a:r>
            <a:r>
              <a:rPr kumimoji="0" lang="en-US" sz="2400" b="0" i="1" u="none" strike="noStrike" kern="1200" cap="none" spc="0" normalizeH="0" baseline="0" noProof="0">
                <a:ln>
                  <a:noFill/>
                </a:ln>
                <a:solidFill>
                  <a:prstClr val="black"/>
                </a:solidFill>
                <a:effectLst/>
                <a:uLnTx/>
                <a:uFillTx/>
                <a:latin typeface="Calibri"/>
                <a:ea typeface="+mn-ea"/>
                <a:cs typeface="+mn-cs"/>
              </a:rPr>
              <a:t>l’</a:t>
            </a:r>
            <a:r>
              <a:rPr kumimoji="0" lang="en-US" sz="2400" b="0" i="0" u="none" strike="noStrike" kern="1200" cap="none" spc="0" normalizeH="0" baseline="0" noProof="0">
                <a:ln>
                  <a:noFill/>
                </a:ln>
                <a:solidFill>
                  <a:prstClr val="black"/>
                </a:solidFill>
                <a:effectLst/>
                <a:uLnTx/>
                <a:uFillTx/>
                <a:latin typeface="Calibri"/>
                <a:ea typeface="+mn-ea"/>
                <a:cs typeface="+mn-cs"/>
              </a:rPr>
              <a:t>.</a:t>
            </a:r>
          </a:p>
        </p:txBody>
      </p:sp>
      <p:sp>
        <p:nvSpPr>
          <p:cNvPr id="660485" name="Text Box 5"/>
          <p:cNvSpPr txBox="1">
            <a:spLocks noChangeArrowheads="1"/>
          </p:cNvSpPr>
          <p:nvPr/>
        </p:nvSpPr>
        <p:spPr bwMode="auto">
          <a:xfrm>
            <a:off x="957263" y="5181600"/>
            <a:ext cx="7574509" cy="830997"/>
          </a:xfrm>
          <a:prstGeom prst="rect">
            <a:avLst/>
          </a:prstGeom>
          <a:noFill/>
          <a:ln w="9525">
            <a:noFill/>
            <a:miter lim="800000"/>
            <a:headEnd/>
            <a:tailEnd/>
          </a:ln>
        </p:spPr>
        <p:txBody>
          <a:bodyPr wrap="none">
            <a:spAutoFit/>
          </a:bodyPr>
          <a:lstStyle/>
          <a:p>
            <a:pPr marL="0" marR="0" lvl="0" indent="0" algn="l" defTabSz="914400" rtl="0" eaLnBrk="0" fontAlgn="auto" latinLnBrk="0" hangingPunct="0">
              <a:lnSpc>
                <a:spcPct val="100000"/>
              </a:lnSpc>
              <a:spcBef>
                <a:spcPts val="0"/>
              </a:spcBef>
              <a:spcAft>
                <a:spcPts val="0"/>
              </a:spcAft>
              <a:buClrTx/>
              <a:buSzTx/>
              <a:buFontTx/>
              <a:buChar char="•"/>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  </a:t>
            </a:r>
            <a:r>
              <a:rPr kumimoji="0" lang="en-US" sz="2400" b="0" i="0" u="none" strike="noStrike" kern="1200" cap="none" spc="0" normalizeH="0" baseline="0" noProof="0">
                <a:ln>
                  <a:noFill/>
                </a:ln>
                <a:solidFill>
                  <a:prstClr val="black"/>
                </a:solidFill>
                <a:effectLst/>
                <a:uLnTx/>
                <a:uFillTx/>
                <a:latin typeface="Calibri"/>
                <a:ea typeface="+mn-ea"/>
                <a:cs typeface="+mn-cs"/>
              </a:rPr>
              <a:t>Potential matches for </a:t>
            </a:r>
            <a:r>
              <a:rPr kumimoji="0" lang="en-US" sz="2400" b="0" i="1" u="none" strike="noStrike" kern="1200" cap="none" spc="0" normalizeH="0" baseline="0" noProof="0">
                <a:ln>
                  <a:noFill/>
                </a:ln>
                <a:solidFill>
                  <a:prstClr val="black"/>
                </a:solidFill>
                <a:effectLst/>
                <a:uLnTx/>
                <a:uFillTx/>
                <a:latin typeface="Calibri"/>
                <a:ea typeface="+mn-ea"/>
                <a:cs typeface="+mn-cs"/>
              </a:rPr>
              <a:t>p’</a:t>
            </a:r>
            <a:r>
              <a:rPr kumimoji="0" lang="en-US" sz="2400" b="0" i="0" u="none" strike="noStrike" kern="1200" cap="none" spc="0" normalizeH="0" baseline="0" noProof="0">
                <a:ln>
                  <a:noFill/>
                </a:ln>
                <a:solidFill>
                  <a:prstClr val="black"/>
                </a:solidFill>
                <a:effectLst/>
                <a:uLnTx/>
                <a:uFillTx/>
                <a:latin typeface="Calibri"/>
                <a:ea typeface="+mn-ea"/>
                <a:cs typeface="+mn-cs"/>
              </a:rPr>
              <a:t> have to lie on the corresponding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   epipolar line </a:t>
            </a:r>
            <a:r>
              <a:rPr kumimoji="0" lang="en-US" sz="2400" b="0" i="1" u="none" strike="noStrike" kern="1200" cap="none" spc="0" normalizeH="0" baseline="0" noProof="0">
                <a:ln>
                  <a:noFill/>
                </a:ln>
                <a:solidFill>
                  <a:prstClr val="black"/>
                </a:solidFill>
                <a:effectLst/>
                <a:uLnTx/>
                <a:uFillTx/>
                <a:latin typeface="Calibri"/>
                <a:ea typeface="+mn-ea"/>
                <a:cs typeface="+mn-cs"/>
              </a:rPr>
              <a:t>l</a:t>
            </a:r>
            <a:r>
              <a:rPr kumimoji="0" lang="en-US" sz="2400" b="0" i="0" u="none" strike="noStrike" kern="1200" cap="none" spc="0" normalizeH="0" baseline="0" noProof="0">
                <a:ln>
                  <a:noFill/>
                </a:ln>
                <a:solidFill>
                  <a:prstClr val="black"/>
                </a:solidFill>
                <a:effectLst/>
                <a:uLnTx/>
                <a:uFillTx/>
                <a:latin typeface="Calibri"/>
                <a:ea typeface="+mn-ea"/>
                <a:cs typeface="+mn-cs"/>
              </a:rPr>
              <a:t>.</a:t>
            </a:r>
          </a:p>
        </p:txBody>
      </p:sp>
      <p:sp>
        <p:nvSpPr>
          <p:cNvPr id="660486" name="Oval 6"/>
          <p:cNvSpPr>
            <a:spLocks noChangeArrowheads="1"/>
          </p:cNvSpPr>
          <p:nvPr/>
        </p:nvSpPr>
        <p:spPr bwMode="auto">
          <a:xfrm>
            <a:off x="2649538" y="25161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87" name="Line 7"/>
          <p:cNvSpPr>
            <a:spLocks noChangeShapeType="1"/>
          </p:cNvSpPr>
          <p:nvPr/>
        </p:nvSpPr>
        <p:spPr bwMode="auto">
          <a:xfrm flipH="1">
            <a:off x="5849938" y="2439988"/>
            <a:ext cx="254000" cy="1581150"/>
          </a:xfrm>
          <a:prstGeom prst="line">
            <a:avLst/>
          </a:prstGeom>
          <a:noFill/>
          <a:ln w="2857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88" name="Oval 8"/>
          <p:cNvSpPr>
            <a:spLocks noChangeArrowheads="1"/>
          </p:cNvSpPr>
          <p:nvPr/>
        </p:nvSpPr>
        <p:spPr bwMode="auto">
          <a:xfrm>
            <a:off x="6040438" y="2516188"/>
            <a:ext cx="76200" cy="76200"/>
          </a:xfrm>
          <a:prstGeom prst="ellipse">
            <a:avLst/>
          </a:prstGeom>
          <a:solidFill>
            <a:srgbClr val="CC3300"/>
          </a:solidFill>
          <a:ln w="9525">
            <a:solidFill>
              <a:srgbClr val="CC3300"/>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89" name="Line 9"/>
          <p:cNvSpPr>
            <a:spLocks noChangeShapeType="1"/>
          </p:cNvSpPr>
          <p:nvPr/>
        </p:nvSpPr>
        <p:spPr bwMode="auto">
          <a:xfrm flipH="1" flipV="1">
            <a:off x="2674938" y="2420938"/>
            <a:ext cx="241300" cy="1562100"/>
          </a:xfrm>
          <a:prstGeom prst="line">
            <a:avLst/>
          </a:prstGeom>
          <a:noFill/>
          <a:ln w="28575">
            <a:solidFill>
              <a:srgbClr val="CC33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90" name="Oval 10"/>
          <p:cNvSpPr>
            <a:spLocks noChangeArrowheads="1"/>
          </p:cNvSpPr>
          <p:nvPr/>
        </p:nvSpPr>
        <p:spPr bwMode="auto">
          <a:xfrm>
            <a:off x="3081338" y="22113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91" name="Oval 11"/>
          <p:cNvSpPr>
            <a:spLocks noChangeArrowheads="1"/>
          </p:cNvSpPr>
          <p:nvPr/>
        </p:nvSpPr>
        <p:spPr bwMode="auto">
          <a:xfrm>
            <a:off x="3735388" y="17668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92" name="Oval 12"/>
          <p:cNvSpPr>
            <a:spLocks noChangeArrowheads="1"/>
          </p:cNvSpPr>
          <p:nvPr/>
        </p:nvSpPr>
        <p:spPr bwMode="auto">
          <a:xfrm>
            <a:off x="4357688" y="13350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93" name="Oval 13"/>
          <p:cNvSpPr>
            <a:spLocks noChangeArrowheads="1"/>
          </p:cNvSpPr>
          <p:nvPr/>
        </p:nvSpPr>
        <p:spPr bwMode="auto">
          <a:xfrm>
            <a:off x="6040438" y="250983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94" name="Oval 14"/>
          <p:cNvSpPr>
            <a:spLocks noChangeArrowheads="1"/>
          </p:cNvSpPr>
          <p:nvPr/>
        </p:nvSpPr>
        <p:spPr bwMode="auto">
          <a:xfrm>
            <a:off x="5989638" y="286543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0495" name="Oval 15"/>
          <p:cNvSpPr>
            <a:spLocks noChangeArrowheads="1"/>
          </p:cNvSpPr>
          <p:nvPr/>
        </p:nvSpPr>
        <p:spPr bwMode="auto">
          <a:xfrm>
            <a:off x="5932488" y="315753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575" name="Slide Number Placeholder 1"/>
          <p:cNvSpPr txBox="1">
            <a:spLocks noGrp="1"/>
          </p:cNvSpPr>
          <p:nvPr/>
        </p:nvSpPr>
        <p:spPr bwMode="auto">
          <a:xfrm>
            <a:off x="0" y="6534150"/>
            <a:ext cx="2133600" cy="47625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Source: M. Pollefeys</a:t>
            </a:r>
          </a:p>
        </p:txBody>
      </p:sp>
      <p:sp>
        <p:nvSpPr>
          <p:cNvPr id="18" name="Title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1F497D"/>
                </a:solidFill>
                <a:effectLst/>
                <a:uLnTx/>
                <a:uFillTx/>
                <a:latin typeface="Calibri"/>
                <a:ea typeface="+mn-ea"/>
                <a:cs typeface="+mn-cs"/>
              </a:rPr>
              <a:t>Epipolar</a:t>
            </a:r>
            <a:r>
              <a:rPr kumimoji="0" lang="en-US" sz="4400" b="0" i="0" u="none" strike="noStrike" kern="0" cap="none" spc="0" normalizeH="0" baseline="0" noProof="0" dirty="0">
                <a:ln>
                  <a:noFill/>
                </a:ln>
                <a:solidFill>
                  <a:srgbClr val="1F497D"/>
                </a:solidFill>
                <a:effectLst/>
                <a:uLnTx/>
                <a:uFillTx/>
                <a:latin typeface="Calibri"/>
                <a:ea typeface="+mn-ea"/>
                <a:cs typeface="+mn-cs"/>
              </a:rPr>
              <a:t> constraint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604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60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0492"/>
                                        </p:tgtEl>
                                        <p:attrNameLst>
                                          <p:attrName>style.visibility</p:attrName>
                                        </p:attrNameLst>
                                      </p:cBhvr>
                                      <p:to>
                                        <p:strVal val="visible"/>
                                      </p:to>
                                    </p:set>
                                  </p:childTnLst>
                                  <p:subTnLst>
                                    <p:set>
                                      <p:cBhvr override="childStyle">
                                        <p:cTn dur="1" fill="hold" display="0" masterRel="nextClick" afterEffect="1"/>
                                        <p:tgtEl>
                                          <p:spTgt spid="660492"/>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499"/>
                                          </p:stCondLst>
                                        </p:cTn>
                                        <p:tgtEl>
                                          <p:spTgt spid="660493"/>
                                        </p:tgtEl>
                                        <p:attrNameLst>
                                          <p:attrName>style.visibility</p:attrName>
                                        </p:attrNameLst>
                                      </p:cBhvr>
                                      <p:to>
                                        <p:strVal val="visible"/>
                                      </p:to>
                                    </p:set>
                                  </p:childTnLst>
                                  <p:subTnLst>
                                    <p:set>
                                      <p:cBhvr override="childStyle">
                                        <p:cTn dur="1" fill="hold" display="0" masterRel="nextClick" afterEffect="1"/>
                                        <p:tgtEl>
                                          <p:spTgt spid="66049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60491"/>
                                        </p:tgtEl>
                                        <p:attrNameLst>
                                          <p:attrName>style.visibility</p:attrName>
                                        </p:attrNameLst>
                                      </p:cBhvr>
                                      <p:to>
                                        <p:strVal val="visible"/>
                                      </p:to>
                                    </p:set>
                                  </p:childTnLst>
                                  <p:subTnLst>
                                    <p:set>
                                      <p:cBhvr override="childStyle">
                                        <p:cTn dur="1" fill="hold" display="0" masterRel="nextClick" afterEffect="1"/>
                                        <p:tgtEl>
                                          <p:spTgt spid="660491"/>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499"/>
                                          </p:stCondLst>
                                        </p:cTn>
                                        <p:tgtEl>
                                          <p:spTgt spid="660494"/>
                                        </p:tgtEl>
                                        <p:attrNameLst>
                                          <p:attrName>style.visibility</p:attrName>
                                        </p:attrNameLst>
                                      </p:cBhvr>
                                      <p:to>
                                        <p:strVal val="visible"/>
                                      </p:to>
                                    </p:set>
                                  </p:childTnLst>
                                  <p:subTnLst>
                                    <p:set>
                                      <p:cBhvr override="childStyle">
                                        <p:cTn dur="1" fill="hold" display="0" masterRel="nextClick" afterEffect="1"/>
                                        <p:tgtEl>
                                          <p:spTgt spid="66049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60490"/>
                                        </p:tgtEl>
                                        <p:attrNameLst>
                                          <p:attrName>style.visibility</p:attrName>
                                        </p:attrNameLst>
                                      </p:cBhvr>
                                      <p:to>
                                        <p:strVal val="visible"/>
                                      </p:to>
                                    </p:set>
                                  </p:childTnLst>
                                  <p:subTnLst>
                                    <p:set>
                                      <p:cBhvr override="childStyle">
                                        <p:cTn dur="1" fill="hold" display="0" masterRel="nextClick" afterEffect="1"/>
                                        <p:tgtEl>
                                          <p:spTgt spid="660490"/>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499"/>
                                          </p:stCondLst>
                                        </p:cTn>
                                        <p:tgtEl>
                                          <p:spTgt spid="660495"/>
                                        </p:tgtEl>
                                        <p:attrNameLst>
                                          <p:attrName>style.visibility</p:attrName>
                                        </p:attrNameLst>
                                      </p:cBhvr>
                                      <p:to>
                                        <p:strVal val="visible"/>
                                      </p:to>
                                    </p:set>
                                  </p:childTnLst>
                                  <p:subTnLst>
                                    <p:set>
                                      <p:cBhvr override="childStyle">
                                        <p:cTn dur="1" fill="hold" display="0" masterRel="nextClick" afterEffect="1"/>
                                        <p:tgtEl>
                                          <p:spTgt spid="66049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660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6604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66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4" grpId="0" autoUpdateAnimBg="0"/>
      <p:bldP spid="660485" grpId="0" autoUpdateAnimBg="0"/>
      <p:bldP spid="660486" grpId="0" animBg="1"/>
      <p:bldP spid="660487" grpId="0" animBg="1"/>
      <p:bldP spid="660488" grpId="0" animBg="1" autoUpdateAnimBg="0"/>
      <p:bldP spid="660489" grpId="0" animBg="1"/>
      <p:bldP spid="660490" grpId="0" animBg="1"/>
      <p:bldP spid="660491" grpId="0" animBg="1"/>
      <p:bldP spid="660492" grpId="0" animBg="1"/>
      <p:bldP spid="660493" grpId="0" animBg="1"/>
      <p:bldP spid="660494" grpId="0" animBg="1"/>
      <p:bldP spid="66049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Line 2"/>
          <p:cNvSpPr>
            <a:spLocks noChangeShapeType="1"/>
          </p:cNvSpPr>
          <p:nvPr/>
        </p:nvSpPr>
        <p:spPr bwMode="auto">
          <a:xfrm flipH="1" flipV="1">
            <a:off x="3276600" y="2247900"/>
            <a:ext cx="2286000" cy="1371600"/>
          </a:xfrm>
          <a:prstGeom prst="line">
            <a:avLst/>
          </a:prstGeom>
          <a:noFill/>
          <a:ln w="19050">
            <a:solidFill>
              <a:schemeClr val="tx1"/>
            </a:solidFill>
            <a:round/>
            <a:headEnd/>
            <a:tailEnd type="triangle" w="med" len="med"/>
          </a:ln>
        </p:spPr>
        <p:txBody>
          <a:bodyPr wrap="none" anchor="ctr"/>
          <a:lstStyle/>
          <a:p>
            <a:endParaRPr lang="en-US"/>
          </a:p>
        </p:txBody>
      </p:sp>
      <p:sp>
        <p:nvSpPr>
          <p:cNvPr id="63491" name="Freeform 3"/>
          <p:cNvSpPr>
            <a:spLocks/>
          </p:cNvSpPr>
          <p:nvPr/>
        </p:nvSpPr>
        <p:spPr bwMode="auto">
          <a:xfrm>
            <a:off x="2209800" y="2552700"/>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63492" name="Freeform 4"/>
          <p:cNvSpPr>
            <a:spLocks/>
          </p:cNvSpPr>
          <p:nvPr/>
        </p:nvSpPr>
        <p:spPr bwMode="auto">
          <a:xfrm flipH="1">
            <a:off x="4876800" y="2552700"/>
            <a:ext cx="1219200" cy="1752600"/>
          </a:xfrm>
          <a:custGeom>
            <a:avLst/>
            <a:gdLst>
              <a:gd name="T0" fmla="*/ 0 w 768"/>
              <a:gd name="T1" fmla="*/ 0 h 1104"/>
              <a:gd name="T2" fmla="*/ 0 w 768"/>
              <a:gd name="T3" fmla="*/ 2147483647 h 1104"/>
              <a:gd name="T4" fmla="*/ 2147483647 w 768"/>
              <a:gd name="T5" fmla="*/ 2147483647 h 1104"/>
              <a:gd name="T6" fmla="*/ 2147483647 w 768"/>
              <a:gd name="T7" fmla="*/ 2147483647 h 1104"/>
              <a:gd name="T8" fmla="*/ 0 w 768"/>
              <a:gd name="T9" fmla="*/ 0 h 1104"/>
              <a:gd name="T10" fmla="*/ 0 60000 65536"/>
              <a:gd name="T11" fmla="*/ 0 60000 65536"/>
              <a:gd name="T12" fmla="*/ 0 60000 65536"/>
              <a:gd name="T13" fmla="*/ 0 60000 65536"/>
              <a:gd name="T14" fmla="*/ 0 60000 65536"/>
              <a:gd name="T15" fmla="*/ 0 w 768"/>
              <a:gd name="T16" fmla="*/ 0 h 1104"/>
              <a:gd name="T17" fmla="*/ 768 w 768"/>
              <a:gd name="T18" fmla="*/ 1104 h 1104"/>
            </a:gdLst>
            <a:ahLst/>
            <a:cxnLst>
              <a:cxn ang="T10">
                <a:pos x="T0" y="T1"/>
              </a:cxn>
              <a:cxn ang="T11">
                <a:pos x="T2" y="T3"/>
              </a:cxn>
              <a:cxn ang="T12">
                <a:pos x="T4" y="T5"/>
              </a:cxn>
              <a:cxn ang="T13">
                <a:pos x="T6" y="T7"/>
              </a:cxn>
              <a:cxn ang="T14">
                <a:pos x="T8" y="T9"/>
              </a:cxn>
            </a:cxnLst>
            <a:rect l="T15" t="T16" r="T17" b="T18"/>
            <a:pathLst>
              <a:path w="768" h="1104">
                <a:moveTo>
                  <a:pt x="0" y="0"/>
                </a:moveTo>
                <a:lnTo>
                  <a:pt x="0" y="720"/>
                </a:lnTo>
                <a:lnTo>
                  <a:pt x="768" y="1104"/>
                </a:lnTo>
                <a:lnTo>
                  <a:pt x="768" y="384"/>
                </a:lnTo>
                <a:lnTo>
                  <a:pt x="0" y="0"/>
                </a:lnTo>
                <a:close/>
              </a:path>
            </a:pathLst>
          </a:custGeom>
          <a:noFill/>
          <a:ln w="1905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389125" name="Line 5"/>
          <p:cNvSpPr>
            <a:spLocks noChangeShapeType="1"/>
          </p:cNvSpPr>
          <p:nvPr/>
        </p:nvSpPr>
        <p:spPr bwMode="auto">
          <a:xfrm flipV="1">
            <a:off x="2667000" y="2095500"/>
            <a:ext cx="1676400" cy="1409700"/>
          </a:xfrm>
          <a:prstGeom prst="line">
            <a:avLst/>
          </a:prstGeom>
          <a:noFill/>
          <a:ln w="19050">
            <a:solidFill>
              <a:schemeClr val="tx1"/>
            </a:solidFill>
            <a:round/>
            <a:headEnd/>
            <a:tailEnd type="triangle" w="med" len="med"/>
          </a:ln>
        </p:spPr>
        <p:txBody>
          <a:bodyPr wrap="none" anchor="ctr"/>
          <a:lstStyle/>
          <a:p>
            <a:endParaRPr lang="en-US"/>
          </a:p>
        </p:txBody>
      </p:sp>
      <p:sp>
        <p:nvSpPr>
          <p:cNvPr id="63494" name="Rectangle 6"/>
          <p:cNvSpPr>
            <a:spLocks noGrp="1" noChangeArrowheads="1"/>
          </p:cNvSpPr>
          <p:nvPr>
            <p:ph type="title" idx="4294967295"/>
          </p:nvPr>
        </p:nvSpPr>
        <p:spPr>
          <a:xfrm>
            <a:off x="457200" y="0"/>
            <a:ext cx="8229600" cy="1143000"/>
          </a:xfrm>
        </p:spPr>
        <p:txBody>
          <a:bodyPr/>
          <a:lstStyle/>
          <a:p>
            <a:pPr eaLnBrk="1" hangingPunct="1"/>
            <a:r>
              <a:rPr lang="en-US" dirty="0"/>
              <a:t>Stereo correspondence constraints</a:t>
            </a:r>
          </a:p>
        </p:txBody>
      </p:sp>
      <p:sp>
        <p:nvSpPr>
          <p:cNvPr id="63495" name="Rectangle 7"/>
          <p:cNvSpPr>
            <a:spLocks noGrp="1" noChangeArrowheads="1"/>
          </p:cNvSpPr>
          <p:nvPr>
            <p:ph type="body" idx="4294967295"/>
          </p:nvPr>
        </p:nvSpPr>
        <p:spPr>
          <a:xfrm>
            <a:off x="685800" y="914402"/>
            <a:ext cx="7772400" cy="1050925"/>
          </a:xfrm>
        </p:spPr>
        <p:txBody>
          <a:bodyPr/>
          <a:lstStyle/>
          <a:p>
            <a:pPr marL="0" indent="0"/>
            <a:r>
              <a:rPr lang="en-US" sz="2000"/>
              <a:t>Geometry of two views allows us to constrain where the corresponding pixel for some image point in the first view must occur in the second view.</a:t>
            </a:r>
          </a:p>
        </p:txBody>
      </p:sp>
      <p:sp>
        <p:nvSpPr>
          <p:cNvPr id="63496" name="Oval 8"/>
          <p:cNvSpPr>
            <a:spLocks noChangeArrowheads="1"/>
          </p:cNvSpPr>
          <p:nvPr/>
        </p:nvSpPr>
        <p:spPr bwMode="auto">
          <a:xfrm>
            <a:off x="2019300" y="3962400"/>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63497" name="Oval 9"/>
          <p:cNvSpPr>
            <a:spLocks noChangeArrowheads="1"/>
          </p:cNvSpPr>
          <p:nvPr/>
        </p:nvSpPr>
        <p:spPr bwMode="auto">
          <a:xfrm>
            <a:off x="6210300" y="3962400"/>
            <a:ext cx="76200" cy="76200"/>
          </a:xfrm>
          <a:prstGeom prst="ellipse">
            <a:avLst/>
          </a:prstGeom>
          <a:solidFill>
            <a:schemeClr val="tx2"/>
          </a:solidFill>
          <a:ln w="12700">
            <a:solidFill>
              <a:schemeClr val="tx2"/>
            </a:solidFill>
            <a:round/>
            <a:headEnd/>
            <a:tailEnd/>
          </a:ln>
        </p:spPr>
        <p:txBody>
          <a:bodyPr wrap="none" anchor="ctr"/>
          <a:lstStyle/>
          <a:p>
            <a:pPr eaLnBrk="0" hangingPunct="0"/>
            <a:endParaRPr lang="en-US" sz="2400">
              <a:latin typeface="Times New Roman" pitchFamily="18" charset="0"/>
            </a:endParaRPr>
          </a:p>
        </p:txBody>
      </p:sp>
      <p:sp>
        <p:nvSpPr>
          <p:cNvPr id="389130" name="Rectangle 10"/>
          <p:cNvSpPr>
            <a:spLocks noChangeArrowheads="1"/>
          </p:cNvSpPr>
          <p:nvPr/>
        </p:nvSpPr>
        <p:spPr bwMode="auto">
          <a:xfrm>
            <a:off x="457200" y="4645027"/>
            <a:ext cx="8229600" cy="1376363"/>
          </a:xfrm>
          <a:prstGeom prst="rect">
            <a:avLst/>
          </a:prstGeom>
          <a:noFill/>
          <a:ln w="9525">
            <a:noFill/>
            <a:miter lim="800000"/>
            <a:headEnd/>
            <a:tailEnd/>
          </a:ln>
        </p:spPr>
        <p:txBody>
          <a:bodyPr/>
          <a:lstStyle/>
          <a:p>
            <a:pPr marL="342900" indent="-342900" eaLnBrk="0" hangingPunct="0">
              <a:spcBef>
                <a:spcPct val="20000"/>
              </a:spcBef>
            </a:pPr>
            <a:r>
              <a:rPr lang="en-US" sz="2000" b="1"/>
              <a:t>Epipolar constraint</a:t>
            </a:r>
            <a:r>
              <a:rPr lang="en-US" sz="2000"/>
              <a:t>: Why is this useful?</a:t>
            </a:r>
          </a:p>
          <a:p>
            <a:pPr marL="742950" lvl="1" indent="-285750" eaLnBrk="0" hangingPunct="0">
              <a:spcBef>
                <a:spcPct val="20000"/>
              </a:spcBef>
              <a:buFontTx/>
              <a:buChar char="•"/>
            </a:pPr>
            <a:r>
              <a:rPr lang="en-US" sz="2000"/>
              <a:t>Reduces correspondence problem to 1D search along </a:t>
            </a:r>
            <a:r>
              <a:rPr lang="en-US" sz="2000" i="1"/>
              <a:t>conjugate</a:t>
            </a:r>
            <a:r>
              <a:rPr lang="en-US" sz="2000"/>
              <a:t> </a:t>
            </a:r>
            <a:r>
              <a:rPr lang="en-US" sz="2000" i="1"/>
              <a:t>epipolar lines</a:t>
            </a:r>
          </a:p>
        </p:txBody>
      </p:sp>
      <p:grpSp>
        <p:nvGrpSpPr>
          <p:cNvPr id="2" name="Group 11"/>
          <p:cNvGrpSpPr>
            <a:grpSpLocks/>
          </p:cNvGrpSpPr>
          <p:nvPr/>
        </p:nvGrpSpPr>
        <p:grpSpPr bwMode="auto">
          <a:xfrm>
            <a:off x="2057400" y="2552700"/>
            <a:ext cx="4191000" cy="1447800"/>
            <a:chOff x="1296" y="2352"/>
            <a:chExt cx="2640" cy="912"/>
          </a:xfrm>
        </p:grpSpPr>
        <p:grpSp>
          <p:nvGrpSpPr>
            <p:cNvPr id="3" name="Group 12"/>
            <p:cNvGrpSpPr>
              <a:grpSpLocks/>
            </p:cNvGrpSpPr>
            <p:nvPr/>
          </p:nvGrpSpPr>
          <p:grpSpPr bwMode="auto">
            <a:xfrm>
              <a:off x="1296" y="2352"/>
              <a:ext cx="2640" cy="912"/>
              <a:chOff x="1296" y="1872"/>
              <a:chExt cx="2640" cy="912"/>
            </a:xfrm>
          </p:grpSpPr>
          <p:sp>
            <p:nvSpPr>
              <p:cNvPr id="63512" name="Freeform 13"/>
              <p:cNvSpPr>
                <a:spLocks/>
              </p:cNvSpPr>
              <p:nvPr/>
            </p:nvSpPr>
            <p:spPr bwMode="auto">
              <a:xfrm>
                <a:off x="1296" y="1872"/>
                <a:ext cx="2640" cy="912"/>
              </a:xfrm>
              <a:custGeom>
                <a:avLst/>
                <a:gdLst>
                  <a:gd name="T0" fmla="*/ 0 w 2640"/>
                  <a:gd name="T1" fmla="*/ 912 h 912"/>
                  <a:gd name="T2" fmla="*/ 2640 w 2640"/>
                  <a:gd name="T3" fmla="*/ 912 h 912"/>
                  <a:gd name="T4" fmla="*/ 1104 w 2640"/>
                  <a:gd name="T5" fmla="*/ 0 h 912"/>
                  <a:gd name="T6" fmla="*/ 0 w 2640"/>
                  <a:gd name="T7" fmla="*/ 912 h 912"/>
                  <a:gd name="T8" fmla="*/ 0 60000 65536"/>
                  <a:gd name="T9" fmla="*/ 0 60000 65536"/>
                  <a:gd name="T10" fmla="*/ 0 60000 65536"/>
                  <a:gd name="T11" fmla="*/ 0 60000 65536"/>
                  <a:gd name="T12" fmla="*/ 0 w 2640"/>
                  <a:gd name="T13" fmla="*/ 0 h 912"/>
                  <a:gd name="T14" fmla="*/ 2640 w 2640"/>
                  <a:gd name="T15" fmla="*/ 912 h 912"/>
                </a:gdLst>
                <a:ahLst/>
                <a:cxnLst>
                  <a:cxn ang="T8">
                    <a:pos x="T0" y="T1"/>
                  </a:cxn>
                  <a:cxn ang="T9">
                    <a:pos x="T2" y="T3"/>
                  </a:cxn>
                  <a:cxn ang="T10">
                    <a:pos x="T4" y="T5"/>
                  </a:cxn>
                  <a:cxn ang="T11">
                    <a:pos x="T6" y="T7"/>
                  </a:cxn>
                </a:cxnLst>
                <a:rect l="T12" t="T13" r="T14" b="T15"/>
                <a:pathLst>
                  <a:path w="2640" h="912">
                    <a:moveTo>
                      <a:pt x="0" y="912"/>
                    </a:moveTo>
                    <a:lnTo>
                      <a:pt x="2640" y="912"/>
                    </a:lnTo>
                    <a:lnTo>
                      <a:pt x="1104" y="0"/>
                    </a:lnTo>
                    <a:lnTo>
                      <a:pt x="0" y="912"/>
                    </a:lnTo>
                    <a:close/>
                  </a:path>
                </a:pathLst>
              </a:custGeom>
              <a:solidFill>
                <a:schemeClr val="bg2"/>
              </a:solidFill>
              <a:ln w="12700">
                <a:solidFill>
                  <a:schemeClr val="tx1"/>
                </a:solidFill>
                <a:round/>
                <a:headEnd/>
                <a:tailEnd/>
              </a:ln>
            </p:spPr>
            <p:txBody>
              <a:bodyPr wrap="none" anchor="ctr"/>
              <a:lstStyle/>
              <a:p>
                <a:pPr eaLnBrk="0" hangingPunct="0"/>
                <a:endParaRPr lang="en-US" sz="2400">
                  <a:latin typeface="Times New Roman" pitchFamily="18" charset="0"/>
                </a:endParaRPr>
              </a:p>
            </p:txBody>
          </p:sp>
          <p:sp>
            <p:nvSpPr>
              <p:cNvPr id="63513" name="Line 14"/>
              <p:cNvSpPr>
                <a:spLocks noChangeShapeType="1"/>
              </p:cNvSpPr>
              <p:nvPr/>
            </p:nvSpPr>
            <p:spPr bwMode="auto">
              <a:xfrm>
                <a:off x="3072" y="2256"/>
                <a:ext cx="0" cy="432"/>
              </a:xfrm>
              <a:prstGeom prst="line">
                <a:avLst/>
              </a:prstGeom>
              <a:noFill/>
              <a:ln w="19050">
                <a:solidFill>
                  <a:schemeClr val="tx2"/>
                </a:solidFill>
                <a:round/>
                <a:headEnd/>
                <a:tailEnd/>
              </a:ln>
            </p:spPr>
            <p:txBody>
              <a:bodyPr wrap="none" anchor="ctr"/>
              <a:lstStyle/>
              <a:p>
                <a:endParaRPr lang="en-US"/>
              </a:p>
            </p:txBody>
          </p:sp>
          <p:sp>
            <p:nvSpPr>
              <p:cNvPr id="63514" name="Line 15"/>
              <p:cNvSpPr>
                <a:spLocks noChangeShapeType="1"/>
              </p:cNvSpPr>
              <p:nvPr/>
            </p:nvSpPr>
            <p:spPr bwMode="auto">
              <a:xfrm>
                <a:off x="2160" y="2256"/>
                <a:ext cx="0" cy="480"/>
              </a:xfrm>
              <a:prstGeom prst="line">
                <a:avLst/>
              </a:prstGeom>
              <a:noFill/>
              <a:ln w="19050">
                <a:solidFill>
                  <a:schemeClr val="tx2"/>
                </a:solidFill>
                <a:round/>
                <a:headEnd/>
                <a:tailEnd/>
              </a:ln>
            </p:spPr>
            <p:txBody>
              <a:bodyPr wrap="none" anchor="ctr"/>
              <a:lstStyle/>
              <a:p>
                <a:endParaRPr lang="en-US"/>
              </a:p>
            </p:txBody>
          </p:sp>
          <p:sp>
            <p:nvSpPr>
              <p:cNvPr id="63515" name="Line 16"/>
              <p:cNvSpPr>
                <a:spLocks noChangeShapeType="1"/>
              </p:cNvSpPr>
              <p:nvPr/>
            </p:nvSpPr>
            <p:spPr bwMode="auto">
              <a:xfrm flipH="1" flipV="1">
                <a:off x="1968" y="2160"/>
                <a:ext cx="192" cy="96"/>
              </a:xfrm>
              <a:prstGeom prst="line">
                <a:avLst/>
              </a:prstGeom>
              <a:noFill/>
              <a:ln w="19050">
                <a:solidFill>
                  <a:schemeClr val="tx2"/>
                </a:solidFill>
                <a:round/>
                <a:headEnd/>
                <a:tailEnd/>
              </a:ln>
            </p:spPr>
            <p:txBody>
              <a:bodyPr wrap="none" anchor="ctr"/>
              <a:lstStyle/>
              <a:p>
                <a:endParaRPr lang="en-US"/>
              </a:p>
            </p:txBody>
          </p:sp>
        </p:grpSp>
        <p:sp>
          <p:nvSpPr>
            <p:cNvPr id="63511" name="Text Box 17"/>
            <p:cNvSpPr txBox="1">
              <a:spLocks noChangeArrowheads="1"/>
            </p:cNvSpPr>
            <p:nvPr/>
          </p:nvSpPr>
          <p:spPr bwMode="auto">
            <a:xfrm flipH="1">
              <a:off x="2165" y="2849"/>
              <a:ext cx="891" cy="213"/>
            </a:xfrm>
            <a:prstGeom prst="rect">
              <a:avLst/>
            </a:prstGeom>
            <a:noFill/>
            <a:ln w="12700">
              <a:noFill/>
              <a:miter lim="800000"/>
              <a:headEnd/>
              <a:tailEnd/>
            </a:ln>
          </p:spPr>
          <p:txBody>
            <a:bodyPr wrap="none" anchor="ctr">
              <a:spAutoFit/>
            </a:bodyPr>
            <a:lstStyle/>
            <a:p>
              <a:pPr algn="ctr" eaLnBrk="0" hangingPunct="0"/>
              <a:r>
                <a:rPr lang="en-US" sz="1600" b="1" dirty="0" err="1">
                  <a:solidFill>
                    <a:schemeClr val="bg1"/>
                  </a:solidFill>
                </a:rPr>
                <a:t>epipolar</a:t>
              </a:r>
              <a:r>
                <a:rPr lang="en-US" sz="1600" b="1" dirty="0">
                  <a:solidFill>
                    <a:schemeClr val="bg1"/>
                  </a:solidFill>
                </a:rPr>
                <a:t> plane</a:t>
              </a:r>
            </a:p>
          </p:txBody>
        </p:sp>
      </p:grpSp>
      <p:grpSp>
        <p:nvGrpSpPr>
          <p:cNvPr id="4" name="Group 18"/>
          <p:cNvGrpSpPr>
            <a:grpSpLocks/>
          </p:cNvGrpSpPr>
          <p:nvPr/>
        </p:nvGrpSpPr>
        <p:grpSpPr bwMode="auto">
          <a:xfrm>
            <a:off x="4876802" y="3175000"/>
            <a:ext cx="2682875" cy="673099"/>
            <a:chOff x="3072" y="2264"/>
            <a:chExt cx="1690" cy="424"/>
          </a:xfrm>
        </p:grpSpPr>
        <p:sp>
          <p:nvSpPr>
            <p:cNvPr id="63508" name="Line 19"/>
            <p:cNvSpPr>
              <a:spLocks noChangeShapeType="1"/>
            </p:cNvSpPr>
            <p:nvPr/>
          </p:nvSpPr>
          <p:spPr bwMode="auto">
            <a:xfrm flipV="1">
              <a:off x="3072" y="2400"/>
              <a:ext cx="768" cy="288"/>
            </a:xfrm>
            <a:prstGeom prst="line">
              <a:avLst/>
            </a:prstGeom>
            <a:noFill/>
            <a:ln w="19050">
              <a:solidFill>
                <a:schemeClr val="tx1"/>
              </a:solidFill>
              <a:round/>
              <a:headEnd/>
              <a:tailEnd/>
            </a:ln>
          </p:spPr>
          <p:txBody>
            <a:bodyPr wrap="none" anchor="ctr"/>
            <a:lstStyle/>
            <a:p>
              <a:endParaRPr lang="en-US"/>
            </a:p>
          </p:txBody>
        </p:sp>
        <p:sp>
          <p:nvSpPr>
            <p:cNvPr id="389140" name="Text Box 20"/>
            <p:cNvSpPr txBox="1">
              <a:spLocks noChangeArrowheads="1"/>
            </p:cNvSpPr>
            <p:nvPr/>
          </p:nvSpPr>
          <p:spPr bwMode="auto">
            <a:xfrm>
              <a:off x="3891" y="2264"/>
              <a:ext cx="871" cy="233"/>
            </a:xfrm>
            <a:prstGeom prst="rect">
              <a:avLst/>
            </a:prstGeom>
            <a:noFill/>
            <a:ln w="12700">
              <a:noFill/>
              <a:miter lim="800000"/>
              <a:headEnd/>
              <a:tailEnd/>
            </a:ln>
            <a:effectLst/>
          </p:spPr>
          <p:txBody>
            <a:bodyPr wrap="none" anchor="ctr">
              <a:spAutoFit/>
              <a:flatTx/>
            </a:bodyPr>
            <a:lstStyle/>
            <a:p>
              <a:pPr algn="ctr" eaLnBrk="0" hangingPunct="0">
                <a:defRPr/>
              </a:pPr>
              <a:r>
                <a:rPr lang="en-US" b="1">
                  <a:solidFill>
                    <a:schemeClr val="tx2"/>
                  </a:solidFill>
                  <a:effectLst>
                    <a:outerShdw blurRad="38100" dist="38100" dir="2700000" algn="tl">
                      <a:srgbClr val="C0C0C0"/>
                    </a:outerShdw>
                  </a:effectLst>
                </a:rPr>
                <a:t>epipolar line</a:t>
              </a:r>
            </a:p>
          </p:txBody>
        </p:sp>
      </p:grpSp>
      <p:grpSp>
        <p:nvGrpSpPr>
          <p:cNvPr id="5" name="Group 21"/>
          <p:cNvGrpSpPr>
            <a:grpSpLocks/>
          </p:cNvGrpSpPr>
          <p:nvPr/>
        </p:nvGrpSpPr>
        <p:grpSpPr bwMode="auto">
          <a:xfrm>
            <a:off x="741363" y="3098800"/>
            <a:ext cx="2681288" cy="825499"/>
            <a:chOff x="467" y="2216"/>
            <a:chExt cx="1689" cy="520"/>
          </a:xfrm>
        </p:grpSpPr>
        <p:sp>
          <p:nvSpPr>
            <p:cNvPr id="389142" name="Text Box 22"/>
            <p:cNvSpPr txBox="1">
              <a:spLocks noChangeArrowheads="1"/>
            </p:cNvSpPr>
            <p:nvPr/>
          </p:nvSpPr>
          <p:spPr bwMode="auto">
            <a:xfrm flipH="1">
              <a:off x="467" y="2216"/>
              <a:ext cx="871" cy="233"/>
            </a:xfrm>
            <a:prstGeom prst="rect">
              <a:avLst/>
            </a:prstGeom>
            <a:noFill/>
            <a:ln w="12700">
              <a:noFill/>
              <a:miter lim="800000"/>
              <a:headEnd/>
              <a:tailEnd/>
            </a:ln>
            <a:effectLst/>
          </p:spPr>
          <p:txBody>
            <a:bodyPr wrap="none" anchor="ctr">
              <a:spAutoFit/>
              <a:flatTx/>
            </a:bodyPr>
            <a:lstStyle/>
            <a:p>
              <a:pPr algn="ctr" eaLnBrk="0" hangingPunct="0">
                <a:defRPr/>
              </a:pPr>
              <a:r>
                <a:rPr lang="en-US" b="1">
                  <a:solidFill>
                    <a:schemeClr val="tx2"/>
                  </a:solidFill>
                  <a:effectLst>
                    <a:outerShdw blurRad="38100" dist="38100" dir="2700000" algn="tl">
                      <a:srgbClr val="C0C0C0"/>
                    </a:outerShdw>
                  </a:effectLst>
                </a:rPr>
                <a:t>epipolar line</a:t>
              </a:r>
            </a:p>
          </p:txBody>
        </p:sp>
        <p:sp>
          <p:nvSpPr>
            <p:cNvPr id="63507" name="Line 23"/>
            <p:cNvSpPr>
              <a:spLocks noChangeShapeType="1"/>
            </p:cNvSpPr>
            <p:nvPr/>
          </p:nvSpPr>
          <p:spPr bwMode="auto">
            <a:xfrm flipH="1" flipV="1">
              <a:off x="1392" y="2304"/>
              <a:ext cx="764" cy="432"/>
            </a:xfrm>
            <a:prstGeom prst="line">
              <a:avLst/>
            </a:prstGeom>
            <a:noFill/>
            <a:ln w="19050">
              <a:solidFill>
                <a:schemeClr val="tx1"/>
              </a:solidFill>
              <a:round/>
              <a:headEnd/>
              <a:tailEnd/>
            </a:ln>
          </p:spPr>
          <p:txBody>
            <a:bodyPr wrap="none" anchor="ctr"/>
            <a:lstStyle/>
            <a:p>
              <a:endParaRPr lang="en-US"/>
            </a:p>
          </p:txBody>
        </p:sp>
      </p:grpSp>
      <p:sp>
        <p:nvSpPr>
          <p:cNvPr id="63502" name="Oval 24"/>
          <p:cNvSpPr>
            <a:spLocks noChangeArrowheads="1"/>
          </p:cNvSpPr>
          <p:nvPr/>
        </p:nvSpPr>
        <p:spPr bwMode="auto">
          <a:xfrm>
            <a:off x="5524500" y="3543300"/>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3" name="Oval 25"/>
          <p:cNvSpPr>
            <a:spLocks noChangeArrowheads="1"/>
          </p:cNvSpPr>
          <p:nvPr/>
        </p:nvSpPr>
        <p:spPr bwMode="auto">
          <a:xfrm>
            <a:off x="2638425" y="3457575"/>
            <a:ext cx="76200" cy="762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4" name="Oval 26"/>
          <p:cNvSpPr>
            <a:spLocks noChangeArrowheads="1"/>
          </p:cNvSpPr>
          <p:nvPr/>
        </p:nvSpPr>
        <p:spPr bwMode="auto">
          <a:xfrm>
            <a:off x="3752850" y="2476500"/>
            <a:ext cx="114300" cy="114300"/>
          </a:xfrm>
          <a:prstGeom prst="ellipse">
            <a:avLst/>
          </a:prstGeom>
          <a:solidFill>
            <a:srgbClr val="FF0000"/>
          </a:solidFill>
          <a:ln w="12700">
            <a:solidFill>
              <a:schemeClr val="hlink"/>
            </a:solidFill>
            <a:round/>
            <a:headEnd/>
            <a:tailEnd/>
          </a:ln>
        </p:spPr>
        <p:txBody>
          <a:bodyPr wrap="none" anchor="ctr"/>
          <a:lstStyle/>
          <a:p>
            <a:pPr eaLnBrk="0" hangingPunct="0"/>
            <a:endParaRPr lang="en-US" sz="2400">
              <a:latin typeface="Times New Roman" pitchFamily="18" charset="0"/>
            </a:endParaRPr>
          </a:p>
        </p:txBody>
      </p:sp>
      <p:sp>
        <p:nvSpPr>
          <p:cNvPr id="63505" name="Text Box 27"/>
          <p:cNvSpPr txBox="1">
            <a:spLocks noChangeArrowheads="1"/>
          </p:cNvSpPr>
          <p:nvPr/>
        </p:nvSpPr>
        <p:spPr bwMode="auto">
          <a:xfrm>
            <a:off x="7038975" y="6605588"/>
            <a:ext cx="3886200" cy="292100"/>
          </a:xfrm>
          <a:prstGeom prst="rect">
            <a:avLst/>
          </a:prstGeom>
          <a:noFill/>
          <a:ln w="9525">
            <a:noFill/>
            <a:miter lim="800000"/>
            <a:headEnd/>
            <a:tailEnd/>
          </a:ln>
        </p:spPr>
        <p:txBody>
          <a:bodyPr>
            <a:spAutoFit/>
          </a:bodyPr>
          <a:lstStyle/>
          <a:p>
            <a:pPr eaLnBrk="0" hangingPunct="0">
              <a:spcBef>
                <a:spcPct val="50000"/>
              </a:spcBef>
            </a:pPr>
            <a:r>
              <a:rPr lang="en-US" sz="1300"/>
              <a:t>Adapted from Steve Seitz</a:t>
            </a:r>
          </a:p>
        </p:txBody>
      </p:sp>
      <p:sp>
        <p:nvSpPr>
          <p:cNvPr id="6" name="Rectangle 5"/>
          <p:cNvSpPr/>
          <p:nvPr/>
        </p:nvSpPr>
        <p:spPr>
          <a:xfrm>
            <a:off x="426721" y="6018263"/>
            <a:ext cx="8555355" cy="369332"/>
          </a:xfrm>
          <a:prstGeom prst="rect">
            <a:avLst/>
          </a:prstGeom>
        </p:spPr>
        <p:txBody>
          <a:bodyPr wrap="square">
            <a:spAutoFit/>
          </a:bodyPr>
          <a:lstStyle/>
          <a:p>
            <a:r>
              <a:rPr lang="en-US" dirty="0">
                <a:hlinkClick r:id="rId4"/>
              </a:rPr>
              <a:t>http://www.ai.sri.com/~luong/research/Meta3DViewer/EpipolarGeo.html</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9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89130">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38913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1+#ppt_w/2"/>
                                          </p:val>
                                        </p:tav>
                                        <p:tav tm="100000">
                                          <p:val>
                                            <p:strVal val="#ppt_x"/>
                                          </p:val>
                                        </p:tav>
                                      </p:tavLst>
                                    </p:anim>
                                    <p:anim calcmode="lin" valueType="num">
                                      <p:cBhvr additive="base">
                                        <p:cTn id="30"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22" grpId="0" animBg="1"/>
      <p:bldP spid="389125" grpId="0" animBg="1"/>
      <p:bldP spid="389130" grpId="0" build="allAtOnce"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a:stretch>
            <a:fillRect/>
          </a:stretch>
        </p:blipFill>
        <p:spPr bwMode="auto">
          <a:xfrm>
            <a:off x="838200" y="877888"/>
            <a:ext cx="7696200" cy="3236912"/>
          </a:xfrm>
          <a:prstGeom prst="rect">
            <a:avLst/>
          </a:prstGeom>
          <a:noFill/>
          <a:ln w="9525">
            <a:noFill/>
            <a:miter lim="800000"/>
            <a:headEnd/>
            <a:tailEnd/>
          </a:ln>
        </p:spPr>
      </p:pic>
      <p:sp>
        <p:nvSpPr>
          <p:cNvPr id="591876" name="Line 4"/>
          <p:cNvSpPr>
            <a:spLocks noChangeShapeType="1"/>
          </p:cNvSpPr>
          <p:nvPr/>
        </p:nvSpPr>
        <p:spPr bwMode="auto">
          <a:xfrm flipV="1">
            <a:off x="1073152" y="3741738"/>
            <a:ext cx="2098675" cy="12700"/>
          </a:xfrm>
          <a:prstGeom prst="line">
            <a:avLst/>
          </a:prstGeom>
          <a:noFill/>
          <a:ln w="38100">
            <a:solidFill>
              <a:schemeClr val="folHlink"/>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77" name="Line 5"/>
          <p:cNvSpPr>
            <a:spLocks noChangeShapeType="1"/>
          </p:cNvSpPr>
          <p:nvPr/>
        </p:nvSpPr>
        <p:spPr bwMode="auto">
          <a:xfrm>
            <a:off x="3524250" y="3748088"/>
            <a:ext cx="2311400" cy="0"/>
          </a:xfrm>
          <a:prstGeom prst="line">
            <a:avLst/>
          </a:prstGeom>
          <a:noFill/>
          <a:ln w="38100">
            <a:solidFill>
              <a:schemeClr val="folHlink"/>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78" name="Line 6"/>
          <p:cNvSpPr>
            <a:spLocks noChangeShapeType="1"/>
          </p:cNvSpPr>
          <p:nvPr/>
        </p:nvSpPr>
        <p:spPr bwMode="auto">
          <a:xfrm>
            <a:off x="6210300" y="3748088"/>
            <a:ext cx="2095500" cy="0"/>
          </a:xfrm>
          <a:prstGeom prst="line">
            <a:avLst/>
          </a:prstGeom>
          <a:noFill/>
          <a:ln w="38100">
            <a:solidFill>
              <a:schemeClr val="folHlink"/>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79" name="Line 7"/>
          <p:cNvSpPr>
            <a:spLocks noChangeShapeType="1"/>
          </p:cNvSpPr>
          <p:nvPr/>
        </p:nvSpPr>
        <p:spPr bwMode="auto">
          <a:xfrm>
            <a:off x="6419850" y="2452688"/>
            <a:ext cx="1885950" cy="1289050"/>
          </a:xfrm>
          <a:prstGeom prst="line">
            <a:avLst/>
          </a:prstGeom>
          <a:noFill/>
          <a:ln w="38100">
            <a:solidFill>
              <a:schemeClr val="folHlink"/>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80" name="Line 8"/>
          <p:cNvSpPr>
            <a:spLocks noChangeShapeType="1"/>
          </p:cNvSpPr>
          <p:nvPr/>
        </p:nvSpPr>
        <p:spPr bwMode="auto">
          <a:xfrm>
            <a:off x="4724400" y="1284288"/>
            <a:ext cx="1466850" cy="1003300"/>
          </a:xfrm>
          <a:prstGeom prst="line">
            <a:avLst/>
          </a:prstGeom>
          <a:noFill/>
          <a:ln w="38100">
            <a:solidFill>
              <a:schemeClr val="folHlink"/>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81" name="Line 9"/>
          <p:cNvSpPr>
            <a:spLocks noChangeShapeType="1"/>
          </p:cNvSpPr>
          <p:nvPr/>
        </p:nvSpPr>
        <p:spPr bwMode="auto">
          <a:xfrm flipV="1">
            <a:off x="3187700" y="1271588"/>
            <a:ext cx="1473200" cy="1009650"/>
          </a:xfrm>
          <a:prstGeom prst="line">
            <a:avLst/>
          </a:prstGeom>
          <a:noFill/>
          <a:ln w="38100">
            <a:solidFill>
              <a:schemeClr val="folHlink"/>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82" name="Line 10"/>
          <p:cNvSpPr>
            <a:spLocks noChangeShapeType="1"/>
          </p:cNvSpPr>
          <p:nvPr/>
        </p:nvSpPr>
        <p:spPr bwMode="auto">
          <a:xfrm flipV="1">
            <a:off x="1060450" y="2446338"/>
            <a:ext cx="1892300" cy="1282700"/>
          </a:xfrm>
          <a:prstGeom prst="line">
            <a:avLst/>
          </a:prstGeom>
          <a:noFill/>
          <a:ln w="38100">
            <a:solidFill>
              <a:schemeClr val="folHlink"/>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83" name="Text Box 11"/>
          <p:cNvSpPr txBox="1">
            <a:spLocks noChangeArrowheads="1"/>
          </p:cNvSpPr>
          <p:nvPr/>
        </p:nvSpPr>
        <p:spPr bwMode="auto">
          <a:xfrm>
            <a:off x="915988" y="4403727"/>
            <a:ext cx="6553200"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buFontTx/>
              <a:buChar char="•"/>
              <a:defRPr/>
            </a:pPr>
            <a:r>
              <a:rPr lang="en-US" sz="2000">
                <a:solidFill>
                  <a:srgbClr val="0000FF"/>
                </a:solidFill>
                <a:latin typeface="Arial" charset="0"/>
                <a:cs typeface="Arial" charset="0"/>
              </a:rPr>
              <a:t> </a:t>
            </a:r>
            <a:r>
              <a:rPr lang="en-US" sz="2000" b="1">
                <a:solidFill>
                  <a:srgbClr val="0000FF"/>
                </a:solidFill>
                <a:latin typeface="Arial" charset="0"/>
                <a:cs typeface="Arial" charset="0"/>
              </a:rPr>
              <a:t>Epipolar Plane</a:t>
            </a:r>
            <a:r>
              <a:rPr lang="en-US" sz="2000">
                <a:solidFill>
                  <a:srgbClr val="0000FF"/>
                </a:solidFill>
                <a:latin typeface="Arial" charset="0"/>
                <a:cs typeface="Arial" charset="0"/>
              </a:rPr>
              <a:t> – plane containing baseline (1D family)</a:t>
            </a:r>
          </a:p>
        </p:txBody>
      </p:sp>
      <p:sp>
        <p:nvSpPr>
          <p:cNvPr id="591884" name="Oval 12"/>
          <p:cNvSpPr>
            <a:spLocks noChangeArrowheads="1"/>
          </p:cNvSpPr>
          <p:nvPr/>
        </p:nvSpPr>
        <p:spPr bwMode="auto">
          <a:xfrm>
            <a:off x="3105150" y="3659188"/>
            <a:ext cx="152400" cy="152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85" name="Oval 13"/>
          <p:cNvSpPr>
            <a:spLocks noChangeArrowheads="1"/>
          </p:cNvSpPr>
          <p:nvPr/>
        </p:nvSpPr>
        <p:spPr bwMode="auto">
          <a:xfrm>
            <a:off x="6102350" y="3690938"/>
            <a:ext cx="152400" cy="15240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86" name="Text Box 14"/>
          <p:cNvSpPr txBox="1">
            <a:spLocks noChangeArrowheads="1"/>
          </p:cNvSpPr>
          <p:nvPr/>
        </p:nvSpPr>
        <p:spPr bwMode="auto">
          <a:xfrm>
            <a:off x="914402" y="4800602"/>
            <a:ext cx="5476179" cy="1323439"/>
          </a:xfrm>
          <a:prstGeom prst="rect">
            <a:avLst/>
          </a:prstGeom>
          <a:noFill/>
          <a:ln w="9525">
            <a:noFill/>
            <a:miter lim="800000"/>
            <a:headEnd/>
            <a:tailEnd/>
          </a:ln>
        </p:spPr>
        <p:txBody>
          <a:bodyPr wrap="none">
            <a:spAutoFit/>
          </a:bodyPr>
          <a:lstStyle/>
          <a:p>
            <a:pPr eaLnBrk="0" fontAlgn="base" hangingPunct="0">
              <a:spcBef>
                <a:spcPct val="0"/>
              </a:spcBef>
              <a:spcAft>
                <a:spcPct val="0"/>
              </a:spcAft>
              <a:buFontTx/>
              <a:buChar char="•"/>
              <a:defRPr/>
            </a:pPr>
            <a:r>
              <a:rPr lang="en-US" sz="2000" dirty="0">
                <a:solidFill>
                  <a:srgbClr val="339966"/>
                </a:solidFill>
                <a:latin typeface="Arial" charset="0"/>
                <a:cs typeface="Arial" charset="0"/>
              </a:rPr>
              <a:t> </a:t>
            </a:r>
            <a:r>
              <a:rPr lang="en-US" sz="2000" b="1" dirty="0" err="1">
                <a:solidFill>
                  <a:srgbClr val="339966"/>
                </a:solidFill>
                <a:latin typeface="Arial" charset="0"/>
                <a:cs typeface="Arial" charset="0"/>
              </a:rPr>
              <a:t>Epipoles</a:t>
            </a:r>
            <a:r>
              <a:rPr lang="en-US" sz="2000" b="1" dirty="0">
                <a:solidFill>
                  <a:srgbClr val="339966"/>
                </a:solidFill>
                <a:latin typeface="Arial" charset="0"/>
                <a:cs typeface="Arial" charset="0"/>
              </a:rPr>
              <a:t> </a:t>
            </a:r>
          </a:p>
          <a:p>
            <a:pPr eaLnBrk="0" fontAlgn="base" hangingPunct="0">
              <a:spcBef>
                <a:spcPct val="0"/>
              </a:spcBef>
              <a:spcAft>
                <a:spcPct val="0"/>
              </a:spcAft>
              <a:defRPr/>
            </a:pPr>
            <a:r>
              <a:rPr lang="en-US" sz="2000" dirty="0">
                <a:solidFill>
                  <a:srgbClr val="339966"/>
                </a:solidFill>
                <a:latin typeface="Arial" charset="0"/>
                <a:cs typeface="Arial" charset="0"/>
              </a:rPr>
              <a:t>= intersections of baseline with image planes </a:t>
            </a:r>
          </a:p>
          <a:p>
            <a:pPr eaLnBrk="0" fontAlgn="base" hangingPunct="0">
              <a:spcBef>
                <a:spcPct val="0"/>
              </a:spcBef>
              <a:spcAft>
                <a:spcPct val="0"/>
              </a:spcAft>
              <a:defRPr/>
            </a:pPr>
            <a:r>
              <a:rPr lang="en-US" sz="2000" dirty="0">
                <a:solidFill>
                  <a:srgbClr val="339966"/>
                </a:solidFill>
                <a:latin typeface="Arial" charset="0"/>
                <a:cs typeface="Arial" charset="0"/>
              </a:rPr>
              <a:t>= projections of the other camera center</a:t>
            </a:r>
          </a:p>
          <a:p>
            <a:pPr eaLnBrk="0" fontAlgn="base" hangingPunct="0">
              <a:spcBef>
                <a:spcPct val="0"/>
              </a:spcBef>
              <a:spcAft>
                <a:spcPct val="0"/>
              </a:spcAft>
              <a:defRPr/>
            </a:pPr>
            <a:r>
              <a:rPr lang="en-US" sz="2000" dirty="0">
                <a:solidFill>
                  <a:srgbClr val="339966"/>
                </a:solidFill>
                <a:latin typeface="Arial" charset="0"/>
                <a:cs typeface="Arial" charset="0"/>
              </a:rPr>
              <a:t>= vanishing points of the baseline</a:t>
            </a:r>
          </a:p>
        </p:txBody>
      </p:sp>
      <p:sp>
        <p:nvSpPr>
          <p:cNvPr id="591890" name="Text Box 18"/>
          <p:cNvSpPr txBox="1">
            <a:spLocks noChangeArrowheads="1"/>
          </p:cNvSpPr>
          <p:nvPr/>
        </p:nvSpPr>
        <p:spPr bwMode="auto">
          <a:xfrm>
            <a:off x="914402" y="4010027"/>
            <a:ext cx="6069013" cy="396875"/>
          </a:xfrm>
          <a:prstGeom prst="rect">
            <a:avLst/>
          </a:prstGeom>
          <a:noFill/>
          <a:ln w="9525">
            <a:noFill/>
            <a:miter lim="800000"/>
            <a:headEnd/>
            <a:tailEnd/>
          </a:ln>
        </p:spPr>
        <p:txBody>
          <a:bodyPr wrap="none">
            <a:spAutoFit/>
          </a:bodyPr>
          <a:lstStyle/>
          <a:p>
            <a:pPr eaLnBrk="0" fontAlgn="base" hangingPunct="0">
              <a:spcBef>
                <a:spcPct val="0"/>
              </a:spcBef>
              <a:spcAft>
                <a:spcPct val="0"/>
              </a:spcAft>
              <a:buFontTx/>
              <a:buChar char="•"/>
              <a:defRPr/>
            </a:pPr>
            <a:r>
              <a:rPr lang="en-US" sz="2000">
                <a:solidFill>
                  <a:srgbClr val="FF3399"/>
                </a:solidFill>
                <a:latin typeface="Arial" charset="0"/>
                <a:cs typeface="Arial" charset="0"/>
              </a:rPr>
              <a:t> </a:t>
            </a:r>
            <a:r>
              <a:rPr lang="en-US" sz="2000" b="1">
                <a:solidFill>
                  <a:srgbClr val="FF3399"/>
                </a:solidFill>
                <a:latin typeface="Arial" charset="0"/>
                <a:cs typeface="Arial" charset="0"/>
              </a:rPr>
              <a:t>Baseline</a:t>
            </a:r>
            <a:r>
              <a:rPr lang="en-US" sz="2000">
                <a:solidFill>
                  <a:srgbClr val="FF3399"/>
                </a:solidFill>
                <a:latin typeface="Arial" charset="0"/>
                <a:cs typeface="Arial" charset="0"/>
              </a:rPr>
              <a:t> – line connecting the two camera centers</a:t>
            </a:r>
          </a:p>
        </p:txBody>
      </p:sp>
      <p:sp>
        <p:nvSpPr>
          <p:cNvPr id="591891" name="Line 19"/>
          <p:cNvSpPr>
            <a:spLocks noChangeShapeType="1"/>
          </p:cNvSpPr>
          <p:nvPr/>
        </p:nvSpPr>
        <p:spPr bwMode="auto">
          <a:xfrm>
            <a:off x="1066800" y="3773488"/>
            <a:ext cx="2057400" cy="0"/>
          </a:xfrm>
          <a:prstGeom prst="line">
            <a:avLst/>
          </a:prstGeom>
          <a:noFill/>
          <a:ln w="38100">
            <a:solidFill>
              <a:srgbClr val="FF3399"/>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92" name="Line 20"/>
          <p:cNvSpPr>
            <a:spLocks noChangeShapeType="1"/>
          </p:cNvSpPr>
          <p:nvPr/>
        </p:nvSpPr>
        <p:spPr bwMode="auto">
          <a:xfrm>
            <a:off x="3505200" y="3773488"/>
            <a:ext cx="2362200" cy="0"/>
          </a:xfrm>
          <a:prstGeom prst="line">
            <a:avLst/>
          </a:prstGeom>
          <a:noFill/>
          <a:ln w="38100">
            <a:solidFill>
              <a:srgbClr val="FF3399"/>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91893" name="Line 21"/>
          <p:cNvSpPr>
            <a:spLocks noChangeShapeType="1"/>
          </p:cNvSpPr>
          <p:nvPr/>
        </p:nvSpPr>
        <p:spPr bwMode="auto">
          <a:xfrm>
            <a:off x="6248400" y="3773488"/>
            <a:ext cx="2057400" cy="0"/>
          </a:xfrm>
          <a:prstGeom prst="line">
            <a:avLst/>
          </a:prstGeom>
          <a:noFill/>
          <a:ln w="38100">
            <a:solidFill>
              <a:srgbClr val="FF3399"/>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3330" name="Rectangle 22"/>
          <p:cNvSpPr>
            <a:spLocks noGrp="1" noChangeArrowheads="1"/>
          </p:cNvSpPr>
          <p:nvPr>
            <p:ph type="title"/>
          </p:nvPr>
        </p:nvSpPr>
        <p:spPr>
          <a:xfrm>
            <a:off x="457199" y="-103187"/>
            <a:ext cx="8229600" cy="1143000"/>
          </a:xfrm>
        </p:spPr>
        <p:txBody>
          <a:bodyPr/>
          <a:lstStyle/>
          <a:p>
            <a:r>
              <a:rPr lang="en-US" dirty="0"/>
              <a:t>Parts of </a:t>
            </a:r>
            <a:r>
              <a:rPr lang="en-US" dirty="0" err="1"/>
              <a:t>Epipolar</a:t>
            </a:r>
            <a:r>
              <a:rPr lang="en-US" dirty="0"/>
              <a:t> geometry</a:t>
            </a:r>
          </a:p>
        </p:txBody>
      </p:sp>
      <p:sp>
        <p:nvSpPr>
          <p:cNvPr id="13331" name="Rectangle 24"/>
          <p:cNvSpPr>
            <a:spLocks noChangeArrowheads="1"/>
          </p:cNvSpPr>
          <p:nvPr/>
        </p:nvSpPr>
        <p:spPr bwMode="auto">
          <a:xfrm>
            <a:off x="914400" y="1552575"/>
            <a:ext cx="228600" cy="3048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3332" name="Rectangle 25"/>
          <p:cNvSpPr>
            <a:spLocks noChangeArrowheads="1"/>
          </p:cNvSpPr>
          <p:nvPr/>
        </p:nvSpPr>
        <p:spPr bwMode="auto">
          <a:xfrm>
            <a:off x="8170863" y="1562100"/>
            <a:ext cx="322262" cy="3048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3333" name="Text Box 26"/>
          <p:cNvSpPr txBox="1">
            <a:spLocks noChangeArrowheads="1"/>
          </p:cNvSpPr>
          <p:nvPr/>
        </p:nvSpPr>
        <p:spPr bwMode="auto">
          <a:xfrm>
            <a:off x="4572002" y="892175"/>
            <a:ext cx="303213" cy="304800"/>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13334" name="Freeform 29"/>
          <p:cNvSpPr>
            <a:spLocks/>
          </p:cNvSpPr>
          <p:nvPr/>
        </p:nvSpPr>
        <p:spPr bwMode="auto">
          <a:xfrm>
            <a:off x="266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3335" name="Text Box 27"/>
          <p:cNvSpPr txBox="1">
            <a:spLocks noChangeArrowheads="1"/>
          </p:cNvSpPr>
          <p:nvPr/>
        </p:nvSpPr>
        <p:spPr bwMode="auto">
          <a:xfrm>
            <a:off x="2667000" y="2209800"/>
            <a:ext cx="209550"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13336" name="Freeform 30"/>
          <p:cNvSpPr>
            <a:spLocks/>
          </p:cNvSpPr>
          <p:nvPr/>
        </p:nvSpPr>
        <p:spPr bwMode="auto">
          <a:xfrm>
            <a:off x="6477000" y="2286000"/>
            <a:ext cx="228600" cy="228600"/>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3337" name="Text Box 31"/>
          <p:cNvSpPr txBox="1">
            <a:spLocks noChangeArrowheads="1"/>
          </p:cNvSpPr>
          <p:nvPr/>
        </p:nvSpPr>
        <p:spPr bwMode="auto">
          <a:xfrm>
            <a:off x="6400800" y="2209800"/>
            <a:ext cx="381000"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pic>
        <p:nvPicPr>
          <p:cNvPr id="2" name="Picture 1">
            <a:extLst>
              <a:ext uri="{FF2B5EF4-FFF2-40B4-BE49-F238E27FC236}">
                <a16:creationId xmlns:a16="http://schemas.microsoft.com/office/drawing/2014/main" id="{B17A5FEE-A907-CA45-A098-3962C62351D6}"/>
              </a:ext>
            </a:extLst>
          </p:cNvPr>
          <p:cNvPicPr>
            <a:picLocks noChangeAspect="1"/>
          </p:cNvPicPr>
          <p:nvPr/>
        </p:nvPicPr>
        <p:blipFill>
          <a:blip r:embed="rId4"/>
          <a:stretch>
            <a:fillRect/>
          </a:stretch>
        </p:blipFill>
        <p:spPr>
          <a:xfrm>
            <a:off x="9525000" y="5715000"/>
            <a:ext cx="5829300" cy="3746500"/>
          </a:xfrm>
          <a:prstGeom prst="rect">
            <a:avLst/>
          </a:prstGeom>
        </p:spPr>
      </p:pic>
    </p:spTree>
    <p:extLst>
      <p:ext uri="{BB962C8B-B14F-4D97-AF65-F5344CB8AC3E}">
        <p14:creationId xmlns:p14="http://schemas.microsoft.com/office/powerpoint/2010/main" val="29030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189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9189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918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5918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5918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5918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918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9187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9188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499"/>
                                          </p:stCondLst>
                                        </p:cTn>
                                        <p:tgtEl>
                                          <p:spTgt spid="59188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59188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5918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9188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918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91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6" grpId="0" animBg="1"/>
      <p:bldP spid="591877" grpId="0" animBg="1"/>
      <p:bldP spid="591878" grpId="0" animBg="1"/>
      <p:bldP spid="591879" grpId="0" animBg="1"/>
      <p:bldP spid="591880" grpId="0" animBg="1"/>
      <p:bldP spid="591881" grpId="0" animBg="1"/>
      <p:bldP spid="591882" grpId="0" animBg="1"/>
      <p:bldP spid="591883" grpId="0" autoUpdateAnimBg="0"/>
      <p:bldP spid="591884" grpId="0" animBg="1"/>
      <p:bldP spid="591885" grpId="0" animBg="1"/>
      <p:bldP spid="591886" grpId="0" autoUpdateAnimBg="0"/>
      <p:bldP spid="591890" grpId="0" autoUpdateAnimBg="0"/>
      <p:bldP spid="591891" grpId="0" animBg="1"/>
      <p:bldP spid="591892" grpId="0" animBg="1"/>
      <p:bldP spid="591893"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83E3A-15CD-5849-A43D-B0FBE73DD72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CBE1068-3B9E-4D44-9195-8B639EE553B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2C9E64-B88A-4C4D-B267-9D5DA5CDFC2B}"/>
              </a:ext>
            </a:extLst>
          </p:cNvPr>
          <p:cNvPicPr>
            <a:picLocks noChangeAspect="1"/>
          </p:cNvPicPr>
          <p:nvPr/>
        </p:nvPicPr>
        <p:blipFill>
          <a:blip r:embed="rId2"/>
          <a:stretch>
            <a:fillRect/>
          </a:stretch>
        </p:blipFill>
        <p:spPr>
          <a:xfrm>
            <a:off x="0" y="217396"/>
            <a:ext cx="9144000" cy="6423207"/>
          </a:xfrm>
          <a:prstGeom prst="rect">
            <a:avLst/>
          </a:prstGeom>
        </p:spPr>
      </p:pic>
    </p:spTree>
    <p:extLst>
      <p:ext uri="{BB962C8B-B14F-4D97-AF65-F5344CB8AC3E}">
        <p14:creationId xmlns:p14="http://schemas.microsoft.com/office/powerpoint/2010/main" val="1036207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t>The Epipole</a:t>
            </a:r>
          </a:p>
        </p:txBody>
      </p:sp>
      <p:sp>
        <p:nvSpPr>
          <p:cNvPr id="14339" name="Content Placeholder 2"/>
          <p:cNvSpPr>
            <a:spLocks noGrp="1"/>
          </p:cNvSpPr>
          <p:nvPr>
            <p:ph idx="1"/>
          </p:nvPr>
        </p:nvSpPr>
        <p:spPr/>
        <p:txBody>
          <a:bodyPr/>
          <a:lstStyle/>
          <a:p>
            <a:endParaRPr lang="en-US"/>
          </a:p>
        </p:txBody>
      </p:sp>
      <p:pic>
        <p:nvPicPr>
          <p:cNvPr id="14340" name="Picture 2"/>
          <p:cNvPicPr>
            <a:picLocks noChangeAspect="1" noChangeArrowheads="1"/>
          </p:cNvPicPr>
          <p:nvPr/>
        </p:nvPicPr>
        <p:blipFill>
          <a:blip r:embed="rId3" cstate="print"/>
          <a:srcRect/>
          <a:stretch>
            <a:fillRect/>
          </a:stretch>
        </p:blipFill>
        <p:spPr bwMode="auto">
          <a:xfrm>
            <a:off x="1447800" y="1286669"/>
            <a:ext cx="6635750" cy="4976813"/>
          </a:xfrm>
          <a:prstGeom prst="rect">
            <a:avLst/>
          </a:prstGeom>
          <a:noFill/>
          <a:ln w="9525">
            <a:noFill/>
            <a:miter lim="800000"/>
            <a:headEnd/>
            <a:tailEnd/>
          </a:ln>
        </p:spPr>
      </p:pic>
      <p:sp>
        <p:nvSpPr>
          <p:cNvPr id="14341" name="TextBox 4"/>
          <p:cNvSpPr txBox="1">
            <a:spLocks noChangeArrowheads="1"/>
          </p:cNvSpPr>
          <p:nvPr/>
        </p:nvSpPr>
        <p:spPr bwMode="auto">
          <a:xfrm>
            <a:off x="6459540" y="6400800"/>
            <a:ext cx="2391873" cy="369332"/>
          </a:xfrm>
          <a:prstGeom prst="rect">
            <a:avLst/>
          </a:prstGeom>
          <a:noFill/>
          <a:ln w="9525">
            <a:noFill/>
            <a:miter lim="800000"/>
            <a:headEnd/>
            <a:tailEnd/>
          </a:ln>
        </p:spPr>
        <p:txBody>
          <a:bodyPr wrap="none">
            <a:spAutoFit/>
          </a:bodyPr>
          <a:lstStyle/>
          <a:p>
            <a:r>
              <a:rPr lang="en-US"/>
              <a:t>Photo by Frank Dellaert</a:t>
            </a:r>
          </a:p>
        </p:txBody>
      </p:sp>
    </p:spTree>
    <p:extLst>
      <p:ext uri="{BB962C8B-B14F-4D97-AF65-F5344CB8AC3E}">
        <p14:creationId xmlns:p14="http://schemas.microsoft.com/office/powerpoint/2010/main" val="24151982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p>
            <a:pPr algn="ctr">
              <a:defRPr/>
            </a:pPr>
            <a:r>
              <a:rPr lang="en-US" sz="4400" kern="0" dirty="0" err="1">
                <a:solidFill>
                  <a:schemeClr val="tx2"/>
                </a:solidFill>
                <a:latin typeface="+mj-lt"/>
                <a:ea typeface="+mj-ea"/>
                <a:cs typeface="+mj-cs"/>
              </a:rPr>
              <a:t>Epipolar</a:t>
            </a:r>
            <a:r>
              <a:rPr lang="en-US" sz="4400" kern="0" dirty="0">
                <a:solidFill>
                  <a:schemeClr val="tx2"/>
                </a:solidFill>
                <a:latin typeface="+mj-lt"/>
                <a:ea typeface="+mj-ea"/>
                <a:cs typeface="+mj-cs"/>
              </a:rPr>
              <a:t> geometry: terms</a:t>
            </a:r>
          </a:p>
          <a:p>
            <a:pPr algn="ctr">
              <a:defRPr/>
            </a:pPr>
            <a:endParaRPr lang="en-US" sz="4400" kern="0" dirty="0">
              <a:solidFill>
                <a:schemeClr val="tx2"/>
              </a:solidFill>
              <a:latin typeface="+mj-lt"/>
              <a:ea typeface="+mj-ea"/>
              <a:cs typeface="+mj-cs"/>
            </a:endParaRPr>
          </a:p>
        </p:txBody>
      </p:sp>
      <p:sp>
        <p:nvSpPr>
          <p:cNvPr id="4" name="Content Placeholder 3"/>
          <p:cNvSpPr>
            <a:spLocks noGrp="1"/>
          </p:cNvSpPr>
          <p:nvPr>
            <p:ph idx="4294967295"/>
          </p:nvPr>
        </p:nvSpPr>
        <p:spPr>
          <a:xfrm>
            <a:off x="457200" y="1420813"/>
            <a:ext cx="8229600" cy="4525962"/>
          </a:xfrm>
        </p:spPr>
        <p:txBody>
          <a:bodyPr/>
          <a:lstStyle/>
          <a:p>
            <a:pPr eaLnBrk="1" hangingPunct="1"/>
            <a:r>
              <a:rPr lang="en-US" sz="2400" b="1"/>
              <a:t>Baseline</a:t>
            </a:r>
            <a:r>
              <a:rPr lang="en-US" sz="2400"/>
              <a:t>: line joining the camera centers</a:t>
            </a:r>
          </a:p>
          <a:p>
            <a:pPr eaLnBrk="1" hangingPunct="1"/>
            <a:r>
              <a:rPr lang="en-US" sz="2400" b="1"/>
              <a:t>Epipole</a:t>
            </a:r>
            <a:r>
              <a:rPr lang="en-US" sz="2400"/>
              <a:t>: point of intersection of baseline with the image plane</a:t>
            </a:r>
          </a:p>
          <a:p>
            <a:pPr eaLnBrk="1" hangingPunct="1"/>
            <a:r>
              <a:rPr lang="en-US" sz="2400" b="1"/>
              <a:t>Epipolar plane</a:t>
            </a:r>
            <a:r>
              <a:rPr lang="en-US" sz="2400"/>
              <a:t>: plane containing baseline and world point</a:t>
            </a:r>
          </a:p>
          <a:p>
            <a:pPr eaLnBrk="1" hangingPunct="1"/>
            <a:r>
              <a:rPr lang="en-US" sz="2400" b="1"/>
              <a:t>Epipolar line</a:t>
            </a:r>
            <a:r>
              <a:rPr lang="en-US" sz="2400"/>
              <a:t>: intersection of epipolar plane with the image plane</a:t>
            </a:r>
          </a:p>
          <a:p>
            <a:pPr eaLnBrk="1" hangingPunct="1"/>
            <a:endParaRPr lang="en-US" sz="2400"/>
          </a:p>
          <a:p>
            <a:pPr eaLnBrk="1" hangingPunct="1"/>
            <a:r>
              <a:rPr lang="en-US" sz="2400"/>
              <a:t>All epipolar lines intersect at the epipole</a:t>
            </a:r>
          </a:p>
          <a:p>
            <a:pPr eaLnBrk="1" hangingPunct="1"/>
            <a:r>
              <a:rPr lang="en-US" sz="2400"/>
              <a:t>An epipolar plane intersects the left and right image planes in epipolar lines</a:t>
            </a:r>
          </a:p>
          <a:p>
            <a:pPr eaLnBrk="1" hangingPunct="1"/>
            <a:endParaRPr lang="en-US" sz="2400"/>
          </a:p>
        </p:txBody>
      </p:sp>
      <p:sp>
        <p:nvSpPr>
          <p:cNvPr id="5" name="TextBox 4"/>
          <p:cNvSpPr txBox="1"/>
          <p:nvPr/>
        </p:nvSpPr>
        <p:spPr>
          <a:xfrm>
            <a:off x="8088841" y="6488668"/>
            <a:ext cx="1055161" cy="369332"/>
          </a:xfrm>
          <a:prstGeom prst="rect">
            <a:avLst/>
          </a:prstGeom>
          <a:noFill/>
        </p:spPr>
        <p:txBody>
          <a:bodyPr wrap="none" rtlCol="0">
            <a:spAutoFit/>
          </a:bodyPr>
          <a:lstStyle/>
          <a:p>
            <a:r>
              <a:rPr lang="en-US" dirty="0" err="1">
                <a:solidFill>
                  <a:schemeClr val="bg1">
                    <a:lumMod val="65000"/>
                  </a:schemeClr>
                </a:solidFill>
              </a:rPr>
              <a:t>Grauman</a:t>
            </a:r>
            <a:endParaRPr lang="en-US" dirty="0">
              <a:solidFill>
                <a:schemeClr val="bg1">
                  <a:lumMod val="6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3" cstate="print"/>
          <a:srcRect/>
          <a:stretch>
            <a:fillRect/>
          </a:stretch>
        </p:blipFill>
        <p:spPr bwMode="auto">
          <a:xfrm>
            <a:off x="560388" y="1011238"/>
            <a:ext cx="7662862" cy="3213100"/>
          </a:xfrm>
          <a:prstGeom prst="rect">
            <a:avLst/>
          </a:prstGeom>
          <a:noFill/>
          <a:ln w="9525">
            <a:noFill/>
            <a:miter lim="800000"/>
            <a:headEnd/>
            <a:tailEnd/>
          </a:ln>
        </p:spPr>
      </p:pic>
      <p:sp>
        <p:nvSpPr>
          <p:cNvPr id="660484" name="Text Box 4"/>
          <p:cNvSpPr txBox="1">
            <a:spLocks noChangeArrowheads="1"/>
          </p:cNvSpPr>
          <p:nvPr/>
        </p:nvSpPr>
        <p:spPr bwMode="auto">
          <a:xfrm>
            <a:off x="950915" y="4364038"/>
            <a:ext cx="6309099" cy="707886"/>
          </a:xfrm>
          <a:prstGeom prst="rect">
            <a:avLst/>
          </a:prstGeom>
          <a:noFill/>
          <a:ln w="9525">
            <a:noFill/>
            <a:miter lim="800000"/>
            <a:headEnd/>
            <a:tailEnd/>
          </a:ln>
        </p:spPr>
        <p:txBody>
          <a:bodyPr wrap="none">
            <a:spAutoFit/>
          </a:bodyPr>
          <a:lstStyle/>
          <a:p>
            <a:pPr eaLnBrk="0" hangingPunct="0">
              <a:buFontTx/>
              <a:buChar char="•"/>
            </a:pPr>
            <a:r>
              <a:rPr lang="en-US"/>
              <a:t>  </a:t>
            </a:r>
            <a:r>
              <a:rPr lang="en-US" sz="2000"/>
              <a:t>Potential matches for </a:t>
            </a:r>
            <a:r>
              <a:rPr lang="en-US" sz="2000" i="1"/>
              <a:t>p</a:t>
            </a:r>
            <a:r>
              <a:rPr lang="en-US" sz="2000"/>
              <a:t> have to lie on the corresponding </a:t>
            </a:r>
          </a:p>
          <a:p>
            <a:pPr eaLnBrk="0" hangingPunct="0"/>
            <a:r>
              <a:rPr lang="en-US" sz="2000"/>
              <a:t>   epipolar line </a:t>
            </a:r>
            <a:r>
              <a:rPr lang="en-US" sz="2000" i="1"/>
              <a:t>l’</a:t>
            </a:r>
            <a:r>
              <a:rPr lang="en-US" sz="2000"/>
              <a:t>.</a:t>
            </a:r>
          </a:p>
        </p:txBody>
      </p:sp>
      <p:sp>
        <p:nvSpPr>
          <p:cNvPr id="660485" name="Text Box 5"/>
          <p:cNvSpPr txBox="1">
            <a:spLocks noChangeArrowheads="1"/>
          </p:cNvSpPr>
          <p:nvPr/>
        </p:nvSpPr>
        <p:spPr bwMode="auto">
          <a:xfrm>
            <a:off x="957263" y="5181600"/>
            <a:ext cx="6373220" cy="707886"/>
          </a:xfrm>
          <a:prstGeom prst="rect">
            <a:avLst/>
          </a:prstGeom>
          <a:noFill/>
          <a:ln w="9525">
            <a:noFill/>
            <a:miter lim="800000"/>
            <a:headEnd/>
            <a:tailEnd/>
          </a:ln>
        </p:spPr>
        <p:txBody>
          <a:bodyPr wrap="none">
            <a:spAutoFit/>
          </a:bodyPr>
          <a:lstStyle/>
          <a:p>
            <a:pPr eaLnBrk="0" hangingPunct="0">
              <a:buFontTx/>
              <a:buChar char="•"/>
            </a:pPr>
            <a:r>
              <a:rPr lang="en-US"/>
              <a:t>  </a:t>
            </a:r>
            <a:r>
              <a:rPr lang="en-US" sz="2000"/>
              <a:t>Potential matches for </a:t>
            </a:r>
            <a:r>
              <a:rPr lang="en-US" sz="2000" i="1"/>
              <a:t>p’</a:t>
            </a:r>
            <a:r>
              <a:rPr lang="en-US" sz="2000"/>
              <a:t> have to lie on the corresponding </a:t>
            </a:r>
          </a:p>
          <a:p>
            <a:pPr eaLnBrk="0" hangingPunct="0"/>
            <a:r>
              <a:rPr lang="en-US" sz="2000"/>
              <a:t>   epipolar line </a:t>
            </a:r>
            <a:r>
              <a:rPr lang="en-US" sz="2000" i="1"/>
              <a:t>l</a:t>
            </a:r>
            <a:r>
              <a:rPr lang="en-US" sz="2000"/>
              <a:t>.</a:t>
            </a:r>
          </a:p>
        </p:txBody>
      </p:sp>
      <p:sp>
        <p:nvSpPr>
          <p:cNvPr id="660486" name="Oval 6"/>
          <p:cNvSpPr>
            <a:spLocks noChangeArrowheads="1"/>
          </p:cNvSpPr>
          <p:nvPr/>
        </p:nvSpPr>
        <p:spPr bwMode="auto">
          <a:xfrm>
            <a:off x="2649538" y="25161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87" name="Line 7"/>
          <p:cNvSpPr>
            <a:spLocks noChangeShapeType="1"/>
          </p:cNvSpPr>
          <p:nvPr/>
        </p:nvSpPr>
        <p:spPr bwMode="auto">
          <a:xfrm flipH="1">
            <a:off x="5849938" y="2439988"/>
            <a:ext cx="254000" cy="1581150"/>
          </a:xfrm>
          <a:prstGeom prst="line">
            <a:avLst/>
          </a:prstGeom>
          <a:noFill/>
          <a:ln w="28575">
            <a:solidFill>
              <a:schemeClr val="accent1"/>
            </a:solidFill>
            <a:round/>
            <a:headEnd/>
            <a:tailEnd/>
          </a:ln>
        </p:spPr>
        <p:txBody>
          <a:bodyPr wrap="none" anchor="ctr"/>
          <a:lstStyle/>
          <a:p>
            <a:endParaRPr lang="en-US"/>
          </a:p>
        </p:txBody>
      </p:sp>
      <p:sp>
        <p:nvSpPr>
          <p:cNvPr id="660488" name="Oval 8"/>
          <p:cNvSpPr>
            <a:spLocks noChangeArrowheads="1"/>
          </p:cNvSpPr>
          <p:nvPr/>
        </p:nvSpPr>
        <p:spPr bwMode="auto">
          <a:xfrm>
            <a:off x="6040438" y="2516188"/>
            <a:ext cx="76200" cy="76200"/>
          </a:xfrm>
          <a:prstGeom prst="ellipse">
            <a:avLst/>
          </a:prstGeom>
          <a:solidFill>
            <a:srgbClr val="CC3300"/>
          </a:solidFill>
          <a:ln w="9525">
            <a:solidFill>
              <a:srgbClr val="CC3300"/>
            </a:solidFill>
            <a:round/>
            <a:headEnd/>
            <a:tailEnd/>
          </a:ln>
        </p:spPr>
        <p:txBody>
          <a:bodyPr wrap="none" anchor="ctr"/>
          <a:lstStyle/>
          <a:p>
            <a:pPr eaLnBrk="0" hangingPunct="0"/>
            <a:endParaRPr lang="en-US"/>
          </a:p>
        </p:txBody>
      </p:sp>
      <p:sp>
        <p:nvSpPr>
          <p:cNvPr id="660489" name="Line 9"/>
          <p:cNvSpPr>
            <a:spLocks noChangeShapeType="1"/>
          </p:cNvSpPr>
          <p:nvPr/>
        </p:nvSpPr>
        <p:spPr bwMode="auto">
          <a:xfrm flipH="1" flipV="1">
            <a:off x="2674938" y="2420938"/>
            <a:ext cx="241300" cy="1562100"/>
          </a:xfrm>
          <a:prstGeom prst="line">
            <a:avLst/>
          </a:prstGeom>
          <a:noFill/>
          <a:ln w="28575">
            <a:solidFill>
              <a:srgbClr val="CC3300"/>
            </a:solidFill>
            <a:round/>
            <a:headEnd/>
            <a:tailEnd/>
          </a:ln>
        </p:spPr>
        <p:txBody>
          <a:bodyPr wrap="none" anchor="ctr"/>
          <a:lstStyle/>
          <a:p>
            <a:endParaRPr lang="en-US"/>
          </a:p>
        </p:txBody>
      </p:sp>
      <p:sp>
        <p:nvSpPr>
          <p:cNvPr id="660490" name="Oval 10"/>
          <p:cNvSpPr>
            <a:spLocks noChangeArrowheads="1"/>
          </p:cNvSpPr>
          <p:nvPr/>
        </p:nvSpPr>
        <p:spPr bwMode="auto">
          <a:xfrm>
            <a:off x="3081338" y="22113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1" name="Oval 11"/>
          <p:cNvSpPr>
            <a:spLocks noChangeArrowheads="1"/>
          </p:cNvSpPr>
          <p:nvPr/>
        </p:nvSpPr>
        <p:spPr bwMode="auto">
          <a:xfrm>
            <a:off x="3735388" y="17668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2" name="Oval 12"/>
          <p:cNvSpPr>
            <a:spLocks noChangeArrowheads="1"/>
          </p:cNvSpPr>
          <p:nvPr/>
        </p:nvSpPr>
        <p:spPr bwMode="auto">
          <a:xfrm>
            <a:off x="4357688" y="133508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3" name="Oval 13"/>
          <p:cNvSpPr>
            <a:spLocks noChangeArrowheads="1"/>
          </p:cNvSpPr>
          <p:nvPr/>
        </p:nvSpPr>
        <p:spPr bwMode="auto">
          <a:xfrm>
            <a:off x="6040438" y="25098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4" name="Oval 14"/>
          <p:cNvSpPr>
            <a:spLocks noChangeArrowheads="1"/>
          </p:cNvSpPr>
          <p:nvPr/>
        </p:nvSpPr>
        <p:spPr bwMode="auto">
          <a:xfrm>
            <a:off x="5989638" y="28654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0495" name="Oval 15"/>
          <p:cNvSpPr>
            <a:spLocks noChangeArrowheads="1"/>
          </p:cNvSpPr>
          <p:nvPr/>
        </p:nvSpPr>
        <p:spPr bwMode="auto">
          <a:xfrm>
            <a:off x="5932488" y="3157538"/>
            <a:ext cx="76200" cy="76200"/>
          </a:xfrm>
          <a:prstGeom prst="ellipse">
            <a:avLst/>
          </a:prstGeom>
          <a:solidFill>
            <a:schemeClr val="accent1"/>
          </a:solidFill>
          <a:ln w="9525">
            <a:solidFill>
              <a:schemeClr val="tx1"/>
            </a:solidFill>
            <a:round/>
            <a:headEnd/>
            <a:tailEnd/>
          </a:ln>
        </p:spPr>
        <p:txBody>
          <a:bodyPr wrap="none" anchor="ctr"/>
          <a:lstStyle/>
          <a:p>
            <a:pPr eaLnBrk="0" hangingPunct="0"/>
            <a:endParaRPr lang="en-US"/>
          </a:p>
        </p:txBody>
      </p:sp>
      <p:sp>
        <p:nvSpPr>
          <p:cNvPr id="66575" name="Slide Number Placeholder 1"/>
          <p:cNvSpPr txBox="1">
            <a:spLocks noGrp="1"/>
          </p:cNvSpPr>
          <p:nvPr/>
        </p:nvSpPr>
        <p:spPr bwMode="auto">
          <a:xfrm>
            <a:off x="0" y="6534150"/>
            <a:ext cx="2133600" cy="476250"/>
          </a:xfrm>
          <a:prstGeom prst="rect">
            <a:avLst/>
          </a:prstGeom>
          <a:noFill/>
          <a:ln w="9525">
            <a:noFill/>
            <a:miter lim="800000"/>
            <a:headEnd/>
            <a:tailEnd/>
          </a:ln>
        </p:spPr>
        <p:txBody>
          <a:bodyPr/>
          <a:lstStyle/>
          <a:p>
            <a:r>
              <a:rPr lang="en-US" sz="1400"/>
              <a:t>Source: M. Pollefeys</a:t>
            </a:r>
          </a:p>
        </p:txBody>
      </p:sp>
      <p:sp>
        <p:nvSpPr>
          <p:cNvPr id="18" name="Title 1"/>
          <p:cNvSpPr txBox="1">
            <a:spLocks/>
          </p:cNvSpPr>
          <p:nvPr/>
        </p:nvSpPr>
        <p:spPr>
          <a:xfrm>
            <a:off x="457200" y="274638"/>
            <a:ext cx="8229600" cy="1143000"/>
          </a:xfrm>
          <a:prstGeom prst="rect">
            <a:avLst/>
          </a:prstGeom>
        </p:spPr>
        <p:txBody>
          <a:bodyPr/>
          <a:lstStyle/>
          <a:p>
            <a:pPr algn="ctr">
              <a:defRPr/>
            </a:pPr>
            <a:r>
              <a:rPr lang="en-US" sz="4400" kern="0" dirty="0" err="1">
                <a:solidFill>
                  <a:schemeClr val="tx2"/>
                </a:solidFill>
                <a:latin typeface="+mj-lt"/>
                <a:ea typeface="+mj-ea"/>
                <a:cs typeface="+mj-cs"/>
              </a:rPr>
              <a:t>Epipolar</a:t>
            </a:r>
            <a:r>
              <a:rPr lang="en-US" sz="4400" kern="0" dirty="0">
                <a:solidFill>
                  <a:schemeClr val="tx2"/>
                </a:solidFill>
                <a:latin typeface="+mj-lt"/>
                <a:ea typeface="+mj-ea"/>
                <a:cs typeface="+mj-cs"/>
              </a:rPr>
              <a:t> constraint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604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604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604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660492"/>
                                        </p:tgtEl>
                                        <p:attrNameLst>
                                          <p:attrName>style.visibility</p:attrName>
                                        </p:attrNameLst>
                                      </p:cBhvr>
                                      <p:to>
                                        <p:strVal val="visible"/>
                                      </p:to>
                                    </p:set>
                                  </p:childTnLst>
                                  <p:subTnLst>
                                    <p:set>
                                      <p:cBhvr override="childStyle">
                                        <p:cTn dur="1" fill="hold" display="0" masterRel="nextClick" afterEffect="1"/>
                                        <p:tgtEl>
                                          <p:spTgt spid="660492"/>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499"/>
                                          </p:stCondLst>
                                        </p:cTn>
                                        <p:tgtEl>
                                          <p:spTgt spid="660493"/>
                                        </p:tgtEl>
                                        <p:attrNameLst>
                                          <p:attrName>style.visibility</p:attrName>
                                        </p:attrNameLst>
                                      </p:cBhvr>
                                      <p:to>
                                        <p:strVal val="visible"/>
                                      </p:to>
                                    </p:set>
                                  </p:childTnLst>
                                  <p:subTnLst>
                                    <p:set>
                                      <p:cBhvr override="childStyle">
                                        <p:cTn dur="1" fill="hold" display="0" masterRel="nextClick" afterEffect="1"/>
                                        <p:tgtEl>
                                          <p:spTgt spid="66049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60491"/>
                                        </p:tgtEl>
                                        <p:attrNameLst>
                                          <p:attrName>style.visibility</p:attrName>
                                        </p:attrNameLst>
                                      </p:cBhvr>
                                      <p:to>
                                        <p:strVal val="visible"/>
                                      </p:to>
                                    </p:set>
                                  </p:childTnLst>
                                  <p:subTnLst>
                                    <p:set>
                                      <p:cBhvr override="childStyle">
                                        <p:cTn dur="1" fill="hold" display="0" masterRel="nextClick" afterEffect="1"/>
                                        <p:tgtEl>
                                          <p:spTgt spid="660491"/>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499"/>
                                          </p:stCondLst>
                                        </p:cTn>
                                        <p:tgtEl>
                                          <p:spTgt spid="660494"/>
                                        </p:tgtEl>
                                        <p:attrNameLst>
                                          <p:attrName>style.visibility</p:attrName>
                                        </p:attrNameLst>
                                      </p:cBhvr>
                                      <p:to>
                                        <p:strVal val="visible"/>
                                      </p:to>
                                    </p:set>
                                  </p:childTnLst>
                                  <p:subTnLst>
                                    <p:set>
                                      <p:cBhvr override="childStyle">
                                        <p:cTn dur="1" fill="hold" display="0" masterRel="nextClick" afterEffect="1"/>
                                        <p:tgtEl>
                                          <p:spTgt spid="66049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660490"/>
                                        </p:tgtEl>
                                        <p:attrNameLst>
                                          <p:attrName>style.visibility</p:attrName>
                                        </p:attrNameLst>
                                      </p:cBhvr>
                                      <p:to>
                                        <p:strVal val="visible"/>
                                      </p:to>
                                    </p:set>
                                  </p:childTnLst>
                                  <p:subTnLst>
                                    <p:set>
                                      <p:cBhvr override="childStyle">
                                        <p:cTn dur="1" fill="hold" display="0" masterRel="nextClick" afterEffect="1"/>
                                        <p:tgtEl>
                                          <p:spTgt spid="660490"/>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499"/>
                                          </p:stCondLst>
                                        </p:cTn>
                                        <p:tgtEl>
                                          <p:spTgt spid="660495"/>
                                        </p:tgtEl>
                                        <p:attrNameLst>
                                          <p:attrName>style.visibility</p:attrName>
                                        </p:attrNameLst>
                                      </p:cBhvr>
                                      <p:to>
                                        <p:strVal val="visible"/>
                                      </p:to>
                                    </p:set>
                                  </p:childTnLst>
                                  <p:subTnLst>
                                    <p:set>
                                      <p:cBhvr override="childStyle">
                                        <p:cTn dur="1" fill="hold" display="0" masterRel="nextClick" afterEffect="1"/>
                                        <p:tgtEl>
                                          <p:spTgt spid="66049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6604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66048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6604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484" grpId="0" autoUpdateAnimBg="0"/>
      <p:bldP spid="660485" grpId="0" autoUpdateAnimBg="0"/>
      <p:bldP spid="660486" grpId="0" animBg="1"/>
      <p:bldP spid="660487" grpId="0" animBg="1"/>
      <p:bldP spid="660488" grpId="0" animBg="1" autoUpdateAnimBg="0"/>
      <p:bldP spid="660489" grpId="0" animBg="1"/>
      <p:bldP spid="660490" grpId="0" animBg="1"/>
      <p:bldP spid="660491" grpId="0" animBg="1"/>
      <p:bldP spid="660492" grpId="0" animBg="1"/>
      <p:bldP spid="660493" grpId="0" animBg="1"/>
      <p:bldP spid="660494" grpId="0" animBg="1"/>
      <p:bldP spid="66049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1219202" y="1311277"/>
            <a:ext cx="6334125" cy="4657725"/>
          </a:xfrm>
          <a:prstGeom prst="rect">
            <a:avLst/>
          </a:prstGeom>
          <a:noFill/>
          <a:ln w="9525">
            <a:noFill/>
            <a:miter lim="800000"/>
            <a:headEnd/>
            <a:tailEnd/>
          </a:ln>
        </p:spPr>
      </p:pic>
      <p:sp>
        <p:nvSpPr>
          <p:cNvPr id="3" name="Title 1"/>
          <p:cNvSpPr txBox="1">
            <a:spLocks/>
          </p:cNvSpPr>
          <p:nvPr/>
        </p:nvSpPr>
        <p:spPr>
          <a:xfrm>
            <a:off x="457200" y="274638"/>
            <a:ext cx="8229600" cy="1143000"/>
          </a:xfrm>
          <a:prstGeom prst="rect">
            <a:avLst/>
          </a:prstGeom>
        </p:spPr>
        <p:txBody>
          <a:bodyPr/>
          <a:lstStyle/>
          <a:p>
            <a:pPr algn="ctr">
              <a:defRPr/>
            </a:pPr>
            <a:r>
              <a:rPr lang="en-US" sz="4400" kern="0" dirty="0">
                <a:solidFill>
                  <a:schemeClr val="tx2"/>
                </a:solidFill>
                <a:latin typeface="+mj-lt"/>
                <a:ea typeface="+mj-ea"/>
                <a:cs typeface="+mj-cs"/>
              </a:rPr>
              <a:t>Example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fig8"/>
          <p:cNvPicPr>
            <a:picLocks noChangeAspect="1" noChangeArrowheads="1"/>
          </p:cNvPicPr>
          <p:nvPr/>
        </p:nvPicPr>
        <p:blipFill>
          <a:blip r:embed="rId3" cstate="print"/>
          <a:srcRect/>
          <a:stretch>
            <a:fillRect/>
          </a:stretch>
        </p:blipFill>
        <p:spPr bwMode="auto">
          <a:xfrm>
            <a:off x="4562475" y="3003550"/>
            <a:ext cx="3525838" cy="3309938"/>
          </a:xfrm>
          <a:prstGeom prst="rect">
            <a:avLst/>
          </a:prstGeom>
          <a:noFill/>
          <a:ln w="9525">
            <a:noFill/>
            <a:miter lim="800000"/>
            <a:headEnd/>
            <a:tailEnd/>
          </a:ln>
        </p:spPr>
      </p:pic>
      <p:pic>
        <p:nvPicPr>
          <p:cNvPr id="187395" name="Picture 3" descr="fig8"/>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47725" y="3003550"/>
            <a:ext cx="3525838" cy="3309938"/>
          </a:xfrm>
          <a:prstGeom prst="rect">
            <a:avLst/>
          </a:prstGeom>
          <a:noFill/>
          <a:ln w="9525">
            <a:noFill/>
            <a:miter lim="800000"/>
            <a:headEnd/>
            <a:tailEnd/>
          </a:ln>
        </p:spPr>
      </p:pic>
      <p:pic>
        <p:nvPicPr>
          <p:cNvPr id="68612" name="Picture 4" descr="fig8"/>
          <p:cNvPicPr>
            <a:picLocks noChangeAspect="1" noChangeArrowheads="1"/>
          </p:cNvPicPr>
          <p:nvPr/>
        </p:nvPicPr>
        <p:blipFill>
          <a:blip r:embed="rId5" cstate="print"/>
          <a:srcRect/>
          <a:stretch>
            <a:fillRect/>
          </a:stretch>
        </p:blipFill>
        <p:spPr bwMode="auto">
          <a:xfrm>
            <a:off x="2743202" y="800100"/>
            <a:ext cx="3705225" cy="2247900"/>
          </a:xfrm>
          <a:prstGeom prst="rect">
            <a:avLst/>
          </a:prstGeom>
          <a:noFill/>
          <a:ln w="9525">
            <a:noFill/>
            <a:miter lim="800000"/>
            <a:headEnd/>
            <a:tailEnd/>
          </a:ln>
        </p:spPr>
      </p:pic>
      <p:sp>
        <p:nvSpPr>
          <p:cNvPr id="68613" name="Text Box 5"/>
          <p:cNvSpPr txBox="1">
            <a:spLocks noChangeArrowheads="1"/>
          </p:cNvSpPr>
          <p:nvPr/>
        </p:nvSpPr>
        <p:spPr bwMode="auto">
          <a:xfrm>
            <a:off x="1760538" y="254000"/>
            <a:ext cx="7262812" cy="584200"/>
          </a:xfrm>
          <a:prstGeom prst="rect">
            <a:avLst/>
          </a:prstGeom>
          <a:noFill/>
          <a:ln w="9525" algn="ctr">
            <a:noFill/>
            <a:miter lim="800000"/>
            <a:headEnd/>
            <a:tailEnd/>
          </a:ln>
        </p:spPr>
        <p:txBody>
          <a:bodyPr>
            <a:spAutoFit/>
          </a:bodyPr>
          <a:lstStyle/>
          <a:p>
            <a:pPr eaLnBrk="0" hangingPunct="0"/>
            <a:r>
              <a:rPr lang="en-US" sz="3200" dirty="0"/>
              <a:t>Example: converging cameras</a:t>
            </a:r>
          </a:p>
        </p:txBody>
      </p:sp>
      <p:sp>
        <p:nvSpPr>
          <p:cNvPr id="68614"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
        <p:nvSpPr>
          <p:cNvPr id="68615" name="TextBox 8"/>
          <p:cNvSpPr txBox="1">
            <a:spLocks noChangeArrowheads="1"/>
          </p:cNvSpPr>
          <p:nvPr/>
        </p:nvSpPr>
        <p:spPr bwMode="auto">
          <a:xfrm>
            <a:off x="6858000" y="1036640"/>
            <a:ext cx="2286000" cy="1200329"/>
          </a:xfrm>
          <a:prstGeom prst="rect">
            <a:avLst/>
          </a:prstGeom>
          <a:noFill/>
          <a:ln w="9525">
            <a:noFill/>
            <a:miter lim="800000"/>
            <a:headEnd/>
            <a:tailEnd/>
          </a:ln>
        </p:spPr>
        <p:txBody>
          <a:bodyPr>
            <a:spAutoFit/>
          </a:bodyPr>
          <a:lstStyle/>
          <a:p>
            <a:pPr eaLnBrk="0" hangingPunct="0"/>
            <a:r>
              <a:rPr lang="en-US"/>
              <a:t>As position of 3d point varies, epipolar lines “rotate” about the baseline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3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73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457200" y="274638"/>
            <a:ext cx="8229600" cy="1143000"/>
          </a:xfrm>
        </p:spPr>
        <p:txBody>
          <a:bodyPr/>
          <a:lstStyle/>
          <a:p>
            <a:r>
              <a:rPr lang="en-US" dirty="0"/>
              <a:t>Your basic stereo algorithm</a:t>
            </a:r>
          </a:p>
        </p:txBody>
      </p:sp>
      <p:pic>
        <p:nvPicPr>
          <p:cNvPr id="20483" name="Picture 3" descr="lincoln_full"/>
          <p:cNvPicPr>
            <a:picLocks noChangeAspect="1" noChangeArrowheads="1"/>
          </p:cNvPicPr>
          <p:nvPr>
            <p:custDataLst>
              <p:tags r:id="rId2"/>
            </p:custDataLst>
          </p:nvPr>
        </p:nvPicPr>
        <p:blipFill>
          <a:blip r:embed="rId18" cstate="print"/>
          <a:srcRect/>
          <a:stretch>
            <a:fillRect/>
          </a:stretch>
        </p:blipFill>
        <p:spPr bwMode="auto">
          <a:xfrm>
            <a:off x="2686050" y="1479154"/>
            <a:ext cx="3771900" cy="2174081"/>
          </a:xfrm>
          <a:prstGeom prst="rect">
            <a:avLst/>
          </a:prstGeom>
          <a:noFill/>
          <a:ln w="9525">
            <a:noFill/>
            <a:miter lim="800000"/>
            <a:headEnd/>
            <a:tailEnd/>
          </a:ln>
        </p:spPr>
      </p:pic>
      <p:grpSp>
        <p:nvGrpSpPr>
          <p:cNvPr id="2" name="Group 4"/>
          <p:cNvGrpSpPr>
            <a:grpSpLocks/>
          </p:cNvGrpSpPr>
          <p:nvPr>
            <p:custDataLst>
              <p:tags r:id="rId3"/>
            </p:custDataLst>
          </p:nvPr>
        </p:nvGrpSpPr>
        <p:grpSpPr bwMode="auto">
          <a:xfrm>
            <a:off x="1657350" y="3486150"/>
            <a:ext cx="5829300" cy="971550"/>
            <a:chOff x="432" y="1968"/>
            <a:chExt cx="4896" cy="816"/>
          </a:xfrm>
        </p:grpSpPr>
        <p:sp>
          <p:nvSpPr>
            <p:cNvPr id="20496" name="Rectangle 5"/>
            <p:cNvSpPr>
              <a:spLocks noChangeArrowheads="1"/>
            </p:cNvSpPr>
            <p:nvPr>
              <p:custDataLst>
                <p:tags r:id="rId14"/>
              </p:custDataLst>
            </p:nvPr>
          </p:nvSpPr>
          <p:spPr bwMode="auto">
            <a:xfrm>
              <a:off x="432" y="2496"/>
              <a:ext cx="4896" cy="288"/>
            </a:xfrm>
            <a:prstGeom prst="rect">
              <a:avLst/>
            </a:prstGeom>
            <a:noFill/>
            <a:ln w="28575">
              <a:noFill/>
              <a:miter lim="800000"/>
              <a:headEnd/>
              <a:tailEnd/>
            </a:ln>
          </p:spPr>
          <p:txBody>
            <a:bodyPr/>
            <a:lstStyle/>
            <a:p>
              <a:pPr marL="342900" indent="-342900" eaLnBrk="0" fontAlgn="base" hangingPunct="0">
                <a:spcBef>
                  <a:spcPct val="20000"/>
                </a:spcBef>
                <a:spcAft>
                  <a:spcPct val="0"/>
                </a:spcAft>
              </a:pPr>
              <a:r>
                <a:rPr lang="en-US" sz="1600" dirty="0">
                  <a:solidFill>
                    <a:srgbClr val="000000"/>
                  </a:solidFill>
                  <a:latin typeface="Helvetica" pitchFamily="2" charset="0"/>
                </a:rPr>
                <a:t>For every </a:t>
              </a:r>
              <a:r>
                <a:rPr lang="en-US" sz="1600" dirty="0" err="1">
                  <a:solidFill>
                    <a:srgbClr val="000000"/>
                  </a:solidFill>
                  <a:latin typeface="Helvetica" pitchFamily="2" charset="0"/>
                </a:rPr>
                <a:t>epipolar</a:t>
              </a:r>
              <a:r>
                <a:rPr lang="en-US" sz="1600" dirty="0">
                  <a:solidFill>
                    <a:srgbClr val="000000"/>
                  </a:solidFill>
                  <a:latin typeface="Helvetica" pitchFamily="2" charset="0"/>
                </a:rPr>
                <a:t> line:</a:t>
              </a:r>
            </a:p>
          </p:txBody>
        </p:sp>
        <p:sp>
          <p:nvSpPr>
            <p:cNvPr id="20497" name="Line 6"/>
            <p:cNvSpPr>
              <a:spLocks noChangeShapeType="1"/>
            </p:cNvSpPr>
            <p:nvPr>
              <p:custDataLst>
                <p:tags r:id="rId15"/>
              </p:custDataLst>
            </p:nvPr>
          </p:nvSpPr>
          <p:spPr bwMode="auto">
            <a:xfrm>
              <a:off x="1296" y="1968"/>
              <a:ext cx="3168" cy="0"/>
            </a:xfrm>
            <a:prstGeom prst="line">
              <a:avLst/>
            </a:prstGeom>
            <a:noFill/>
            <a:ln w="28575">
              <a:solidFill>
                <a:schemeClr val="bg1"/>
              </a:solidFill>
              <a:prstDash val="dash"/>
              <a:round/>
              <a:headEnd/>
              <a:tailEnd/>
            </a:ln>
          </p:spPr>
          <p:txBody>
            <a:bodyPr/>
            <a:lstStyle/>
            <a:p>
              <a:pPr eaLnBrk="0" fontAlgn="base" hangingPunct="0">
                <a:spcBef>
                  <a:spcPct val="0"/>
                </a:spcBef>
                <a:spcAft>
                  <a:spcPct val="0"/>
                </a:spcAft>
              </a:pPr>
              <a:endParaRPr lang="en-US">
                <a:solidFill>
                  <a:srgbClr val="000000"/>
                </a:solidFill>
                <a:latin typeface="Helvetica" pitchFamily="2" charset="0"/>
              </a:endParaRPr>
            </a:p>
          </p:txBody>
        </p:sp>
      </p:grpSp>
      <p:sp>
        <p:nvSpPr>
          <p:cNvPr id="395271" name="Oval 7"/>
          <p:cNvSpPr>
            <a:spLocks noChangeArrowheads="1"/>
          </p:cNvSpPr>
          <p:nvPr>
            <p:custDataLst>
              <p:tags r:id="rId4"/>
            </p:custDataLst>
          </p:nvPr>
        </p:nvSpPr>
        <p:spPr bwMode="auto">
          <a:xfrm>
            <a:off x="5518547" y="3461147"/>
            <a:ext cx="57150" cy="57150"/>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a:solidFill>
                <a:srgbClr val="000000"/>
              </a:solidFill>
              <a:latin typeface="Times New Roman" pitchFamily="18" charset="0"/>
            </a:endParaRPr>
          </a:p>
        </p:txBody>
      </p:sp>
      <p:grpSp>
        <p:nvGrpSpPr>
          <p:cNvPr id="3" name="Group 8"/>
          <p:cNvGrpSpPr>
            <a:grpSpLocks/>
          </p:cNvGrpSpPr>
          <p:nvPr>
            <p:custDataLst>
              <p:tags r:id="rId5"/>
            </p:custDataLst>
          </p:nvPr>
        </p:nvGrpSpPr>
        <p:grpSpPr bwMode="auto">
          <a:xfrm>
            <a:off x="1657350" y="3454005"/>
            <a:ext cx="5829300" cy="1384697"/>
            <a:chOff x="432" y="1941"/>
            <a:chExt cx="4896" cy="1163"/>
          </a:xfrm>
        </p:grpSpPr>
        <p:sp>
          <p:nvSpPr>
            <p:cNvPr id="20494" name="Oval 9"/>
            <p:cNvSpPr>
              <a:spLocks noChangeArrowheads="1"/>
            </p:cNvSpPr>
            <p:nvPr>
              <p:custDataLst>
                <p:tags r:id="rId12"/>
              </p:custDataLst>
            </p:nvPr>
          </p:nvSpPr>
          <p:spPr bwMode="auto">
            <a:xfrm>
              <a:off x="2174" y="1941"/>
              <a:ext cx="48" cy="48"/>
            </a:xfrm>
            <a:prstGeom prst="ellipse">
              <a:avLst/>
            </a:prstGeom>
            <a:solidFill>
              <a:srgbClr val="FFFF00"/>
            </a:solidFill>
            <a:ln w="9525">
              <a:solidFill>
                <a:schemeClr val="tx1"/>
              </a:solidFill>
              <a:round/>
              <a:headEnd/>
              <a:tailEnd/>
            </a:ln>
          </p:spPr>
          <p:txBody>
            <a:bodyPr wrap="none" anchor="ctr"/>
            <a:lstStyle/>
            <a:p>
              <a:pPr eaLnBrk="0" fontAlgn="base" hangingPunct="0">
                <a:spcBef>
                  <a:spcPct val="0"/>
                </a:spcBef>
                <a:spcAft>
                  <a:spcPct val="0"/>
                </a:spcAft>
              </a:pPr>
              <a:endParaRPr lang="en-US" sz="2000">
                <a:solidFill>
                  <a:srgbClr val="000000"/>
                </a:solidFill>
                <a:latin typeface="Helvetica" pitchFamily="2" charset="0"/>
              </a:endParaRPr>
            </a:p>
          </p:txBody>
        </p:sp>
        <p:sp>
          <p:nvSpPr>
            <p:cNvPr id="20495" name="Rectangle 10"/>
            <p:cNvSpPr>
              <a:spLocks noChangeArrowheads="1"/>
            </p:cNvSpPr>
            <p:nvPr>
              <p:custDataLst>
                <p:tags r:id="rId13"/>
              </p:custDataLst>
            </p:nvPr>
          </p:nvSpPr>
          <p:spPr bwMode="auto">
            <a:xfrm>
              <a:off x="432" y="2816"/>
              <a:ext cx="4896" cy="288"/>
            </a:xfrm>
            <a:prstGeom prst="rect">
              <a:avLst/>
            </a:prstGeom>
            <a:noFill/>
            <a:ln w="9525">
              <a:noFill/>
              <a:miter lim="800000"/>
              <a:headEnd/>
              <a:tailEnd/>
            </a:ln>
          </p:spPr>
          <p:txBody>
            <a:bodyPr/>
            <a:lstStyle/>
            <a:p>
              <a:pPr marL="342900" indent="-342900" eaLnBrk="0" fontAlgn="base" hangingPunct="0">
                <a:spcBef>
                  <a:spcPct val="20000"/>
                </a:spcBef>
                <a:spcAft>
                  <a:spcPct val="0"/>
                </a:spcAft>
              </a:pPr>
              <a:r>
                <a:rPr lang="en-US" sz="1600" dirty="0">
                  <a:solidFill>
                    <a:srgbClr val="000000"/>
                  </a:solidFill>
                  <a:latin typeface="Helvetica" pitchFamily="2" charset="0"/>
                </a:rPr>
                <a:t>	For each pixel in the left image</a:t>
              </a:r>
            </a:p>
          </p:txBody>
        </p:sp>
      </p:grpSp>
      <p:sp>
        <p:nvSpPr>
          <p:cNvPr id="395275" name="Rectangle 11"/>
          <p:cNvSpPr>
            <a:spLocks noChangeArrowheads="1"/>
          </p:cNvSpPr>
          <p:nvPr>
            <p:custDataLst>
              <p:tags r:id="rId6"/>
            </p:custDataLst>
          </p:nvPr>
        </p:nvSpPr>
        <p:spPr bwMode="auto">
          <a:xfrm>
            <a:off x="1657350" y="4857750"/>
            <a:ext cx="6343650" cy="342900"/>
          </a:xfrm>
          <a:prstGeom prst="rect">
            <a:avLst/>
          </a:prstGeom>
          <a:noFill/>
          <a:ln w="9525">
            <a:noFill/>
            <a:miter lim="800000"/>
            <a:headEnd/>
            <a:tailEnd/>
          </a:ln>
        </p:spPr>
        <p:txBody>
          <a:bodyPr/>
          <a:lstStyle/>
          <a:p>
            <a:pPr lvl="2" indent="-228600" eaLnBrk="0" fontAlgn="base" hangingPunct="0">
              <a:spcBef>
                <a:spcPct val="20000"/>
              </a:spcBef>
              <a:spcAft>
                <a:spcPct val="0"/>
              </a:spcAft>
              <a:buFontTx/>
              <a:buChar char="•"/>
            </a:pPr>
            <a:r>
              <a:rPr lang="en-US" sz="1400" dirty="0">
                <a:solidFill>
                  <a:srgbClr val="000000"/>
                </a:solidFill>
                <a:latin typeface="Helvetica" pitchFamily="2" charset="0"/>
              </a:rPr>
              <a:t>compare with every pixel on same </a:t>
            </a:r>
            <a:r>
              <a:rPr lang="en-US" sz="1400" dirty="0" err="1">
                <a:solidFill>
                  <a:srgbClr val="000000"/>
                </a:solidFill>
                <a:latin typeface="Helvetica" pitchFamily="2" charset="0"/>
              </a:rPr>
              <a:t>epipolar</a:t>
            </a:r>
            <a:r>
              <a:rPr lang="en-US" sz="1400" dirty="0">
                <a:solidFill>
                  <a:srgbClr val="000000"/>
                </a:solidFill>
                <a:latin typeface="Helvetica" pitchFamily="2" charset="0"/>
              </a:rPr>
              <a:t> line in right image</a:t>
            </a:r>
          </a:p>
        </p:txBody>
      </p:sp>
      <p:sp>
        <p:nvSpPr>
          <p:cNvPr id="395276" name="Rectangle 12"/>
          <p:cNvSpPr>
            <a:spLocks noChangeArrowheads="1"/>
          </p:cNvSpPr>
          <p:nvPr>
            <p:custDataLst>
              <p:tags r:id="rId7"/>
            </p:custDataLst>
          </p:nvPr>
        </p:nvSpPr>
        <p:spPr bwMode="auto">
          <a:xfrm>
            <a:off x="1657350" y="5143500"/>
            <a:ext cx="6343650" cy="342900"/>
          </a:xfrm>
          <a:prstGeom prst="rect">
            <a:avLst/>
          </a:prstGeom>
          <a:noFill/>
          <a:ln w="9525">
            <a:noFill/>
            <a:miter lim="800000"/>
            <a:headEnd/>
            <a:tailEnd/>
          </a:ln>
        </p:spPr>
        <p:txBody>
          <a:bodyPr/>
          <a:lstStyle/>
          <a:p>
            <a:pPr lvl="2" indent="-228600" eaLnBrk="0" fontAlgn="base" hangingPunct="0">
              <a:spcBef>
                <a:spcPct val="20000"/>
              </a:spcBef>
              <a:spcAft>
                <a:spcPct val="0"/>
              </a:spcAft>
              <a:buFontTx/>
              <a:buChar char="•"/>
            </a:pPr>
            <a:r>
              <a:rPr lang="en-US" sz="1350" dirty="0">
                <a:solidFill>
                  <a:srgbClr val="000000"/>
                </a:solidFill>
                <a:latin typeface="Helvetica" pitchFamily="2" charset="0"/>
              </a:rPr>
              <a:t>pick pixel with minimum match cost</a:t>
            </a:r>
          </a:p>
        </p:txBody>
      </p:sp>
      <p:grpSp>
        <p:nvGrpSpPr>
          <p:cNvPr id="4" name="Group 18"/>
          <p:cNvGrpSpPr>
            <a:grpSpLocks/>
          </p:cNvGrpSpPr>
          <p:nvPr>
            <p:custDataLst>
              <p:tags r:id="rId8"/>
            </p:custDataLst>
          </p:nvPr>
        </p:nvGrpSpPr>
        <p:grpSpPr bwMode="auto">
          <a:xfrm>
            <a:off x="1657350" y="3371850"/>
            <a:ext cx="6343650" cy="2400300"/>
            <a:chOff x="432" y="1872"/>
            <a:chExt cx="5328" cy="2016"/>
          </a:xfrm>
        </p:grpSpPr>
        <p:sp>
          <p:nvSpPr>
            <p:cNvPr id="20490" name="Rectangle 14"/>
            <p:cNvSpPr>
              <a:spLocks noChangeArrowheads="1"/>
            </p:cNvSpPr>
            <p:nvPr>
              <p:custDataLst>
                <p:tags r:id="rId9"/>
              </p:custDataLst>
            </p:nvPr>
          </p:nvSpPr>
          <p:spPr bwMode="auto">
            <a:xfrm>
              <a:off x="432" y="3600"/>
              <a:ext cx="5328" cy="288"/>
            </a:xfrm>
            <a:prstGeom prst="rect">
              <a:avLst/>
            </a:prstGeom>
            <a:noFill/>
            <a:ln w="9525">
              <a:noFill/>
              <a:miter lim="800000"/>
              <a:headEnd/>
              <a:tailEnd/>
            </a:ln>
          </p:spPr>
          <p:txBody>
            <a:bodyPr/>
            <a:lstStyle/>
            <a:p>
              <a:pPr marL="342900" indent="-342900" eaLnBrk="0" fontAlgn="base" hangingPunct="0">
                <a:spcBef>
                  <a:spcPct val="20000"/>
                </a:spcBef>
                <a:spcAft>
                  <a:spcPct val="0"/>
                </a:spcAft>
              </a:pPr>
              <a:r>
                <a:rPr lang="en-US" sz="1500" dirty="0">
                  <a:solidFill>
                    <a:srgbClr val="000000"/>
                  </a:solidFill>
                  <a:latin typeface="Helvetica" pitchFamily="2" charset="0"/>
                </a:rPr>
                <a:t>Improvement:  match </a:t>
              </a:r>
              <a:r>
                <a:rPr lang="en-US" sz="1500" b="1" i="1" dirty="0">
                  <a:solidFill>
                    <a:srgbClr val="000000"/>
                  </a:solidFill>
                  <a:latin typeface="Helvetica" pitchFamily="2" charset="0"/>
                </a:rPr>
                <a:t>windows, </a:t>
              </a:r>
              <a:r>
                <a:rPr lang="en-US" sz="1500" i="1" dirty="0">
                  <a:solidFill>
                    <a:srgbClr val="000000"/>
                  </a:solidFill>
                  <a:latin typeface="Helvetica" pitchFamily="2" charset="0"/>
                </a:rPr>
                <a:t>+ clearly lots of matching strategies</a:t>
              </a:r>
            </a:p>
          </p:txBody>
        </p:sp>
        <p:grpSp>
          <p:nvGrpSpPr>
            <p:cNvPr id="5" name="Group 15"/>
            <p:cNvGrpSpPr>
              <a:grpSpLocks/>
            </p:cNvGrpSpPr>
            <p:nvPr/>
          </p:nvGrpSpPr>
          <p:grpSpPr bwMode="auto">
            <a:xfrm>
              <a:off x="2112" y="1872"/>
              <a:ext cx="1680" cy="192"/>
              <a:chOff x="2112" y="1872"/>
              <a:chExt cx="1680" cy="192"/>
            </a:xfrm>
          </p:grpSpPr>
          <p:sp>
            <p:nvSpPr>
              <p:cNvPr id="20492" name="Rectangle 16"/>
              <p:cNvSpPr>
                <a:spLocks noChangeArrowheads="1"/>
              </p:cNvSpPr>
              <p:nvPr>
                <p:custDataLst>
                  <p:tags r:id="rId10"/>
                </p:custDataLst>
              </p:nvPr>
            </p:nvSpPr>
            <p:spPr bwMode="auto">
              <a:xfrm>
                <a:off x="2112"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Helvetica" pitchFamily="2" charset="0"/>
                </a:endParaRPr>
              </a:p>
            </p:txBody>
          </p:sp>
          <p:sp>
            <p:nvSpPr>
              <p:cNvPr id="20493" name="Rectangle 17"/>
              <p:cNvSpPr>
                <a:spLocks noChangeArrowheads="1"/>
              </p:cNvSpPr>
              <p:nvPr>
                <p:custDataLst>
                  <p:tags r:id="rId11"/>
                </p:custDataLst>
              </p:nvPr>
            </p:nvSpPr>
            <p:spPr bwMode="auto">
              <a:xfrm>
                <a:off x="3600" y="1872"/>
                <a:ext cx="192" cy="192"/>
              </a:xfrm>
              <a:prstGeom prst="rect">
                <a:avLst/>
              </a:prstGeom>
              <a:noFill/>
              <a:ln w="38100">
                <a:solidFill>
                  <a:srgbClr val="FFFF00"/>
                </a:solidFill>
                <a:miter lim="800000"/>
                <a:headEnd/>
                <a:tailEnd/>
              </a:ln>
            </p:spPr>
            <p:txBody>
              <a:bodyPr wrap="none" anchor="ctr"/>
              <a:lstStyle/>
              <a:p>
                <a:pPr eaLnBrk="0" fontAlgn="base" hangingPunct="0">
                  <a:spcBef>
                    <a:spcPct val="0"/>
                  </a:spcBef>
                  <a:spcAft>
                    <a:spcPct val="0"/>
                  </a:spcAft>
                </a:pPr>
                <a:endParaRPr lang="en-US">
                  <a:solidFill>
                    <a:srgbClr val="000000"/>
                  </a:solidFill>
                  <a:latin typeface="Helvetica" pitchFamily="2" charset="0"/>
                </a:endParaRPr>
              </a:p>
            </p:txBody>
          </p:sp>
        </p:grpSp>
      </p:grpSp>
      <p:sp>
        <p:nvSpPr>
          <p:cNvPr id="18" name="TextBox 17">
            <a:extLst>
              <a:ext uri="{FF2B5EF4-FFF2-40B4-BE49-F238E27FC236}">
                <a16:creationId xmlns:a16="http://schemas.microsoft.com/office/drawing/2014/main" id="{EECFFDDD-AE1B-494A-8DC2-F74B9851FCD3}"/>
              </a:ext>
            </a:extLst>
          </p:cNvPr>
          <p:cNvSpPr txBox="1"/>
          <p:nvPr/>
        </p:nvSpPr>
        <p:spPr>
          <a:xfrm>
            <a:off x="6843408" y="6581001"/>
            <a:ext cx="2315183" cy="276999"/>
          </a:xfrm>
          <a:prstGeom prst="rect">
            <a:avLst/>
          </a:prstGeom>
          <a:noFill/>
        </p:spPr>
        <p:txBody>
          <a:bodyPr wrap="square" rtlCol="0">
            <a:spAutoFit/>
          </a:bodyPr>
          <a:lstStyle/>
          <a:p>
            <a:pPr algn="r"/>
            <a:r>
              <a:rPr lang="en-US" sz="12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359629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527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527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52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71" grpId="0" animBg="1"/>
      <p:bldP spid="395275" grpId="0" build="p" autoUpdateAnimBg="0"/>
      <p:bldP spid="395276"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48C06-F4AF-4476-8417-D9C5B03E9226}"/>
              </a:ext>
            </a:extLst>
          </p:cNvPr>
          <p:cNvSpPr>
            <a:spLocks noGrp="1"/>
          </p:cNvSpPr>
          <p:nvPr>
            <p:ph type="title"/>
          </p:nvPr>
        </p:nvSpPr>
        <p:spPr/>
        <p:txBody>
          <a:bodyPr/>
          <a:lstStyle/>
          <a:p>
            <a:r>
              <a:rPr lang="en-US" dirty="0"/>
              <a:t>Example: Parallel to Image Plane</a:t>
            </a:r>
          </a:p>
        </p:txBody>
      </p:sp>
      <p:sp>
        <p:nvSpPr>
          <p:cNvPr id="27" name="Oval 26">
            <a:extLst>
              <a:ext uri="{FF2B5EF4-FFF2-40B4-BE49-F238E27FC236}">
                <a16:creationId xmlns:a16="http://schemas.microsoft.com/office/drawing/2014/main" id="{43634A80-55AA-4EE6-8CF5-C9CC45ADD9D4}"/>
              </a:ext>
            </a:extLst>
          </p:cNvPr>
          <p:cNvSpPr/>
          <p:nvPr/>
        </p:nvSpPr>
        <p:spPr>
          <a:xfrm>
            <a:off x="387783" y="3978302"/>
            <a:ext cx="274320" cy="274320"/>
          </a:xfrm>
          <a:prstGeom prst="ellipse">
            <a:avLst/>
          </a:prstGeom>
          <a:solidFill>
            <a:schemeClr val="accent6"/>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DBF2A64-5E88-40B6-801F-9E3F3760AC98}"/>
              </a:ext>
            </a:extLst>
          </p:cNvPr>
          <p:cNvSpPr/>
          <p:nvPr/>
        </p:nvSpPr>
        <p:spPr>
          <a:xfrm>
            <a:off x="8378190" y="3972823"/>
            <a:ext cx="274320" cy="274320"/>
          </a:xfrm>
          <a:prstGeom prst="ellipse">
            <a:avLst/>
          </a:prstGeom>
          <a:solidFill>
            <a:schemeClr val="accent6"/>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2E9CA5FA-B212-4B8A-B839-B3780804E7F1}"/>
              </a:ext>
            </a:extLst>
          </p:cNvPr>
          <p:cNvCxnSpPr>
            <a:cxnSpLocks/>
          </p:cNvCxnSpPr>
          <p:nvPr/>
        </p:nvCxnSpPr>
        <p:spPr>
          <a:xfrm flipV="1">
            <a:off x="3761459" y="2190645"/>
            <a:ext cx="867740" cy="1530333"/>
          </a:xfrm>
          <a:prstGeom prst="line">
            <a:avLst/>
          </a:prstGeom>
          <a:ln w="635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39623FF-919C-4857-B6BD-B58E568FC12E}"/>
              </a:ext>
            </a:extLst>
          </p:cNvPr>
          <p:cNvCxnSpPr>
            <a:cxnSpLocks/>
          </p:cNvCxnSpPr>
          <p:nvPr/>
        </p:nvCxnSpPr>
        <p:spPr>
          <a:xfrm flipH="1" flipV="1">
            <a:off x="4644349" y="2234257"/>
            <a:ext cx="798301" cy="1365095"/>
          </a:xfrm>
          <a:prstGeom prst="line">
            <a:avLst/>
          </a:prstGeom>
          <a:ln w="635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6C1E4A2-02B5-406A-9334-2FB90227D5D4}"/>
              </a:ext>
            </a:extLst>
          </p:cNvPr>
          <p:cNvGrpSpPr/>
          <p:nvPr/>
        </p:nvGrpSpPr>
        <p:grpSpPr>
          <a:xfrm>
            <a:off x="1628144" y="3427688"/>
            <a:ext cx="5887713" cy="1567802"/>
            <a:chOff x="1009934" y="3330053"/>
            <a:chExt cx="7124132" cy="1897040"/>
          </a:xfrm>
          <a:solidFill>
            <a:schemeClr val="bg1"/>
          </a:solidFill>
        </p:grpSpPr>
        <p:sp>
          <p:nvSpPr>
            <p:cNvPr id="4" name="Rectangle 3">
              <a:extLst>
                <a:ext uri="{FF2B5EF4-FFF2-40B4-BE49-F238E27FC236}">
                  <a16:creationId xmlns:a16="http://schemas.microsoft.com/office/drawing/2014/main" id="{59218FE7-3DA4-4DE9-98C7-ECF0B93D37DF}"/>
                </a:ext>
              </a:extLst>
            </p:cNvPr>
            <p:cNvSpPr/>
            <p:nvPr/>
          </p:nvSpPr>
          <p:spPr>
            <a:xfrm>
              <a:off x="1009934" y="3330054"/>
              <a:ext cx="3125338" cy="189703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B89C24D-DC0D-40E5-9080-10B7AAE02CED}"/>
                </a:ext>
              </a:extLst>
            </p:cNvPr>
            <p:cNvSpPr/>
            <p:nvPr/>
          </p:nvSpPr>
          <p:spPr>
            <a:xfrm>
              <a:off x="5008728" y="3330053"/>
              <a:ext cx="3125338" cy="1897039"/>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Oval 6">
            <a:extLst>
              <a:ext uri="{FF2B5EF4-FFF2-40B4-BE49-F238E27FC236}">
                <a16:creationId xmlns:a16="http://schemas.microsoft.com/office/drawing/2014/main" id="{27FA4C04-55E6-4DC2-9B63-F3CC57D88FBD}"/>
              </a:ext>
            </a:extLst>
          </p:cNvPr>
          <p:cNvSpPr/>
          <p:nvPr/>
        </p:nvSpPr>
        <p:spPr>
          <a:xfrm>
            <a:off x="2594185" y="5329898"/>
            <a:ext cx="325422" cy="3254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70AF6E8-CC4B-4BC1-9D69-51D185459678}"/>
              </a:ext>
            </a:extLst>
          </p:cNvPr>
          <p:cNvSpPr/>
          <p:nvPr/>
        </p:nvSpPr>
        <p:spPr>
          <a:xfrm>
            <a:off x="6387106" y="5329898"/>
            <a:ext cx="325422" cy="3254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82DA079B-D09D-4258-8091-171C9411E3A8}"/>
              </a:ext>
            </a:extLst>
          </p:cNvPr>
          <p:cNvSpPr txBox="1"/>
          <p:nvPr/>
        </p:nvSpPr>
        <p:spPr>
          <a:xfrm>
            <a:off x="3598705" y="4091175"/>
            <a:ext cx="482889" cy="584775"/>
          </a:xfrm>
          <a:prstGeom prst="rect">
            <a:avLst/>
          </a:prstGeom>
          <a:noFill/>
        </p:spPr>
        <p:txBody>
          <a:bodyPr wrap="square" rtlCol="0">
            <a:spAutoFit/>
          </a:bodyPr>
          <a:lstStyle/>
          <a:p>
            <a:r>
              <a:rPr lang="en-US" sz="3200" dirty="0"/>
              <a:t>p</a:t>
            </a:r>
          </a:p>
        </p:txBody>
      </p:sp>
      <p:sp>
        <p:nvSpPr>
          <p:cNvPr id="25" name="TextBox 24">
            <a:extLst>
              <a:ext uri="{FF2B5EF4-FFF2-40B4-BE49-F238E27FC236}">
                <a16:creationId xmlns:a16="http://schemas.microsoft.com/office/drawing/2014/main" id="{3A18F58F-EF84-4C9F-B4E5-1855E449FE41}"/>
              </a:ext>
            </a:extLst>
          </p:cNvPr>
          <p:cNvSpPr txBox="1"/>
          <p:nvPr/>
        </p:nvSpPr>
        <p:spPr>
          <a:xfrm>
            <a:off x="5106718" y="4076244"/>
            <a:ext cx="643185" cy="584775"/>
          </a:xfrm>
          <a:prstGeom prst="rect">
            <a:avLst/>
          </a:prstGeom>
          <a:noFill/>
        </p:spPr>
        <p:txBody>
          <a:bodyPr wrap="square" rtlCol="0">
            <a:spAutoFit/>
          </a:bodyPr>
          <a:lstStyle/>
          <a:p>
            <a:r>
              <a:rPr lang="en-US" sz="3200" dirty="0"/>
              <a:t>p'</a:t>
            </a:r>
          </a:p>
        </p:txBody>
      </p:sp>
      <p:cxnSp>
        <p:nvCxnSpPr>
          <p:cNvPr id="34" name="Straight Connector 33">
            <a:extLst>
              <a:ext uri="{FF2B5EF4-FFF2-40B4-BE49-F238E27FC236}">
                <a16:creationId xmlns:a16="http://schemas.microsoft.com/office/drawing/2014/main" id="{6D481556-B998-41D6-93F6-527BEF59FC07}"/>
              </a:ext>
            </a:extLst>
          </p:cNvPr>
          <p:cNvCxnSpPr>
            <a:cxnSpLocks/>
          </p:cNvCxnSpPr>
          <p:nvPr/>
        </p:nvCxnSpPr>
        <p:spPr>
          <a:xfrm>
            <a:off x="1628144" y="4211588"/>
            <a:ext cx="2582924" cy="0"/>
          </a:xfrm>
          <a:prstGeom prst="line">
            <a:avLst/>
          </a:prstGeom>
          <a:ln w="1270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E4A73D-7D02-4EA6-A897-EC233A8B5FFC}"/>
              </a:ext>
            </a:extLst>
          </p:cNvPr>
          <p:cNvCxnSpPr>
            <a:cxnSpLocks/>
          </p:cNvCxnSpPr>
          <p:nvPr/>
        </p:nvCxnSpPr>
        <p:spPr>
          <a:xfrm>
            <a:off x="1628144" y="3648034"/>
            <a:ext cx="2582924" cy="0"/>
          </a:xfrm>
          <a:prstGeom prst="line">
            <a:avLst/>
          </a:prstGeom>
          <a:ln w="127000"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B7E7F3D-B060-4278-BA8B-524E8EC81769}"/>
              </a:ext>
            </a:extLst>
          </p:cNvPr>
          <p:cNvCxnSpPr>
            <a:cxnSpLocks/>
          </p:cNvCxnSpPr>
          <p:nvPr/>
        </p:nvCxnSpPr>
        <p:spPr>
          <a:xfrm>
            <a:off x="1644114" y="4709602"/>
            <a:ext cx="2582924" cy="0"/>
          </a:xfrm>
          <a:prstGeom prst="line">
            <a:avLst/>
          </a:prstGeom>
          <a:ln w="1270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3385D4E2-9E6C-43A8-A373-8C956AB116D9}"/>
              </a:ext>
            </a:extLst>
          </p:cNvPr>
          <p:cNvSpPr/>
          <p:nvPr/>
        </p:nvSpPr>
        <p:spPr>
          <a:xfrm>
            <a:off x="3371995" y="4115462"/>
            <a:ext cx="226711" cy="226711"/>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D0A718B2-0E71-42F7-9FA0-11DA165D324D}"/>
              </a:ext>
            </a:extLst>
          </p:cNvPr>
          <p:cNvCxnSpPr>
            <a:cxnSpLocks/>
          </p:cNvCxnSpPr>
          <p:nvPr/>
        </p:nvCxnSpPr>
        <p:spPr>
          <a:xfrm>
            <a:off x="4932933" y="3648034"/>
            <a:ext cx="2582924" cy="0"/>
          </a:xfrm>
          <a:prstGeom prst="line">
            <a:avLst/>
          </a:prstGeom>
          <a:ln w="127000"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13CD95-A7BE-4258-89E7-273BBCD392A0}"/>
              </a:ext>
            </a:extLst>
          </p:cNvPr>
          <p:cNvCxnSpPr>
            <a:cxnSpLocks/>
          </p:cNvCxnSpPr>
          <p:nvPr/>
        </p:nvCxnSpPr>
        <p:spPr>
          <a:xfrm>
            <a:off x="4963232" y="4211588"/>
            <a:ext cx="2582924" cy="0"/>
          </a:xfrm>
          <a:prstGeom prst="line">
            <a:avLst/>
          </a:prstGeom>
          <a:ln w="1270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2BFF3F6-201A-4B31-9C9F-1A80CC2C4050}"/>
              </a:ext>
            </a:extLst>
          </p:cNvPr>
          <p:cNvCxnSpPr>
            <a:cxnSpLocks/>
          </p:cNvCxnSpPr>
          <p:nvPr/>
        </p:nvCxnSpPr>
        <p:spPr>
          <a:xfrm>
            <a:off x="4932933" y="4709602"/>
            <a:ext cx="2582924" cy="0"/>
          </a:xfrm>
          <a:prstGeom prst="line">
            <a:avLst/>
          </a:prstGeom>
          <a:ln w="1270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E924663E-5366-4227-AC50-E6C8870AAF98}"/>
              </a:ext>
            </a:extLst>
          </p:cNvPr>
          <p:cNvSpPr/>
          <p:nvPr/>
        </p:nvSpPr>
        <p:spPr>
          <a:xfrm>
            <a:off x="5658234" y="4091175"/>
            <a:ext cx="226711" cy="226711"/>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5733361-D54C-4015-A69E-E7D1776FDB1C}"/>
              </a:ext>
            </a:extLst>
          </p:cNvPr>
          <p:cNvSpPr/>
          <p:nvPr/>
        </p:nvSpPr>
        <p:spPr>
          <a:xfrm>
            <a:off x="6141338" y="3529539"/>
            <a:ext cx="226711" cy="226711"/>
          </a:xfrm>
          <a:prstGeom prst="ellipse">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43C6F5B8-72DB-4AFC-8C4E-65AC0D7A5899}"/>
              </a:ext>
            </a:extLst>
          </p:cNvPr>
          <p:cNvSpPr/>
          <p:nvPr/>
        </p:nvSpPr>
        <p:spPr>
          <a:xfrm>
            <a:off x="2866013" y="3529539"/>
            <a:ext cx="226711" cy="226711"/>
          </a:xfrm>
          <a:prstGeom prst="ellipse">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07BEFE9A-E4E3-417D-B883-8645061DA0A7}"/>
              </a:ext>
            </a:extLst>
          </p:cNvPr>
          <p:cNvSpPr/>
          <p:nvPr/>
        </p:nvSpPr>
        <p:spPr>
          <a:xfrm>
            <a:off x="6373738" y="4580548"/>
            <a:ext cx="226711" cy="226711"/>
          </a:xfrm>
          <a:prstGeom prst="ellipse">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1F53DBB-8750-403B-947B-7134402F28AB}"/>
              </a:ext>
            </a:extLst>
          </p:cNvPr>
          <p:cNvSpPr/>
          <p:nvPr/>
        </p:nvSpPr>
        <p:spPr>
          <a:xfrm>
            <a:off x="2367474" y="4580548"/>
            <a:ext cx="226711" cy="226711"/>
          </a:xfrm>
          <a:prstGeom prst="ellipse">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D3769982-2689-423E-8D3D-E5A628D5490E}"/>
              </a:ext>
            </a:extLst>
          </p:cNvPr>
          <p:cNvCxnSpPr>
            <a:cxnSpLocks/>
          </p:cNvCxnSpPr>
          <p:nvPr/>
        </p:nvCxnSpPr>
        <p:spPr>
          <a:xfrm flipH="1" flipV="1">
            <a:off x="5799265" y="4202245"/>
            <a:ext cx="750554" cy="1290366"/>
          </a:xfrm>
          <a:prstGeom prst="line">
            <a:avLst/>
          </a:prstGeom>
          <a:ln w="635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24EC1DC-B8F9-43B6-B630-F5D81530ADE7}"/>
              </a:ext>
            </a:extLst>
          </p:cNvPr>
          <p:cNvCxnSpPr>
            <a:cxnSpLocks/>
          </p:cNvCxnSpPr>
          <p:nvPr/>
        </p:nvCxnSpPr>
        <p:spPr>
          <a:xfrm flipV="1">
            <a:off x="2737671" y="4246860"/>
            <a:ext cx="702554" cy="1245750"/>
          </a:xfrm>
          <a:prstGeom prst="line">
            <a:avLst/>
          </a:prstGeom>
          <a:ln w="635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BA9FAF9E-5B48-4A50-A275-F20A3A1F393C}"/>
              </a:ext>
            </a:extLst>
          </p:cNvPr>
          <p:cNvSpPr txBox="1"/>
          <p:nvPr/>
        </p:nvSpPr>
        <p:spPr>
          <a:xfrm>
            <a:off x="128440" y="4317886"/>
            <a:ext cx="584296" cy="584775"/>
          </a:xfrm>
          <a:prstGeom prst="rect">
            <a:avLst/>
          </a:prstGeom>
          <a:noFill/>
        </p:spPr>
        <p:txBody>
          <a:bodyPr wrap="square" rtlCol="0">
            <a:spAutoFit/>
          </a:bodyPr>
          <a:lstStyle/>
          <a:p>
            <a:pPr algn="ctr"/>
            <a:r>
              <a:rPr lang="en-US" sz="3200" dirty="0"/>
              <a:t>e</a:t>
            </a:r>
          </a:p>
        </p:txBody>
      </p:sp>
      <p:sp>
        <p:nvSpPr>
          <p:cNvPr id="75" name="TextBox 74">
            <a:extLst>
              <a:ext uri="{FF2B5EF4-FFF2-40B4-BE49-F238E27FC236}">
                <a16:creationId xmlns:a16="http://schemas.microsoft.com/office/drawing/2014/main" id="{71B3985D-B14D-419E-A19C-4A12D96A8119}"/>
              </a:ext>
            </a:extLst>
          </p:cNvPr>
          <p:cNvSpPr txBox="1"/>
          <p:nvPr/>
        </p:nvSpPr>
        <p:spPr>
          <a:xfrm>
            <a:off x="8431264" y="4201111"/>
            <a:ext cx="584296" cy="584775"/>
          </a:xfrm>
          <a:prstGeom prst="rect">
            <a:avLst/>
          </a:prstGeom>
          <a:noFill/>
        </p:spPr>
        <p:txBody>
          <a:bodyPr wrap="square" rtlCol="0">
            <a:spAutoFit/>
          </a:bodyPr>
          <a:lstStyle/>
          <a:p>
            <a:pPr algn="ctr"/>
            <a:r>
              <a:rPr lang="en-US" sz="3200" dirty="0"/>
              <a:t>e'</a:t>
            </a:r>
          </a:p>
        </p:txBody>
      </p:sp>
      <p:sp>
        <p:nvSpPr>
          <p:cNvPr id="76" name="TextBox 75">
            <a:extLst>
              <a:ext uri="{FF2B5EF4-FFF2-40B4-BE49-F238E27FC236}">
                <a16:creationId xmlns:a16="http://schemas.microsoft.com/office/drawing/2014/main" id="{EE79F6A1-587F-4955-B579-52EDBA18204F}"/>
              </a:ext>
            </a:extLst>
          </p:cNvPr>
          <p:cNvSpPr txBox="1"/>
          <p:nvPr/>
        </p:nvSpPr>
        <p:spPr>
          <a:xfrm>
            <a:off x="328152" y="5795883"/>
            <a:ext cx="8487696" cy="523220"/>
          </a:xfrm>
          <a:prstGeom prst="rect">
            <a:avLst/>
          </a:prstGeom>
          <a:noFill/>
        </p:spPr>
        <p:txBody>
          <a:bodyPr wrap="square" rtlCol="0">
            <a:spAutoFit/>
          </a:bodyPr>
          <a:lstStyle/>
          <a:p>
            <a:pPr algn="ctr"/>
            <a:r>
              <a:rPr lang="en-US" sz="2800" dirty="0" err="1"/>
              <a:t>Epipoles</a:t>
            </a:r>
            <a:r>
              <a:rPr lang="en-US" sz="2800" dirty="0"/>
              <a:t> </a:t>
            </a:r>
            <a:r>
              <a:rPr lang="en-US" sz="2800" i="1" dirty="0"/>
              <a:t>infinitely</a:t>
            </a:r>
            <a:r>
              <a:rPr lang="en-US" sz="2800" dirty="0"/>
              <a:t> far away, </a:t>
            </a:r>
            <a:r>
              <a:rPr lang="en-US" sz="2800" dirty="0" err="1"/>
              <a:t>epipolar</a:t>
            </a:r>
            <a:r>
              <a:rPr lang="en-US" sz="2800" dirty="0"/>
              <a:t> lines parallel</a:t>
            </a:r>
          </a:p>
        </p:txBody>
      </p:sp>
      <p:sp>
        <p:nvSpPr>
          <p:cNvPr id="63" name="Oval 62">
            <a:extLst>
              <a:ext uri="{FF2B5EF4-FFF2-40B4-BE49-F238E27FC236}">
                <a16:creationId xmlns:a16="http://schemas.microsoft.com/office/drawing/2014/main" id="{37EB3A40-204A-4A46-B110-883DE48A725F}"/>
              </a:ext>
            </a:extLst>
          </p:cNvPr>
          <p:cNvSpPr/>
          <p:nvPr/>
        </p:nvSpPr>
        <p:spPr>
          <a:xfrm>
            <a:off x="4426333" y="1968548"/>
            <a:ext cx="393760" cy="39376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lide Number Placeholder 1">
            <a:extLst>
              <a:ext uri="{FF2B5EF4-FFF2-40B4-BE49-F238E27FC236}">
                <a16:creationId xmlns:a16="http://schemas.microsoft.com/office/drawing/2014/main" id="{BE6807E6-B631-0C42-B7A5-8593ED58F6CB}"/>
              </a:ext>
            </a:extLst>
          </p:cNvPr>
          <p:cNvSpPr txBox="1">
            <a:spLocks noGrp="1"/>
          </p:cNvSpPr>
          <p:nvPr/>
        </p:nvSpPr>
        <p:spPr bwMode="auto">
          <a:xfrm>
            <a:off x="7161449" y="6580231"/>
            <a:ext cx="2133600" cy="47625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Slide credit: David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Fouhey</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94D9A259-AFEE-5141-B9CD-25B577105F55}"/>
              </a:ext>
            </a:extLst>
          </p:cNvPr>
          <p:cNvSpPr txBox="1"/>
          <p:nvPr/>
        </p:nvSpPr>
        <p:spPr>
          <a:xfrm>
            <a:off x="186975" y="1764662"/>
            <a:ext cx="3289109" cy="461665"/>
          </a:xfrm>
          <a:prstGeom prst="rect">
            <a:avLst/>
          </a:prstGeom>
          <a:noFill/>
        </p:spPr>
        <p:txBody>
          <a:bodyPr wrap="square" rtlCol="0">
            <a:spAutoFit/>
          </a:bodyPr>
          <a:lstStyle/>
          <a:p>
            <a:r>
              <a:rPr lang="en-US" sz="2400" dirty="0"/>
              <a:t>Where is the </a:t>
            </a:r>
            <a:r>
              <a:rPr lang="en-US" sz="2400" dirty="0" err="1"/>
              <a:t>epipole</a:t>
            </a:r>
            <a:r>
              <a:rPr lang="en-US" sz="2400" dirty="0"/>
              <a:t>? </a:t>
            </a:r>
          </a:p>
        </p:txBody>
      </p:sp>
    </p:spTree>
    <p:extLst>
      <p:ext uri="{BB962C8B-B14F-4D97-AF65-F5344CB8AC3E}">
        <p14:creationId xmlns:p14="http://schemas.microsoft.com/office/powerpoint/2010/main" val="4727891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612775" y="325438"/>
            <a:ext cx="9144000" cy="584200"/>
          </a:xfrm>
          <a:prstGeom prst="rect">
            <a:avLst/>
          </a:prstGeom>
          <a:noFill/>
          <a:ln w="9525" algn="ctr">
            <a:noFill/>
            <a:miter lim="800000"/>
            <a:headEnd/>
            <a:tailEnd/>
          </a:ln>
        </p:spPr>
        <p:txBody>
          <a:bodyPr>
            <a:spAutoFit/>
          </a:bodyPr>
          <a:lstStyle/>
          <a:p>
            <a:pPr eaLnBrk="0" hangingPunct="0"/>
            <a:r>
              <a:rPr lang="en-US" sz="3200"/>
              <a:t>Example: motion parallel with image plane</a:t>
            </a:r>
          </a:p>
        </p:txBody>
      </p:sp>
      <p:pic>
        <p:nvPicPr>
          <p:cNvPr id="69635" name="Picture 3" descr="fig8"/>
          <p:cNvPicPr>
            <a:picLocks noChangeAspect="1" noChangeArrowheads="1"/>
          </p:cNvPicPr>
          <p:nvPr/>
        </p:nvPicPr>
        <p:blipFill>
          <a:blip r:embed="rId3" cstate="print"/>
          <a:srcRect/>
          <a:stretch>
            <a:fillRect/>
          </a:stretch>
        </p:blipFill>
        <p:spPr bwMode="auto">
          <a:xfrm>
            <a:off x="4724402" y="3657600"/>
            <a:ext cx="3370263" cy="1809750"/>
          </a:xfrm>
          <a:prstGeom prst="rect">
            <a:avLst/>
          </a:prstGeom>
          <a:noFill/>
          <a:ln w="9525">
            <a:noFill/>
            <a:miter lim="800000"/>
            <a:headEnd/>
            <a:tailEnd/>
          </a:ln>
        </p:spPr>
      </p:pic>
      <p:pic>
        <p:nvPicPr>
          <p:cNvPr id="69636" name="Picture 4" descr="fig8"/>
          <p:cNvPicPr>
            <a:picLocks noChangeAspect="1" noChangeArrowheads="1"/>
          </p:cNvPicPr>
          <p:nvPr/>
        </p:nvPicPr>
        <p:blipFill>
          <a:blip r:embed="rId4" cstate="print"/>
          <a:srcRect/>
          <a:stretch>
            <a:fillRect/>
          </a:stretch>
        </p:blipFill>
        <p:spPr bwMode="auto">
          <a:xfrm>
            <a:off x="1676402" y="1524002"/>
            <a:ext cx="5553075" cy="1343025"/>
          </a:xfrm>
          <a:prstGeom prst="rect">
            <a:avLst/>
          </a:prstGeom>
          <a:noFill/>
          <a:ln w="9525">
            <a:noFill/>
            <a:miter lim="800000"/>
            <a:headEnd/>
            <a:tailEnd/>
          </a:ln>
        </p:spPr>
      </p:pic>
      <p:pic>
        <p:nvPicPr>
          <p:cNvPr id="69637" name="Picture 5" descr="fig8"/>
          <p:cNvPicPr>
            <a:picLocks noChangeAspect="1" noChangeArrowheads="1"/>
          </p:cNvPicPr>
          <p:nvPr/>
        </p:nvPicPr>
        <p:blipFill>
          <a:blip r:embed="rId5" cstate="print"/>
          <a:srcRect/>
          <a:stretch>
            <a:fillRect/>
          </a:stretch>
        </p:blipFill>
        <p:spPr bwMode="auto">
          <a:xfrm>
            <a:off x="990602" y="3657602"/>
            <a:ext cx="3332163" cy="1789113"/>
          </a:xfrm>
          <a:prstGeom prst="rect">
            <a:avLst/>
          </a:prstGeom>
          <a:noFill/>
          <a:ln w="9525">
            <a:noFill/>
            <a:miter lim="800000"/>
            <a:headEnd/>
            <a:tailEnd/>
          </a:ln>
        </p:spPr>
      </p:pic>
      <p:sp>
        <p:nvSpPr>
          <p:cNvPr id="69638"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B5B40-CC84-4882-B9E5-5ACA939A1C8A}"/>
              </a:ext>
            </a:extLst>
          </p:cNvPr>
          <p:cNvSpPr>
            <a:spLocks noGrp="1"/>
          </p:cNvSpPr>
          <p:nvPr>
            <p:ph type="title"/>
          </p:nvPr>
        </p:nvSpPr>
        <p:spPr>
          <a:xfrm>
            <a:off x="628650" y="365126"/>
            <a:ext cx="7886700" cy="1325563"/>
          </a:xfrm>
        </p:spPr>
        <p:txBody>
          <a:bodyPr/>
          <a:lstStyle/>
          <a:p>
            <a:r>
              <a:rPr lang="en-US" dirty="0"/>
              <a:t>Example: Forward Motion</a:t>
            </a:r>
          </a:p>
        </p:txBody>
      </p:sp>
      <p:sp>
        <p:nvSpPr>
          <p:cNvPr id="74" name="Oval 73">
            <a:extLst>
              <a:ext uri="{FF2B5EF4-FFF2-40B4-BE49-F238E27FC236}">
                <a16:creationId xmlns:a16="http://schemas.microsoft.com/office/drawing/2014/main" id="{B619CFB2-1816-4889-BBC6-D1AD4F74B436}"/>
              </a:ext>
            </a:extLst>
          </p:cNvPr>
          <p:cNvSpPr/>
          <p:nvPr/>
        </p:nvSpPr>
        <p:spPr>
          <a:xfrm>
            <a:off x="4293227" y="1682806"/>
            <a:ext cx="393760" cy="393760"/>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EF26CB58-5D96-4ABB-A675-C5CB5E7FBAC0}"/>
              </a:ext>
            </a:extLst>
          </p:cNvPr>
          <p:cNvCxnSpPr>
            <a:cxnSpLocks/>
          </p:cNvCxnSpPr>
          <p:nvPr/>
        </p:nvCxnSpPr>
        <p:spPr>
          <a:xfrm flipH="1" flipV="1">
            <a:off x="4495271" y="1892937"/>
            <a:ext cx="221836" cy="1002547"/>
          </a:xfrm>
          <a:prstGeom prst="line">
            <a:avLst/>
          </a:prstGeom>
          <a:ln w="635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ED5B0FD0-0E98-46C0-885B-D061196BEE2E}"/>
              </a:ext>
            </a:extLst>
          </p:cNvPr>
          <p:cNvSpPr/>
          <p:nvPr/>
        </p:nvSpPr>
        <p:spPr>
          <a:xfrm>
            <a:off x="5225810" y="4058433"/>
            <a:ext cx="325422" cy="3254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rapezoid 53">
            <a:extLst>
              <a:ext uri="{FF2B5EF4-FFF2-40B4-BE49-F238E27FC236}">
                <a16:creationId xmlns:a16="http://schemas.microsoft.com/office/drawing/2014/main" id="{D4707DF5-EEAB-414A-BA32-5042ABF8662B}"/>
              </a:ext>
            </a:extLst>
          </p:cNvPr>
          <p:cNvSpPr/>
          <p:nvPr/>
        </p:nvSpPr>
        <p:spPr>
          <a:xfrm flipV="1">
            <a:off x="4134957" y="2766515"/>
            <a:ext cx="2582915" cy="1177905"/>
          </a:xfrm>
          <a:prstGeom prst="trapezoid">
            <a:avLst>
              <a:gd name="adj" fmla="val 1676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a:extLst>
              <a:ext uri="{FF2B5EF4-FFF2-40B4-BE49-F238E27FC236}">
                <a16:creationId xmlns:a16="http://schemas.microsoft.com/office/drawing/2014/main" id="{7A30D33B-59AB-4AD0-8647-003BF461E489}"/>
              </a:ext>
            </a:extLst>
          </p:cNvPr>
          <p:cNvCxnSpPr>
            <a:cxnSpLocks/>
          </p:cNvCxnSpPr>
          <p:nvPr/>
        </p:nvCxnSpPr>
        <p:spPr>
          <a:xfrm>
            <a:off x="4484943" y="2820056"/>
            <a:ext cx="1733295" cy="1070830"/>
          </a:xfrm>
          <a:prstGeom prst="line">
            <a:avLst/>
          </a:prstGeom>
          <a:ln w="1270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D148F2E-ADCD-4489-921A-BE1C2EABD79F}"/>
              </a:ext>
            </a:extLst>
          </p:cNvPr>
          <p:cNvCxnSpPr>
            <a:cxnSpLocks/>
          </p:cNvCxnSpPr>
          <p:nvPr/>
        </p:nvCxnSpPr>
        <p:spPr>
          <a:xfrm flipV="1">
            <a:off x="4522852" y="2820057"/>
            <a:ext cx="1733285" cy="1070822"/>
          </a:xfrm>
          <a:prstGeom prst="line">
            <a:avLst/>
          </a:prstGeom>
          <a:ln w="127000"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B1C0287-CE44-4D56-93C6-7B840BE7B125}"/>
              </a:ext>
            </a:extLst>
          </p:cNvPr>
          <p:cNvCxnSpPr>
            <a:cxnSpLocks/>
          </p:cNvCxnSpPr>
          <p:nvPr/>
        </p:nvCxnSpPr>
        <p:spPr>
          <a:xfrm flipH="1">
            <a:off x="4371820" y="3355467"/>
            <a:ext cx="2109188" cy="0"/>
          </a:xfrm>
          <a:prstGeom prst="line">
            <a:avLst/>
          </a:prstGeom>
          <a:ln w="1270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659020E4-DFF9-4692-862E-B517AC363D5A}"/>
              </a:ext>
            </a:extLst>
          </p:cNvPr>
          <p:cNvSpPr/>
          <p:nvPr/>
        </p:nvSpPr>
        <p:spPr>
          <a:xfrm>
            <a:off x="5252329" y="3252421"/>
            <a:ext cx="274320" cy="206101"/>
          </a:xfrm>
          <a:prstGeom prst="ellipse">
            <a:avLst/>
          </a:prstGeom>
          <a:solidFill>
            <a:schemeClr val="accent6"/>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D0038E22-F027-42A2-98C5-38A967D4FE8E}"/>
              </a:ext>
            </a:extLst>
          </p:cNvPr>
          <p:cNvSpPr/>
          <p:nvPr/>
        </p:nvSpPr>
        <p:spPr>
          <a:xfrm>
            <a:off x="6201056" y="3227158"/>
            <a:ext cx="226711" cy="226711"/>
          </a:xfrm>
          <a:prstGeom prst="ellipse">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67BFFA8E-C81E-4082-AFC0-8CFBDD03806F}"/>
              </a:ext>
            </a:extLst>
          </p:cNvPr>
          <p:cNvSpPr/>
          <p:nvPr/>
        </p:nvSpPr>
        <p:spPr>
          <a:xfrm>
            <a:off x="4606189" y="2824705"/>
            <a:ext cx="226711" cy="226711"/>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Connector 84">
            <a:extLst>
              <a:ext uri="{FF2B5EF4-FFF2-40B4-BE49-F238E27FC236}">
                <a16:creationId xmlns:a16="http://schemas.microsoft.com/office/drawing/2014/main" id="{BC0774BC-8FD8-40E7-8913-AEDF30990697}"/>
              </a:ext>
            </a:extLst>
          </p:cNvPr>
          <p:cNvCxnSpPr>
            <a:cxnSpLocks/>
          </p:cNvCxnSpPr>
          <p:nvPr/>
        </p:nvCxnSpPr>
        <p:spPr>
          <a:xfrm flipH="1" flipV="1">
            <a:off x="4724400" y="2999189"/>
            <a:ext cx="366057" cy="1654313"/>
          </a:xfrm>
          <a:prstGeom prst="line">
            <a:avLst/>
          </a:prstGeom>
          <a:ln w="635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7" name="Trapezoid 66">
            <a:extLst>
              <a:ext uri="{FF2B5EF4-FFF2-40B4-BE49-F238E27FC236}">
                <a16:creationId xmlns:a16="http://schemas.microsoft.com/office/drawing/2014/main" id="{00E53318-7336-4541-B0B0-6337EFBD08BF}"/>
              </a:ext>
            </a:extLst>
          </p:cNvPr>
          <p:cNvSpPr/>
          <p:nvPr/>
        </p:nvSpPr>
        <p:spPr>
          <a:xfrm flipV="1">
            <a:off x="4134957" y="4653501"/>
            <a:ext cx="2582915" cy="1177905"/>
          </a:xfrm>
          <a:prstGeom prst="trapezoid">
            <a:avLst>
              <a:gd name="adj" fmla="val 1676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a:extLst>
              <a:ext uri="{FF2B5EF4-FFF2-40B4-BE49-F238E27FC236}">
                <a16:creationId xmlns:a16="http://schemas.microsoft.com/office/drawing/2014/main" id="{DD3CE157-F29F-41E9-A529-774956091B26}"/>
              </a:ext>
            </a:extLst>
          </p:cNvPr>
          <p:cNvCxnSpPr>
            <a:cxnSpLocks/>
          </p:cNvCxnSpPr>
          <p:nvPr/>
        </p:nvCxnSpPr>
        <p:spPr>
          <a:xfrm>
            <a:off x="4484943" y="4707042"/>
            <a:ext cx="1733295" cy="1070830"/>
          </a:xfrm>
          <a:prstGeom prst="line">
            <a:avLst/>
          </a:prstGeom>
          <a:ln w="127000" cap="rnd">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371120-C2EE-406B-8CA0-03E19D5FCE04}"/>
              </a:ext>
            </a:extLst>
          </p:cNvPr>
          <p:cNvCxnSpPr>
            <a:cxnSpLocks/>
          </p:cNvCxnSpPr>
          <p:nvPr/>
        </p:nvCxnSpPr>
        <p:spPr>
          <a:xfrm flipV="1">
            <a:off x="4522852" y="4707043"/>
            <a:ext cx="1733285" cy="1070822"/>
          </a:xfrm>
          <a:prstGeom prst="line">
            <a:avLst/>
          </a:prstGeom>
          <a:ln w="127000"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049172C-6136-41D5-A24F-A7768465B52D}"/>
              </a:ext>
            </a:extLst>
          </p:cNvPr>
          <p:cNvCxnSpPr>
            <a:cxnSpLocks/>
          </p:cNvCxnSpPr>
          <p:nvPr/>
        </p:nvCxnSpPr>
        <p:spPr>
          <a:xfrm flipH="1">
            <a:off x="4371820" y="5242453"/>
            <a:ext cx="2109188" cy="0"/>
          </a:xfrm>
          <a:prstGeom prst="line">
            <a:avLst/>
          </a:prstGeom>
          <a:ln w="12700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3FA3597D-AF32-4A27-88F5-1135731AA549}"/>
              </a:ext>
            </a:extLst>
          </p:cNvPr>
          <p:cNvSpPr/>
          <p:nvPr/>
        </p:nvSpPr>
        <p:spPr>
          <a:xfrm>
            <a:off x="5252329" y="5139407"/>
            <a:ext cx="274320" cy="206101"/>
          </a:xfrm>
          <a:prstGeom prst="ellipse">
            <a:avLst/>
          </a:prstGeom>
          <a:solidFill>
            <a:schemeClr val="accent6"/>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a:extLst>
              <a:ext uri="{FF2B5EF4-FFF2-40B4-BE49-F238E27FC236}">
                <a16:creationId xmlns:a16="http://schemas.microsoft.com/office/drawing/2014/main" id="{C092C82E-B376-48DD-9C35-B0931A8B2875}"/>
              </a:ext>
            </a:extLst>
          </p:cNvPr>
          <p:cNvSpPr/>
          <p:nvPr/>
        </p:nvSpPr>
        <p:spPr>
          <a:xfrm>
            <a:off x="5881425" y="5100895"/>
            <a:ext cx="226711" cy="226711"/>
          </a:xfrm>
          <a:prstGeom prst="ellipse">
            <a:avLst/>
          </a:prstGeom>
          <a:solidFill>
            <a:schemeClr val="accent2">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D83EB3CD-8906-4168-BF65-AD44AF696DAD}"/>
              </a:ext>
            </a:extLst>
          </p:cNvPr>
          <p:cNvSpPr/>
          <p:nvPr/>
        </p:nvSpPr>
        <p:spPr>
          <a:xfrm>
            <a:off x="5052676" y="4994275"/>
            <a:ext cx="226711" cy="226711"/>
          </a:xfrm>
          <a:prstGeom prst="ellipse">
            <a:avLst/>
          </a:prstGeom>
          <a:solidFill>
            <a:schemeClr val="accent4"/>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9">
            <a:extLst>
              <a:ext uri="{FF2B5EF4-FFF2-40B4-BE49-F238E27FC236}">
                <a16:creationId xmlns:a16="http://schemas.microsoft.com/office/drawing/2014/main" id="{FF7CAEB1-86D8-40E0-A4EB-2B4A7F8BD96D}"/>
              </a:ext>
            </a:extLst>
          </p:cNvPr>
          <p:cNvCxnSpPr>
            <a:cxnSpLocks/>
          </p:cNvCxnSpPr>
          <p:nvPr/>
        </p:nvCxnSpPr>
        <p:spPr>
          <a:xfrm flipH="1" flipV="1">
            <a:off x="5210659" y="5150994"/>
            <a:ext cx="209670" cy="947563"/>
          </a:xfrm>
          <a:prstGeom prst="line">
            <a:avLst/>
          </a:prstGeom>
          <a:ln w="63500" cap="rnd">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3D6E5216-2CCF-48C3-8B22-EE53E88934CB}"/>
              </a:ext>
            </a:extLst>
          </p:cNvPr>
          <p:cNvSpPr/>
          <p:nvPr/>
        </p:nvSpPr>
        <p:spPr>
          <a:xfrm>
            <a:off x="5225810" y="5925533"/>
            <a:ext cx="325422" cy="32542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95">
            <a:extLst>
              <a:ext uri="{FF2B5EF4-FFF2-40B4-BE49-F238E27FC236}">
                <a16:creationId xmlns:a16="http://schemas.microsoft.com/office/drawing/2014/main" id="{0C581C75-36C6-4FDE-86D4-9942ED788AD1}"/>
              </a:ext>
            </a:extLst>
          </p:cNvPr>
          <p:cNvSpPr/>
          <p:nvPr/>
        </p:nvSpPr>
        <p:spPr>
          <a:xfrm>
            <a:off x="5694107" y="2988630"/>
            <a:ext cx="226711" cy="226711"/>
          </a:xfrm>
          <a:prstGeom prst="ellipse">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B84AA600-16EA-4818-B5D9-BE448A318240}"/>
              </a:ext>
            </a:extLst>
          </p:cNvPr>
          <p:cNvSpPr/>
          <p:nvPr/>
        </p:nvSpPr>
        <p:spPr>
          <a:xfrm>
            <a:off x="5730168" y="4844931"/>
            <a:ext cx="226711" cy="226711"/>
          </a:xfrm>
          <a:prstGeom prst="ellipse">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98C671F4-D3BC-4D6B-AFDF-500D7AFEBF20}"/>
              </a:ext>
            </a:extLst>
          </p:cNvPr>
          <p:cNvSpPr txBox="1"/>
          <p:nvPr/>
        </p:nvSpPr>
        <p:spPr>
          <a:xfrm>
            <a:off x="1107742" y="2288800"/>
            <a:ext cx="2911422" cy="3539430"/>
          </a:xfrm>
          <a:prstGeom prst="rect">
            <a:avLst/>
          </a:prstGeom>
          <a:noFill/>
        </p:spPr>
        <p:txBody>
          <a:bodyPr wrap="square" rtlCol="0">
            <a:spAutoFit/>
          </a:bodyPr>
          <a:lstStyle/>
          <a:p>
            <a:pPr algn="ctr"/>
            <a:r>
              <a:rPr lang="en-US" sz="2800" dirty="0" err="1"/>
              <a:t>Epipole</a:t>
            </a:r>
            <a:r>
              <a:rPr lang="en-US" sz="2800" dirty="0"/>
              <a:t> is focus of expansion / principal point of the camera.</a:t>
            </a:r>
          </a:p>
          <a:p>
            <a:pPr algn="ctr"/>
            <a:endParaRPr lang="en-US" sz="2800" dirty="0"/>
          </a:p>
          <a:p>
            <a:pPr algn="ctr"/>
            <a:r>
              <a:rPr lang="en-US" sz="2800" dirty="0" err="1"/>
              <a:t>Epipolar</a:t>
            </a:r>
            <a:r>
              <a:rPr lang="en-US" sz="2800" dirty="0"/>
              <a:t> lines go out from principal point</a:t>
            </a:r>
          </a:p>
        </p:txBody>
      </p:sp>
    </p:spTree>
    <p:extLst>
      <p:ext uri="{BB962C8B-B14F-4D97-AF65-F5344CB8AC3E}">
        <p14:creationId xmlns:p14="http://schemas.microsoft.com/office/powerpoint/2010/main" val="4405572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982788" y="252413"/>
            <a:ext cx="7262812" cy="584200"/>
          </a:xfrm>
          <a:prstGeom prst="rect">
            <a:avLst/>
          </a:prstGeom>
          <a:noFill/>
          <a:ln w="9525" algn="ctr">
            <a:noFill/>
            <a:miter lim="800000"/>
            <a:headEnd/>
            <a:tailEnd/>
          </a:ln>
        </p:spPr>
        <p:txBody>
          <a:bodyPr>
            <a:spAutoFit/>
          </a:bodyPr>
          <a:lstStyle/>
          <a:p>
            <a:pPr eaLnBrk="0" hangingPunct="0"/>
            <a:r>
              <a:rPr lang="en-US" sz="3200"/>
              <a:t>Example: forward motion</a:t>
            </a:r>
          </a:p>
        </p:txBody>
      </p:sp>
      <p:pic>
        <p:nvPicPr>
          <p:cNvPr id="70659" name="Picture 3" descr="fig8"/>
          <p:cNvPicPr>
            <a:picLocks noChangeAspect="1" noChangeArrowheads="1"/>
          </p:cNvPicPr>
          <p:nvPr/>
        </p:nvPicPr>
        <p:blipFill>
          <a:blip r:embed="rId3" cstate="print"/>
          <a:srcRect/>
          <a:stretch>
            <a:fillRect/>
          </a:stretch>
        </p:blipFill>
        <p:spPr bwMode="auto">
          <a:xfrm>
            <a:off x="3505202" y="1566863"/>
            <a:ext cx="2682875" cy="2722562"/>
          </a:xfrm>
          <a:prstGeom prst="rect">
            <a:avLst/>
          </a:prstGeom>
          <a:noFill/>
          <a:ln w="9525">
            <a:noFill/>
            <a:miter lim="800000"/>
            <a:headEnd/>
            <a:tailEnd/>
          </a:ln>
        </p:spPr>
      </p:pic>
      <p:pic>
        <p:nvPicPr>
          <p:cNvPr id="70660" name="Picture 4" descr="fig8"/>
          <p:cNvPicPr>
            <a:picLocks noChangeAspect="1" noChangeArrowheads="1"/>
          </p:cNvPicPr>
          <p:nvPr/>
        </p:nvPicPr>
        <p:blipFill>
          <a:blip r:embed="rId4" cstate="print"/>
          <a:srcRect/>
          <a:stretch>
            <a:fillRect/>
          </a:stretch>
        </p:blipFill>
        <p:spPr bwMode="auto">
          <a:xfrm>
            <a:off x="533402" y="1566863"/>
            <a:ext cx="2682875" cy="2722562"/>
          </a:xfrm>
          <a:prstGeom prst="rect">
            <a:avLst/>
          </a:prstGeom>
          <a:noFill/>
          <a:ln w="9525">
            <a:noFill/>
            <a:miter lim="800000"/>
            <a:headEnd/>
            <a:tailEnd/>
          </a:ln>
        </p:spPr>
      </p:pic>
      <p:sp>
        <p:nvSpPr>
          <p:cNvPr id="70661" name="Slide Number Placeholder 1"/>
          <p:cNvSpPr txBox="1">
            <a:spLocks noGrp="1"/>
          </p:cNvSpPr>
          <p:nvPr/>
        </p:nvSpPr>
        <p:spPr bwMode="auto">
          <a:xfrm>
            <a:off x="0" y="6553200"/>
            <a:ext cx="3962400" cy="476250"/>
          </a:xfrm>
          <a:prstGeom prst="rect">
            <a:avLst/>
          </a:prstGeom>
          <a:noFill/>
          <a:ln w="9525">
            <a:noFill/>
            <a:miter lim="800000"/>
            <a:headEnd/>
            <a:tailEnd/>
          </a:ln>
        </p:spPr>
        <p:txBody>
          <a:bodyPr/>
          <a:lstStyle/>
          <a:p>
            <a:r>
              <a:rPr lang="en-US" sz="1400"/>
              <a:t>Figure from Hartley &amp; Zisserman</a:t>
            </a:r>
          </a:p>
        </p:txBody>
      </p:sp>
      <p:sp>
        <p:nvSpPr>
          <p:cNvPr id="70662" name="Rectangle 5"/>
          <p:cNvSpPr>
            <a:spLocks noChangeArrowheads="1"/>
          </p:cNvSpPr>
          <p:nvPr/>
        </p:nvSpPr>
        <p:spPr bwMode="auto">
          <a:xfrm>
            <a:off x="6629402" y="2511425"/>
            <a:ext cx="2049463" cy="1722438"/>
          </a:xfrm>
          <a:prstGeom prst="rect">
            <a:avLst/>
          </a:prstGeom>
          <a:noFill/>
          <a:ln w="9525" algn="ctr">
            <a:solidFill>
              <a:schemeClr val="tx1"/>
            </a:solidFill>
            <a:miter lim="800000"/>
            <a:headEnd/>
            <a:tailEnd/>
          </a:ln>
        </p:spPr>
        <p:txBody>
          <a:bodyPr wrap="none" anchor="ctr"/>
          <a:lstStyle/>
          <a:p>
            <a:pPr eaLnBrk="0" hangingPunct="0"/>
            <a:endParaRPr lang="en-US"/>
          </a:p>
        </p:txBody>
      </p:sp>
      <p:sp>
        <p:nvSpPr>
          <p:cNvPr id="70663" name="Rectangle 6"/>
          <p:cNvSpPr>
            <a:spLocks noChangeArrowheads="1"/>
          </p:cNvSpPr>
          <p:nvPr/>
        </p:nvSpPr>
        <p:spPr bwMode="auto">
          <a:xfrm>
            <a:off x="6992938" y="1600202"/>
            <a:ext cx="1282700" cy="1135063"/>
          </a:xfrm>
          <a:prstGeom prst="rect">
            <a:avLst/>
          </a:prstGeom>
          <a:noFill/>
          <a:ln w="9525" algn="ctr">
            <a:solidFill>
              <a:schemeClr val="tx1"/>
            </a:solidFill>
            <a:miter lim="800000"/>
            <a:headEnd/>
            <a:tailEnd/>
          </a:ln>
        </p:spPr>
        <p:txBody>
          <a:bodyPr wrap="none" anchor="ctr"/>
          <a:lstStyle/>
          <a:p>
            <a:pPr eaLnBrk="0" hangingPunct="0"/>
            <a:endParaRPr lang="en-US"/>
          </a:p>
        </p:txBody>
      </p:sp>
      <p:sp>
        <p:nvSpPr>
          <p:cNvPr id="70664" name="Freeform 7"/>
          <p:cNvSpPr>
            <a:spLocks/>
          </p:cNvSpPr>
          <p:nvPr/>
        </p:nvSpPr>
        <p:spPr bwMode="auto">
          <a:xfrm>
            <a:off x="6711950" y="1874838"/>
            <a:ext cx="914400" cy="1935162"/>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pPr eaLnBrk="0" hangingPunct="0"/>
            <a:endParaRPr lang="en-US"/>
          </a:p>
        </p:txBody>
      </p:sp>
      <p:sp>
        <p:nvSpPr>
          <p:cNvPr id="70665" name="Freeform 8"/>
          <p:cNvSpPr>
            <a:spLocks/>
          </p:cNvSpPr>
          <p:nvPr/>
        </p:nvSpPr>
        <p:spPr bwMode="auto">
          <a:xfrm flipH="1">
            <a:off x="7621588" y="1870077"/>
            <a:ext cx="914400" cy="1935163"/>
          </a:xfrm>
          <a:custGeom>
            <a:avLst/>
            <a:gdLst>
              <a:gd name="T0" fmla="*/ 2147483647 w 576"/>
              <a:gd name="T1" fmla="*/ 2147483647 h 1219"/>
              <a:gd name="T2" fmla="*/ 2147483647 w 576"/>
              <a:gd name="T3" fmla="*/ 2147483647 h 1219"/>
              <a:gd name="T4" fmla="*/ 2147483647 w 576"/>
              <a:gd name="T5" fmla="*/ 0 h 1219"/>
              <a:gd name="T6" fmla="*/ 0 w 576"/>
              <a:gd name="T7" fmla="*/ 2147483647 h 1219"/>
              <a:gd name="T8" fmla="*/ 2147483647 w 576"/>
              <a:gd name="T9" fmla="*/ 2147483647 h 1219"/>
              <a:gd name="T10" fmla="*/ 0 60000 65536"/>
              <a:gd name="T11" fmla="*/ 0 60000 65536"/>
              <a:gd name="T12" fmla="*/ 0 60000 65536"/>
              <a:gd name="T13" fmla="*/ 0 60000 65536"/>
              <a:gd name="T14" fmla="*/ 0 60000 65536"/>
              <a:gd name="T15" fmla="*/ 0 w 576"/>
              <a:gd name="T16" fmla="*/ 0 h 1219"/>
              <a:gd name="T17" fmla="*/ 576 w 576"/>
              <a:gd name="T18" fmla="*/ 1219 h 1219"/>
            </a:gdLst>
            <a:ahLst/>
            <a:cxnLst>
              <a:cxn ang="T10">
                <a:pos x="T0" y="T1"/>
              </a:cxn>
              <a:cxn ang="T11">
                <a:pos x="T2" y="T3"/>
              </a:cxn>
              <a:cxn ang="T12">
                <a:pos x="T4" y="T5"/>
              </a:cxn>
              <a:cxn ang="T13">
                <a:pos x="T6" y="T7"/>
              </a:cxn>
              <a:cxn ang="T14">
                <a:pos x="T8" y="T9"/>
              </a:cxn>
            </a:cxnLst>
            <a:rect l="T15" t="T16" r="T17" b="T18"/>
            <a:pathLst>
              <a:path w="576" h="1219">
                <a:moveTo>
                  <a:pt x="576" y="1219"/>
                </a:moveTo>
                <a:lnTo>
                  <a:pt x="571" y="108"/>
                </a:lnTo>
                <a:lnTo>
                  <a:pt x="266" y="0"/>
                </a:lnTo>
                <a:lnTo>
                  <a:pt x="0" y="1003"/>
                </a:lnTo>
                <a:lnTo>
                  <a:pt x="576" y="1219"/>
                </a:lnTo>
                <a:close/>
              </a:path>
            </a:pathLst>
          </a:custGeom>
          <a:noFill/>
          <a:ln w="9525">
            <a:solidFill>
              <a:schemeClr val="tx1"/>
            </a:solidFill>
            <a:round/>
            <a:headEnd/>
            <a:tailEnd/>
          </a:ln>
        </p:spPr>
        <p:txBody>
          <a:bodyPr wrap="none" anchor="ctr"/>
          <a:lstStyle/>
          <a:p>
            <a:pPr eaLnBrk="0" hangingPunct="0"/>
            <a:endParaRPr lang="en-US"/>
          </a:p>
        </p:txBody>
      </p:sp>
      <p:sp>
        <p:nvSpPr>
          <p:cNvPr id="70666" name="Freeform 9"/>
          <p:cNvSpPr>
            <a:spLocks/>
          </p:cNvSpPr>
          <p:nvPr/>
        </p:nvSpPr>
        <p:spPr bwMode="auto">
          <a:xfrm>
            <a:off x="7624765" y="206057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pPr eaLnBrk="0" hangingPunct="0"/>
            <a:endParaRPr lang="en-US"/>
          </a:p>
        </p:txBody>
      </p:sp>
      <p:sp>
        <p:nvSpPr>
          <p:cNvPr id="70667" name="Freeform 10"/>
          <p:cNvSpPr>
            <a:spLocks/>
          </p:cNvSpPr>
          <p:nvPr/>
        </p:nvSpPr>
        <p:spPr bwMode="auto">
          <a:xfrm flipH="1">
            <a:off x="6696077" y="2054225"/>
            <a:ext cx="923925" cy="2001838"/>
          </a:xfrm>
          <a:custGeom>
            <a:avLst/>
            <a:gdLst>
              <a:gd name="T0" fmla="*/ 0 w 582"/>
              <a:gd name="T1" fmla="*/ 2147483647 h 1261"/>
              <a:gd name="T2" fmla="*/ 2147483647 w 582"/>
              <a:gd name="T3" fmla="*/ 0 h 1261"/>
              <a:gd name="T4" fmla="*/ 2147483647 w 582"/>
              <a:gd name="T5" fmla="*/ 2147483647 h 1261"/>
              <a:gd name="T6" fmla="*/ 2147483647 w 582"/>
              <a:gd name="T7" fmla="*/ 2147483647 h 1261"/>
              <a:gd name="T8" fmla="*/ 0 w 582"/>
              <a:gd name="T9" fmla="*/ 2147483647 h 1261"/>
              <a:gd name="T10" fmla="*/ 0 60000 65536"/>
              <a:gd name="T11" fmla="*/ 0 60000 65536"/>
              <a:gd name="T12" fmla="*/ 0 60000 65536"/>
              <a:gd name="T13" fmla="*/ 0 60000 65536"/>
              <a:gd name="T14" fmla="*/ 0 60000 65536"/>
              <a:gd name="T15" fmla="*/ 0 w 582"/>
              <a:gd name="T16" fmla="*/ 0 h 1261"/>
              <a:gd name="T17" fmla="*/ 582 w 582"/>
              <a:gd name="T18" fmla="*/ 1261 h 1261"/>
            </a:gdLst>
            <a:ahLst/>
            <a:cxnLst>
              <a:cxn ang="T10">
                <a:pos x="T0" y="T1"/>
              </a:cxn>
              <a:cxn ang="T11">
                <a:pos x="T2" y="T3"/>
              </a:cxn>
              <a:cxn ang="T12">
                <a:pos x="T4" y="T5"/>
              </a:cxn>
              <a:cxn ang="T13">
                <a:pos x="T6" y="T7"/>
              </a:cxn>
              <a:cxn ang="T14">
                <a:pos x="T8" y="T9"/>
              </a:cxn>
            </a:cxnLst>
            <a:rect l="T15" t="T16" r="T17" b="T18"/>
            <a:pathLst>
              <a:path w="582" h="1261">
                <a:moveTo>
                  <a:pt x="0" y="1111"/>
                </a:moveTo>
                <a:lnTo>
                  <a:pt x="5" y="0"/>
                </a:lnTo>
                <a:lnTo>
                  <a:pt x="269" y="68"/>
                </a:lnTo>
                <a:lnTo>
                  <a:pt x="582" y="1261"/>
                </a:lnTo>
                <a:lnTo>
                  <a:pt x="0" y="1111"/>
                </a:lnTo>
                <a:close/>
              </a:path>
            </a:pathLst>
          </a:custGeom>
          <a:noFill/>
          <a:ln w="9525">
            <a:solidFill>
              <a:schemeClr val="tx1"/>
            </a:solidFill>
            <a:round/>
            <a:headEnd/>
            <a:tailEnd/>
          </a:ln>
        </p:spPr>
        <p:txBody>
          <a:bodyPr wrap="none" anchor="ctr"/>
          <a:lstStyle/>
          <a:p>
            <a:pPr eaLnBrk="0" hangingPunct="0"/>
            <a:endParaRPr lang="en-US"/>
          </a:p>
        </p:txBody>
      </p:sp>
      <p:sp>
        <p:nvSpPr>
          <p:cNvPr id="70668" name="Line 11"/>
          <p:cNvSpPr>
            <a:spLocks noChangeShapeType="1"/>
          </p:cNvSpPr>
          <p:nvPr/>
        </p:nvSpPr>
        <p:spPr bwMode="auto">
          <a:xfrm>
            <a:off x="6826252" y="3059115"/>
            <a:ext cx="792163" cy="301625"/>
          </a:xfrm>
          <a:prstGeom prst="line">
            <a:avLst/>
          </a:prstGeom>
          <a:noFill/>
          <a:ln w="9525">
            <a:solidFill>
              <a:schemeClr val="tx1"/>
            </a:solidFill>
            <a:round/>
            <a:headEnd/>
            <a:tailEnd/>
          </a:ln>
        </p:spPr>
        <p:txBody>
          <a:bodyPr wrap="none" anchor="ctr"/>
          <a:lstStyle/>
          <a:p>
            <a:endParaRPr lang="en-US"/>
          </a:p>
        </p:txBody>
      </p:sp>
      <p:sp>
        <p:nvSpPr>
          <p:cNvPr id="70669" name="Line 12"/>
          <p:cNvSpPr>
            <a:spLocks noChangeShapeType="1"/>
          </p:cNvSpPr>
          <p:nvPr/>
        </p:nvSpPr>
        <p:spPr bwMode="auto">
          <a:xfrm flipV="1">
            <a:off x="7637463" y="3078163"/>
            <a:ext cx="800100" cy="277812"/>
          </a:xfrm>
          <a:prstGeom prst="line">
            <a:avLst/>
          </a:prstGeom>
          <a:noFill/>
          <a:ln w="9525">
            <a:solidFill>
              <a:schemeClr val="tx1"/>
            </a:solidFill>
            <a:round/>
            <a:headEnd/>
            <a:tailEnd/>
          </a:ln>
        </p:spPr>
        <p:txBody>
          <a:bodyPr wrap="none" anchor="ctr"/>
          <a:lstStyle/>
          <a:p>
            <a:endParaRPr lang="en-US"/>
          </a:p>
        </p:txBody>
      </p:sp>
      <p:sp>
        <p:nvSpPr>
          <p:cNvPr id="70670" name="Line 13"/>
          <p:cNvSpPr>
            <a:spLocks noChangeShapeType="1"/>
          </p:cNvSpPr>
          <p:nvPr/>
        </p:nvSpPr>
        <p:spPr bwMode="auto">
          <a:xfrm>
            <a:off x="7632702" y="3367090"/>
            <a:ext cx="784225" cy="187325"/>
          </a:xfrm>
          <a:prstGeom prst="line">
            <a:avLst/>
          </a:prstGeom>
          <a:noFill/>
          <a:ln w="9525">
            <a:solidFill>
              <a:schemeClr val="tx1"/>
            </a:solidFill>
            <a:round/>
            <a:headEnd/>
            <a:tailEnd/>
          </a:ln>
        </p:spPr>
        <p:txBody>
          <a:bodyPr wrap="none" anchor="ctr"/>
          <a:lstStyle/>
          <a:p>
            <a:endParaRPr lang="en-US"/>
          </a:p>
        </p:txBody>
      </p:sp>
      <p:sp>
        <p:nvSpPr>
          <p:cNvPr id="70671" name="Line 14"/>
          <p:cNvSpPr>
            <a:spLocks noChangeShapeType="1"/>
          </p:cNvSpPr>
          <p:nvPr/>
        </p:nvSpPr>
        <p:spPr bwMode="auto">
          <a:xfrm flipH="1">
            <a:off x="6827840" y="3352802"/>
            <a:ext cx="808037" cy="212725"/>
          </a:xfrm>
          <a:prstGeom prst="line">
            <a:avLst/>
          </a:prstGeom>
          <a:noFill/>
          <a:ln w="9525">
            <a:solidFill>
              <a:schemeClr val="tx1"/>
            </a:solidFill>
            <a:round/>
            <a:headEnd/>
            <a:tailEnd/>
          </a:ln>
        </p:spPr>
        <p:txBody>
          <a:bodyPr wrap="none" anchor="ctr"/>
          <a:lstStyle/>
          <a:p>
            <a:endParaRPr lang="en-US"/>
          </a:p>
        </p:txBody>
      </p:sp>
      <p:sp>
        <p:nvSpPr>
          <p:cNvPr id="70672" name="Oval 15"/>
          <p:cNvSpPr>
            <a:spLocks noChangeArrowheads="1"/>
          </p:cNvSpPr>
          <p:nvPr/>
        </p:nvSpPr>
        <p:spPr bwMode="auto">
          <a:xfrm>
            <a:off x="7594600" y="3786188"/>
            <a:ext cx="65088" cy="55562"/>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3" name="Oval 16"/>
          <p:cNvSpPr>
            <a:spLocks noChangeArrowheads="1"/>
          </p:cNvSpPr>
          <p:nvPr/>
        </p:nvSpPr>
        <p:spPr bwMode="auto">
          <a:xfrm>
            <a:off x="7589840" y="2254252"/>
            <a:ext cx="65087" cy="55563"/>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4" name="Oval 17"/>
          <p:cNvSpPr>
            <a:spLocks noChangeArrowheads="1"/>
          </p:cNvSpPr>
          <p:nvPr/>
        </p:nvSpPr>
        <p:spPr bwMode="auto">
          <a:xfrm>
            <a:off x="7597775" y="3324227"/>
            <a:ext cx="65088" cy="55563"/>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5" name="Oval 18"/>
          <p:cNvSpPr>
            <a:spLocks noChangeArrowheads="1"/>
          </p:cNvSpPr>
          <p:nvPr/>
        </p:nvSpPr>
        <p:spPr bwMode="auto">
          <a:xfrm>
            <a:off x="7593015" y="2020888"/>
            <a:ext cx="65087" cy="55562"/>
          </a:xfrm>
          <a:prstGeom prst="ellipse">
            <a:avLst/>
          </a:prstGeom>
          <a:solidFill>
            <a:schemeClr val="tx1"/>
          </a:solidFill>
          <a:ln w="9525" algn="ctr">
            <a:solidFill>
              <a:schemeClr val="tx1"/>
            </a:solidFill>
            <a:round/>
            <a:headEnd/>
            <a:tailEnd/>
          </a:ln>
        </p:spPr>
        <p:txBody>
          <a:bodyPr wrap="none" anchor="ctr"/>
          <a:lstStyle/>
          <a:p>
            <a:pPr eaLnBrk="0" hangingPunct="0"/>
            <a:endParaRPr lang="en-US"/>
          </a:p>
        </p:txBody>
      </p:sp>
      <p:sp>
        <p:nvSpPr>
          <p:cNvPr id="70676" name="Text Box 19"/>
          <p:cNvSpPr txBox="1">
            <a:spLocks noChangeArrowheads="1"/>
          </p:cNvSpPr>
          <p:nvPr/>
        </p:nvSpPr>
        <p:spPr bwMode="auto">
          <a:xfrm>
            <a:off x="7545388" y="3744913"/>
            <a:ext cx="312906" cy="400110"/>
          </a:xfrm>
          <a:prstGeom prst="rect">
            <a:avLst/>
          </a:prstGeom>
          <a:noFill/>
          <a:ln w="9525" algn="ctr">
            <a:noFill/>
            <a:miter lim="800000"/>
            <a:headEnd/>
            <a:tailEnd/>
          </a:ln>
        </p:spPr>
        <p:txBody>
          <a:bodyPr wrap="none">
            <a:spAutoFit/>
          </a:bodyPr>
          <a:lstStyle/>
          <a:p>
            <a:pPr eaLnBrk="0" hangingPunct="0"/>
            <a:r>
              <a:rPr lang="en-US" sz="2000"/>
              <a:t>e</a:t>
            </a:r>
          </a:p>
        </p:txBody>
      </p:sp>
      <p:sp>
        <p:nvSpPr>
          <p:cNvPr id="70677" name="Text Box 20"/>
          <p:cNvSpPr txBox="1">
            <a:spLocks noChangeArrowheads="1"/>
          </p:cNvSpPr>
          <p:nvPr/>
        </p:nvSpPr>
        <p:spPr bwMode="auto">
          <a:xfrm>
            <a:off x="7472365" y="1682752"/>
            <a:ext cx="382587" cy="396875"/>
          </a:xfrm>
          <a:prstGeom prst="rect">
            <a:avLst/>
          </a:prstGeom>
          <a:noFill/>
          <a:ln w="9525" algn="ctr">
            <a:noFill/>
            <a:miter lim="800000"/>
            <a:headEnd/>
            <a:tailEnd/>
          </a:ln>
        </p:spPr>
        <p:txBody>
          <a:bodyPr wrap="none">
            <a:spAutoFit/>
          </a:bodyPr>
          <a:lstStyle/>
          <a:p>
            <a:pPr eaLnBrk="0" hangingPunct="0"/>
            <a:r>
              <a:rPr lang="en-US" sz="2000"/>
              <a:t>e’</a:t>
            </a:r>
          </a:p>
        </p:txBody>
      </p:sp>
      <p:sp>
        <p:nvSpPr>
          <p:cNvPr id="70678" name="TextBox 40"/>
          <p:cNvSpPr txBox="1">
            <a:spLocks noChangeArrowheads="1"/>
          </p:cNvSpPr>
          <p:nvPr/>
        </p:nvSpPr>
        <p:spPr bwMode="auto">
          <a:xfrm>
            <a:off x="990600" y="4691063"/>
            <a:ext cx="9067800" cy="1016000"/>
          </a:xfrm>
          <a:prstGeom prst="rect">
            <a:avLst/>
          </a:prstGeom>
          <a:noFill/>
          <a:ln w="9525">
            <a:noFill/>
            <a:miter lim="800000"/>
            <a:headEnd/>
            <a:tailEnd/>
          </a:ln>
        </p:spPr>
        <p:txBody>
          <a:bodyPr>
            <a:spAutoFit/>
          </a:bodyPr>
          <a:lstStyle/>
          <a:p>
            <a:pPr eaLnBrk="0" hangingPunct="0"/>
            <a:r>
              <a:rPr lang="en-US" sz="2000"/>
              <a:t>Epipole has same coordinates in both images.</a:t>
            </a:r>
          </a:p>
          <a:p>
            <a:pPr eaLnBrk="0" hangingPunct="0"/>
            <a:r>
              <a:rPr lang="en-US" sz="2000"/>
              <a:t>Points move along lines radiating from e: “Focus of expansion”</a:t>
            </a:r>
          </a:p>
          <a:p>
            <a:pPr eaLnBrk="0" hangingPunct="0"/>
            <a:endParaRPr lang="en-US" sz="2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Motion perpendicular to image plane</a:t>
            </a:r>
          </a:p>
        </p:txBody>
      </p:sp>
      <p:sp>
        <p:nvSpPr>
          <p:cNvPr id="4" name="Rectangle 3"/>
          <p:cNvSpPr/>
          <p:nvPr/>
        </p:nvSpPr>
        <p:spPr>
          <a:xfrm>
            <a:off x="2622588" y="6167735"/>
            <a:ext cx="3898824" cy="461665"/>
          </a:xfrm>
          <a:prstGeom prst="rect">
            <a:avLst/>
          </a:prstGeom>
        </p:spPr>
        <p:txBody>
          <a:bodyPr wrap="none">
            <a:spAutoFit/>
          </a:bodyPr>
          <a:lstStyle/>
          <a:p>
            <a:r>
              <a:rPr lang="en-US" dirty="0">
                <a:hlinkClick r:id="rId5"/>
              </a:rPr>
              <a:t>http://vimeo.com/48425421</a:t>
            </a:r>
            <a:endParaRPr lang="en-US" dirty="0"/>
          </a:p>
        </p:txBody>
      </p:sp>
      <p:pic>
        <p:nvPicPr>
          <p:cNvPr id="5" name="Kubrick _ One-Point Perspective-48425421">
            <a:hlinkClick r:id="" action="ppaction://media"/>
            <a:extLst>
              <a:ext uri="{FF2B5EF4-FFF2-40B4-BE49-F238E27FC236}">
                <a16:creationId xmlns:a16="http://schemas.microsoft.com/office/drawing/2014/main" id="{9CA440BE-9C06-4E95-966E-36AF68E734EF}"/>
              </a:ext>
            </a:extLst>
          </p:cNvPr>
          <p:cNvPicPr>
            <a:picLocks noChangeAspect="1"/>
          </p:cNvPicPr>
          <p:nvPr>
            <a:videoFile r:link="rId1"/>
            <p:extLst>
              <p:ext uri="{DAA4B4D4-6D71-4841-9C94-3DE7FCFB9230}">
                <p14:media xmlns:p14="http://schemas.microsoft.com/office/powerpoint/2010/main" r:embed="rId2">
                  <p14:trim st="35332.44"/>
                </p14:media>
              </p:ext>
            </p:extLst>
          </p:nvPr>
        </p:nvPicPr>
        <p:blipFill>
          <a:blip r:embed="rId6"/>
          <a:stretch>
            <a:fillRect/>
          </a:stretch>
        </p:blipFill>
        <p:spPr>
          <a:xfrm>
            <a:off x="415637" y="1325090"/>
            <a:ext cx="8312727" cy="4675909"/>
          </a:xfrm>
          <a:prstGeom prst="rect">
            <a:avLst/>
          </a:prstGeom>
        </p:spPr>
      </p:pic>
      <p:sp>
        <p:nvSpPr>
          <p:cNvPr id="6" name="Slide Number Placeholder 1">
            <a:extLst>
              <a:ext uri="{FF2B5EF4-FFF2-40B4-BE49-F238E27FC236}">
                <a16:creationId xmlns:a16="http://schemas.microsoft.com/office/drawing/2014/main" id="{2F118BFE-10C4-E447-80BC-AD323B5612D8}"/>
              </a:ext>
            </a:extLst>
          </p:cNvPr>
          <p:cNvSpPr txBox="1">
            <a:spLocks noGrp="1"/>
          </p:cNvSpPr>
          <p:nvPr/>
        </p:nvSpPr>
        <p:spPr bwMode="auto">
          <a:xfrm>
            <a:off x="7161449" y="6580231"/>
            <a:ext cx="2133600" cy="47625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Slide credit: David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Fouhey</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921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A77F-73A6-4142-86FB-DDD6A3480CC1}"/>
              </a:ext>
            </a:extLst>
          </p:cNvPr>
          <p:cNvSpPr>
            <a:spLocks noGrp="1"/>
          </p:cNvSpPr>
          <p:nvPr>
            <p:ph type="title"/>
          </p:nvPr>
        </p:nvSpPr>
        <p:spPr/>
        <p:txBody>
          <a:bodyPr/>
          <a:lstStyle/>
          <a:p>
            <a:r>
              <a:rPr lang="en-US" dirty="0"/>
              <a:t>Ok so where were we? </a:t>
            </a:r>
          </a:p>
        </p:txBody>
      </p:sp>
      <p:sp>
        <p:nvSpPr>
          <p:cNvPr id="3" name="Content Placeholder 2">
            <a:extLst>
              <a:ext uri="{FF2B5EF4-FFF2-40B4-BE49-F238E27FC236}">
                <a16:creationId xmlns:a16="http://schemas.microsoft.com/office/drawing/2014/main" id="{7DBB9803-B6D1-FD41-86F7-9ED30725839F}"/>
              </a:ext>
            </a:extLst>
          </p:cNvPr>
          <p:cNvSpPr>
            <a:spLocks noGrp="1"/>
          </p:cNvSpPr>
          <p:nvPr>
            <p:ph idx="1"/>
          </p:nvPr>
        </p:nvSpPr>
        <p:spPr/>
        <p:txBody>
          <a:bodyPr/>
          <a:lstStyle/>
          <a:p>
            <a:r>
              <a:rPr lang="en-US" dirty="0"/>
              <a:t>Setup: Calibrated Camera (both extrinsic &amp; intrinsic)</a:t>
            </a:r>
          </a:p>
          <a:p>
            <a:r>
              <a:rPr lang="en-US" dirty="0"/>
              <a:t>Goal: 3D reconstruction of corresponding points in the image</a:t>
            </a:r>
          </a:p>
          <a:p>
            <a:r>
              <a:rPr lang="en-US" dirty="0"/>
              <a:t>We need to find correspondences!</a:t>
            </a:r>
          </a:p>
          <a:p>
            <a:pPr marL="0" indent="0">
              <a:buNone/>
            </a:pPr>
            <a:r>
              <a:rPr lang="en-US" dirty="0">
                <a:sym typeface="Wingdings" pitchFamily="2" charset="2"/>
              </a:rPr>
              <a:t> </a:t>
            </a:r>
            <a:r>
              <a:rPr lang="en-US" dirty="0"/>
              <a:t>1D search along the </a:t>
            </a:r>
            <a:r>
              <a:rPr lang="en-US" dirty="0" err="1"/>
              <a:t>epipolar</a:t>
            </a:r>
            <a:r>
              <a:rPr lang="en-US" dirty="0"/>
              <a:t> line!</a:t>
            </a:r>
          </a:p>
        </p:txBody>
      </p:sp>
    </p:spTree>
    <p:extLst>
      <p:ext uri="{BB962C8B-B14F-4D97-AF65-F5344CB8AC3E}">
        <p14:creationId xmlns:p14="http://schemas.microsoft.com/office/powerpoint/2010/main" val="311043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endParaRPr lang="en-US"/>
          </a:p>
        </p:txBody>
      </p:sp>
      <p:sp>
        <p:nvSpPr>
          <p:cNvPr id="71683" name="Content Placeholder 2"/>
          <p:cNvSpPr>
            <a:spLocks noGrp="1"/>
          </p:cNvSpPr>
          <p:nvPr>
            <p:ph idx="1"/>
          </p:nvPr>
        </p:nvSpPr>
        <p:spPr/>
        <p:txBody>
          <a:bodyPr/>
          <a:lstStyle/>
          <a:p>
            <a:r>
              <a:rPr lang="en-US" sz="2400" dirty="0"/>
              <a:t>For a given stereo rig, how do we express the </a:t>
            </a:r>
            <a:r>
              <a:rPr lang="en-US" sz="2400" dirty="0" err="1"/>
              <a:t>epipolar</a:t>
            </a:r>
            <a:r>
              <a:rPr lang="en-US" sz="2400" dirty="0"/>
              <a:t> constraints algebraically?</a:t>
            </a:r>
          </a:p>
          <a:p>
            <a:endParaRPr lang="en-US" sz="2400" dirty="0"/>
          </a:p>
          <a:p>
            <a:r>
              <a:rPr lang="en-US" sz="2400" dirty="0"/>
              <a:t>For calibrated cameras, with </a:t>
            </a:r>
            <a:r>
              <a:rPr lang="en-US" sz="2400" b="1" dirty="0">
                <a:solidFill>
                  <a:srgbClr val="C00000"/>
                </a:solidFill>
              </a:rPr>
              <a:t>Essential Matrix</a:t>
            </a:r>
          </a:p>
          <a:p>
            <a:r>
              <a:rPr lang="en-US" sz="2400" dirty="0"/>
              <a:t>For </a:t>
            </a:r>
            <a:r>
              <a:rPr lang="en-US" sz="2400" dirty="0" err="1"/>
              <a:t>uncalibrated</a:t>
            </a:r>
            <a:r>
              <a:rPr lang="en-US" sz="2400" dirty="0"/>
              <a:t> cameras, with </a:t>
            </a:r>
            <a:r>
              <a:rPr lang="en-US" sz="2400" b="1" dirty="0">
                <a:solidFill>
                  <a:srgbClr val="C00000"/>
                </a:solidFill>
              </a:rPr>
              <a:t>Fundamental Matrix</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E64A-DAE2-6341-8E71-81FD8334C53B}"/>
              </a:ext>
            </a:extLst>
          </p:cNvPr>
          <p:cNvSpPr>
            <a:spLocks noGrp="1"/>
          </p:cNvSpPr>
          <p:nvPr>
            <p:ph type="title"/>
          </p:nvPr>
        </p:nvSpPr>
        <p:spPr/>
        <p:txBody>
          <a:bodyPr/>
          <a:lstStyle/>
          <a:p>
            <a:r>
              <a:rPr lang="en-US" dirty="0"/>
              <a:t>Ok so what exactly are l and l’?</a:t>
            </a:r>
          </a:p>
        </p:txBody>
      </p:sp>
      <p:sp>
        <p:nvSpPr>
          <p:cNvPr id="3" name="Content Placeholder 2">
            <a:extLst>
              <a:ext uri="{FF2B5EF4-FFF2-40B4-BE49-F238E27FC236}">
                <a16:creationId xmlns:a16="http://schemas.microsoft.com/office/drawing/2014/main" id="{687B38B9-6561-3F4C-A3F0-24F75D6D3A46}"/>
              </a:ext>
            </a:extLst>
          </p:cNvPr>
          <p:cNvSpPr>
            <a:spLocks noGrp="1"/>
          </p:cNvSpPr>
          <p:nvPr>
            <p:ph idx="1"/>
          </p:nvPr>
        </p:nvSpPr>
        <p:spPr/>
        <p:txBody>
          <a:bodyPr/>
          <a:lstStyle/>
          <a:p>
            <a:endParaRPr lang="en-US" dirty="0"/>
          </a:p>
        </p:txBody>
      </p:sp>
      <p:pic>
        <p:nvPicPr>
          <p:cNvPr id="4" name="Picture 2">
            <a:extLst>
              <a:ext uri="{FF2B5EF4-FFF2-40B4-BE49-F238E27FC236}">
                <a16:creationId xmlns:a16="http://schemas.microsoft.com/office/drawing/2014/main" id="{F275AD59-F748-0C4A-89E4-FBC9BFFC6D34}"/>
              </a:ext>
            </a:extLst>
          </p:cNvPr>
          <p:cNvPicPr>
            <a:picLocks noChangeAspect="1" noChangeArrowheads="1"/>
          </p:cNvPicPr>
          <p:nvPr/>
        </p:nvPicPr>
        <p:blipFill>
          <a:blip r:embed="rId2" cstate="print"/>
          <a:srcRect/>
          <a:stretch>
            <a:fillRect/>
          </a:stretch>
        </p:blipFill>
        <p:spPr bwMode="auto">
          <a:xfrm>
            <a:off x="745896" y="1417638"/>
            <a:ext cx="7662862" cy="3213100"/>
          </a:xfrm>
          <a:prstGeom prst="rect">
            <a:avLst/>
          </a:prstGeom>
          <a:noFill/>
          <a:ln w="9525">
            <a:noFill/>
            <a:miter lim="800000"/>
            <a:headEnd/>
            <a:tailEnd/>
          </a:ln>
        </p:spPr>
      </p:pic>
      <p:sp>
        <p:nvSpPr>
          <p:cNvPr id="7" name="Oval 6">
            <a:extLst>
              <a:ext uri="{FF2B5EF4-FFF2-40B4-BE49-F238E27FC236}">
                <a16:creationId xmlns:a16="http://schemas.microsoft.com/office/drawing/2014/main" id="{D338C9DD-017F-BD4A-A5FF-7BE50BAB71B7}"/>
              </a:ext>
            </a:extLst>
          </p:cNvPr>
          <p:cNvSpPr>
            <a:spLocks noChangeArrowheads="1"/>
          </p:cNvSpPr>
          <p:nvPr/>
        </p:nvSpPr>
        <p:spPr bwMode="auto">
          <a:xfrm>
            <a:off x="2835046" y="29225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Line 7">
            <a:extLst>
              <a:ext uri="{FF2B5EF4-FFF2-40B4-BE49-F238E27FC236}">
                <a16:creationId xmlns:a16="http://schemas.microsoft.com/office/drawing/2014/main" id="{C6788C99-116B-7849-A354-138B9E8A7ABA}"/>
              </a:ext>
            </a:extLst>
          </p:cNvPr>
          <p:cNvSpPr>
            <a:spLocks noChangeShapeType="1"/>
          </p:cNvSpPr>
          <p:nvPr/>
        </p:nvSpPr>
        <p:spPr bwMode="auto">
          <a:xfrm flipH="1">
            <a:off x="6035446" y="2846388"/>
            <a:ext cx="254000" cy="1581150"/>
          </a:xfrm>
          <a:prstGeom prst="line">
            <a:avLst/>
          </a:prstGeom>
          <a:noFill/>
          <a:ln w="28575">
            <a:solidFill>
              <a:schemeClr val="accent1"/>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val 8">
            <a:extLst>
              <a:ext uri="{FF2B5EF4-FFF2-40B4-BE49-F238E27FC236}">
                <a16:creationId xmlns:a16="http://schemas.microsoft.com/office/drawing/2014/main" id="{852B4590-5C97-7949-8C7C-AB722FCFB007}"/>
              </a:ext>
            </a:extLst>
          </p:cNvPr>
          <p:cNvSpPr>
            <a:spLocks noChangeArrowheads="1"/>
          </p:cNvSpPr>
          <p:nvPr/>
        </p:nvSpPr>
        <p:spPr bwMode="auto">
          <a:xfrm>
            <a:off x="6225946" y="2922588"/>
            <a:ext cx="76200" cy="76200"/>
          </a:xfrm>
          <a:prstGeom prst="ellipse">
            <a:avLst/>
          </a:prstGeom>
          <a:solidFill>
            <a:srgbClr val="CC3300"/>
          </a:solidFill>
          <a:ln w="9525">
            <a:solidFill>
              <a:srgbClr val="CC3300"/>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Line 9">
            <a:extLst>
              <a:ext uri="{FF2B5EF4-FFF2-40B4-BE49-F238E27FC236}">
                <a16:creationId xmlns:a16="http://schemas.microsoft.com/office/drawing/2014/main" id="{7D17BCF2-CBF2-2344-BA77-E69655718D32}"/>
              </a:ext>
            </a:extLst>
          </p:cNvPr>
          <p:cNvSpPr>
            <a:spLocks noChangeShapeType="1"/>
          </p:cNvSpPr>
          <p:nvPr/>
        </p:nvSpPr>
        <p:spPr bwMode="auto">
          <a:xfrm flipH="1" flipV="1">
            <a:off x="2860446" y="2827338"/>
            <a:ext cx="241300" cy="1562100"/>
          </a:xfrm>
          <a:prstGeom prst="line">
            <a:avLst/>
          </a:prstGeom>
          <a:noFill/>
          <a:ln w="28575">
            <a:solidFill>
              <a:srgbClr val="CC3300"/>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val 10">
            <a:extLst>
              <a:ext uri="{FF2B5EF4-FFF2-40B4-BE49-F238E27FC236}">
                <a16:creationId xmlns:a16="http://schemas.microsoft.com/office/drawing/2014/main" id="{91D6D8FB-5173-BB4F-A31A-71302C59CDA8}"/>
              </a:ext>
            </a:extLst>
          </p:cNvPr>
          <p:cNvSpPr>
            <a:spLocks noChangeArrowheads="1"/>
          </p:cNvSpPr>
          <p:nvPr/>
        </p:nvSpPr>
        <p:spPr bwMode="auto">
          <a:xfrm>
            <a:off x="3266846" y="26177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a:extLst>
              <a:ext uri="{FF2B5EF4-FFF2-40B4-BE49-F238E27FC236}">
                <a16:creationId xmlns:a16="http://schemas.microsoft.com/office/drawing/2014/main" id="{B67EAD2F-3C07-2F4F-9925-1045C8391943}"/>
              </a:ext>
            </a:extLst>
          </p:cNvPr>
          <p:cNvSpPr>
            <a:spLocks noChangeArrowheads="1"/>
          </p:cNvSpPr>
          <p:nvPr/>
        </p:nvSpPr>
        <p:spPr bwMode="auto">
          <a:xfrm>
            <a:off x="3920896" y="21732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a:extLst>
              <a:ext uri="{FF2B5EF4-FFF2-40B4-BE49-F238E27FC236}">
                <a16:creationId xmlns:a16="http://schemas.microsoft.com/office/drawing/2014/main" id="{20F5AA35-BE39-014B-9E6D-2CB03FD09A90}"/>
              </a:ext>
            </a:extLst>
          </p:cNvPr>
          <p:cNvSpPr>
            <a:spLocks noChangeArrowheads="1"/>
          </p:cNvSpPr>
          <p:nvPr/>
        </p:nvSpPr>
        <p:spPr bwMode="auto">
          <a:xfrm>
            <a:off x="4543196" y="174148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val 13">
            <a:extLst>
              <a:ext uri="{FF2B5EF4-FFF2-40B4-BE49-F238E27FC236}">
                <a16:creationId xmlns:a16="http://schemas.microsoft.com/office/drawing/2014/main" id="{11328EF7-26BC-8640-B368-1462DF139853}"/>
              </a:ext>
            </a:extLst>
          </p:cNvPr>
          <p:cNvSpPr>
            <a:spLocks noChangeArrowheads="1"/>
          </p:cNvSpPr>
          <p:nvPr/>
        </p:nvSpPr>
        <p:spPr bwMode="auto">
          <a:xfrm>
            <a:off x="6225946" y="291623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val 14">
            <a:extLst>
              <a:ext uri="{FF2B5EF4-FFF2-40B4-BE49-F238E27FC236}">
                <a16:creationId xmlns:a16="http://schemas.microsoft.com/office/drawing/2014/main" id="{872038C6-AE43-9448-89FD-ED10E4E80C80}"/>
              </a:ext>
            </a:extLst>
          </p:cNvPr>
          <p:cNvSpPr>
            <a:spLocks noChangeArrowheads="1"/>
          </p:cNvSpPr>
          <p:nvPr/>
        </p:nvSpPr>
        <p:spPr bwMode="auto">
          <a:xfrm>
            <a:off x="6175146" y="327183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val 15">
            <a:extLst>
              <a:ext uri="{FF2B5EF4-FFF2-40B4-BE49-F238E27FC236}">
                <a16:creationId xmlns:a16="http://schemas.microsoft.com/office/drawing/2014/main" id="{76D6EBD9-218D-DD4A-BBF6-8810D5756857}"/>
              </a:ext>
            </a:extLst>
          </p:cNvPr>
          <p:cNvSpPr>
            <a:spLocks noChangeArrowheads="1"/>
          </p:cNvSpPr>
          <p:nvPr/>
        </p:nvSpPr>
        <p:spPr bwMode="auto">
          <a:xfrm>
            <a:off x="6117996" y="3563938"/>
            <a:ext cx="76200" cy="7620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0674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5E4C78E-D118-E747-98B7-776467EBDDAC}"/>
              </a:ext>
            </a:extLst>
          </p:cNvPr>
          <p:cNvGrpSpPr/>
          <p:nvPr/>
        </p:nvGrpSpPr>
        <p:grpSpPr>
          <a:xfrm>
            <a:off x="990600" y="1295400"/>
            <a:ext cx="3854787" cy="1592195"/>
            <a:chOff x="990600" y="1143000"/>
            <a:chExt cx="7010400" cy="2895600"/>
          </a:xfrm>
        </p:grpSpPr>
        <p:sp>
          <p:nvSpPr>
            <p:cNvPr id="23555" name="Rectangle 27"/>
            <p:cNvSpPr>
              <a:spLocks noChangeArrowheads="1"/>
            </p:cNvSpPr>
            <p:nvPr/>
          </p:nvSpPr>
          <p:spPr bwMode="auto">
            <a:xfrm>
              <a:off x="1060452" y="1806577"/>
              <a:ext cx="207963" cy="265113"/>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3556" name="Rectangle 28"/>
            <p:cNvSpPr>
              <a:spLocks noChangeArrowheads="1"/>
            </p:cNvSpPr>
            <p:nvPr/>
          </p:nvSpPr>
          <p:spPr bwMode="auto">
            <a:xfrm>
              <a:off x="7669215" y="1814513"/>
              <a:ext cx="293687" cy="2667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grpSp>
          <p:nvGrpSpPr>
            <p:cNvPr id="3" name="Group 2">
              <a:extLst>
                <a:ext uri="{FF2B5EF4-FFF2-40B4-BE49-F238E27FC236}">
                  <a16:creationId xmlns:a16="http://schemas.microsoft.com/office/drawing/2014/main" id="{BA9AE87F-1579-FE4C-8904-D8BB007398FB}"/>
                </a:ext>
              </a:extLst>
            </p:cNvPr>
            <p:cNvGrpSpPr/>
            <p:nvPr/>
          </p:nvGrpSpPr>
          <p:grpSpPr>
            <a:xfrm>
              <a:off x="990600" y="1143000"/>
              <a:ext cx="7010400" cy="2895600"/>
              <a:chOff x="990600" y="1143000"/>
              <a:chExt cx="7010400" cy="2895600"/>
            </a:xfrm>
          </p:grpSpPr>
          <p:pic>
            <p:nvPicPr>
              <p:cNvPr id="23554" name="Picture 26"/>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3557" name="Text Box 2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a:solidFill>
                      <a:srgbClr val="000000"/>
                    </a:solidFill>
                    <a:latin typeface="Times New Roman" pitchFamily="18" charset="0"/>
                    <a:cs typeface="Arial" charset="0"/>
                  </a:rPr>
                  <a:t>X</a:t>
                </a:r>
              </a:p>
            </p:txBody>
          </p:sp>
        </p:grpSp>
        <p:sp>
          <p:nvSpPr>
            <p:cNvPr id="23558" name="Freeform 30"/>
            <p:cNvSpPr>
              <a:spLocks/>
            </p:cNvSpPr>
            <p:nvPr/>
          </p:nvSpPr>
          <p:spPr bwMode="auto">
            <a:xfrm>
              <a:off x="2655888" y="2468565"/>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3559" name="Text Box 31"/>
            <p:cNvSpPr txBox="1">
              <a:spLocks noChangeArrowheads="1"/>
            </p:cNvSpPr>
            <p:nvPr/>
          </p:nvSpPr>
          <p:spPr bwMode="auto">
            <a:xfrm>
              <a:off x="2655890" y="2286000"/>
              <a:ext cx="192087" cy="38985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600" b="1" i="1">
                  <a:solidFill>
                    <a:srgbClr val="000000"/>
                  </a:solidFill>
                  <a:latin typeface="Times New Roman" pitchFamily="18" charset="0"/>
                  <a:cs typeface="Arial" charset="0"/>
                </a:rPr>
                <a:t>x</a:t>
              </a:r>
            </a:p>
          </p:txBody>
        </p:sp>
        <p:sp>
          <p:nvSpPr>
            <p:cNvPr id="23560" name="Freeform 32"/>
            <p:cNvSpPr>
              <a:spLocks/>
            </p:cNvSpPr>
            <p:nvPr/>
          </p:nvSpPr>
          <p:spPr bwMode="auto">
            <a:xfrm>
              <a:off x="6126163"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3561" name="Text Box 33"/>
            <p:cNvSpPr txBox="1">
              <a:spLocks noChangeArrowheads="1"/>
            </p:cNvSpPr>
            <p:nvPr/>
          </p:nvSpPr>
          <p:spPr bwMode="auto">
            <a:xfrm>
              <a:off x="6057903" y="2285998"/>
              <a:ext cx="1168752" cy="615702"/>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en-US" sz="1600" b="1" i="1" dirty="0">
                  <a:solidFill>
                    <a:srgbClr val="000000"/>
                  </a:solidFill>
                  <a:latin typeface="Times New Roman" pitchFamily="18" charset="0"/>
                  <a:cs typeface="Arial" charset="0"/>
                </a:rPr>
                <a:t>x’</a:t>
              </a:r>
            </a:p>
          </p:txBody>
        </p:sp>
      </p:grpSp>
      <p:sp>
        <p:nvSpPr>
          <p:cNvPr id="23562" name="Rectangle 24"/>
          <p:cNvSpPr>
            <a:spLocks noGrp="1" noChangeArrowheads="1"/>
          </p:cNvSpPr>
          <p:nvPr>
            <p:ph type="title"/>
          </p:nvPr>
        </p:nvSpPr>
        <p:spPr/>
        <p:txBody>
          <a:bodyPr>
            <a:normAutofit fontScale="90000"/>
          </a:bodyPr>
          <a:lstStyle/>
          <a:p>
            <a:r>
              <a:rPr lang="en-US" dirty="0"/>
              <a:t>Step 0: Normalized image coordinates</a:t>
            </a:r>
          </a:p>
        </p:txBody>
      </p:sp>
      <p:sp>
        <p:nvSpPr>
          <p:cNvPr id="23563" name="Rectangle 55"/>
          <p:cNvSpPr>
            <a:spLocks noGrp="1" noChangeArrowheads="1"/>
          </p:cNvSpPr>
          <p:nvPr>
            <p:ph type="body" idx="1"/>
          </p:nvPr>
        </p:nvSpPr>
        <p:spPr>
          <a:xfrm>
            <a:off x="685800" y="3304854"/>
            <a:ext cx="7772400" cy="2514600"/>
          </a:xfrm>
        </p:spPr>
        <p:txBody>
          <a:bodyPr>
            <a:noAutofit/>
          </a:bodyPr>
          <a:lstStyle/>
          <a:p>
            <a:pPr>
              <a:lnSpc>
                <a:spcPct val="90000"/>
              </a:lnSpc>
              <a:buFontTx/>
              <a:buChar char="•"/>
            </a:pPr>
            <a:r>
              <a:rPr lang="en-US" sz="2400" dirty="0"/>
              <a:t>Let’s factor out the effect of K (do everything in 3D)</a:t>
            </a:r>
          </a:p>
          <a:p>
            <a:pPr>
              <a:lnSpc>
                <a:spcPct val="90000"/>
              </a:lnSpc>
              <a:buFontTx/>
              <a:buChar char="•"/>
            </a:pPr>
            <a:r>
              <a:rPr lang="en-US" sz="2400" dirty="0"/>
              <a:t>Since we know the </a:t>
            </a:r>
            <a:r>
              <a:rPr lang="en-US" sz="2400" dirty="0" err="1"/>
              <a:t>intrinsics</a:t>
            </a:r>
            <a:r>
              <a:rPr lang="en-US" sz="2400" dirty="0"/>
              <a:t> K, apply its inverse to x with depth = 1</a:t>
            </a:r>
          </a:p>
          <a:p>
            <a:pPr>
              <a:lnSpc>
                <a:spcPct val="90000"/>
              </a:lnSpc>
              <a:buFontTx/>
              <a:buChar char="•"/>
            </a:pPr>
            <a:r>
              <a:rPr lang="en-US" sz="2400" dirty="0"/>
              <a:t>This is called the </a:t>
            </a:r>
            <a:r>
              <a:rPr lang="en-US" sz="2400" i="1" dirty="0"/>
              <a:t>normalized </a:t>
            </a:r>
            <a:r>
              <a:rPr lang="en-US" sz="2400" dirty="0"/>
              <a:t>image coordinates. It may be thought of as a set of points with K = Identity</a:t>
            </a:r>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endParaRPr lang="en-US" sz="2400" dirty="0"/>
          </a:p>
          <a:p>
            <a:pPr>
              <a:lnSpc>
                <a:spcPct val="90000"/>
              </a:lnSpc>
              <a:buFontTx/>
              <a:buChar char="•"/>
            </a:pPr>
            <a:r>
              <a:rPr lang="en-US" sz="2400" dirty="0"/>
              <a:t>Assume that the points are normalized from here on</a:t>
            </a:r>
          </a:p>
        </p:txBody>
      </p:sp>
      <p:graphicFrame>
        <p:nvGraphicFramePr>
          <p:cNvPr id="2" name="Object 1"/>
          <p:cNvGraphicFramePr>
            <a:graphicFrameLocks noChangeAspect="1"/>
          </p:cNvGraphicFramePr>
          <p:nvPr>
            <p:extLst>
              <p:ext uri="{D42A27DB-BD31-4B8C-83A1-F6EECF244321}">
                <p14:modId xmlns:p14="http://schemas.microsoft.com/office/powerpoint/2010/main" val="3066839786"/>
              </p:ext>
            </p:extLst>
          </p:nvPr>
        </p:nvGraphicFramePr>
        <p:xfrm>
          <a:off x="313531" y="5416766"/>
          <a:ext cx="8516938" cy="627062"/>
        </p:xfrm>
        <a:graphic>
          <a:graphicData uri="http://schemas.openxmlformats.org/presentationml/2006/ole">
            <mc:AlternateContent xmlns:mc="http://schemas.openxmlformats.org/markup-compatibility/2006">
              <mc:Choice xmlns:v="urn:schemas-microsoft-com:vml" Requires="v">
                <p:oleObj spid="_x0000_s32802" name="Equation" r:id="rId5" imgW="3568680" imgH="253800" progId="Equation.3">
                  <p:embed/>
                </p:oleObj>
              </mc:Choice>
              <mc:Fallback>
                <p:oleObj name="Equation" r:id="rId5" imgW="3568680" imgH="253800" progId="Equation.3">
                  <p:embed/>
                  <p:pic>
                    <p:nvPicPr>
                      <p:cNvPr id="2" name="Object 1"/>
                      <p:cNvPicPr>
                        <a:picLocks noChangeAspect="1" noChangeArrowheads="1"/>
                      </p:cNvPicPr>
                      <p:nvPr/>
                    </p:nvPicPr>
                    <p:blipFill>
                      <a:blip r:embed="rId6"/>
                      <a:srcRect/>
                      <a:stretch>
                        <a:fillRect/>
                      </a:stretch>
                    </p:blipFill>
                    <p:spPr bwMode="auto">
                      <a:xfrm>
                        <a:off x="313531" y="5416766"/>
                        <a:ext cx="8516938" cy="627062"/>
                      </a:xfrm>
                      <a:prstGeom prst="rect">
                        <a:avLst/>
                      </a:prstGeom>
                      <a:noFill/>
                      <a:ln>
                        <a:noFill/>
                      </a:ln>
                    </p:spPr>
                  </p:pic>
                </p:oleObj>
              </mc:Fallback>
            </mc:AlternateContent>
          </a:graphicData>
        </a:graphic>
      </p:graphicFrame>
      <p:pic>
        <p:nvPicPr>
          <p:cNvPr id="5" name="Picture 4">
            <a:extLst>
              <a:ext uri="{FF2B5EF4-FFF2-40B4-BE49-F238E27FC236}">
                <a16:creationId xmlns:a16="http://schemas.microsoft.com/office/drawing/2014/main" id="{5AEE98E3-7C25-A443-BE19-5F67F24C58C6}"/>
              </a:ext>
            </a:extLst>
          </p:cNvPr>
          <p:cNvPicPr>
            <a:picLocks noChangeAspect="1"/>
          </p:cNvPicPr>
          <p:nvPr/>
        </p:nvPicPr>
        <p:blipFill>
          <a:blip r:embed="rId7"/>
          <a:stretch>
            <a:fillRect/>
          </a:stretch>
        </p:blipFill>
        <p:spPr>
          <a:xfrm>
            <a:off x="5236369" y="1612694"/>
            <a:ext cx="3594100" cy="1206500"/>
          </a:xfrm>
          <a:prstGeom prst="rect">
            <a:avLst/>
          </a:prstGeom>
        </p:spPr>
      </p:pic>
    </p:spTree>
    <p:extLst>
      <p:ext uri="{BB962C8B-B14F-4D97-AF65-F5344CB8AC3E}">
        <p14:creationId xmlns:p14="http://schemas.microsoft.com/office/powerpoint/2010/main" val="47820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6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4" cstate="print"/>
          <a:srcRect/>
          <a:stretch>
            <a:fillRect/>
          </a:stretch>
        </p:blipFill>
        <p:spPr bwMode="auto">
          <a:xfrm>
            <a:off x="990600" y="990600"/>
            <a:ext cx="7010400" cy="2819400"/>
          </a:xfrm>
          <a:prstGeom prst="rect">
            <a:avLst/>
          </a:prstGeom>
          <a:noFill/>
          <a:ln w="9525">
            <a:noFill/>
            <a:miter lim="800000"/>
            <a:headEnd/>
            <a:tailEnd/>
          </a:ln>
        </p:spPr>
      </p:pic>
      <p:sp>
        <p:nvSpPr>
          <p:cNvPr id="24579" name="Rectangle 4"/>
          <p:cNvSpPr>
            <a:spLocks noChangeArrowheads="1"/>
          </p:cNvSpPr>
          <p:nvPr/>
        </p:nvSpPr>
        <p:spPr bwMode="auto">
          <a:xfrm>
            <a:off x="1060452" y="1577977"/>
            <a:ext cx="207963" cy="265113"/>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4580" name="Rectangle 5"/>
          <p:cNvSpPr>
            <a:spLocks noChangeArrowheads="1"/>
          </p:cNvSpPr>
          <p:nvPr/>
        </p:nvSpPr>
        <p:spPr bwMode="auto">
          <a:xfrm>
            <a:off x="7669215" y="1585913"/>
            <a:ext cx="293687" cy="2667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4581" name="Text Box 6"/>
          <p:cNvSpPr txBox="1">
            <a:spLocks noChangeArrowheads="1"/>
          </p:cNvSpPr>
          <p:nvPr/>
        </p:nvSpPr>
        <p:spPr bwMode="auto">
          <a:xfrm>
            <a:off x="4391025" y="914400"/>
            <a:ext cx="338138" cy="369888"/>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a:solidFill>
                  <a:srgbClr val="000000"/>
                </a:solidFill>
                <a:latin typeface="Times New Roman" pitchFamily="18" charset="0"/>
                <a:cs typeface="Arial" charset="0"/>
              </a:rPr>
              <a:t>X</a:t>
            </a:r>
          </a:p>
        </p:txBody>
      </p:sp>
      <p:sp>
        <p:nvSpPr>
          <p:cNvPr id="24582" name="Freeform 7"/>
          <p:cNvSpPr>
            <a:spLocks/>
          </p:cNvSpPr>
          <p:nvPr/>
        </p:nvSpPr>
        <p:spPr bwMode="auto">
          <a:xfrm>
            <a:off x="2655888" y="2239965"/>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4583" name="Text Box 8"/>
          <p:cNvSpPr txBox="1">
            <a:spLocks noChangeArrowheads="1"/>
          </p:cNvSpPr>
          <p:nvPr/>
        </p:nvSpPr>
        <p:spPr bwMode="auto">
          <a:xfrm>
            <a:off x="2655890" y="2057400"/>
            <a:ext cx="192087"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dirty="0">
                <a:solidFill>
                  <a:srgbClr val="000000"/>
                </a:solidFill>
                <a:latin typeface="Times New Roman" pitchFamily="18" charset="0"/>
                <a:cs typeface="Arial" charset="0"/>
              </a:rPr>
              <a:t>x</a:t>
            </a:r>
          </a:p>
        </p:txBody>
      </p:sp>
      <p:sp>
        <p:nvSpPr>
          <p:cNvPr id="24584" name="Freeform 9"/>
          <p:cNvSpPr>
            <a:spLocks/>
          </p:cNvSpPr>
          <p:nvPr/>
        </p:nvSpPr>
        <p:spPr bwMode="auto">
          <a:xfrm>
            <a:off x="6126163" y="22177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4585" name="Text Box 10"/>
          <p:cNvSpPr txBox="1">
            <a:spLocks noChangeArrowheads="1"/>
          </p:cNvSpPr>
          <p:nvPr/>
        </p:nvSpPr>
        <p:spPr bwMode="auto">
          <a:xfrm>
            <a:off x="6057900" y="2057402"/>
            <a:ext cx="1333500" cy="307777"/>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en-US" sz="1400" b="1" i="1" dirty="0">
                <a:solidFill>
                  <a:srgbClr val="000000"/>
                </a:solidFill>
                <a:latin typeface="Times New Roman" pitchFamily="18" charset="0"/>
                <a:cs typeface="Arial" charset="0"/>
              </a:rPr>
              <a:t>x’ = </a:t>
            </a:r>
            <a:r>
              <a:rPr lang="en-US" sz="1400" b="1" i="1" dirty="0" err="1">
                <a:solidFill>
                  <a:srgbClr val="000000"/>
                </a:solidFill>
                <a:latin typeface="Times New Roman" pitchFamily="18" charset="0"/>
                <a:cs typeface="Arial" charset="0"/>
              </a:rPr>
              <a:t>Rx+t</a:t>
            </a:r>
            <a:endParaRPr lang="en-US" sz="1400" b="1" i="1" dirty="0">
              <a:solidFill>
                <a:srgbClr val="000000"/>
              </a:solidFill>
              <a:latin typeface="Times New Roman" pitchFamily="18" charset="0"/>
              <a:cs typeface="Arial" charset="0"/>
            </a:endParaRPr>
          </a:p>
        </p:txBody>
      </p:sp>
      <p:sp>
        <p:nvSpPr>
          <p:cNvPr id="681995" name="Line 11"/>
          <p:cNvSpPr>
            <a:spLocks noChangeShapeType="1"/>
          </p:cNvSpPr>
          <p:nvPr/>
        </p:nvSpPr>
        <p:spPr bwMode="auto">
          <a:xfrm flipV="1">
            <a:off x="1204913" y="3484563"/>
            <a:ext cx="1911350" cy="11112"/>
          </a:xfrm>
          <a:prstGeom prst="line">
            <a:avLst/>
          </a:prstGeom>
          <a:noFill/>
          <a:ln w="38100">
            <a:solidFill>
              <a:srgbClr val="00FF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81996" name="Line 12"/>
          <p:cNvSpPr>
            <a:spLocks noChangeShapeType="1"/>
          </p:cNvSpPr>
          <p:nvPr/>
        </p:nvSpPr>
        <p:spPr bwMode="auto">
          <a:xfrm>
            <a:off x="3436940" y="3490915"/>
            <a:ext cx="2105025" cy="1587"/>
          </a:xfrm>
          <a:prstGeom prst="line">
            <a:avLst/>
          </a:prstGeom>
          <a:noFill/>
          <a:ln w="38100">
            <a:solidFill>
              <a:srgbClr val="00FF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81997" name="Line 13"/>
          <p:cNvSpPr>
            <a:spLocks noChangeShapeType="1"/>
          </p:cNvSpPr>
          <p:nvPr/>
        </p:nvSpPr>
        <p:spPr bwMode="auto">
          <a:xfrm>
            <a:off x="5883277" y="3490915"/>
            <a:ext cx="1909763" cy="1587"/>
          </a:xfrm>
          <a:prstGeom prst="line">
            <a:avLst/>
          </a:prstGeom>
          <a:noFill/>
          <a:ln w="38100">
            <a:solidFill>
              <a:srgbClr val="00FF00"/>
            </a:solidFill>
            <a:round/>
            <a:headEnd/>
            <a:tailEnd type="stealth"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81998" name="Line 14"/>
          <p:cNvSpPr>
            <a:spLocks noChangeShapeType="1"/>
          </p:cNvSpPr>
          <p:nvPr/>
        </p:nvSpPr>
        <p:spPr bwMode="auto">
          <a:xfrm>
            <a:off x="6075365" y="2362202"/>
            <a:ext cx="1717675" cy="1122363"/>
          </a:xfrm>
          <a:prstGeom prst="line">
            <a:avLst/>
          </a:prstGeom>
          <a:noFill/>
          <a:ln w="38100">
            <a:solidFill>
              <a:srgbClr val="FF0000"/>
            </a:solidFill>
            <a:round/>
            <a:headEnd type="stealth" w="lg" len="lg"/>
            <a:tailEnd type="none"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81999" name="Line 15"/>
          <p:cNvSpPr>
            <a:spLocks noChangeShapeType="1"/>
          </p:cNvSpPr>
          <p:nvPr/>
        </p:nvSpPr>
        <p:spPr bwMode="auto">
          <a:xfrm flipV="1">
            <a:off x="1193800" y="2357438"/>
            <a:ext cx="1722438" cy="1116012"/>
          </a:xfrm>
          <a:prstGeom prst="line">
            <a:avLst/>
          </a:prstGeom>
          <a:noFill/>
          <a:ln w="38100">
            <a:solidFill>
              <a:srgbClr val="FF00FF"/>
            </a:solidFill>
            <a:round/>
            <a:headEnd/>
            <a:tailEnd type="stealth"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4591" name="Rectangle 18"/>
          <p:cNvSpPr>
            <a:spLocks noGrp="1" noChangeArrowheads="1"/>
          </p:cNvSpPr>
          <p:nvPr>
            <p:ph type="title"/>
          </p:nvPr>
        </p:nvSpPr>
        <p:spPr/>
        <p:txBody>
          <a:bodyPr/>
          <a:lstStyle/>
          <a:p>
            <a:r>
              <a:rPr lang="en-US"/>
              <a:t>Epipolar constraint: Calibrated case</a:t>
            </a:r>
          </a:p>
        </p:txBody>
      </p:sp>
      <p:sp>
        <p:nvSpPr>
          <p:cNvPr id="22548" name="Freeform 21"/>
          <p:cNvSpPr>
            <a:spLocks/>
          </p:cNvSpPr>
          <p:nvPr/>
        </p:nvSpPr>
        <p:spPr bwMode="auto">
          <a:xfrm>
            <a:off x="2819400" y="3657600"/>
            <a:ext cx="3124200" cy="609600"/>
          </a:xfrm>
          <a:custGeom>
            <a:avLst/>
            <a:gdLst>
              <a:gd name="T0" fmla="*/ 0 w 1968"/>
              <a:gd name="T1" fmla="*/ 0 h 384"/>
              <a:gd name="T2" fmla="*/ 2147483647 w 1968"/>
              <a:gd name="T3" fmla="*/ 2147483647 h 384"/>
              <a:gd name="T4" fmla="*/ 2147483647 w 1968"/>
              <a:gd name="T5" fmla="*/ 0 h 384"/>
              <a:gd name="T6" fmla="*/ 0 60000 65536"/>
              <a:gd name="T7" fmla="*/ 0 60000 65536"/>
              <a:gd name="T8" fmla="*/ 0 60000 65536"/>
              <a:gd name="T9" fmla="*/ 0 w 1968"/>
              <a:gd name="T10" fmla="*/ 0 h 384"/>
              <a:gd name="T11" fmla="*/ 1968 w 1968"/>
              <a:gd name="T12" fmla="*/ 384 h 384"/>
            </a:gdLst>
            <a:ahLst/>
            <a:cxnLst>
              <a:cxn ang="T6">
                <a:pos x="T0" y="T1"/>
              </a:cxn>
              <a:cxn ang="T7">
                <a:pos x="T2" y="T3"/>
              </a:cxn>
              <a:cxn ang="T8">
                <a:pos x="T4" y="T5"/>
              </a:cxn>
            </a:cxnLst>
            <a:rect l="T9" t="T10" r="T11" b="T12"/>
            <a:pathLst>
              <a:path w="1968" h="384">
                <a:moveTo>
                  <a:pt x="0" y="0"/>
                </a:moveTo>
                <a:cubicBezTo>
                  <a:pt x="340" y="192"/>
                  <a:pt x="680" y="384"/>
                  <a:pt x="1008" y="384"/>
                </a:cubicBezTo>
                <a:cubicBezTo>
                  <a:pt x="1336" y="384"/>
                  <a:pt x="1652" y="192"/>
                  <a:pt x="1968" y="0"/>
                </a:cubicBezTo>
              </a:path>
            </a:pathLst>
          </a:custGeom>
          <a:noFill/>
          <a:ln w="9525">
            <a:solidFill>
              <a:schemeClr val="tx1"/>
            </a:solidFill>
            <a:round/>
            <a:headEnd type="none" w="med" len="med"/>
            <a:tailEnd type="stealth" w="med" len="me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2549" name="Text Box 22"/>
          <p:cNvSpPr txBox="1">
            <a:spLocks noChangeArrowheads="1"/>
          </p:cNvSpPr>
          <p:nvPr/>
        </p:nvSpPr>
        <p:spPr bwMode="auto">
          <a:xfrm>
            <a:off x="4251325" y="3775075"/>
            <a:ext cx="387350"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b="1" i="1" dirty="0">
                <a:solidFill>
                  <a:srgbClr val="000000"/>
                </a:solidFill>
                <a:latin typeface="Times New Roman" pitchFamily="18" charset="0"/>
                <a:cs typeface="Arial" charset="0"/>
              </a:rPr>
              <a:t>R</a:t>
            </a:r>
          </a:p>
        </p:txBody>
      </p:sp>
      <p:sp>
        <p:nvSpPr>
          <p:cNvPr id="22550" name="Line 23"/>
          <p:cNvSpPr>
            <a:spLocks noChangeShapeType="1"/>
          </p:cNvSpPr>
          <p:nvPr/>
        </p:nvSpPr>
        <p:spPr bwMode="auto">
          <a:xfrm>
            <a:off x="3733800" y="3810000"/>
            <a:ext cx="1524000" cy="0"/>
          </a:xfrm>
          <a:prstGeom prst="line">
            <a:avLst/>
          </a:prstGeom>
          <a:noFill/>
          <a:ln w="9525">
            <a:solidFill>
              <a:schemeClr val="tx1"/>
            </a:solidFill>
            <a:round/>
            <a:headEnd/>
            <a:tailEnd type="stealth" w="med" len="me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2551" name="Text Box 24"/>
          <p:cNvSpPr txBox="1">
            <a:spLocks noChangeArrowheads="1"/>
          </p:cNvSpPr>
          <p:nvPr/>
        </p:nvSpPr>
        <p:spPr bwMode="auto">
          <a:xfrm>
            <a:off x="4343400" y="3352800"/>
            <a:ext cx="268288" cy="457200"/>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b="1" i="1" dirty="0">
                <a:solidFill>
                  <a:srgbClr val="000000"/>
                </a:solidFill>
                <a:latin typeface="Times New Roman" pitchFamily="18" charset="0"/>
                <a:cs typeface="Arial" charset="0"/>
              </a:rPr>
              <a:t>t</a:t>
            </a:r>
          </a:p>
        </p:txBody>
      </p:sp>
      <p:sp>
        <p:nvSpPr>
          <p:cNvPr id="682009" name="Text Box 25"/>
          <p:cNvSpPr txBox="1">
            <a:spLocks noChangeArrowheads="1"/>
          </p:cNvSpPr>
          <p:nvPr/>
        </p:nvSpPr>
        <p:spPr bwMode="auto">
          <a:xfrm>
            <a:off x="1891625" y="4293870"/>
            <a:ext cx="5195653"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dirty="0">
                <a:solidFill>
                  <a:srgbClr val="000000"/>
                </a:solidFill>
                <a:latin typeface="Arial" charset="0"/>
                <a:cs typeface="Arial" charset="0"/>
              </a:rPr>
              <a:t>The vectors </a:t>
            </a:r>
            <a:r>
              <a:rPr lang="en-US" sz="2400" b="1" i="1" dirty="0">
                <a:solidFill>
                  <a:srgbClr val="FF00FF"/>
                </a:solidFill>
                <a:latin typeface="Times New Roman" pitchFamily="18" charset="0"/>
                <a:cs typeface="Arial" charset="0"/>
              </a:rPr>
              <a:t>x</a:t>
            </a:r>
            <a:r>
              <a:rPr lang="en-US" sz="2400" dirty="0">
                <a:solidFill>
                  <a:srgbClr val="000000"/>
                </a:solidFill>
                <a:latin typeface="Arial" charset="0"/>
                <a:cs typeface="Arial" charset="0"/>
              </a:rPr>
              <a:t>, </a:t>
            </a:r>
            <a:r>
              <a:rPr lang="en-US" sz="2400" b="1" i="1" dirty="0">
                <a:solidFill>
                  <a:srgbClr val="66FF33"/>
                </a:solidFill>
                <a:latin typeface="Times New Roman" pitchFamily="18" charset="0"/>
                <a:cs typeface="Arial" charset="0"/>
              </a:rPr>
              <a:t>t</a:t>
            </a:r>
            <a:r>
              <a:rPr lang="en-US" sz="2400" dirty="0">
                <a:solidFill>
                  <a:srgbClr val="000000"/>
                </a:solidFill>
                <a:latin typeface="Arial" charset="0"/>
                <a:cs typeface="Arial" charset="0"/>
              </a:rPr>
              <a:t>, and </a:t>
            </a:r>
            <a:r>
              <a:rPr lang="en-US" sz="2400" b="1" i="1" dirty="0">
                <a:solidFill>
                  <a:srgbClr val="FF0000"/>
                </a:solidFill>
                <a:latin typeface="Times New Roman" pitchFamily="18" charset="0"/>
                <a:cs typeface="Arial" charset="0"/>
              </a:rPr>
              <a:t>x’</a:t>
            </a:r>
            <a:r>
              <a:rPr lang="en-US" sz="2400" dirty="0">
                <a:solidFill>
                  <a:srgbClr val="000000"/>
                </a:solidFill>
                <a:latin typeface="Arial" charset="0"/>
                <a:cs typeface="Arial" charset="0"/>
              </a:rPr>
              <a:t> are coplanar </a:t>
            </a:r>
          </a:p>
        </p:txBody>
      </p:sp>
      <p:sp>
        <p:nvSpPr>
          <p:cNvPr id="25" name="Text Box 6"/>
          <p:cNvSpPr txBox="1">
            <a:spLocks noChangeArrowheads="1"/>
          </p:cNvSpPr>
          <p:nvPr/>
        </p:nvSpPr>
        <p:spPr bwMode="auto">
          <a:xfrm>
            <a:off x="4648202" y="914400"/>
            <a:ext cx="901209" cy="369332"/>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dirty="0">
                <a:solidFill>
                  <a:srgbClr val="000000"/>
                </a:solidFill>
                <a:latin typeface="Times New Roman" pitchFamily="18" charset="0"/>
                <a:cs typeface="Arial" charset="0"/>
              </a:rPr>
              <a:t>= </a:t>
            </a:r>
            <a:r>
              <a:rPr lang="en-US" dirty="0">
                <a:solidFill>
                  <a:srgbClr val="000000"/>
                </a:solidFill>
                <a:latin typeface="Times New Roman" pitchFamily="18" charset="0"/>
                <a:cs typeface="Arial" charset="0"/>
              </a:rPr>
              <a:t>(</a:t>
            </a:r>
            <a:r>
              <a:rPr lang="en-US" b="1" i="1" dirty="0">
                <a:solidFill>
                  <a:srgbClr val="000000"/>
                </a:solidFill>
                <a:latin typeface="Times New Roman" pitchFamily="18" charset="0"/>
                <a:cs typeface="Arial" charset="0"/>
              </a:rPr>
              <a:t>x,</a:t>
            </a:r>
            <a:r>
              <a:rPr lang="en-US" dirty="0">
                <a:solidFill>
                  <a:srgbClr val="000000"/>
                </a:solidFill>
                <a:latin typeface="Times New Roman" pitchFamily="18" charset="0"/>
                <a:cs typeface="Arial" charset="0"/>
              </a:rPr>
              <a:t>1)</a:t>
            </a:r>
            <a:r>
              <a:rPr lang="en-US" i="1" baseline="30000" dirty="0">
                <a:solidFill>
                  <a:srgbClr val="000000"/>
                </a:solidFill>
                <a:latin typeface="Times New Roman" pitchFamily="18" charset="0"/>
                <a:cs typeface="Arial" charset="0"/>
              </a:rPr>
              <a:t>T</a:t>
            </a:r>
          </a:p>
        </p:txBody>
      </p:sp>
      <p:graphicFrame>
        <p:nvGraphicFramePr>
          <p:cNvPr id="2" name="Object 1"/>
          <p:cNvGraphicFramePr>
            <a:graphicFrameLocks noChangeAspect="1"/>
          </p:cNvGraphicFramePr>
          <p:nvPr/>
        </p:nvGraphicFramePr>
        <p:xfrm>
          <a:off x="1831975" y="990602"/>
          <a:ext cx="1017588" cy="690563"/>
        </p:xfrm>
        <a:graphic>
          <a:graphicData uri="http://schemas.openxmlformats.org/presentationml/2006/ole">
            <mc:AlternateContent xmlns:mc="http://schemas.openxmlformats.org/markup-compatibility/2006">
              <mc:Choice xmlns:v="urn:schemas-microsoft-com:vml" Requires="v">
                <p:oleObj spid="_x0000_s33855" name="Equation" r:id="rId5" imgW="672840" imgH="457200" progId="Equation.3">
                  <p:embed/>
                </p:oleObj>
              </mc:Choice>
              <mc:Fallback>
                <p:oleObj name="Equation" r:id="rId5" imgW="672840" imgH="457200" progId="Equation.3">
                  <p:embed/>
                  <p:pic>
                    <p:nvPicPr>
                      <p:cNvPr id="2" name="Object 1"/>
                      <p:cNvPicPr/>
                      <p:nvPr/>
                    </p:nvPicPr>
                    <p:blipFill>
                      <a:blip r:embed="rId6"/>
                      <a:stretch>
                        <a:fillRect/>
                      </a:stretch>
                    </p:blipFill>
                    <p:spPr>
                      <a:xfrm>
                        <a:off x="1831975" y="990602"/>
                        <a:ext cx="1017588" cy="690563"/>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6165850" y="990602"/>
          <a:ext cx="1036638" cy="690563"/>
        </p:xfrm>
        <a:graphic>
          <a:graphicData uri="http://schemas.openxmlformats.org/presentationml/2006/ole">
            <mc:AlternateContent xmlns:mc="http://schemas.openxmlformats.org/markup-compatibility/2006">
              <mc:Choice xmlns:v="urn:schemas-microsoft-com:vml" Requires="v">
                <p:oleObj spid="_x0000_s33856" name="Equation" r:id="rId7" imgW="685800" imgH="457200" progId="Equation.3">
                  <p:embed/>
                </p:oleObj>
              </mc:Choice>
              <mc:Fallback>
                <p:oleObj name="Equation" r:id="rId7" imgW="685800" imgH="457200" progId="Equation.3">
                  <p:embed/>
                  <p:pic>
                    <p:nvPicPr>
                      <p:cNvPr id="3" name="Object 2"/>
                      <p:cNvPicPr>
                        <a:picLocks noChangeAspect="1" noChangeArrowheads="1"/>
                      </p:cNvPicPr>
                      <p:nvPr/>
                    </p:nvPicPr>
                    <p:blipFill>
                      <a:blip r:embed="rId8"/>
                      <a:srcRect/>
                      <a:stretch>
                        <a:fillRect/>
                      </a:stretch>
                    </p:blipFill>
                    <p:spPr bwMode="auto">
                      <a:xfrm>
                        <a:off x="6165850" y="990602"/>
                        <a:ext cx="1036638" cy="69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cxnSp>
        <p:nvCxnSpPr>
          <p:cNvPr id="5" name="Straight Arrow Connector 4"/>
          <p:cNvCxnSpPr>
            <a:endCxn id="24583" idx="1"/>
          </p:cNvCxnSpPr>
          <p:nvPr/>
        </p:nvCxnSpPr>
        <p:spPr bwMode="auto">
          <a:xfrm>
            <a:off x="2362200" y="1577977"/>
            <a:ext cx="293688" cy="63182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flipH="1">
            <a:off x="6467475" y="1524000"/>
            <a:ext cx="152400" cy="6096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15" name="Group 14">
            <a:extLst>
              <a:ext uri="{FF2B5EF4-FFF2-40B4-BE49-F238E27FC236}">
                <a16:creationId xmlns:a16="http://schemas.microsoft.com/office/drawing/2014/main" id="{4C34D206-11C7-374C-B617-B8F911CC1317}"/>
              </a:ext>
            </a:extLst>
          </p:cNvPr>
          <p:cNvGrpSpPr/>
          <p:nvPr/>
        </p:nvGrpSpPr>
        <p:grpSpPr>
          <a:xfrm>
            <a:off x="344286" y="4724400"/>
            <a:ext cx="8850500" cy="461665"/>
            <a:chOff x="344286" y="5274838"/>
            <a:chExt cx="8850500" cy="461665"/>
          </a:xfrm>
        </p:grpSpPr>
        <p:sp>
          <p:nvSpPr>
            <p:cNvPr id="26" name="Text Box 25">
              <a:extLst>
                <a:ext uri="{FF2B5EF4-FFF2-40B4-BE49-F238E27FC236}">
                  <a16:creationId xmlns:a16="http://schemas.microsoft.com/office/drawing/2014/main" id="{E9449CEF-F48A-BB4C-8F92-A8F847D5FB1F}"/>
                </a:ext>
              </a:extLst>
            </p:cNvPr>
            <p:cNvSpPr txBox="1">
              <a:spLocks noChangeArrowheads="1"/>
            </p:cNvSpPr>
            <p:nvPr/>
          </p:nvSpPr>
          <p:spPr bwMode="auto">
            <a:xfrm>
              <a:off x="344286" y="5274838"/>
              <a:ext cx="8850500"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dirty="0">
                  <a:solidFill>
                    <a:srgbClr val="000000"/>
                  </a:solidFill>
                  <a:latin typeface="Arial" charset="0"/>
                  <a:cs typeface="Arial" charset="0"/>
                </a:rPr>
                <a:t>What can you say about their relationships, given                   ?</a:t>
              </a:r>
            </a:p>
          </p:txBody>
        </p:sp>
        <p:pic>
          <p:nvPicPr>
            <p:cNvPr id="14" name="Picture 13">
              <a:extLst>
                <a:ext uri="{FF2B5EF4-FFF2-40B4-BE49-F238E27FC236}">
                  <a16:creationId xmlns:a16="http://schemas.microsoft.com/office/drawing/2014/main" id="{DBA8B237-A16C-6B49-902C-49C07ECFD4F2}"/>
                </a:ext>
              </a:extLst>
            </p:cNvPr>
            <p:cNvPicPr>
              <a:picLocks noChangeAspect="1"/>
            </p:cNvPicPr>
            <p:nvPr/>
          </p:nvPicPr>
          <p:blipFill>
            <a:blip r:embed="rId9"/>
            <a:stretch>
              <a:fillRect/>
            </a:stretch>
          </p:blipFill>
          <p:spPr>
            <a:xfrm>
              <a:off x="7202489" y="5421964"/>
              <a:ext cx="1334374" cy="216836"/>
            </a:xfrm>
            <a:prstGeom prst="rect">
              <a:avLst/>
            </a:prstGeom>
          </p:spPr>
        </p:pic>
      </p:grpSp>
      <p:grpSp>
        <p:nvGrpSpPr>
          <p:cNvPr id="18" name="Group 17">
            <a:extLst>
              <a:ext uri="{FF2B5EF4-FFF2-40B4-BE49-F238E27FC236}">
                <a16:creationId xmlns:a16="http://schemas.microsoft.com/office/drawing/2014/main" id="{12F35AE0-39CA-D041-BC2E-E46C104BF7A3}"/>
              </a:ext>
            </a:extLst>
          </p:cNvPr>
          <p:cNvGrpSpPr/>
          <p:nvPr/>
        </p:nvGrpSpPr>
        <p:grpSpPr>
          <a:xfrm>
            <a:off x="7315200" y="2316858"/>
            <a:ext cx="1685795" cy="1188342"/>
            <a:chOff x="7324541" y="2516286"/>
            <a:chExt cx="1685795" cy="1188342"/>
          </a:xfrm>
        </p:grpSpPr>
        <p:grpSp>
          <p:nvGrpSpPr>
            <p:cNvPr id="11" name="Group 10">
              <a:extLst>
                <a:ext uri="{FF2B5EF4-FFF2-40B4-BE49-F238E27FC236}">
                  <a16:creationId xmlns:a16="http://schemas.microsoft.com/office/drawing/2014/main" id="{975456AE-A40A-C245-A95A-A8730DCDFB9E}"/>
                </a:ext>
              </a:extLst>
            </p:cNvPr>
            <p:cNvGrpSpPr/>
            <p:nvPr/>
          </p:nvGrpSpPr>
          <p:grpSpPr>
            <a:xfrm>
              <a:off x="7600406" y="2997954"/>
              <a:ext cx="603794" cy="706674"/>
              <a:chOff x="413997" y="3043754"/>
              <a:chExt cx="603794" cy="706674"/>
            </a:xfrm>
          </p:grpSpPr>
          <p:cxnSp>
            <p:nvCxnSpPr>
              <p:cNvPr id="9" name="Straight Arrow Connector 8">
                <a:extLst>
                  <a:ext uri="{FF2B5EF4-FFF2-40B4-BE49-F238E27FC236}">
                    <a16:creationId xmlns:a16="http://schemas.microsoft.com/office/drawing/2014/main" id="{8941AA00-AC7E-E540-A391-93FC579D10D2}"/>
                  </a:ext>
                </a:extLst>
              </p:cNvPr>
              <p:cNvCxnSpPr>
                <a:cxnSpLocks/>
              </p:cNvCxnSpPr>
              <p:nvPr/>
            </p:nvCxnSpPr>
            <p:spPr bwMode="auto">
              <a:xfrm flipV="1">
                <a:off x="657239" y="3043754"/>
                <a:ext cx="360552" cy="706674"/>
              </a:xfrm>
              <a:prstGeom prst="straightConnector1">
                <a:avLst/>
              </a:prstGeom>
              <a:solidFill>
                <a:schemeClr val="accent1"/>
              </a:solidFill>
              <a:ln w="44450" cap="flat" cmpd="sng" algn="ctr">
                <a:solidFill>
                  <a:srgbClr val="0070C0"/>
                </a:solidFill>
                <a:prstDash val="solid"/>
                <a:round/>
                <a:headEnd type="none" w="med" len="med"/>
                <a:tailEnd type="triangle"/>
              </a:ln>
              <a:effectLst/>
            </p:spPr>
          </p:cxnSp>
          <p:sp>
            <p:nvSpPr>
              <p:cNvPr id="10" name="Freeform 9">
                <a:extLst>
                  <a:ext uri="{FF2B5EF4-FFF2-40B4-BE49-F238E27FC236}">
                    <a16:creationId xmlns:a16="http://schemas.microsoft.com/office/drawing/2014/main" id="{EE3F8406-2194-B54F-80F5-3FD3DC41443C}"/>
                  </a:ext>
                </a:extLst>
              </p:cNvPr>
              <p:cNvSpPr/>
              <p:nvPr/>
            </p:nvSpPr>
            <p:spPr bwMode="auto">
              <a:xfrm rot="19897499">
                <a:off x="413997" y="3415606"/>
                <a:ext cx="331076" cy="204951"/>
              </a:xfrm>
              <a:custGeom>
                <a:avLst/>
                <a:gdLst>
                  <a:gd name="connsiteX0" fmla="*/ 0 w 331076"/>
                  <a:gd name="connsiteY0" fmla="*/ 126124 h 204951"/>
                  <a:gd name="connsiteX1" fmla="*/ 204952 w 331076"/>
                  <a:gd name="connsiteY1" fmla="*/ 0 h 204951"/>
                  <a:gd name="connsiteX2" fmla="*/ 331076 w 331076"/>
                  <a:gd name="connsiteY2" fmla="*/ 204951 h 204951"/>
                </a:gdLst>
                <a:ahLst/>
                <a:cxnLst>
                  <a:cxn ang="0">
                    <a:pos x="connsiteX0" y="connsiteY0"/>
                  </a:cxn>
                  <a:cxn ang="0">
                    <a:pos x="connsiteX1" y="connsiteY1"/>
                  </a:cxn>
                  <a:cxn ang="0">
                    <a:pos x="connsiteX2" y="connsiteY2"/>
                  </a:cxn>
                </a:cxnLst>
                <a:rect l="l" t="t" r="r" b="b"/>
                <a:pathLst>
                  <a:path w="331076" h="204951">
                    <a:moveTo>
                      <a:pt x="0" y="126124"/>
                    </a:moveTo>
                    <a:lnTo>
                      <a:pt x="204952" y="0"/>
                    </a:lnTo>
                    <a:lnTo>
                      <a:pt x="331076" y="204951"/>
                    </a:lnTo>
                  </a:path>
                </a:pathLst>
              </a:custGeom>
              <a:noFill/>
              <a:ln w="28575" cap="flat" cmpd="sng" algn="ctr">
                <a:solidFill>
                  <a:schemeClr val="bg2"/>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grpSp>
        <p:pic>
          <p:nvPicPr>
            <p:cNvPr id="38" name="Picture 37">
              <a:extLst>
                <a:ext uri="{FF2B5EF4-FFF2-40B4-BE49-F238E27FC236}">
                  <a16:creationId xmlns:a16="http://schemas.microsoft.com/office/drawing/2014/main" id="{F3ABBEC4-2A91-834D-A179-57F7C623F514}"/>
                </a:ext>
              </a:extLst>
            </p:cNvPr>
            <p:cNvPicPr>
              <a:picLocks noChangeAspect="1"/>
            </p:cNvPicPr>
            <p:nvPr/>
          </p:nvPicPr>
          <p:blipFill>
            <a:blip r:embed="rId9"/>
            <a:stretch>
              <a:fillRect/>
            </a:stretch>
          </p:blipFill>
          <p:spPr>
            <a:xfrm>
              <a:off x="7324541" y="2516286"/>
              <a:ext cx="1685795" cy="273942"/>
            </a:xfrm>
            <a:prstGeom prst="rect">
              <a:avLst/>
            </a:prstGeom>
            <a:solidFill>
              <a:schemeClr val="bg1"/>
            </a:solidFill>
          </p:spPr>
        </p:pic>
      </p:grpSp>
      <p:grpSp>
        <p:nvGrpSpPr>
          <p:cNvPr id="24" name="Group 23">
            <a:extLst>
              <a:ext uri="{FF2B5EF4-FFF2-40B4-BE49-F238E27FC236}">
                <a16:creationId xmlns:a16="http://schemas.microsoft.com/office/drawing/2014/main" id="{3B9BAF86-81FB-BC4C-9829-FAE8D5DA0C14}"/>
              </a:ext>
            </a:extLst>
          </p:cNvPr>
          <p:cNvGrpSpPr/>
          <p:nvPr/>
        </p:nvGrpSpPr>
        <p:grpSpPr>
          <a:xfrm>
            <a:off x="583324" y="5262590"/>
            <a:ext cx="2798763" cy="513064"/>
            <a:chOff x="2916238" y="5186065"/>
            <a:chExt cx="2798763" cy="513064"/>
          </a:xfrm>
        </p:grpSpPr>
        <p:sp>
          <p:nvSpPr>
            <p:cNvPr id="20" name="Rectangle 19">
              <a:extLst>
                <a:ext uri="{FF2B5EF4-FFF2-40B4-BE49-F238E27FC236}">
                  <a16:creationId xmlns:a16="http://schemas.microsoft.com/office/drawing/2014/main" id="{E99E8630-E71A-AC48-8B6F-63331F3B770F}"/>
                </a:ext>
              </a:extLst>
            </p:cNvPr>
            <p:cNvSpPr/>
            <p:nvPr/>
          </p:nvSpPr>
          <p:spPr bwMode="auto">
            <a:xfrm>
              <a:off x="2916238" y="5186065"/>
              <a:ext cx="2798763" cy="513064"/>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23" name="Picture 22">
              <a:extLst>
                <a:ext uri="{FF2B5EF4-FFF2-40B4-BE49-F238E27FC236}">
                  <a16:creationId xmlns:a16="http://schemas.microsoft.com/office/drawing/2014/main" id="{38E1B738-4F28-E446-8B58-E46140546B08}"/>
                </a:ext>
              </a:extLst>
            </p:cNvPr>
            <p:cNvPicPr>
              <a:picLocks noChangeAspect="1"/>
            </p:cNvPicPr>
            <p:nvPr/>
          </p:nvPicPr>
          <p:blipFill>
            <a:blip r:embed="rId10"/>
            <a:stretch>
              <a:fillRect/>
            </a:stretch>
          </p:blipFill>
          <p:spPr>
            <a:xfrm>
              <a:off x="3201195" y="5261590"/>
              <a:ext cx="2397124" cy="362015"/>
            </a:xfrm>
            <a:prstGeom prst="rect">
              <a:avLst/>
            </a:prstGeom>
          </p:spPr>
        </p:pic>
      </p:grpSp>
      <p:pic>
        <p:nvPicPr>
          <p:cNvPr id="30" name="Picture 29">
            <a:extLst>
              <a:ext uri="{FF2B5EF4-FFF2-40B4-BE49-F238E27FC236}">
                <a16:creationId xmlns:a16="http://schemas.microsoft.com/office/drawing/2014/main" id="{C5F703E3-C2C2-EE40-8F10-760C7E079C27}"/>
              </a:ext>
            </a:extLst>
          </p:cNvPr>
          <p:cNvPicPr>
            <a:picLocks noChangeAspect="1"/>
          </p:cNvPicPr>
          <p:nvPr/>
        </p:nvPicPr>
        <p:blipFill>
          <a:blip r:embed="rId11"/>
          <a:stretch>
            <a:fillRect/>
          </a:stretch>
        </p:blipFill>
        <p:spPr>
          <a:xfrm>
            <a:off x="4611688" y="5681573"/>
            <a:ext cx="3601661" cy="338227"/>
          </a:xfrm>
          <a:prstGeom prst="rect">
            <a:avLst/>
          </a:prstGeom>
        </p:spPr>
      </p:pic>
      <p:pic>
        <p:nvPicPr>
          <p:cNvPr id="34" name="Picture 33">
            <a:extLst>
              <a:ext uri="{FF2B5EF4-FFF2-40B4-BE49-F238E27FC236}">
                <a16:creationId xmlns:a16="http://schemas.microsoft.com/office/drawing/2014/main" id="{57090ABA-BA63-8E4F-A37F-B401069EFBEB}"/>
              </a:ext>
            </a:extLst>
          </p:cNvPr>
          <p:cNvPicPr>
            <a:picLocks noChangeAspect="1"/>
          </p:cNvPicPr>
          <p:nvPr/>
        </p:nvPicPr>
        <p:blipFill>
          <a:blip r:embed="rId12"/>
          <a:stretch>
            <a:fillRect/>
          </a:stretch>
        </p:blipFill>
        <p:spPr>
          <a:xfrm>
            <a:off x="4618584" y="5277636"/>
            <a:ext cx="3077616" cy="326280"/>
          </a:xfrm>
          <a:prstGeom prst="rect">
            <a:avLst/>
          </a:prstGeom>
        </p:spPr>
      </p:pic>
      <p:grpSp>
        <p:nvGrpSpPr>
          <p:cNvPr id="41" name="Group 40">
            <a:extLst>
              <a:ext uri="{FF2B5EF4-FFF2-40B4-BE49-F238E27FC236}">
                <a16:creationId xmlns:a16="http://schemas.microsoft.com/office/drawing/2014/main" id="{2B53256B-150A-9B49-85A1-067E8F187331}"/>
              </a:ext>
            </a:extLst>
          </p:cNvPr>
          <p:cNvGrpSpPr/>
          <p:nvPr/>
        </p:nvGrpSpPr>
        <p:grpSpPr>
          <a:xfrm>
            <a:off x="6724650" y="5616595"/>
            <a:ext cx="590550" cy="671570"/>
            <a:chOff x="6724650" y="5616595"/>
            <a:chExt cx="590550" cy="671570"/>
          </a:xfrm>
        </p:grpSpPr>
        <p:cxnSp>
          <p:nvCxnSpPr>
            <p:cNvPr id="36" name="Straight Arrow Connector 35">
              <a:extLst>
                <a:ext uri="{FF2B5EF4-FFF2-40B4-BE49-F238E27FC236}">
                  <a16:creationId xmlns:a16="http://schemas.microsoft.com/office/drawing/2014/main" id="{88443A49-11C5-674A-B185-5B0066444F1B}"/>
                </a:ext>
              </a:extLst>
            </p:cNvPr>
            <p:cNvCxnSpPr>
              <a:cxnSpLocks/>
            </p:cNvCxnSpPr>
            <p:nvPr/>
          </p:nvCxnSpPr>
          <p:spPr bwMode="auto">
            <a:xfrm flipV="1">
              <a:off x="6724650" y="5616595"/>
              <a:ext cx="590550" cy="403206"/>
            </a:xfrm>
            <a:prstGeom prst="straightConnector1">
              <a:avLst/>
            </a:prstGeom>
            <a:solidFill>
              <a:schemeClr val="accent1"/>
            </a:solidFill>
            <a:ln w="41275" cap="flat" cmpd="sng" algn="ctr">
              <a:solidFill>
                <a:srgbClr val="FF0000"/>
              </a:solidFill>
              <a:prstDash val="solid"/>
              <a:round/>
              <a:headEnd type="none" w="med" len="med"/>
              <a:tailEnd type="triangle"/>
            </a:ln>
            <a:effectLst/>
          </p:spPr>
        </p:cxnSp>
        <p:sp>
          <p:nvSpPr>
            <p:cNvPr id="40" name="TextBox 39">
              <a:extLst>
                <a:ext uri="{FF2B5EF4-FFF2-40B4-BE49-F238E27FC236}">
                  <a16:creationId xmlns:a16="http://schemas.microsoft.com/office/drawing/2014/main" id="{5C314AE6-8E07-BE4C-A19D-1F9D2D50DCEC}"/>
                </a:ext>
              </a:extLst>
            </p:cNvPr>
            <p:cNvSpPr txBox="1"/>
            <p:nvPr/>
          </p:nvSpPr>
          <p:spPr>
            <a:xfrm>
              <a:off x="6934202" y="5918833"/>
              <a:ext cx="304122" cy="369332"/>
            </a:xfrm>
            <a:prstGeom prst="rect">
              <a:avLst/>
            </a:prstGeom>
            <a:noFill/>
          </p:spPr>
          <p:txBody>
            <a:bodyPr wrap="square" rtlCol="0">
              <a:spAutoFit/>
            </a:bodyPr>
            <a:lstStyle/>
            <a:p>
              <a:r>
                <a:rPr lang="en-US" dirty="0">
                  <a:solidFill>
                    <a:srgbClr val="FF0000"/>
                  </a:solidFill>
                </a:rPr>
                <a:t>0</a:t>
              </a:r>
            </a:p>
          </p:txBody>
        </p:sp>
      </p:grpSp>
      <p:grpSp>
        <p:nvGrpSpPr>
          <p:cNvPr id="42" name="Group 41">
            <a:extLst>
              <a:ext uri="{FF2B5EF4-FFF2-40B4-BE49-F238E27FC236}">
                <a16:creationId xmlns:a16="http://schemas.microsoft.com/office/drawing/2014/main" id="{9E55C7F2-CCD3-E247-9E5C-27E70026C453}"/>
              </a:ext>
            </a:extLst>
          </p:cNvPr>
          <p:cNvGrpSpPr/>
          <p:nvPr/>
        </p:nvGrpSpPr>
        <p:grpSpPr>
          <a:xfrm>
            <a:off x="2655888" y="6121858"/>
            <a:ext cx="3601661" cy="659941"/>
            <a:chOff x="2655888" y="6121858"/>
            <a:chExt cx="3601661" cy="659941"/>
          </a:xfrm>
        </p:grpSpPr>
        <p:pic>
          <p:nvPicPr>
            <p:cNvPr id="32" name="Picture 31">
              <a:extLst>
                <a:ext uri="{FF2B5EF4-FFF2-40B4-BE49-F238E27FC236}">
                  <a16:creationId xmlns:a16="http://schemas.microsoft.com/office/drawing/2014/main" id="{C4AB7A0D-B112-C347-8F93-D8A7057C2A21}"/>
                </a:ext>
              </a:extLst>
            </p:cNvPr>
            <p:cNvPicPr>
              <a:picLocks noChangeAspect="1"/>
            </p:cNvPicPr>
            <p:nvPr/>
          </p:nvPicPr>
          <p:blipFill>
            <a:blip r:embed="rId13"/>
            <a:stretch>
              <a:fillRect/>
            </a:stretch>
          </p:blipFill>
          <p:spPr>
            <a:xfrm>
              <a:off x="2810149" y="6242050"/>
              <a:ext cx="3314700" cy="469900"/>
            </a:xfrm>
            <a:prstGeom prst="rect">
              <a:avLst/>
            </a:prstGeom>
          </p:spPr>
        </p:pic>
        <p:sp>
          <p:nvSpPr>
            <p:cNvPr id="61" name="Rectangle 60">
              <a:extLst>
                <a:ext uri="{FF2B5EF4-FFF2-40B4-BE49-F238E27FC236}">
                  <a16:creationId xmlns:a16="http://schemas.microsoft.com/office/drawing/2014/main" id="{995DAA7F-6317-4A43-9416-01702E7F3EE7}"/>
                </a:ext>
              </a:extLst>
            </p:cNvPr>
            <p:cNvSpPr/>
            <p:nvPr/>
          </p:nvSpPr>
          <p:spPr bwMode="auto">
            <a:xfrm>
              <a:off x="2655888" y="6121858"/>
              <a:ext cx="3601661" cy="659941"/>
            </a:xfrm>
            <a:prstGeom prst="rect">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grpSp>
    </p:spTree>
    <p:extLst>
      <p:ext uri="{BB962C8B-B14F-4D97-AF65-F5344CB8AC3E}">
        <p14:creationId xmlns:p14="http://schemas.microsoft.com/office/powerpoint/2010/main" val="3429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8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200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3" grpId="0"/>
      <p:bldP spid="24585" grpId="0"/>
      <p:bldP spid="682009"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457200" y="274638"/>
            <a:ext cx="8229600" cy="1143000"/>
          </a:xfrm>
        </p:spPr>
        <p:txBody>
          <a:bodyPr/>
          <a:lstStyle/>
          <a:p>
            <a:r>
              <a:rPr lang="en-US" dirty="0"/>
              <a:t>Your basic stereo algorithm</a:t>
            </a:r>
          </a:p>
        </p:txBody>
      </p:sp>
      <p:pic>
        <p:nvPicPr>
          <p:cNvPr id="6" name="Picture 5">
            <a:extLst>
              <a:ext uri="{FF2B5EF4-FFF2-40B4-BE49-F238E27FC236}">
                <a16:creationId xmlns:a16="http://schemas.microsoft.com/office/drawing/2014/main" id="{D9A4CEC0-E521-904F-ADF7-9970BF37DFCA}"/>
              </a:ext>
            </a:extLst>
          </p:cNvPr>
          <p:cNvPicPr>
            <a:picLocks noChangeAspect="1"/>
          </p:cNvPicPr>
          <p:nvPr/>
        </p:nvPicPr>
        <p:blipFill>
          <a:blip r:embed="rId4"/>
          <a:stretch>
            <a:fillRect/>
          </a:stretch>
        </p:blipFill>
        <p:spPr>
          <a:xfrm>
            <a:off x="-17206" y="1417638"/>
            <a:ext cx="9144000" cy="4560822"/>
          </a:xfrm>
          <a:prstGeom prst="rect">
            <a:avLst/>
          </a:prstGeom>
        </p:spPr>
      </p:pic>
    </p:spTree>
    <p:extLst>
      <p:ext uri="{BB962C8B-B14F-4D97-AF65-F5344CB8AC3E}">
        <p14:creationId xmlns:p14="http://schemas.microsoft.com/office/powerpoint/2010/main" val="506854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5"/>
          <p:cNvSpPr>
            <a:spLocks noGrp="1" noChangeArrowheads="1"/>
          </p:cNvSpPr>
          <p:nvPr>
            <p:ph type="title"/>
          </p:nvPr>
        </p:nvSpPr>
        <p:spPr/>
        <p:txBody>
          <a:bodyPr/>
          <a:lstStyle/>
          <a:p>
            <a:r>
              <a:rPr lang="en-US"/>
              <a:t>Epipolar constraint: Calibrated case</a:t>
            </a:r>
          </a:p>
        </p:txBody>
      </p:sp>
      <p:graphicFrame>
        <p:nvGraphicFramePr>
          <p:cNvPr id="675866" name="Object 26"/>
          <p:cNvGraphicFramePr>
            <a:graphicFrameLocks noGrp="1" noChangeAspect="1"/>
          </p:cNvGraphicFramePr>
          <p:nvPr>
            <p:ph sz="half" idx="1"/>
          </p:nvPr>
        </p:nvGraphicFramePr>
        <p:xfrm>
          <a:off x="228600" y="4114802"/>
          <a:ext cx="2222500" cy="428625"/>
        </p:xfrm>
        <a:graphic>
          <a:graphicData uri="http://schemas.openxmlformats.org/presentationml/2006/ole">
            <mc:AlternateContent xmlns:mc="http://schemas.openxmlformats.org/markup-compatibility/2006">
              <mc:Choice xmlns:v="urn:schemas-microsoft-com:vml" Requires="v">
                <p:oleObj spid="_x0000_s34898" name="Equation" r:id="rId4" imgW="1054080" imgH="203040" progId="Equation.3">
                  <p:embed/>
                </p:oleObj>
              </mc:Choice>
              <mc:Fallback>
                <p:oleObj name="Equation" r:id="rId4" imgW="1054080" imgH="203040" progId="Equation.3">
                  <p:embed/>
                  <p:pic>
                    <p:nvPicPr>
                      <p:cNvPr id="675866" name="Object 26"/>
                      <p:cNvPicPr>
                        <a:picLocks noChangeAspect="1" noChangeArrowheads="1"/>
                      </p:cNvPicPr>
                      <p:nvPr/>
                    </p:nvPicPr>
                    <p:blipFill>
                      <a:blip r:embed="rId5"/>
                      <a:srcRect/>
                      <a:stretch>
                        <a:fillRect/>
                      </a:stretch>
                    </p:blipFill>
                    <p:spPr bwMode="auto">
                      <a:xfrm>
                        <a:off x="228600" y="4114802"/>
                        <a:ext cx="2222500" cy="4286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7" name="Object 27"/>
          <p:cNvGraphicFramePr>
            <a:graphicFrameLocks noChangeAspect="1"/>
          </p:cNvGraphicFramePr>
          <p:nvPr/>
        </p:nvGraphicFramePr>
        <p:xfrm>
          <a:off x="3505202" y="4038602"/>
          <a:ext cx="2111375" cy="542925"/>
        </p:xfrm>
        <a:graphic>
          <a:graphicData uri="http://schemas.openxmlformats.org/presentationml/2006/ole">
            <mc:AlternateContent xmlns:mc="http://schemas.openxmlformats.org/markup-compatibility/2006">
              <mc:Choice xmlns:v="urn:schemas-microsoft-com:vml" Requires="v">
                <p:oleObj spid="_x0000_s34899" name="Equation" r:id="rId6" imgW="889000" imgH="228600" progId="Equation.3">
                  <p:embed/>
                </p:oleObj>
              </mc:Choice>
              <mc:Fallback>
                <p:oleObj name="Equation" r:id="rId6" imgW="889000" imgH="228600" progId="Equation.3">
                  <p:embed/>
                  <p:pic>
                    <p:nvPicPr>
                      <p:cNvPr id="1027" name="Object 27"/>
                      <p:cNvPicPr>
                        <a:picLocks noChangeAspect="1" noChangeArrowheads="1"/>
                      </p:cNvPicPr>
                      <p:nvPr/>
                    </p:nvPicPr>
                    <p:blipFill>
                      <a:blip r:embed="rId7"/>
                      <a:srcRect/>
                      <a:stretch>
                        <a:fillRect/>
                      </a:stretch>
                    </p:blipFill>
                    <p:spPr bwMode="auto">
                      <a:xfrm>
                        <a:off x="3505202" y="4038602"/>
                        <a:ext cx="2111375"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47" name="AutoShape 28"/>
          <p:cNvSpPr>
            <a:spLocks noChangeArrowheads="1"/>
          </p:cNvSpPr>
          <p:nvPr/>
        </p:nvSpPr>
        <p:spPr bwMode="auto">
          <a:xfrm>
            <a:off x="26670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pic>
        <p:nvPicPr>
          <p:cNvPr id="1033" name="Picture 30"/>
          <p:cNvPicPr>
            <a:picLocks noChangeAspect="1" noChangeArrowheads="1"/>
          </p:cNvPicPr>
          <p:nvPr/>
        </p:nvPicPr>
        <p:blipFill>
          <a:blip r:embed="rId8" cstate="print"/>
          <a:srcRect/>
          <a:stretch>
            <a:fillRect/>
          </a:stretch>
        </p:blipFill>
        <p:spPr bwMode="auto">
          <a:xfrm>
            <a:off x="990600" y="1219200"/>
            <a:ext cx="7010400" cy="2819400"/>
          </a:xfrm>
          <a:prstGeom prst="rect">
            <a:avLst/>
          </a:prstGeom>
          <a:noFill/>
          <a:ln w="9525">
            <a:noFill/>
            <a:miter lim="800000"/>
            <a:headEnd/>
            <a:tailEnd/>
          </a:ln>
        </p:spPr>
      </p:pic>
      <p:sp>
        <p:nvSpPr>
          <p:cNvPr id="1034" name="Rectangle 31"/>
          <p:cNvSpPr>
            <a:spLocks noChangeArrowheads="1"/>
          </p:cNvSpPr>
          <p:nvPr/>
        </p:nvSpPr>
        <p:spPr bwMode="auto">
          <a:xfrm>
            <a:off x="1060452" y="1806577"/>
            <a:ext cx="207963" cy="265113"/>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35" name="Rectangle 32"/>
          <p:cNvSpPr>
            <a:spLocks noChangeArrowheads="1"/>
          </p:cNvSpPr>
          <p:nvPr/>
        </p:nvSpPr>
        <p:spPr bwMode="auto">
          <a:xfrm>
            <a:off x="7669215" y="1814513"/>
            <a:ext cx="293687" cy="2667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36" name="Text Box 3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a:solidFill>
                  <a:srgbClr val="000000"/>
                </a:solidFill>
                <a:latin typeface="Times New Roman" pitchFamily="18" charset="0"/>
                <a:cs typeface="Arial" charset="0"/>
              </a:rPr>
              <a:t>X</a:t>
            </a:r>
          </a:p>
        </p:txBody>
      </p:sp>
      <p:sp>
        <p:nvSpPr>
          <p:cNvPr id="1037" name="Freeform 34"/>
          <p:cNvSpPr>
            <a:spLocks/>
          </p:cNvSpPr>
          <p:nvPr/>
        </p:nvSpPr>
        <p:spPr bwMode="auto">
          <a:xfrm>
            <a:off x="2655888" y="2468565"/>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38" name="Text Box 35"/>
          <p:cNvSpPr txBox="1">
            <a:spLocks noChangeArrowheads="1"/>
          </p:cNvSpPr>
          <p:nvPr/>
        </p:nvSpPr>
        <p:spPr bwMode="auto">
          <a:xfrm>
            <a:off x="2655890" y="2286000"/>
            <a:ext cx="192087"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1039" name="Freeform 36"/>
          <p:cNvSpPr>
            <a:spLocks/>
          </p:cNvSpPr>
          <p:nvPr/>
        </p:nvSpPr>
        <p:spPr bwMode="auto">
          <a:xfrm>
            <a:off x="6126163"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1" name="Line 38"/>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2" name="Line 39"/>
          <p:cNvSpPr>
            <a:spLocks noChangeShapeType="1"/>
          </p:cNvSpPr>
          <p:nvPr/>
        </p:nvSpPr>
        <p:spPr bwMode="auto">
          <a:xfrm>
            <a:off x="3436940" y="3719515"/>
            <a:ext cx="2105025" cy="1587"/>
          </a:xfrm>
          <a:prstGeom prst="line">
            <a:avLst/>
          </a:prstGeom>
          <a:noFill/>
          <a:ln w="38100">
            <a:solidFill>
              <a:srgbClr val="00FF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3" name="Line 40"/>
          <p:cNvSpPr>
            <a:spLocks noChangeShapeType="1"/>
          </p:cNvSpPr>
          <p:nvPr/>
        </p:nvSpPr>
        <p:spPr bwMode="auto">
          <a:xfrm>
            <a:off x="5883277" y="3719515"/>
            <a:ext cx="1909763" cy="1587"/>
          </a:xfrm>
          <a:prstGeom prst="line">
            <a:avLst/>
          </a:prstGeom>
          <a:noFill/>
          <a:ln w="38100">
            <a:solidFill>
              <a:srgbClr val="00FF00"/>
            </a:solidFill>
            <a:round/>
            <a:headEnd/>
            <a:tailEnd type="stealth"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4" name="Line 41"/>
          <p:cNvSpPr>
            <a:spLocks noChangeShapeType="1"/>
          </p:cNvSpPr>
          <p:nvPr/>
        </p:nvSpPr>
        <p:spPr bwMode="auto">
          <a:xfrm>
            <a:off x="6075365" y="2590802"/>
            <a:ext cx="1717675" cy="1122363"/>
          </a:xfrm>
          <a:prstGeom prst="line">
            <a:avLst/>
          </a:prstGeom>
          <a:noFill/>
          <a:ln w="38100">
            <a:solidFill>
              <a:srgbClr val="FF0000"/>
            </a:solidFill>
            <a:round/>
            <a:headEnd type="stealth" w="lg" len="lg"/>
            <a:tailEnd type="none"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5"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4" name="Text Box 10"/>
          <p:cNvSpPr txBox="1">
            <a:spLocks noChangeArrowheads="1"/>
          </p:cNvSpPr>
          <p:nvPr/>
        </p:nvSpPr>
        <p:spPr bwMode="auto">
          <a:xfrm>
            <a:off x="6057900" y="2286002"/>
            <a:ext cx="1333500" cy="307777"/>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en-US" sz="1400" b="1" i="1" dirty="0">
                <a:solidFill>
                  <a:srgbClr val="000000"/>
                </a:solidFill>
                <a:latin typeface="Times New Roman" pitchFamily="18" charset="0"/>
                <a:cs typeface="Arial" charset="0"/>
              </a:rPr>
              <a:t>x’ = </a:t>
            </a:r>
            <a:r>
              <a:rPr lang="en-US" sz="1400" b="1" i="1" dirty="0" err="1">
                <a:solidFill>
                  <a:srgbClr val="000000"/>
                </a:solidFill>
                <a:latin typeface="Times New Roman" pitchFamily="18" charset="0"/>
                <a:cs typeface="Arial" charset="0"/>
              </a:rPr>
              <a:t>Rx+t</a:t>
            </a:r>
            <a:endParaRPr lang="en-US" sz="1400" b="1" i="1" dirty="0">
              <a:solidFill>
                <a:srgbClr val="000000"/>
              </a:solidFill>
              <a:latin typeface="Times New Roman" pitchFamily="18" charset="0"/>
              <a:cs typeface="Arial" charset="0"/>
            </a:endParaRPr>
          </a:p>
        </p:txBody>
      </p:sp>
      <p:graphicFrame>
        <p:nvGraphicFramePr>
          <p:cNvPr id="25" name="Object 4"/>
          <p:cNvGraphicFramePr>
            <a:graphicFrameLocks noGrp="1" noChangeAspect="1"/>
          </p:cNvGraphicFramePr>
          <p:nvPr>
            <p:ph sz="quarter" idx="1"/>
          </p:nvPr>
        </p:nvGraphicFramePr>
        <p:xfrm>
          <a:off x="2743200" y="4988793"/>
          <a:ext cx="3810000" cy="1183409"/>
        </p:xfrm>
        <a:graphic>
          <a:graphicData uri="http://schemas.openxmlformats.org/presentationml/2006/ole">
            <mc:AlternateContent xmlns:mc="http://schemas.openxmlformats.org/markup-compatibility/2006">
              <mc:Choice xmlns:v="urn:schemas-microsoft-com:vml" Requires="v">
                <p:oleObj spid="_x0000_s34900" name="Equation" r:id="rId9" imgW="2374560" imgH="736560" progId="Equation.3">
                  <p:embed/>
                </p:oleObj>
              </mc:Choice>
              <mc:Fallback>
                <p:oleObj name="Equation" r:id="rId9" imgW="2374560" imgH="736560" progId="Equation.3">
                  <p:embed/>
                  <p:pic>
                    <p:nvPicPr>
                      <p:cNvPr id="25"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3200" y="4988793"/>
                        <a:ext cx="3810000" cy="1183409"/>
                      </a:xfrm>
                      <a:prstGeom prst="rect">
                        <a:avLst/>
                      </a:prstGeom>
                      <a:noFill/>
                    </p:spPr>
                  </p:pic>
                </p:oleObj>
              </mc:Fallback>
            </mc:AlternateContent>
          </a:graphicData>
        </a:graphic>
      </p:graphicFrame>
      <p:sp>
        <p:nvSpPr>
          <p:cNvPr id="3" name="Rectangle 2"/>
          <p:cNvSpPr/>
          <p:nvPr/>
        </p:nvSpPr>
        <p:spPr>
          <a:xfrm>
            <a:off x="1852962" y="5410200"/>
            <a:ext cx="890238" cy="369332"/>
          </a:xfrm>
          <a:prstGeom prst="rect">
            <a:avLst/>
          </a:prstGeom>
        </p:spPr>
        <p:txBody>
          <a:bodyPr wrap="none">
            <a:spAutoFit/>
          </a:bodyPr>
          <a:lstStyle/>
          <a:p>
            <a:pPr eaLnBrk="0" fontAlgn="base" hangingPunct="0">
              <a:spcBef>
                <a:spcPct val="0"/>
              </a:spcBef>
              <a:spcAft>
                <a:spcPct val="0"/>
              </a:spcAft>
              <a:defRPr/>
            </a:pPr>
            <a:r>
              <a:rPr lang="en-US" dirty="0">
                <a:solidFill>
                  <a:srgbClr val="000000"/>
                </a:solidFill>
                <a:latin typeface="Arial" charset="0"/>
                <a:cs typeface="Arial" charset="0"/>
              </a:rPr>
              <a:t>Recall:</a:t>
            </a:r>
          </a:p>
        </p:txBody>
      </p:sp>
      <p:sp>
        <p:nvSpPr>
          <p:cNvPr id="28" name="Text Box 46"/>
          <p:cNvSpPr txBox="1">
            <a:spLocks noChangeArrowheads="1"/>
          </p:cNvSpPr>
          <p:nvPr/>
        </p:nvSpPr>
        <p:spPr bwMode="auto">
          <a:xfrm>
            <a:off x="1828802" y="6365877"/>
            <a:ext cx="54008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dirty="0">
                <a:solidFill>
                  <a:srgbClr val="000000"/>
                </a:solidFill>
                <a:latin typeface="Arial" charset="0"/>
                <a:cs typeface="Arial" charset="0"/>
              </a:rPr>
              <a:t>The vectors </a:t>
            </a:r>
            <a:r>
              <a:rPr lang="en-US" sz="2400" b="1" i="1" dirty="0">
                <a:solidFill>
                  <a:srgbClr val="FF00FF"/>
                </a:solidFill>
                <a:latin typeface="Times New Roman" pitchFamily="18" charset="0"/>
                <a:cs typeface="Arial" charset="0"/>
              </a:rPr>
              <a:t>x</a:t>
            </a:r>
            <a:r>
              <a:rPr lang="en-US" sz="2400" dirty="0">
                <a:solidFill>
                  <a:srgbClr val="000000"/>
                </a:solidFill>
                <a:latin typeface="Arial" charset="0"/>
                <a:cs typeface="Arial" charset="0"/>
              </a:rPr>
              <a:t>, </a:t>
            </a:r>
            <a:r>
              <a:rPr lang="en-US" sz="2400" b="1" i="1" dirty="0">
                <a:solidFill>
                  <a:srgbClr val="66FF33"/>
                </a:solidFill>
                <a:latin typeface="Times New Roman" pitchFamily="18" charset="0"/>
                <a:cs typeface="Arial" charset="0"/>
              </a:rPr>
              <a:t>t</a:t>
            </a:r>
            <a:r>
              <a:rPr lang="en-US" sz="2400" dirty="0">
                <a:solidFill>
                  <a:srgbClr val="000000"/>
                </a:solidFill>
                <a:latin typeface="Arial" charset="0"/>
                <a:cs typeface="Arial" charset="0"/>
              </a:rPr>
              <a:t>, and </a:t>
            </a:r>
            <a:r>
              <a:rPr lang="en-US" sz="2400" b="1" i="1" dirty="0">
                <a:solidFill>
                  <a:srgbClr val="FF0000"/>
                </a:solidFill>
                <a:latin typeface="Times New Roman" pitchFamily="18" charset="0"/>
                <a:cs typeface="Arial" charset="0"/>
              </a:rPr>
              <a:t>x’</a:t>
            </a:r>
            <a:r>
              <a:rPr lang="en-US" sz="2400" dirty="0">
                <a:solidFill>
                  <a:srgbClr val="000000"/>
                </a:solidFill>
                <a:latin typeface="Arial" charset="0"/>
                <a:cs typeface="Arial" charset="0"/>
              </a:rPr>
              <a:t> are coplanar </a:t>
            </a:r>
          </a:p>
        </p:txBody>
      </p:sp>
    </p:spTree>
    <p:extLst>
      <p:ext uri="{BB962C8B-B14F-4D97-AF65-F5344CB8AC3E}">
        <p14:creationId xmlns:p14="http://schemas.microsoft.com/office/powerpoint/2010/main" val="16871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 grpId="0" animBg="1"/>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25"/>
          <p:cNvSpPr>
            <a:spLocks noGrp="1" noChangeArrowheads="1"/>
          </p:cNvSpPr>
          <p:nvPr>
            <p:ph type="title"/>
          </p:nvPr>
        </p:nvSpPr>
        <p:spPr/>
        <p:txBody>
          <a:bodyPr/>
          <a:lstStyle/>
          <a:p>
            <a:r>
              <a:rPr lang="en-US"/>
              <a:t>Epipolar constraint: Calibrated case</a:t>
            </a:r>
          </a:p>
        </p:txBody>
      </p:sp>
      <p:graphicFrame>
        <p:nvGraphicFramePr>
          <p:cNvPr id="675866" name="Object 26"/>
          <p:cNvGraphicFramePr>
            <a:graphicFrameLocks noGrp="1" noChangeAspect="1"/>
          </p:cNvGraphicFramePr>
          <p:nvPr>
            <p:ph sz="half" idx="1"/>
          </p:nvPr>
        </p:nvGraphicFramePr>
        <p:xfrm>
          <a:off x="228600" y="4114802"/>
          <a:ext cx="2222500" cy="428625"/>
        </p:xfrm>
        <a:graphic>
          <a:graphicData uri="http://schemas.openxmlformats.org/presentationml/2006/ole">
            <mc:AlternateContent xmlns:mc="http://schemas.openxmlformats.org/markup-compatibility/2006">
              <mc:Choice xmlns:v="urn:schemas-microsoft-com:vml" Requires="v">
                <p:oleObj spid="_x0000_s35949" name="Equation" r:id="rId4" imgW="1054080" imgH="203040" progId="Equation.3">
                  <p:embed/>
                </p:oleObj>
              </mc:Choice>
              <mc:Fallback>
                <p:oleObj name="Equation" r:id="rId4" imgW="1054080" imgH="203040" progId="Equation.3">
                  <p:embed/>
                  <p:pic>
                    <p:nvPicPr>
                      <p:cNvPr id="675866" name="Object 26"/>
                      <p:cNvPicPr>
                        <a:picLocks noChangeAspect="1" noChangeArrowheads="1"/>
                      </p:cNvPicPr>
                      <p:nvPr/>
                    </p:nvPicPr>
                    <p:blipFill>
                      <a:blip r:embed="rId5"/>
                      <a:srcRect/>
                      <a:stretch>
                        <a:fillRect/>
                      </a:stretch>
                    </p:blipFill>
                    <p:spPr bwMode="auto">
                      <a:xfrm>
                        <a:off x="228600" y="4114802"/>
                        <a:ext cx="2222500" cy="4286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1027" name="Object 27"/>
          <p:cNvGraphicFramePr>
            <a:graphicFrameLocks noChangeAspect="1"/>
          </p:cNvGraphicFramePr>
          <p:nvPr/>
        </p:nvGraphicFramePr>
        <p:xfrm>
          <a:off x="3505202" y="4038602"/>
          <a:ext cx="2111375" cy="542925"/>
        </p:xfrm>
        <a:graphic>
          <a:graphicData uri="http://schemas.openxmlformats.org/presentationml/2006/ole">
            <mc:AlternateContent xmlns:mc="http://schemas.openxmlformats.org/markup-compatibility/2006">
              <mc:Choice xmlns:v="urn:schemas-microsoft-com:vml" Requires="v">
                <p:oleObj spid="_x0000_s35950" name="Equation" r:id="rId6" imgW="889000" imgH="228600" progId="Equation.3">
                  <p:embed/>
                </p:oleObj>
              </mc:Choice>
              <mc:Fallback>
                <p:oleObj name="Equation" r:id="rId6" imgW="889000" imgH="228600" progId="Equation.3">
                  <p:embed/>
                  <p:pic>
                    <p:nvPicPr>
                      <p:cNvPr id="1027" name="Object 27"/>
                      <p:cNvPicPr>
                        <a:picLocks noChangeAspect="1" noChangeArrowheads="1"/>
                      </p:cNvPicPr>
                      <p:nvPr/>
                    </p:nvPicPr>
                    <p:blipFill>
                      <a:blip r:embed="rId7"/>
                      <a:srcRect/>
                      <a:stretch>
                        <a:fillRect/>
                      </a:stretch>
                    </p:blipFill>
                    <p:spPr bwMode="auto">
                      <a:xfrm>
                        <a:off x="3505202" y="4038602"/>
                        <a:ext cx="2111375"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47" name="AutoShape 28"/>
          <p:cNvSpPr>
            <a:spLocks noChangeArrowheads="1"/>
          </p:cNvSpPr>
          <p:nvPr/>
        </p:nvSpPr>
        <p:spPr bwMode="auto">
          <a:xfrm>
            <a:off x="26670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pic>
        <p:nvPicPr>
          <p:cNvPr id="1033" name="Picture 30"/>
          <p:cNvPicPr>
            <a:picLocks noChangeAspect="1" noChangeArrowheads="1"/>
          </p:cNvPicPr>
          <p:nvPr/>
        </p:nvPicPr>
        <p:blipFill>
          <a:blip r:embed="rId8" cstate="print"/>
          <a:srcRect/>
          <a:stretch>
            <a:fillRect/>
          </a:stretch>
        </p:blipFill>
        <p:spPr bwMode="auto">
          <a:xfrm>
            <a:off x="990600" y="1219200"/>
            <a:ext cx="7010400" cy="2819400"/>
          </a:xfrm>
          <a:prstGeom prst="rect">
            <a:avLst/>
          </a:prstGeom>
          <a:noFill/>
          <a:ln w="9525">
            <a:noFill/>
            <a:miter lim="800000"/>
            <a:headEnd/>
            <a:tailEnd/>
          </a:ln>
        </p:spPr>
      </p:pic>
      <p:sp>
        <p:nvSpPr>
          <p:cNvPr id="1034" name="Rectangle 31"/>
          <p:cNvSpPr>
            <a:spLocks noChangeArrowheads="1"/>
          </p:cNvSpPr>
          <p:nvPr/>
        </p:nvSpPr>
        <p:spPr bwMode="auto">
          <a:xfrm>
            <a:off x="1060452" y="1806577"/>
            <a:ext cx="207963" cy="265113"/>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35" name="Rectangle 32"/>
          <p:cNvSpPr>
            <a:spLocks noChangeArrowheads="1"/>
          </p:cNvSpPr>
          <p:nvPr/>
        </p:nvSpPr>
        <p:spPr bwMode="auto">
          <a:xfrm>
            <a:off x="7669215" y="1814513"/>
            <a:ext cx="293687" cy="2667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36" name="Text Box 33"/>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a:solidFill>
                  <a:srgbClr val="000000"/>
                </a:solidFill>
                <a:latin typeface="Times New Roman" pitchFamily="18" charset="0"/>
                <a:cs typeface="Arial" charset="0"/>
              </a:rPr>
              <a:t>X</a:t>
            </a:r>
          </a:p>
        </p:txBody>
      </p:sp>
      <p:sp>
        <p:nvSpPr>
          <p:cNvPr id="1037" name="Freeform 34"/>
          <p:cNvSpPr>
            <a:spLocks/>
          </p:cNvSpPr>
          <p:nvPr/>
        </p:nvSpPr>
        <p:spPr bwMode="auto">
          <a:xfrm>
            <a:off x="2655888" y="2468565"/>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38" name="Text Box 35"/>
          <p:cNvSpPr txBox="1">
            <a:spLocks noChangeArrowheads="1"/>
          </p:cNvSpPr>
          <p:nvPr/>
        </p:nvSpPr>
        <p:spPr bwMode="auto">
          <a:xfrm>
            <a:off x="2655890" y="2286000"/>
            <a:ext cx="192087"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1039" name="Freeform 36"/>
          <p:cNvSpPr>
            <a:spLocks/>
          </p:cNvSpPr>
          <p:nvPr/>
        </p:nvSpPr>
        <p:spPr bwMode="auto">
          <a:xfrm>
            <a:off x="6126163"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1" name="Line 38"/>
          <p:cNvSpPr>
            <a:spLocks noChangeShapeType="1"/>
          </p:cNvSpPr>
          <p:nvPr/>
        </p:nvSpPr>
        <p:spPr bwMode="auto">
          <a:xfrm flipV="1">
            <a:off x="1204913" y="3713163"/>
            <a:ext cx="1911350" cy="11112"/>
          </a:xfrm>
          <a:prstGeom prst="line">
            <a:avLst/>
          </a:prstGeom>
          <a:noFill/>
          <a:ln w="38100">
            <a:solidFill>
              <a:srgbClr val="00FF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2" name="Line 39"/>
          <p:cNvSpPr>
            <a:spLocks noChangeShapeType="1"/>
          </p:cNvSpPr>
          <p:nvPr/>
        </p:nvSpPr>
        <p:spPr bwMode="auto">
          <a:xfrm>
            <a:off x="3436940" y="3719515"/>
            <a:ext cx="2105025" cy="1587"/>
          </a:xfrm>
          <a:prstGeom prst="line">
            <a:avLst/>
          </a:prstGeom>
          <a:noFill/>
          <a:ln w="38100">
            <a:solidFill>
              <a:srgbClr val="00FF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3" name="Line 40"/>
          <p:cNvSpPr>
            <a:spLocks noChangeShapeType="1"/>
          </p:cNvSpPr>
          <p:nvPr/>
        </p:nvSpPr>
        <p:spPr bwMode="auto">
          <a:xfrm>
            <a:off x="5883277" y="3719515"/>
            <a:ext cx="1909763" cy="1587"/>
          </a:xfrm>
          <a:prstGeom prst="line">
            <a:avLst/>
          </a:prstGeom>
          <a:noFill/>
          <a:ln w="38100">
            <a:solidFill>
              <a:srgbClr val="00FF00"/>
            </a:solidFill>
            <a:round/>
            <a:headEnd/>
            <a:tailEnd type="stealth"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4" name="Line 41"/>
          <p:cNvSpPr>
            <a:spLocks noChangeShapeType="1"/>
          </p:cNvSpPr>
          <p:nvPr/>
        </p:nvSpPr>
        <p:spPr bwMode="auto">
          <a:xfrm>
            <a:off x="6075365" y="2590802"/>
            <a:ext cx="1717675" cy="1122363"/>
          </a:xfrm>
          <a:prstGeom prst="line">
            <a:avLst/>
          </a:prstGeom>
          <a:noFill/>
          <a:ln w="38100">
            <a:solidFill>
              <a:srgbClr val="FF0000"/>
            </a:solidFill>
            <a:round/>
            <a:headEnd type="stealth" w="lg" len="lg"/>
            <a:tailEnd type="none"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1045" name="Line 42"/>
          <p:cNvSpPr>
            <a:spLocks noChangeShapeType="1"/>
          </p:cNvSpPr>
          <p:nvPr/>
        </p:nvSpPr>
        <p:spPr bwMode="auto">
          <a:xfrm flipV="1">
            <a:off x="1193800" y="2586038"/>
            <a:ext cx="1722438" cy="1116012"/>
          </a:xfrm>
          <a:prstGeom prst="line">
            <a:avLst/>
          </a:prstGeom>
          <a:noFill/>
          <a:ln w="38100">
            <a:solidFill>
              <a:srgbClr val="FF00FF"/>
            </a:solidFill>
            <a:round/>
            <a:headEnd/>
            <a:tailEnd type="stealth" w="lg" len="lg"/>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4" name="Text Box 10"/>
          <p:cNvSpPr txBox="1">
            <a:spLocks noChangeArrowheads="1"/>
          </p:cNvSpPr>
          <p:nvPr/>
        </p:nvSpPr>
        <p:spPr bwMode="auto">
          <a:xfrm>
            <a:off x="6057900" y="2286002"/>
            <a:ext cx="1333500" cy="307777"/>
          </a:xfrm>
          <a:prstGeom prst="rect">
            <a:avLst/>
          </a:prstGeom>
          <a:noFill/>
          <a:ln w="9525">
            <a:noFill/>
            <a:miter lim="800000"/>
            <a:headEnd/>
            <a:tailEnd/>
          </a:ln>
        </p:spPr>
        <p:txBody>
          <a:bodyPr wrap="square">
            <a:spAutoFit/>
          </a:bodyPr>
          <a:lstStyle/>
          <a:p>
            <a:pPr eaLnBrk="0" fontAlgn="base" hangingPunct="0">
              <a:spcBef>
                <a:spcPct val="0"/>
              </a:spcBef>
              <a:spcAft>
                <a:spcPct val="0"/>
              </a:spcAft>
              <a:defRPr/>
            </a:pPr>
            <a:r>
              <a:rPr lang="en-US" sz="1400" b="1" i="1" dirty="0">
                <a:solidFill>
                  <a:srgbClr val="000000"/>
                </a:solidFill>
                <a:latin typeface="Times New Roman" pitchFamily="18" charset="0"/>
                <a:cs typeface="Arial" charset="0"/>
              </a:rPr>
              <a:t>x’ = </a:t>
            </a:r>
            <a:r>
              <a:rPr lang="en-US" sz="1400" b="1" i="1" dirty="0" err="1">
                <a:solidFill>
                  <a:srgbClr val="000000"/>
                </a:solidFill>
                <a:latin typeface="Times New Roman" pitchFamily="18" charset="0"/>
                <a:cs typeface="Arial" charset="0"/>
              </a:rPr>
              <a:t>Rx+t</a:t>
            </a:r>
            <a:endParaRPr lang="en-US" sz="1400" b="1" i="1" dirty="0">
              <a:solidFill>
                <a:srgbClr val="000000"/>
              </a:solidFill>
              <a:latin typeface="Times New Roman" pitchFamily="18" charset="0"/>
              <a:cs typeface="Arial" charset="0"/>
            </a:endParaRPr>
          </a:p>
        </p:txBody>
      </p:sp>
      <p:grpSp>
        <p:nvGrpSpPr>
          <p:cNvPr id="5" name="Group 4">
            <a:extLst>
              <a:ext uri="{FF2B5EF4-FFF2-40B4-BE49-F238E27FC236}">
                <a16:creationId xmlns:a16="http://schemas.microsoft.com/office/drawing/2014/main" id="{F1172CCF-F3DE-8047-8AFC-F9B3B3E5AF70}"/>
              </a:ext>
            </a:extLst>
          </p:cNvPr>
          <p:cNvGrpSpPr/>
          <p:nvPr/>
        </p:nvGrpSpPr>
        <p:grpSpPr>
          <a:xfrm>
            <a:off x="6019800" y="4038602"/>
            <a:ext cx="2406650" cy="542925"/>
            <a:chOff x="6019800" y="4038602"/>
            <a:chExt cx="2406650" cy="542925"/>
          </a:xfrm>
        </p:grpSpPr>
        <p:graphicFrame>
          <p:nvGraphicFramePr>
            <p:cNvPr id="26" name="Object 27"/>
            <p:cNvGraphicFramePr>
              <a:graphicFrameLocks noChangeAspect="1"/>
            </p:cNvGraphicFramePr>
            <p:nvPr/>
          </p:nvGraphicFramePr>
          <p:xfrm>
            <a:off x="6858000" y="4038602"/>
            <a:ext cx="1568450" cy="542925"/>
          </p:xfrm>
          <a:graphic>
            <a:graphicData uri="http://schemas.openxmlformats.org/presentationml/2006/ole">
              <mc:AlternateContent xmlns:mc="http://schemas.openxmlformats.org/markup-compatibility/2006">
                <mc:Choice xmlns:v="urn:schemas-microsoft-com:vml" Requires="v">
                  <p:oleObj spid="_x0000_s35951" name="Equation" r:id="rId9" imgW="660400" imgH="228600" progId="Equation.3">
                    <p:embed/>
                  </p:oleObj>
                </mc:Choice>
                <mc:Fallback>
                  <p:oleObj name="Equation" r:id="rId9" imgW="660400" imgH="228600" progId="Equation.3">
                    <p:embed/>
                    <p:pic>
                      <p:nvPicPr>
                        <p:cNvPr id="26" name="Object 27"/>
                        <p:cNvPicPr>
                          <a:picLocks noChangeAspect="1" noChangeArrowheads="1"/>
                        </p:cNvPicPr>
                        <p:nvPr/>
                      </p:nvPicPr>
                      <p:blipFill>
                        <a:blip r:embed="rId10"/>
                        <a:srcRect/>
                        <a:stretch>
                          <a:fillRect/>
                        </a:stretch>
                      </p:blipFill>
                      <p:spPr bwMode="auto">
                        <a:xfrm>
                          <a:off x="6858000" y="4038602"/>
                          <a:ext cx="1568450"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7" name="AutoShape 28"/>
            <p:cNvSpPr>
              <a:spLocks noChangeArrowheads="1"/>
            </p:cNvSpPr>
            <p:nvPr/>
          </p:nvSpPr>
          <p:spPr bwMode="auto">
            <a:xfrm>
              <a:off x="6019800" y="4114800"/>
              <a:ext cx="533400" cy="381000"/>
            </a:xfrm>
            <a:prstGeom prst="rightArrow">
              <a:avLst>
                <a:gd name="adj1" fmla="val 50000"/>
                <a:gd name="adj2" fmla="val 350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grpSp>
      <p:sp>
        <p:nvSpPr>
          <p:cNvPr id="28" name="AutoShape 22"/>
          <p:cNvSpPr>
            <a:spLocks noChangeArrowheads="1"/>
          </p:cNvSpPr>
          <p:nvPr/>
        </p:nvSpPr>
        <p:spPr bwMode="auto">
          <a:xfrm>
            <a:off x="7239000" y="4681538"/>
            <a:ext cx="457200" cy="381000"/>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9" name="Text Box 23"/>
          <p:cNvSpPr txBox="1">
            <a:spLocks noChangeArrowheads="1"/>
          </p:cNvSpPr>
          <p:nvPr/>
        </p:nvSpPr>
        <p:spPr bwMode="auto">
          <a:xfrm>
            <a:off x="5239966" y="5222877"/>
            <a:ext cx="3491661" cy="830997"/>
          </a:xfrm>
          <a:prstGeom prst="rect">
            <a:avLst/>
          </a:prstGeom>
          <a:noFill/>
          <a:ln w="9525">
            <a:noFill/>
            <a:miter lim="800000"/>
            <a:headEnd/>
            <a:tailEnd/>
          </a:ln>
        </p:spPr>
        <p:txBody>
          <a:bodyPr wrap="none">
            <a:spAutoFit/>
          </a:bodyPr>
          <a:lstStyle/>
          <a:p>
            <a:pPr algn="ctr" eaLnBrk="0" fontAlgn="base" hangingPunct="0">
              <a:spcBef>
                <a:spcPct val="0"/>
              </a:spcBef>
              <a:spcAft>
                <a:spcPct val="0"/>
              </a:spcAft>
              <a:defRPr/>
            </a:pPr>
            <a:r>
              <a:rPr lang="en-US" sz="2400" b="1" dirty="0">
                <a:solidFill>
                  <a:srgbClr val="000000"/>
                </a:solidFill>
                <a:latin typeface="Arial" charset="0"/>
                <a:cs typeface="Arial" charset="0"/>
              </a:rPr>
              <a:t>Essential Matrix</a:t>
            </a:r>
          </a:p>
          <a:p>
            <a:pPr algn="ctr" eaLnBrk="0" fontAlgn="base" hangingPunct="0">
              <a:spcBef>
                <a:spcPct val="0"/>
              </a:spcBef>
              <a:spcAft>
                <a:spcPct val="0"/>
              </a:spcAft>
              <a:defRPr/>
            </a:pPr>
            <a:r>
              <a:rPr lang="en-US" sz="2400" dirty="0">
                <a:solidFill>
                  <a:srgbClr val="000000"/>
                </a:solidFill>
                <a:latin typeface="Arial" charset="0"/>
                <a:cs typeface="Arial" charset="0"/>
              </a:rPr>
              <a:t>(</a:t>
            </a:r>
            <a:r>
              <a:rPr lang="en-US" sz="2400" dirty="0" err="1">
                <a:solidFill>
                  <a:srgbClr val="000000"/>
                </a:solidFill>
                <a:latin typeface="Arial" charset="0"/>
                <a:cs typeface="Arial" charset="0"/>
              </a:rPr>
              <a:t>Longuet</a:t>
            </a:r>
            <a:r>
              <a:rPr lang="en-US" sz="2400" dirty="0">
                <a:solidFill>
                  <a:srgbClr val="000000"/>
                </a:solidFill>
                <a:latin typeface="Arial" charset="0"/>
                <a:cs typeface="Arial" charset="0"/>
              </a:rPr>
              <a:t>-Higgins, 1981)</a:t>
            </a:r>
          </a:p>
        </p:txBody>
      </p:sp>
      <p:sp>
        <p:nvSpPr>
          <p:cNvPr id="30" name="Rectangle 24"/>
          <p:cNvSpPr>
            <a:spLocks noChangeArrowheads="1"/>
          </p:cNvSpPr>
          <p:nvPr/>
        </p:nvSpPr>
        <p:spPr bwMode="auto">
          <a:xfrm>
            <a:off x="5181600" y="5138738"/>
            <a:ext cx="3581400" cy="1033462"/>
          </a:xfrm>
          <a:prstGeom prst="rect">
            <a:avLst/>
          </a:prstGeom>
          <a:noFill/>
          <a:ln w="28575">
            <a:solidFill>
              <a:srgbClr val="CC3300"/>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31" name="Text Box 46"/>
          <p:cNvSpPr txBox="1">
            <a:spLocks noChangeArrowheads="1"/>
          </p:cNvSpPr>
          <p:nvPr/>
        </p:nvSpPr>
        <p:spPr bwMode="auto">
          <a:xfrm>
            <a:off x="1828802" y="6365877"/>
            <a:ext cx="5400837"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dirty="0">
                <a:solidFill>
                  <a:srgbClr val="000000"/>
                </a:solidFill>
                <a:latin typeface="Arial" charset="0"/>
                <a:cs typeface="Arial" charset="0"/>
              </a:rPr>
              <a:t>The vectors </a:t>
            </a:r>
            <a:r>
              <a:rPr lang="en-US" sz="2400" b="1" i="1" dirty="0">
                <a:solidFill>
                  <a:srgbClr val="FF00FF"/>
                </a:solidFill>
                <a:latin typeface="Times New Roman" pitchFamily="18" charset="0"/>
                <a:cs typeface="Arial" charset="0"/>
              </a:rPr>
              <a:t>x</a:t>
            </a:r>
            <a:r>
              <a:rPr lang="en-US" sz="2400" dirty="0">
                <a:solidFill>
                  <a:srgbClr val="000000"/>
                </a:solidFill>
                <a:latin typeface="Arial" charset="0"/>
                <a:cs typeface="Arial" charset="0"/>
              </a:rPr>
              <a:t>, </a:t>
            </a:r>
            <a:r>
              <a:rPr lang="en-US" sz="2400" b="1" i="1" dirty="0">
                <a:solidFill>
                  <a:srgbClr val="66FF33"/>
                </a:solidFill>
                <a:latin typeface="Times New Roman" pitchFamily="18" charset="0"/>
                <a:cs typeface="Arial" charset="0"/>
              </a:rPr>
              <a:t>t</a:t>
            </a:r>
            <a:r>
              <a:rPr lang="en-US" sz="2400" dirty="0">
                <a:solidFill>
                  <a:srgbClr val="000000"/>
                </a:solidFill>
                <a:latin typeface="Arial" charset="0"/>
                <a:cs typeface="Arial" charset="0"/>
              </a:rPr>
              <a:t>, and </a:t>
            </a:r>
            <a:r>
              <a:rPr lang="en-US" sz="2400" b="1" i="1" dirty="0">
                <a:solidFill>
                  <a:srgbClr val="FF0000"/>
                </a:solidFill>
                <a:latin typeface="Times New Roman" pitchFamily="18" charset="0"/>
                <a:cs typeface="Arial" charset="0"/>
              </a:rPr>
              <a:t>x’</a:t>
            </a:r>
            <a:r>
              <a:rPr lang="en-US" sz="2400" dirty="0">
                <a:solidFill>
                  <a:srgbClr val="000000"/>
                </a:solidFill>
                <a:latin typeface="Arial" charset="0"/>
                <a:cs typeface="Arial" charset="0"/>
              </a:rPr>
              <a:t> are coplanar </a:t>
            </a:r>
          </a:p>
        </p:txBody>
      </p:sp>
      <p:grpSp>
        <p:nvGrpSpPr>
          <p:cNvPr id="4" name="Group 3">
            <a:extLst>
              <a:ext uri="{FF2B5EF4-FFF2-40B4-BE49-F238E27FC236}">
                <a16:creationId xmlns:a16="http://schemas.microsoft.com/office/drawing/2014/main" id="{F7C4569B-FB1D-4B4E-9E4D-C61D9033241B}"/>
              </a:ext>
            </a:extLst>
          </p:cNvPr>
          <p:cNvGrpSpPr/>
          <p:nvPr/>
        </p:nvGrpSpPr>
        <p:grpSpPr>
          <a:xfrm>
            <a:off x="4075940" y="4553994"/>
            <a:ext cx="641350" cy="743494"/>
            <a:chOff x="4075940" y="4553994"/>
            <a:chExt cx="641350" cy="743494"/>
          </a:xfrm>
        </p:grpSpPr>
        <p:sp>
          <p:nvSpPr>
            <p:cNvPr id="2" name="Left Brace 1">
              <a:extLst>
                <a:ext uri="{FF2B5EF4-FFF2-40B4-BE49-F238E27FC236}">
                  <a16:creationId xmlns:a16="http://schemas.microsoft.com/office/drawing/2014/main" id="{CA95D3FF-DCEE-8648-A7DF-50E97C54F823}"/>
                </a:ext>
              </a:extLst>
            </p:cNvPr>
            <p:cNvSpPr/>
            <p:nvPr/>
          </p:nvSpPr>
          <p:spPr bwMode="auto">
            <a:xfrm rot="16200000">
              <a:off x="4220402" y="4409532"/>
              <a:ext cx="352425" cy="641350"/>
            </a:xfrm>
            <a:prstGeom prst="leftBrace">
              <a:avLst>
                <a:gd name="adj1" fmla="val 22550"/>
                <a:gd name="adj2" fmla="val 50000"/>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3" name="Picture 2">
              <a:extLst>
                <a:ext uri="{FF2B5EF4-FFF2-40B4-BE49-F238E27FC236}">
                  <a16:creationId xmlns:a16="http://schemas.microsoft.com/office/drawing/2014/main" id="{C3C5E5D5-CEB8-684D-B472-F2C2FF374B46}"/>
                </a:ext>
              </a:extLst>
            </p:cNvPr>
            <p:cNvPicPr>
              <a:picLocks noChangeAspect="1"/>
            </p:cNvPicPr>
            <p:nvPr/>
          </p:nvPicPr>
          <p:blipFill>
            <a:blip r:embed="rId11"/>
            <a:stretch>
              <a:fillRect/>
            </a:stretch>
          </p:blipFill>
          <p:spPr>
            <a:xfrm>
              <a:off x="4217194" y="4979988"/>
              <a:ext cx="342900" cy="317500"/>
            </a:xfrm>
            <a:prstGeom prst="rect">
              <a:avLst/>
            </a:prstGeom>
          </p:spPr>
        </p:pic>
      </p:grpSp>
      <p:grpSp>
        <p:nvGrpSpPr>
          <p:cNvPr id="6" name="Group 5">
            <a:extLst>
              <a:ext uri="{FF2B5EF4-FFF2-40B4-BE49-F238E27FC236}">
                <a16:creationId xmlns:a16="http://schemas.microsoft.com/office/drawing/2014/main" id="{847E0391-FECF-3D4C-8EF8-1BBEA675F204}"/>
              </a:ext>
            </a:extLst>
          </p:cNvPr>
          <p:cNvGrpSpPr/>
          <p:nvPr/>
        </p:nvGrpSpPr>
        <p:grpSpPr>
          <a:xfrm>
            <a:off x="275334" y="5330366"/>
            <a:ext cx="3868469" cy="949325"/>
            <a:chOff x="1852962" y="5060278"/>
            <a:chExt cx="4822353" cy="1183409"/>
          </a:xfrm>
        </p:grpSpPr>
        <p:graphicFrame>
          <p:nvGraphicFramePr>
            <p:cNvPr id="32" name="Object 4">
              <a:extLst>
                <a:ext uri="{FF2B5EF4-FFF2-40B4-BE49-F238E27FC236}">
                  <a16:creationId xmlns:a16="http://schemas.microsoft.com/office/drawing/2014/main" id="{32E69C88-E878-7144-A056-828C867B1791}"/>
                </a:ext>
              </a:extLst>
            </p:cNvPr>
            <p:cNvGraphicFramePr>
              <a:graphicFrameLocks noChangeAspect="1"/>
            </p:cNvGraphicFramePr>
            <p:nvPr/>
          </p:nvGraphicFramePr>
          <p:xfrm>
            <a:off x="2865316" y="5060278"/>
            <a:ext cx="3809999" cy="1183409"/>
          </p:xfrm>
          <a:graphic>
            <a:graphicData uri="http://schemas.openxmlformats.org/presentationml/2006/ole">
              <mc:AlternateContent xmlns:mc="http://schemas.openxmlformats.org/markup-compatibility/2006">
                <mc:Choice xmlns:v="urn:schemas-microsoft-com:vml" Requires="v">
                  <p:oleObj spid="_x0000_s35952" name="Equation" r:id="rId12" imgW="2374560" imgH="736560" progId="Equation.3">
                    <p:embed/>
                  </p:oleObj>
                </mc:Choice>
                <mc:Fallback>
                  <p:oleObj name="Equation" r:id="rId12" imgW="2374560" imgH="736560" progId="Equation.3">
                    <p:embed/>
                    <p:pic>
                      <p:nvPicPr>
                        <p:cNvPr id="32" name="Object 4">
                          <a:extLst>
                            <a:ext uri="{FF2B5EF4-FFF2-40B4-BE49-F238E27FC236}">
                              <a16:creationId xmlns:a16="http://schemas.microsoft.com/office/drawing/2014/main" id="{32E69C88-E878-7144-A056-828C867B179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65316" y="5060278"/>
                          <a:ext cx="3809999" cy="1183409"/>
                        </a:xfrm>
                        <a:prstGeom prst="rect">
                          <a:avLst/>
                        </a:prstGeom>
                        <a:noFill/>
                      </p:spPr>
                    </p:pic>
                  </p:oleObj>
                </mc:Fallback>
              </mc:AlternateContent>
            </a:graphicData>
          </a:graphic>
        </p:graphicFrame>
        <p:sp>
          <p:nvSpPr>
            <p:cNvPr id="33" name="Rectangle 32">
              <a:extLst>
                <a:ext uri="{FF2B5EF4-FFF2-40B4-BE49-F238E27FC236}">
                  <a16:creationId xmlns:a16="http://schemas.microsoft.com/office/drawing/2014/main" id="{5CA606FE-F56A-8840-A6C2-D72DAA92BBB4}"/>
                </a:ext>
              </a:extLst>
            </p:cNvPr>
            <p:cNvSpPr/>
            <p:nvPr/>
          </p:nvSpPr>
          <p:spPr>
            <a:xfrm>
              <a:off x="1852962" y="5410200"/>
              <a:ext cx="890238" cy="369332"/>
            </a:xfrm>
            <a:prstGeom prst="rect">
              <a:avLst/>
            </a:prstGeom>
          </p:spPr>
          <p:txBody>
            <a:bodyPr wrap="none">
              <a:spAutoFit/>
            </a:bodyPr>
            <a:lstStyle/>
            <a:p>
              <a:pPr eaLnBrk="0" fontAlgn="base" hangingPunct="0">
                <a:spcBef>
                  <a:spcPct val="0"/>
                </a:spcBef>
                <a:spcAft>
                  <a:spcPct val="0"/>
                </a:spcAft>
                <a:defRPr/>
              </a:pPr>
              <a:r>
                <a:rPr lang="en-US" dirty="0">
                  <a:solidFill>
                    <a:srgbClr val="000000"/>
                  </a:solidFill>
                  <a:latin typeface="Arial" charset="0"/>
                  <a:cs typeface="Arial" charset="0"/>
                </a:rPr>
                <a:t>Recall:</a:t>
              </a:r>
            </a:p>
          </p:txBody>
        </p:sp>
      </p:grpSp>
    </p:spTree>
    <p:extLst>
      <p:ext uri="{BB962C8B-B14F-4D97-AF65-F5344CB8AC3E}">
        <p14:creationId xmlns:p14="http://schemas.microsoft.com/office/powerpoint/2010/main" val="407468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053" name="Rectangle 4"/>
          <p:cNvSpPr>
            <a:spLocks noChangeArrowheads="1"/>
          </p:cNvSpPr>
          <p:nvPr/>
        </p:nvSpPr>
        <p:spPr bwMode="auto">
          <a:xfrm>
            <a:off x="1060452" y="1806577"/>
            <a:ext cx="207963" cy="265113"/>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4" name="Rectangle 5"/>
          <p:cNvSpPr>
            <a:spLocks noChangeArrowheads="1"/>
          </p:cNvSpPr>
          <p:nvPr/>
        </p:nvSpPr>
        <p:spPr bwMode="auto">
          <a:xfrm>
            <a:off x="7669215" y="1814513"/>
            <a:ext cx="293687" cy="2667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a:solidFill>
                  <a:srgbClr val="000000"/>
                </a:solidFill>
                <a:latin typeface="Times New Roman" pitchFamily="18" charset="0"/>
                <a:cs typeface="Arial" charset="0"/>
              </a:rPr>
              <a:t>X</a:t>
            </a:r>
          </a:p>
        </p:txBody>
      </p:sp>
      <p:sp>
        <p:nvSpPr>
          <p:cNvPr id="2056" name="Freeform 7"/>
          <p:cNvSpPr>
            <a:spLocks/>
          </p:cNvSpPr>
          <p:nvPr/>
        </p:nvSpPr>
        <p:spPr bwMode="auto">
          <a:xfrm>
            <a:off x="2655888"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7" name="Text Box 8"/>
          <p:cNvSpPr txBox="1">
            <a:spLocks noChangeArrowheads="1"/>
          </p:cNvSpPr>
          <p:nvPr/>
        </p:nvSpPr>
        <p:spPr bwMode="auto">
          <a:xfrm>
            <a:off x="2655890" y="2286000"/>
            <a:ext cx="192087"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2058" name="Freeform 9"/>
          <p:cNvSpPr>
            <a:spLocks/>
          </p:cNvSpPr>
          <p:nvPr/>
        </p:nvSpPr>
        <p:spPr bwMode="auto">
          <a:xfrm>
            <a:off x="6126163"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9" name="Text Box 10"/>
          <p:cNvSpPr txBox="1">
            <a:spLocks noChangeArrowheads="1"/>
          </p:cNvSpPr>
          <p:nvPr/>
        </p:nvSpPr>
        <p:spPr bwMode="auto">
          <a:xfrm>
            <a:off x="6057902" y="2286000"/>
            <a:ext cx="346075"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660501" name="Line 21"/>
          <p:cNvSpPr>
            <a:spLocks noChangeShapeType="1"/>
          </p:cNvSpPr>
          <p:nvPr/>
        </p:nvSpPr>
        <p:spPr bwMode="auto">
          <a:xfrm flipV="1">
            <a:off x="5837240" y="2468563"/>
            <a:ext cx="231775" cy="1382712"/>
          </a:xfrm>
          <a:prstGeom prst="line">
            <a:avLst/>
          </a:prstGeom>
          <a:noFill/>
          <a:ln w="38100">
            <a:solidFill>
              <a:srgbClr val="CC33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62" name="Rectangle 27"/>
          <p:cNvSpPr>
            <a:spLocks noGrp="1" noChangeArrowheads="1"/>
          </p:cNvSpPr>
          <p:nvPr>
            <p:ph type="title"/>
          </p:nvPr>
        </p:nvSpPr>
        <p:spPr/>
        <p:txBody>
          <a:bodyPr/>
          <a:lstStyle/>
          <a:p>
            <a:r>
              <a:rPr lang="en-US"/>
              <a:t>Epipolar constraint: Calibrated case</a:t>
            </a:r>
          </a:p>
        </p:txBody>
      </p:sp>
      <p:sp>
        <p:nvSpPr>
          <p:cNvPr id="660510" name="Rectangle 30"/>
          <p:cNvSpPr>
            <a:spLocks noGrp="1" noChangeArrowheads="1"/>
          </p:cNvSpPr>
          <p:nvPr>
            <p:ph type="body" idx="1"/>
          </p:nvPr>
        </p:nvSpPr>
        <p:spPr>
          <a:xfrm>
            <a:off x="381000" y="4800600"/>
            <a:ext cx="8534400" cy="1981200"/>
          </a:xfrm>
        </p:spPr>
        <p:txBody>
          <a:bodyPr/>
          <a:lstStyle/>
          <a:p>
            <a:pPr>
              <a:lnSpc>
                <a:spcPct val="80000"/>
              </a:lnSpc>
              <a:buFontTx/>
              <a:buChar char="•"/>
            </a:pPr>
            <a:r>
              <a:rPr lang="en-US" sz="2400" b="1" i="1" dirty="0"/>
              <a:t>E x</a:t>
            </a:r>
            <a:r>
              <a:rPr lang="en-US" sz="2400" dirty="0"/>
              <a:t> 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a:t>E x</a:t>
            </a:r>
            <a:r>
              <a:rPr lang="en-US" sz="2400" dirty="0"/>
              <a:t>)</a:t>
            </a:r>
            <a:br>
              <a:rPr lang="en-US" sz="2400" dirty="0"/>
            </a:br>
            <a:endParaRPr lang="en-US" sz="800" dirty="0"/>
          </a:p>
          <a:p>
            <a:pPr lvl="1">
              <a:lnSpc>
                <a:spcPct val="80000"/>
              </a:lnSpc>
            </a:pPr>
            <a:r>
              <a:rPr lang="en-US" dirty="0"/>
              <a:t>Recall: a line is given by </a:t>
            </a:r>
            <a:r>
              <a:rPr lang="en-US" i="1" dirty="0">
                <a:latin typeface="Times New Roman" pitchFamily="18" charset="0"/>
                <a:cs typeface="Times New Roman" pitchFamily="18" charset="0"/>
              </a:rPr>
              <a:t>ax + by + c </a:t>
            </a:r>
            <a:r>
              <a:rPr lang="en-US" dirty="0">
                <a:latin typeface="Times New Roman" pitchFamily="18" charset="0"/>
                <a:cs typeface="Times New Roman" pitchFamily="18" charset="0"/>
              </a:rPr>
              <a:t>= 0 </a:t>
            </a:r>
            <a:r>
              <a:rPr lang="en-US" dirty="0">
                <a:cs typeface="Times New Roman" pitchFamily="18" charset="0"/>
              </a:rPr>
              <a:t>or</a:t>
            </a:r>
          </a:p>
          <a:p>
            <a:pPr>
              <a:lnSpc>
                <a:spcPct val="80000"/>
              </a:lnSpc>
              <a:buFontTx/>
              <a:buChar char="•"/>
            </a:pPr>
            <a:endParaRPr lang="en-US" sz="2400" dirty="0"/>
          </a:p>
        </p:txBody>
      </p:sp>
      <p:graphicFrame>
        <p:nvGraphicFramePr>
          <p:cNvPr id="26" name="Object 27"/>
          <p:cNvGraphicFramePr>
            <a:graphicFrameLocks noChangeAspect="1"/>
          </p:cNvGraphicFramePr>
          <p:nvPr/>
        </p:nvGraphicFramePr>
        <p:xfrm>
          <a:off x="3657600" y="4114802"/>
          <a:ext cx="1568450" cy="542925"/>
        </p:xfrm>
        <a:graphic>
          <a:graphicData uri="http://schemas.openxmlformats.org/presentationml/2006/ole">
            <mc:AlternateContent xmlns:mc="http://schemas.openxmlformats.org/markup-compatibility/2006">
              <mc:Choice xmlns:v="urn:schemas-microsoft-com:vml" Requires="v">
                <p:oleObj spid="_x0000_s36917" name="Equation" r:id="rId5" imgW="660400" imgH="228600" progId="Equation.3">
                  <p:embed/>
                </p:oleObj>
              </mc:Choice>
              <mc:Fallback>
                <p:oleObj name="Equation" r:id="rId5" imgW="660400" imgH="228600" progId="Equation.3">
                  <p:embed/>
                  <p:pic>
                    <p:nvPicPr>
                      <p:cNvPr id="26" name="Object 27"/>
                      <p:cNvPicPr>
                        <a:picLocks noChangeAspect="1" noChangeArrowheads="1"/>
                      </p:cNvPicPr>
                      <p:nvPr/>
                    </p:nvPicPr>
                    <p:blipFill>
                      <a:blip r:embed="rId6"/>
                      <a:srcRect/>
                      <a:stretch>
                        <a:fillRect/>
                      </a:stretch>
                    </p:blipFill>
                    <p:spPr bwMode="auto">
                      <a:xfrm>
                        <a:off x="3657600" y="4114802"/>
                        <a:ext cx="1568450"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8" name="Rectangle 24"/>
          <p:cNvSpPr>
            <a:spLocks noChangeArrowheads="1"/>
          </p:cNvSpPr>
          <p:nvPr/>
        </p:nvSpPr>
        <p:spPr bwMode="auto">
          <a:xfrm>
            <a:off x="3505200" y="4114800"/>
            <a:ext cx="1905000" cy="609600"/>
          </a:xfrm>
          <a:prstGeom prst="rect">
            <a:avLst/>
          </a:prstGeom>
          <a:noFill/>
          <a:ln w="28575">
            <a:solidFill>
              <a:srgbClr val="CC3300"/>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graphicFrame>
        <p:nvGraphicFramePr>
          <p:cNvPr id="29" name="Object 5"/>
          <p:cNvGraphicFramePr>
            <a:graphicFrameLocks noChangeAspect="1"/>
          </p:cNvGraphicFramePr>
          <p:nvPr/>
        </p:nvGraphicFramePr>
        <p:xfrm>
          <a:off x="2819400" y="5562602"/>
          <a:ext cx="3429000" cy="1121691"/>
        </p:xfrm>
        <a:graphic>
          <a:graphicData uri="http://schemas.openxmlformats.org/presentationml/2006/ole">
            <mc:AlternateContent xmlns:mc="http://schemas.openxmlformats.org/markup-compatibility/2006">
              <mc:Choice xmlns:v="urn:schemas-microsoft-com:vml" Requires="v">
                <p:oleObj spid="_x0000_s36918" name="Equation" r:id="rId7" imgW="2082600" imgH="711000" progId="Equation.3">
                  <p:embed/>
                </p:oleObj>
              </mc:Choice>
              <mc:Fallback>
                <p:oleObj name="Equation" r:id="rId7" imgW="2082600" imgH="711000" progId="Equation.3">
                  <p:embed/>
                  <p:pic>
                    <p:nvPicPr>
                      <p:cNvPr id="29" name="Object 5"/>
                      <p:cNvPicPr>
                        <a:picLocks noChangeAspect="1" noChangeArrowheads="1"/>
                      </p:cNvPicPr>
                      <p:nvPr/>
                    </p:nvPicPr>
                    <p:blipFill>
                      <a:blip r:embed="rId8"/>
                      <a:srcRect/>
                      <a:stretch>
                        <a:fillRect/>
                      </a:stretch>
                    </p:blipFill>
                    <p:spPr bwMode="auto">
                      <a:xfrm>
                        <a:off x="2819400" y="5562602"/>
                        <a:ext cx="3429000" cy="1121691"/>
                      </a:xfrm>
                      <a:prstGeom prst="rect">
                        <a:avLst/>
                      </a:prstGeom>
                      <a:noFill/>
                    </p:spPr>
                  </p:pic>
                </p:oleObj>
              </mc:Fallback>
            </mc:AlternateContent>
          </a:graphicData>
        </a:graphic>
      </p:graphicFrame>
    </p:spTree>
    <p:extLst>
      <p:ext uri="{BB962C8B-B14F-4D97-AF65-F5344CB8AC3E}">
        <p14:creationId xmlns:p14="http://schemas.microsoft.com/office/powerpoint/2010/main" val="19079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05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05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60510">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01" grpId="0" animBg="1"/>
      <p:bldP spid="660510"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3"/>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2053" name="Rectangle 4"/>
          <p:cNvSpPr>
            <a:spLocks noChangeArrowheads="1"/>
          </p:cNvSpPr>
          <p:nvPr/>
        </p:nvSpPr>
        <p:spPr bwMode="auto">
          <a:xfrm>
            <a:off x="1060452" y="1806577"/>
            <a:ext cx="207963" cy="265113"/>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4" name="Rectangle 5"/>
          <p:cNvSpPr>
            <a:spLocks noChangeArrowheads="1"/>
          </p:cNvSpPr>
          <p:nvPr/>
        </p:nvSpPr>
        <p:spPr bwMode="auto">
          <a:xfrm>
            <a:off x="7669215" y="1814513"/>
            <a:ext cx="293687" cy="2667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5" name="Text Box 6"/>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a:solidFill>
                  <a:srgbClr val="000000"/>
                </a:solidFill>
                <a:latin typeface="Times New Roman" pitchFamily="18" charset="0"/>
                <a:cs typeface="Arial" charset="0"/>
              </a:rPr>
              <a:t>X</a:t>
            </a:r>
          </a:p>
        </p:txBody>
      </p:sp>
      <p:sp>
        <p:nvSpPr>
          <p:cNvPr id="2056" name="Freeform 7"/>
          <p:cNvSpPr>
            <a:spLocks/>
          </p:cNvSpPr>
          <p:nvPr/>
        </p:nvSpPr>
        <p:spPr bwMode="auto">
          <a:xfrm>
            <a:off x="2655888"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7" name="Text Box 8"/>
          <p:cNvSpPr txBox="1">
            <a:spLocks noChangeArrowheads="1"/>
          </p:cNvSpPr>
          <p:nvPr/>
        </p:nvSpPr>
        <p:spPr bwMode="auto">
          <a:xfrm>
            <a:off x="2655890" y="2286000"/>
            <a:ext cx="192087"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dirty="0">
                <a:solidFill>
                  <a:srgbClr val="000000"/>
                </a:solidFill>
                <a:latin typeface="Times New Roman" pitchFamily="18" charset="0"/>
                <a:cs typeface="Arial" charset="0"/>
              </a:rPr>
              <a:t>x</a:t>
            </a:r>
          </a:p>
        </p:txBody>
      </p:sp>
      <p:sp>
        <p:nvSpPr>
          <p:cNvPr id="2058" name="Freeform 9"/>
          <p:cNvSpPr>
            <a:spLocks/>
          </p:cNvSpPr>
          <p:nvPr/>
        </p:nvSpPr>
        <p:spPr bwMode="auto">
          <a:xfrm>
            <a:off x="6126163"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59" name="Text Box 10"/>
          <p:cNvSpPr txBox="1">
            <a:spLocks noChangeArrowheads="1"/>
          </p:cNvSpPr>
          <p:nvPr/>
        </p:nvSpPr>
        <p:spPr bwMode="auto">
          <a:xfrm>
            <a:off x="6057902" y="2286000"/>
            <a:ext cx="346075"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660500" name="Line 20"/>
          <p:cNvSpPr>
            <a:spLocks noChangeShapeType="1"/>
          </p:cNvSpPr>
          <p:nvPr/>
        </p:nvSpPr>
        <p:spPr bwMode="auto">
          <a:xfrm flipH="1" flipV="1">
            <a:off x="2916240" y="2457450"/>
            <a:ext cx="238125" cy="1377950"/>
          </a:xfrm>
          <a:prstGeom prst="line">
            <a:avLst/>
          </a:prstGeom>
          <a:noFill/>
          <a:ln w="38100">
            <a:solidFill>
              <a:srgbClr val="CC33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60501" name="Line 21"/>
          <p:cNvSpPr>
            <a:spLocks noChangeShapeType="1"/>
          </p:cNvSpPr>
          <p:nvPr/>
        </p:nvSpPr>
        <p:spPr bwMode="auto">
          <a:xfrm flipV="1">
            <a:off x="5837240" y="2468563"/>
            <a:ext cx="231775" cy="1382712"/>
          </a:xfrm>
          <a:prstGeom prst="line">
            <a:avLst/>
          </a:prstGeom>
          <a:noFill/>
          <a:ln w="38100">
            <a:solidFill>
              <a:srgbClr val="CC33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2062" name="Rectangle 27"/>
          <p:cNvSpPr>
            <a:spLocks noGrp="1" noChangeArrowheads="1"/>
          </p:cNvSpPr>
          <p:nvPr>
            <p:ph type="title"/>
          </p:nvPr>
        </p:nvSpPr>
        <p:spPr/>
        <p:txBody>
          <a:bodyPr/>
          <a:lstStyle/>
          <a:p>
            <a:r>
              <a:rPr lang="en-US"/>
              <a:t>Epipolar constraint: Calibrated case</a:t>
            </a:r>
          </a:p>
        </p:txBody>
      </p:sp>
      <p:sp>
        <p:nvSpPr>
          <p:cNvPr id="660510" name="Rectangle 30"/>
          <p:cNvSpPr>
            <a:spLocks noGrp="1" noChangeArrowheads="1"/>
          </p:cNvSpPr>
          <p:nvPr>
            <p:ph type="body" idx="1"/>
          </p:nvPr>
        </p:nvSpPr>
        <p:spPr>
          <a:xfrm>
            <a:off x="381000" y="4800600"/>
            <a:ext cx="8534400" cy="1981200"/>
          </a:xfrm>
        </p:spPr>
        <p:txBody>
          <a:bodyPr/>
          <a:lstStyle/>
          <a:p>
            <a:pPr>
              <a:lnSpc>
                <a:spcPct val="80000"/>
              </a:lnSpc>
              <a:buFontTx/>
              <a:buChar char="•"/>
            </a:pPr>
            <a:r>
              <a:rPr lang="en-US" sz="2400" b="1" i="1" dirty="0"/>
              <a:t>E x</a:t>
            </a:r>
            <a:r>
              <a:rPr lang="en-US" sz="2400" dirty="0"/>
              <a:t> 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a:t>E x</a:t>
            </a:r>
            <a:r>
              <a:rPr lang="en-US" sz="2400" dirty="0"/>
              <a:t>)</a:t>
            </a:r>
          </a:p>
          <a:p>
            <a:pPr>
              <a:lnSpc>
                <a:spcPct val="80000"/>
              </a:lnSpc>
              <a:buFontTx/>
              <a:buChar char="•"/>
            </a:pPr>
            <a:r>
              <a:rPr lang="en-US" sz="2400" b="1" i="1" dirty="0" err="1"/>
              <a:t>E</a:t>
            </a:r>
            <a:r>
              <a:rPr lang="en-US" sz="2400" i="1" baseline="30000" dirty="0" err="1"/>
              <a:t>T</a:t>
            </a:r>
            <a:r>
              <a:rPr lang="en-US" sz="2400" b="1" i="1" dirty="0" err="1"/>
              <a:t>x</a:t>
            </a:r>
            <a:r>
              <a:rPr lang="en-US" sz="2400" i="1" dirty="0"/>
              <a:t>'</a:t>
            </a:r>
            <a:r>
              <a:rPr lang="en-US" sz="2400" b="1" dirty="0"/>
              <a:t> </a:t>
            </a:r>
            <a:r>
              <a:rPr lang="en-US" sz="2400" dirty="0"/>
              <a:t>is the </a:t>
            </a:r>
            <a:r>
              <a:rPr lang="en-US" sz="2400" dirty="0" err="1"/>
              <a:t>epipolar</a:t>
            </a:r>
            <a:r>
              <a:rPr lang="en-US" sz="2400" dirty="0"/>
              <a:t> line associated with </a:t>
            </a:r>
            <a:r>
              <a:rPr lang="en-US" sz="2400" b="1" i="1" dirty="0"/>
              <a:t>x'</a:t>
            </a:r>
            <a:r>
              <a:rPr lang="en-US" sz="2400" i="1" dirty="0"/>
              <a:t> </a:t>
            </a:r>
            <a:r>
              <a:rPr lang="en-US" sz="2400" dirty="0"/>
              <a:t>(</a:t>
            </a:r>
            <a:r>
              <a:rPr lang="en-US" sz="2400" b="1" i="1" dirty="0"/>
              <a:t>l</a:t>
            </a:r>
            <a:r>
              <a:rPr lang="en-US" sz="2400" i="1" dirty="0"/>
              <a:t> = </a:t>
            </a:r>
            <a:r>
              <a:rPr lang="en-US" sz="2400" b="1" i="1" dirty="0" err="1"/>
              <a:t>E</a:t>
            </a:r>
            <a:r>
              <a:rPr lang="en-US" sz="2400" i="1" baseline="30000" dirty="0" err="1"/>
              <a:t>T</a:t>
            </a:r>
            <a:r>
              <a:rPr lang="en-US" sz="2400" b="1" i="1" dirty="0" err="1"/>
              <a:t>x</a:t>
            </a:r>
            <a:r>
              <a:rPr lang="en-US" sz="2400" i="1" dirty="0"/>
              <a:t>'</a:t>
            </a:r>
            <a:r>
              <a:rPr lang="en-US" sz="2400" dirty="0"/>
              <a:t>)</a:t>
            </a:r>
            <a:endParaRPr lang="en-US" sz="2400" i="1" dirty="0"/>
          </a:p>
          <a:p>
            <a:pPr>
              <a:lnSpc>
                <a:spcPct val="80000"/>
              </a:lnSpc>
              <a:buFontTx/>
              <a:buChar char="•"/>
            </a:pPr>
            <a:r>
              <a:rPr lang="en-US" sz="2400" b="1" i="1" dirty="0"/>
              <a:t>E </a:t>
            </a:r>
            <a:r>
              <a:rPr lang="en-US" sz="2400" b="1" i="1" dirty="0" err="1"/>
              <a:t>e</a:t>
            </a:r>
            <a:r>
              <a:rPr lang="en-US" sz="2400" i="1" dirty="0"/>
              <a:t> </a:t>
            </a:r>
            <a:r>
              <a:rPr lang="en-US" sz="2400" dirty="0"/>
              <a:t>= 0   and   </a:t>
            </a:r>
            <a:r>
              <a:rPr lang="en-US" sz="2400" b="1" i="1" dirty="0" err="1"/>
              <a:t>E</a:t>
            </a:r>
            <a:r>
              <a:rPr lang="en-US" sz="2400" i="1" baseline="30000" dirty="0" err="1"/>
              <a:t>T</a:t>
            </a:r>
            <a:r>
              <a:rPr lang="en-US" sz="2400" b="1" i="1" dirty="0" err="1"/>
              <a:t>e</a:t>
            </a:r>
            <a:r>
              <a:rPr lang="en-US" sz="2400" i="1" dirty="0"/>
              <a:t>' = 0</a:t>
            </a:r>
          </a:p>
          <a:p>
            <a:pPr>
              <a:lnSpc>
                <a:spcPct val="80000"/>
              </a:lnSpc>
              <a:buFontTx/>
              <a:buChar char="•"/>
            </a:pPr>
            <a:r>
              <a:rPr lang="en-US" sz="2400" b="1" i="1" dirty="0"/>
              <a:t>E</a:t>
            </a:r>
            <a:r>
              <a:rPr lang="en-US" sz="2400" i="1" dirty="0"/>
              <a:t> </a:t>
            </a:r>
            <a:r>
              <a:rPr lang="en-US" sz="2400" dirty="0"/>
              <a:t>is singular (rank two)</a:t>
            </a:r>
          </a:p>
          <a:p>
            <a:pPr>
              <a:lnSpc>
                <a:spcPct val="80000"/>
              </a:lnSpc>
              <a:buFontTx/>
              <a:buChar char="•"/>
            </a:pPr>
            <a:r>
              <a:rPr lang="en-US" sz="2400" b="1" i="1" dirty="0"/>
              <a:t>E</a:t>
            </a:r>
            <a:r>
              <a:rPr lang="en-US" sz="2400" dirty="0"/>
              <a:t> has five degrees of freedom </a:t>
            </a:r>
          </a:p>
        </p:txBody>
      </p:sp>
      <p:sp>
        <p:nvSpPr>
          <p:cNvPr id="660498" name="Oval 18"/>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60499" name="Oval 19"/>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graphicFrame>
        <p:nvGraphicFramePr>
          <p:cNvPr id="21" name="Object 27"/>
          <p:cNvGraphicFramePr>
            <a:graphicFrameLocks noChangeAspect="1"/>
          </p:cNvGraphicFramePr>
          <p:nvPr/>
        </p:nvGraphicFramePr>
        <p:xfrm>
          <a:off x="3657600" y="4114802"/>
          <a:ext cx="1568450" cy="542925"/>
        </p:xfrm>
        <a:graphic>
          <a:graphicData uri="http://schemas.openxmlformats.org/presentationml/2006/ole">
            <mc:AlternateContent xmlns:mc="http://schemas.openxmlformats.org/markup-compatibility/2006">
              <mc:Choice xmlns:v="urn:schemas-microsoft-com:vml" Requires="v">
                <p:oleObj spid="_x0000_s38939" name="Equation" r:id="rId5" imgW="660400" imgH="228600" progId="Equation.3">
                  <p:embed/>
                </p:oleObj>
              </mc:Choice>
              <mc:Fallback>
                <p:oleObj name="Equation" r:id="rId5" imgW="660400" imgH="228600" progId="Equation.3">
                  <p:embed/>
                  <p:pic>
                    <p:nvPicPr>
                      <p:cNvPr id="21" name="Object 27"/>
                      <p:cNvPicPr>
                        <a:picLocks noChangeAspect="1" noChangeArrowheads="1"/>
                      </p:cNvPicPr>
                      <p:nvPr/>
                    </p:nvPicPr>
                    <p:blipFill>
                      <a:blip r:embed="rId6"/>
                      <a:srcRect/>
                      <a:stretch>
                        <a:fillRect/>
                      </a:stretch>
                    </p:blipFill>
                    <p:spPr bwMode="auto">
                      <a:xfrm>
                        <a:off x="3657600" y="4114802"/>
                        <a:ext cx="1568450" cy="542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2" name="Rectangle 24"/>
          <p:cNvSpPr>
            <a:spLocks noChangeArrowheads="1"/>
          </p:cNvSpPr>
          <p:nvPr/>
        </p:nvSpPr>
        <p:spPr bwMode="auto">
          <a:xfrm>
            <a:off x="3505200" y="4114800"/>
            <a:ext cx="1905000" cy="609600"/>
          </a:xfrm>
          <a:prstGeom prst="rect">
            <a:avLst/>
          </a:prstGeom>
          <a:noFill/>
          <a:ln w="28575">
            <a:solidFill>
              <a:srgbClr val="CC3300"/>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Tree>
    <p:extLst>
      <p:ext uri="{BB962C8B-B14F-4D97-AF65-F5344CB8AC3E}">
        <p14:creationId xmlns:p14="http://schemas.microsoft.com/office/powerpoint/2010/main" val="280830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60501"/>
                                        </p:tgtEl>
                                        <p:attrNameLst>
                                          <p:attrName>style.visibility</p:attrName>
                                        </p:attrNameLst>
                                      </p:cBhvr>
                                      <p:to>
                                        <p:strVal val="visible"/>
                                      </p:to>
                                    </p:set>
                                  </p:childTnLst>
                                  <p:subTnLst>
                                    <p:set>
                                      <p:cBhvr override="childStyle">
                                        <p:cTn dur="1" fill="hold" display="0" masterRel="nextClick" afterEffect="1"/>
                                        <p:tgtEl>
                                          <p:spTgt spid="66050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05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0500"/>
                                        </p:tgtEl>
                                        <p:attrNameLst>
                                          <p:attrName>style.visibility</p:attrName>
                                        </p:attrNameLst>
                                      </p:cBhvr>
                                      <p:to>
                                        <p:strVal val="visible"/>
                                      </p:to>
                                    </p:set>
                                  </p:childTnLst>
                                  <p:subTnLst>
                                    <p:set>
                                      <p:cBhvr override="childStyle">
                                        <p:cTn dur="1" fill="hold" display="0" masterRel="nextClick" afterEffect="1"/>
                                        <p:tgtEl>
                                          <p:spTgt spid="66050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605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049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049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6051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605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0500" grpId="0" animBg="1"/>
      <p:bldP spid="660501" grpId="0" animBg="1"/>
      <p:bldP spid="660510" grpId="0" uiExpand="1" build="p"/>
      <p:bldP spid="660498" grpId="0" animBg="1"/>
      <p:bldP spid="66049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5"/>
          <p:cNvSpPr>
            <a:spLocks noGrp="1" noChangeArrowheads="1"/>
          </p:cNvSpPr>
          <p:nvPr>
            <p:ph type="title"/>
          </p:nvPr>
        </p:nvSpPr>
        <p:spPr/>
        <p:txBody>
          <a:bodyPr/>
          <a:lstStyle/>
          <a:p>
            <a:r>
              <a:rPr lang="en-US"/>
              <a:t>Epipolar constraint: Uncalibrated case</a:t>
            </a:r>
          </a:p>
        </p:txBody>
      </p:sp>
      <p:sp>
        <p:nvSpPr>
          <p:cNvPr id="679971" name="Rectangle 35"/>
          <p:cNvSpPr>
            <a:spLocks noGrp="1" noChangeArrowheads="1"/>
          </p:cNvSpPr>
          <p:nvPr>
            <p:ph type="body" idx="1"/>
          </p:nvPr>
        </p:nvSpPr>
        <p:spPr>
          <a:xfrm>
            <a:off x="809080" y="1142999"/>
            <a:ext cx="7772400" cy="3166201"/>
          </a:xfrm>
        </p:spPr>
        <p:txBody>
          <a:bodyPr/>
          <a:lstStyle/>
          <a:p>
            <a:pPr>
              <a:lnSpc>
                <a:spcPct val="90000"/>
              </a:lnSpc>
              <a:buFontTx/>
              <a:buChar char="•"/>
            </a:pPr>
            <a:r>
              <a:rPr lang="en-US" dirty="0"/>
              <a:t>Recall that we normalized the coordinates</a:t>
            </a:r>
          </a:p>
          <a:p>
            <a:pPr marL="0" indent="0">
              <a:lnSpc>
                <a:spcPct val="90000"/>
              </a:lnSpc>
            </a:pPr>
            <a:endParaRPr lang="en-US" dirty="0"/>
          </a:p>
          <a:p>
            <a:pPr marL="0" indent="0">
              <a:lnSpc>
                <a:spcPct val="90000"/>
              </a:lnSpc>
            </a:pPr>
            <a:r>
              <a:rPr lang="en-US" dirty="0"/>
              <a:t>where      is the image coordinates</a:t>
            </a:r>
          </a:p>
          <a:p>
            <a:pPr>
              <a:lnSpc>
                <a:spcPct val="90000"/>
              </a:lnSpc>
              <a:buFontTx/>
              <a:buChar char="•"/>
            </a:pPr>
            <a:r>
              <a:rPr lang="en-US" dirty="0"/>
              <a:t>But in the </a:t>
            </a:r>
            <a:r>
              <a:rPr lang="en-US" i="1" dirty="0"/>
              <a:t>uncalibrated</a:t>
            </a:r>
            <a:r>
              <a:rPr lang="en-US" dirty="0"/>
              <a:t> case, </a:t>
            </a:r>
            <a:r>
              <a:rPr lang="en-US" b="1" i="1" dirty="0"/>
              <a:t>K</a:t>
            </a:r>
            <a:r>
              <a:rPr lang="en-US" dirty="0"/>
              <a:t> and </a:t>
            </a:r>
            <a:r>
              <a:rPr lang="en-US" b="1" i="1" dirty="0"/>
              <a:t>K</a:t>
            </a:r>
            <a:r>
              <a:rPr lang="en-US" i="1" dirty="0"/>
              <a:t>’</a:t>
            </a:r>
            <a:r>
              <a:rPr lang="en-US" dirty="0"/>
              <a:t> are unknown!</a:t>
            </a:r>
          </a:p>
          <a:p>
            <a:pPr>
              <a:lnSpc>
                <a:spcPct val="90000"/>
              </a:lnSpc>
              <a:buFontTx/>
              <a:buChar char="•"/>
            </a:pPr>
            <a:r>
              <a:rPr lang="en-US" dirty="0"/>
              <a:t>We can write the </a:t>
            </a:r>
            <a:r>
              <a:rPr lang="en-US" dirty="0" err="1"/>
              <a:t>epipolar</a:t>
            </a:r>
            <a:r>
              <a:rPr lang="en-US" dirty="0"/>
              <a:t> constraint in terms of </a:t>
            </a:r>
            <a:r>
              <a:rPr lang="en-US" i="1" dirty="0"/>
              <a:t>unknown</a:t>
            </a:r>
            <a:r>
              <a:rPr lang="en-US" dirty="0"/>
              <a:t> normalized coordinates:</a:t>
            </a:r>
          </a:p>
        </p:txBody>
      </p:sp>
      <p:pic>
        <p:nvPicPr>
          <p:cNvPr id="2" name="Picture 1">
            <a:extLst>
              <a:ext uri="{FF2B5EF4-FFF2-40B4-BE49-F238E27FC236}">
                <a16:creationId xmlns:a16="http://schemas.microsoft.com/office/drawing/2014/main" id="{BD02A1C6-8087-3A41-A459-20050CD84F6A}"/>
              </a:ext>
            </a:extLst>
          </p:cNvPr>
          <p:cNvPicPr>
            <a:picLocks noChangeAspect="1"/>
          </p:cNvPicPr>
          <p:nvPr/>
        </p:nvPicPr>
        <p:blipFill>
          <a:blip r:embed="rId3"/>
          <a:stretch>
            <a:fillRect/>
          </a:stretch>
        </p:blipFill>
        <p:spPr>
          <a:xfrm>
            <a:off x="2639062" y="1600200"/>
            <a:ext cx="1770376" cy="369762"/>
          </a:xfrm>
          <a:prstGeom prst="rect">
            <a:avLst/>
          </a:prstGeom>
        </p:spPr>
      </p:pic>
      <p:pic>
        <p:nvPicPr>
          <p:cNvPr id="4" name="Picture 3">
            <a:extLst>
              <a:ext uri="{FF2B5EF4-FFF2-40B4-BE49-F238E27FC236}">
                <a16:creationId xmlns:a16="http://schemas.microsoft.com/office/drawing/2014/main" id="{2E0AC86B-A2DA-A247-B21F-A431604D6AFC}"/>
              </a:ext>
            </a:extLst>
          </p:cNvPr>
          <p:cNvPicPr>
            <a:picLocks noChangeAspect="1"/>
          </p:cNvPicPr>
          <p:nvPr/>
        </p:nvPicPr>
        <p:blipFill>
          <a:blip r:embed="rId4"/>
          <a:stretch>
            <a:fillRect/>
          </a:stretch>
        </p:blipFill>
        <p:spPr>
          <a:xfrm>
            <a:off x="4839139" y="1600200"/>
            <a:ext cx="2084114" cy="369762"/>
          </a:xfrm>
          <a:prstGeom prst="rect">
            <a:avLst/>
          </a:prstGeom>
        </p:spPr>
      </p:pic>
      <p:pic>
        <p:nvPicPr>
          <p:cNvPr id="5" name="Picture 4">
            <a:extLst>
              <a:ext uri="{FF2B5EF4-FFF2-40B4-BE49-F238E27FC236}">
                <a16:creationId xmlns:a16="http://schemas.microsoft.com/office/drawing/2014/main" id="{77DA37B2-E9D0-4E4C-A400-8DC983FE815F}"/>
              </a:ext>
            </a:extLst>
          </p:cNvPr>
          <p:cNvPicPr>
            <a:picLocks noChangeAspect="1"/>
          </p:cNvPicPr>
          <p:nvPr/>
        </p:nvPicPr>
        <p:blipFill>
          <a:blip r:embed="rId5"/>
          <a:stretch>
            <a:fillRect/>
          </a:stretch>
        </p:blipFill>
        <p:spPr>
          <a:xfrm>
            <a:off x="2227353" y="4262711"/>
            <a:ext cx="1916397" cy="394894"/>
          </a:xfrm>
          <a:prstGeom prst="rect">
            <a:avLst/>
          </a:prstGeom>
        </p:spPr>
      </p:pic>
      <p:pic>
        <p:nvPicPr>
          <p:cNvPr id="8" name="Picture 7">
            <a:extLst>
              <a:ext uri="{FF2B5EF4-FFF2-40B4-BE49-F238E27FC236}">
                <a16:creationId xmlns:a16="http://schemas.microsoft.com/office/drawing/2014/main" id="{A1687EC7-76E9-8046-89BF-6186C17AEEAF}"/>
              </a:ext>
            </a:extLst>
          </p:cNvPr>
          <p:cNvPicPr>
            <a:picLocks noChangeAspect="1"/>
          </p:cNvPicPr>
          <p:nvPr/>
        </p:nvPicPr>
        <p:blipFill>
          <a:blip r:embed="rId6"/>
          <a:stretch>
            <a:fillRect/>
          </a:stretch>
        </p:blipFill>
        <p:spPr>
          <a:xfrm>
            <a:off x="884843" y="4800600"/>
            <a:ext cx="4401907" cy="476196"/>
          </a:xfrm>
          <a:prstGeom prst="rect">
            <a:avLst/>
          </a:prstGeom>
        </p:spPr>
      </p:pic>
      <p:pic>
        <p:nvPicPr>
          <p:cNvPr id="9" name="Picture 8">
            <a:extLst>
              <a:ext uri="{FF2B5EF4-FFF2-40B4-BE49-F238E27FC236}">
                <a16:creationId xmlns:a16="http://schemas.microsoft.com/office/drawing/2014/main" id="{72AA0A1F-F455-A644-A0D6-0BA6BFDC8D69}"/>
              </a:ext>
            </a:extLst>
          </p:cNvPr>
          <p:cNvPicPr>
            <a:picLocks noChangeAspect="1"/>
          </p:cNvPicPr>
          <p:nvPr/>
        </p:nvPicPr>
        <p:blipFill>
          <a:blip r:embed="rId7"/>
          <a:stretch>
            <a:fillRect/>
          </a:stretch>
        </p:blipFill>
        <p:spPr>
          <a:xfrm>
            <a:off x="2046453" y="2100577"/>
            <a:ext cx="241300" cy="330200"/>
          </a:xfrm>
          <a:prstGeom prst="rect">
            <a:avLst/>
          </a:prstGeom>
        </p:spPr>
      </p:pic>
      <p:pic>
        <p:nvPicPr>
          <p:cNvPr id="10" name="Picture 9">
            <a:extLst>
              <a:ext uri="{FF2B5EF4-FFF2-40B4-BE49-F238E27FC236}">
                <a16:creationId xmlns:a16="http://schemas.microsoft.com/office/drawing/2014/main" id="{0BFDE51F-4009-404E-9BB9-24D90F0CA17B}"/>
              </a:ext>
            </a:extLst>
          </p:cNvPr>
          <p:cNvPicPr>
            <a:picLocks noChangeAspect="1"/>
          </p:cNvPicPr>
          <p:nvPr/>
        </p:nvPicPr>
        <p:blipFill>
          <a:blip r:embed="rId8"/>
          <a:stretch>
            <a:fillRect/>
          </a:stretch>
        </p:blipFill>
        <p:spPr>
          <a:xfrm>
            <a:off x="1210050" y="5334000"/>
            <a:ext cx="4076700" cy="476196"/>
          </a:xfrm>
          <a:prstGeom prst="rect">
            <a:avLst/>
          </a:prstGeom>
        </p:spPr>
      </p:pic>
      <p:pic>
        <p:nvPicPr>
          <p:cNvPr id="11" name="Picture 10">
            <a:extLst>
              <a:ext uri="{FF2B5EF4-FFF2-40B4-BE49-F238E27FC236}">
                <a16:creationId xmlns:a16="http://schemas.microsoft.com/office/drawing/2014/main" id="{F3651EE1-65BA-D049-B4A7-D4C3400F4748}"/>
              </a:ext>
            </a:extLst>
          </p:cNvPr>
          <p:cNvPicPr>
            <a:picLocks noChangeAspect="1"/>
          </p:cNvPicPr>
          <p:nvPr/>
        </p:nvPicPr>
        <p:blipFill>
          <a:blip r:embed="rId9"/>
          <a:stretch>
            <a:fillRect/>
          </a:stretch>
        </p:blipFill>
        <p:spPr>
          <a:xfrm>
            <a:off x="1965700" y="6121400"/>
            <a:ext cx="2082800" cy="431800"/>
          </a:xfrm>
          <a:prstGeom prst="rect">
            <a:avLst/>
          </a:prstGeom>
        </p:spPr>
      </p:pic>
      <p:pic>
        <p:nvPicPr>
          <p:cNvPr id="12" name="Picture 11">
            <a:extLst>
              <a:ext uri="{FF2B5EF4-FFF2-40B4-BE49-F238E27FC236}">
                <a16:creationId xmlns:a16="http://schemas.microsoft.com/office/drawing/2014/main" id="{927C1464-0E57-BD41-97E3-70BF12CA7C89}"/>
              </a:ext>
            </a:extLst>
          </p:cNvPr>
          <p:cNvPicPr>
            <a:picLocks noChangeAspect="1"/>
          </p:cNvPicPr>
          <p:nvPr/>
        </p:nvPicPr>
        <p:blipFill>
          <a:blip r:embed="rId10"/>
          <a:stretch>
            <a:fillRect/>
          </a:stretch>
        </p:blipFill>
        <p:spPr>
          <a:xfrm>
            <a:off x="7980160" y="1271355"/>
            <a:ext cx="956079" cy="994322"/>
          </a:xfrm>
          <a:prstGeom prst="rect">
            <a:avLst/>
          </a:prstGeom>
        </p:spPr>
      </p:pic>
      <p:sp>
        <p:nvSpPr>
          <p:cNvPr id="13" name="Right Brace 12">
            <a:extLst>
              <a:ext uri="{FF2B5EF4-FFF2-40B4-BE49-F238E27FC236}">
                <a16:creationId xmlns:a16="http://schemas.microsoft.com/office/drawing/2014/main" id="{302516A1-9321-8247-99BB-A393CF249F06}"/>
              </a:ext>
            </a:extLst>
          </p:cNvPr>
          <p:cNvSpPr/>
          <p:nvPr/>
        </p:nvSpPr>
        <p:spPr bwMode="auto">
          <a:xfrm rot="5400000">
            <a:off x="2622288" y="4799822"/>
            <a:ext cx="431799" cy="2262155"/>
          </a:xfrm>
          <a:prstGeom prst="rightBrace">
            <a:avLst>
              <a:gd name="adj1" fmla="val 52147"/>
              <a:gd name="adj2" fmla="val 49303"/>
            </a:avLst>
          </a:prstGeom>
          <a:solidFill>
            <a:schemeClr val="accent1">
              <a:alpha val="21620"/>
            </a:schemeClr>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grpSp>
        <p:nvGrpSpPr>
          <p:cNvPr id="14" name="Group 13">
            <a:extLst>
              <a:ext uri="{FF2B5EF4-FFF2-40B4-BE49-F238E27FC236}">
                <a16:creationId xmlns:a16="http://schemas.microsoft.com/office/drawing/2014/main" id="{44C157AB-22C6-CD4D-A153-F5703DD8ED89}"/>
              </a:ext>
            </a:extLst>
          </p:cNvPr>
          <p:cNvGrpSpPr/>
          <p:nvPr/>
        </p:nvGrpSpPr>
        <p:grpSpPr>
          <a:xfrm>
            <a:off x="5768044" y="5660478"/>
            <a:ext cx="3276600" cy="819150"/>
            <a:chOff x="4800600" y="5238750"/>
            <a:chExt cx="3657600" cy="914400"/>
          </a:xfrm>
        </p:grpSpPr>
        <p:sp>
          <p:nvSpPr>
            <p:cNvPr id="35" name="Text Box 18">
              <a:extLst>
                <a:ext uri="{FF2B5EF4-FFF2-40B4-BE49-F238E27FC236}">
                  <a16:creationId xmlns:a16="http://schemas.microsoft.com/office/drawing/2014/main" id="{BDF9B8C8-9BB2-E549-984C-617B0AC4177C}"/>
                </a:ext>
              </a:extLst>
            </p:cNvPr>
            <p:cNvSpPr txBox="1">
              <a:spLocks noChangeArrowheads="1"/>
            </p:cNvSpPr>
            <p:nvPr/>
          </p:nvSpPr>
          <p:spPr bwMode="auto">
            <a:xfrm>
              <a:off x="4970721" y="5322890"/>
              <a:ext cx="3079750" cy="731837"/>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b="1" dirty="0">
                  <a:solidFill>
                    <a:srgbClr val="000000"/>
                  </a:solidFill>
                  <a:latin typeface="Arial" charset="0"/>
                  <a:cs typeface="Arial" charset="0"/>
                </a:rPr>
                <a:t>Fundamental Matrix</a:t>
              </a:r>
            </a:p>
            <a:p>
              <a:pPr eaLnBrk="0" fontAlgn="base" hangingPunct="0">
                <a:spcBef>
                  <a:spcPct val="0"/>
                </a:spcBef>
                <a:spcAft>
                  <a:spcPct val="0"/>
                </a:spcAft>
                <a:defRPr/>
              </a:pPr>
              <a:r>
                <a:rPr lang="en-US" dirty="0">
                  <a:solidFill>
                    <a:srgbClr val="000000"/>
                  </a:solidFill>
                  <a:latin typeface="Arial" charset="0"/>
                  <a:cs typeface="Arial" charset="0"/>
                </a:rPr>
                <a:t>(</a:t>
              </a:r>
              <a:r>
                <a:rPr lang="en-US" dirty="0" err="1">
                  <a:solidFill>
                    <a:srgbClr val="000000"/>
                  </a:solidFill>
                  <a:latin typeface="Arial" charset="0"/>
                  <a:cs typeface="Arial" charset="0"/>
                </a:rPr>
                <a:t>Faugeras</a:t>
              </a:r>
              <a:r>
                <a:rPr lang="en-US" dirty="0">
                  <a:solidFill>
                    <a:srgbClr val="000000"/>
                  </a:solidFill>
                  <a:latin typeface="Arial" charset="0"/>
                  <a:cs typeface="Arial" charset="0"/>
                </a:rPr>
                <a:t> and Luong, 1992)</a:t>
              </a:r>
              <a:endParaRPr lang="en-US" sz="2400" dirty="0">
                <a:solidFill>
                  <a:srgbClr val="000000"/>
                </a:solidFill>
                <a:latin typeface="Arial" charset="0"/>
                <a:cs typeface="Arial" charset="0"/>
              </a:endParaRPr>
            </a:p>
          </p:txBody>
        </p:sp>
        <p:sp>
          <p:nvSpPr>
            <p:cNvPr id="36" name="Rectangle 19">
              <a:extLst>
                <a:ext uri="{FF2B5EF4-FFF2-40B4-BE49-F238E27FC236}">
                  <a16:creationId xmlns:a16="http://schemas.microsoft.com/office/drawing/2014/main" id="{B95C9A7A-A1B8-CC4D-B74A-3A312E6331CF}"/>
                </a:ext>
              </a:extLst>
            </p:cNvPr>
            <p:cNvSpPr>
              <a:spLocks noChangeArrowheads="1"/>
            </p:cNvSpPr>
            <p:nvPr/>
          </p:nvSpPr>
          <p:spPr bwMode="auto">
            <a:xfrm>
              <a:off x="4800600" y="5238750"/>
              <a:ext cx="3657600" cy="914400"/>
            </a:xfrm>
            <a:prstGeom prst="rect">
              <a:avLst/>
            </a:prstGeom>
            <a:noFill/>
            <a:ln w="28575">
              <a:solidFill>
                <a:srgbClr val="CC3300"/>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grpSp>
      <p:pic>
        <p:nvPicPr>
          <p:cNvPr id="38" name="Picture 37">
            <a:extLst>
              <a:ext uri="{FF2B5EF4-FFF2-40B4-BE49-F238E27FC236}">
                <a16:creationId xmlns:a16="http://schemas.microsoft.com/office/drawing/2014/main" id="{B6849809-7E99-B94D-8B14-D9975B28757C}"/>
              </a:ext>
            </a:extLst>
          </p:cNvPr>
          <p:cNvPicPr>
            <a:picLocks noChangeAspect="1"/>
          </p:cNvPicPr>
          <p:nvPr/>
        </p:nvPicPr>
        <p:blipFill>
          <a:blip r:embed="rId11"/>
          <a:stretch>
            <a:fillRect/>
          </a:stretch>
        </p:blipFill>
        <p:spPr>
          <a:xfrm>
            <a:off x="6266411" y="5140342"/>
            <a:ext cx="2191788" cy="272907"/>
          </a:xfrm>
          <a:prstGeom prst="rect">
            <a:avLst/>
          </a:prstGeom>
        </p:spPr>
      </p:pic>
    </p:spTree>
    <p:extLst>
      <p:ext uri="{BB962C8B-B14F-4D97-AF65-F5344CB8AC3E}">
        <p14:creationId xmlns:p14="http://schemas.microsoft.com/office/powerpoint/2010/main" val="2477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799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7997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7997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7997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71" grpId="0" uiExpand="1" build="p"/>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AutoShape 4"/>
          <p:cNvSpPr>
            <a:spLocks noChangeArrowheads="1"/>
          </p:cNvSpPr>
          <p:nvPr/>
        </p:nvSpPr>
        <p:spPr bwMode="auto">
          <a:xfrm>
            <a:off x="2743200" y="4171950"/>
            <a:ext cx="685800" cy="381000"/>
          </a:xfrm>
          <a:prstGeom prst="rightArrow">
            <a:avLst>
              <a:gd name="adj1" fmla="val 50000"/>
              <a:gd name="adj2" fmla="val 45000"/>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125" name="Rectangle 6"/>
          <p:cNvSpPr>
            <a:spLocks noGrp="1" noChangeArrowheads="1"/>
          </p:cNvSpPr>
          <p:nvPr>
            <p:ph type="title"/>
          </p:nvPr>
        </p:nvSpPr>
        <p:spPr>
          <a:xfrm>
            <a:off x="685800" y="76200"/>
            <a:ext cx="7772400" cy="838200"/>
          </a:xfrm>
        </p:spPr>
        <p:txBody>
          <a:bodyPr/>
          <a:lstStyle/>
          <a:p>
            <a:r>
              <a:rPr lang="en-US" dirty="0" err="1"/>
              <a:t>Epipolar</a:t>
            </a:r>
            <a:r>
              <a:rPr lang="en-US" dirty="0"/>
              <a:t> constraint: </a:t>
            </a:r>
            <a:r>
              <a:rPr lang="en-US" dirty="0" err="1"/>
              <a:t>Uncalibrated</a:t>
            </a:r>
            <a:r>
              <a:rPr lang="en-US" dirty="0"/>
              <a:t> case</a:t>
            </a:r>
          </a:p>
        </p:txBody>
      </p:sp>
      <mc:AlternateContent xmlns:mc="http://schemas.openxmlformats.org/markup-compatibility/2006" xmlns:a14="http://schemas.microsoft.com/office/drawing/2010/main">
        <mc:Choice Requires="a14">
          <p:sp>
            <p:nvSpPr>
              <p:cNvPr id="671774" name="Rectangle 30"/>
              <p:cNvSpPr>
                <a:spLocks noChangeArrowheads="1"/>
              </p:cNvSpPr>
              <p:nvPr/>
            </p:nvSpPr>
            <p:spPr bwMode="auto">
              <a:xfrm>
                <a:off x="685800" y="4800600"/>
                <a:ext cx="8458200" cy="1752600"/>
              </a:xfrm>
              <a:prstGeom prst="rect">
                <a:avLst/>
              </a:prstGeom>
              <a:noFill/>
              <a:ln w="9525">
                <a:noFill/>
                <a:miter lim="800000"/>
                <a:headEnd/>
                <a:tailEnd/>
              </a:ln>
            </p:spPr>
            <p:txBody>
              <a:bodyPr/>
              <a:lstStyle/>
              <a:p>
                <a:pPr marL="342900" indent="-342900" eaLnBrk="0" fontAlgn="base" hangingPunct="0">
                  <a:lnSpc>
                    <a:spcPct val="80000"/>
                  </a:lnSpc>
                  <a:spcBef>
                    <a:spcPct val="20000"/>
                  </a:spcBef>
                  <a:spcAft>
                    <a:spcPct val="0"/>
                  </a:spcAft>
                  <a:buFontTx/>
                  <a:buChar char="•"/>
                  <a:defRPr/>
                </a:pPr>
                <a:r>
                  <a:rPr lang="en-US" sz="2400" b="1" i="1" dirty="0">
                    <a:solidFill>
                      <a:srgbClr val="000000"/>
                    </a:solidFill>
                    <a:latin typeface="Arial" charset="0"/>
                    <a:cs typeface="Arial" charset="0"/>
                  </a:rPr>
                  <a:t>F </a:t>
                </a:r>
                <a14:m>
                  <m:oMath xmlns:m="http://schemas.openxmlformats.org/officeDocument/2006/math">
                    <m:acc>
                      <m:accPr>
                        <m:chr m:val="̂"/>
                        <m:ctrlPr>
                          <a:rPr lang="en-US" sz="2400" b="1" i="1" dirty="0" smtClean="0">
                            <a:solidFill>
                              <a:srgbClr val="000000"/>
                            </a:solidFill>
                            <a:latin typeface="Cambria Math" panose="02040503050406030204" pitchFamily="18" charset="0"/>
                            <a:cs typeface="Arial" charset="0"/>
                          </a:rPr>
                        </m:ctrlPr>
                      </m:accPr>
                      <m:e>
                        <m:r>
                          <a:rPr lang="en-US" sz="2400" b="1" i="1" dirty="0" smtClean="0">
                            <a:solidFill>
                              <a:srgbClr val="000000"/>
                            </a:solidFill>
                            <a:latin typeface="Cambria Math" panose="02040503050406030204" pitchFamily="18" charset="0"/>
                            <a:cs typeface="Arial" charset="0"/>
                          </a:rPr>
                          <m:t>𝒙</m:t>
                        </m:r>
                      </m:e>
                    </m:acc>
                  </m:oMath>
                </a14:m>
                <a:r>
                  <a:rPr lang="en-US" sz="2400" dirty="0">
                    <a:solidFill>
                      <a:srgbClr val="000000"/>
                    </a:solidFill>
                    <a:latin typeface="Arial" charset="0"/>
                    <a:cs typeface="Arial" charset="0"/>
                  </a:rPr>
                  <a:t>  is the </a:t>
                </a:r>
                <a:r>
                  <a:rPr lang="en-US" sz="2400" dirty="0" err="1">
                    <a:solidFill>
                      <a:srgbClr val="000000"/>
                    </a:solidFill>
                    <a:latin typeface="Arial" charset="0"/>
                    <a:cs typeface="Arial" charset="0"/>
                  </a:rPr>
                  <a:t>epipolar</a:t>
                </a:r>
                <a:r>
                  <a:rPr lang="en-US" sz="2400" dirty="0">
                    <a:solidFill>
                      <a:srgbClr val="000000"/>
                    </a:solidFill>
                    <a:latin typeface="Arial" charset="0"/>
                    <a:cs typeface="Arial" charset="0"/>
                  </a:rPr>
                  <a:t> line associated with </a:t>
                </a:r>
                <a14:m>
                  <m:oMath xmlns:m="http://schemas.openxmlformats.org/officeDocument/2006/math">
                    <m:acc>
                      <m:accPr>
                        <m:chr m:val="̂"/>
                        <m:ctrlPr>
                          <a:rPr lang="en-US" sz="2400" b="1" i="1" dirty="0">
                            <a:solidFill>
                              <a:srgbClr val="000000"/>
                            </a:solidFill>
                            <a:latin typeface="Cambria Math" panose="02040503050406030204" pitchFamily="18" charset="0"/>
                            <a:cs typeface="Arial" charset="0"/>
                          </a:rPr>
                        </m:ctrlPr>
                      </m:accPr>
                      <m:e>
                        <m:r>
                          <a:rPr lang="en-US" sz="2400" b="1" i="1" dirty="0">
                            <a:solidFill>
                              <a:srgbClr val="000000"/>
                            </a:solidFill>
                            <a:latin typeface="Cambria Math" panose="02040503050406030204" pitchFamily="18" charset="0"/>
                            <a:cs typeface="Arial" charset="0"/>
                          </a:rPr>
                          <m:t>𝒙</m:t>
                        </m:r>
                      </m:e>
                    </m:acc>
                  </m:oMath>
                </a14:m>
                <a:r>
                  <a:rPr lang="en-US" sz="2400" i="1" dirty="0">
                    <a:solidFill>
                      <a:srgbClr val="000000"/>
                    </a:solidFill>
                    <a:latin typeface="Arial" charset="0"/>
                    <a:cs typeface="Arial" charset="0"/>
                  </a:rPr>
                  <a:t> </a:t>
                </a:r>
                <a:r>
                  <a:rPr lang="en-US" sz="2800" dirty="0">
                    <a:solidFill>
                      <a:srgbClr val="000000"/>
                    </a:solidFill>
                    <a:latin typeface="Arial" charset="0"/>
                    <a:cs typeface="Arial" charset="0"/>
                  </a:rPr>
                  <a:t>(</a:t>
                </a:r>
                <a:r>
                  <a:rPr lang="en-US" sz="2800" b="1" i="1" dirty="0">
                    <a:solidFill>
                      <a:srgbClr val="000000"/>
                    </a:solidFill>
                    <a:latin typeface="Arial" charset="0"/>
                    <a:cs typeface="Arial" charset="0"/>
                  </a:rPr>
                  <a:t>l</a:t>
                </a:r>
                <a:r>
                  <a:rPr lang="en-US" sz="2800" i="1" dirty="0">
                    <a:solidFill>
                      <a:srgbClr val="000000"/>
                    </a:solidFill>
                    <a:latin typeface="Arial" charset="0"/>
                    <a:cs typeface="Arial" charset="0"/>
                  </a:rPr>
                  <a:t>' = </a:t>
                </a:r>
                <a:r>
                  <a:rPr lang="en-US" sz="2800" b="1" i="1" dirty="0">
                    <a:solidFill>
                      <a:srgbClr val="000000"/>
                    </a:solidFill>
                    <a:latin typeface="Arial" charset="0"/>
                    <a:cs typeface="Arial" charset="0"/>
                  </a:rPr>
                  <a:t>F </a:t>
                </a:r>
                <a14:m>
                  <m:oMath xmlns:m="http://schemas.openxmlformats.org/officeDocument/2006/math">
                    <m:acc>
                      <m:accPr>
                        <m:chr m:val="̂"/>
                        <m:ctrlPr>
                          <a:rPr lang="en-US" sz="2800" b="1" i="1" dirty="0">
                            <a:solidFill>
                              <a:srgbClr val="000000"/>
                            </a:solidFill>
                            <a:latin typeface="Cambria Math" panose="02040503050406030204" pitchFamily="18" charset="0"/>
                            <a:cs typeface="Arial" charset="0"/>
                          </a:rPr>
                        </m:ctrlPr>
                      </m:accPr>
                      <m:e>
                        <m:r>
                          <a:rPr lang="en-US" sz="2800" b="1" i="1" dirty="0">
                            <a:solidFill>
                              <a:srgbClr val="000000"/>
                            </a:solidFill>
                            <a:latin typeface="Cambria Math" panose="02040503050406030204" pitchFamily="18" charset="0"/>
                            <a:cs typeface="Arial" charset="0"/>
                          </a:rPr>
                          <m:t>𝒙</m:t>
                        </m:r>
                      </m:e>
                    </m:acc>
                  </m:oMath>
                </a14:m>
                <a:r>
                  <a:rPr lang="en-US" sz="2800" dirty="0">
                    <a:solidFill>
                      <a:srgbClr val="000000"/>
                    </a:solidFill>
                    <a:latin typeface="Arial" charset="0"/>
                    <a:cs typeface="Arial" charset="0"/>
                  </a:rPr>
                  <a:t>)</a:t>
                </a:r>
                <a:endParaRPr lang="en-US" sz="2400" i="1" dirty="0">
                  <a:solidFill>
                    <a:srgbClr val="000000"/>
                  </a:solidFill>
                  <a:latin typeface="Arial" charset="0"/>
                  <a:cs typeface="Arial" charset="0"/>
                </a:endParaRPr>
              </a:p>
              <a:p>
                <a:pPr marL="342900" indent="-342900" eaLnBrk="0" fontAlgn="base" hangingPunct="0">
                  <a:lnSpc>
                    <a:spcPct val="80000"/>
                  </a:lnSpc>
                  <a:spcBef>
                    <a:spcPct val="20000"/>
                  </a:spcBef>
                  <a:spcAft>
                    <a:spcPct val="0"/>
                  </a:spcAft>
                  <a:buFontTx/>
                  <a:buChar char="•"/>
                  <a:defRPr/>
                </a:pPr>
                <a:r>
                  <a:rPr lang="en-US" sz="2400" b="1" i="1" dirty="0" err="1">
                    <a:solidFill>
                      <a:srgbClr val="000000"/>
                    </a:solidFill>
                    <a:latin typeface="Arial" charset="0"/>
                    <a:cs typeface="Arial" charset="0"/>
                  </a:rPr>
                  <a:t>F</a:t>
                </a:r>
                <a:r>
                  <a:rPr lang="en-US" sz="2400" i="1" baseline="30000" dirty="0" err="1">
                    <a:solidFill>
                      <a:srgbClr val="000000"/>
                    </a:solidFill>
                    <a:latin typeface="Arial" charset="0"/>
                    <a:cs typeface="Arial" charset="0"/>
                  </a:rPr>
                  <a:t>T</a:t>
                </a:r>
                <a14:m>
                  <m:oMath xmlns:m="http://schemas.openxmlformats.org/officeDocument/2006/math">
                    <m:acc>
                      <m:accPr>
                        <m:chr m:val="̂"/>
                        <m:ctrlPr>
                          <a:rPr lang="en-US" sz="2400" b="1" i="1" dirty="0" smtClean="0">
                            <a:solidFill>
                              <a:srgbClr val="000000"/>
                            </a:solidFill>
                            <a:latin typeface="Cambria Math" panose="02040503050406030204" pitchFamily="18" charset="0"/>
                            <a:cs typeface="Arial" charset="0"/>
                          </a:rPr>
                        </m:ctrlPr>
                      </m:accPr>
                      <m:e>
                        <m:r>
                          <a:rPr lang="en-US" sz="2400" b="1" i="1" dirty="0" smtClean="0">
                            <a:solidFill>
                              <a:srgbClr val="000000"/>
                            </a:solidFill>
                            <a:latin typeface="Cambria Math" panose="02040503050406030204" pitchFamily="18" charset="0"/>
                            <a:cs typeface="Arial" charset="0"/>
                          </a:rPr>
                          <m:t>𝒙</m:t>
                        </m:r>
                      </m:e>
                    </m:acc>
                  </m:oMath>
                </a14:m>
                <a:r>
                  <a:rPr lang="en-US" sz="2400" i="1" dirty="0">
                    <a:solidFill>
                      <a:srgbClr val="000000"/>
                    </a:solidFill>
                    <a:latin typeface="Arial" charset="0"/>
                    <a:cs typeface="Arial" charset="0"/>
                  </a:rPr>
                  <a:t>'</a:t>
                </a:r>
                <a:r>
                  <a:rPr lang="en-US" sz="2400" dirty="0">
                    <a:solidFill>
                      <a:srgbClr val="000000"/>
                    </a:solidFill>
                    <a:latin typeface="Arial" charset="0"/>
                    <a:cs typeface="Arial" charset="0"/>
                  </a:rPr>
                  <a:t>  is the </a:t>
                </a:r>
                <a:r>
                  <a:rPr lang="en-US" sz="2400" dirty="0" err="1">
                    <a:solidFill>
                      <a:srgbClr val="000000"/>
                    </a:solidFill>
                    <a:latin typeface="Arial" charset="0"/>
                    <a:cs typeface="Arial" charset="0"/>
                  </a:rPr>
                  <a:t>epipolar</a:t>
                </a:r>
                <a:r>
                  <a:rPr lang="en-US" sz="2400" dirty="0">
                    <a:solidFill>
                      <a:srgbClr val="000000"/>
                    </a:solidFill>
                    <a:latin typeface="Arial" charset="0"/>
                    <a:cs typeface="Arial" charset="0"/>
                  </a:rPr>
                  <a:t> line associated with </a:t>
                </a:r>
                <a14:m>
                  <m:oMath xmlns:m="http://schemas.openxmlformats.org/officeDocument/2006/math">
                    <m:acc>
                      <m:accPr>
                        <m:chr m:val="̂"/>
                        <m:ctrlPr>
                          <a:rPr lang="en-US" sz="2400" b="1" i="1" dirty="0">
                            <a:solidFill>
                              <a:srgbClr val="000000"/>
                            </a:solidFill>
                            <a:latin typeface="Cambria Math" panose="02040503050406030204" pitchFamily="18" charset="0"/>
                            <a:cs typeface="Arial" charset="0"/>
                          </a:rPr>
                        </m:ctrlPr>
                      </m:accPr>
                      <m:e>
                        <m:r>
                          <a:rPr lang="en-US" sz="2400" b="1" i="1" dirty="0">
                            <a:solidFill>
                              <a:srgbClr val="000000"/>
                            </a:solidFill>
                            <a:latin typeface="Cambria Math" panose="02040503050406030204" pitchFamily="18" charset="0"/>
                            <a:cs typeface="Arial" charset="0"/>
                          </a:rPr>
                          <m:t>𝒙</m:t>
                        </m:r>
                      </m:e>
                    </m:acc>
                    <m:r>
                      <a:rPr lang="en-US" sz="2400" b="1" i="1" dirty="0" smtClean="0">
                        <a:solidFill>
                          <a:srgbClr val="000000"/>
                        </a:solidFill>
                        <a:latin typeface="Cambria Math" panose="02040503050406030204" pitchFamily="18" charset="0"/>
                        <a:cs typeface="Arial" charset="0"/>
                      </a:rPr>
                      <m:t>′</m:t>
                    </m:r>
                    <m:r>
                      <a:rPr lang="en-US" sz="2400" b="1" i="1" dirty="0">
                        <a:solidFill>
                          <a:srgbClr val="000000"/>
                        </a:solidFill>
                        <a:latin typeface="Cambria Math" panose="02040503050406030204" pitchFamily="18" charset="0"/>
                        <a:cs typeface="Arial" charset="0"/>
                      </a:rPr>
                      <m:t> </m:t>
                    </m:r>
                  </m:oMath>
                </a14:m>
                <a:r>
                  <a:rPr lang="en-US" sz="2800" dirty="0">
                    <a:solidFill>
                      <a:srgbClr val="000000"/>
                    </a:solidFill>
                    <a:latin typeface="Arial" charset="0"/>
                    <a:cs typeface="Arial" charset="0"/>
                  </a:rPr>
                  <a:t>(</a:t>
                </a:r>
                <a:r>
                  <a:rPr lang="en-US" sz="2800" b="1" i="1" dirty="0">
                    <a:solidFill>
                      <a:srgbClr val="000000"/>
                    </a:solidFill>
                    <a:latin typeface="Arial" charset="0"/>
                    <a:cs typeface="Arial" charset="0"/>
                  </a:rPr>
                  <a:t>l</a:t>
                </a:r>
                <a:r>
                  <a:rPr lang="en-US" sz="2800" i="1" dirty="0">
                    <a:solidFill>
                      <a:srgbClr val="000000"/>
                    </a:solidFill>
                    <a:latin typeface="Arial" charset="0"/>
                    <a:cs typeface="Arial" charset="0"/>
                  </a:rPr>
                  <a:t> = </a:t>
                </a:r>
                <a:r>
                  <a:rPr lang="en-US" sz="2800" b="1" i="1" dirty="0">
                    <a:solidFill>
                      <a:srgbClr val="000000"/>
                    </a:solidFill>
                    <a:latin typeface="Arial" charset="0"/>
                    <a:cs typeface="Arial" charset="0"/>
                  </a:rPr>
                  <a:t>F</a:t>
                </a:r>
                <a:r>
                  <a:rPr lang="en-US" sz="2800" i="1" baseline="30000" dirty="0">
                    <a:solidFill>
                      <a:srgbClr val="000000"/>
                    </a:solidFill>
                    <a:latin typeface="Arial" charset="0"/>
                    <a:cs typeface="Arial" charset="0"/>
                  </a:rPr>
                  <a:t>T</a:t>
                </a:r>
                <a:r>
                  <a:rPr lang="en-US" sz="2800" b="1" dirty="0">
                    <a:solidFill>
                      <a:srgbClr val="000000"/>
                    </a:solidFill>
                    <a:cs typeface="Arial" charset="0"/>
                  </a:rPr>
                  <a:t> </a:t>
                </a:r>
                <a14:m>
                  <m:oMath xmlns:m="http://schemas.openxmlformats.org/officeDocument/2006/math">
                    <m:acc>
                      <m:accPr>
                        <m:chr m:val="̂"/>
                        <m:ctrlPr>
                          <a:rPr lang="en-US" sz="2800" b="1" i="1" dirty="0">
                            <a:solidFill>
                              <a:srgbClr val="000000"/>
                            </a:solidFill>
                            <a:latin typeface="Cambria Math" panose="02040503050406030204" pitchFamily="18" charset="0"/>
                            <a:cs typeface="Arial" charset="0"/>
                          </a:rPr>
                        </m:ctrlPr>
                      </m:accPr>
                      <m:e>
                        <m:r>
                          <a:rPr lang="en-US" sz="2800" b="1" i="1" dirty="0">
                            <a:solidFill>
                              <a:srgbClr val="000000"/>
                            </a:solidFill>
                            <a:latin typeface="Cambria Math" panose="02040503050406030204" pitchFamily="18" charset="0"/>
                            <a:cs typeface="Arial" charset="0"/>
                          </a:rPr>
                          <m:t>𝒙</m:t>
                        </m:r>
                      </m:e>
                    </m:acc>
                    <m:r>
                      <a:rPr lang="en-US" sz="2800" b="1" i="1" dirty="0" smtClean="0">
                        <a:solidFill>
                          <a:srgbClr val="000000"/>
                        </a:solidFill>
                        <a:latin typeface="Cambria Math" panose="02040503050406030204" pitchFamily="18" charset="0"/>
                        <a:cs typeface="Arial" charset="0"/>
                      </a:rPr>
                      <m:t>′</m:t>
                    </m:r>
                  </m:oMath>
                </a14:m>
                <a:r>
                  <a:rPr lang="en-US" sz="2800" dirty="0">
                    <a:solidFill>
                      <a:srgbClr val="000000"/>
                    </a:solidFill>
                    <a:latin typeface="Arial" charset="0"/>
                    <a:cs typeface="Arial" charset="0"/>
                  </a:rPr>
                  <a:t>)</a:t>
                </a:r>
                <a:endParaRPr lang="en-US" sz="2400" i="1" dirty="0">
                  <a:solidFill>
                    <a:srgbClr val="000000"/>
                  </a:solidFill>
                  <a:latin typeface="Arial" charset="0"/>
                  <a:cs typeface="Arial" charset="0"/>
                </a:endParaRPr>
              </a:p>
              <a:p>
                <a:pPr marL="342900" indent="-342900" eaLnBrk="0" fontAlgn="base" hangingPunct="0">
                  <a:lnSpc>
                    <a:spcPct val="80000"/>
                  </a:lnSpc>
                  <a:spcBef>
                    <a:spcPct val="20000"/>
                  </a:spcBef>
                  <a:spcAft>
                    <a:spcPct val="0"/>
                  </a:spcAft>
                  <a:buFontTx/>
                  <a:buChar char="•"/>
                  <a:defRPr/>
                </a:pPr>
                <a:r>
                  <a:rPr lang="en-US" sz="2400" b="1" i="1" dirty="0">
                    <a:solidFill>
                      <a:srgbClr val="000000"/>
                    </a:solidFill>
                    <a:latin typeface="Arial" charset="0"/>
                    <a:cs typeface="Arial" charset="0"/>
                  </a:rPr>
                  <a:t>F e</a:t>
                </a:r>
                <a:r>
                  <a:rPr lang="en-US" sz="2400" i="1" dirty="0">
                    <a:solidFill>
                      <a:srgbClr val="000000"/>
                    </a:solidFill>
                    <a:latin typeface="Arial" charset="0"/>
                    <a:cs typeface="Arial" charset="0"/>
                  </a:rPr>
                  <a:t> </a:t>
                </a:r>
                <a:r>
                  <a:rPr lang="en-US" sz="2400" dirty="0">
                    <a:solidFill>
                      <a:srgbClr val="000000"/>
                    </a:solidFill>
                    <a:latin typeface="Arial" charset="0"/>
                    <a:cs typeface="Arial" charset="0"/>
                  </a:rPr>
                  <a:t>= 0   and   </a:t>
                </a:r>
                <a:r>
                  <a:rPr lang="en-US" sz="2400" b="1" i="1" dirty="0" err="1">
                    <a:solidFill>
                      <a:srgbClr val="000000"/>
                    </a:solidFill>
                    <a:latin typeface="Arial" charset="0"/>
                    <a:cs typeface="Arial" charset="0"/>
                  </a:rPr>
                  <a:t>F</a:t>
                </a:r>
                <a:r>
                  <a:rPr lang="en-US" sz="2400" i="1" baseline="30000" dirty="0" err="1">
                    <a:solidFill>
                      <a:srgbClr val="000000"/>
                    </a:solidFill>
                    <a:latin typeface="Arial" charset="0"/>
                    <a:cs typeface="Arial" charset="0"/>
                  </a:rPr>
                  <a:t>T</a:t>
                </a:r>
                <a:r>
                  <a:rPr lang="en-US" sz="2400" b="1" i="1" dirty="0" err="1">
                    <a:solidFill>
                      <a:srgbClr val="000000"/>
                    </a:solidFill>
                    <a:latin typeface="Arial" charset="0"/>
                    <a:cs typeface="Arial" charset="0"/>
                  </a:rPr>
                  <a:t>e</a:t>
                </a:r>
                <a:r>
                  <a:rPr lang="en-US" sz="2400" i="1" dirty="0">
                    <a:solidFill>
                      <a:srgbClr val="000000"/>
                    </a:solidFill>
                    <a:latin typeface="Arial" charset="0"/>
                    <a:cs typeface="Arial" charset="0"/>
                  </a:rPr>
                  <a:t>' = </a:t>
                </a:r>
                <a:r>
                  <a:rPr lang="en-US" sz="2400" dirty="0">
                    <a:solidFill>
                      <a:srgbClr val="000000"/>
                    </a:solidFill>
                    <a:latin typeface="Arial" charset="0"/>
                    <a:cs typeface="Arial" charset="0"/>
                  </a:rPr>
                  <a:t>0</a:t>
                </a:r>
              </a:p>
              <a:p>
                <a:pPr marL="342900" indent="-342900" eaLnBrk="0" fontAlgn="base" hangingPunct="0">
                  <a:lnSpc>
                    <a:spcPct val="80000"/>
                  </a:lnSpc>
                  <a:spcBef>
                    <a:spcPct val="20000"/>
                  </a:spcBef>
                  <a:spcAft>
                    <a:spcPct val="0"/>
                  </a:spcAft>
                  <a:buFontTx/>
                  <a:buChar char="•"/>
                  <a:defRPr/>
                </a:pPr>
                <a:r>
                  <a:rPr lang="en-US" sz="2400" b="1" i="1" dirty="0">
                    <a:solidFill>
                      <a:srgbClr val="000000"/>
                    </a:solidFill>
                    <a:latin typeface="Arial" charset="0"/>
                    <a:cs typeface="Arial" charset="0"/>
                  </a:rPr>
                  <a:t>F</a:t>
                </a:r>
                <a:r>
                  <a:rPr lang="en-US" sz="2400" i="1" dirty="0">
                    <a:solidFill>
                      <a:srgbClr val="000000"/>
                    </a:solidFill>
                    <a:latin typeface="Arial" charset="0"/>
                    <a:cs typeface="Arial" charset="0"/>
                  </a:rPr>
                  <a:t> </a:t>
                </a:r>
                <a:r>
                  <a:rPr lang="en-US" sz="2400" dirty="0">
                    <a:solidFill>
                      <a:srgbClr val="000000"/>
                    </a:solidFill>
                    <a:latin typeface="Arial" charset="0"/>
                    <a:cs typeface="Arial" charset="0"/>
                  </a:rPr>
                  <a:t>is singular (rank two)</a:t>
                </a:r>
              </a:p>
              <a:p>
                <a:pPr marL="342900" indent="-342900" eaLnBrk="0" fontAlgn="base" hangingPunct="0">
                  <a:lnSpc>
                    <a:spcPct val="80000"/>
                  </a:lnSpc>
                  <a:spcBef>
                    <a:spcPct val="20000"/>
                  </a:spcBef>
                  <a:spcAft>
                    <a:spcPct val="0"/>
                  </a:spcAft>
                  <a:buFontTx/>
                  <a:buChar char="•"/>
                  <a:defRPr/>
                </a:pPr>
                <a:r>
                  <a:rPr lang="en-US" sz="2400" b="1" i="1" dirty="0">
                    <a:solidFill>
                      <a:srgbClr val="000000"/>
                    </a:solidFill>
                    <a:latin typeface="Arial" charset="0"/>
                    <a:cs typeface="Arial" charset="0"/>
                  </a:rPr>
                  <a:t>F</a:t>
                </a:r>
                <a:r>
                  <a:rPr lang="en-US" sz="2400" dirty="0">
                    <a:solidFill>
                      <a:srgbClr val="000000"/>
                    </a:solidFill>
                    <a:latin typeface="Arial" charset="0"/>
                    <a:cs typeface="Arial" charset="0"/>
                  </a:rPr>
                  <a:t> has </a:t>
                </a:r>
                <a:r>
                  <a:rPr lang="en-US" sz="2400" i="1" dirty="0">
                    <a:solidFill>
                      <a:srgbClr val="000000"/>
                    </a:solidFill>
                    <a:latin typeface="Arial" charset="0"/>
                    <a:cs typeface="Arial" charset="0"/>
                  </a:rPr>
                  <a:t>seven</a:t>
                </a:r>
                <a:r>
                  <a:rPr lang="en-US" sz="2400" dirty="0">
                    <a:solidFill>
                      <a:srgbClr val="000000"/>
                    </a:solidFill>
                    <a:latin typeface="Arial" charset="0"/>
                    <a:cs typeface="Arial" charset="0"/>
                  </a:rPr>
                  <a:t> degrees of freedom</a:t>
                </a:r>
              </a:p>
            </p:txBody>
          </p:sp>
        </mc:Choice>
        <mc:Fallback xmlns="">
          <p:sp>
            <p:nvSpPr>
              <p:cNvPr id="671774" name="Rectangle 30"/>
              <p:cNvSpPr>
                <a:spLocks noRot="1" noChangeAspect="1" noMove="1" noResize="1" noEditPoints="1" noAdjustHandles="1" noChangeArrowheads="1" noChangeShapeType="1" noTextEdit="1"/>
              </p:cNvSpPr>
              <p:nvPr/>
            </p:nvSpPr>
            <p:spPr bwMode="auto">
              <a:xfrm>
                <a:off x="685800" y="4800600"/>
                <a:ext cx="8458200" cy="1752600"/>
              </a:xfrm>
              <a:prstGeom prst="rect">
                <a:avLst/>
              </a:prstGeom>
              <a:blipFill>
                <a:blip r:embed="rId3"/>
                <a:stretch>
                  <a:fillRect l="-1051" t="-8696" b="-19565"/>
                </a:stretch>
              </a:blipFill>
              <a:ln w="9525">
                <a:noFill/>
                <a:miter lim="800000"/>
                <a:headEnd/>
                <a:tailEnd/>
              </a:ln>
            </p:spPr>
            <p:txBody>
              <a:bodyPr/>
              <a:lstStyle/>
              <a:p>
                <a:r>
                  <a:rPr lang="en-US">
                    <a:noFill/>
                  </a:rPr>
                  <a:t> </a:t>
                </a:r>
              </a:p>
            </p:txBody>
          </p:sp>
        </mc:Fallback>
      </mc:AlternateContent>
      <p:pic>
        <p:nvPicPr>
          <p:cNvPr id="5127" name="Picture 46"/>
          <p:cNvPicPr>
            <a:picLocks noChangeAspect="1" noChangeArrowheads="1"/>
          </p:cNvPicPr>
          <p:nvPr/>
        </p:nvPicPr>
        <p:blipFill>
          <a:blip r:embed="rId4" cstate="print"/>
          <a:srcRect/>
          <a:stretch>
            <a:fillRect/>
          </a:stretch>
        </p:blipFill>
        <p:spPr bwMode="auto">
          <a:xfrm>
            <a:off x="990600" y="1219200"/>
            <a:ext cx="7010400" cy="2819400"/>
          </a:xfrm>
          <a:prstGeom prst="rect">
            <a:avLst/>
          </a:prstGeom>
          <a:noFill/>
          <a:ln w="9525">
            <a:noFill/>
            <a:miter lim="800000"/>
            <a:headEnd/>
            <a:tailEnd/>
          </a:ln>
        </p:spPr>
      </p:pic>
      <p:sp>
        <p:nvSpPr>
          <p:cNvPr id="5128" name="Rectangle 47"/>
          <p:cNvSpPr>
            <a:spLocks noChangeArrowheads="1"/>
          </p:cNvSpPr>
          <p:nvPr/>
        </p:nvSpPr>
        <p:spPr bwMode="auto">
          <a:xfrm>
            <a:off x="1060452" y="1806577"/>
            <a:ext cx="207963" cy="265113"/>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129" name="Rectangle 48"/>
          <p:cNvSpPr>
            <a:spLocks noChangeArrowheads="1"/>
          </p:cNvSpPr>
          <p:nvPr/>
        </p:nvSpPr>
        <p:spPr bwMode="auto">
          <a:xfrm>
            <a:off x="7669215" y="1814513"/>
            <a:ext cx="293687" cy="266700"/>
          </a:xfrm>
          <a:prstGeom prst="rect">
            <a:avLst/>
          </a:prstGeom>
          <a:solidFill>
            <a:schemeClr val="bg1"/>
          </a:solidFill>
          <a:ln w="9525">
            <a:no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130" name="Text Box 49"/>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defRPr/>
            </a:pPr>
            <a:r>
              <a:rPr lang="en-US" b="1" i="1">
                <a:solidFill>
                  <a:srgbClr val="000000"/>
                </a:solidFill>
                <a:latin typeface="Times New Roman" pitchFamily="18" charset="0"/>
                <a:cs typeface="Arial" charset="0"/>
              </a:rPr>
              <a:t>X</a:t>
            </a:r>
          </a:p>
        </p:txBody>
      </p:sp>
      <p:sp>
        <p:nvSpPr>
          <p:cNvPr id="5131" name="Freeform 50"/>
          <p:cNvSpPr>
            <a:spLocks/>
          </p:cNvSpPr>
          <p:nvPr/>
        </p:nvSpPr>
        <p:spPr bwMode="auto">
          <a:xfrm>
            <a:off x="2655888"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132" name="Text Box 51"/>
          <p:cNvSpPr txBox="1">
            <a:spLocks noChangeArrowheads="1"/>
          </p:cNvSpPr>
          <p:nvPr/>
        </p:nvSpPr>
        <p:spPr bwMode="auto">
          <a:xfrm>
            <a:off x="2655890" y="2286000"/>
            <a:ext cx="192087"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5133" name="Freeform 52"/>
          <p:cNvSpPr>
            <a:spLocks/>
          </p:cNvSpPr>
          <p:nvPr/>
        </p:nvSpPr>
        <p:spPr bwMode="auto">
          <a:xfrm>
            <a:off x="6126163"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5134" name="Text Box 53"/>
          <p:cNvSpPr txBox="1">
            <a:spLocks noChangeArrowheads="1"/>
          </p:cNvSpPr>
          <p:nvPr/>
        </p:nvSpPr>
        <p:spPr bwMode="auto">
          <a:xfrm>
            <a:off x="6057902" y="2286000"/>
            <a:ext cx="346075" cy="30480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lang="en-US" sz="1400" b="1" i="1">
                <a:solidFill>
                  <a:srgbClr val="000000"/>
                </a:solidFill>
                <a:latin typeface="Times New Roman" pitchFamily="18" charset="0"/>
                <a:cs typeface="Arial" charset="0"/>
              </a:rPr>
              <a:t>x’</a:t>
            </a:r>
          </a:p>
        </p:txBody>
      </p:sp>
      <p:sp>
        <p:nvSpPr>
          <p:cNvPr id="671798" name="Line 54"/>
          <p:cNvSpPr>
            <a:spLocks noChangeShapeType="1"/>
          </p:cNvSpPr>
          <p:nvPr/>
        </p:nvSpPr>
        <p:spPr bwMode="auto">
          <a:xfrm flipH="1" flipV="1">
            <a:off x="2916240" y="2457450"/>
            <a:ext cx="238125" cy="1377950"/>
          </a:xfrm>
          <a:prstGeom prst="line">
            <a:avLst/>
          </a:prstGeom>
          <a:noFill/>
          <a:ln w="38100">
            <a:solidFill>
              <a:srgbClr val="CC33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71799" name="Line 55"/>
          <p:cNvSpPr>
            <a:spLocks noChangeShapeType="1"/>
          </p:cNvSpPr>
          <p:nvPr/>
        </p:nvSpPr>
        <p:spPr bwMode="auto">
          <a:xfrm flipV="1">
            <a:off x="5837240" y="2468563"/>
            <a:ext cx="231775" cy="1382712"/>
          </a:xfrm>
          <a:prstGeom prst="line">
            <a:avLst/>
          </a:prstGeom>
          <a:noFill/>
          <a:ln w="38100">
            <a:solidFill>
              <a:srgbClr val="CC3300"/>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71800" name="Oval 56"/>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sp>
        <p:nvSpPr>
          <p:cNvPr id="671801" name="Oval 57"/>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eaLnBrk="0" fontAlgn="base" hangingPunct="0">
              <a:spcBef>
                <a:spcPct val="0"/>
              </a:spcBef>
              <a:spcAft>
                <a:spcPct val="0"/>
              </a:spcAft>
              <a:defRPr/>
            </a:pPr>
            <a:endParaRPr lang="en-US" sz="2400">
              <a:solidFill>
                <a:srgbClr val="000000"/>
              </a:solidFill>
              <a:latin typeface="Arial" charset="0"/>
              <a:cs typeface="Arial" charset="0"/>
            </a:endParaRPr>
          </a:p>
        </p:txBody>
      </p:sp>
      <p:pic>
        <p:nvPicPr>
          <p:cNvPr id="4" name="Picture 3">
            <a:extLst>
              <a:ext uri="{FF2B5EF4-FFF2-40B4-BE49-F238E27FC236}">
                <a16:creationId xmlns:a16="http://schemas.microsoft.com/office/drawing/2014/main" id="{03201610-5B7B-2045-B832-6A6031E51509}"/>
              </a:ext>
            </a:extLst>
          </p:cNvPr>
          <p:cNvPicPr>
            <a:picLocks noChangeAspect="1"/>
          </p:cNvPicPr>
          <p:nvPr/>
        </p:nvPicPr>
        <p:blipFill>
          <a:blip r:embed="rId5"/>
          <a:stretch>
            <a:fillRect/>
          </a:stretch>
        </p:blipFill>
        <p:spPr>
          <a:xfrm>
            <a:off x="874986" y="4138717"/>
            <a:ext cx="1563414" cy="322158"/>
          </a:xfrm>
          <a:prstGeom prst="rect">
            <a:avLst/>
          </a:prstGeom>
        </p:spPr>
      </p:pic>
      <p:pic>
        <p:nvPicPr>
          <p:cNvPr id="5" name="Picture 4">
            <a:extLst>
              <a:ext uri="{FF2B5EF4-FFF2-40B4-BE49-F238E27FC236}">
                <a16:creationId xmlns:a16="http://schemas.microsoft.com/office/drawing/2014/main" id="{39B7046E-A181-7B4C-BBA5-6577C25BB8C7}"/>
              </a:ext>
            </a:extLst>
          </p:cNvPr>
          <p:cNvPicPr>
            <a:picLocks noChangeAspect="1"/>
          </p:cNvPicPr>
          <p:nvPr/>
        </p:nvPicPr>
        <p:blipFill>
          <a:blip r:embed="rId6"/>
          <a:stretch>
            <a:fillRect/>
          </a:stretch>
        </p:blipFill>
        <p:spPr>
          <a:xfrm>
            <a:off x="3733800" y="4123008"/>
            <a:ext cx="1828800" cy="379141"/>
          </a:xfrm>
          <a:prstGeom prst="rect">
            <a:avLst/>
          </a:prstGeom>
        </p:spPr>
      </p:pic>
      <p:pic>
        <p:nvPicPr>
          <p:cNvPr id="6" name="Picture 5">
            <a:extLst>
              <a:ext uri="{FF2B5EF4-FFF2-40B4-BE49-F238E27FC236}">
                <a16:creationId xmlns:a16="http://schemas.microsoft.com/office/drawing/2014/main" id="{F38E399F-9856-764F-9565-99DE5507BB15}"/>
              </a:ext>
            </a:extLst>
          </p:cNvPr>
          <p:cNvPicPr>
            <a:picLocks noChangeAspect="1"/>
          </p:cNvPicPr>
          <p:nvPr/>
        </p:nvPicPr>
        <p:blipFill>
          <a:blip r:embed="rId7"/>
          <a:stretch>
            <a:fillRect/>
          </a:stretch>
        </p:blipFill>
        <p:spPr>
          <a:xfrm>
            <a:off x="6573321" y="4168277"/>
            <a:ext cx="2191788" cy="272907"/>
          </a:xfrm>
          <a:prstGeom prst="rect">
            <a:avLst/>
          </a:prstGeom>
        </p:spPr>
      </p:pic>
      <p:sp>
        <p:nvSpPr>
          <p:cNvPr id="7" name="TextBox 6">
            <a:extLst>
              <a:ext uri="{FF2B5EF4-FFF2-40B4-BE49-F238E27FC236}">
                <a16:creationId xmlns:a16="http://schemas.microsoft.com/office/drawing/2014/main" id="{F40A3662-1D2C-8F4B-9479-75FA0B7D7071}"/>
              </a:ext>
            </a:extLst>
          </p:cNvPr>
          <p:cNvSpPr txBox="1"/>
          <p:nvPr/>
        </p:nvSpPr>
        <p:spPr>
          <a:xfrm>
            <a:off x="5786438" y="4138717"/>
            <a:ext cx="766762" cy="369332"/>
          </a:xfrm>
          <a:prstGeom prst="rect">
            <a:avLst/>
          </a:prstGeom>
          <a:noFill/>
        </p:spPr>
        <p:txBody>
          <a:bodyPr wrap="square" rtlCol="0">
            <a:spAutoFit/>
          </a:bodyPr>
          <a:lstStyle/>
          <a:p>
            <a:pPr algn="ctr"/>
            <a:r>
              <a:rPr lang="en-US" dirty="0"/>
              <a:t>with</a:t>
            </a:r>
          </a:p>
        </p:txBody>
      </p:sp>
    </p:spTree>
    <p:extLst>
      <p:ext uri="{BB962C8B-B14F-4D97-AF65-F5344CB8AC3E}">
        <p14:creationId xmlns:p14="http://schemas.microsoft.com/office/powerpoint/2010/main" val="177805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17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17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17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177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1774">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1799"/>
                                        </p:tgtEl>
                                        <p:attrNameLst>
                                          <p:attrName>style.visibility</p:attrName>
                                        </p:attrNameLst>
                                      </p:cBhvr>
                                      <p:to>
                                        <p:strVal val="visible"/>
                                      </p:to>
                                    </p:set>
                                  </p:childTnLst>
                                  <p:subTnLst>
                                    <p:set>
                                      <p:cBhvr override="childStyle">
                                        <p:cTn dur="1" fill="hold" display="0" masterRel="nextClick" afterEffect="1"/>
                                        <p:tgtEl>
                                          <p:spTgt spid="671799"/>
                                        </p:tgtEl>
                                        <p:attrNameLst>
                                          <p:attrName>style.visibility</p:attrName>
                                        </p:attrNameLst>
                                      </p:cBhvr>
                                      <p:to>
                                        <p:strVal val="hidden"/>
                                      </p:to>
                                    </p:set>
                                  </p:subTnLst>
                                </p:cTn>
                              </p:par>
                              <p:par>
                                <p:cTn id="25" presetID="1" presetClass="entr" presetSubtype="0" fill="hold" grpId="0" nodeType="withEffect">
                                  <p:stCondLst>
                                    <p:cond delay="0"/>
                                  </p:stCondLst>
                                  <p:childTnLst>
                                    <p:set>
                                      <p:cBhvr>
                                        <p:cTn id="26" dur="1" fill="hold">
                                          <p:stCondLst>
                                            <p:cond delay="0"/>
                                          </p:stCondLst>
                                        </p:cTn>
                                        <p:tgtEl>
                                          <p:spTgt spid="671798"/>
                                        </p:tgtEl>
                                        <p:attrNameLst>
                                          <p:attrName>style.visibility</p:attrName>
                                        </p:attrNameLst>
                                      </p:cBhvr>
                                      <p:to>
                                        <p:strVal val="visible"/>
                                      </p:to>
                                    </p:set>
                                  </p:childTnLst>
                                  <p:subTnLst>
                                    <p:set>
                                      <p:cBhvr override="childStyle">
                                        <p:cTn dur="1" fill="hold" display="0" masterRel="nextClick" afterEffect="1"/>
                                        <p:tgtEl>
                                          <p:spTgt spid="671798"/>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6718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71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1774" grpId="0" uiExpand="1" build="p"/>
      <p:bldP spid="671798" grpId="0" uiExpand="1" animBg="1"/>
      <p:bldP spid="671799" grpId="0" uiExpand="1" animBg="1"/>
      <p:bldP spid="671800" grpId="0" uiExpand="1" animBg="1"/>
      <p:bldP spid="671801" grpId="0" uiExpan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BA476-26D6-7B44-984A-19431886D13B}"/>
              </a:ext>
            </a:extLst>
          </p:cNvPr>
          <p:cNvSpPr>
            <a:spLocks noGrp="1"/>
          </p:cNvSpPr>
          <p:nvPr>
            <p:ph type="title"/>
          </p:nvPr>
        </p:nvSpPr>
        <p:spPr>
          <a:xfrm>
            <a:off x="457200" y="76200"/>
            <a:ext cx="8610600" cy="838200"/>
          </a:xfrm>
        </p:spPr>
        <p:txBody>
          <a:bodyPr/>
          <a:lstStyle/>
          <a:p>
            <a:r>
              <a:rPr lang="en-US" dirty="0"/>
              <a:t>Where are we? (in the original setup)</a:t>
            </a:r>
          </a:p>
        </p:txBody>
      </p:sp>
      <p:sp>
        <p:nvSpPr>
          <p:cNvPr id="3" name="Content Placeholder 2">
            <a:extLst>
              <a:ext uri="{FF2B5EF4-FFF2-40B4-BE49-F238E27FC236}">
                <a16:creationId xmlns:a16="http://schemas.microsoft.com/office/drawing/2014/main" id="{D39156F5-48DD-294B-8AA0-6279077C5766}"/>
              </a:ext>
            </a:extLst>
          </p:cNvPr>
          <p:cNvSpPr>
            <a:spLocks noGrp="1"/>
          </p:cNvSpPr>
          <p:nvPr>
            <p:ph idx="1"/>
          </p:nvPr>
        </p:nvSpPr>
        <p:spPr/>
        <p:txBody>
          <a:bodyPr/>
          <a:lstStyle/>
          <a:p>
            <a:pPr marL="0" indent="0"/>
            <a:r>
              <a:rPr lang="en-US" sz="3200" dirty="0"/>
              <a:t>We have two images with calibrated cameras, want the 3D points! </a:t>
            </a:r>
          </a:p>
          <a:p>
            <a:pPr marL="0" indent="0"/>
            <a:endParaRPr lang="en-US" sz="3200" dirty="0"/>
          </a:p>
          <a:p>
            <a:pPr marL="514350" indent="-514350">
              <a:buAutoNum type="arabicPeriod"/>
            </a:pPr>
            <a:r>
              <a:rPr lang="en-US" sz="3200" dirty="0"/>
              <a:t>Solve for correspondences using </a:t>
            </a:r>
            <a:r>
              <a:rPr lang="en-US" sz="3200" dirty="0" err="1"/>
              <a:t>epipolar</a:t>
            </a:r>
            <a:r>
              <a:rPr lang="en-US" sz="3200" dirty="0"/>
              <a:t> constraints from known camera (1D search)</a:t>
            </a:r>
          </a:p>
          <a:p>
            <a:pPr marL="914400" lvl="1" indent="-514350"/>
            <a:r>
              <a:rPr lang="en-US" sz="2800" b="1" dirty="0"/>
              <a:t>Now we know the exact equation of this line </a:t>
            </a:r>
          </a:p>
          <a:p>
            <a:pPr marL="514350" indent="-514350">
              <a:buAutoNum type="arabicPeriod"/>
            </a:pPr>
            <a:r>
              <a:rPr lang="en-US" sz="3200" dirty="0"/>
              <a:t>Triangulate to get depth!</a:t>
            </a:r>
          </a:p>
        </p:txBody>
      </p:sp>
    </p:spTree>
    <p:extLst>
      <p:ext uri="{BB962C8B-B14F-4D97-AF65-F5344CB8AC3E}">
        <p14:creationId xmlns:p14="http://schemas.microsoft.com/office/powerpoint/2010/main" val="27999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73">
            <a:extLst>
              <a:ext uri="{FF2B5EF4-FFF2-40B4-BE49-F238E27FC236}">
                <a16:creationId xmlns:a16="http://schemas.microsoft.com/office/drawing/2014/main" id="{281DD725-4C3E-054B-B12A-42B119814605}"/>
              </a:ext>
            </a:extLst>
          </p:cNvPr>
          <p:cNvGrpSpPr/>
          <p:nvPr/>
        </p:nvGrpSpPr>
        <p:grpSpPr>
          <a:xfrm>
            <a:off x="2825585" y="4343400"/>
            <a:ext cx="3620760" cy="914400"/>
            <a:chOff x="2825585" y="4100899"/>
            <a:chExt cx="3620760" cy="914400"/>
          </a:xfrm>
        </p:grpSpPr>
        <p:sp>
          <p:nvSpPr>
            <p:cNvPr id="73" name="Rectangle 72">
              <a:extLst>
                <a:ext uri="{FF2B5EF4-FFF2-40B4-BE49-F238E27FC236}">
                  <a16:creationId xmlns:a16="http://schemas.microsoft.com/office/drawing/2014/main" id="{3647388D-D701-B94C-BA83-EDCF3E8481D6}"/>
                </a:ext>
              </a:extLst>
            </p:cNvPr>
            <p:cNvSpPr/>
            <p:nvPr/>
          </p:nvSpPr>
          <p:spPr bwMode="auto">
            <a:xfrm>
              <a:off x="2825585" y="4100899"/>
              <a:ext cx="437826" cy="495300"/>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72" name="Rectangle 71">
              <a:extLst>
                <a:ext uri="{FF2B5EF4-FFF2-40B4-BE49-F238E27FC236}">
                  <a16:creationId xmlns:a16="http://schemas.microsoft.com/office/drawing/2014/main" id="{D04A0739-F9DF-7E48-A5EB-BB859D37E647}"/>
                </a:ext>
              </a:extLst>
            </p:cNvPr>
            <p:cNvSpPr/>
            <p:nvPr/>
          </p:nvSpPr>
          <p:spPr bwMode="auto">
            <a:xfrm>
              <a:off x="6008519" y="4519999"/>
              <a:ext cx="437826" cy="495300"/>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2" name="Title 1">
            <a:extLst>
              <a:ext uri="{FF2B5EF4-FFF2-40B4-BE49-F238E27FC236}">
                <a16:creationId xmlns:a16="http://schemas.microsoft.com/office/drawing/2014/main" id="{58711230-8A00-A34F-ACC1-DB6040B47FF4}"/>
              </a:ext>
            </a:extLst>
          </p:cNvPr>
          <p:cNvSpPr>
            <a:spLocks noGrp="1"/>
          </p:cNvSpPr>
          <p:nvPr>
            <p:ph type="title"/>
          </p:nvPr>
        </p:nvSpPr>
        <p:spPr>
          <a:xfrm>
            <a:off x="685800" y="76200"/>
            <a:ext cx="8305800" cy="838200"/>
          </a:xfrm>
        </p:spPr>
        <p:txBody>
          <a:bodyPr/>
          <a:lstStyle/>
          <a:p>
            <a:r>
              <a:rPr lang="en-US" dirty="0"/>
              <a:t>Finally: computing depth by triangulation</a:t>
            </a:r>
          </a:p>
        </p:txBody>
      </p:sp>
      <p:sp>
        <p:nvSpPr>
          <p:cNvPr id="3" name="Content Placeholder 2">
            <a:extLst>
              <a:ext uri="{FF2B5EF4-FFF2-40B4-BE49-F238E27FC236}">
                <a16:creationId xmlns:a16="http://schemas.microsoft.com/office/drawing/2014/main" id="{CDE8264C-A114-ED47-9EFE-2BDF3649F905}"/>
              </a:ext>
            </a:extLst>
          </p:cNvPr>
          <p:cNvSpPr>
            <a:spLocks noGrp="1"/>
          </p:cNvSpPr>
          <p:nvPr>
            <p:ph idx="1"/>
          </p:nvPr>
        </p:nvSpPr>
        <p:spPr>
          <a:xfrm>
            <a:off x="685800" y="914400"/>
            <a:ext cx="8077200" cy="838200"/>
          </a:xfrm>
        </p:spPr>
        <p:txBody>
          <a:bodyPr/>
          <a:lstStyle/>
          <a:p>
            <a:r>
              <a:rPr lang="en-US" dirty="0"/>
              <a:t>We know about the camera, K</a:t>
            </a:r>
            <a:r>
              <a:rPr lang="en-US" baseline="-25000" dirty="0"/>
              <a:t>1</a:t>
            </a:r>
            <a:r>
              <a:rPr lang="en-US" dirty="0"/>
              <a:t>, K</a:t>
            </a:r>
            <a:r>
              <a:rPr lang="en-US" baseline="-25000" dirty="0"/>
              <a:t>2</a:t>
            </a:r>
            <a:r>
              <a:rPr lang="en-US" dirty="0"/>
              <a:t> and [R t]:</a:t>
            </a:r>
          </a:p>
        </p:txBody>
      </p:sp>
      <p:pic>
        <p:nvPicPr>
          <p:cNvPr id="6" name="Picture 5">
            <a:extLst>
              <a:ext uri="{FF2B5EF4-FFF2-40B4-BE49-F238E27FC236}">
                <a16:creationId xmlns:a16="http://schemas.microsoft.com/office/drawing/2014/main" id="{BEB4887C-0323-224B-87C5-6CBC769B5245}"/>
              </a:ext>
            </a:extLst>
          </p:cNvPr>
          <p:cNvPicPr>
            <a:picLocks noChangeAspect="1"/>
          </p:cNvPicPr>
          <p:nvPr/>
        </p:nvPicPr>
        <p:blipFill>
          <a:blip r:embed="rId3"/>
          <a:stretch>
            <a:fillRect/>
          </a:stretch>
        </p:blipFill>
        <p:spPr>
          <a:xfrm>
            <a:off x="1543110" y="4408571"/>
            <a:ext cx="1663700" cy="330200"/>
          </a:xfrm>
          <a:prstGeom prst="rect">
            <a:avLst/>
          </a:prstGeom>
        </p:spPr>
      </p:pic>
      <p:pic>
        <p:nvPicPr>
          <p:cNvPr id="8" name="Picture 7">
            <a:extLst>
              <a:ext uri="{FF2B5EF4-FFF2-40B4-BE49-F238E27FC236}">
                <a16:creationId xmlns:a16="http://schemas.microsoft.com/office/drawing/2014/main" id="{575B0C14-9F56-3F46-B9F6-8D243AA0BBB3}"/>
              </a:ext>
            </a:extLst>
          </p:cNvPr>
          <p:cNvPicPr>
            <a:picLocks noChangeAspect="1"/>
          </p:cNvPicPr>
          <p:nvPr/>
        </p:nvPicPr>
        <p:blipFill>
          <a:blip r:embed="rId4"/>
          <a:stretch>
            <a:fillRect/>
          </a:stretch>
        </p:blipFill>
        <p:spPr>
          <a:xfrm>
            <a:off x="3921777" y="4357771"/>
            <a:ext cx="2044700" cy="381000"/>
          </a:xfrm>
          <a:prstGeom prst="rect">
            <a:avLst/>
          </a:prstGeom>
        </p:spPr>
      </p:pic>
      <p:pic>
        <p:nvPicPr>
          <p:cNvPr id="14" name="Picture 13">
            <a:extLst>
              <a:ext uri="{FF2B5EF4-FFF2-40B4-BE49-F238E27FC236}">
                <a16:creationId xmlns:a16="http://schemas.microsoft.com/office/drawing/2014/main" id="{9EBB6ABB-9069-9E44-A989-3B2C845A28C3}"/>
              </a:ext>
            </a:extLst>
          </p:cNvPr>
          <p:cNvPicPr>
            <a:picLocks noChangeAspect="1"/>
          </p:cNvPicPr>
          <p:nvPr/>
        </p:nvPicPr>
        <p:blipFill>
          <a:blip r:embed="rId5"/>
          <a:stretch>
            <a:fillRect/>
          </a:stretch>
        </p:blipFill>
        <p:spPr>
          <a:xfrm>
            <a:off x="6642100" y="3668699"/>
            <a:ext cx="1320800" cy="381000"/>
          </a:xfrm>
          <a:prstGeom prst="rect">
            <a:avLst/>
          </a:prstGeom>
        </p:spPr>
      </p:pic>
      <p:pic>
        <p:nvPicPr>
          <p:cNvPr id="17" name="Picture 16">
            <a:extLst>
              <a:ext uri="{FF2B5EF4-FFF2-40B4-BE49-F238E27FC236}">
                <a16:creationId xmlns:a16="http://schemas.microsoft.com/office/drawing/2014/main" id="{99D977C9-2798-FC4A-80CA-9C6DD9B07C25}"/>
              </a:ext>
            </a:extLst>
          </p:cNvPr>
          <p:cNvPicPr>
            <a:picLocks noChangeAspect="1"/>
          </p:cNvPicPr>
          <p:nvPr/>
        </p:nvPicPr>
        <p:blipFill rotWithShape="1">
          <a:blip r:embed="rId6"/>
          <a:srcRect l="12072"/>
          <a:stretch/>
        </p:blipFill>
        <p:spPr>
          <a:xfrm>
            <a:off x="4396723" y="4800600"/>
            <a:ext cx="3070877" cy="495300"/>
          </a:xfrm>
          <a:prstGeom prst="rect">
            <a:avLst/>
          </a:prstGeom>
        </p:spPr>
      </p:pic>
      <p:grpSp>
        <p:nvGrpSpPr>
          <p:cNvPr id="45" name="Group 44">
            <a:extLst>
              <a:ext uri="{FF2B5EF4-FFF2-40B4-BE49-F238E27FC236}">
                <a16:creationId xmlns:a16="http://schemas.microsoft.com/office/drawing/2014/main" id="{EF1A4AA2-1BB3-AF43-818E-D0FCE83004B5}"/>
              </a:ext>
            </a:extLst>
          </p:cNvPr>
          <p:cNvGrpSpPr/>
          <p:nvPr/>
        </p:nvGrpSpPr>
        <p:grpSpPr>
          <a:xfrm>
            <a:off x="1981200" y="1461701"/>
            <a:ext cx="5181600" cy="2140226"/>
            <a:chOff x="990600" y="1143000"/>
            <a:chExt cx="7010400" cy="2895600"/>
          </a:xfrm>
        </p:grpSpPr>
        <p:pic>
          <p:nvPicPr>
            <p:cNvPr id="33" name="Picture 46">
              <a:extLst>
                <a:ext uri="{FF2B5EF4-FFF2-40B4-BE49-F238E27FC236}">
                  <a16:creationId xmlns:a16="http://schemas.microsoft.com/office/drawing/2014/main" id="{EEDCAB03-06B4-B143-A863-13AD7162AC93}"/>
                </a:ext>
              </a:extLst>
            </p:cNvPr>
            <p:cNvPicPr>
              <a:picLocks noChangeAspect="1" noChangeArrowheads="1"/>
            </p:cNvPicPr>
            <p:nvPr/>
          </p:nvPicPr>
          <p:blipFill>
            <a:blip r:embed="rId7" cstate="print"/>
            <a:srcRect/>
            <a:stretch>
              <a:fillRect/>
            </a:stretch>
          </p:blipFill>
          <p:spPr bwMode="auto">
            <a:xfrm>
              <a:off x="990600" y="1219200"/>
              <a:ext cx="7010400" cy="2819400"/>
            </a:xfrm>
            <a:prstGeom prst="rect">
              <a:avLst/>
            </a:prstGeom>
            <a:noFill/>
            <a:ln w="9525">
              <a:noFill/>
              <a:miter lim="800000"/>
              <a:headEnd/>
              <a:tailEnd/>
            </a:ln>
          </p:spPr>
        </p:pic>
        <p:sp>
          <p:nvSpPr>
            <p:cNvPr id="34" name="Rectangle 47">
              <a:extLst>
                <a:ext uri="{FF2B5EF4-FFF2-40B4-BE49-F238E27FC236}">
                  <a16:creationId xmlns:a16="http://schemas.microsoft.com/office/drawing/2014/main" id="{1BE3E182-A405-0542-B9C7-DCF42323F5E1}"/>
                </a:ext>
              </a:extLst>
            </p:cNvPr>
            <p:cNvSpPr>
              <a:spLocks noChangeArrowheads="1"/>
            </p:cNvSpPr>
            <p:nvPr/>
          </p:nvSpPr>
          <p:spPr bwMode="auto">
            <a:xfrm>
              <a:off x="1060452" y="1806577"/>
              <a:ext cx="207963" cy="265113"/>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5" name="Rectangle 48">
              <a:extLst>
                <a:ext uri="{FF2B5EF4-FFF2-40B4-BE49-F238E27FC236}">
                  <a16:creationId xmlns:a16="http://schemas.microsoft.com/office/drawing/2014/main" id="{C21D959A-BFB9-4046-A6CF-8F76FD2D6919}"/>
                </a:ext>
              </a:extLst>
            </p:cNvPr>
            <p:cNvSpPr>
              <a:spLocks noChangeArrowheads="1"/>
            </p:cNvSpPr>
            <p:nvPr/>
          </p:nvSpPr>
          <p:spPr bwMode="auto">
            <a:xfrm>
              <a:off x="7669215" y="1814513"/>
              <a:ext cx="293687" cy="266700"/>
            </a:xfrm>
            <a:prstGeom prst="rect">
              <a:avLst/>
            </a:prstGeom>
            <a:solidFill>
              <a:schemeClr val="bg1"/>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6" name="Text Box 49">
              <a:extLst>
                <a:ext uri="{FF2B5EF4-FFF2-40B4-BE49-F238E27FC236}">
                  <a16:creationId xmlns:a16="http://schemas.microsoft.com/office/drawing/2014/main" id="{9F6FFDEE-B593-004F-B3E4-C1231ECDA075}"/>
                </a:ext>
              </a:extLst>
            </p:cNvPr>
            <p:cNvSpPr txBox="1">
              <a:spLocks noChangeArrowheads="1"/>
            </p:cNvSpPr>
            <p:nvPr/>
          </p:nvSpPr>
          <p:spPr bwMode="auto">
            <a:xfrm>
              <a:off x="4391025" y="1143000"/>
              <a:ext cx="338138" cy="369888"/>
            </a:xfrm>
            <a:prstGeom prst="rect">
              <a:avLst/>
            </a:prstGeom>
            <a:solidFill>
              <a:schemeClr val="bg1"/>
            </a:solid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p>
          </p:txBody>
        </p:sp>
        <p:sp>
          <p:nvSpPr>
            <p:cNvPr id="37" name="Freeform 50">
              <a:extLst>
                <a:ext uri="{FF2B5EF4-FFF2-40B4-BE49-F238E27FC236}">
                  <a16:creationId xmlns:a16="http://schemas.microsoft.com/office/drawing/2014/main" id="{E32574D4-1171-3E40-B558-2B1C64E5C5EF}"/>
                </a:ext>
              </a:extLst>
            </p:cNvPr>
            <p:cNvSpPr>
              <a:spLocks/>
            </p:cNvSpPr>
            <p:nvPr/>
          </p:nvSpPr>
          <p:spPr bwMode="auto">
            <a:xfrm>
              <a:off x="2655888"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38" name="Text Box 51">
              <a:extLst>
                <a:ext uri="{FF2B5EF4-FFF2-40B4-BE49-F238E27FC236}">
                  <a16:creationId xmlns:a16="http://schemas.microsoft.com/office/drawing/2014/main" id="{BAE49CB5-48DA-3E4B-B0B8-B74DCE01975B}"/>
                </a:ext>
              </a:extLst>
            </p:cNvPr>
            <p:cNvSpPr txBox="1">
              <a:spLocks noChangeArrowheads="1"/>
            </p:cNvSpPr>
            <p:nvPr/>
          </p:nvSpPr>
          <p:spPr bwMode="auto">
            <a:xfrm>
              <a:off x="2655890" y="2286000"/>
              <a:ext cx="192087" cy="304800"/>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Times New Roman" pitchFamily="18" charset="0"/>
                  <a:ea typeface="+mn-ea"/>
                  <a:cs typeface="Arial" charset="0"/>
                </a:rPr>
                <a:t>x</a:t>
              </a:r>
            </a:p>
          </p:txBody>
        </p:sp>
        <p:sp>
          <p:nvSpPr>
            <p:cNvPr id="39" name="Freeform 52">
              <a:extLst>
                <a:ext uri="{FF2B5EF4-FFF2-40B4-BE49-F238E27FC236}">
                  <a16:creationId xmlns:a16="http://schemas.microsoft.com/office/drawing/2014/main" id="{F4303098-19E0-E34D-9628-2EC6C569A78A}"/>
                </a:ext>
              </a:extLst>
            </p:cNvPr>
            <p:cNvSpPr>
              <a:spLocks/>
            </p:cNvSpPr>
            <p:nvPr/>
          </p:nvSpPr>
          <p:spPr bwMode="auto">
            <a:xfrm>
              <a:off x="6126163" y="2446340"/>
              <a:ext cx="209550" cy="198437"/>
            </a:xfrm>
            <a:custGeom>
              <a:avLst/>
              <a:gdLst>
                <a:gd name="T0" fmla="*/ 2147483647 w 144"/>
                <a:gd name="T1" fmla="*/ 0 h 144"/>
                <a:gd name="T2" fmla="*/ 0 w 144"/>
                <a:gd name="T3" fmla="*/ 2147483647 h 144"/>
                <a:gd name="T4" fmla="*/ 2147483647 w 144"/>
                <a:gd name="T5" fmla="*/ 2147483647 h 144"/>
                <a:gd name="T6" fmla="*/ 2147483647 w 144"/>
                <a:gd name="T7" fmla="*/ 2147483647 h 144"/>
                <a:gd name="T8" fmla="*/ 2147483647 w 144"/>
                <a:gd name="T9" fmla="*/ 0 h 144"/>
                <a:gd name="T10" fmla="*/ 2147483647 w 144"/>
                <a:gd name="T11" fmla="*/ 0 h 144"/>
                <a:gd name="T12" fmla="*/ 0 60000 65536"/>
                <a:gd name="T13" fmla="*/ 0 60000 65536"/>
                <a:gd name="T14" fmla="*/ 0 60000 65536"/>
                <a:gd name="T15" fmla="*/ 0 60000 65536"/>
                <a:gd name="T16" fmla="*/ 0 60000 65536"/>
                <a:gd name="T17" fmla="*/ 0 60000 65536"/>
                <a:gd name="T18" fmla="*/ 0 w 144"/>
                <a:gd name="T19" fmla="*/ 0 h 144"/>
                <a:gd name="T20" fmla="*/ 144 w 144"/>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144" h="144">
                  <a:moveTo>
                    <a:pt x="48" y="0"/>
                  </a:moveTo>
                  <a:lnTo>
                    <a:pt x="0" y="96"/>
                  </a:lnTo>
                  <a:lnTo>
                    <a:pt x="48" y="144"/>
                  </a:lnTo>
                  <a:lnTo>
                    <a:pt x="144" y="96"/>
                  </a:lnTo>
                  <a:lnTo>
                    <a:pt x="144" y="0"/>
                  </a:lnTo>
                  <a:lnTo>
                    <a:pt x="48" y="0"/>
                  </a:lnTo>
                  <a:close/>
                </a:path>
              </a:pathLst>
            </a:custGeom>
            <a:solidFill>
              <a:schemeClr val="bg1"/>
            </a:solidFill>
            <a:ln w="9525">
              <a:no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 name="Text Box 53">
              <a:extLst>
                <a:ext uri="{FF2B5EF4-FFF2-40B4-BE49-F238E27FC236}">
                  <a16:creationId xmlns:a16="http://schemas.microsoft.com/office/drawing/2014/main" id="{05B00A71-5347-D849-8E52-56BB2E071B09}"/>
                </a:ext>
              </a:extLst>
            </p:cNvPr>
            <p:cNvSpPr txBox="1">
              <a:spLocks noChangeArrowheads="1"/>
            </p:cNvSpPr>
            <p:nvPr/>
          </p:nvSpPr>
          <p:spPr bwMode="auto">
            <a:xfrm>
              <a:off x="6057902" y="2286000"/>
              <a:ext cx="705969" cy="416404"/>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Times New Roman" pitchFamily="18" charset="0"/>
                  <a:ea typeface="+mn-ea"/>
                  <a:cs typeface="Arial" charset="0"/>
                </a:rPr>
                <a:t>x’</a:t>
              </a:r>
            </a:p>
          </p:txBody>
        </p:sp>
        <p:sp>
          <p:nvSpPr>
            <p:cNvPr id="43" name="Oval 56">
              <a:extLst>
                <a:ext uri="{FF2B5EF4-FFF2-40B4-BE49-F238E27FC236}">
                  <a16:creationId xmlns:a16="http://schemas.microsoft.com/office/drawing/2014/main" id="{BF4DCBE1-1472-B84C-8865-82A036B3A747}"/>
                </a:ext>
              </a:extLst>
            </p:cNvPr>
            <p:cNvSpPr>
              <a:spLocks noChangeArrowheads="1"/>
            </p:cNvSpPr>
            <p:nvPr/>
          </p:nvSpPr>
          <p:spPr bwMode="auto">
            <a:xfrm>
              <a:off x="3055938" y="3641725"/>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4" name="Oval 57">
              <a:extLst>
                <a:ext uri="{FF2B5EF4-FFF2-40B4-BE49-F238E27FC236}">
                  <a16:creationId xmlns:a16="http://schemas.microsoft.com/office/drawing/2014/main" id="{EBA8803A-0687-3046-8711-4EFDF942C817}"/>
                </a:ext>
              </a:extLst>
            </p:cNvPr>
            <p:cNvSpPr>
              <a:spLocks noChangeArrowheads="1"/>
            </p:cNvSpPr>
            <p:nvPr/>
          </p:nvSpPr>
          <p:spPr bwMode="auto">
            <a:xfrm>
              <a:off x="5786438" y="3668713"/>
              <a:ext cx="138112" cy="133350"/>
            </a:xfrm>
            <a:prstGeom prst="ellipse">
              <a:avLst/>
            </a:prstGeom>
            <a:solidFill>
              <a:schemeClr val="accent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2FA32E41-DEA6-534C-B391-AB697F4CD381}"/>
                  </a:ext>
                </a:extLst>
              </p:cNvPr>
              <p:cNvSpPr txBox="1"/>
              <p:nvPr/>
            </p:nvSpPr>
            <p:spPr>
              <a:xfrm>
                <a:off x="4851762" y="1490951"/>
                <a:ext cx="1552541"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Sup>
                        <m:sSupPr>
                          <m:ctrlP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𝑋</m:t>
                          </m:r>
                        </m:e>
                        <m: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𝑅𝑋</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𝑇</m:t>
                      </m:r>
                    </m:oMath>
                  </m:oMathPara>
                </a14:m>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mc:Choice>
        <mc:Fallback xmlns="">
          <p:sp>
            <p:nvSpPr>
              <p:cNvPr id="46" name="TextBox 45">
                <a:extLst>
                  <a:ext uri="{FF2B5EF4-FFF2-40B4-BE49-F238E27FC236}">
                    <a16:creationId xmlns:a16="http://schemas.microsoft.com/office/drawing/2014/main" id="{2FA32E41-DEA6-534C-B391-AB697F4CD381}"/>
                  </a:ext>
                </a:extLst>
              </p:cNvPr>
              <p:cNvSpPr txBox="1">
                <a:spLocks noRot="1" noChangeAspect="1" noMove="1" noResize="1" noEditPoints="1" noAdjustHandles="1" noChangeArrowheads="1" noChangeShapeType="1" noTextEdit="1"/>
              </p:cNvSpPr>
              <p:nvPr/>
            </p:nvSpPr>
            <p:spPr>
              <a:xfrm>
                <a:off x="4851762" y="1490951"/>
                <a:ext cx="1552541" cy="276999"/>
              </a:xfrm>
              <a:prstGeom prst="rect">
                <a:avLst/>
              </a:prstGeom>
              <a:blipFill>
                <a:blip r:embed="rId8"/>
                <a:stretch>
                  <a:fillRect l="-1626" r="-1626" b="-8696"/>
                </a:stretch>
              </a:blipFill>
            </p:spPr>
            <p:txBody>
              <a:bodyPr/>
              <a:lstStyle/>
              <a:p>
                <a:r>
                  <a:rPr lang="en-US">
                    <a:noFill/>
                  </a:rPr>
                  <a:t> </a:t>
                </a:r>
              </a:p>
            </p:txBody>
          </p:sp>
        </mc:Fallback>
      </mc:AlternateContent>
      <p:sp>
        <p:nvSpPr>
          <p:cNvPr id="71" name="Content Placeholder 2">
            <a:extLst>
              <a:ext uri="{FF2B5EF4-FFF2-40B4-BE49-F238E27FC236}">
                <a16:creationId xmlns:a16="http://schemas.microsoft.com/office/drawing/2014/main" id="{1D544C14-7E6F-3348-A96C-9ABAC3280629}"/>
              </a:ext>
            </a:extLst>
          </p:cNvPr>
          <p:cNvSpPr txBox="1">
            <a:spLocks/>
          </p:cNvSpPr>
          <p:nvPr/>
        </p:nvSpPr>
        <p:spPr bwMode="auto">
          <a:xfrm>
            <a:off x="685800" y="3668699"/>
            <a:ext cx="7277100" cy="83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and found the corresponding points: </a:t>
            </a:r>
          </a:p>
        </p:txBody>
      </p:sp>
      <p:grpSp>
        <p:nvGrpSpPr>
          <p:cNvPr id="86" name="Group 85">
            <a:extLst>
              <a:ext uri="{FF2B5EF4-FFF2-40B4-BE49-F238E27FC236}">
                <a16:creationId xmlns:a16="http://schemas.microsoft.com/office/drawing/2014/main" id="{639735C7-AC9E-2843-83B6-61C927E94F46}"/>
              </a:ext>
            </a:extLst>
          </p:cNvPr>
          <p:cNvGrpSpPr/>
          <p:nvPr/>
        </p:nvGrpSpPr>
        <p:grpSpPr>
          <a:xfrm>
            <a:off x="3044498" y="4838700"/>
            <a:ext cx="3182935" cy="1409700"/>
            <a:chOff x="3044498" y="4838700"/>
            <a:chExt cx="3182935" cy="1409700"/>
          </a:xfrm>
        </p:grpSpPr>
        <p:cxnSp>
          <p:nvCxnSpPr>
            <p:cNvPr id="76" name="Straight Arrow Connector 75">
              <a:extLst>
                <a:ext uri="{FF2B5EF4-FFF2-40B4-BE49-F238E27FC236}">
                  <a16:creationId xmlns:a16="http://schemas.microsoft.com/office/drawing/2014/main" id="{7BA0AFF6-F385-4747-A9E2-626F4FD148E4}"/>
                </a:ext>
              </a:extLst>
            </p:cNvPr>
            <p:cNvCxnSpPr>
              <a:cxnSpLocks/>
              <a:stCxn id="73" idx="2"/>
            </p:cNvCxnSpPr>
            <p:nvPr/>
          </p:nvCxnSpPr>
          <p:spPr bwMode="auto">
            <a:xfrm>
              <a:off x="3044498" y="4838700"/>
              <a:ext cx="824908" cy="914400"/>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cxnSp>
          <p:nvCxnSpPr>
            <p:cNvPr id="77" name="Straight Arrow Connector 76">
              <a:extLst>
                <a:ext uri="{FF2B5EF4-FFF2-40B4-BE49-F238E27FC236}">
                  <a16:creationId xmlns:a16="http://schemas.microsoft.com/office/drawing/2014/main" id="{25BA4352-24FB-AB44-810F-70F0489507F4}"/>
                </a:ext>
              </a:extLst>
            </p:cNvPr>
            <p:cNvCxnSpPr>
              <a:cxnSpLocks/>
              <a:endCxn id="82" idx="0"/>
            </p:cNvCxnSpPr>
            <p:nvPr/>
          </p:nvCxnSpPr>
          <p:spPr bwMode="auto">
            <a:xfrm flipH="1">
              <a:off x="4475797" y="5181600"/>
              <a:ext cx="1751636" cy="571500"/>
            </a:xfrm>
            <a:prstGeom prst="straightConnector1">
              <a:avLst/>
            </a:prstGeom>
            <a:solidFill>
              <a:schemeClr val="accent1"/>
            </a:solidFill>
            <a:ln w="9525" cap="flat" cmpd="sng" algn="ctr">
              <a:solidFill>
                <a:schemeClr val="tx1"/>
              </a:solidFill>
              <a:prstDash val="solid"/>
              <a:round/>
              <a:headEnd type="triangle" w="med" len="med"/>
              <a:tailEnd type="none"/>
            </a:ln>
            <a:effectLst/>
          </p:spPr>
        </p:cxnSp>
        <p:sp>
          <p:nvSpPr>
            <p:cNvPr id="82" name="Content Placeholder 2">
              <a:extLst>
                <a:ext uri="{FF2B5EF4-FFF2-40B4-BE49-F238E27FC236}">
                  <a16:creationId xmlns:a16="http://schemas.microsoft.com/office/drawing/2014/main" id="{241A3BA8-B0C3-4648-996B-109E36E8CB7C}"/>
                </a:ext>
              </a:extLst>
            </p:cNvPr>
            <p:cNvSpPr txBox="1">
              <a:spLocks/>
            </p:cNvSpPr>
            <p:nvPr/>
          </p:nvSpPr>
          <p:spPr bwMode="auto">
            <a:xfrm>
              <a:off x="3251478" y="5753100"/>
              <a:ext cx="2448637" cy="4953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only unknowns! </a:t>
              </a:r>
            </a:p>
          </p:txBody>
        </p:sp>
      </p:grpSp>
      <p:sp>
        <p:nvSpPr>
          <p:cNvPr id="87" name="TextBox 86">
            <a:extLst>
              <a:ext uri="{FF2B5EF4-FFF2-40B4-BE49-F238E27FC236}">
                <a16:creationId xmlns:a16="http://schemas.microsoft.com/office/drawing/2014/main" id="{CB08AE54-358A-B84B-A875-E768E8520BC4}"/>
              </a:ext>
            </a:extLst>
          </p:cNvPr>
          <p:cNvSpPr txBox="1"/>
          <p:nvPr/>
        </p:nvSpPr>
        <p:spPr>
          <a:xfrm>
            <a:off x="189882" y="5751786"/>
            <a:ext cx="251109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How many unknowns + how many equations do we have? </a:t>
            </a:r>
          </a:p>
        </p:txBody>
      </p:sp>
      <p:sp>
        <p:nvSpPr>
          <p:cNvPr id="88" name="TextBox 87">
            <a:extLst>
              <a:ext uri="{FF2B5EF4-FFF2-40B4-BE49-F238E27FC236}">
                <a16:creationId xmlns:a16="http://schemas.microsoft.com/office/drawing/2014/main" id="{EE19C414-04A3-4546-91AB-01EFA39C0F10}"/>
              </a:ext>
            </a:extLst>
          </p:cNvPr>
          <p:cNvSpPr txBox="1"/>
          <p:nvPr/>
        </p:nvSpPr>
        <p:spPr>
          <a:xfrm>
            <a:off x="6404303" y="6053666"/>
            <a:ext cx="25110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Solve by least squares</a:t>
            </a:r>
          </a:p>
        </p:txBody>
      </p:sp>
    </p:spTree>
    <p:extLst>
      <p:ext uri="{BB962C8B-B14F-4D97-AF65-F5344CB8AC3E}">
        <p14:creationId xmlns:p14="http://schemas.microsoft.com/office/powerpoint/2010/main" val="403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87" grpId="0"/>
      <p:bldP spid="8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66D0-5663-7542-816A-2F8EE9F6283B}"/>
              </a:ext>
            </a:extLst>
          </p:cNvPr>
          <p:cNvSpPr>
            <a:spLocks noGrp="1"/>
          </p:cNvSpPr>
          <p:nvPr>
            <p:ph type="title"/>
          </p:nvPr>
        </p:nvSpPr>
        <p:spPr/>
        <p:txBody>
          <a:bodyPr/>
          <a:lstStyle/>
          <a:p>
            <a:r>
              <a:rPr lang="en-US" dirty="0"/>
              <a:t>Triangulation Disclaimer: Noise</a:t>
            </a:r>
          </a:p>
        </p:txBody>
      </p:sp>
      <p:grpSp>
        <p:nvGrpSpPr>
          <p:cNvPr id="6" name="Group 5">
            <a:extLst>
              <a:ext uri="{FF2B5EF4-FFF2-40B4-BE49-F238E27FC236}">
                <a16:creationId xmlns:a16="http://schemas.microsoft.com/office/drawing/2014/main" id="{50886FE8-B838-1B4B-9056-72B1C716CAB9}"/>
              </a:ext>
            </a:extLst>
          </p:cNvPr>
          <p:cNvGrpSpPr/>
          <p:nvPr/>
        </p:nvGrpSpPr>
        <p:grpSpPr>
          <a:xfrm>
            <a:off x="457200" y="1219200"/>
            <a:ext cx="5416550" cy="4850798"/>
            <a:chOff x="457200" y="1219200"/>
            <a:chExt cx="5416550" cy="4850798"/>
          </a:xfrm>
        </p:grpSpPr>
        <p:pic>
          <p:nvPicPr>
            <p:cNvPr id="4" name="Picture 3">
              <a:extLst>
                <a:ext uri="{FF2B5EF4-FFF2-40B4-BE49-F238E27FC236}">
                  <a16:creationId xmlns:a16="http://schemas.microsoft.com/office/drawing/2014/main" id="{D2175628-35F2-224D-ACCF-57B8CF72A963}"/>
                </a:ext>
              </a:extLst>
            </p:cNvPr>
            <p:cNvPicPr>
              <a:picLocks noChangeAspect="1"/>
            </p:cNvPicPr>
            <p:nvPr/>
          </p:nvPicPr>
          <p:blipFill>
            <a:blip r:embed="rId3"/>
            <a:stretch>
              <a:fillRect/>
            </a:stretch>
          </p:blipFill>
          <p:spPr>
            <a:xfrm>
              <a:off x="457200" y="1219200"/>
              <a:ext cx="5416550" cy="4850798"/>
            </a:xfrm>
            <a:prstGeom prst="rect">
              <a:avLst/>
            </a:prstGeom>
          </p:spPr>
        </p:pic>
        <p:sp>
          <p:nvSpPr>
            <p:cNvPr id="5" name="Rectangle 4">
              <a:extLst>
                <a:ext uri="{FF2B5EF4-FFF2-40B4-BE49-F238E27FC236}">
                  <a16:creationId xmlns:a16="http://schemas.microsoft.com/office/drawing/2014/main" id="{460D2993-C28C-EE40-88E1-F10E13118BC3}"/>
                </a:ext>
              </a:extLst>
            </p:cNvPr>
            <p:cNvSpPr/>
            <p:nvPr/>
          </p:nvSpPr>
          <p:spPr bwMode="auto">
            <a:xfrm>
              <a:off x="3429000" y="1905000"/>
              <a:ext cx="2057400" cy="381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grpSp>
      <p:sp>
        <p:nvSpPr>
          <p:cNvPr id="7" name="TextBox 6">
            <a:extLst>
              <a:ext uri="{FF2B5EF4-FFF2-40B4-BE49-F238E27FC236}">
                <a16:creationId xmlns:a16="http://schemas.microsoft.com/office/drawing/2014/main" id="{03361ADB-F646-974F-B52C-35EC02CF6D2A}"/>
              </a:ext>
            </a:extLst>
          </p:cNvPr>
          <p:cNvSpPr txBox="1"/>
          <p:nvPr/>
        </p:nvSpPr>
        <p:spPr>
          <a:xfrm>
            <a:off x="17929" y="6443246"/>
            <a:ext cx="35052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Slide credit: Shubham </a:t>
            </a:r>
            <a:r>
              <a:rPr kumimoji="0" lang="en-US" sz="1600" b="0" i="0" u="none" strike="noStrike" kern="1200" cap="none" spc="0" normalizeH="0" baseline="0" noProof="0" dirty="0" err="1">
                <a:ln>
                  <a:noFill/>
                </a:ln>
                <a:solidFill>
                  <a:srgbClr val="000000"/>
                </a:solidFill>
                <a:effectLst/>
                <a:uLnTx/>
                <a:uFillTx/>
                <a:latin typeface="Arial"/>
                <a:ea typeface="+mn-ea"/>
                <a:cs typeface="+mn-cs"/>
              </a:rPr>
              <a:t>Tulsiani</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5074B30A-F934-6046-AEA3-12786B2BC4FE}"/>
              </a:ext>
            </a:extLst>
          </p:cNvPr>
          <p:cNvGrpSpPr/>
          <p:nvPr/>
        </p:nvGrpSpPr>
        <p:grpSpPr>
          <a:xfrm>
            <a:off x="2895600" y="1891553"/>
            <a:ext cx="6069106" cy="707886"/>
            <a:chOff x="2895600" y="1891553"/>
            <a:chExt cx="6069106" cy="707886"/>
          </a:xfrm>
        </p:grpSpPr>
        <p:cxnSp>
          <p:nvCxnSpPr>
            <p:cNvPr id="9" name="Straight Arrow Connector 8">
              <a:extLst>
                <a:ext uri="{FF2B5EF4-FFF2-40B4-BE49-F238E27FC236}">
                  <a16:creationId xmlns:a16="http://schemas.microsoft.com/office/drawing/2014/main" id="{4657AAE1-69BB-9E4D-A33F-CBFDFC313B68}"/>
                </a:ext>
              </a:extLst>
            </p:cNvPr>
            <p:cNvCxnSpPr>
              <a:cxnSpLocks/>
            </p:cNvCxnSpPr>
            <p:nvPr/>
          </p:nvCxnSpPr>
          <p:spPr bwMode="auto">
            <a:xfrm>
              <a:off x="2895600" y="2209800"/>
              <a:ext cx="2209800" cy="0"/>
            </a:xfrm>
            <a:prstGeom prst="straightConnector1">
              <a:avLst/>
            </a:prstGeom>
            <a:solidFill>
              <a:schemeClr val="accent1"/>
            </a:solidFill>
            <a:ln w="50800" cap="flat" cmpd="sng" algn="ctr">
              <a:solidFill>
                <a:schemeClr val="tx1"/>
              </a:solidFill>
              <a:prstDash val="solid"/>
              <a:round/>
              <a:headEnd type="triangle" w="med" len="med"/>
              <a:tailEnd type="none"/>
            </a:ln>
            <a:effectLst/>
          </p:spPr>
        </p:cxnSp>
        <p:sp>
          <p:nvSpPr>
            <p:cNvPr id="11" name="TextBox 10">
              <a:extLst>
                <a:ext uri="{FF2B5EF4-FFF2-40B4-BE49-F238E27FC236}">
                  <a16:creationId xmlns:a16="http://schemas.microsoft.com/office/drawing/2014/main" id="{F4857616-5147-5F40-841B-31AE938B65E6}"/>
                </a:ext>
              </a:extLst>
            </p:cNvPr>
            <p:cNvSpPr txBox="1"/>
            <p:nvPr/>
          </p:nvSpPr>
          <p:spPr>
            <a:xfrm>
              <a:off x="5078506" y="1891553"/>
              <a:ext cx="3886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Ray’s don’t always intersect because of noise!!!</a:t>
              </a:r>
            </a:p>
          </p:txBody>
        </p:sp>
      </p:grpSp>
      <p:sp>
        <p:nvSpPr>
          <p:cNvPr id="13" name="TextBox 12">
            <a:extLst>
              <a:ext uri="{FF2B5EF4-FFF2-40B4-BE49-F238E27FC236}">
                <a16:creationId xmlns:a16="http://schemas.microsoft.com/office/drawing/2014/main" id="{E069DD9C-C704-E841-90DF-BE15C5117C5E}"/>
              </a:ext>
            </a:extLst>
          </p:cNvPr>
          <p:cNvSpPr txBox="1"/>
          <p:nvPr/>
        </p:nvSpPr>
        <p:spPr>
          <a:xfrm>
            <a:off x="5078506" y="3429000"/>
            <a:ext cx="3886200"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Least squares get you to a reasonable solution but it’s not the actual geometric error (it’s how far away the solution is from Ax =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In practice with noise, you do non-linear least squares, or </a:t>
            </a:r>
            <a:r>
              <a:rPr kumimoji="0" lang="en-US" sz="2000" b="1" i="0" u="none" strike="noStrike" kern="1200" cap="none" spc="0" normalizeH="0" baseline="0" noProof="0" dirty="0">
                <a:ln>
                  <a:noFill/>
                </a:ln>
                <a:solidFill>
                  <a:srgbClr val="000000"/>
                </a:solidFill>
                <a:effectLst/>
                <a:uLnTx/>
                <a:uFillTx/>
                <a:latin typeface="Arial"/>
                <a:ea typeface="+mn-ea"/>
                <a:cs typeface="+mn-cs"/>
              </a:rPr>
              <a:t>“bundle adjustment” </a:t>
            </a:r>
            <a:r>
              <a:rPr kumimoji="0" lang="en-US" sz="2000" b="0" i="0" u="none" strike="noStrike" kern="1200" cap="none" spc="0" normalizeH="0" baseline="0" noProof="0" dirty="0">
                <a:ln>
                  <a:noFill/>
                </a:ln>
                <a:solidFill>
                  <a:srgbClr val="000000"/>
                </a:solidFill>
                <a:effectLst/>
                <a:uLnTx/>
                <a:uFillTx/>
                <a:latin typeface="Arial"/>
                <a:ea typeface="+mn-ea"/>
                <a:cs typeface="+mn-cs"/>
              </a:rPr>
              <a:t>(more than 2 image case, next lecture..)</a:t>
            </a:r>
          </a:p>
        </p:txBody>
      </p:sp>
    </p:spTree>
    <p:extLst>
      <p:ext uri="{BB962C8B-B14F-4D97-AF65-F5344CB8AC3E}">
        <p14:creationId xmlns:p14="http://schemas.microsoft.com/office/powerpoint/2010/main" val="246244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7C046-18E2-D54F-92A1-8C07424AE072}"/>
              </a:ext>
            </a:extLst>
          </p:cNvPr>
          <p:cNvSpPr>
            <a:spLocks noGrp="1"/>
          </p:cNvSpPr>
          <p:nvPr>
            <p:ph type="title"/>
          </p:nvPr>
        </p:nvSpPr>
        <p:spPr/>
        <p:txBody>
          <a:bodyPr/>
          <a:lstStyle/>
          <a:p>
            <a:r>
              <a:rPr lang="en-US" dirty="0"/>
              <a:t>Summary: Two-view, known camera</a:t>
            </a:r>
          </a:p>
        </p:txBody>
      </p:sp>
      <p:sp>
        <p:nvSpPr>
          <p:cNvPr id="3" name="Content Placeholder 2">
            <a:extLst>
              <a:ext uri="{FF2B5EF4-FFF2-40B4-BE49-F238E27FC236}">
                <a16:creationId xmlns:a16="http://schemas.microsoft.com/office/drawing/2014/main" id="{C80A07AB-3F12-8C4A-BBC2-3418735E8338}"/>
              </a:ext>
            </a:extLst>
          </p:cNvPr>
          <p:cNvSpPr>
            <a:spLocks noGrp="1"/>
          </p:cNvSpPr>
          <p:nvPr>
            <p:ph idx="1"/>
          </p:nvPr>
        </p:nvSpPr>
        <p:spPr/>
        <p:txBody>
          <a:bodyPr/>
          <a:lstStyle/>
          <a:p>
            <a:r>
              <a:rPr lang="en-US" dirty="0"/>
              <a:t>0. Calibrate the camera.</a:t>
            </a:r>
          </a:p>
          <a:p>
            <a:endParaRPr lang="en-US" dirty="0"/>
          </a:p>
          <a:p>
            <a:r>
              <a:rPr lang="en-US" dirty="0"/>
              <a:t>1. Find correspondences:</a:t>
            </a:r>
          </a:p>
          <a:p>
            <a:r>
              <a:rPr lang="en-US" dirty="0"/>
              <a:t>	 - Reduce this to 1D search with </a:t>
            </a:r>
            <a:r>
              <a:rPr lang="en-US" dirty="0" err="1"/>
              <a:t>Epipolar</a:t>
            </a:r>
            <a:r>
              <a:rPr lang="en-US" dirty="0"/>
              <a:t> Geometry!</a:t>
            </a:r>
          </a:p>
          <a:p>
            <a:endParaRPr lang="en-US" dirty="0"/>
          </a:p>
          <a:p>
            <a:r>
              <a:rPr lang="en-US" dirty="0"/>
              <a:t>2. Get depth:</a:t>
            </a:r>
          </a:p>
          <a:p>
            <a:r>
              <a:rPr lang="en-US" dirty="0"/>
              <a:t>	- If simple stereo, disparity (difference of corresponding points) is inversely proportional to depth</a:t>
            </a:r>
          </a:p>
          <a:p>
            <a:r>
              <a:rPr lang="en-US" dirty="0"/>
              <a:t>	- In the general case,  triangulate. 	</a:t>
            </a:r>
          </a:p>
        </p:txBody>
      </p:sp>
    </p:spTree>
    <p:extLst>
      <p:ext uri="{BB962C8B-B14F-4D97-AF65-F5344CB8AC3E}">
        <p14:creationId xmlns:p14="http://schemas.microsoft.com/office/powerpoint/2010/main" val="353157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t>Correspondence problem</a:t>
            </a:r>
          </a:p>
        </p:txBody>
      </p:sp>
      <p:pic>
        <p:nvPicPr>
          <p:cNvPr id="59395" name="Picture 2"/>
          <p:cNvPicPr>
            <a:picLocks noChangeAspect="1" noChangeArrowheads="1"/>
          </p:cNvPicPr>
          <p:nvPr/>
        </p:nvPicPr>
        <p:blipFill>
          <a:blip r:embed="rId3" cstate="print"/>
          <a:srcRect l="20313" t="26955" r="17188" b="38403"/>
          <a:stretch>
            <a:fillRect/>
          </a:stretch>
        </p:blipFill>
        <p:spPr bwMode="auto">
          <a:xfrm>
            <a:off x="762000" y="1524000"/>
            <a:ext cx="7588250" cy="3048000"/>
          </a:xfrm>
          <a:prstGeom prst="rect">
            <a:avLst/>
          </a:prstGeom>
          <a:noFill/>
          <a:ln w="9525">
            <a:noFill/>
            <a:miter lim="800000"/>
            <a:headEnd/>
            <a:tailEnd/>
          </a:ln>
        </p:spPr>
      </p:pic>
      <p:sp>
        <p:nvSpPr>
          <p:cNvPr id="59396" name="TextBox 3"/>
          <p:cNvSpPr txBox="1">
            <a:spLocks noChangeArrowheads="1"/>
          </p:cNvSpPr>
          <p:nvPr/>
        </p:nvSpPr>
        <p:spPr bwMode="auto">
          <a:xfrm>
            <a:off x="7010400" y="6550027"/>
            <a:ext cx="2286000" cy="307975"/>
          </a:xfrm>
          <a:prstGeom prst="rect">
            <a:avLst/>
          </a:prstGeom>
          <a:noFill/>
          <a:ln w="9525">
            <a:noFill/>
            <a:miter lim="800000"/>
            <a:headEnd/>
            <a:tailEnd/>
          </a:ln>
        </p:spPr>
        <p:txBody>
          <a:bodyPr>
            <a:spAutoFit/>
          </a:bodyPr>
          <a:lstStyle/>
          <a:p>
            <a:pPr>
              <a:defRPr/>
            </a:pPr>
            <a:r>
              <a:rPr lang="en-US" sz="1400">
                <a:solidFill>
                  <a:prstClr val="black"/>
                </a:solidFill>
                <a:latin typeface="Calibri" pitchFamily="34" charset="0"/>
              </a:rPr>
              <a:t>Source: Andrew Zisserman</a:t>
            </a:r>
          </a:p>
        </p:txBody>
      </p:sp>
    </p:spTree>
    <p:extLst>
      <p:ext uri="{BB962C8B-B14F-4D97-AF65-F5344CB8AC3E}">
        <p14:creationId xmlns:p14="http://schemas.microsoft.com/office/powerpoint/2010/main" val="18539696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fontScale="90000"/>
          </a:bodyPr>
          <a:lstStyle/>
          <a:p>
            <a:r>
              <a:rPr lang="en-US" dirty="0"/>
              <a:t>What if we don’t know the camera?</a:t>
            </a:r>
          </a:p>
        </p:txBody>
      </p:sp>
      <p:grpSp>
        <p:nvGrpSpPr>
          <p:cNvPr id="3" name="Group 2">
            <a:extLst>
              <a:ext uri="{FF2B5EF4-FFF2-40B4-BE49-F238E27FC236}">
                <a16:creationId xmlns:a16="http://schemas.microsoft.com/office/drawing/2014/main" id="{C365FD1F-1471-5841-B621-4733F5A1B9CC}"/>
              </a:ext>
            </a:extLst>
          </p:cNvPr>
          <p:cNvGrpSpPr/>
          <p:nvPr/>
        </p:nvGrpSpPr>
        <p:grpSpPr>
          <a:xfrm>
            <a:off x="420414" y="1454513"/>
            <a:ext cx="8037786" cy="4697339"/>
            <a:chOff x="420414" y="1454513"/>
            <a:chExt cx="8037786" cy="4697339"/>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361762" y="2632196"/>
              <a:ext cx="4241799" cy="2608552"/>
            </a:xfrm>
            <a:prstGeom prst="rect">
              <a:avLst/>
            </a:prstGeom>
          </p:spPr>
        </p:pic>
        <p:sp>
          <p:nvSpPr>
            <p:cNvPr id="4" name="Rounded Rectangle 3">
              <a:extLst>
                <a:ext uri="{FF2B5EF4-FFF2-40B4-BE49-F238E27FC236}">
                  <a16:creationId xmlns:a16="http://schemas.microsoft.com/office/drawing/2014/main" id="{74D43E0E-8DDE-5043-8BBD-D829ACAC9106}"/>
                </a:ext>
              </a:extLst>
            </p:cNvPr>
            <p:cNvSpPr/>
            <p:nvPr/>
          </p:nvSpPr>
          <p:spPr>
            <a:xfrm>
              <a:off x="5334000" y="5008852"/>
              <a:ext cx="3124200" cy="114300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Camera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420414" y="5008852"/>
              <a:ext cx="3124200" cy="114300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2819400" y="1454513"/>
              <a:ext cx="3124200" cy="1143000"/>
            </a:xfrm>
            <a:prstGeom prst="roundRect">
              <a:avLst/>
            </a:prstGeom>
            <a:noFill/>
            <a:ln w="317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3D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(Structure)</a:t>
              </a:r>
            </a:p>
          </p:txBody>
        </p:sp>
        <p:sp>
          <p:nvSpPr>
            <p:cNvPr id="13" name="Right Arrow 12">
              <a:extLst>
                <a:ext uri="{FF2B5EF4-FFF2-40B4-BE49-F238E27FC236}">
                  <a16:creationId xmlns:a16="http://schemas.microsoft.com/office/drawing/2014/main" id="{D287DA29-2BE2-7D4C-9AA0-EFB68D240920}"/>
                </a:ext>
              </a:extLst>
            </p:cNvPr>
            <p:cNvSpPr/>
            <p:nvPr/>
          </p:nvSpPr>
          <p:spPr>
            <a:xfrm flipV="1">
              <a:off x="3758762" y="5275432"/>
              <a:ext cx="1447800" cy="609839"/>
            </a:xfrm>
            <a:prstGeom prst="rightArrow">
              <a:avLst/>
            </a:prstGeom>
            <a:solidFill>
              <a:schemeClr val="bg1">
                <a:lumMod val="75000"/>
              </a:schemeClr>
            </a:solidFill>
            <a:ln w="31750">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83434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D472-83CB-AB48-BA07-1CA830691DF9}"/>
              </a:ext>
            </a:extLst>
          </p:cNvPr>
          <p:cNvSpPr>
            <a:spLocks noGrp="1"/>
          </p:cNvSpPr>
          <p:nvPr>
            <p:ph type="title"/>
          </p:nvPr>
        </p:nvSpPr>
        <p:spPr>
          <a:xfrm>
            <a:off x="685800" y="76200"/>
            <a:ext cx="8229600" cy="838200"/>
          </a:xfrm>
        </p:spPr>
        <p:txBody>
          <a:bodyPr/>
          <a:lstStyle/>
          <a:p>
            <a:r>
              <a:rPr lang="en-US" dirty="0"/>
              <a:t>What if we don’t know the camera?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725AB9C-F905-AD4F-A125-E30C99DFF540}"/>
                  </a:ext>
                </a:extLst>
              </p:cNvPr>
              <p:cNvSpPr>
                <a:spLocks noGrp="1"/>
              </p:cNvSpPr>
              <p:nvPr>
                <p:ph idx="1"/>
              </p:nvPr>
            </p:nvSpPr>
            <p:spPr/>
            <p:txBody>
              <a:bodyPr/>
              <a:lstStyle/>
              <a:p>
                <a:r>
                  <a:rPr lang="en-US" dirty="0"/>
                  <a:t>Assume we know the correspondences: </a:t>
                </a:r>
              </a:p>
              <a:p>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𝑥</m:t>
                        </m:r>
                      </m:e>
                    </m:acc>
                    <m:r>
                      <a:rPr lang="en-US" b="0" i="1" dirty="0" smtClean="0">
                        <a:latin typeface="Cambria Math" panose="02040503050406030204" pitchFamily="18" charset="0"/>
                      </a:rPr>
                      <m:t>′</m:t>
                    </m:r>
                  </m:oMath>
                </a14:m>
                <a:r>
                  <a:rPr lang="en-US" dirty="0"/>
                  <a:t> and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𝑥</m:t>
                        </m:r>
                      </m:e>
                    </m:acc>
                  </m:oMath>
                </a14:m>
                <a:r>
                  <a:rPr lang="en-US" dirty="0"/>
                  <a:t>  in the image</a:t>
                </a:r>
              </a:p>
            </p:txBody>
          </p:sp>
        </mc:Choice>
        <mc:Fallback xmlns="">
          <p:sp>
            <p:nvSpPr>
              <p:cNvPr id="3" name="Content Placeholder 2">
                <a:extLst>
                  <a:ext uri="{FF2B5EF4-FFF2-40B4-BE49-F238E27FC236}">
                    <a16:creationId xmlns:a16="http://schemas.microsoft.com/office/drawing/2014/main" id="{6725AB9C-F905-AD4F-A125-E30C99DFF540}"/>
                  </a:ext>
                </a:extLst>
              </p:cNvPr>
              <p:cNvSpPr>
                <a:spLocks noGrp="1" noRot="1" noChangeAspect="1" noMove="1" noResize="1" noEditPoints="1" noAdjustHandles="1" noChangeArrowheads="1" noChangeShapeType="1" noTextEdit="1"/>
              </p:cNvSpPr>
              <p:nvPr>
                <p:ph idx="1"/>
              </p:nvPr>
            </p:nvSpPr>
            <p:spPr>
              <a:blipFill>
                <a:blip r:embed="rId4"/>
                <a:stretch>
                  <a:fillRect l="-1631" t="-1446"/>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5116E3D-84B8-0748-8F6A-6B6081AB7CAA}"/>
              </a:ext>
            </a:extLst>
          </p:cNvPr>
          <p:cNvPicPr>
            <a:picLocks noChangeAspect="1"/>
          </p:cNvPicPr>
          <p:nvPr/>
        </p:nvPicPr>
        <p:blipFill>
          <a:blip r:embed="rId5"/>
          <a:stretch>
            <a:fillRect/>
          </a:stretch>
        </p:blipFill>
        <p:spPr>
          <a:xfrm>
            <a:off x="3101786" y="2286000"/>
            <a:ext cx="2940427" cy="609600"/>
          </a:xfrm>
          <a:prstGeom prst="rect">
            <a:avLst/>
          </a:prstGeom>
        </p:spPr>
      </p:pic>
      <p:pic>
        <p:nvPicPr>
          <p:cNvPr id="5" name="Picture 4">
            <a:extLst>
              <a:ext uri="{FF2B5EF4-FFF2-40B4-BE49-F238E27FC236}">
                <a16:creationId xmlns:a16="http://schemas.microsoft.com/office/drawing/2014/main" id="{2D4A5337-1D45-0942-B3B3-EF01C6AE1C52}"/>
              </a:ext>
            </a:extLst>
          </p:cNvPr>
          <p:cNvPicPr>
            <a:picLocks noChangeAspect="1"/>
          </p:cNvPicPr>
          <p:nvPr/>
        </p:nvPicPr>
        <p:blipFill>
          <a:blip r:embed="rId6"/>
          <a:stretch>
            <a:fillRect/>
          </a:stretch>
        </p:blipFill>
        <p:spPr>
          <a:xfrm>
            <a:off x="7496865" y="2051817"/>
            <a:ext cx="956079" cy="994322"/>
          </a:xfrm>
          <a:prstGeom prst="rect">
            <a:avLst/>
          </a:prstGeom>
        </p:spPr>
      </p:pic>
      <p:graphicFrame>
        <p:nvGraphicFramePr>
          <p:cNvPr id="7" name="Object 6">
            <a:extLst>
              <a:ext uri="{FF2B5EF4-FFF2-40B4-BE49-F238E27FC236}">
                <a16:creationId xmlns:a16="http://schemas.microsoft.com/office/drawing/2014/main" id="{F56D765E-7275-A946-8B50-079CE1CA7919}"/>
              </a:ext>
            </a:extLst>
          </p:cNvPr>
          <p:cNvGraphicFramePr>
            <a:graphicFrameLocks noChangeAspect="1"/>
          </p:cNvGraphicFramePr>
          <p:nvPr/>
        </p:nvGraphicFramePr>
        <p:xfrm>
          <a:off x="2503675" y="3543300"/>
          <a:ext cx="3538538" cy="1193800"/>
        </p:xfrm>
        <a:graphic>
          <a:graphicData uri="http://schemas.openxmlformats.org/presentationml/2006/ole">
            <mc:AlternateContent xmlns:mc="http://schemas.openxmlformats.org/markup-compatibility/2006">
              <mc:Choice xmlns:v="urn:schemas-microsoft-com:vml" Requires="v">
                <p:oleObj spid="_x0000_s44058" name="Equation" r:id="rId7" imgW="2108160" imgH="711000" progId="Equation.3">
                  <p:embed/>
                </p:oleObj>
              </mc:Choice>
              <mc:Fallback>
                <p:oleObj name="Equation" r:id="rId7" imgW="2108160" imgH="711000" progId="Equation.3">
                  <p:embed/>
                  <p:pic>
                    <p:nvPicPr>
                      <p:cNvPr id="7" name="Object 6">
                        <a:extLst>
                          <a:ext uri="{FF2B5EF4-FFF2-40B4-BE49-F238E27FC236}">
                            <a16:creationId xmlns:a16="http://schemas.microsoft.com/office/drawing/2014/main" id="{F56D765E-7275-A946-8B50-079CE1CA7919}"/>
                          </a:ext>
                        </a:extLst>
                      </p:cNvPr>
                      <p:cNvPicPr/>
                      <p:nvPr/>
                    </p:nvPicPr>
                    <p:blipFill>
                      <a:blip r:embed="rId8"/>
                      <a:stretch>
                        <a:fillRect/>
                      </a:stretch>
                    </p:blipFill>
                    <p:spPr>
                      <a:xfrm>
                        <a:off x="2503675" y="3543300"/>
                        <a:ext cx="3538538" cy="11938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65EDB4C-FBF6-7E41-A7EC-1B09B5D4ED2C}"/>
              </a:ext>
            </a:extLst>
          </p:cNvPr>
          <p:cNvSpPr txBox="1"/>
          <p:nvPr/>
        </p:nvSpPr>
        <p:spPr>
          <a:xfrm>
            <a:off x="1181100" y="5541141"/>
            <a:ext cx="7239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How many correspondences do we need?</a:t>
            </a:r>
          </a:p>
        </p:txBody>
      </p:sp>
    </p:spTree>
    <p:extLst>
      <p:ext uri="{BB962C8B-B14F-4D97-AF65-F5344CB8AC3E}">
        <p14:creationId xmlns:p14="http://schemas.microsoft.com/office/powerpoint/2010/main" val="137450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the fundamental matrix</a:t>
            </a:r>
          </a:p>
        </p:txBody>
      </p:sp>
      <p:pic>
        <p:nvPicPr>
          <p:cNvPr id="5" name="Picture 4"/>
          <p:cNvPicPr>
            <a:picLocks noChangeAspect="1"/>
          </p:cNvPicPr>
          <p:nvPr/>
        </p:nvPicPr>
        <p:blipFill rotWithShape="1">
          <a:blip r:embed="rId2"/>
          <a:srcRect l="8998" t="7423" r="9002" b="-4869"/>
          <a:stretch/>
        </p:blipFill>
        <p:spPr>
          <a:xfrm>
            <a:off x="256003" y="1837944"/>
            <a:ext cx="8659399" cy="4181856"/>
          </a:xfrm>
          <a:prstGeom prst="rect">
            <a:avLst/>
          </a:prstGeom>
        </p:spPr>
      </p:pic>
    </p:spTree>
    <p:extLst>
      <p:ext uri="{BB962C8B-B14F-4D97-AF65-F5344CB8AC3E}">
        <p14:creationId xmlns:p14="http://schemas.microsoft.com/office/powerpoint/2010/main" val="362978899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2" name="AutoShape 12"/>
          <p:cNvSpPr>
            <a:spLocks noChangeArrowheads="1"/>
          </p:cNvSpPr>
          <p:nvPr/>
        </p:nvSpPr>
        <p:spPr bwMode="auto">
          <a:xfrm>
            <a:off x="4114800" y="22860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73453" name="AutoShape 13"/>
          <p:cNvSpPr>
            <a:spLocks noChangeArrowheads="1"/>
          </p:cNvSpPr>
          <p:nvPr/>
        </p:nvSpPr>
        <p:spPr bwMode="auto">
          <a:xfrm rot="8550886">
            <a:off x="4191000" y="3352800"/>
            <a:ext cx="533400" cy="5334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153" name="Rectangle 16"/>
          <p:cNvSpPr>
            <a:spLocks noGrp="1" noChangeArrowheads="1"/>
          </p:cNvSpPr>
          <p:nvPr>
            <p:ph type="title"/>
          </p:nvPr>
        </p:nvSpPr>
        <p:spPr/>
        <p:txBody>
          <a:bodyPr/>
          <a:lstStyle/>
          <a:p>
            <a:r>
              <a:rPr lang="en-US"/>
              <a:t>The eight-point algorithm</a:t>
            </a:r>
          </a:p>
        </p:txBody>
      </p:sp>
      <p:sp>
        <p:nvSpPr>
          <p:cNvPr id="6156" name="Text Box 9"/>
          <p:cNvSpPr txBox="1">
            <a:spLocks noChangeArrowheads="1"/>
          </p:cNvSpPr>
          <p:nvPr/>
        </p:nvSpPr>
        <p:spPr bwMode="auto">
          <a:xfrm>
            <a:off x="228600" y="4461808"/>
            <a:ext cx="3581400" cy="1938992"/>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Enforce rank-2 constraint (take SVD </a:t>
            </a:r>
            <a:b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b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of </a:t>
            </a:r>
            <a:r>
              <a:rPr kumimoji="0" lang="en-US" sz="2400" b="1" i="1" u="none" strike="noStrike" kern="1200" cap="none" spc="0" normalizeH="0" baseline="0" noProof="0" dirty="0">
                <a:ln>
                  <a:noFill/>
                </a:ln>
                <a:solidFill>
                  <a:srgbClr val="000000"/>
                </a:solidFill>
                <a:effectLst/>
                <a:uLnTx/>
                <a:uFillTx/>
                <a:latin typeface="Arial" charset="0"/>
                <a:ea typeface="+mn-ea"/>
                <a:cs typeface="Arial" charset="0"/>
              </a:rPr>
              <a:t>F</a:t>
            </a: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 and throw out the smallest singular value)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graphicFrame>
        <p:nvGraphicFramePr>
          <p:cNvPr id="3" name="Object 2"/>
          <p:cNvGraphicFramePr>
            <a:graphicFrameLocks noChangeAspect="1"/>
          </p:cNvGraphicFramePr>
          <p:nvPr/>
        </p:nvGraphicFramePr>
        <p:xfrm>
          <a:off x="381000" y="1930400"/>
          <a:ext cx="3538538" cy="1193800"/>
        </p:xfrm>
        <a:graphic>
          <a:graphicData uri="http://schemas.openxmlformats.org/presentationml/2006/ole">
            <mc:AlternateContent xmlns:mc="http://schemas.openxmlformats.org/markup-compatibility/2006">
              <mc:Choice xmlns:v="urn:schemas-microsoft-com:vml" Requires="v">
                <p:oleObj spid="_x0000_s45132" name="Equation" r:id="rId4" imgW="2108160" imgH="711000" progId="Equation.3">
                  <p:embed/>
                </p:oleObj>
              </mc:Choice>
              <mc:Fallback>
                <p:oleObj name="Equation" r:id="rId4" imgW="2108160" imgH="711000" progId="Equation.3">
                  <p:embed/>
                  <p:pic>
                    <p:nvPicPr>
                      <p:cNvPr id="3" name="Object 2"/>
                      <p:cNvPicPr/>
                      <p:nvPr/>
                    </p:nvPicPr>
                    <p:blipFill>
                      <a:blip r:embed="rId5"/>
                      <a:stretch>
                        <a:fillRect/>
                      </a:stretch>
                    </p:blipFill>
                    <p:spPr>
                      <a:xfrm>
                        <a:off x="381000" y="1930400"/>
                        <a:ext cx="3538538" cy="1193800"/>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4792665" y="1038227"/>
          <a:ext cx="4243387" cy="3000375"/>
        </p:xfrm>
        <a:graphic>
          <a:graphicData uri="http://schemas.openxmlformats.org/presentationml/2006/ole">
            <mc:AlternateContent xmlns:mc="http://schemas.openxmlformats.org/markup-compatibility/2006">
              <mc:Choice xmlns:v="urn:schemas-microsoft-com:vml" Requires="v">
                <p:oleObj spid="_x0000_s45133" name="Equation" r:id="rId6" imgW="2946240" imgH="2082600" progId="Equation.3">
                  <p:embed/>
                </p:oleObj>
              </mc:Choice>
              <mc:Fallback>
                <p:oleObj name="Equation" r:id="rId6" imgW="2946240" imgH="2082600" progId="Equation.3">
                  <p:embed/>
                  <p:pic>
                    <p:nvPicPr>
                      <p:cNvPr id="4" name="Object 3"/>
                      <p:cNvPicPr>
                        <a:picLocks noChangeAspect="1" noChangeArrowheads="1"/>
                      </p:cNvPicPr>
                      <p:nvPr/>
                    </p:nvPicPr>
                    <p:blipFill>
                      <a:blip r:embed="rId7"/>
                      <a:srcRect/>
                      <a:stretch>
                        <a:fillRect/>
                      </a:stretch>
                    </p:blipFill>
                    <p:spPr bwMode="auto">
                      <a:xfrm>
                        <a:off x="4792665" y="1038227"/>
                        <a:ext cx="4243387" cy="300037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nvGraphicFramePr>
        <p:xfrm>
          <a:off x="736600" y="1066800"/>
          <a:ext cx="3378200" cy="457200"/>
        </p:xfrm>
        <a:graphic>
          <a:graphicData uri="http://schemas.openxmlformats.org/presentationml/2006/ole">
            <mc:AlternateContent xmlns:mc="http://schemas.openxmlformats.org/markup-compatibility/2006">
              <mc:Choice xmlns:v="urn:schemas-microsoft-com:vml" Requires="v">
                <p:oleObj spid="_x0000_s45134" name="Equation" r:id="rId8" imgW="1688760" imgH="228600" progId="Equation.3">
                  <p:embed/>
                </p:oleObj>
              </mc:Choice>
              <mc:Fallback>
                <p:oleObj name="Equation" r:id="rId8" imgW="1688760" imgH="228600" progId="Equation.3">
                  <p:embed/>
                  <p:pic>
                    <p:nvPicPr>
                      <p:cNvPr id="5" name="Object 4"/>
                      <p:cNvPicPr/>
                      <p:nvPr/>
                    </p:nvPicPr>
                    <p:blipFill>
                      <a:blip r:embed="rId9"/>
                      <a:stretch>
                        <a:fillRect/>
                      </a:stretch>
                    </p:blipFill>
                    <p:spPr>
                      <a:xfrm>
                        <a:off x="736600" y="1066800"/>
                        <a:ext cx="3378200" cy="457200"/>
                      </a:xfrm>
                      <a:prstGeom prst="rect">
                        <a:avLst/>
                      </a:prstGeom>
                    </p:spPr>
                  </p:pic>
                </p:oleObj>
              </mc:Fallback>
            </mc:AlternateContent>
          </a:graphicData>
        </a:graphic>
      </p:graphicFrame>
      <p:pic>
        <p:nvPicPr>
          <p:cNvPr id="13" name="Picture 2"/>
          <p:cNvPicPr>
            <a:picLocks noChangeAspect="1" noChangeArrowheads="1"/>
          </p:cNvPicPr>
          <p:nvPr/>
        </p:nvPicPr>
        <p:blipFill rotWithShape="1">
          <a:blip r:embed="rId10" cstate="print"/>
          <a:srcRect l="20130" t="12891" r="8963" b="31051"/>
          <a:stretch/>
        </p:blipFill>
        <p:spPr bwMode="auto">
          <a:xfrm>
            <a:off x="3990372" y="4191000"/>
            <a:ext cx="5145024" cy="2487168"/>
          </a:xfrm>
          <a:prstGeom prst="rect">
            <a:avLst/>
          </a:prstGeom>
          <a:noFill/>
          <a:ln w="9525">
            <a:noFill/>
            <a:miter lim="800000"/>
            <a:headEnd/>
            <a:tailEnd/>
          </a:ln>
        </p:spPr>
      </p:pic>
      <p:sp>
        <p:nvSpPr>
          <p:cNvPr id="14" name="Text Box 9"/>
          <p:cNvSpPr txBox="1">
            <a:spLocks noChangeArrowheads="1"/>
          </p:cNvSpPr>
          <p:nvPr/>
        </p:nvSpPr>
        <p:spPr bwMode="auto">
          <a:xfrm>
            <a:off x="4953000" y="2773740"/>
            <a:ext cx="3276600" cy="1569660"/>
          </a:xfrm>
          <a:prstGeom prst="rect">
            <a:avLst/>
          </a:prstGeom>
          <a:noFill/>
          <a:ln w="9525">
            <a:no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mn-ea"/>
                <a:cs typeface="Arial" charset="0"/>
              </a:rPr>
              <a:t>Solve homogeneous linear system using eight or more matches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7377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4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345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52" grpId="0" animBg="1"/>
      <p:bldP spid="573453" grpId="0" animBg="1"/>
      <p:bldP spid="6156"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p:txBody>
          <a:bodyPr/>
          <a:lstStyle/>
          <a:p>
            <a:r>
              <a:rPr lang="en-US"/>
              <a:t>Problem with eight-point algorithm</a:t>
            </a:r>
          </a:p>
        </p:txBody>
      </p:sp>
      <p:graphicFrame>
        <p:nvGraphicFramePr>
          <p:cNvPr id="4" name="Object 3"/>
          <p:cNvGraphicFramePr>
            <a:graphicFrameLocks noChangeAspect="1"/>
          </p:cNvGraphicFramePr>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46106" name="Equation" r:id="rId4" imgW="2857320" imgH="1854000" progId="Equation.3">
                  <p:embed/>
                </p:oleObj>
              </mc:Choice>
              <mc:Fallback>
                <p:oleObj name="Equation" r:id="rId4" imgW="2857320" imgH="1854000" progId="Equation.3">
                  <p:embed/>
                  <p:pic>
                    <p:nvPicPr>
                      <p:cNvPr id="4" name="Object 3"/>
                      <p:cNvPicPr>
                        <a:picLocks noChangeAspect="1" noChangeArrowheads="1"/>
                      </p:cNvPicPr>
                      <p:nvPr/>
                    </p:nvPicPr>
                    <p:blipFill>
                      <a:blip r:embed="rId5"/>
                      <a:srcRect/>
                      <a:stretch>
                        <a:fillRect/>
                      </a:stretch>
                    </p:blipFill>
                    <p:spPr bwMode="auto">
                      <a:xfrm>
                        <a:off x="1763713" y="1371600"/>
                        <a:ext cx="657225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356529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1763713" y="1371600"/>
          <a:ext cx="6572250" cy="4267200"/>
        </p:xfrm>
        <a:graphic>
          <a:graphicData uri="http://schemas.openxmlformats.org/presentationml/2006/ole">
            <mc:AlternateContent xmlns:mc="http://schemas.openxmlformats.org/markup-compatibility/2006">
              <mc:Choice xmlns:v="urn:schemas-microsoft-com:vml" Requires="v">
                <p:oleObj spid="_x0000_s47130" name="Equation" r:id="rId4" imgW="2857320" imgH="1854000" progId="Equation.3">
                  <p:embed/>
                </p:oleObj>
              </mc:Choice>
              <mc:Fallback>
                <p:oleObj name="Equation" r:id="rId4" imgW="2857320" imgH="1854000" progId="Equation.3">
                  <p:embed/>
                  <p:pic>
                    <p:nvPicPr>
                      <p:cNvPr id="2" name="Object 1"/>
                      <p:cNvPicPr>
                        <a:picLocks noChangeAspect="1" noChangeArrowheads="1"/>
                      </p:cNvPicPr>
                      <p:nvPr/>
                    </p:nvPicPr>
                    <p:blipFill>
                      <a:blip r:embed="rId5"/>
                      <a:srcRect/>
                      <a:stretch>
                        <a:fillRect/>
                      </a:stretch>
                    </p:blipFill>
                    <p:spPr bwMode="auto">
                      <a:xfrm>
                        <a:off x="1763713" y="1371600"/>
                        <a:ext cx="657225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9219" name="Rectangle 3"/>
          <p:cNvSpPr>
            <a:spLocks noGrp="1" noChangeArrowheads="1"/>
          </p:cNvSpPr>
          <p:nvPr>
            <p:ph type="title"/>
          </p:nvPr>
        </p:nvSpPr>
        <p:spPr/>
        <p:txBody>
          <a:bodyPr/>
          <a:lstStyle/>
          <a:p>
            <a:r>
              <a:rPr lang="en-US"/>
              <a:t>Problem with eight-point algorithm</a:t>
            </a:r>
          </a:p>
        </p:txBody>
      </p:sp>
      <p:sp>
        <p:nvSpPr>
          <p:cNvPr id="716807" name="Rectangle 7"/>
          <p:cNvSpPr>
            <a:spLocks noGrp="1" noChangeArrowheads="1"/>
          </p:cNvSpPr>
          <p:nvPr>
            <p:ph type="body" idx="1"/>
          </p:nvPr>
        </p:nvSpPr>
        <p:spPr>
          <a:xfrm>
            <a:off x="685800" y="5257800"/>
            <a:ext cx="7772400" cy="1295400"/>
          </a:xfrm>
          <a:noFill/>
        </p:spPr>
        <p:txBody>
          <a:bodyPr/>
          <a:lstStyle/>
          <a:p>
            <a:r>
              <a:rPr lang="en-US"/>
              <a:t>Poor numerical conditioning</a:t>
            </a:r>
          </a:p>
          <a:p>
            <a:r>
              <a:rPr lang="en-US"/>
              <a:t>Can be fixed by rescaling the data</a:t>
            </a:r>
          </a:p>
        </p:txBody>
      </p:sp>
      <p:pic>
        <p:nvPicPr>
          <p:cNvPr id="9222" name="Picture 5"/>
          <p:cNvPicPr>
            <a:picLocks noChangeAspect="1" noChangeArrowheads="1"/>
          </p:cNvPicPr>
          <p:nvPr/>
        </p:nvPicPr>
        <p:blipFill>
          <a:blip r:embed="rId6" cstate="print"/>
          <a:srcRect r="11034"/>
          <a:stretch>
            <a:fillRect/>
          </a:stretch>
        </p:blipFill>
        <p:spPr bwMode="auto">
          <a:xfrm>
            <a:off x="704850" y="2593977"/>
            <a:ext cx="6076950" cy="1901825"/>
          </a:xfrm>
          <a:prstGeom prst="rect">
            <a:avLst/>
          </a:prstGeom>
          <a:noFill/>
          <a:ln w="9525">
            <a:noFill/>
            <a:miter lim="800000"/>
            <a:headEnd/>
            <a:tailEnd/>
          </a:ln>
        </p:spPr>
      </p:pic>
    </p:spTree>
    <p:extLst>
      <p:ext uri="{BB962C8B-B14F-4D97-AF65-F5344CB8AC3E}">
        <p14:creationId xmlns:p14="http://schemas.microsoft.com/office/powerpoint/2010/main" val="19717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0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7" grpId="0" build="p"/>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1"/>
          <p:cNvSpPr>
            <a:spLocks noGrp="1" noChangeArrowheads="1"/>
          </p:cNvSpPr>
          <p:nvPr>
            <p:ph type="title"/>
          </p:nvPr>
        </p:nvSpPr>
        <p:spPr/>
        <p:txBody>
          <a:bodyPr/>
          <a:lstStyle/>
          <a:p>
            <a:r>
              <a:rPr lang="en-US"/>
              <a:t>The normalized eight-point algorithm</a:t>
            </a:r>
          </a:p>
        </p:txBody>
      </p:sp>
      <p:sp>
        <p:nvSpPr>
          <p:cNvPr id="581645" name="Rectangle 13"/>
          <p:cNvSpPr>
            <a:spLocks noGrp="1" noChangeArrowheads="1"/>
          </p:cNvSpPr>
          <p:nvPr>
            <p:ph type="body" idx="1"/>
          </p:nvPr>
        </p:nvSpPr>
        <p:spPr>
          <a:xfrm>
            <a:off x="685800" y="1524000"/>
            <a:ext cx="7772400" cy="5105400"/>
          </a:xfrm>
        </p:spPr>
        <p:txBody>
          <a:bodyPr/>
          <a:lstStyle/>
          <a:p>
            <a:pPr>
              <a:buFontTx/>
              <a:buChar char="•"/>
            </a:pPr>
            <a:r>
              <a:rPr lang="en-US" sz="2400" dirty="0"/>
              <a:t>Center the image data at the origin, and scale it so the mean squared distance between the origin and the data points is 2 pixels</a:t>
            </a:r>
          </a:p>
          <a:p>
            <a:pPr>
              <a:buFontTx/>
              <a:buChar char="•"/>
            </a:pPr>
            <a:r>
              <a:rPr lang="en-US" sz="2400" dirty="0"/>
              <a:t>Use the eight-point algorithm to compute </a:t>
            </a:r>
            <a:r>
              <a:rPr lang="en-US" sz="2400" b="1" i="1" dirty="0"/>
              <a:t>F</a:t>
            </a:r>
            <a:r>
              <a:rPr lang="en-US" sz="2400" dirty="0"/>
              <a:t> from the normalized points</a:t>
            </a:r>
          </a:p>
          <a:p>
            <a:pPr>
              <a:buFontTx/>
              <a:buChar char="•"/>
            </a:pPr>
            <a:r>
              <a:rPr lang="en-US" sz="2400" dirty="0"/>
              <a:t>Enforce the rank-2 constraint (for example, take SVD of </a:t>
            </a:r>
            <a:r>
              <a:rPr lang="en-US" sz="2400" b="1" i="1" dirty="0"/>
              <a:t>F</a:t>
            </a:r>
            <a:r>
              <a:rPr lang="en-US" sz="2400" dirty="0"/>
              <a:t> and throw out the smallest singular value)</a:t>
            </a:r>
          </a:p>
          <a:p>
            <a:pPr>
              <a:buFontTx/>
              <a:buChar char="•"/>
            </a:pPr>
            <a:r>
              <a:rPr lang="en-US" sz="2400" dirty="0"/>
              <a:t>Transform fundamental matrix back to original units: if </a:t>
            </a:r>
            <a:r>
              <a:rPr lang="en-US" sz="2400" b="1" i="1" dirty="0"/>
              <a:t>T</a:t>
            </a:r>
            <a:r>
              <a:rPr lang="en-US" sz="2400" dirty="0"/>
              <a:t> and </a:t>
            </a:r>
            <a:r>
              <a:rPr lang="en-US" sz="2400" b="1" i="1" dirty="0"/>
              <a:t>T</a:t>
            </a:r>
            <a:r>
              <a:rPr lang="en-US" sz="2400" i="1" dirty="0"/>
              <a:t>’</a:t>
            </a:r>
            <a:r>
              <a:rPr lang="en-US" sz="2400" dirty="0"/>
              <a:t> are the normalizing transformations in the two images, than the fundamental matrix in original coordinates is </a:t>
            </a:r>
            <a:r>
              <a:rPr lang="en-US" sz="2400" b="1" i="1" dirty="0"/>
              <a:t>T</a:t>
            </a:r>
            <a:r>
              <a:rPr lang="en-US" sz="2400" i="1" dirty="0"/>
              <a:t>’</a:t>
            </a:r>
            <a:r>
              <a:rPr lang="en-US" sz="2400" i="1" baseline="30000" dirty="0"/>
              <a:t>T</a:t>
            </a:r>
            <a:r>
              <a:rPr lang="en-US" sz="2400" b="1" i="1" baseline="30000" dirty="0"/>
              <a:t> </a:t>
            </a:r>
            <a:r>
              <a:rPr lang="en-US" sz="2400" b="1" i="1" dirty="0"/>
              <a:t>F T</a:t>
            </a:r>
          </a:p>
        </p:txBody>
      </p:sp>
      <p:sp>
        <p:nvSpPr>
          <p:cNvPr id="25604" name="Text Box 12"/>
          <p:cNvSpPr txBox="1">
            <a:spLocks noChangeArrowheads="1"/>
          </p:cNvSpPr>
          <p:nvPr/>
        </p:nvSpPr>
        <p:spPr bwMode="auto">
          <a:xfrm>
            <a:off x="3336927" y="914400"/>
            <a:ext cx="2201863"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mn-ea"/>
                <a:cs typeface="Arial" charset="0"/>
              </a:rPr>
              <a:t>(Hartley, 1995)</a:t>
            </a:r>
          </a:p>
        </p:txBody>
      </p:sp>
    </p:spTree>
    <p:extLst>
      <p:ext uri="{BB962C8B-B14F-4D97-AF65-F5344CB8AC3E}">
        <p14:creationId xmlns:p14="http://schemas.microsoft.com/office/powerpoint/2010/main" val="296446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16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16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16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16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4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Bible by Hartley &amp; Zisserman</a:t>
            </a:r>
          </a:p>
        </p:txBody>
      </p:sp>
      <p:sp>
        <p:nvSpPr>
          <p:cNvPr id="3" name="Content Placeholder 2"/>
          <p:cNvSpPr>
            <a:spLocks noGrp="1"/>
          </p:cNvSpPr>
          <p:nvPr>
            <p:ph idx="1"/>
          </p:nvPr>
        </p:nvSpPr>
        <p:spPr/>
        <p:txBody>
          <a:bodyPr/>
          <a:lstStyle/>
          <a:p>
            <a:endParaRPr lang="en-US"/>
          </a:p>
        </p:txBody>
      </p:sp>
      <p:pic>
        <p:nvPicPr>
          <p:cNvPr id="2322434" name="Picture 2" descr="https://images-na.ssl-images-amazon.com/images/I/41933TXS1LL._SX346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935736"/>
            <a:ext cx="3962400" cy="5681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754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Fundamental Matrix Song</a:t>
            </a:r>
          </a:p>
        </p:txBody>
      </p:sp>
      <p:sp>
        <p:nvSpPr>
          <p:cNvPr id="5" name="Rectangle 4"/>
          <p:cNvSpPr/>
          <p:nvPr/>
        </p:nvSpPr>
        <p:spPr>
          <a:xfrm>
            <a:off x="2" y="6172202"/>
            <a:ext cx="9078191"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Arial" charset="0"/>
                <a:hlinkClick r:id="rId3"/>
              </a:rPr>
              <a:t>http://danielwedge.com/fmatrix/</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hlinkClick r:id="rId4"/>
              </a:rPr>
              <a:t>https://www.youtube.com/watch?time_continue=8&amp;v=DgGV3l82NTk&amp;feature=emb_title</a:t>
            </a: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 name="GMil9tpwE_Q"/>
          <p:cNvPicPr>
            <a:picLocks noRot="1" noChangeAspect="1"/>
          </p:cNvPicPr>
          <p:nvPr>
            <a:videoFile r:link="rId1"/>
          </p:nvPr>
        </p:nvPicPr>
        <p:blipFill>
          <a:blip r:embed="rId5"/>
          <a:stretch>
            <a:fillRect/>
          </a:stretch>
        </p:blipFill>
        <p:spPr>
          <a:xfrm>
            <a:off x="152402" y="1066800"/>
            <a:ext cx="8668695" cy="4876800"/>
          </a:xfrm>
          <a:prstGeom prst="rect">
            <a:avLst/>
          </a:prstGeom>
        </p:spPr>
      </p:pic>
    </p:spTree>
    <p:extLst>
      <p:ext uri="{BB962C8B-B14F-4D97-AF65-F5344CB8AC3E}">
        <p14:creationId xmlns:p14="http://schemas.microsoft.com/office/powerpoint/2010/main" val="28155911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2309D-600C-4245-AFEF-E17CD7D116A0}"/>
              </a:ext>
            </a:extLst>
          </p:cNvPr>
          <p:cNvSpPr>
            <a:spLocks noGrp="1"/>
          </p:cNvSpPr>
          <p:nvPr>
            <p:ph type="title"/>
          </p:nvPr>
        </p:nvSpPr>
        <p:spPr>
          <a:xfrm>
            <a:off x="685800" y="76200"/>
            <a:ext cx="8382000" cy="838200"/>
          </a:xfrm>
        </p:spPr>
        <p:txBody>
          <a:bodyPr/>
          <a:lstStyle/>
          <a:p>
            <a:r>
              <a:rPr lang="en-US" dirty="0"/>
              <a:t>Finding E: But we know the image </a:t>
            </a:r>
            <a:r>
              <a:rPr lang="en-US" dirty="0" err="1"/>
              <a:t>coord</a:t>
            </a:r>
            <a:endParaRPr lang="en-US" dirty="0"/>
          </a:p>
        </p:txBody>
      </p:sp>
      <p:pic>
        <p:nvPicPr>
          <p:cNvPr id="3" name="Picture 2">
            <a:extLst>
              <a:ext uri="{FF2B5EF4-FFF2-40B4-BE49-F238E27FC236}">
                <a16:creationId xmlns:a16="http://schemas.microsoft.com/office/drawing/2014/main" id="{22989D37-6A05-AA43-8799-BFD1C117C463}"/>
              </a:ext>
            </a:extLst>
          </p:cNvPr>
          <p:cNvPicPr>
            <a:picLocks noChangeAspect="1"/>
          </p:cNvPicPr>
          <p:nvPr/>
        </p:nvPicPr>
        <p:blipFill>
          <a:blip r:embed="rId2"/>
          <a:stretch>
            <a:fillRect/>
          </a:stretch>
        </p:blipFill>
        <p:spPr>
          <a:xfrm>
            <a:off x="1115060" y="1059180"/>
            <a:ext cx="6934200" cy="4693920"/>
          </a:xfrm>
          <a:prstGeom prst="rect">
            <a:avLst/>
          </a:prstGeom>
        </p:spPr>
      </p:pic>
      <p:sp>
        <p:nvSpPr>
          <p:cNvPr id="5" name="TextBox 4">
            <a:extLst>
              <a:ext uri="{FF2B5EF4-FFF2-40B4-BE49-F238E27FC236}">
                <a16:creationId xmlns:a16="http://schemas.microsoft.com/office/drawing/2014/main" id="{A8FE360E-409D-964B-95C7-A43EF395A1CD}"/>
              </a:ext>
            </a:extLst>
          </p:cNvPr>
          <p:cNvSpPr txBox="1"/>
          <p:nvPr/>
        </p:nvSpPr>
        <p:spPr>
          <a:xfrm>
            <a:off x="1987550" y="5897880"/>
            <a:ext cx="5778500" cy="646331"/>
          </a:xfrm>
          <a:prstGeom prst="rect">
            <a:avLst/>
          </a:prstGeom>
          <a:noFill/>
        </p:spPr>
        <p:txBody>
          <a:bodyPr wrap="square" rtlCol="0">
            <a:spAutoFit/>
          </a:bodyPr>
          <a:lstStyle/>
          <a:p>
            <a:r>
              <a:rPr lang="en-US" dirty="0"/>
              <a:t>z’s are still unknown! (they are &gt; 0 and !=0)</a:t>
            </a:r>
          </a:p>
          <a:p>
            <a:r>
              <a:rPr lang="en-US" dirty="0"/>
              <a:t>But this whole equation goes to 0 so we can skip it</a:t>
            </a:r>
          </a:p>
        </p:txBody>
      </p:sp>
    </p:spTree>
    <p:extLst>
      <p:ext uri="{BB962C8B-B14F-4D97-AF65-F5344CB8AC3E}">
        <p14:creationId xmlns:p14="http://schemas.microsoft.com/office/powerpoint/2010/main" val="2781201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8"/>
          <p:cNvSpPr>
            <a:spLocks noGrp="1"/>
          </p:cNvSpPr>
          <p:nvPr>
            <p:ph type="title"/>
          </p:nvPr>
        </p:nvSpPr>
        <p:spPr>
          <a:xfrm>
            <a:off x="457200" y="-76200"/>
            <a:ext cx="8229600" cy="1143000"/>
          </a:xfrm>
        </p:spPr>
        <p:txBody>
          <a:bodyPr/>
          <a:lstStyle/>
          <a:p>
            <a:r>
              <a:rPr lang="en-US"/>
              <a:t>Intensity profiles</a:t>
            </a:r>
          </a:p>
        </p:txBody>
      </p:sp>
      <p:pic>
        <p:nvPicPr>
          <p:cNvPr id="60419" name="Picture 2"/>
          <p:cNvPicPr>
            <a:picLocks noChangeAspect="1" noChangeArrowheads="1"/>
          </p:cNvPicPr>
          <p:nvPr/>
        </p:nvPicPr>
        <p:blipFill>
          <a:blip r:embed="rId2" cstate="print"/>
          <a:srcRect l="10800" t="19276" r="10280" b="1550"/>
          <a:stretch>
            <a:fillRect/>
          </a:stretch>
        </p:blipFill>
        <p:spPr bwMode="auto">
          <a:xfrm>
            <a:off x="1066800" y="1143000"/>
            <a:ext cx="7239000" cy="5105400"/>
          </a:xfrm>
          <a:prstGeom prst="rect">
            <a:avLst/>
          </a:prstGeom>
          <a:noFill/>
          <a:ln w="9525">
            <a:noFill/>
            <a:miter lim="800000"/>
            <a:headEnd/>
            <a:tailEnd/>
          </a:ln>
        </p:spPr>
      </p:pic>
      <p:sp>
        <p:nvSpPr>
          <p:cNvPr id="60420" name="TextBox 10"/>
          <p:cNvSpPr txBox="1">
            <a:spLocks noChangeArrowheads="1"/>
          </p:cNvSpPr>
          <p:nvPr/>
        </p:nvSpPr>
        <p:spPr bwMode="auto">
          <a:xfrm>
            <a:off x="7010400" y="6550027"/>
            <a:ext cx="2819400" cy="307975"/>
          </a:xfrm>
          <a:prstGeom prst="rect">
            <a:avLst/>
          </a:prstGeom>
          <a:noFill/>
          <a:ln w="9525">
            <a:noFill/>
            <a:miter lim="800000"/>
            <a:headEnd/>
            <a:tailEnd/>
          </a:ln>
        </p:spPr>
        <p:txBody>
          <a:bodyPr>
            <a:spAutoFit/>
          </a:bodyPr>
          <a:lstStyle/>
          <a:p>
            <a:pPr>
              <a:defRPr/>
            </a:pPr>
            <a:r>
              <a:rPr lang="en-US" sz="1400">
                <a:solidFill>
                  <a:prstClr val="black"/>
                </a:solidFill>
                <a:latin typeface="Calibri" pitchFamily="34" charset="0"/>
              </a:rPr>
              <a:t>Source: Andrew Zisserman</a:t>
            </a:r>
          </a:p>
        </p:txBody>
      </p:sp>
    </p:spTree>
    <p:extLst>
      <p:ext uri="{BB962C8B-B14F-4D97-AF65-F5344CB8AC3E}">
        <p14:creationId xmlns:p14="http://schemas.microsoft.com/office/powerpoint/2010/main" val="5658051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54DE2-3142-094A-9470-0437A423E0D3}"/>
              </a:ext>
            </a:extLst>
          </p:cNvPr>
          <p:cNvSpPr>
            <a:spLocks noGrp="1"/>
          </p:cNvSpPr>
          <p:nvPr>
            <p:ph type="title"/>
          </p:nvPr>
        </p:nvSpPr>
        <p:spPr/>
        <p:txBody>
          <a:bodyPr/>
          <a:lstStyle/>
          <a:p>
            <a:r>
              <a:rPr lang="en-US" dirty="0"/>
              <a:t>Going from F to the Camera</a:t>
            </a:r>
          </a:p>
        </p:txBody>
      </p:sp>
      <p:sp>
        <p:nvSpPr>
          <p:cNvPr id="3" name="Content Placeholder 2">
            <a:extLst>
              <a:ext uri="{FF2B5EF4-FFF2-40B4-BE49-F238E27FC236}">
                <a16:creationId xmlns:a16="http://schemas.microsoft.com/office/drawing/2014/main" id="{F63E4218-526A-4D43-B4D9-60EB6CFE3830}"/>
              </a:ext>
            </a:extLst>
          </p:cNvPr>
          <p:cNvSpPr>
            <a:spLocks noGrp="1"/>
          </p:cNvSpPr>
          <p:nvPr>
            <p:ph idx="1"/>
          </p:nvPr>
        </p:nvSpPr>
        <p:spPr>
          <a:xfrm>
            <a:off x="685800" y="914400"/>
            <a:ext cx="7772400" cy="5257800"/>
          </a:xfrm>
        </p:spPr>
        <p:txBody>
          <a:bodyPr/>
          <a:lstStyle/>
          <a:p>
            <a:r>
              <a:rPr lang="en-US" dirty="0"/>
              <a:t>Get the essential matrix with K (or some estimates of K)</a:t>
            </a:r>
          </a:p>
          <a:p>
            <a:endParaRPr lang="en-US" dirty="0"/>
          </a:p>
          <a:p>
            <a:endParaRPr lang="en-US" dirty="0"/>
          </a:p>
          <a:p>
            <a:endParaRPr lang="en-US" dirty="0"/>
          </a:p>
          <a:p>
            <a:endParaRPr lang="en-US" dirty="0"/>
          </a:p>
          <a:p>
            <a:endParaRPr lang="en-US" dirty="0"/>
          </a:p>
          <a:p>
            <a:r>
              <a:rPr lang="en-US" dirty="0"/>
              <a:t>How the 2D lines relate with 3D lines is captured by </a:t>
            </a:r>
            <a:r>
              <a:rPr lang="en-US" dirty="0" err="1"/>
              <a:t>intrinsics</a:t>
            </a:r>
            <a:r>
              <a:rPr lang="en-US" dirty="0"/>
              <a:t>!</a:t>
            </a:r>
          </a:p>
        </p:txBody>
      </p:sp>
      <p:pic>
        <p:nvPicPr>
          <p:cNvPr id="4" name="Picture 3">
            <a:extLst>
              <a:ext uri="{FF2B5EF4-FFF2-40B4-BE49-F238E27FC236}">
                <a16:creationId xmlns:a16="http://schemas.microsoft.com/office/drawing/2014/main" id="{F8347CF3-EB45-7A4A-9400-D660B7DA7A15}"/>
              </a:ext>
            </a:extLst>
          </p:cNvPr>
          <p:cNvPicPr>
            <a:picLocks noChangeAspect="1"/>
          </p:cNvPicPr>
          <p:nvPr/>
        </p:nvPicPr>
        <p:blipFill>
          <a:blip r:embed="rId3"/>
          <a:stretch>
            <a:fillRect/>
          </a:stretch>
        </p:blipFill>
        <p:spPr>
          <a:xfrm>
            <a:off x="2057400" y="1981200"/>
            <a:ext cx="5378315" cy="1974850"/>
          </a:xfrm>
          <a:prstGeom prst="rect">
            <a:avLst/>
          </a:prstGeom>
        </p:spPr>
      </p:pic>
    </p:spTree>
    <p:extLst>
      <p:ext uri="{BB962C8B-B14F-4D97-AF65-F5344CB8AC3E}">
        <p14:creationId xmlns:p14="http://schemas.microsoft.com/office/powerpoint/2010/main" val="1288868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4071F-26DC-5842-A7A5-D0B410F92AAF}"/>
              </a:ext>
            </a:extLst>
          </p:cNvPr>
          <p:cNvSpPr>
            <a:spLocks noGrp="1"/>
          </p:cNvSpPr>
          <p:nvPr>
            <p:ph type="title"/>
          </p:nvPr>
        </p:nvSpPr>
        <p:spPr/>
        <p:txBody>
          <a:bodyPr/>
          <a:lstStyle/>
          <a:p>
            <a:r>
              <a:rPr lang="en-US" dirty="0"/>
              <a:t>Essential matrix can be decomposed</a:t>
            </a:r>
          </a:p>
        </p:txBody>
      </p:sp>
      <p:sp>
        <p:nvSpPr>
          <p:cNvPr id="3" name="Content Placeholder 2">
            <a:extLst>
              <a:ext uri="{FF2B5EF4-FFF2-40B4-BE49-F238E27FC236}">
                <a16:creationId xmlns:a16="http://schemas.microsoft.com/office/drawing/2014/main" id="{9BE2A85D-FE68-C340-9C4D-85AAF5CA03ED}"/>
              </a:ext>
            </a:extLst>
          </p:cNvPr>
          <p:cNvSpPr>
            <a:spLocks noGrp="1"/>
          </p:cNvSpPr>
          <p:nvPr>
            <p:ph idx="1"/>
          </p:nvPr>
        </p:nvSpPr>
        <p:spPr/>
        <p:txBody>
          <a:bodyPr/>
          <a:lstStyle/>
          <a:p>
            <a:r>
              <a:rPr lang="en-US" dirty="0"/>
              <a:t>E = </a:t>
            </a:r>
            <a:r>
              <a:rPr lang="en-US" dirty="0" err="1"/>
              <a:t>T</a:t>
            </a:r>
            <a:r>
              <a:rPr lang="en-US" baseline="-25000" dirty="0" err="1"/>
              <a:t>x</a:t>
            </a:r>
            <a:r>
              <a:rPr lang="en-US" dirty="0" err="1"/>
              <a:t>R</a:t>
            </a:r>
            <a:endParaRPr lang="en-US" dirty="0"/>
          </a:p>
          <a:p>
            <a:endParaRPr lang="en-US" dirty="0"/>
          </a:p>
          <a:p>
            <a:r>
              <a:rPr lang="en-US" dirty="0"/>
              <a:t>If we know E, we can recover t and R</a:t>
            </a:r>
          </a:p>
        </p:txBody>
      </p:sp>
      <p:pic>
        <p:nvPicPr>
          <p:cNvPr id="4" name="Picture 3">
            <a:extLst>
              <a:ext uri="{FF2B5EF4-FFF2-40B4-BE49-F238E27FC236}">
                <a16:creationId xmlns:a16="http://schemas.microsoft.com/office/drawing/2014/main" id="{EF391E47-5B08-D045-A1ED-938361871AD0}"/>
              </a:ext>
            </a:extLst>
          </p:cNvPr>
          <p:cNvPicPr>
            <a:picLocks noChangeAspect="1"/>
          </p:cNvPicPr>
          <p:nvPr/>
        </p:nvPicPr>
        <p:blipFill>
          <a:blip r:embed="rId3"/>
          <a:stretch>
            <a:fillRect/>
          </a:stretch>
        </p:blipFill>
        <p:spPr>
          <a:xfrm>
            <a:off x="656792" y="2895600"/>
            <a:ext cx="7801408" cy="2819400"/>
          </a:xfrm>
          <a:prstGeom prst="rect">
            <a:avLst/>
          </a:prstGeom>
        </p:spPr>
      </p:pic>
      <p:sp>
        <p:nvSpPr>
          <p:cNvPr id="5" name="TextBox 4">
            <a:extLst>
              <a:ext uri="{FF2B5EF4-FFF2-40B4-BE49-F238E27FC236}">
                <a16:creationId xmlns:a16="http://schemas.microsoft.com/office/drawing/2014/main" id="{9438FED1-B4BE-654F-88A2-2526DF6230AE}"/>
              </a:ext>
            </a:extLst>
          </p:cNvPr>
          <p:cNvSpPr txBox="1"/>
          <p:nvPr/>
        </p:nvSpPr>
        <p:spPr>
          <a:xfrm>
            <a:off x="6553622" y="6488668"/>
            <a:ext cx="2582758" cy="369332"/>
          </a:xfrm>
          <a:prstGeom prst="rect">
            <a:avLst/>
          </a:prstGeom>
          <a:noFill/>
        </p:spPr>
        <p:txBody>
          <a:bodyPr wrap="none" rtlCol="0">
            <a:spAutoFit/>
          </a:bodyPr>
          <a:lstStyle/>
          <a:p>
            <a:r>
              <a:rPr lang="en-US" dirty="0"/>
              <a:t>Slide from Shree </a:t>
            </a:r>
            <a:r>
              <a:rPr lang="en-US" dirty="0" err="1"/>
              <a:t>Nayar</a:t>
            </a:r>
            <a:endParaRPr lang="en-US" dirty="0"/>
          </a:p>
        </p:txBody>
      </p:sp>
    </p:spTree>
    <p:extLst>
      <p:ext uri="{BB962C8B-B14F-4D97-AF65-F5344CB8AC3E}">
        <p14:creationId xmlns:p14="http://schemas.microsoft.com/office/powerpoint/2010/main" val="9023494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a:bodyPr>
          <a:lstStyle/>
          <a:p>
            <a:r>
              <a:rPr lang="en-US" dirty="0"/>
              <a:t>This completes: </a:t>
            </a:r>
            <a:r>
              <a:rPr lang="en-US" dirty="0" err="1"/>
              <a:t>Corresp</a:t>
            </a:r>
            <a:r>
              <a:rPr lang="en-US" dirty="0"/>
              <a:t> to Camera</a:t>
            </a:r>
          </a:p>
        </p:txBody>
      </p:sp>
      <p:grpSp>
        <p:nvGrpSpPr>
          <p:cNvPr id="3" name="Group 2">
            <a:extLst>
              <a:ext uri="{FF2B5EF4-FFF2-40B4-BE49-F238E27FC236}">
                <a16:creationId xmlns:a16="http://schemas.microsoft.com/office/drawing/2014/main" id="{C365FD1F-1471-5841-B621-4733F5A1B9CC}"/>
              </a:ext>
            </a:extLst>
          </p:cNvPr>
          <p:cNvGrpSpPr/>
          <p:nvPr/>
        </p:nvGrpSpPr>
        <p:grpSpPr>
          <a:xfrm>
            <a:off x="420414" y="1454513"/>
            <a:ext cx="8037786" cy="4697339"/>
            <a:chOff x="420414" y="1454513"/>
            <a:chExt cx="8037786" cy="4697339"/>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361762" y="2632196"/>
              <a:ext cx="4241799" cy="2608552"/>
            </a:xfrm>
            <a:prstGeom prst="rect">
              <a:avLst/>
            </a:prstGeom>
          </p:spPr>
        </p:pic>
        <p:sp>
          <p:nvSpPr>
            <p:cNvPr id="4" name="Rounded Rectangle 3">
              <a:extLst>
                <a:ext uri="{FF2B5EF4-FFF2-40B4-BE49-F238E27FC236}">
                  <a16:creationId xmlns:a16="http://schemas.microsoft.com/office/drawing/2014/main" id="{74D43E0E-8DDE-5043-8BBD-D829ACAC9106}"/>
                </a:ext>
              </a:extLst>
            </p:cNvPr>
            <p:cNvSpPr/>
            <p:nvPr/>
          </p:nvSpPr>
          <p:spPr>
            <a:xfrm>
              <a:off x="5334000" y="5008852"/>
              <a:ext cx="3124200" cy="114300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Camera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420414" y="5008852"/>
              <a:ext cx="3124200" cy="114300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2819400" y="1454513"/>
              <a:ext cx="3124200" cy="1143000"/>
            </a:xfrm>
            <a:prstGeom prst="roundRect">
              <a:avLst/>
            </a:prstGeom>
            <a:noFill/>
            <a:ln w="317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3D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(Structure)</a:t>
              </a:r>
            </a:p>
          </p:txBody>
        </p:sp>
        <p:sp>
          <p:nvSpPr>
            <p:cNvPr id="13" name="Right Arrow 12">
              <a:extLst>
                <a:ext uri="{FF2B5EF4-FFF2-40B4-BE49-F238E27FC236}">
                  <a16:creationId xmlns:a16="http://schemas.microsoft.com/office/drawing/2014/main" id="{D287DA29-2BE2-7D4C-9AA0-EFB68D240920}"/>
                </a:ext>
              </a:extLst>
            </p:cNvPr>
            <p:cNvSpPr/>
            <p:nvPr/>
          </p:nvSpPr>
          <p:spPr>
            <a:xfrm flipV="1">
              <a:off x="3758762" y="5275432"/>
              <a:ext cx="1447800" cy="609839"/>
            </a:xfrm>
            <a:prstGeom prst="rightArrow">
              <a:avLst/>
            </a:prstGeom>
            <a:solidFill>
              <a:schemeClr val="bg1">
                <a:lumMod val="75000"/>
              </a:schemeClr>
            </a:solidFill>
            <a:ln w="31750">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60212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more than two views?</a:t>
            </a:r>
          </a:p>
        </p:txBody>
      </p:sp>
      <p:sp>
        <p:nvSpPr>
          <p:cNvPr id="3" name="Content Placeholder 2"/>
          <p:cNvSpPr>
            <a:spLocks noGrp="1"/>
          </p:cNvSpPr>
          <p:nvPr>
            <p:ph idx="1"/>
          </p:nvPr>
        </p:nvSpPr>
        <p:spPr/>
        <p:txBody>
          <a:bodyPr/>
          <a:lstStyle/>
          <a:p>
            <a:r>
              <a:rPr lang="en-US" dirty="0"/>
              <a:t>The geometry of three views is described by a 3 x 3 x 3 tensor called the </a:t>
            </a:r>
            <a:r>
              <a:rPr lang="en-US" i="1" dirty="0"/>
              <a:t>trifocal tensor</a:t>
            </a:r>
          </a:p>
          <a:p>
            <a:endParaRPr lang="en-US" dirty="0"/>
          </a:p>
          <a:p>
            <a:r>
              <a:rPr lang="en-US" dirty="0"/>
              <a:t>The geometry of four views is described by a 3 x 3 x 3 x 3 tensor called the </a:t>
            </a:r>
            <a:r>
              <a:rPr lang="en-US" i="1" dirty="0"/>
              <a:t>quadrifocal tensor</a:t>
            </a:r>
            <a:endParaRPr lang="en-US" dirty="0"/>
          </a:p>
          <a:p>
            <a:endParaRPr lang="en-US" dirty="0"/>
          </a:p>
          <a:p>
            <a:r>
              <a:rPr lang="en-US" dirty="0"/>
              <a:t>After this it starts to get complicated…</a:t>
            </a:r>
          </a:p>
        </p:txBody>
      </p:sp>
      <p:sp>
        <p:nvSpPr>
          <p:cNvPr id="4" name="TextBox 3">
            <a:extLst>
              <a:ext uri="{FF2B5EF4-FFF2-40B4-BE49-F238E27FC236}">
                <a16:creationId xmlns:a16="http://schemas.microsoft.com/office/drawing/2014/main" id="{0D3AE543-5E63-6C4E-9EA7-BC5503526AA4}"/>
              </a:ext>
            </a:extLst>
          </p:cNvPr>
          <p:cNvSpPr txBox="1"/>
          <p:nvPr/>
        </p:nvSpPr>
        <p:spPr>
          <a:xfrm>
            <a:off x="5943600" y="6515201"/>
            <a:ext cx="3200400" cy="338554"/>
          </a:xfrm>
          <a:prstGeom prst="rect">
            <a:avLst/>
          </a:prstGeom>
          <a:noFill/>
        </p:spPr>
        <p:txBody>
          <a:bodyPr wrap="square" rtlCol="0">
            <a:spAutoFit/>
          </a:bodyPr>
          <a:lstStyle/>
          <a:p>
            <a:pPr algn="r"/>
            <a:r>
              <a:rPr lang="en-US" sz="1600" dirty="0">
                <a:solidFill>
                  <a:schemeClr val="bg1">
                    <a:lumMod val="50000"/>
                  </a:schemeClr>
                </a:solidFill>
              </a:rPr>
              <a:t>Slide courtesy of Noah Snavely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7341-36EF-344E-B425-260C2AB7C630}"/>
              </a:ext>
            </a:extLst>
          </p:cNvPr>
          <p:cNvSpPr>
            <a:spLocks noGrp="1"/>
          </p:cNvSpPr>
          <p:nvPr>
            <p:ph type="title"/>
          </p:nvPr>
        </p:nvSpPr>
        <p:spPr/>
        <p:txBody>
          <a:bodyPr/>
          <a:lstStyle/>
          <a:p>
            <a:r>
              <a:rPr lang="en-US" dirty="0"/>
              <a:t>Putting it all together</a:t>
            </a:r>
          </a:p>
        </p:txBody>
      </p:sp>
      <p:sp>
        <p:nvSpPr>
          <p:cNvPr id="3" name="Content Placeholder 2">
            <a:extLst>
              <a:ext uri="{FF2B5EF4-FFF2-40B4-BE49-F238E27FC236}">
                <a16:creationId xmlns:a16="http://schemas.microsoft.com/office/drawing/2014/main" id="{9D4B1EAB-3156-234D-9FDE-0E6F5B2D77E3}"/>
              </a:ext>
            </a:extLst>
          </p:cNvPr>
          <p:cNvSpPr>
            <a:spLocks noGrp="1"/>
          </p:cNvSpPr>
          <p:nvPr>
            <p:ph idx="1"/>
          </p:nvPr>
        </p:nvSpPr>
        <p:spPr>
          <a:xfrm>
            <a:off x="685800" y="914400"/>
            <a:ext cx="7772400" cy="1033735"/>
          </a:xfrm>
        </p:spPr>
        <p:txBody>
          <a:bodyPr/>
          <a:lstStyle/>
          <a:p>
            <a:r>
              <a:rPr lang="en-US" dirty="0"/>
              <a:t>Structure-from-Motion: You know nothing! </a:t>
            </a:r>
            <a:r>
              <a:rPr lang="en-US" sz="2400" dirty="0"/>
              <a:t>(except ok maybe </a:t>
            </a:r>
            <a:r>
              <a:rPr lang="en-US" sz="2400" dirty="0" err="1"/>
              <a:t>intrinsics</a:t>
            </a:r>
            <a:r>
              <a:rPr lang="en-US" sz="2400" dirty="0"/>
              <a:t>)</a:t>
            </a:r>
            <a:endParaRPr lang="en-US" dirty="0"/>
          </a:p>
        </p:txBody>
      </p:sp>
      <p:pic>
        <p:nvPicPr>
          <p:cNvPr id="4" name="Picture 3">
            <a:extLst>
              <a:ext uri="{FF2B5EF4-FFF2-40B4-BE49-F238E27FC236}">
                <a16:creationId xmlns:a16="http://schemas.microsoft.com/office/drawing/2014/main" id="{1615F96D-A3A4-174F-9EE1-E51BD17A6C81}"/>
              </a:ext>
            </a:extLst>
          </p:cNvPr>
          <p:cNvPicPr>
            <a:picLocks noChangeAspect="1"/>
          </p:cNvPicPr>
          <p:nvPr/>
        </p:nvPicPr>
        <p:blipFill>
          <a:blip r:embed="rId3"/>
          <a:stretch>
            <a:fillRect/>
          </a:stretch>
        </p:blipFill>
        <p:spPr>
          <a:xfrm>
            <a:off x="2914323" y="3016862"/>
            <a:ext cx="3181349" cy="1956414"/>
          </a:xfrm>
          <a:prstGeom prst="rect">
            <a:avLst/>
          </a:prstGeom>
        </p:spPr>
      </p:pic>
      <p:sp>
        <p:nvSpPr>
          <p:cNvPr id="5" name="Rounded Rectangle 4">
            <a:extLst>
              <a:ext uri="{FF2B5EF4-FFF2-40B4-BE49-F238E27FC236}">
                <a16:creationId xmlns:a16="http://schemas.microsoft.com/office/drawing/2014/main" id="{78B45B14-E9A7-D44E-AA2E-94E43518B52A}"/>
              </a:ext>
            </a:extLst>
          </p:cNvPr>
          <p:cNvSpPr/>
          <p:nvPr/>
        </p:nvSpPr>
        <p:spPr>
          <a:xfrm>
            <a:off x="5143500" y="4799354"/>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Camera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(Motion)</a:t>
            </a:r>
          </a:p>
        </p:txBody>
      </p:sp>
      <p:sp>
        <p:nvSpPr>
          <p:cNvPr id="6" name="Rounded Rectangle 5">
            <a:extLst>
              <a:ext uri="{FF2B5EF4-FFF2-40B4-BE49-F238E27FC236}">
                <a16:creationId xmlns:a16="http://schemas.microsoft.com/office/drawing/2014/main" id="{233D8246-2A4E-F842-8C20-7B0C2B6155EB}"/>
              </a:ext>
            </a:extLst>
          </p:cNvPr>
          <p:cNvSpPr/>
          <p:nvPr/>
        </p:nvSpPr>
        <p:spPr>
          <a:xfrm>
            <a:off x="1458311" y="4799354"/>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Correspondences</a:t>
            </a:r>
          </a:p>
        </p:txBody>
      </p:sp>
      <p:sp>
        <p:nvSpPr>
          <p:cNvPr id="7" name="Rounded Rectangle 6">
            <a:extLst>
              <a:ext uri="{FF2B5EF4-FFF2-40B4-BE49-F238E27FC236}">
                <a16:creationId xmlns:a16="http://schemas.microsoft.com/office/drawing/2014/main" id="{E19BC390-0115-E74E-94D4-EB28945B9140}"/>
              </a:ext>
            </a:extLst>
          </p:cNvPr>
          <p:cNvSpPr/>
          <p:nvPr/>
        </p:nvSpPr>
        <p:spPr>
          <a:xfrm>
            <a:off x="3257550" y="2133600"/>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3D Points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8" name="TextBox 7">
            <a:extLst>
              <a:ext uri="{FF2B5EF4-FFF2-40B4-BE49-F238E27FC236}">
                <a16:creationId xmlns:a16="http://schemas.microsoft.com/office/drawing/2014/main" id="{49953CEF-608C-354F-AC97-A92B3CC4043C}"/>
              </a:ext>
            </a:extLst>
          </p:cNvPr>
          <p:cNvSpPr txBox="1"/>
          <p:nvPr/>
        </p:nvSpPr>
        <p:spPr>
          <a:xfrm rot="20570393">
            <a:off x="5239519" y="5681793"/>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UNKNOWN</a:t>
            </a:r>
          </a:p>
        </p:txBody>
      </p:sp>
      <p:sp>
        <p:nvSpPr>
          <p:cNvPr id="9" name="TextBox 8">
            <a:extLst>
              <a:ext uri="{FF2B5EF4-FFF2-40B4-BE49-F238E27FC236}">
                <a16:creationId xmlns:a16="http://schemas.microsoft.com/office/drawing/2014/main" id="{B1E8061E-1320-D341-8B40-9158BC7F3C2C}"/>
              </a:ext>
            </a:extLst>
          </p:cNvPr>
          <p:cNvSpPr txBox="1"/>
          <p:nvPr/>
        </p:nvSpPr>
        <p:spPr>
          <a:xfrm rot="20280939">
            <a:off x="1466522" y="5572175"/>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ESTIMATED</a:t>
            </a:r>
          </a:p>
        </p:txBody>
      </p:sp>
      <p:sp>
        <p:nvSpPr>
          <p:cNvPr id="11" name="TextBox 10">
            <a:extLst>
              <a:ext uri="{FF2B5EF4-FFF2-40B4-BE49-F238E27FC236}">
                <a16:creationId xmlns:a16="http://schemas.microsoft.com/office/drawing/2014/main" id="{19C26609-F753-3948-891B-558601777584}"/>
              </a:ext>
            </a:extLst>
          </p:cNvPr>
          <p:cNvSpPr txBox="1"/>
          <p:nvPr/>
        </p:nvSpPr>
        <p:spPr>
          <a:xfrm rot="20570393">
            <a:off x="1972721" y="2228587"/>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UNKNOWN</a:t>
            </a:r>
          </a:p>
        </p:txBody>
      </p:sp>
    </p:spTree>
    <p:extLst>
      <p:ext uri="{BB962C8B-B14F-4D97-AF65-F5344CB8AC3E}">
        <p14:creationId xmlns:p14="http://schemas.microsoft.com/office/powerpoint/2010/main" val="17809987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(Next lecture) Ultimate: </a:t>
            </a:r>
            <a:br>
              <a:rPr lang="en-US" dirty="0"/>
            </a:br>
            <a:r>
              <a:rPr lang="en-US" dirty="0"/>
              <a:t>Structure-from-Motion/SLAM</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Camera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3D Points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12" name="TextBox 11">
            <a:extLst>
              <a:ext uri="{FF2B5EF4-FFF2-40B4-BE49-F238E27FC236}">
                <a16:creationId xmlns:a16="http://schemas.microsoft.com/office/drawing/2014/main" id="{31C474B3-AB69-884E-8522-00D87593BAA1}"/>
              </a:ext>
            </a:extLst>
          </p:cNvPr>
          <p:cNvSpPr txBox="1"/>
          <p:nvPr/>
        </p:nvSpPr>
        <p:spPr>
          <a:xfrm rot="20570393">
            <a:off x="2353661" y="1915770"/>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UNKNOWN</a:t>
            </a:r>
          </a:p>
        </p:txBody>
      </p:sp>
      <p:sp>
        <p:nvSpPr>
          <p:cNvPr id="11" name="TextBox 10">
            <a:extLst>
              <a:ext uri="{FF2B5EF4-FFF2-40B4-BE49-F238E27FC236}">
                <a16:creationId xmlns:a16="http://schemas.microsoft.com/office/drawing/2014/main" id="{EF42DFDF-1AC5-9846-BBBA-F5DB80B82DB0}"/>
              </a:ext>
            </a:extLst>
          </p:cNvPr>
          <p:cNvSpPr txBox="1"/>
          <p:nvPr/>
        </p:nvSpPr>
        <p:spPr>
          <a:xfrm rot="20570393">
            <a:off x="5239519" y="5496328"/>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UNKNOWN</a:t>
            </a:r>
          </a:p>
        </p:txBody>
      </p:sp>
      <p:sp>
        <p:nvSpPr>
          <p:cNvPr id="13" name="TextBox 12">
            <a:extLst>
              <a:ext uri="{FF2B5EF4-FFF2-40B4-BE49-F238E27FC236}">
                <a16:creationId xmlns:a16="http://schemas.microsoft.com/office/drawing/2014/main" id="{841AB3B5-A766-7A42-9F3A-1B233C71C46A}"/>
              </a:ext>
            </a:extLst>
          </p:cNvPr>
          <p:cNvSpPr txBox="1"/>
          <p:nvPr/>
        </p:nvSpPr>
        <p:spPr>
          <a:xfrm rot="20280939">
            <a:off x="1466522" y="5386710"/>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ESTIMATED</a:t>
            </a:r>
          </a:p>
        </p:txBody>
      </p:sp>
      <p:sp>
        <p:nvSpPr>
          <p:cNvPr id="3" name="TextBox 2">
            <a:extLst>
              <a:ext uri="{FF2B5EF4-FFF2-40B4-BE49-F238E27FC236}">
                <a16:creationId xmlns:a16="http://schemas.microsoft.com/office/drawing/2014/main" id="{59D62C3C-C779-8B4A-9859-A562074AA817}"/>
              </a:ext>
            </a:extLst>
          </p:cNvPr>
          <p:cNvSpPr txBox="1"/>
          <p:nvPr/>
        </p:nvSpPr>
        <p:spPr>
          <a:xfrm>
            <a:off x="331439" y="6361278"/>
            <a:ext cx="8812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starting point for all problems where you can’t calibrate actively</a:t>
            </a:r>
          </a:p>
        </p:txBody>
      </p:sp>
    </p:spTree>
    <p:extLst>
      <p:ext uri="{BB962C8B-B14F-4D97-AF65-F5344CB8AC3E}">
        <p14:creationId xmlns:p14="http://schemas.microsoft.com/office/powerpoint/2010/main" val="29354769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a:bodyPr>
          <a:lstStyle/>
          <a:p>
            <a:r>
              <a:rPr lang="en-US" dirty="0"/>
              <a:t>(after that): Neural Rendering</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Representation</a:t>
            </a:r>
          </a:p>
          <a:p>
            <a:pPr algn="ctr" defTabSz="685800"/>
            <a:r>
              <a:rPr lang="en-US" dirty="0">
                <a:solidFill>
                  <a:prstClr val="black"/>
                </a:solidFill>
                <a:latin typeface="Calibri" panose="020F0502020204030204"/>
              </a:rPr>
              <a:t>(Structure)</a:t>
            </a:r>
          </a:p>
        </p:txBody>
      </p:sp>
      <p:sp>
        <p:nvSpPr>
          <p:cNvPr id="12" name="TextBox 11">
            <a:extLst>
              <a:ext uri="{FF2B5EF4-FFF2-40B4-BE49-F238E27FC236}">
                <a16:creationId xmlns:a16="http://schemas.microsoft.com/office/drawing/2014/main" id="{31C474B3-AB69-884E-8522-00D87593BAA1}"/>
              </a:ext>
            </a:extLst>
          </p:cNvPr>
          <p:cNvSpPr txBox="1"/>
          <p:nvPr/>
        </p:nvSpPr>
        <p:spPr>
          <a:xfrm rot="20570393">
            <a:off x="2576312" y="1588486"/>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10" name="TextBox 9">
            <a:extLst>
              <a:ext uri="{FF2B5EF4-FFF2-40B4-BE49-F238E27FC236}">
                <a16:creationId xmlns:a16="http://schemas.microsoft.com/office/drawing/2014/main" id="{CE17A709-ABD4-8449-8A38-D7E06DC66731}"/>
              </a:ext>
            </a:extLst>
          </p:cNvPr>
          <p:cNvSpPr txBox="1"/>
          <p:nvPr/>
        </p:nvSpPr>
        <p:spPr>
          <a:xfrm rot="20280939">
            <a:off x="5425802" y="5119204"/>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00B050"/>
                </a:solidFill>
              </a:rPr>
              <a:t>KNOWN</a:t>
            </a:r>
          </a:p>
        </p:txBody>
      </p:sp>
      <p:sp>
        <p:nvSpPr>
          <p:cNvPr id="3" name="Cross 2">
            <a:extLst>
              <a:ext uri="{FF2B5EF4-FFF2-40B4-BE49-F238E27FC236}">
                <a16:creationId xmlns:a16="http://schemas.microsoft.com/office/drawing/2014/main" id="{E30941B9-3D91-A948-8721-0AF00D284BB1}"/>
              </a:ext>
            </a:extLst>
          </p:cNvPr>
          <p:cNvSpPr/>
          <p:nvPr/>
        </p:nvSpPr>
        <p:spPr>
          <a:xfrm rot="18900000">
            <a:off x="1884329" y="4298184"/>
            <a:ext cx="1488659" cy="1488659"/>
          </a:xfrm>
          <a:prstGeom prst="plus">
            <a:avLst>
              <a:gd name="adj" fmla="val 444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FF61664-806E-E449-9088-1606BED4BB4C}"/>
              </a:ext>
            </a:extLst>
          </p:cNvPr>
          <p:cNvSpPr txBox="1"/>
          <p:nvPr/>
        </p:nvSpPr>
        <p:spPr>
          <a:xfrm>
            <a:off x="633888" y="6257507"/>
            <a:ext cx="7876224" cy="461665"/>
          </a:xfrm>
          <a:prstGeom prst="rect">
            <a:avLst/>
          </a:prstGeom>
          <a:noFill/>
        </p:spPr>
        <p:txBody>
          <a:bodyPr wrap="square" rtlCol="0">
            <a:spAutoFit/>
          </a:bodyPr>
          <a:lstStyle/>
          <a:p>
            <a:r>
              <a:rPr lang="en-US" sz="2400" dirty="0"/>
              <a:t>A form of multi-view stereo, more on this in the </a:t>
            </a:r>
            <a:r>
              <a:rPr lang="en-US" sz="2400" dirty="0" err="1"/>
              <a:t>NeRF</a:t>
            </a:r>
            <a:r>
              <a:rPr lang="en-US" sz="2400" dirty="0"/>
              <a:t> lecture.</a:t>
            </a:r>
          </a:p>
        </p:txBody>
      </p:sp>
    </p:spTree>
    <p:extLst>
      <p:ext uri="{BB962C8B-B14F-4D97-AF65-F5344CB8AC3E}">
        <p14:creationId xmlns:p14="http://schemas.microsoft.com/office/powerpoint/2010/main" val="265643709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Next: Large-scale structure from motion</a:t>
            </a:r>
          </a:p>
        </p:txBody>
      </p:sp>
      <p:sp>
        <p:nvSpPr>
          <p:cNvPr id="189443" name="TextBox 4"/>
          <p:cNvSpPr txBox="1">
            <a:spLocks noChangeArrowheads="1"/>
          </p:cNvSpPr>
          <p:nvPr/>
        </p:nvSpPr>
        <p:spPr bwMode="auto">
          <a:xfrm>
            <a:off x="222250" y="5864225"/>
            <a:ext cx="5761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fontAlgn="base">
              <a:spcBef>
                <a:spcPct val="0"/>
              </a:spcBef>
              <a:spcAft>
                <a:spcPct val="0"/>
              </a:spcAft>
              <a:defRPr/>
            </a:pPr>
            <a:r>
              <a:rPr lang="en-US" altLang="en-US" sz="1800" b="0" dirty="0">
                <a:solidFill>
                  <a:srgbClr val="000000"/>
                </a:solidFill>
                <a:latin typeface="Calibri" panose="020F0502020204030204" pitchFamily="34" charset="0"/>
              </a:rPr>
              <a:t>Dubrovnik, Croatia.  4,619 images (out of an initial  57,845).</a:t>
            </a:r>
          </a:p>
          <a:p>
            <a:pPr fontAlgn="base">
              <a:spcBef>
                <a:spcPct val="0"/>
              </a:spcBef>
              <a:spcAft>
                <a:spcPct val="0"/>
              </a:spcAft>
              <a:defRPr/>
            </a:pPr>
            <a:r>
              <a:rPr lang="en-US" altLang="en-US" sz="1800" b="0" dirty="0">
                <a:solidFill>
                  <a:srgbClr val="000000"/>
                </a:solidFill>
                <a:latin typeface="Calibri" panose="020F0502020204030204" pitchFamily="34" charset="0"/>
              </a:rPr>
              <a:t>Total reconstruction time: 23 hours</a:t>
            </a:r>
          </a:p>
          <a:p>
            <a:pPr fontAlgn="base">
              <a:spcBef>
                <a:spcPct val="0"/>
              </a:spcBef>
              <a:spcAft>
                <a:spcPct val="0"/>
              </a:spcAft>
              <a:defRPr/>
            </a:pPr>
            <a:r>
              <a:rPr lang="en-US" altLang="en-US" sz="1800" b="0" dirty="0">
                <a:solidFill>
                  <a:srgbClr val="000000"/>
                </a:solidFill>
                <a:latin typeface="Calibri" panose="020F0502020204030204" pitchFamily="34" charset="0"/>
              </a:rPr>
              <a:t>Number of cores: 352</a:t>
            </a:r>
          </a:p>
        </p:txBody>
      </p:sp>
      <p:sp>
        <p:nvSpPr>
          <p:cNvPr id="2" name="TextBox 1">
            <a:extLst>
              <a:ext uri="{FF2B5EF4-FFF2-40B4-BE49-F238E27FC236}">
                <a16:creationId xmlns:a16="http://schemas.microsoft.com/office/drawing/2014/main" id="{1D7527A2-C800-E442-94DD-BE5BE15A1EBE}"/>
              </a:ext>
            </a:extLst>
          </p:cNvPr>
          <p:cNvSpPr txBox="1"/>
          <p:nvPr/>
        </p:nvSpPr>
        <p:spPr>
          <a:xfrm>
            <a:off x="5334000" y="6248400"/>
            <a:ext cx="3810000" cy="276999"/>
          </a:xfrm>
          <a:prstGeom prst="rect">
            <a:avLst/>
          </a:prstGeom>
          <a:noFill/>
        </p:spPr>
        <p:txBody>
          <a:bodyPr wrap="square" rtlCol="0">
            <a:spAutoFit/>
          </a:bodyPr>
          <a:lstStyle/>
          <a:p>
            <a:pPr algn="r"/>
            <a:r>
              <a:rPr lang="en-US" sz="1200" dirty="0"/>
              <a:t>Building Rome in a Day, Agarwal et al. ICCV 2009</a:t>
            </a:r>
          </a:p>
        </p:txBody>
      </p:sp>
      <p:pic>
        <p:nvPicPr>
          <p:cNvPr id="4" name="dubrovnik" descr="dubrovnik">
            <a:hlinkClick r:id="" action="ppaction://media"/>
            <a:extLst>
              <a:ext uri="{FF2B5EF4-FFF2-40B4-BE49-F238E27FC236}">
                <a16:creationId xmlns:a16="http://schemas.microsoft.com/office/drawing/2014/main" id="{25F4803E-6CC3-C343-9327-D3B5F77C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493241"/>
            <a:ext cx="6937375" cy="4023918"/>
          </a:xfrm>
          <a:prstGeom prst="rect">
            <a:avLst/>
          </a:prstGeom>
        </p:spPr>
      </p:pic>
      <p:sp>
        <p:nvSpPr>
          <p:cNvPr id="7" name="TextBox 6">
            <a:extLst>
              <a:ext uri="{FF2B5EF4-FFF2-40B4-BE49-F238E27FC236}">
                <a16:creationId xmlns:a16="http://schemas.microsoft.com/office/drawing/2014/main" id="{4FFA9051-3C3C-F040-9DA1-9150E02CA6BC}"/>
              </a:ext>
            </a:extLst>
          </p:cNvPr>
          <p:cNvSpPr txBox="1"/>
          <p:nvPr/>
        </p:nvSpPr>
        <p:spPr>
          <a:xfrm>
            <a:off x="5943600" y="6515201"/>
            <a:ext cx="3200400" cy="307777"/>
          </a:xfrm>
          <a:prstGeom prst="rect">
            <a:avLst/>
          </a:prstGeom>
          <a:noFill/>
        </p:spPr>
        <p:txBody>
          <a:bodyPr wrap="square" rtlCol="0">
            <a:spAutoFit/>
          </a:bodyPr>
          <a:lstStyle/>
          <a:p>
            <a:pPr algn="r"/>
            <a:r>
              <a:rPr lang="en-US" sz="1400" dirty="0">
                <a:solidFill>
                  <a:schemeClr val="bg1">
                    <a:lumMod val="50000"/>
                  </a:schemeClr>
                </a:solidFill>
              </a:rPr>
              <a:t>Slide courtesy of Noah Snavely</a:t>
            </a:r>
          </a:p>
        </p:txBody>
      </p:sp>
    </p:spTree>
    <p:extLst>
      <p:ext uri="{BB962C8B-B14F-4D97-AF65-F5344CB8AC3E}">
        <p14:creationId xmlns:p14="http://schemas.microsoft.com/office/powerpoint/2010/main" val="87065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Large-scale structure from motion</a:t>
            </a:r>
          </a:p>
        </p:txBody>
      </p:sp>
      <p:sp>
        <p:nvSpPr>
          <p:cNvPr id="7" name="TextBox 6">
            <a:extLst>
              <a:ext uri="{FF2B5EF4-FFF2-40B4-BE49-F238E27FC236}">
                <a16:creationId xmlns:a16="http://schemas.microsoft.com/office/drawing/2014/main" id="{B7E28201-A2F9-FB42-8328-DFDC61EBC3C2}"/>
              </a:ext>
            </a:extLst>
          </p:cNvPr>
          <p:cNvSpPr txBox="1"/>
          <p:nvPr/>
        </p:nvSpPr>
        <p:spPr>
          <a:xfrm>
            <a:off x="1869735" y="6096000"/>
            <a:ext cx="7094119" cy="369332"/>
          </a:xfrm>
          <a:prstGeom prst="rect">
            <a:avLst/>
          </a:prstGeom>
          <a:noFill/>
        </p:spPr>
        <p:txBody>
          <a:bodyPr wrap="square" rtlCol="0">
            <a:spAutoFit/>
          </a:bodyPr>
          <a:lstStyle/>
          <a:p>
            <a:pPr algn="r"/>
            <a:r>
              <a:rPr lang="en-US" dirty="0">
                <a:latin typeface="Helvetica" charset="0"/>
                <a:ea typeface="Helvetica" charset="0"/>
                <a:cs typeface="Helvetica" charset="0"/>
              </a:rPr>
              <a:t>Result using COLMAP: </a:t>
            </a:r>
            <a:r>
              <a:rPr lang="en-US" dirty="0" err="1">
                <a:latin typeface="Helvetica" charset="0"/>
                <a:ea typeface="Helvetica" charset="0"/>
                <a:cs typeface="Helvetica" charset="0"/>
              </a:rPr>
              <a:t>Schönberger</a:t>
            </a:r>
            <a:r>
              <a:rPr lang="en-US" dirty="0">
                <a:latin typeface="Helvetica" charset="0"/>
                <a:ea typeface="Helvetica" charset="0"/>
                <a:cs typeface="Helvetica" charset="0"/>
              </a:rPr>
              <a:t> et al. CVPR </a:t>
            </a:r>
            <a:r>
              <a:rPr lang="mr-IN" dirty="0">
                <a:latin typeface="Helvetica" charset="0"/>
                <a:ea typeface="Helvetica" charset="0"/>
                <a:cs typeface="Helvetica" charset="0"/>
              </a:rPr>
              <a:t>’</a:t>
            </a:r>
            <a:r>
              <a:rPr lang="en-US" dirty="0">
                <a:latin typeface="Helvetica" charset="0"/>
                <a:ea typeface="Helvetica" charset="0"/>
                <a:cs typeface="Helvetica" charset="0"/>
              </a:rPr>
              <a:t>16</a:t>
            </a:r>
          </a:p>
        </p:txBody>
      </p:sp>
      <p:pic>
        <p:nvPicPr>
          <p:cNvPr id="8" name="Picture 7">
            <a:extLst>
              <a:ext uri="{FF2B5EF4-FFF2-40B4-BE49-F238E27FC236}">
                <a16:creationId xmlns:a16="http://schemas.microsoft.com/office/drawing/2014/main" id="{E344529B-0A7E-5648-8E36-720E82D8BC98}"/>
              </a:ext>
            </a:extLst>
          </p:cNvPr>
          <p:cNvPicPr>
            <a:picLocks noChangeAspect="1"/>
          </p:cNvPicPr>
          <p:nvPr/>
        </p:nvPicPr>
        <p:blipFill>
          <a:blip r:embed="rId2"/>
          <a:stretch>
            <a:fillRect/>
          </a:stretch>
        </p:blipFill>
        <p:spPr>
          <a:xfrm>
            <a:off x="180145" y="2109809"/>
            <a:ext cx="8783709" cy="263838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t>Correspondence problem</a:t>
            </a:r>
          </a:p>
        </p:txBody>
      </p:sp>
      <p:pic>
        <p:nvPicPr>
          <p:cNvPr id="61443" name="Picture 2"/>
          <p:cNvPicPr>
            <a:picLocks noChangeAspect="1" noChangeArrowheads="1"/>
          </p:cNvPicPr>
          <p:nvPr/>
        </p:nvPicPr>
        <p:blipFill>
          <a:blip r:embed="rId2" cstate="print"/>
          <a:srcRect l="18750" t="25876" r="6250" b="34232"/>
          <a:stretch>
            <a:fillRect/>
          </a:stretch>
        </p:blipFill>
        <p:spPr bwMode="auto">
          <a:xfrm>
            <a:off x="1295400" y="1828800"/>
            <a:ext cx="7315200" cy="2819400"/>
          </a:xfrm>
          <a:prstGeom prst="rect">
            <a:avLst/>
          </a:prstGeom>
          <a:noFill/>
          <a:ln w="9525">
            <a:noFill/>
            <a:miter lim="800000"/>
            <a:headEnd/>
            <a:tailEnd/>
          </a:ln>
        </p:spPr>
      </p:pic>
      <p:sp>
        <p:nvSpPr>
          <p:cNvPr id="61444" name="TextBox 3"/>
          <p:cNvSpPr txBox="1">
            <a:spLocks noChangeArrowheads="1"/>
          </p:cNvSpPr>
          <p:nvPr/>
        </p:nvSpPr>
        <p:spPr bwMode="auto">
          <a:xfrm>
            <a:off x="6248400" y="6488115"/>
            <a:ext cx="3276600" cy="369887"/>
          </a:xfrm>
          <a:prstGeom prst="rect">
            <a:avLst/>
          </a:prstGeom>
          <a:noFill/>
          <a:ln w="9525">
            <a:noFill/>
            <a:miter lim="800000"/>
            <a:headEnd/>
            <a:tailEnd/>
          </a:ln>
        </p:spPr>
        <p:txBody>
          <a:bodyPr>
            <a:spAutoFit/>
          </a:bodyPr>
          <a:lstStyle/>
          <a:p>
            <a:pPr>
              <a:defRPr/>
            </a:pPr>
            <a:r>
              <a:rPr lang="en-US">
                <a:solidFill>
                  <a:prstClr val="black"/>
                </a:solidFill>
                <a:latin typeface="Calibri" pitchFamily="34" charset="0"/>
              </a:rPr>
              <a:t>Source: Andrew Zisserman</a:t>
            </a:r>
          </a:p>
        </p:txBody>
      </p:sp>
      <p:sp>
        <p:nvSpPr>
          <p:cNvPr id="61445" name="TextBox 4"/>
          <p:cNvSpPr txBox="1">
            <a:spLocks noChangeArrowheads="1"/>
          </p:cNvSpPr>
          <p:nvPr/>
        </p:nvSpPr>
        <p:spPr bwMode="auto">
          <a:xfrm>
            <a:off x="1295400" y="5029202"/>
            <a:ext cx="8534400" cy="1569660"/>
          </a:xfrm>
          <a:prstGeom prst="rect">
            <a:avLst/>
          </a:prstGeom>
          <a:noFill/>
          <a:ln w="9525">
            <a:noFill/>
            <a:miter lim="800000"/>
            <a:headEnd/>
            <a:tailEnd/>
          </a:ln>
        </p:spPr>
        <p:txBody>
          <a:bodyPr wrap="square">
            <a:spAutoFit/>
          </a:bodyPr>
          <a:lstStyle/>
          <a:p>
            <a:pPr>
              <a:defRPr/>
            </a:pPr>
            <a:r>
              <a:rPr lang="en-US" sz="2400" dirty="0">
                <a:solidFill>
                  <a:prstClr val="black"/>
                </a:solidFill>
                <a:latin typeface="Calibri" pitchFamily="34" charset="0"/>
              </a:rPr>
              <a:t>Neighborhood of corresponding points are  similar in intensity patterns</a:t>
            </a:r>
          </a:p>
          <a:p>
            <a:pPr>
              <a:defRPr/>
            </a:pPr>
            <a:r>
              <a:rPr lang="en-US" sz="2400" dirty="0">
                <a:solidFill>
                  <a:prstClr val="black"/>
                </a:solidFill>
                <a:latin typeface="Calibri" pitchFamily="34" charset="0"/>
              </a:rPr>
              <a:t>- Use Normalized Cross Correlation (NCC) </a:t>
            </a:r>
            <a:br>
              <a:rPr lang="en-US" sz="2400" dirty="0">
                <a:solidFill>
                  <a:prstClr val="black"/>
                </a:solidFill>
                <a:latin typeface="Calibri" pitchFamily="34" charset="0"/>
              </a:rPr>
            </a:br>
            <a:r>
              <a:rPr lang="en-US" sz="2400" dirty="0">
                <a:solidFill>
                  <a:prstClr val="black"/>
                </a:solidFill>
                <a:latin typeface="Calibri" pitchFamily="34" charset="0"/>
              </a:rPr>
              <a:t>or a distance in some descriptor within a window</a:t>
            </a:r>
          </a:p>
        </p:txBody>
      </p:sp>
    </p:spTree>
    <p:extLst>
      <p:ext uri="{BB962C8B-B14F-4D97-AF65-F5344CB8AC3E}">
        <p14:creationId xmlns:p14="http://schemas.microsoft.com/office/powerpoint/2010/main" val="32824653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0000FF"/>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31417</TotalTime>
  <Words>3560</Words>
  <Application>Microsoft Macintosh PowerPoint</Application>
  <PresentationFormat>On-screen Show (4:3)</PresentationFormat>
  <Paragraphs>603</Paragraphs>
  <Slides>88</Slides>
  <Notes>64</Notes>
  <HiddenSlides>12</HiddenSlides>
  <MMClips>5</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88</vt:i4>
      </vt:variant>
    </vt:vector>
  </HeadingPairs>
  <TitlesOfParts>
    <vt:vector size="100" baseType="lpstr">
      <vt:lpstr>Myriad Pro</vt:lpstr>
      <vt:lpstr>Slack-Lato</vt:lpstr>
      <vt:lpstr>Arial</vt:lpstr>
      <vt:lpstr>Calibri</vt:lpstr>
      <vt:lpstr>Cambria Math</vt:lpstr>
      <vt:lpstr>Helvetica</vt:lpstr>
      <vt:lpstr>Roboto</vt:lpstr>
      <vt:lpstr>Times New Roman</vt:lpstr>
      <vt:lpstr>Office Theme</vt:lpstr>
      <vt:lpstr>2_Blank Presentation</vt:lpstr>
      <vt:lpstr>Equation</vt:lpstr>
      <vt:lpstr>Image</vt:lpstr>
      <vt:lpstr>Epipolar Geometry</vt:lpstr>
      <vt:lpstr>So how do we get depth?</vt:lpstr>
      <vt:lpstr>Where is the corresponding point going to be? </vt:lpstr>
      <vt:lpstr>Epipolar Line</vt:lpstr>
      <vt:lpstr>Your basic stereo algorithm</vt:lpstr>
      <vt:lpstr>Your basic stereo algorithm</vt:lpstr>
      <vt:lpstr>Correspondence problem</vt:lpstr>
      <vt:lpstr>Intensity profiles</vt:lpstr>
      <vt:lpstr>Correspondence problem</vt:lpstr>
      <vt:lpstr>Normalized cross correlation</vt:lpstr>
      <vt:lpstr>Correlation-based window matching</vt:lpstr>
      <vt:lpstr>Dense correspondence search</vt:lpstr>
      <vt:lpstr>Textureless regions</vt:lpstr>
      <vt:lpstr>Effect of window size</vt:lpstr>
      <vt:lpstr>Effect of window size</vt:lpstr>
      <vt:lpstr>Issues with Stereo</vt:lpstr>
      <vt:lpstr>Stereo Results</vt:lpstr>
      <vt:lpstr>Results with Window Search</vt:lpstr>
      <vt:lpstr>Better methods exist...</vt:lpstr>
      <vt:lpstr>Summary</vt:lpstr>
      <vt:lpstr>Many problems in 3D</vt:lpstr>
      <vt:lpstr>Camera Calibration</vt:lpstr>
      <vt:lpstr>Stereo (w/2 cameras);  Multi-view Stereo / Triangulation</vt:lpstr>
      <vt:lpstr>Camera helps Correspondence: Epipolar Geometry</vt:lpstr>
      <vt:lpstr>Correspondence gives camera: Epipolar Geometry</vt:lpstr>
      <vt:lpstr>Recap</vt:lpstr>
      <vt:lpstr>What Depth Map provides</vt:lpstr>
      <vt:lpstr>More cool things with Depth</vt:lpstr>
      <vt:lpstr>Next: Uncalibrated Stereo</vt:lpstr>
      <vt:lpstr>Next: General case</vt:lpstr>
      <vt:lpstr>Option 1: Rectify via homography</vt:lpstr>
      <vt:lpstr>Option 1: Rectify via homography</vt:lpstr>
      <vt:lpstr>General case, known camera, find depth: Option 2</vt:lpstr>
      <vt:lpstr>General case, known camera, find depth: Option 2</vt:lpstr>
      <vt:lpstr>Where do epipolar lines come from?</vt:lpstr>
      <vt:lpstr>Stereo correspondence constraints</vt:lpstr>
      <vt:lpstr>PowerPoint Presentation</vt:lpstr>
      <vt:lpstr>Where do we need to search?</vt:lpstr>
      <vt:lpstr>Epipolar Geometry</vt:lpstr>
      <vt:lpstr>PowerPoint Presentation</vt:lpstr>
      <vt:lpstr>PowerPoint Presentation</vt:lpstr>
      <vt:lpstr>Stereo correspondence constraints</vt:lpstr>
      <vt:lpstr>Parts of Epipolar geometry</vt:lpstr>
      <vt:lpstr>PowerPoint Presentation</vt:lpstr>
      <vt:lpstr>The Epipole</vt:lpstr>
      <vt:lpstr>PowerPoint Presentation</vt:lpstr>
      <vt:lpstr>PowerPoint Presentation</vt:lpstr>
      <vt:lpstr>PowerPoint Presentation</vt:lpstr>
      <vt:lpstr>PowerPoint Presentation</vt:lpstr>
      <vt:lpstr>Example: Parallel to Image Plane</vt:lpstr>
      <vt:lpstr>PowerPoint Presentation</vt:lpstr>
      <vt:lpstr>Example: Forward Motion</vt:lpstr>
      <vt:lpstr>PowerPoint Presentation</vt:lpstr>
      <vt:lpstr>Motion perpendicular to image plane</vt:lpstr>
      <vt:lpstr>Ok so where were we? </vt:lpstr>
      <vt:lpstr>PowerPoint Presentation</vt:lpstr>
      <vt:lpstr>Ok so what exactly are l and l’?</vt:lpstr>
      <vt:lpstr>Step 0: Normalized image coordinates</vt:lpstr>
      <vt:lpstr>Epipolar constraint: Calibrated case</vt:lpstr>
      <vt:lpstr>Epipolar constraint: Calibrated case</vt:lpstr>
      <vt:lpstr>Epipolar constraint: Calibrated case</vt:lpstr>
      <vt:lpstr>Epipolar constraint: Calibrated case</vt:lpstr>
      <vt:lpstr>Epipolar constraint: Calibrated case</vt:lpstr>
      <vt:lpstr>Epipolar constraint: Uncalibrated case</vt:lpstr>
      <vt:lpstr>Epipolar constraint: Uncalibrated case</vt:lpstr>
      <vt:lpstr>Where are we? (in the original setup)</vt:lpstr>
      <vt:lpstr>Finally: computing depth by triangulation</vt:lpstr>
      <vt:lpstr>Triangulation Disclaimer: Noise</vt:lpstr>
      <vt:lpstr>Summary: Two-view, known camera</vt:lpstr>
      <vt:lpstr>What if we don’t know the camera?</vt:lpstr>
      <vt:lpstr>What if we don’t know the camera?</vt:lpstr>
      <vt:lpstr>Estimating the fundamental matrix</vt:lpstr>
      <vt:lpstr>The eight-point algorithm</vt:lpstr>
      <vt:lpstr>Problem with eight-point algorithm</vt:lpstr>
      <vt:lpstr>Problem with eight-point algorithm</vt:lpstr>
      <vt:lpstr>The normalized eight-point algorithm</vt:lpstr>
      <vt:lpstr>The Bible by Hartley &amp; Zisserman</vt:lpstr>
      <vt:lpstr>The Fundamental Matrix Song</vt:lpstr>
      <vt:lpstr>Finding E: But we know the image coord</vt:lpstr>
      <vt:lpstr>Going from F to the Camera</vt:lpstr>
      <vt:lpstr>Essential matrix can be decomposed</vt:lpstr>
      <vt:lpstr>This completes: Corresp to Camera</vt:lpstr>
      <vt:lpstr>What about more than two views?</vt:lpstr>
      <vt:lpstr>Putting it all together</vt:lpstr>
      <vt:lpstr>(Next lecture) Ultimate:  Structure-from-Motion/SLAM</vt:lpstr>
      <vt:lpstr>(after that): Neural Rendering</vt:lpstr>
      <vt:lpstr>Next: Large-scale structure from motion</vt:lpstr>
      <vt:lpstr>Large-scale structure from motion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 of image formation</dc:title>
  <dc:creator>trevor</dc:creator>
  <cp:lastModifiedBy>Angjoo Kanazawa</cp:lastModifiedBy>
  <cp:revision>550</cp:revision>
  <cp:lastPrinted>2023-10-15T21:50:16Z</cp:lastPrinted>
  <dcterms:created xsi:type="dcterms:W3CDTF">2009-09-01T01:33:15Z</dcterms:created>
  <dcterms:modified xsi:type="dcterms:W3CDTF">2023-10-18T23:28:09Z</dcterms:modified>
</cp:coreProperties>
</file>