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</p:sldMasterIdLst>
  <p:notesMasterIdLst>
    <p:notesMasterId r:id="rId51"/>
  </p:notesMasterIdLst>
  <p:handoutMasterIdLst>
    <p:handoutMasterId r:id="rId52"/>
  </p:handoutMasterIdLst>
  <p:sldIdLst>
    <p:sldId id="437" r:id="rId3"/>
    <p:sldId id="494" r:id="rId4"/>
    <p:sldId id="864" r:id="rId5"/>
    <p:sldId id="865" r:id="rId6"/>
    <p:sldId id="495" r:id="rId7"/>
    <p:sldId id="496" r:id="rId8"/>
    <p:sldId id="497" r:id="rId9"/>
    <p:sldId id="527" r:id="rId10"/>
    <p:sldId id="528" r:id="rId11"/>
    <p:sldId id="868" r:id="rId12"/>
    <p:sldId id="438" r:id="rId13"/>
    <p:sldId id="523" r:id="rId14"/>
    <p:sldId id="442" r:id="rId15"/>
    <p:sldId id="443" r:id="rId16"/>
    <p:sldId id="444" r:id="rId17"/>
    <p:sldId id="843" r:id="rId18"/>
    <p:sldId id="859" r:id="rId19"/>
    <p:sldId id="849" r:id="rId20"/>
    <p:sldId id="866" r:id="rId21"/>
    <p:sldId id="867" r:id="rId22"/>
    <p:sldId id="839" r:id="rId23"/>
    <p:sldId id="840" r:id="rId24"/>
    <p:sldId id="841" r:id="rId25"/>
    <p:sldId id="842" r:id="rId26"/>
    <p:sldId id="821" r:id="rId27"/>
    <p:sldId id="822" r:id="rId28"/>
    <p:sldId id="851" r:id="rId29"/>
    <p:sldId id="765" r:id="rId30"/>
    <p:sldId id="449" r:id="rId31"/>
    <p:sldId id="755" r:id="rId32"/>
    <p:sldId id="452" r:id="rId33"/>
    <p:sldId id="453" r:id="rId34"/>
    <p:sldId id="454" r:id="rId35"/>
    <p:sldId id="455" r:id="rId36"/>
    <p:sldId id="456" r:id="rId37"/>
    <p:sldId id="458" r:id="rId38"/>
    <p:sldId id="459" r:id="rId39"/>
    <p:sldId id="460" r:id="rId40"/>
    <p:sldId id="461" r:id="rId41"/>
    <p:sldId id="462" r:id="rId42"/>
    <p:sldId id="463" r:id="rId43"/>
    <p:sldId id="464" r:id="rId44"/>
    <p:sldId id="465" r:id="rId45"/>
    <p:sldId id="524" r:id="rId46"/>
    <p:sldId id="467" r:id="rId47"/>
    <p:sldId id="473" r:id="rId48"/>
    <p:sldId id="474" r:id="rId49"/>
    <p:sldId id="475" r:id="rId50"/>
  </p:sldIdLst>
  <p:sldSz cx="9144000" cy="6858000" type="screen4x3"/>
  <p:notesSz cx="7315200" cy="96012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22D511-D017-484D-A069-A8FF0094583E}">
          <p14:sldIdLst>
            <p14:sldId id="437"/>
          </p14:sldIdLst>
        </p14:section>
        <p14:section name="recap" id="{E803BCC9-311F-554E-82A3-45823940DCFC}">
          <p14:sldIdLst>
            <p14:sldId id="494"/>
            <p14:sldId id="864"/>
            <p14:sldId id="865"/>
            <p14:sldId id="495"/>
            <p14:sldId id="496"/>
            <p14:sldId id="497"/>
            <p14:sldId id="527"/>
            <p14:sldId id="528"/>
          </p14:sldIdLst>
        </p14:section>
        <p14:section name="new stuff" id="{60F3A324-3F0B-EF4E-A067-52D8E750B46C}">
          <p14:sldIdLst>
            <p14:sldId id="868"/>
            <p14:sldId id="438"/>
            <p14:sldId id="523"/>
            <p14:sldId id="442"/>
            <p14:sldId id="443"/>
            <p14:sldId id="444"/>
            <p14:sldId id="843"/>
            <p14:sldId id="859"/>
            <p14:sldId id="849"/>
            <p14:sldId id="866"/>
            <p14:sldId id="867"/>
            <p14:sldId id="839"/>
            <p14:sldId id="840"/>
            <p14:sldId id="841"/>
            <p14:sldId id="842"/>
            <p14:sldId id="821"/>
            <p14:sldId id="822"/>
            <p14:sldId id="851"/>
            <p14:sldId id="765"/>
            <p14:sldId id="449"/>
            <p14:sldId id="755"/>
            <p14:sldId id="452"/>
            <p14:sldId id="453"/>
            <p14:sldId id="454"/>
            <p14:sldId id="455"/>
            <p14:sldId id="456"/>
            <p14:sldId id="458"/>
            <p14:sldId id="459"/>
            <p14:sldId id="460"/>
            <p14:sldId id="461"/>
            <p14:sldId id="462"/>
            <p14:sldId id="463"/>
            <p14:sldId id="464"/>
          </p14:sldIdLst>
        </p14:section>
        <p14:section name="RANSAC" id="{0A0E2E47-0F76-7D4C-84E7-1224F0CA6766}">
          <p14:sldIdLst>
            <p14:sldId id="465"/>
            <p14:sldId id="524"/>
            <p14:sldId id="467"/>
            <p14:sldId id="473"/>
            <p14:sldId id="474"/>
            <p14:sldId id="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 autoAdjust="0"/>
    <p:restoredTop sz="84515" autoAdjust="0"/>
  </p:normalViewPr>
  <p:slideViewPr>
    <p:cSldViewPr snapToObjects="1" showGuides="1">
      <p:cViewPr varScale="1">
        <p:scale>
          <a:sx n="100" d="100"/>
          <a:sy n="100" d="100"/>
        </p:scale>
        <p:origin x="22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0.xml"/><Relationship Id="rId3" Type="http://schemas.openxmlformats.org/officeDocument/2006/relationships/slide" Target="slides/slide14.xml"/><Relationship Id="rId7" Type="http://schemas.openxmlformats.org/officeDocument/2006/relationships/slide" Target="slides/slide39.xml"/><Relationship Id="rId2" Type="http://schemas.openxmlformats.org/officeDocument/2006/relationships/slide" Target="slides/slide9.xml"/><Relationship Id="rId1" Type="http://schemas.openxmlformats.org/officeDocument/2006/relationships/slide" Target="slides/slide2.xml"/><Relationship Id="rId6" Type="http://schemas.openxmlformats.org/officeDocument/2006/relationships/slide" Target="slides/slide38.xml"/><Relationship Id="rId5" Type="http://schemas.openxmlformats.org/officeDocument/2006/relationships/slide" Target="slides/slide37.xml"/><Relationship Id="rId4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DA3B281-EC7C-CA40-BC06-50D6FF6E18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214D2B2-D711-624A-A562-B7E8C46B4D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7975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4EE69B4E-7EDE-E44B-ADA9-F9C00E8885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55634C38-D5E4-BC47-82D6-C55F3225B0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7975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 b="0"/>
            </a:lvl1pPr>
          </a:lstStyle>
          <a:p>
            <a:pPr>
              <a:defRPr/>
            </a:pPr>
            <a:fld id="{98CBE42A-44F3-1F41-B95D-9D8193E7E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02C8056-FC98-A243-A456-0390B0709C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8AFEEE8-1DE9-894E-AC5F-FBAAA02C1DA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17975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4A91F9B-349F-2A46-B997-CCC135D461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2538" y="717550"/>
            <a:ext cx="4779962" cy="3584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43DBDE24-06E5-5245-8F34-F71B6D1050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540250"/>
            <a:ext cx="53848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8DB56A10-2394-2548-BE33-B0509040AB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D34DA841-BF2E-C744-A8C8-36A0EBF7E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7975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 b="0"/>
            </a:lvl1pPr>
          </a:lstStyle>
          <a:p>
            <a:pPr>
              <a:defRPr/>
            </a:pPr>
            <a:fld id="{E5A7FD5A-D651-974B-A4C6-F9ACBDBCA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5CAA7D6-81F3-8941-A113-1813DA67C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E9ED9B-EA6D-744B-8390-4470DB26BFAD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99A1D55-670B-B440-9A63-5D49951D9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986D2DB-6D1B-FE45-B871-B3EDDD098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0434F36-E955-FB4C-A983-F5DF05C23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F0A4FE-0768-6447-BA13-A925BAA9A539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27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BA28E55-D41D-1A46-9D1B-077F717EE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5D336C7-2031-2C45-8F5B-B73CA70C1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6BDDB1E-9014-A549-AA6C-020A5B4F8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5BAC46-99C5-714B-9313-7E55D11A3544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B23DFE4-A431-1B45-9C6A-CDECABC7D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E4D88EE-9204-1241-B0DC-6F29BCF4F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C8057AF-632C-FD4D-9D48-112EA236FB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772513-9F52-C147-AB20-D5D8F9081F11}" type="slidenum">
              <a:rPr lang="en-US" altLang="en-US" sz="1200" b="0" smtClean="0"/>
              <a:pPr/>
              <a:t>30</a:t>
            </a:fld>
            <a:endParaRPr lang="en-US" altLang="en-US" sz="1200" b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715BABF-79B3-FA43-A3D0-EBED39407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6969F96-FC50-A54A-A24D-5452D3DFC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80F160B-388E-EB43-B395-4E93681ED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98FE7D-D8D0-4D43-91A6-46A6F4B77D98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7618A1E-EB36-F145-976E-8B82AB36A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24C8CE0-3275-B341-A025-28D32B659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584F954-A43B-A44D-AE25-DAB571A64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9FEECE-A031-714F-A76D-406ADB96073A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D914EF4-15F0-6E4E-A134-2E927DA08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A67FDC8-16D9-1E4A-8427-A9A5F19DC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Specifically, E has to have a unique minimum at (0,0)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4D8BF3C-081E-3244-8D01-54BC76AB2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0A87E5-BBFF-924B-9257-CCF0672A2919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CE8A263-3857-A34E-9CD8-85D62764D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98518F7-CB7D-0F49-BE5E-688363356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693D84C-801E-824B-BA73-C4159E6BC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EF7FD9-CC42-1C48-8DD0-8AF31BDFFCCC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3CFF43A-9466-EE49-A556-9321D697C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68E0021-E9E2-2148-B5B4-834634E89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8E3FBBD-48ED-AD41-A912-6ADC92488D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31D3ED-DBED-D741-9F5F-C762EE0388AD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D83C031-E72F-714F-B2E5-02BD90DC0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3EADA76-21C0-4247-8752-657713C89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9ACFB34-AC8D-1D42-B183-968511440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EC89DE-850E-C040-A4A3-D0B57504EF0B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24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06B573A-3060-A546-A182-63674E9F2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7DD4268-0262-6E4D-8466-581812FDD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9909195-38C2-0B41-B9CC-1335576DD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DE633B-F2C8-2F43-8311-260001F89F41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25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D1E45DB-EB4D-AD44-AABE-D71BAEC6D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3093D48-19E6-C641-BEFD-9F6D008AB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F880606-1E87-6844-BC4B-2B6BFDD54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4D424F-AEFB-CF4A-9B63-64F43331C04D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26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5B19A5A-4B9F-2C4F-A7F4-BAAB03ECF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0A2DB29-DDFC-004A-983F-1632D36F8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0BED54-1002-884E-8C49-F9CAADBE3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8A758-040E-7341-BF1A-0E774727B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029764-4D79-B547-B191-F6A59D921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41CF6-C45F-6D47-AED6-4E3D5D83A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4EE696-1D84-A54D-8195-10AEF56C1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AD86D9-E2E0-7349-9AB9-57AD91846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1DC289-5D47-AE4C-9C2E-555A97390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CE297-C083-3D4F-8CC6-631A1C23D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8508D1-A1BB-664E-AE4E-8B3A6A6BF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DDE3C2-AAF2-424C-B872-903A9C17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9354CD-70B5-7D49-83C9-F0F3A7365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97C0-C183-4C40-B605-56CDE871C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81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32967-E9F6-6F40-9810-FE4A8B732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C1D97-F807-EE40-AC4E-659DB3950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45A42-DAF9-8D4B-B4B9-F056E62E3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E0340-E12F-974E-A84A-11820C153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61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000226-8D86-EC43-9C1D-2FDC82C7C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412813-8244-FF43-BEB6-A8108DEF8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5DA84A-C1FF-2043-AF6D-47E55E39B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4F6D-5713-6245-8A7B-4D133CE3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6F2A33-26CB-6640-9633-569B26175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9DC6A1-384D-4040-A18A-8E50B6682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44E602-D316-104B-A28A-BCBC7857E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39E8-EA04-184B-A28B-249791BF6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199A82-156F-D148-9802-26514E126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897A6-EC33-8B4E-A816-E6E292B5C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85EFF-2FC0-1841-ADD9-B5EA8DA2C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D45E-A627-8245-84C7-6F65C090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CA9D0-1EB2-2D4E-9D58-AAB16AE26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B405BE-FBF6-C243-8D1B-8D5003A06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EC616-C33B-4A43-A037-68C10CFA6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7EBC-4402-1241-9608-2D15881AE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2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8AFA9E-E4B2-C24A-A60C-E3B3A70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8878E2-21D9-944A-A714-31AA4F93A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7BBEEE-0BC2-A047-8213-A25E9EE18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69A8-3496-A940-A8C2-206F2FE73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1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FFC185-0CC7-7E45-AAAF-7838EA1E4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BCE395-8380-F64D-8C95-957CA1B55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902B24-92B2-DB4E-8C1F-515FEB98D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4694-D632-7446-A1E4-0A75FB857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6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96267-04EE-3E47-883C-C91B59B9F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F6508D-AA54-E94F-9652-6C64CE964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2B5B50-1000-984A-9C9B-1BFD6A22C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24DA-97DC-3D44-8CA3-6F0E36388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29B1C6-F184-0D44-8576-6EA08212F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12AF6-D423-9048-95EB-8398E8EF6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270993-96B7-C04F-B2BF-349AB61C1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9912-CBCD-6848-81F2-F697C5B0A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7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6D6BA-5FA9-C140-BB53-1C3ABDEA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F135F9-45E6-ED46-872B-0E85701AB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60828-2B38-2346-8D80-3DC88F4F2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84DD6-C329-CE49-8276-167CB9DD1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70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035355-8C0B-734C-A29A-910566902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71D4D-7A87-EE40-9E7A-25AAAC370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99842-2F85-914F-B17D-DD7BC6889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7587D-3237-6944-ADBD-DFD2E2A02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4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E4FDD5-465F-3E45-89D9-8A8C8DEE0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1E2BC1-E4B3-0249-8371-D4261E9FD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4E32DC-6E4B-CF48-840D-DAC61C908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FD8D-E8BA-A949-9EF2-61451B8BE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8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90AEA6-F7F5-054B-9346-B468E8B53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3FBFF9-CED1-6146-A9B4-419E46E2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5CB343-8512-3B4B-A689-9CA7430B0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41E1-35C6-CC4F-AB70-484D61118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0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25F00-6399-E14E-9CDF-BC4DCB140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2F314A-8E48-9B45-8A16-B2052FD1D1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1B976-BCF3-7E4C-A06D-BC33E2E85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ED7A-6DA6-EE49-A054-FB3DDDA2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FCD46-40C5-C443-BC32-45BA38C25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E64DE-D73E-2D45-82FC-CD93E09D6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9E3910-D3A3-B14B-897F-997B4B3AF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0D0E-8C81-2C4D-B79A-662BF9B0F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3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978FD-5816-0E4C-99BE-41E514147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9BCDC-884F-5A48-9E41-45300D66C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9E390-05AA-604A-857A-6640B2750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A2D94-920D-0B41-9B28-64825974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11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C0148D-B7E0-754E-86E1-09265A543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5131B1-2E5B-7B4A-AB86-861E444F4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FDDEBC-E5C0-ED4B-AC36-43286DC42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15FCA-9942-E94A-A409-8A4C3161B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3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FEFB06-64F4-9E4C-BD8D-B2A457953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E49947-030D-6843-BC9E-D68C1628C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EE81D7-E6A5-3540-B541-C42710C9D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AFD3B-3690-8B40-AF4E-52E32E49E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7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3913DD-0ACF-E347-BAD2-8A688B57E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A0EF3B-C311-0642-BC09-D64681B29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32FD9D-10EB-284C-8165-4958070BF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45161-6103-AC4B-85CA-2285728F9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21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8EB75-F625-FE44-90E5-70B82A172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6A60F-2669-924B-822E-29B04FAA1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33BC2-0D01-3949-A3A9-9F23C0836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D3D6-47E9-6F4D-9A24-B1D20FF96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36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6BEAD-F825-0547-8685-8AE791AC8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2E56-2E78-C14C-8BBE-C0C9F2633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A62C6-419C-7043-A06F-F99480A02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1E59-29AB-444E-82D7-DA37F47C1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47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909FC4-8CF9-DD48-A6AC-52C37AB38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44C587-B223-2043-ADB0-1D9557D54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541933-7041-4B47-8674-D8338AD4FD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18800A-323C-4741-B067-13D773B6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0BF26F-CDA6-E341-80D2-8B43F8352F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808976-A1BC-3B4F-B85D-AD50805B1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6A4BEE59-F5AE-F04D-AE1A-3249373A6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A7E7708-4431-DC42-A9ED-2525B17D0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3618145-C782-A249-A325-64408079E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7258084-EC27-3348-8A8C-6BA3E106FA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5990A89-1B9B-D447-9692-529EB8B12B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0C09A0E-3737-404D-A07B-568B2E0DB3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9F18F80-36E1-AC4E-A461-772D81C76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57CD78C0-34A9-B74A-9143-15CF2A943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E7D5951-DA14-FD4C-B969-23B569FEE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67750" cy="838200"/>
          </a:xfrm>
        </p:spPr>
        <p:txBody>
          <a:bodyPr/>
          <a:lstStyle/>
          <a:p>
            <a:r>
              <a:rPr lang="en-US" altLang="en-US"/>
              <a:t>Automatic Image Alignment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C738750F-12C2-4942-BBCA-45938C90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" y="5766128"/>
            <a:ext cx="2547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b="0" i="1" dirty="0">
                <a:cs typeface="Arial" panose="020B0604020202020204" pitchFamily="34" charset="0"/>
              </a:rPr>
              <a:t>with a lot of slides stolen from</a:t>
            </a:r>
          </a:p>
          <a:p>
            <a:pPr algn="ctr">
              <a:spcBef>
                <a:spcPct val="0"/>
              </a:spcBef>
            </a:pPr>
            <a:r>
              <a:rPr lang="en-US" altLang="en-US" sz="1400" b="0" i="1" dirty="0">
                <a:cs typeface="Arial" panose="020B0604020202020204" pitchFamily="34" charset="0"/>
              </a:rPr>
              <a:t> Steve Seitz and Rick </a:t>
            </a:r>
            <a:r>
              <a:rPr lang="en-US" altLang="en-US" sz="1400" b="0" i="1" dirty="0" err="1">
                <a:cs typeface="Arial" panose="020B0604020202020204" pitchFamily="34" charset="0"/>
              </a:rPr>
              <a:t>Szeliski</a:t>
            </a:r>
            <a:endParaRPr lang="en-US" altLang="en-US" sz="1400" b="0" i="1" dirty="0">
              <a:cs typeface="Arial" panose="020B0604020202020204" pitchFamily="34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857D6F90-B27F-5A48-94D2-4E5370E21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6300"/>
            <a:ext cx="7315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">
            <a:extLst>
              <a:ext uri="{FF2B5EF4-FFF2-40B4-BE49-F238E27FC236}">
                <a16:creationId xmlns:a16="http://schemas.microsoft.com/office/drawing/2014/main" id="{9D9F6F97-6E53-0640-B17E-701C09B94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00" y="5351463"/>
            <a:ext cx="1435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© Mike Nese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471568A8-ADC7-DC4D-A45B-92FF79C07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025" y="6027738"/>
            <a:ext cx="8067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b="0" dirty="0"/>
              <a:t>CS180: Intro to Comp. Vision and Comp. Photo</a:t>
            </a:r>
          </a:p>
          <a:p>
            <a:pPr algn="r" eaLnBrk="1" hangingPunct="1">
              <a:spcBef>
                <a:spcPct val="0"/>
              </a:spcBef>
            </a:pPr>
            <a:r>
              <a:rPr lang="en-US" altLang="en-US" b="0" dirty="0"/>
              <a:t>Guest Lecturer: George </a:t>
            </a:r>
            <a:r>
              <a:rPr lang="en-US" altLang="en-US" b="0" dirty="0" err="1"/>
              <a:t>Pavlakos</a:t>
            </a:r>
            <a:r>
              <a:rPr lang="en-US" altLang="en-US" b="0" dirty="0"/>
              <a:t>, UC Berkeley, Fall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45FC818-809C-0D4F-82DD-75C3DB3DA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Invariant Local Features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F55286D-A1F9-2D40-9C39-A6960582BF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001000" cy="1676400"/>
          </a:xfrm>
        </p:spPr>
        <p:txBody>
          <a:bodyPr/>
          <a:lstStyle/>
          <a:p>
            <a:pPr marL="0" indent="0"/>
            <a:r>
              <a:rPr lang="en-US" altLang="en-US" sz="2000"/>
              <a:t>Image content is transformed into local feature coordinates that are invariant to translation, rotation, scale, and other imaging parameters</a:t>
            </a:r>
          </a:p>
        </p:txBody>
      </p:sp>
      <p:pic>
        <p:nvPicPr>
          <p:cNvPr id="19460" name="Picture 4" descr="sift-feat">
            <a:extLst>
              <a:ext uri="{FF2B5EF4-FFF2-40B4-BE49-F238E27FC236}">
                <a16:creationId xmlns:a16="http://schemas.microsoft.com/office/drawing/2014/main" id="{EB5F8FFA-294E-804E-A7E4-2B4B6EC1F9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7559675" cy="3640138"/>
          </a:xfrm>
          <a:noFill/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F3C0C921-FF01-A84F-AE0A-96BA46D4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186488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Features Descriptors</a:t>
            </a:r>
          </a:p>
        </p:txBody>
      </p:sp>
    </p:spTree>
    <p:extLst>
      <p:ext uri="{BB962C8B-B14F-4D97-AF65-F5344CB8AC3E}">
        <p14:creationId xmlns:p14="http://schemas.microsoft.com/office/powerpoint/2010/main" val="14876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00A929A-0F48-6049-8C3A-E32EC4FE1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Today’s lecture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012B385-DACE-EE41-BE30-F9B1D4CD3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800"/>
              <a:t>1 Feature </a:t>
            </a:r>
            <a:r>
              <a:rPr lang="en-US" altLang="en-US" sz="2800" u="sng"/>
              <a:t>detector</a:t>
            </a:r>
          </a:p>
          <a:p>
            <a:pPr lvl="1"/>
            <a:r>
              <a:rPr lang="en-US" altLang="en-US" sz="2400"/>
              <a:t>scale invariant Harris corners</a:t>
            </a:r>
          </a:p>
          <a:p>
            <a:pPr>
              <a:buFontTx/>
              <a:buChar char="•"/>
            </a:pPr>
            <a:r>
              <a:rPr lang="en-US" altLang="en-US" sz="2800"/>
              <a:t>1 Feature </a:t>
            </a:r>
            <a:r>
              <a:rPr lang="en-US" altLang="en-US" sz="2800" u="sng"/>
              <a:t>descriptor</a:t>
            </a:r>
          </a:p>
          <a:p>
            <a:pPr lvl="1"/>
            <a:r>
              <a:rPr lang="en-US" altLang="en-US" sz="2400"/>
              <a:t>patches, oriented patches</a:t>
            </a:r>
          </a:p>
          <a:p>
            <a:pPr lvl="1">
              <a:buFontTx/>
              <a:buNone/>
            </a:pPr>
            <a:endParaRPr lang="en-US" altLang="en-US" sz="2400"/>
          </a:p>
          <a:p>
            <a:pPr lvl="1">
              <a:buFontTx/>
              <a:buNone/>
            </a:pPr>
            <a:endParaRPr lang="en-US" altLang="en-US" sz="2400"/>
          </a:p>
          <a:p>
            <a:r>
              <a:rPr lang="en-US" altLang="en-US"/>
              <a:t>Reading:</a:t>
            </a:r>
          </a:p>
          <a:p>
            <a:r>
              <a:rPr lang="en-US" altLang="en-US"/>
              <a:t>	</a:t>
            </a:r>
            <a:r>
              <a:rPr lang="en-US" altLang="en-US" b="1"/>
              <a:t>Multi-image Matching using Multi-scale image patches, CVPR 2005</a:t>
            </a:r>
          </a:p>
          <a:p>
            <a:endParaRPr lang="en-US" altLang="en-US" b="1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B6440C5-3F65-B242-8CFF-B09F884A26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Feature Detector – Harris Corner</a:t>
            </a:r>
          </a:p>
        </p:txBody>
      </p:sp>
      <p:sp>
        <p:nvSpPr>
          <p:cNvPr id="22531" name="Subtitle 2">
            <a:extLst>
              <a:ext uri="{FF2B5EF4-FFF2-40B4-BE49-F238E27FC236}">
                <a16:creationId xmlns:a16="http://schemas.microsoft.com/office/drawing/2014/main" id="{F4129865-022F-A947-84F4-973E1B351E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DB61E5D-8E54-8C4B-B01F-E2CE7054F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Harris corner detector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0F102EE-060C-E94D-A138-C06054DDE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C.Harris, M.Stephens. “A Combined Corner and Edge Detector”. 1988</a:t>
            </a:r>
          </a:p>
          <a:p>
            <a:endParaRPr lang="en-US" altLang="en-US"/>
          </a:p>
        </p:txBody>
      </p:sp>
      <p:grpSp>
        <p:nvGrpSpPr>
          <p:cNvPr id="23556" name="Group 4">
            <a:extLst>
              <a:ext uri="{FF2B5EF4-FFF2-40B4-BE49-F238E27FC236}">
                <a16:creationId xmlns:a16="http://schemas.microsoft.com/office/drawing/2014/main" id="{C6961FC9-021E-7846-B23B-CDC6792454D8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581400"/>
            <a:ext cx="3581400" cy="2209800"/>
            <a:chOff x="1872" y="2256"/>
            <a:chExt cx="2256" cy="1392"/>
          </a:xfrm>
        </p:grpSpPr>
        <p:sp>
          <p:nvSpPr>
            <p:cNvPr id="23557" name="Rectangle 5">
              <a:extLst>
                <a:ext uri="{FF2B5EF4-FFF2-40B4-BE49-F238E27FC236}">
                  <a16:creationId xmlns:a16="http://schemas.microsoft.com/office/drawing/2014/main" id="{7A5578E3-D1E7-214D-B386-8B10004F2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56"/>
              <a:ext cx="2256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3558" name="Freeform 6">
              <a:extLst>
                <a:ext uri="{FF2B5EF4-FFF2-40B4-BE49-F238E27FC236}">
                  <a16:creationId xmlns:a16="http://schemas.microsoft.com/office/drawing/2014/main" id="{A8E280E1-D91E-C641-8273-A335D5696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2496"/>
              <a:ext cx="1579" cy="773"/>
            </a:xfrm>
            <a:custGeom>
              <a:avLst/>
              <a:gdLst>
                <a:gd name="T0" fmla="*/ 0 w 672"/>
                <a:gd name="T1" fmla="*/ 2547996 h 480"/>
                <a:gd name="T2" fmla="*/ 0 w 672"/>
                <a:gd name="T3" fmla="*/ 1019619 h 480"/>
                <a:gd name="T4" fmla="*/ 1829477957 w 672"/>
                <a:gd name="T5" fmla="*/ 1274640 h 480"/>
                <a:gd name="T6" fmla="*/ 1143917575 w 672"/>
                <a:gd name="T7" fmla="*/ 0 h 480"/>
                <a:gd name="T8" fmla="*/ 2147483646 w 672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0"/>
                <a:gd name="T17" fmla="*/ 672 w 672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0">
                  <a:moveTo>
                    <a:pt x="0" y="480"/>
                  </a:moveTo>
                  <a:lnTo>
                    <a:pt x="0" y="192"/>
                  </a:lnTo>
                  <a:lnTo>
                    <a:pt x="384" y="240"/>
                  </a:lnTo>
                  <a:lnTo>
                    <a:pt x="240" y="0"/>
                  </a:lnTo>
                  <a:lnTo>
                    <a:pt x="672" y="0"/>
                  </a:lnTo>
                </a:path>
              </a:pathLst>
            </a:cu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Oval 7">
              <a:extLst>
                <a:ext uri="{FF2B5EF4-FFF2-40B4-BE49-F238E27FC236}">
                  <a16:creationId xmlns:a16="http://schemas.microsoft.com/office/drawing/2014/main" id="{D0A8F9F9-270C-944F-B2C4-5C7409792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" y="2733"/>
              <a:ext cx="192" cy="1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0" name="Oval 8">
              <a:extLst>
                <a:ext uri="{FF2B5EF4-FFF2-40B4-BE49-F238E27FC236}">
                  <a16:creationId xmlns:a16="http://schemas.microsoft.com/office/drawing/2014/main" id="{E76A0C33-8934-D34F-A260-5ED165896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2777"/>
              <a:ext cx="192" cy="1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1" name="Oval 9">
              <a:extLst>
                <a:ext uri="{FF2B5EF4-FFF2-40B4-BE49-F238E27FC236}">
                  <a16:creationId xmlns:a16="http://schemas.microsoft.com/office/drawing/2014/main" id="{2B72EDE5-E3FE-1546-B86A-B7C3FB7B9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409"/>
              <a:ext cx="192" cy="1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F772BC3-6E17-6545-9BB4-9BB928158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000"/>
              <a:t>The Basic Idea</a:t>
            </a:r>
            <a:endParaRPr lang="ru-RU" altLang="en-US" sz="30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5C8965A-9D0B-3A4B-A071-276719A64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should easily recognize the point by looking through a small window</a:t>
            </a:r>
          </a:p>
          <a:p>
            <a:pPr>
              <a:lnSpc>
                <a:spcPct val="90000"/>
              </a:lnSpc>
            </a:pPr>
            <a:r>
              <a:rPr lang="en-US" altLang="en-US"/>
              <a:t>Shifting a window in </a:t>
            </a:r>
            <a:r>
              <a:rPr lang="en-US" altLang="en-US" i="1"/>
              <a:t>any</a:t>
            </a:r>
            <a:r>
              <a:rPr lang="en-US" altLang="en-US"/>
              <a:t> </a:t>
            </a:r>
            <a:r>
              <a:rPr lang="en-US" altLang="en-US" i="1"/>
              <a:t>direction</a:t>
            </a:r>
            <a:r>
              <a:rPr lang="en-US" altLang="en-US"/>
              <a:t> should give </a:t>
            </a:r>
            <a:r>
              <a:rPr lang="en-US" altLang="en-US" i="1"/>
              <a:t>a large change</a:t>
            </a:r>
            <a:r>
              <a:rPr lang="en-US" altLang="en-US"/>
              <a:t> in intensity</a:t>
            </a:r>
            <a:endParaRPr lang="ru-RU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17710CB-2A66-2641-A975-2931C8CA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62400"/>
            <a:ext cx="2590800" cy="2514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81" name="Freeform 5">
            <a:extLst>
              <a:ext uri="{FF2B5EF4-FFF2-40B4-BE49-F238E27FC236}">
                <a16:creationId xmlns:a16="http://schemas.microsoft.com/office/drawing/2014/main" id="{22B5F0CC-9832-9F4E-8A79-7E652BD025C2}"/>
              </a:ext>
            </a:extLst>
          </p:cNvPr>
          <p:cNvSpPr>
            <a:spLocks/>
          </p:cNvSpPr>
          <p:nvPr/>
        </p:nvSpPr>
        <p:spPr bwMode="auto">
          <a:xfrm>
            <a:off x="3733800" y="4495800"/>
            <a:ext cx="2027238" cy="1485900"/>
          </a:xfrm>
          <a:custGeom>
            <a:avLst/>
            <a:gdLst>
              <a:gd name="T0" fmla="*/ 0 w 720"/>
              <a:gd name="T1" fmla="*/ 2147483646 h 528"/>
              <a:gd name="T2" fmla="*/ 2147483646 w 720"/>
              <a:gd name="T3" fmla="*/ 0 h 528"/>
              <a:gd name="T4" fmla="*/ 2147483646 w 720"/>
              <a:gd name="T5" fmla="*/ 2147483646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B12C6667-5266-E541-B5C1-56A10B07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533400" cy="533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645EBB0-EA7C-684F-8BE7-A8162CCA3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3000"/>
              <a:t>Harris Detector: Basic Idea</a:t>
            </a:r>
            <a:endParaRPr lang="ru-RU" altLang="en-US" sz="30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D425B1E-8AC2-F446-9C6B-238E2C1BA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0788" name="Text Box 4">
            <a:extLst>
              <a:ext uri="{FF2B5EF4-FFF2-40B4-BE49-F238E27FC236}">
                <a16:creationId xmlns:a16="http://schemas.microsoft.com/office/drawing/2014/main" id="{773E243A-0405-E748-AB31-ACF78F6F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19600"/>
            <a:ext cx="205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“flat”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 region:</a:t>
            </a:r>
            <a:b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no change in all directions</a:t>
            </a:r>
            <a:endParaRPr lang="ru-RU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59691E21-868A-B84B-A69C-65199737A229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971800"/>
            <a:ext cx="703263" cy="677863"/>
            <a:chOff x="892" y="1801"/>
            <a:chExt cx="443" cy="427"/>
          </a:xfrm>
        </p:grpSpPr>
        <p:sp>
          <p:nvSpPr>
            <p:cNvPr id="25741" name="Rectangle 6">
              <a:extLst>
                <a:ext uri="{FF2B5EF4-FFF2-40B4-BE49-F238E27FC236}">
                  <a16:creationId xmlns:a16="http://schemas.microsoft.com/office/drawing/2014/main" id="{6572A977-30AB-A042-8CCE-29D12B180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42" name="Line 7">
              <a:extLst>
                <a:ext uri="{FF2B5EF4-FFF2-40B4-BE49-F238E27FC236}">
                  <a16:creationId xmlns:a16="http://schemas.microsoft.com/office/drawing/2014/main" id="{93EC3CE0-CD9E-1743-9FB3-B72BAC0D1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Line 8">
              <a:extLst>
                <a:ext uri="{FF2B5EF4-FFF2-40B4-BE49-F238E27FC236}">
                  <a16:creationId xmlns:a16="http://schemas.microsoft.com/office/drawing/2014/main" id="{EFB41A29-4C06-964B-A46C-3E8A5B29E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Line 9">
              <a:extLst>
                <a:ext uri="{FF2B5EF4-FFF2-40B4-BE49-F238E27FC236}">
                  <a16:creationId xmlns:a16="http://schemas.microsoft.com/office/drawing/2014/main" id="{6612E231-2631-3B4E-A9FE-3B7BA89A2C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Line 10">
              <a:extLst>
                <a:ext uri="{FF2B5EF4-FFF2-40B4-BE49-F238E27FC236}">
                  <a16:creationId xmlns:a16="http://schemas.microsoft.com/office/drawing/2014/main" id="{575159FA-D3E4-564E-8078-7E23F0447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E25AE834-BDF0-2A49-AD8B-AD2E4B2D227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895600"/>
            <a:ext cx="703263" cy="677863"/>
            <a:chOff x="892" y="1801"/>
            <a:chExt cx="443" cy="427"/>
          </a:xfrm>
        </p:grpSpPr>
        <p:sp>
          <p:nvSpPr>
            <p:cNvPr id="25736" name="Rectangle 12">
              <a:extLst>
                <a:ext uri="{FF2B5EF4-FFF2-40B4-BE49-F238E27FC236}">
                  <a16:creationId xmlns:a16="http://schemas.microsoft.com/office/drawing/2014/main" id="{56FA4713-F504-8B4C-A8C4-75F8930AF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37" name="Line 13">
              <a:extLst>
                <a:ext uri="{FF2B5EF4-FFF2-40B4-BE49-F238E27FC236}">
                  <a16:creationId xmlns:a16="http://schemas.microsoft.com/office/drawing/2014/main" id="{D063ED7F-C81F-6F4C-B7C1-45FA8FD64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Line 14">
              <a:extLst>
                <a:ext uri="{FF2B5EF4-FFF2-40B4-BE49-F238E27FC236}">
                  <a16:creationId xmlns:a16="http://schemas.microsoft.com/office/drawing/2014/main" id="{752C9F82-EEF3-DA41-AE6C-028FAE6D6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5">
              <a:extLst>
                <a:ext uri="{FF2B5EF4-FFF2-40B4-BE49-F238E27FC236}">
                  <a16:creationId xmlns:a16="http://schemas.microsoft.com/office/drawing/2014/main" id="{DED3C2B3-B62E-C648-9B9B-15CF913EB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16">
              <a:extLst>
                <a:ext uri="{FF2B5EF4-FFF2-40B4-BE49-F238E27FC236}">
                  <a16:creationId xmlns:a16="http://schemas.microsoft.com/office/drawing/2014/main" id="{62818A38-D41C-BF46-9390-83A6D28D1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250A2DFD-FFAA-C048-9F9E-FB60CDEC4AA4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2955925"/>
            <a:ext cx="703262" cy="677863"/>
            <a:chOff x="892" y="1801"/>
            <a:chExt cx="443" cy="427"/>
          </a:xfrm>
        </p:grpSpPr>
        <p:sp>
          <p:nvSpPr>
            <p:cNvPr id="25731" name="Rectangle 18">
              <a:extLst>
                <a:ext uri="{FF2B5EF4-FFF2-40B4-BE49-F238E27FC236}">
                  <a16:creationId xmlns:a16="http://schemas.microsoft.com/office/drawing/2014/main" id="{7C4B71AC-F84C-F446-8174-B4AE30620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32" name="Line 19">
              <a:extLst>
                <a:ext uri="{FF2B5EF4-FFF2-40B4-BE49-F238E27FC236}">
                  <a16:creationId xmlns:a16="http://schemas.microsoft.com/office/drawing/2014/main" id="{29197D33-8CF2-624F-94EF-48823D93F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20">
              <a:extLst>
                <a:ext uri="{FF2B5EF4-FFF2-40B4-BE49-F238E27FC236}">
                  <a16:creationId xmlns:a16="http://schemas.microsoft.com/office/drawing/2014/main" id="{B21176A4-2CD3-0A48-BCD9-957AB4402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Line 21">
              <a:extLst>
                <a:ext uri="{FF2B5EF4-FFF2-40B4-BE49-F238E27FC236}">
                  <a16:creationId xmlns:a16="http://schemas.microsoft.com/office/drawing/2014/main" id="{2462BCFD-0372-5748-90A1-C21C9E4E2A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22">
              <a:extLst>
                <a:ext uri="{FF2B5EF4-FFF2-40B4-BE49-F238E27FC236}">
                  <a16:creationId xmlns:a16="http://schemas.microsoft.com/office/drawing/2014/main" id="{4B2209FC-44D3-9C4A-BB7D-5F5C79754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30F4E932-97FB-9548-99B4-6F960281351D}"/>
              </a:ext>
            </a:extLst>
          </p:cNvPr>
          <p:cNvGrpSpPr>
            <a:grpSpLocks/>
          </p:cNvGrpSpPr>
          <p:nvPr/>
        </p:nvGrpSpPr>
        <p:grpSpPr bwMode="auto">
          <a:xfrm>
            <a:off x="1436688" y="3057525"/>
            <a:ext cx="703262" cy="677863"/>
            <a:chOff x="892" y="1801"/>
            <a:chExt cx="443" cy="427"/>
          </a:xfrm>
        </p:grpSpPr>
        <p:sp>
          <p:nvSpPr>
            <p:cNvPr id="25726" name="Rectangle 24">
              <a:extLst>
                <a:ext uri="{FF2B5EF4-FFF2-40B4-BE49-F238E27FC236}">
                  <a16:creationId xmlns:a16="http://schemas.microsoft.com/office/drawing/2014/main" id="{8C644ADD-193D-4844-830C-9665425F2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27" name="Line 25">
              <a:extLst>
                <a:ext uri="{FF2B5EF4-FFF2-40B4-BE49-F238E27FC236}">
                  <a16:creationId xmlns:a16="http://schemas.microsoft.com/office/drawing/2014/main" id="{6C688068-AF7F-1C4F-92F6-7C2EC0A7E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Line 26">
              <a:extLst>
                <a:ext uri="{FF2B5EF4-FFF2-40B4-BE49-F238E27FC236}">
                  <a16:creationId xmlns:a16="http://schemas.microsoft.com/office/drawing/2014/main" id="{C0DE0CBA-1261-5949-8369-61825ED02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Line 27">
              <a:extLst>
                <a:ext uri="{FF2B5EF4-FFF2-40B4-BE49-F238E27FC236}">
                  <a16:creationId xmlns:a16="http://schemas.microsoft.com/office/drawing/2014/main" id="{DD12A8A3-636E-9840-A0A7-7B5DD0B18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Line 28">
              <a:extLst>
                <a:ext uri="{FF2B5EF4-FFF2-40B4-BE49-F238E27FC236}">
                  <a16:creationId xmlns:a16="http://schemas.microsoft.com/office/drawing/2014/main" id="{CC5F9501-241C-624A-A147-1A45C8DB6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A0A7155C-9226-E646-ADCD-50BD9735E74D}"/>
              </a:ext>
            </a:extLst>
          </p:cNvPr>
          <p:cNvGrpSpPr>
            <a:grpSpLocks/>
          </p:cNvGrpSpPr>
          <p:nvPr/>
        </p:nvGrpSpPr>
        <p:grpSpPr bwMode="auto">
          <a:xfrm>
            <a:off x="1349375" y="3014663"/>
            <a:ext cx="703263" cy="677862"/>
            <a:chOff x="892" y="1801"/>
            <a:chExt cx="443" cy="427"/>
          </a:xfrm>
        </p:grpSpPr>
        <p:sp>
          <p:nvSpPr>
            <p:cNvPr id="25721" name="Rectangle 30">
              <a:extLst>
                <a:ext uri="{FF2B5EF4-FFF2-40B4-BE49-F238E27FC236}">
                  <a16:creationId xmlns:a16="http://schemas.microsoft.com/office/drawing/2014/main" id="{71597B4F-F317-B049-B249-21934BF1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22" name="Line 31">
              <a:extLst>
                <a:ext uri="{FF2B5EF4-FFF2-40B4-BE49-F238E27FC236}">
                  <a16:creationId xmlns:a16="http://schemas.microsoft.com/office/drawing/2014/main" id="{8DF492DF-CD5B-664E-B54D-F4D901681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32">
              <a:extLst>
                <a:ext uri="{FF2B5EF4-FFF2-40B4-BE49-F238E27FC236}">
                  <a16:creationId xmlns:a16="http://schemas.microsoft.com/office/drawing/2014/main" id="{8C31084F-25A7-BB49-AC37-9C6F4CB40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33">
              <a:extLst>
                <a:ext uri="{FF2B5EF4-FFF2-40B4-BE49-F238E27FC236}">
                  <a16:creationId xmlns:a16="http://schemas.microsoft.com/office/drawing/2014/main" id="{6A9E814A-814D-1048-9D0A-289DED938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34">
              <a:extLst>
                <a:ext uri="{FF2B5EF4-FFF2-40B4-BE49-F238E27FC236}">
                  <a16:creationId xmlns:a16="http://schemas.microsoft.com/office/drawing/2014/main" id="{CDE341DF-3987-2649-9F3C-F34C19C09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id="{EFDAC1C4-FEFB-064A-9D85-EF6D84310B35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2941638"/>
            <a:ext cx="703262" cy="677862"/>
            <a:chOff x="892" y="1801"/>
            <a:chExt cx="443" cy="427"/>
          </a:xfrm>
        </p:grpSpPr>
        <p:sp>
          <p:nvSpPr>
            <p:cNvPr id="25716" name="Rectangle 36">
              <a:extLst>
                <a:ext uri="{FF2B5EF4-FFF2-40B4-BE49-F238E27FC236}">
                  <a16:creationId xmlns:a16="http://schemas.microsoft.com/office/drawing/2014/main" id="{AD4AC440-96E2-FB4D-A97D-8E172727D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17" name="Line 37">
              <a:extLst>
                <a:ext uri="{FF2B5EF4-FFF2-40B4-BE49-F238E27FC236}">
                  <a16:creationId xmlns:a16="http://schemas.microsoft.com/office/drawing/2014/main" id="{BAC78CC7-2456-4842-B309-0A64A2A339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38">
              <a:extLst>
                <a:ext uri="{FF2B5EF4-FFF2-40B4-BE49-F238E27FC236}">
                  <a16:creationId xmlns:a16="http://schemas.microsoft.com/office/drawing/2014/main" id="{0D3E6FBB-FE4B-8048-A50A-5370AE34F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39">
              <a:extLst>
                <a:ext uri="{FF2B5EF4-FFF2-40B4-BE49-F238E27FC236}">
                  <a16:creationId xmlns:a16="http://schemas.microsoft.com/office/drawing/2014/main" id="{22FD06AF-2BEE-E849-B95B-1560A8E31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40">
              <a:extLst>
                <a:ext uri="{FF2B5EF4-FFF2-40B4-BE49-F238E27FC236}">
                  <a16:creationId xmlns:a16="http://schemas.microsoft.com/office/drawing/2014/main" id="{B875A6D6-A714-D84C-970D-3F783A8BE7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1" name="Freeform 41">
            <a:extLst>
              <a:ext uri="{FF2B5EF4-FFF2-40B4-BE49-F238E27FC236}">
                <a16:creationId xmlns:a16="http://schemas.microsoft.com/office/drawing/2014/main" id="{81A93AA9-2EBB-2541-88E8-19B4FE0FAB85}"/>
              </a:ext>
            </a:extLst>
          </p:cNvPr>
          <p:cNvSpPr>
            <a:spLocks/>
          </p:cNvSpPr>
          <p:nvPr/>
        </p:nvSpPr>
        <p:spPr bwMode="auto">
          <a:xfrm>
            <a:off x="990600" y="2133600"/>
            <a:ext cx="1600200" cy="1447800"/>
          </a:xfrm>
          <a:custGeom>
            <a:avLst/>
            <a:gdLst>
              <a:gd name="T0" fmla="*/ 0 w 1008"/>
              <a:gd name="T1" fmla="*/ 2147483646 h 912"/>
              <a:gd name="T2" fmla="*/ 0 w 1008"/>
              <a:gd name="T3" fmla="*/ 0 h 912"/>
              <a:gd name="T4" fmla="*/ 2147483646 w 1008"/>
              <a:gd name="T5" fmla="*/ 2147483646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2">
            <a:extLst>
              <a:ext uri="{FF2B5EF4-FFF2-40B4-BE49-F238E27FC236}">
                <a16:creationId xmlns:a16="http://schemas.microsoft.com/office/drawing/2014/main" id="{9B7E6555-3C00-474B-9723-5A3DA778039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752600"/>
            <a:ext cx="2362200" cy="2209800"/>
            <a:chOff x="2208" y="1104"/>
            <a:chExt cx="1488" cy="1392"/>
          </a:xfrm>
        </p:grpSpPr>
        <p:sp>
          <p:nvSpPr>
            <p:cNvPr id="25714" name="Rectangle 43">
              <a:extLst>
                <a:ext uri="{FF2B5EF4-FFF2-40B4-BE49-F238E27FC236}">
                  <a16:creationId xmlns:a16="http://schemas.microsoft.com/office/drawing/2014/main" id="{0E1387B4-62AF-7E46-AC70-587E75F0A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15" name="Freeform 44">
              <a:extLst>
                <a:ext uri="{FF2B5EF4-FFF2-40B4-BE49-F238E27FC236}">
                  <a16:creationId xmlns:a16="http://schemas.microsoft.com/office/drawing/2014/main" id="{7962C793-4ADC-9A40-8AB2-A32AE7933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5">
            <a:extLst>
              <a:ext uri="{FF2B5EF4-FFF2-40B4-BE49-F238E27FC236}">
                <a16:creationId xmlns:a16="http://schemas.microsoft.com/office/drawing/2014/main" id="{25727518-BAE9-FD4C-BD0E-11198395AE5C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590800"/>
            <a:ext cx="703263" cy="677863"/>
            <a:chOff x="892" y="1801"/>
            <a:chExt cx="443" cy="427"/>
          </a:xfrm>
        </p:grpSpPr>
        <p:sp>
          <p:nvSpPr>
            <p:cNvPr id="25709" name="Rectangle 46">
              <a:extLst>
                <a:ext uri="{FF2B5EF4-FFF2-40B4-BE49-F238E27FC236}">
                  <a16:creationId xmlns:a16="http://schemas.microsoft.com/office/drawing/2014/main" id="{02E159A1-56CB-744F-BC46-76FA2D8E9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10" name="Line 47">
              <a:extLst>
                <a:ext uri="{FF2B5EF4-FFF2-40B4-BE49-F238E27FC236}">
                  <a16:creationId xmlns:a16="http://schemas.microsoft.com/office/drawing/2014/main" id="{A8109C79-68B6-B84D-8F2E-68440FF9B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Line 48">
              <a:extLst>
                <a:ext uri="{FF2B5EF4-FFF2-40B4-BE49-F238E27FC236}">
                  <a16:creationId xmlns:a16="http://schemas.microsoft.com/office/drawing/2014/main" id="{4FC8188F-47C7-3449-B577-D27F336DB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Line 49">
              <a:extLst>
                <a:ext uri="{FF2B5EF4-FFF2-40B4-BE49-F238E27FC236}">
                  <a16:creationId xmlns:a16="http://schemas.microsoft.com/office/drawing/2014/main" id="{D7CADCD7-A46D-174D-9CD0-DE253B96A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Line 50">
              <a:extLst>
                <a:ext uri="{FF2B5EF4-FFF2-40B4-BE49-F238E27FC236}">
                  <a16:creationId xmlns:a16="http://schemas.microsoft.com/office/drawing/2014/main" id="{0B614AFD-62AA-114A-A0F3-3423BA866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1">
            <a:extLst>
              <a:ext uri="{FF2B5EF4-FFF2-40B4-BE49-F238E27FC236}">
                <a16:creationId xmlns:a16="http://schemas.microsoft.com/office/drawing/2014/main" id="{6123C374-3510-CB4A-8B5C-EEA966598E0F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590800"/>
            <a:ext cx="703263" cy="677863"/>
            <a:chOff x="892" y="1801"/>
            <a:chExt cx="443" cy="427"/>
          </a:xfrm>
        </p:grpSpPr>
        <p:sp>
          <p:nvSpPr>
            <p:cNvPr id="25704" name="Rectangle 52">
              <a:extLst>
                <a:ext uri="{FF2B5EF4-FFF2-40B4-BE49-F238E27FC236}">
                  <a16:creationId xmlns:a16="http://schemas.microsoft.com/office/drawing/2014/main" id="{94FC1AD7-0ADE-B443-A1C6-0CF7CD4C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05" name="Line 53">
              <a:extLst>
                <a:ext uri="{FF2B5EF4-FFF2-40B4-BE49-F238E27FC236}">
                  <a16:creationId xmlns:a16="http://schemas.microsoft.com/office/drawing/2014/main" id="{14C01269-39C0-BE45-9C72-F14130306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Line 54">
              <a:extLst>
                <a:ext uri="{FF2B5EF4-FFF2-40B4-BE49-F238E27FC236}">
                  <a16:creationId xmlns:a16="http://schemas.microsoft.com/office/drawing/2014/main" id="{5BFF3BE4-2B7C-7542-AB64-2E8A08957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Line 55">
              <a:extLst>
                <a:ext uri="{FF2B5EF4-FFF2-40B4-BE49-F238E27FC236}">
                  <a16:creationId xmlns:a16="http://schemas.microsoft.com/office/drawing/2014/main" id="{FBD07275-5B25-F14E-9212-1FF09F6FD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Line 56">
              <a:extLst>
                <a:ext uri="{FF2B5EF4-FFF2-40B4-BE49-F238E27FC236}">
                  <a16:creationId xmlns:a16="http://schemas.microsoft.com/office/drawing/2014/main" id="{A432EF2F-E422-2840-A0D4-6B7F7293E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7">
            <a:extLst>
              <a:ext uri="{FF2B5EF4-FFF2-40B4-BE49-F238E27FC236}">
                <a16:creationId xmlns:a16="http://schemas.microsoft.com/office/drawing/2014/main" id="{2822FBA3-E2A9-E14F-8E2B-205C969E158D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2409825"/>
            <a:ext cx="703262" cy="677863"/>
            <a:chOff x="892" y="1801"/>
            <a:chExt cx="443" cy="427"/>
          </a:xfrm>
        </p:grpSpPr>
        <p:sp>
          <p:nvSpPr>
            <p:cNvPr id="25699" name="Rectangle 58">
              <a:extLst>
                <a:ext uri="{FF2B5EF4-FFF2-40B4-BE49-F238E27FC236}">
                  <a16:creationId xmlns:a16="http://schemas.microsoft.com/office/drawing/2014/main" id="{6D989E8C-0B83-C140-B125-3804F190F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00" name="Line 59">
              <a:extLst>
                <a:ext uri="{FF2B5EF4-FFF2-40B4-BE49-F238E27FC236}">
                  <a16:creationId xmlns:a16="http://schemas.microsoft.com/office/drawing/2014/main" id="{47255667-B0D5-FD44-84D4-B26D19654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Line 60">
              <a:extLst>
                <a:ext uri="{FF2B5EF4-FFF2-40B4-BE49-F238E27FC236}">
                  <a16:creationId xmlns:a16="http://schemas.microsoft.com/office/drawing/2014/main" id="{877AB83D-E854-7D44-A185-C07FD5CC6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Line 61">
              <a:extLst>
                <a:ext uri="{FF2B5EF4-FFF2-40B4-BE49-F238E27FC236}">
                  <a16:creationId xmlns:a16="http://schemas.microsoft.com/office/drawing/2014/main" id="{5DAEACAA-A5D4-2D48-A28B-8873BC36D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62">
              <a:extLst>
                <a:ext uri="{FF2B5EF4-FFF2-40B4-BE49-F238E27FC236}">
                  <a16:creationId xmlns:a16="http://schemas.microsoft.com/office/drawing/2014/main" id="{5CE008B8-FF42-084F-AA42-C10115E8D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3">
            <a:extLst>
              <a:ext uri="{FF2B5EF4-FFF2-40B4-BE49-F238E27FC236}">
                <a16:creationId xmlns:a16="http://schemas.microsoft.com/office/drawing/2014/main" id="{C7889054-F913-BC44-B00F-0F856ABA88FC}"/>
              </a:ext>
            </a:extLst>
          </p:cNvPr>
          <p:cNvGrpSpPr>
            <a:grpSpLocks/>
          </p:cNvGrpSpPr>
          <p:nvPr/>
        </p:nvGrpSpPr>
        <p:grpSpPr bwMode="auto">
          <a:xfrm>
            <a:off x="3508375" y="2525713"/>
            <a:ext cx="703263" cy="677862"/>
            <a:chOff x="892" y="1801"/>
            <a:chExt cx="443" cy="427"/>
          </a:xfrm>
        </p:grpSpPr>
        <p:sp>
          <p:nvSpPr>
            <p:cNvPr id="25694" name="Rectangle 64">
              <a:extLst>
                <a:ext uri="{FF2B5EF4-FFF2-40B4-BE49-F238E27FC236}">
                  <a16:creationId xmlns:a16="http://schemas.microsoft.com/office/drawing/2014/main" id="{C23D17F6-7D1D-8746-A551-A6172F9E6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95" name="Line 65">
              <a:extLst>
                <a:ext uri="{FF2B5EF4-FFF2-40B4-BE49-F238E27FC236}">
                  <a16:creationId xmlns:a16="http://schemas.microsoft.com/office/drawing/2014/main" id="{B45A4FEB-02A8-1D44-9123-82F6B9BD92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66">
              <a:extLst>
                <a:ext uri="{FF2B5EF4-FFF2-40B4-BE49-F238E27FC236}">
                  <a16:creationId xmlns:a16="http://schemas.microsoft.com/office/drawing/2014/main" id="{D6F145FC-15FB-CA42-B909-13597652A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67">
              <a:extLst>
                <a:ext uri="{FF2B5EF4-FFF2-40B4-BE49-F238E27FC236}">
                  <a16:creationId xmlns:a16="http://schemas.microsoft.com/office/drawing/2014/main" id="{AC7D202A-B758-5741-9D71-3A40E2113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68">
              <a:extLst>
                <a:ext uri="{FF2B5EF4-FFF2-40B4-BE49-F238E27FC236}">
                  <a16:creationId xmlns:a16="http://schemas.microsoft.com/office/drawing/2014/main" id="{01551F75-45D7-9F4C-A5B2-1B1447452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9">
            <a:extLst>
              <a:ext uri="{FF2B5EF4-FFF2-40B4-BE49-F238E27FC236}">
                <a16:creationId xmlns:a16="http://schemas.microsoft.com/office/drawing/2014/main" id="{0E1E6EEC-0A16-AC42-9BC3-5D4872D32D3E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590800"/>
            <a:ext cx="703263" cy="677863"/>
            <a:chOff x="892" y="1801"/>
            <a:chExt cx="443" cy="427"/>
          </a:xfrm>
        </p:grpSpPr>
        <p:sp>
          <p:nvSpPr>
            <p:cNvPr id="25689" name="Rectangle 70">
              <a:extLst>
                <a:ext uri="{FF2B5EF4-FFF2-40B4-BE49-F238E27FC236}">
                  <a16:creationId xmlns:a16="http://schemas.microsoft.com/office/drawing/2014/main" id="{70FBD20C-5A98-6C42-B8CB-09FE56249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90" name="Line 71">
              <a:extLst>
                <a:ext uri="{FF2B5EF4-FFF2-40B4-BE49-F238E27FC236}">
                  <a16:creationId xmlns:a16="http://schemas.microsoft.com/office/drawing/2014/main" id="{CBC976CA-698C-5147-B743-080C53929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72">
              <a:extLst>
                <a:ext uri="{FF2B5EF4-FFF2-40B4-BE49-F238E27FC236}">
                  <a16:creationId xmlns:a16="http://schemas.microsoft.com/office/drawing/2014/main" id="{CEF45008-5A0F-E345-8F9F-DB1B7206F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Line 73">
              <a:extLst>
                <a:ext uri="{FF2B5EF4-FFF2-40B4-BE49-F238E27FC236}">
                  <a16:creationId xmlns:a16="http://schemas.microsoft.com/office/drawing/2014/main" id="{A8AE82F1-2196-1A42-9A03-295FCB7CC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74">
              <a:extLst>
                <a:ext uri="{FF2B5EF4-FFF2-40B4-BE49-F238E27FC236}">
                  <a16:creationId xmlns:a16="http://schemas.microsoft.com/office/drawing/2014/main" id="{2C0398EC-909A-AD42-8536-BD913566D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5">
            <a:extLst>
              <a:ext uri="{FF2B5EF4-FFF2-40B4-BE49-F238E27FC236}">
                <a16:creationId xmlns:a16="http://schemas.microsoft.com/office/drawing/2014/main" id="{794CB305-4E86-6944-91E1-A06B8A7BCD8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667000"/>
            <a:ext cx="703263" cy="677863"/>
            <a:chOff x="892" y="1801"/>
            <a:chExt cx="443" cy="427"/>
          </a:xfrm>
        </p:grpSpPr>
        <p:sp>
          <p:nvSpPr>
            <p:cNvPr id="25684" name="Rectangle 76">
              <a:extLst>
                <a:ext uri="{FF2B5EF4-FFF2-40B4-BE49-F238E27FC236}">
                  <a16:creationId xmlns:a16="http://schemas.microsoft.com/office/drawing/2014/main" id="{6324CB0D-468F-0D4D-B662-DBF83B72F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85" name="Line 77">
              <a:extLst>
                <a:ext uri="{FF2B5EF4-FFF2-40B4-BE49-F238E27FC236}">
                  <a16:creationId xmlns:a16="http://schemas.microsoft.com/office/drawing/2014/main" id="{80BE0FEF-C460-3643-AE6B-8FD4CEBCE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78">
              <a:extLst>
                <a:ext uri="{FF2B5EF4-FFF2-40B4-BE49-F238E27FC236}">
                  <a16:creationId xmlns:a16="http://schemas.microsoft.com/office/drawing/2014/main" id="{61AFB834-1418-194A-978E-617B215D7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79">
              <a:extLst>
                <a:ext uri="{FF2B5EF4-FFF2-40B4-BE49-F238E27FC236}">
                  <a16:creationId xmlns:a16="http://schemas.microsoft.com/office/drawing/2014/main" id="{4B3335B3-74E4-8E4A-90B4-F0F27DBB8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80">
              <a:extLst>
                <a:ext uri="{FF2B5EF4-FFF2-40B4-BE49-F238E27FC236}">
                  <a16:creationId xmlns:a16="http://schemas.microsoft.com/office/drawing/2014/main" id="{05543C59-22D5-6E48-8899-16D5B8AF4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1">
            <a:extLst>
              <a:ext uri="{FF2B5EF4-FFF2-40B4-BE49-F238E27FC236}">
                <a16:creationId xmlns:a16="http://schemas.microsoft.com/office/drawing/2014/main" id="{88033ED4-14EB-5247-97FC-A1B1C67A5B1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514600"/>
            <a:ext cx="703263" cy="677863"/>
            <a:chOff x="892" y="1801"/>
            <a:chExt cx="443" cy="427"/>
          </a:xfrm>
        </p:grpSpPr>
        <p:sp>
          <p:nvSpPr>
            <p:cNvPr id="25679" name="Rectangle 82">
              <a:extLst>
                <a:ext uri="{FF2B5EF4-FFF2-40B4-BE49-F238E27FC236}">
                  <a16:creationId xmlns:a16="http://schemas.microsoft.com/office/drawing/2014/main" id="{84FB41CE-0E83-8A48-93F8-8B7C95E19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80" name="Line 83">
              <a:extLst>
                <a:ext uri="{FF2B5EF4-FFF2-40B4-BE49-F238E27FC236}">
                  <a16:creationId xmlns:a16="http://schemas.microsoft.com/office/drawing/2014/main" id="{4299F939-136A-FA4F-8D19-3F40AF924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84">
              <a:extLst>
                <a:ext uri="{FF2B5EF4-FFF2-40B4-BE49-F238E27FC236}">
                  <a16:creationId xmlns:a16="http://schemas.microsoft.com/office/drawing/2014/main" id="{927CF283-425A-E04C-9AA4-0F2380169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85">
              <a:extLst>
                <a:ext uri="{FF2B5EF4-FFF2-40B4-BE49-F238E27FC236}">
                  <a16:creationId xmlns:a16="http://schemas.microsoft.com/office/drawing/2014/main" id="{E5E7F9B7-D9BB-0246-949B-99C2F4677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86">
              <a:extLst>
                <a:ext uri="{FF2B5EF4-FFF2-40B4-BE49-F238E27FC236}">
                  <a16:creationId xmlns:a16="http://schemas.microsoft.com/office/drawing/2014/main" id="{C92A4859-8EF8-EF44-8E47-B62DC36F5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7">
            <a:extLst>
              <a:ext uri="{FF2B5EF4-FFF2-40B4-BE49-F238E27FC236}">
                <a16:creationId xmlns:a16="http://schemas.microsoft.com/office/drawing/2014/main" id="{2F590281-A714-1C45-B1C5-59481C7DCE73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438400"/>
            <a:ext cx="703263" cy="677863"/>
            <a:chOff x="892" y="1801"/>
            <a:chExt cx="443" cy="427"/>
          </a:xfrm>
        </p:grpSpPr>
        <p:sp>
          <p:nvSpPr>
            <p:cNvPr id="25674" name="Rectangle 88">
              <a:extLst>
                <a:ext uri="{FF2B5EF4-FFF2-40B4-BE49-F238E27FC236}">
                  <a16:creationId xmlns:a16="http://schemas.microsoft.com/office/drawing/2014/main" id="{9396E49F-249A-BA4D-9623-D25114901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75" name="Line 89">
              <a:extLst>
                <a:ext uri="{FF2B5EF4-FFF2-40B4-BE49-F238E27FC236}">
                  <a16:creationId xmlns:a16="http://schemas.microsoft.com/office/drawing/2014/main" id="{B804E6C5-3319-0547-A52C-A20324A48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90">
              <a:extLst>
                <a:ext uri="{FF2B5EF4-FFF2-40B4-BE49-F238E27FC236}">
                  <a16:creationId xmlns:a16="http://schemas.microsoft.com/office/drawing/2014/main" id="{71431E6E-1BC2-384E-B04C-551065287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Line 91">
              <a:extLst>
                <a:ext uri="{FF2B5EF4-FFF2-40B4-BE49-F238E27FC236}">
                  <a16:creationId xmlns:a16="http://schemas.microsoft.com/office/drawing/2014/main" id="{A34EA2F5-ACE6-D640-99C8-FB2C9A929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Line 92">
              <a:extLst>
                <a:ext uri="{FF2B5EF4-FFF2-40B4-BE49-F238E27FC236}">
                  <a16:creationId xmlns:a16="http://schemas.microsoft.com/office/drawing/2014/main" id="{BA55ED8F-DAEB-BD4F-B8E9-8243605860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0877" name="Text Box 93">
            <a:extLst>
              <a:ext uri="{FF2B5EF4-FFF2-40B4-BE49-F238E27FC236}">
                <a16:creationId xmlns:a16="http://schemas.microsoft.com/office/drawing/2014/main" id="{00F551E6-4979-CA44-9000-B5EBE56B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419600"/>
            <a:ext cx="2438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“edge”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no change along the edge direction</a:t>
            </a:r>
            <a:endParaRPr lang="ru-RU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34D54DE-F16C-AD40-B747-1E90A0928C90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752600"/>
            <a:ext cx="2362200" cy="2209800"/>
            <a:chOff x="2208" y="1104"/>
            <a:chExt cx="1488" cy="1392"/>
          </a:xfrm>
        </p:grpSpPr>
        <p:sp>
          <p:nvSpPr>
            <p:cNvPr id="25672" name="Rectangle 95">
              <a:extLst>
                <a:ext uri="{FF2B5EF4-FFF2-40B4-BE49-F238E27FC236}">
                  <a16:creationId xmlns:a16="http://schemas.microsoft.com/office/drawing/2014/main" id="{10973E9E-B6F8-5644-8FAA-7E5290894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73" name="Freeform 96">
              <a:extLst>
                <a:ext uri="{FF2B5EF4-FFF2-40B4-BE49-F238E27FC236}">
                  <a16:creationId xmlns:a16="http://schemas.microsoft.com/office/drawing/2014/main" id="{D62F614D-C820-7740-A923-5D9953900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7">
            <a:extLst>
              <a:ext uri="{FF2B5EF4-FFF2-40B4-BE49-F238E27FC236}">
                <a16:creationId xmlns:a16="http://schemas.microsoft.com/office/drawing/2014/main" id="{0CA8D744-47DD-2841-9EF1-B65CD1043C4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828800"/>
            <a:ext cx="703263" cy="677863"/>
            <a:chOff x="892" y="1801"/>
            <a:chExt cx="443" cy="427"/>
          </a:xfrm>
        </p:grpSpPr>
        <p:sp>
          <p:nvSpPr>
            <p:cNvPr id="25667" name="Rectangle 98">
              <a:extLst>
                <a:ext uri="{FF2B5EF4-FFF2-40B4-BE49-F238E27FC236}">
                  <a16:creationId xmlns:a16="http://schemas.microsoft.com/office/drawing/2014/main" id="{219AAFC7-9325-1E4B-8CD6-1CF6ACEF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68" name="Line 99">
              <a:extLst>
                <a:ext uri="{FF2B5EF4-FFF2-40B4-BE49-F238E27FC236}">
                  <a16:creationId xmlns:a16="http://schemas.microsoft.com/office/drawing/2014/main" id="{079A4CAC-CDDA-294C-AFA3-E76E7EB93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100">
              <a:extLst>
                <a:ext uri="{FF2B5EF4-FFF2-40B4-BE49-F238E27FC236}">
                  <a16:creationId xmlns:a16="http://schemas.microsoft.com/office/drawing/2014/main" id="{4A359042-30A1-4448-8CE3-C8B1D678C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Line 101">
              <a:extLst>
                <a:ext uri="{FF2B5EF4-FFF2-40B4-BE49-F238E27FC236}">
                  <a16:creationId xmlns:a16="http://schemas.microsoft.com/office/drawing/2014/main" id="{7B2637E7-673B-B34D-9DF3-DABD0F71E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102">
              <a:extLst>
                <a:ext uri="{FF2B5EF4-FFF2-40B4-BE49-F238E27FC236}">
                  <a16:creationId xmlns:a16="http://schemas.microsoft.com/office/drawing/2014/main" id="{B53964EE-BC3D-C940-97A5-2FFDC9484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3">
            <a:extLst>
              <a:ext uri="{FF2B5EF4-FFF2-40B4-BE49-F238E27FC236}">
                <a16:creationId xmlns:a16="http://schemas.microsoft.com/office/drawing/2014/main" id="{03959C0F-41FA-F141-8600-1C67E1B4A3DD}"/>
              </a:ext>
            </a:extLst>
          </p:cNvPr>
          <p:cNvGrpSpPr>
            <a:grpSpLocks/>
          </p:cNvGrpSpPr>
          <p:nvPr/>
        </p:nvGrpSpPr>
        <p:grpSpPr bwMode="auto">
          <a:xfrm>
            <a:off x="6469063" y="1897063"/>
            <a:ext cx="703262" cy="677862"/>
            <a:chOff x="892" y="1801"/>
            <a:chExt cx="443" cy="427"/>
          </a:xfrm>
        </p:grpSpPr>
        <p:sp>
          <p:nvSpPr>
            <p:cNvPr id="25662" name="Rectangle 104">
              <a:extLst>
                <a:ext uri="{FF2B5EF4-FFF2-40B4-BE49-F238E27FC236}">
                  <a16:creationId xmlns:a16="http://schemas.microsoft.com/office/drawing/2014/main" id="{D00314C1-FC9B-E549-9F4A-89AE76224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63" name="Line 105">
              <a:extLst>
                <a:ext uri="{FF2B5EF4-FFF2-40B4-BE49-F238E27FC236}">
                  <a16:creationId xmlns:a16="http://schemas.microsoft.com/office/drawing/2014/main" id="{49C8048D-F938-B847-A6DF-F53B66A88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106">
              <a:extLst>
                <a:ext uri="{FF2B5EF4-FFF2-40B4-BE49-F238E27FC236}">
                  <a16:creationId xmlns:a16="http://schemas.microsoft.com/office/drawing/2014/main" id="{9F6C8B1A-2D34-6F46-81F5-DE731FD14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107">
              <a:extLst>
                <a:ext uri="{FF2B5EF4-FFF2-40B4-BE49-F238E27FC236}">
                  <a16:creationId xmlns:a16="http://schemas.microsoft.com/office/drawing/2014/main" id="{4EEB5CA0-7DEE-FA48-8E05-B94EDDD37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108">
              <a:extLst>
                <a:ext uri="{FF2B5EF4-FFF2-40B4-BE49-F238E27FC236}">
                  <a16:creationId xmlns:a16="http://schemas.microsoft.com/office/drawing/2014/main" id="{D4055389-CD13-9E46-8E97-E7889E4AC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9">
            <a:extLst>
              <a:ext uri="{FF2B5EF4-FFF2-40B4-BE49-F238E27FC236}">
                <a16:creationId xmlns:a16="http://schemas.microsoft.com/office/drawing/2014/main" id="{99B345F7-E9F1-3B4B-BD9A-8855DDBF1F40}"/>
              </a:ext>
            </a:extLst>
          </p:cNvPr>
          <p:cNvGrpSpPr>
            <a:grpSpLocks/>
          </p:cNvGrpSpPr>
          <p:nvPr/>
        </p:nvGrpSpPr>
        <p:grpSpPr bwMode="auto">
          <a:xfrm>
            <a:off x="6432550" y="1962150"/>
            <a:ext cx="703263" cy="677863"/>
            <a:chOff x="892" y="1801"/>
            <a:chExt cx="443" cy="427"/>
          </a:xfrm>
        </p:grpSpPr>
        <p:sp>
          <p:nvSpPr>
            <p:cNvPr id="25657" name="Rectangle 110">
              <a:extLst>
                <a:ext uri="{FF2B5EF4-FFF2-40B4-BE49-F238E27FC236}">
                  <a16:creationId xmlns:a16="http://schemas.microsoft.com/office/drawing/2014/main" id="{DB8AB6DA-451E-E944-9A6C-C4C290FA7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58" name="Line 111">
              <a:extLst>
                <a:ext uri="{FF2B5EF4-FFF2-40B4-BE49-F238E27FC236}">
                  <a16:creationId xmlns:a16="http://schemas.microsoft.com/office/drawing/2014/main" id="{B74FA023-D8BB-2D4C-85D2-7916E453F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112">
              <a:extLst>
                <a:ext uri="{FF2B5EF4-FFF2-40B4-BE49-F238E27FC236}">
                  <a16:creationId xmlns:a16="http://schemas.microsoft.com/office/drawing/2014/main" id="{FE04936A-4D82-DA4F-90CF-59D758A99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113">
              <a:extLst>
                <a:ext uri="{FF2B5EF4-FFF2-40B4-BE49-F238E27FC236}">
                  <a16:creationId xmlns:a16="http://schemas.microsoft.com/office/drawing/2014/main" id="{25164BD9-709F-7B49-9D27-75947F946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114">
              <a:extLst>
                <a:ext uri="{FF2B5EF4-FFF2-40B4-BE49-F238E27FC236}">
                  <a16:creationId xmlns:a16="http://schemas.microsoft.com/office/drawing/2014/main" id="{8022C789-4219-D546-9DAF-0240742A8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5">
            <a:extLst>
              <a:ext uri="{FF2B5EF4-FFF2-40B4-BE49-F238E27FC236}">
                <a16:creationId xmlns:a16="http://schemas.microsoft.com/office/drawing/2014/main" id="{E2D619FD-4416-774C-A715-5AD4F6C11638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1917700"/>
            <a:ext cx="703262" cy="677863"/>
            <a:chOff x="892" y="1801"/>
            <a:chExt cx="443" cy="427"/>
          </a:xfrm>
        </p:grpSpPr>
        <p:sp>
          <p:nvSpPr>
            <p:cNvPr id="25652" name="Rectangle 116">
              <a:extLst>
                <a:ext uri="{FF2B5EF4-FFF2-40B4-BE49-F238E27FC236}">
                  <a16:creationId xmlns:a16="http://schemas.microsoft.com/office/drawing/2014/main" id="{EF053C57-73F4-FC41-AD09-14F394F79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53" name="Line 117">
              <a:extLst>
                <a:ext uri="{FF2B5EF4-FFF2-40B4-BE49-F238E27FC236}">
                  <a16:creationId xmlns:a16="http://schemas.microsoft.com/office/drawing/2014/main" id="{B68F3705-F1C4-864F-A204-2DEAF0FA2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118">
              <a:extLst>
                <a:ext uri="{FF2B5EF4-FFF2-40B4-BE49-F238E27FC236}">
                  <a16:creationId xmlns:a16="http://schemas.microsoft.com/office/drawing/2014/main" id="{56223DA6-FB35-704B-886D-FEFFFA5D0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119">
              <a:extLst>
                <a:ext uri="{FF2B5EF4-FFF2-40B4-BE49-F238E27FC236}">
                  <a16:creationId xmlns:a16="http://schemas.microsoft.com/office/drawing/2014/main" id="{69BC588B-2C1A-504E-A3B1-BCDB09615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120">
              <a:extLst>
                <a:ext uri="{FF2B5EF4-FFF2-40B4-BE49-F238E27FC236}">
                  <a16:creationId xmlns:a16="http://schemas.microsoft.com/office/drawing/2014/main" id="{F4828652-3D72-2342-A4CB-390A50C4D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21">
            <a:extLst>
              <a:ext uri="{FF2B5EF4-FFF2-40B4-BE49-F238E27FC236}">
                <a16:creationId xmlns:a16="http://schemas.microsoft.com/office/drawing/2014/main" id="{3277288A-4B6C-F349-83DD-2B55F1861B40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1801813"/>
            <a:ext cx="703263" cy="677862"/>
            <a:chOff x="892" y="1801"/>
            <a:chExt cx="443" cy="427"/>
          </a:xfrm>
        </p:grpSpPr>
        <p:sp>
          <p:nvSpPr>
            <p:cNvPr id="25647" name="Rectangle 122">
              <a:extLst>
                <a:ext uri="{FF2B5EF4-FFF2-40B4-BE49-F238E27FC236}">
                  <a16:creationId xmlns:a16="http://schemas.microsoft.com/office/drawing/2014/main" id="{713B445D-2701-EC4C-84DF-FB0FE3347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48" name="Line 123">
              <a:extLst>
                <a:ext uri="{FF2B5EF4-FFF2-40B4-BE49-F238E27FC236}">
                  <a16:creationId xmlns:a16="http://schemas.microsoft.com/office/drawing/2014/main" id="{FF5BB3A1-F5DC-E549-B08A-BBD49A7AE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124">
              <a:extLst>
                <a:ext uri="{FF2B5EF4-FFF2-40B4-BE49-F238E27FC236}">
                  <a16:creationId xmlns:a16="http://schemas.microsoft.com/office/drawing/2014/main" id="{6CFDD16B-1417-124F-9CEC-B9BD90CE4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25">
              <a:extLst>
                <a:ext uri="{FF2B5EF4-FFF2-40B4-BE49-F238E27FC236}">
                  <a16:creationId xmlns:a16="http://schemas.microsoft.com/office/drawing/2014/main" id="{989878C1-D3D5-4A40-B7EB-2C95CF95E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26">
              <a:extLst>
                <a:ext uri="{FF2B5EF4-FFF2-40B4-BE49-F238E27FC236}">
                  <a16:creationId xmlns:a16="http://schemas.microsoft.com/office/drawing/2014/main" id="{D7C79972-FEE3-B24A-A923-1065C3439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27">
            <a:extLst>
              <a:ext uri="{FF2B5EF4-FFF2-40B4-BE49-F238E27FC236}">
                <a16:creationId xmlns:a16="http://schemas.microsoft.com/office/drawing/2014/main" id="{F4408B7B-3099-2E45-AE0E-36C6F5C27C32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1728788"/>
            <a:ext cx="703262" cy="677862"/>
            <a:chOff x="892" y="1801"/>
            <a:chExt cx="443" cy="427"/>
          </a:xfrm>
        </p:grpSpPr>
        <p:sp>
          <p:nvSpPr>
            <p:cNvPr id="25642" name="Rectangle 128">
              <a:extLst>
                <a:ext uri="{FF2B5EF4-FFF2-40B4-BE49-F238E27FC236}">
                  <a16:creationId xmlns:a16="http://schemas.microsoft.com/office/drawing/2014/main" id="{D9CB508F-9162-F349-9529-580426E33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43" name="Line 129">
              <a:extLst>
                <a:ext uri="{FF2B5EF4-FFF2-40B4-BE49-F238E27FC236}">
                  <a16:creationId xmlns:a16="http://schemas.microsoft.com/office/drawing/2014/main" id="{596A410B-B633-A14E-82CD-54C4BF5B3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130">
              <a:extLst>
                <a:ext uri="{FF2B5EF4-FFF2-40B4-BE49-F238E27FC236}">
                  <a16:creationId xmlns:a16="http://schemas.microsoft.com/office/drawing/2014/main" id="{02E53484-2E28-9243-B870-993C89769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131">
              <a:extLst>
                <a:ext uri="{FF2B5EF4-FFF2-40B4-BE49-F238E27FC236}">
                  <a16:creationId xmlns:a16="http://schemas.microsoft.com/office/drawing/2014/main" id="{85D5E0FC-33E4-FD44-83E6-88F8784EE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132">
              <a:extLst>
                <a:ext uri="{FF2B5EF4-FFF2-40B4-BE49-F238E27FC236}">
                  <a16:creationId xmlns:a16="http://schemas.microsoft.com/office/drawing/2014/main" id="{A52888C6-4328-1442-AA98-332399AA4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33">
            <a:extLst>
              <a:ext uri="{FF2B5EF4-FFF2-40B4-BE49-F238E27FC236}">
                <a16:creationId xmlns:a16="http://schemas.microsoft.com/office/drawing/2014/main" id="{CCCB67AC-AA4C-2E4E-90C9-5FA830474530}"/>
              </a:ext>
            </a:extLst>
          </p:cNvPr>
          <p:cNvGrpSpPr>
            <a:grpSpLocks/>
          </p:cNvGrpSpPr>
          <p:nvPr/>
        </p:nvGrpSpPr>
        <p:grpSpPr bwMode="auto">
          <a:xfrm>
            <a:off x="6489700" y="1785938"/>
            <a:ext cx="703263" cy="677862"/>
            <a:chOff x="892" y="1801"/>
            <a:chExt cx="443" cy="427"/>
          </a:xfrm>
        </p:grpSpPr>
        <p:sp>
          <p:nvSpPr>
            <p:cNvPr id="25637" name="Rectangle 134">
              <a:extLst>
                <a:ext uri="{FF2B5EF4-FFF2-40B4-BE49-F238E27FC236}">
                  <a16:creationId xmlns:a16="http://schemas.microsoft.com/office/drawing/2014/main" id="{48B8346F-2338-CA49-9586-DBDB0B730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38" name="Line 135">
              <a:extLst>
                <a:ext uri="{FF2B5EF4-FFF2-40B4-BE49-F238E27FC236}">
                  <a16:creationId xmlns:a16="http://schemas.microsoft.com/office/drawing/2014/main" id="{066DAB77-EA79-7042-80DD-944D40AAB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136">
              <a:extLst>
                <a:ext uri="{FF2B5EF4-FFF2-40B4-BE49-F238E27FC236}">
                  <a16:creationId xmlns:a16="http://schemas.microsoft.com/office/drawing/2014/main" id="{FC463C93-A427-3242-BF56-F2C25B31D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137">
              <a:extLst>
                <a:ext uri="{FF2B5EF4-FFF2-40B4-BE49-F238E27FC236}">
                  <a16:creationId xmlns:a16="http://schemas.microsoft.com/office/drawing/2014/main" id="{A67BCD23-C645-2E4B-B380-7E3293C7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38">
              <a:extLst>
                <a:ext uri="{FF2B5EF4-FFF2-40B4-BE49-F238E27FC236}">
                  <a16:creationId xmlns:a16="http://schemas.microsoft.com/office/drawing/2014/main" id="{20A7962D-EDE5-6A45-A399-E2735E662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39">
            <a:extLst>
              <a:ext uri="{FF2B5EF4-FFF2-40B4-BE49-F238E27FC236}">
                <a16:creationId xmlns:a16="http://schemas.microsoft.com/office/drawing/2014/main" id="{AB2C63C8-4D1E-5047-9E63-9443874291DE}"/>
              </a:ext>
            </a:extLst>
          </p:cNvPr>
          <p:cNvGrpSpPr>
            <a:grpSpLocks/>
          </p:cNvGrpSpPr>
          <p:nvPr/>
        </p:nvGrpSpPr>
        <p:grpSpPr bwMode="auto">
          <a:xfrm>
            <a:off x="6430963" y="1828800"/>
            <a:ext cx="703262" cy="677863"/>
            <a:chOff x="892" y="1801"/>
            <a:chExt cx="443" cy="427"/>
          </a:xfrm>
        </p:grpSpPr>
        <p:sp>
          <p:nvSpPr>
            <p:cNvPr id="25632" name="Rectangle 140">
              <a:extLst>
                <a:ext uri="{FF2B5EF4-FFF2-40B4-BE49-F238E27FC236}">
                  <a16:creationId xmlns:a16="http://schemas.microsoft.com/office/drawing/2014/main" id="{22A4ABC0-F10B-F341-B1B1-166FEDA83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33" name="Line 141">
              <a:extLst>
                <a:ext uri="{FF2B5EF4-FFF2-40B4-BE49-F238E27FC236}">
                  <a16:creationId xmlns:a16="http://schemas.microsoft.com/office/drawing/2014/main" id="{CA834BA9-C837-4143-937A-38E7C522D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142">
              <a:extLst>
                <a:ext uri="{FF2B5EF4-FFF2-40B4-BE49-F238E27FC236}">
                  <a16:creationId xmlns:a16="http://schemas.microsoft.com/office/drawing/2014/main" id="{EBAEAE5E-519D-1B4F-B5F3-BDC67EC27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143">
              <a:extLst>
                <a:ext uri="{FF2B5EF4-FFF2-40B4-BE49-F238E27FC236}">
                  <a16:creationId xmlns:a16="http://schemas.microsoft.com/office/drawing/2014/main" id="{422D7675-9BF0-DF49-9048-5F57304EC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144">
              <a:extLst>
                <a:ext uri="{FF2B5EF4-FFF2-40B4-BE49-F238E27FC236}">
                  <a16:creationId xmlns:a16="http://schemas.microsoft.com/office/drawing/2014/main" id="{818826F2-39F9-584F-B37F-48CA417BA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0929" name="Text Box 145">
            <a:extLst>
              <a:ext uri="{FF2B5EF4-FFF2-40B4-BE49-F238E27FC236}">
                <a16:creationId xmlns:a16="http://schemas.microsoft.com/office/drawing/2014/main" id="{856B4C9B-AEFF-6243-B8EF-ED26CB6C8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9600"/>
            <a:ext cx="2438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“corner”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change in all directions</a:t>
            </a:r>
            <a:endParaRPr lang="ru-RU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3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3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8" grpId="0" autoUpdateAnimBg="0"/>
      <p:bldP spid="630877" grpId="0" autoUpdateAnimBg="0"/>
      <p:bldP spid="63092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9454627-F1C5-1F4F-A1CC-614582B90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57DEBA8A-3555-DD40-8692-6F15E1B9F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52525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b="0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 for the shift [</a:t>
            </a:r>
            <a:r>
              <a:rPr lang="en-US" altLang="en-US" b="0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6628" name="Picture 7">
            <a:extLst>
              <a:ext uri="{FF2B5EF4-FFF2-40B4-BE49-F238E27FC236}">
                <a16:creationId xmlns:a16="http://schemas.microsoft.com/office/drawing/2014/main" id="{EB3A530E-0951-CF4B-BB48-F9378C4D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>
            <a:extLst>
              <a:ext uri="{FF2B5EF4-FFF2-40B4-BE49-F238E27FC236}">
                <a16:creationId xmlns:a16="http://schemas.microsoft.com/office/drawing/2014/main" id="{B77DBCEC-9DD1-764E-A73D-E50CA335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10">
            <a:extLst>
              <a:ext uri="{FF2B5EF4-FFF2-40B4-BE49-F238E27FC236}">
                <a16:creationId xmlns:a16="http://schemas.microsoft.com/office/drawing/2014/main" id="{0F31D7FE-2AA3-FE40-A3C4-D93CC4DD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E28B0D25-3815-1643-A19D-D757D90B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632" name="TextBox 12">
            <a:extLst>
              <a:ext uri="{FF2B5EF4-FFF2-40B4-BE49-F238E27FC236}">
                <a16:creationId xmlns:a16="http://schemas.microsoft.com/office/drawing/2014/main" id="{3C4CD272-DEEB-434D-AEB4-0DF23002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D3DBC-3AC9-BC45-9F0C-76FF305FD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191000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4C3808-4D63-C444-8404-B2CAC5DE3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4745038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4C9EA-92EC-4F4D-9163-CD599DD15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876800"/>
            <a:ext cx="715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(3,2)</a:t>
            </a:r>
          </a:p>
        </p:txBody>
      </p:sp>
      <p:graphicFrame>
        <p:nvGraphicFramePr>
          <p:cNvPr id="26636" name="Object 1">
            <a:extLst>
              <a:ext uri="{FF2B5EF4-FFF2-40B4-BE49-F238E27FC236}">
                <a16:creationId xmlns:a16="http://schemas.microsoft.com/office/drawing/2014/main" id="{902B7B8B-6E5C-1140-ACE2-329F5FA5BE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905000"/>
          <a:ext cx="7200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295800" imgH="8191500" progId="Equation.3">
                  <p:embed/>
                </p:oleObj>
              </mc:Choice>
              <mc:Fallback>
                <p:oleObj name="Equation" r:id="rId5" imgW="55295800" imgH="8191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200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3245E62-0CD6-334E-A9F1-7FA53DFC5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pic>
        <p:nvPicPr>
          <p:cNvPr id="28675" name="Picture 7">
            <a:extLst>
              <a:ext uri="{FF2B5EF4-FFF2-40B4-BE49-F238E27FC236}">
                <a16:creationId xmlns:a16="http://schemas.microsoft.com/office/drawing/2014/main" id="{7C4BF6AE-34EB-F144-9426-6E42DC99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>
            <a:extLst>
              <a:ext uri="{FF2B5EF4-FFF2-40B4-BE49-F238E27FC236}">
                <a16:creationId xmlns:a16="http://schemas.microsoft.com/office/drawing/2014/main" id="{AC29745A-A31A-B14B-A3D9-1CE458FB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10">
            <a:extLst>
              <a:ext uri="{FF2B5EF4-FFF2-40B4-BE49-F238E27FC236}">
                <a16:creationId xmlns:a16="http://schemas.microsoft.com/office/drawing/2014/main" id="{1EC48336-D05B-CA43-BC20-1ABFEE24C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8" name="TextBox 11">
            <a:extLst>
              <a:ext uri="{FF2B5EF4-FFF2-40B4-BE49-F238E27FC236}">
                <a16:creationId xmlns:a16="http://schemas.microsoft.com/office/drawing/2014/main" id="{E7C0E6BB-6CF4-BC46-B5A0-C717D7A47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679" name="TextBox 12">
            <a:extLst>
              <a:ext uri="{FF2B5EF4-FFF2-40B4-BE49-F238E27FC236}">
                <a16:creationId xmlns:a16="http://schemas.microsoft.com/office/drawing/2014/main" id="{10C1A439-39EB-2043-892F-206DE4D4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680" name="Rectangle 15">
            <a:extLst>
              <a:ext uri="{FF2B5EF4-FFF2-40B4-BE49-F238E27FC236}">
                <a16:creationId xmlns:a16="http://schemas.microsoft.com/office/drawing/2014/main" id="{276CAB6D-86C5-9041-B13F-16FA3532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084763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81" name="TextBox 16">
            <a:extLst>
              <a:ext uri="{FF2B5EF4-FFF2-40B4-BE49-F238E27FC236}">
                <a16:creationId xmlns:a16="http://schemas.microsoft.com/office/drawing/2014/main" id="{5A58B1B8-FD30-5345-805E-D09218894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224463"/>
            <a:ext cx="715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</a:p>
        </p:txBody>
      </p:sp>
      <p:sp>
        <p:nvSpPr>
          <p:cNvPr id="28682" name="Text Box 4">
            <a:extLst>
              <a:ext uri="{FF2B5EF4-FFF2-40B4-BE49-F238E27FC236}">
                <a16:creationId xmlns:a16="http://schemas.microsoft.com/office/drawing/2014/main" id="{85F5F671-6385-6643-89CC-D2B9BA690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52525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b="0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 for the shift [</a:t>
            </a:r>
            <a:r>
              <a:rPr lang="en-US" altLang="en-US" b="0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8683" name="Object 13">
            <a:extLst>
              <a:ext uri="{FF2B5EF4-FFF2-40B4-BE49-F238E27FC236}">
                <a16:creationId xmlns:a16="http://schemas.microsoft.com/office/drawing/2014/main" id="{B599617A-8615-C248-9CCC-BA5115602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905000"/>
          <a:ext cx="7200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295800" imgH="8191500" progId="Equation.3">
                  <p:embed/>
                </p:oleObj>
              </mc:Choice>
              <mc:Fallback>
                <p:oleObj name="Equation" r:id="rId5" imgW="55295800" imgH="8191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200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2650EDF-F553-AB40-8B6A-2F3CAE132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86030E4F-47D6-944C-B9A3-95F1C36DE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24" name="Picture 8">
            <a:extLst>
              <a:ext uri="{FF2B5EF4-FFF2-40B4-BE49-F238E27FC236}">
                <a16:creationId xmlns:a16="http://schemas.microsoft.com/office/drawing/2014/main" id="{1F50B13F-842E-7D4A-A389-E9110C157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Box 12">
            <a:extLst>
              <a:ext uri="{FF2B5EF4-FFF2-40B4-BE49-F238E27FC236}">
                <a16:creationId xmlns:a16="http://schemas.microsoft.com/office/drawing/2014/main" id="{5266EBA7-81FE-364D-B95C-4850E794D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38957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26" name="Text Box 4">
            <a:extLst>
              <a:ext uri="{FF2B5EF4-FFF2-40B4-BE49-F238E27FC236}">
                <a16:creationId xmlns:a16="http://schemas.microsoft.com/office/drawing/2014/main" id="{2A141B3C-B9D2-1A43-BD88-82AFE5FEC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52525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b="0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 for the shift [</a:t>
            </a:r>
            <a:r>
              <a:rPr lang="en-US" altLang="en-US" b="0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0727" name="Object 11">
            <a:extLst>
              <a:ext uri="{FF2B5EF4-FFF2-40B4-BE49-F238E27FC236}">
                <a16:creationId xmlns:a16="http://schemas.microsoft.com/office/drawing/2014/main" id="{EF1C7D07-30BE-1347-807D-7BEF33FEEF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905000"/>
          <a:ext cx="7200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295800" imgH="8191500" progId="Equation.3">
                  <p:embed/>
                </p:oleObj>
              </mc:Choice>
              <mc:Fallback>
                <p:oleObj name="Equation" r:id="rId4" imgW="55295800" imgH="8191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200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807824B-3331-F442-B4C2-C31AB2CDA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3F31-6980-D14B-9A01-68AA2244BD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/>
              <a:t>First-order Taylor approximation for small motions [</a:t>
            </a:r>
            <a:r>
              <a:rPr lang="en-US" altLang="en-US" i="1"/>
              <a:t>u</a:t>
            </a:r>
            <a:r>
              <a:rPr lang="en-US" altLang="en-US"/>
              <a:t>, </a:t>
            </a:r>
            <a:r>
              <a:rPr lang="en-US" altLang="en-US" i="1"/>
              <a:t>v</a:t>
            </a:r>
            <a:r>
              <a:rPr lang="en-US" altLang="en-US"/>
              <a:t>]:</a:t>
            </a:r>
          </a:p>
          <a:p>
            <a:pPr marL="457200" indent="-457200">
              <a:buFontTx/>
              <a:buChar char="•"/>
            </a:pPr>
            <a:endParaRPr lang="en-US" altLang="en-US"/>
          </a:p>
          <a:p>
            <a:pPr marL="457200" indent="-457200">
              <a:buFontTx/>
              <a:buChar char="•"/>
            </a:pPr>
            <a:endParaRPr lang="en-US" altLang="en-US"/>
          </a:p>
          <a:p>
            <a:pPr marL="457200" indent="-457200">
              <a:buFontTx/>
              <a:buChar char="•"/>
            </a:pPr>
            <a:endParaRPr lang="en-US" altLang="en-US"/>
          </a:p>
          <a:p>
            <a:pPr marL="457200" indent="-457200">
              <a:buFontTx/>
              <a:buChar char="•"/>
            </a:pPr>
            <a:endParaRPr lang="en-US" altLang="en-US"/>
          </a:p>
          <a:p>
            <a:pPr marL="457200" indent="-457200">
              <a:buFontTx/>
              <a:buChar char="•"/>
            </a:pPr>
            <a:endParaRPr lang="en-US" altLang="en-US"/>
          </a:p>
          <a:p>
            <a:pPr marL="457200" indent="-457200">
              <a:buFontTx/>
              <a:buChar char="•"/>
            </a:pPr>
            <a:r>
              <a:rPr lang="en-US" altLang="en-US"/>
              <a:t>Let’s plug this into </a:t>
            </a:r>
          </a:p>
        </p:txBody>
      </p:sp>
      <p:graphicFrame>
        <p:nvGraphicFramePr>
          <p:cNvPr id="32772" name="Object 3">
            <a:extLst>
              <a:ext uri="{FF2B5EF4-FFF2-40B4-BE49-F238E27FC236}">
                <a16:creationId xmlns:a16="http://schemas.microsoft.com/office/drawing/2014/main" id="{00D22D96-C157-B94F-BEA9-BD9B8AC7A0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638" y="2057400"/>
          <a:ext cx="8437562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949300" imgH="22237700" progId="Equation.3">
                  <p:embed/>
                </p:oleObj>
              </mc:Choice>
              <mc:Fallback>
                <p:oleObj name="Equation" r:id="rId2" imgW="76949300" imgH="22237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2057400"/>
                        <a:ext cx="8437562" cy="243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AC15E6-43B7-D744-854D-259758DF0D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181600"/>
          <a:ext cx="7200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295800" imgH="8191500" progId="Equation.3">
                  <p:embed/>
                </p:oleObj>
              </mc:Choice>
              <mc:Fallback>
                <p:oleObj name="Equation" r:id="rId4" imgW="55295800" imgH="8191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7200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80CF55A-212F-A440-8BCF-F2988B217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Feature-based alignment</a:t>
            </a:r>
          </a:p>
        </p:txBody>
      </p:sp>
      <p:sp>
        <p:nvSpPr>
          <p:cNvPr id="720899" name="Rectangle 3">
            <a:extLst>
              <a:ext uri="{FF2B5EF4-FFF2-40B4-BE49-F238E27FC236}">
                <a16:creationId xmlns:a16="http://schemas.microsoft.com/office/drawing/2014/main" id="{39B4BEE7-D7A2-9D4B-A41A-117C25684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53340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b="1"/>
              <a:t>Feature Detection</a:t>
            </a:r>
            <a:r>
              <a:rPr lang="en-US" altLang="en-US"/>
              <a:t>: find a few important features (aka Interest Points) in each image separately</a:t>
            </a:r>
          </a:p>
          <a:p>
            <a:pPr marL="457200" indent="-457200">
              <a:buFontTx/>
              <a:buAutoNum type="arabicPeriod"/>
            </a:pPr>
            <a:r>
              <a:rPr lang="en-US" altLang="en-US" b="1"/>
              <a:t>Feature Matching</a:t>
            </a:r>
            <a:r>
              <a:rPr lang="en-US" altLang="en-US"/>
              <a:t>: match them across two images</a:t>
            </a:r>
          </a:p>
          <a:p>
            <a:pPr marL="457200" indent="-457200">
              <a:buFontTx/>
              <a:buAutoNum type="arabicPeriod"/>
            </a:pPr>
            <a:r>
              <a:rPr lang="en-US" altLang="en-US" b="1"/>
              <a:t>Compute image transformation</a:t>
            </a:r>
            <a:r>
              <a:rPr lang="en-US" altLang="en-US"/>
              <a:t>: as per Project 5, Part I</a:t>
            </a:r>
          </a:p>
          <a:p>
            <a:pPr marL="457200" indent="-457200">
              <a:buFontTx/>
              <a:buAutoNum type="arabicPeriod"/>
            </a:pPr>
            <a:endParaRPr lang="en-US" altLang="en-US"/>
          </a:p>
          <a:p>
            <a:pPr marL="457200" indent="-457200"/>
            <a:r>
              <a:rPr lang="en-US" altLang="en-US"/>
              <a:t>How do we </a:t>
            </a:r>
            <a:r>
              <a:rPr lang="en-US" altLang="en-US" u="sng"/>
              <a:t>choose</a:t>
            </a:r>
            <a:r>
              <a:rPr lang="en-US" altLang="en-US"/>
              <a:t> good features automatically?</a:t>
            </a:r>
          </a:p>
          <a:p>
            <a:pPr marL="838200" lvl="1" indent="-381000"/>
            <a:r>
              <a:rPr lang="en-US" altLang="en-US"/>
              <a:t>They must be prominent in both images</a:t>
            </a:r>
          </a:p>
          <a:p>
            <a:pPr marL="838200" lvl="1" indent="-381000"/>
            <a:r>
              <a:rPr lang="en-US" altLang="en-US"/>
              <a:t>Easy to localize</a:t>
            </a:r>
          </a:p>
          <a:p>
            <a:pPr marL="838200" lvl="1" indent="-381000"/>
            <a:r>
              <a:rPr lang="en-US" altLang="en-US"/>
              <a:t>Think how you did that by hand in Project #6 Part I</a:t>
            </a:r>
          </a:p>
          <a:p>
            <a:pPr marL="838200" lvl="1" indent="-381000"/>
            <a:r>
              <a:rPr lang="en-US" altLang="en-US"/>
              <a:t>Corners!</a:t>
            </a:r>
          </a:p>
          <a:p>
            <a:pPr marL="838200" lvl="1" indent="-381000"/>
            <a:endParaRPr lang="en-US" altLang="en-US"/>
          </a:p>
          <a:p>
            <a:pPr marL="457200" indent="-457200"/>
            <a:endParaRPr lang="en-US" altLang="en-US"/>
          </a:p>
          <a:p>
            <a:pPr marL="457200" indent="-457200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C4D4D94-4928-0A48-AFA0-071090531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</a:p>
        </p:txBody>
      </p:sp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9F80BB78-3FE0-1D43-BC3C-D35552BA05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8513" y="1219200"/>
          <a:ext cx="7431087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700400" imgH="43891200" progId="Equation.3">
                  <p:embed/>
                </p:oleObj>
              </mc:Choice>
              <mc:Fallback>
                <p:oleObj name="Equation" r:id="rId2" imgW="66700400" imgH="4389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1219200"/>
                        <a:ext cx="7431087" cy="488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6091BC3-C8B9-464A-B2F1-C548C9FB1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69B54834-18B8-044B-B670-5DD547B35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cs typeface="Times New Roman" panose="02020603050405020304" pitchFamily="18" charset="0"/>
              </a:rPr>
              <a:t>The quadratic approximation simplifies to</a:t>
            </a:r>
            <a:endParaRPr lang="ru-RU" altLang="en-US" sz="2400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820" name="Text Box 6">
            <a:extLst>
              <a:ext uri="{FF2B5EF4-FFF2-40B4-BE49-F238E27FC236}">
                <a16:creationId xmlns:a16="http://schemas.microsoft.com/office/drawing/2014/main" id="{54788938-09D9-B445-8C6A-01ABFF50C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08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cs typeface="Times New Roman" panose="02020603050405020304" pitchFamily="18" charset="0"/>
              </a:rPr>
              <a:t>where </a:t>
            </a:r>
            <a:r>
              <a:rPr lang="en-US" altLang="en-US" sz="2400" b="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="0">
                <a:solidFill>
                  <a:srgbClr val="000000"/>
                </a:solidFill>
                <a:cs typeface="Times New Roman" panose="02020603050405020304" pitchFamily="18" charset="0"/>
              </a:rPr>
              <a:t> is a </a:t>
            </a:r>
            <a:r>
              <a:rPr lang="en-US" altLang="en-US" sz="2400" b="0" i="1">
                <a:solidFill>
                  <a:srgbClr val="0000FF"/>
                </a:solidFill>
                <a:cs typeface="Times New Roman" panose="02020603050405020304" pitchFamily="18" charset="0"/>
              </a:rPr>
              <a:t>second moment matrix</a:t>
            </a:r>
            <a:r>
              <a:rPr lang="en-US" altLang="en-US" sz="2400" b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computed from image derivatives:</a:t>
            </a:r>
            <a:endParaRPr lang="ru-RU" altLang="en-US" sz="2400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4821" name="Object 3">
            <a:extLst>
              <a:ext uri="{FF2B5EF4-FFF2-40B4-BE49-F238E27FC236}">
                <a16:creationId xmlns:a16="http://schemas.microsoft.com/office/drawing/2014/main" id="{A0EE0EAC-23A5-A24A-9100-7FF4232C7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8438" y="1676400"/>
          <a:ext cx="355123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889700" imgH="10528300" progId="Equation.3">
                  <p:embed/>
                </p:oleObj>
              </mc:Choice>
              <mc:Fallback>
                <p:oleObj name="Equation" r:id="rId3" imgW="31889700" imgH="1052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1676400"/>
                        <a:ext cx="3551237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4">
            <a:extLst>
              <a:ext uri="{FF2B5EF4-FFF2-40B4-BE49-F238E27FC236}">
                <a16:creationId xmlns:a16="http://schemas.microsoft.com/office/drawing/2014/main" id="{38583162-14F7-BA4B-94EB-F665AC4BCE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5713" y="4114800"/>
          <a:ext cx="397668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699700" imgH="11696700" progId="Equation.3">
                  <p:embed/>
                </p:oleObj>
              </mc:Choice>
              <mc:Fallback>
                <p:oleObj name="Equation" r:id="rId5" imgW="35699700" imgH="1169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114800"/>
                        <a:ext cx="3976687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B484D76F-84E0-A543-81D8-EC799FDB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305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The surface </a:t>
            </a:r>
            <a:r>
              <a:rPr lang="en-US" altLang="en-US" b="0" i="1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b="0" i="1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en-US" altLang="en-US" b="0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) is locally approximated by a quadratic form. Let’s try to understand its shape.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0000"/>
                </a:solidFill>
                <a:cs typeface="Arial" panose="020B0604020202020204" pitchFamily="34" charset="0"/>
              </a:rPr>
              <a:t>Specifically, in which directions </a:t>
            </a:r>
            <a:br>
              <a:rPr lang="en-US" altLang="en-US" sz="2800" b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800" b="0">
                <a:solidFill>
                  <a:srgbClr val="000000"/>
                </a:solidFill>
                <a:cs typeface="Arial" panose="020B0604020202020204" pitchFamily="34" charset="0"/>
              </a:rPr>
              <a:t>does it have the smallest/greatest</a:t>
            </a:r>
            <a:br>
              <a:rPr lang="en-US" altLang="en-US" sz="2800" b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800" b="0">
                <a:solidFill>
                  <a:srgbClr val="000000"/>
                </a:solidFill>
                <a:cs typeface="Arial" panose="020B0604020202020204" pitchFamily="34" charset="0"/>
              </a:rPr>
              <a:t>change?</a:t>
            </a: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641E64BF-2E2A-6C49-8F49-19F82CB90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pic>
        <p:nvPicPr>
          <p:cNvPr id="36868" name="Picture 16">
            <a:extLst>
              <a:ext uri="{FF2B5EF4-FFF2-40B4-BE49-F238E27FC236}">
                <a16:creationId xmlns:a16="http://schemas.microsoft.com/office/drawing/2014/main" id="{66183438-1F22-A244-86F3-1343F81D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9558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9" name="Object 8">
            <a:extLst>
              <a:ext uri="{FF2B5EF4-FFF2-40B4-BE49-F238E27FC236}">
                <a16:creationId xmlns:a16="http://schemas.microsoft.com/office/drawing/2014/main" id="{A14BF617-7DA3-224D-B9A1-CC4A72DDAA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8100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394900" imgH="10528300" progId="Equation.3">
                  <p:embed/>
                </p:oleObj>
              </mc:Choice>
              <mc:Fallback>
                <p:oleObj name="Equation" r:id="rId4" imgW="35394900" imgH="10528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2">
            <a:extLst>
              <a:ext uri="{FF2B5EF4-FFF2-40B4-BE49-F238E27FC236}">
                <a16:creationId xmlns:a16="http://schemas.microsoft.com/office/drawing/2014/main" id="{5A19EE8B-EDEF-1343-8516-A9236C5F7E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3" y="5334000"/>
          <a:ext cx="381158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26500" imgH="11696700" progId="Equation.3">
                  <p:embed/>
                </p:oleObj>
              </mc:Choice>
              <mc:Fallback>
                <p:oleObj name="Equation" r:id="rId6" imgW="34226500" imgH="11696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5334000"/>
                        <a:ext cx="3811587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1" name="Picture 8">
            <a:extLst>
              <a:ext uri="{FF2B5EF4-FFF2-40B4-BE49-F238E27FC236}">
                <a16:creationId xmlns:a16="http://schemas.microsoft.com/office/drawing/2014/main" id="{E7696947-0D99-414C-A464-8D71D96B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898775"/>
            <a:ext cx="1287462" cy="12922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Box 12">
            <a:extLst>
              <a:ext uri="{FF2B5EF4-FFF2-40B4-BE49-F238E27FC236}">
                <a16:creationId xmlns:a16="http://schemas.microsoft.com/office/drawing/2014/main" id="{7D65B4F1-E888-404F-9D27-5C2DE37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298700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873" name="Oval 11">
            <a:extLst>
              <a:ext uri="{FF2B5EF4-FFF2-40B4-BE49-F238E27FC236}">
                <a16:creationId xmlns:a16="http://schemas.microsoft.com/office/drawing/2014/main" id="{A6353EDD-235E-C343-ADA6-45F72B7146FC}"/>
              </a:ext>
            </a:extLst>
          </p:cNvPr>
          <p:cNvSpPr>
            <a:spLocks/>
          </p:cNvSpPr>
          <p:nvPr/>
        </p:nvSpPr>
        <p:spPr bwMode="auto">
          <a:xfrm>
            <a:off x="7391400" y="3048000"/>
            <a:ext cx="990600" cy="990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 b="0">
              <a:solidFill>
                <a:srgbClr val="000000"/>
              </a:solidFill>
              <a:latin typeface="Times New Roman Bold" pitchFamily="18" charset="0"/>
              <a:ea typeface="ヒラギノ明朝 ProN W6" panose="02020300000000000000" pitchFamily="18" charset="-128"/>
              <a:cs typeface="ヒラギノ明朝 ProN W6" panose="02020300000000000000" pitchFamily="18" charset="-128"/>
              <a:sym typeface="Times New Roman Bold" pitchFamily="18" charset="0"/>
            </a:endParaRPr>
          </a:p>
        </p:txBody>
      </p:sp>
      <p:sp>
        <p:nvSpPr>
          <p:cNvPr id="36874" name="Line 11">
            <a:extLst>
              <a:ext uri="{FF2B5EF4-FFF2-40B4-BE49-F238E27FC236}">
                <a16:creationId xmlns:a16="http://schemas.microsoft.com/office/drawing/2014/main" id="{E187B6FE-27BC-9D42-A8EE-9371701F36A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524750" y="3176588"/>
            <a:ext cx="377825" cy="376237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5" name="Oval 13">
            <a:extLst>
              <a:ext uri="{FF2B5EF4-FFF2-40B4-BE49-F238E27FC236}">
                <a16:creationId xmlns:a16="http://schemas.microsoft.com/office/drawing/2014/main" id="{84AF2BC6-EE22-9D41-8944-CCCDCBFD0246}"/>
              </a:ext>
            </a:extLst>
          </p:cNvPr>
          <p:cNvSpPr>
            <a:spLocks/>
          </p:cNvSpPr>
          <p:nvPr/>
        </p:nvSpPr>
        <p:spPr bwMode="auto">
          <a:xfrm>
            <a:off x="7848600" y="3505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 b="0">
              <a:solidFill>
                <a:srgbClr val="000000"/>
              </a:solidFill>
              <a:latin typeface="Times New Roman Bold" pitchFamily="18" charset="0"/>
              <a:ea typeface="ヒラギノ明朝 ProN W6" panose="02020300000000000000" pitchFamily="18" charset="-128"/>
              <a:cs typeface="ヒラギノ明朝 ProN W6" panose="02020300000000000000" pitchFamily="18" charset="-128"/>
              <a:sym typeface="Times New Roman Bol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529308EF-DAAF-1045-BDA9-7DD7FD08A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First, consider the axis-aligned case (gradients are either horizontal or vertical)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138BFCC0-80C1-8847-A67A-456631D8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If either </a:t>
            </a:r>
            <a:r>
              <a:rPr lang="en-US" altLang="en-US" b="0" i="1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 or </a:t>
            </a:r>
            <a:r>
              <a:rPr lang="en-US" altLang="en-US" b="0" i="1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 is close to 0, then this is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not</a:t>
            </a:r>
            <a:r>
              <a:rPr lang="en-US" altLang="en-US" b="0">
                <a:solidFill>
                  <a:srgbClr val="000000"/>
                </a:solidFill>
                <a:cs typeface="Arial" panose="020B0604020202020204" pitchFamily="34" charset="0"/>
              </a:rPr>
              <a:t> a corner, so look for locations where both are large.</a:t>
            </a:r>
            <a:endParaRPr lang="en-US" altLang="en-US" sz="2400" b="0">
              <a:solidFill>
                <a:srgbClr val="000000"/>
              </a:solidFill>
              <a:latin typeface="Symbol" pitchFamily="2" charset="2"/>
              <a:cs typeface="Arial" panose="020B0604020202020204" pitchFamily="34" charset="0"/>
            </a:endParaRP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712EE801-02B5-5445-A60D-0F0CEFE61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graphicFrame>
        <p:nvGraphicFramePr>
          <p:cNvPr id="38917" name="Object 1">
            <a:extLst>
              <a:ext uri="{FF2B5EF4-FFF2-40B4-BE49-F238E27FC236}">
                <a16:creationId xmlns:a16="http://schemas.microsoft.com/office/drawing/2014/main" id="{C82F6DAA-2E89-794E-AD57-BD0B4A5EE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286000"/>
          <a:ext cx="44577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26500" imgH="11696700" progId="Equation.3">
                  <p:embed/>
                </p:oleObj>
              </mc:Choice>
              <mc:Fallback>
                <p:oleObj name="Equation" r:id="rId3" imgW="34226500" imgH="11696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44577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2962E0-7748-9C40-8E0E-78BD0CB317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0113" y="2327275"/>
          <a:ext cx="1978025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54100" imgH="10528300" progId="Equation.3">
                  <p:embed/>
                </p:oleObj>
              </mc:Choice>
              <mc:Fallback>
                <p:oleObj name="Equation" r:id="rId5" imgW="13754100" imgH="1052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2327275"/>
                        <a:ext cx="1978025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0">
            <a:extLst>
              <a:ext uri="{FF2B5EF4-FFF2-40B4-BE49-F238E27FC236}">
                <a16:creationId xmlns:a16="http://schemas.microsoft.com/office/drawing/2014/main" id="{031D4BA9-C339-FD46-A8BC-53BD4CCD8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Consider a horizontal “slice” of </a:t>
            </a:r>
            <a:r>
              <a:rPr lang="en-US" altLang="en-US" sz="2400" b="0" i="1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b="0" i="1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0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):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0E90336-F68B-6148-A35E-66597FA55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1157C81F-9839-B84D-9B72-DA2F931E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This is the equation of an ellipse.</a:t>
            </a:r>
          </a:p>
        </p:txBody>
      </p:sp>
      <p:graphicFrame>
        <p:nvGraphicFramePr>
          <p:cNvPr id="40965" name="Object 18">
            <a:extLst>
              <a:ext uri="{FF2B5EF4-FFF2-40B4-BE49-F238E27FC236}">
                <a16:creationId xmlns:a16="http://schemas.microsoft.com/office/drawing/2014/main" id="{7B4281B8-91D1-C044-90EF-9A461285825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305500" imgH="10528300" progId="Equation.3">
                  <p:embed/>
                </p:oleObj>
              </mc:Choice>
              <mc:Fallback>
                <p:oleObj name="Equation" r:id="rId3" imgW="31305500" imgH="105283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19">
            <a:extLst>
              <a:ext uri="{FF2B5EF4-FFF2-40B4-BE49-F238E27FC236}">
                <a16:creationId xmlns:a16="http://schemas.microsoft.com/office/drawing/2014/main" id="{8B4711B0-BCBE-924F-BC8A-41B1EE03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69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1356709B-FE4B-5C4F-8CC1-CE679E973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altLang="en-US"/>
              <a:t>Visualization of second moment matrices</a:t>
            </a:r>
          </a:p>
        </p:txBody>
      </p:sp>
      <p:graphicFrame>
        <p:nvGraphicFramePr>
          <p:cNvPr id="43011" name="Object 5">
            <a:extLst>
              <a:ext uri="{FF2B5EF4-FFF2-40B4-BE49-F238E27FC236}">
                <a16:creationId xmlns:a16="http://schemas.microsoft.com/office/drawing/2014/main" id="{AD76F6AB-287F-4947-8ADC-EE07E494971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825750" imgH="2641600" progId="Photoshop.Image.10">
                  <p:embed/>
                </p:oleObj>
              </mc:Choice>
              <mc:Fallback>
                <p:oleObj name="Image" r:id="rId3" imgW="2825750" imgH="2641600" progId="Photoshop.Image.10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9F8E52B-D0A9-CC45-BDE0-E3DC1B4E1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/>
          <a:lstStyle/>
          <a:p>
            <a:r>
              <a:rPr lang="en-US" altLang="en-US"/>
              <a:t>Visualization of second moment matrices</a:t>
            </a:r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C9F8EE2A-B5A0-A14C-A3D2-E7D8449D24A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825750" imgH="2641600" progId="Photoshop.Image.10">
                  <p:embed/>
                </p:oleObj>
              </mc:Choice>
              <mc:Fallback>
                <p:oleObj name="Image" r:id="rId3" imgW="2825750" imgH="2641600" progId="Photoshop.Image.10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0" name="Picture 4" descr="second_moment_vis">
            <a:extLst>
              <a:ext uri="{FF2B5EF4-FFF2-40B4-BE49-F238E27FC236}">
                <a16:creationId xmlns:a16="http://schemas.microsoft.com/office/drawing/2014/main" id="{085E7670-3929-1A44-8957-DDF9D144E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39825"/>
            <a:ext cx="56388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0">
            <a:extLst>
              <a:ext uri="{FF2B5EF4-FFF2-40B4-BE49-F238E27FC236}">
                <a16:creationId xmlns:a16="http://schemas.microsoft.com/office/drawing/2014/main" id="{042A1B3B-DA8B-894E-9F1D-D8F608902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Consider a horizontal “slice” of </a:t>
            </a:r>
            <a:r>
              <a:rPr lang="en-US" altLang="en-US" sz="2400" b="0" i="1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b="0" i="1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0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):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56683EA-D6C4-4545-89D1-4E2B8C216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7D413FE7-B48F-624B-A96A-A36F6342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This is the equation of an ellipse.</a:t>
            </a:r>
          </a:p>
        </p:txBody>
      </p:sp>
      <p:graphicFrame>
        <p:nvGraphicFramePr>
          <p:cNvPr id="47109" name="Object 4">
            <a:extLst>
              <a:ext uri="{FF2B5EF4-FFF2-40B4-BE49-F238E27FC236}">
                <a16:creationId xmlns:a16="http://schemas.microsoft.com/office/drawing/2014/main" id="{6281A9E9-D5AF-2944-9AD6-05AFA9E984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2117725"/>
          <a:ext cx="2514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00300" imgH="11112500" progId="Equation.3">
                  <p:embed/>
                </p:oleObj>
              </mc:Choice>
              <mc:Fallback>
                <p:oleObj name="Equation" r:id="rId3" imgW="27800300" imgH="11112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17725"/>
                        <a:ext cx="25146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5">
            <a:extLst>
              <a:ext uri="{FF2B5EF4-FFF2-40B4-BE49-F238E27FC236}">
                <a16:creationId xmlns:a16="http://schemas.microsoft.com/office/drawing/2014/main" id="{9CC9F09A-D52E-F442-8F29-7E45028D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731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The axis lengths of the ellipse are determined by the eigenvalues and the orientation is determined by </a:t>
            </a:r>
            <a:r>
              <a:rPr lang="en-US" altLang="en-US" sz="2400" b="0" i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7111" name="Group 21">
            <a:extLst>
              <a:ext uri="{FF2B5EF4-FFF2-40B4-BE49-F238E27FC236}">
                <a16:creationId xmlns:a16="http://schemas.microsoft.com/office/drawing/2014/main" id="{9298553E-51AF-904A-8C48-82E934E2BB7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979863"/>
            <a:ext cx="5413375" cy="2878137"/>
            <a:chOff x="2254" y="2352"/>
            <a:chExt cx="3410" cy="1813"/>
          </a:xfrm>
        </p:grpSpPr>
        <p:sp>
          <p:nvSpPr>
            <p:cNvPr id="47114" name="Text Box 8">
              <a:extLst>
                <a:ext uri="{FF2B5EF4-FFF2-40B4-BE49-F238E27FC236}">
                  <a16:creationId xmlns:a16="http://schemas.microsoft.com/office/drawing/2014/main" id="{72028C7F-C8A5-F342-926E-E06B377B9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 b="0">
                  <a:solidFill>
                    <a:srgbClr val="FF3300"/>
                  </a:solidFill>
                  <a:cs typeface="Times New Roman" panose="02020603050405020304" pitchFamily="18" charset="0"/>
                </a:rPr>
                <a:t>direction of the slowest change</a:t>
              </a:r>
              <a:endParaRPr lang="ru-RU" altLang="en-US" sz="1600" b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7115" name="Text Box 9">
              <a:extLst>
                <a:ext uri="{FF2B5EF4-FFF2-40B4-BE49-F238E27FC236}">
                  <a16:creationId xmlns:a16="http://schemas.microsoft.com/office/drawing/2014/main" id="{121ED14F-773C-EB43-9341-FDBCCC2AE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 b="0">
                  <a:solidFill>
                    <a:srgbClr val="0033CC"/>
                  </a:solidFill>
                  <a:cs typeface="Times New Roman" panose="02020603050405020304" pitchFamily="18" charset="0"/>
                </a:rPr>
                <a:t>direction of the fastest change</a:t>
              </a:r>
              <a:endParaRPr lang="ru-RU" altLang="en-US" sz="1600" b="0">
                <a:solidFill>
                  <a:srgbClr val="0033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7116" name="Oval 11">
              <a:extLst>
                <a:ext uri="{FF2B5EF4-FFF2-40B4-BE49-F238E27FC236}">
                  <a16:creationId xmlns:a16="http://schemas.microsoft.com/office/drawing/2014/main" id="{C063BA1F-9A5A-5A4D-A1F0-3A72798DF1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117" name="Line 12">
              <a:extLst>
                <a:ext uri="{FF2B5EF4-FFF2-40B4-BE49-F238E27FC236}">
                  <a16:creationId xmlns:a16="http://schemas.microsoft.com/office/drawing/2014/main" id="{6FBCF1E9-F0F0-0846-A764-D70B538C73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13">
              <a:extLst>
                <a:ext uri="{FF2B5EF4-FFF2-40B4-BE49-F238E27FC236}">
                  <a16:creationId xmlns:a16="http://schemas.microsoft.com/office/drawing/2014/main" id="{F9FD88F5-5C22-E348-8059-603387E862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AutoShape 14">
              <a:extLst>
                <a:ext uri="{FF2B5EF4-FFF2-40B4-BE49-F238E27FC236}">
                  <a16:creationId xmlns:a16="http://schemas.microsoft.com/office/drawing/2014/main" id="{0D486A16-3729-3249-8DF0-FFEA090EE4B3}"/>
                </a:ext>
              </a:extLst>
            </p:cNvPr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120" name="AutoShape 15">
              <a:extLst>
                <a:ext uri="{FF2B5EF4-FFF2-40B4-BE49-F238E27FC236}">
                  <a16:creationId xmlns:a16="http://schemas.microsoft.com/office/drawing/2014/main" id="{1EECC3A5-41AA-AA44-ABFB-146B14C9213A}"/>
                </a:ext>
              </a:extLst>
            </p:cNvPr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121" name="Rectangle 16">
              <a:extLst>
                <a:ext uri="{FF2B5EF4-FFF2-40B4-BE49-F238E27FC236}">
                  <a16:creationId xmlns:a16="http://schemas.microsoft.com/office/drawing/2014/main" id="{06E18892-BF9E-E44D-9A2A-4BE5F38D2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 b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(</a:t>
              </a:r>
              <a:r>
                <a:rPr lang="ru-RU" altLang="en-US" sz="2400" b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</a:t>
              </a:r>
              <a:r>
                <a:rPr lang="en-US" altLang="en-US" sz="2400" b="0" baseline="-25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max</a:t>
              </a:r>
              <a:r>
                <a:rPr lang="en-US" altLang="en-US" sz="2400" b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)</a:t>
              </a:r>
              <a:r>
                <a:rPr lang="en-US" altLang="en-US" sz="2400" b="0" baseline="30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-1/2</a:t>
              </a:r>
              <a:endParaRPr lang="ru-RU" altLang="en-US" sz="2400" b="0" baseline="30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endParaRPr>
            </a:p>
          </p:txBody>
        </p:sp>
        <p:sp>
          <p:nvSpPr>
            <p:cNvPr id="47122" name="Rectangle 17">
              <a:extLst>
                <a:ext uri="{FF2B5EF4-FFF2-40B4-BE49-F238E27FC236}">
                  <a16:creationId xmlns:a16="http://schemas.microsoft.com/office/drawing/2014/main" id="{67CEC6FC-4249-604E-8C42-5B7E96495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 b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(</a:t>
              </a:r>
              <a:r>
                <a:rPr lang="ru-RU" altLang="en-US" sz="2400" b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</a:t>
              </a:r>
              <a:r>
                <a:rPr lang="en-US" altLang="en-US" sz="2400" b="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min</a:t>
              </a:r>
              <a:r>
                <a:rPr lang="en-US" altLang="en-US" sz="2400" b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)</a:t>
              </a:r>
              <a:r>
                <a:rPr lang="en-US" altLang="en-US" sz="2400" b="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-1/2</a:t>
              </a:r>
              <a:endParaRPr lang="ru-RU" altLang="en-US" sz="2400" b="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endParaRPr>
            </a:p>
          </p:txBody>
        </p:sp>
      </p:grpSp>
      <p:graphicFrame>
        <p:nvGraphicFramePr>
          <p:cNvPr id="47112" name="Object 18">
            <a:extLst>
              <a:ext uri="{FF2B5EF4-FFF2-40B4-BE49-F238E27FC236}">
                <a16:creationId xmlns:a16="http://schemas.microsoft.com/office/drawing/2014/main" id="{DEAF3784-B139-344D-A3EA-7CA5963EF09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305500" imgH="10528300" progId="Equation.3">
                  <p:embed/>
                </p:oleObj>
              </mc:Choice>
              <mc:Fallback>
                <p:oleObj name="Equation" r:id="rId5" imgW="31305500" imgH="105283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3">
            <a:extLst>
              <a:ext uri="{FF2B5EF4-FFF2-40B4-BE49-F238E27FC236}">
                <a16:creationId xmlns:a16="http://schemas.microsoft.com/office/drawing/2014/main" id="{31E43884-B7DD-F84C-8AD6-9C9FFCFB8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7331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cs typeface="Arial" panose="020B0604020202020204" pitchFamily="34" charset="0"/>
              </a:rPr>
              <a:t>Diagonalization of M: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extLst>
              <a:ext uri="{FF2B5EF4-FFF2-40B4-BE49-F238E27FC236}">
                <a16:creationId xmlns:a16="http://schemas.microsoft.com/office/drawing/2014/main" id="{4C86ABE4-06CF-2C4A-B09D-840F543E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604125C-09EE-094D-B913-2DE1755F3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eigenvalues</a:t>
            </a:r>
            <a:endParaRPr lang="ru-RU" alt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BCBE4CBB-3A3A-9544-8EB5-92323B79F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D5E95DDE-5623-F243-B4E3-DA32282CC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</a:t>
            </a:r>
            <a:endParaRPr lang="ru-RU" altLang="en-US" sz="2400" b="0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5C5C00C3-DAC8-9F4A-B003-7FA959525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endParaRPr lang="ru-RU" altLang="en-US" sz="2400" b="0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9159" name="Freeform 7">
            <a:extLst>
              <a:ext uri="{FF2B5EF4-FFF2-40B4-BE49-F238E27FC236}">
                <a16:creationId xmlns:a16="http://schemas.microsoft.com/office/drawing/2014/main" id="{213E3B2B-DC3F-5B48-B550-5DAFC8507718}"/>
              </a:ext>
            </a:extLst>
          </p:cNvPr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AutoShape 8">
            <a:extLst>
              <a:ext uri="{FF2B5EF4-FFF2-40B4-BE49-F238E27FC236}">
                <a16:creationId xmlns:a16="http://schemas.microsoft.com/office/drawing/2014/main" id="{999EF772-A9C7-3044-8420-470E955F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ED3A9CE0-538F-2149-AB3F-550DC41A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362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“Corner”</a:t>
            </a:r>
            <a:b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</a:b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</a:t>
            </a: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and </a:t>
            </a: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are large,</a:t>
            </a:r>
            <a:b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</a:b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 </a:t>
            </a: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~ </a:t>
            </a: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;</a:t>
            </a:r>
            <a:b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</a:br>
            <a:r>
              <a:rPr lang="en-US" alt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E</a:t>
            </a: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increases in all directions</a:t>
            </a:r>
            <a:endParaRPr lang="ru-RU" altLang="en-US" sz="20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5E63EDDE-4B80-314A-8F36-55B2E215E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</a:t>
            </a: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and </a:t>
            </a: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are small;</a:t>
            </a:r>
            <a:b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</a:br>
            <a:r>
              <a:rPr lang="en-US" alt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E</a:t>
            </a: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is almost constant in all directions</a:t>
            </a:r>
            <a:endParaRPr lang="ru-RU" altLang="en-US" sz="20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328B036C-1EF8-5449-864D-4B754D99A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“Edge” </a:t>
            </a:r>
            <a:b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</a:b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</a:t>
            </a: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&gt;&gt; </a:t>
            </a: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endParaRPr lang="ru-RU" altLang="en-US" sz="20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CC79D097-45F5-6C4C-BA07-3D774826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“Edge” </a:t>
            </a:r>
            <a:b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</a:b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&gt;&gt; </a:t>
            </a:r>
            <a:r>
              <a:rPr lang="ru-RU" alt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US" altLang="en-US" sz="2400" b="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</a:t>
            </a:r>
            <a:endParaRPr lang="ru-RU" altLang="en-US" sz="20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2B43159C-42EE-324B-86D4-F7D24D23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“Flat” region</a:t>
            </a:r>
            <a:endParaRPr lang="ru-RU" altLang="en-US" sz="2400" b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9166" name="Text Box 14">
            <a:extLst>
              <a:ext uri="{FF2B5EF4-FFF2-40B4-BE49-F238E27FC236}">
                <a16:creationId xmlns:a16="http://schemas.microsoft.com/office/drawing/2014/main" id="{AA840486-E0A4-FC4E-836C-6923C8A84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b="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ru-RU" altLang="en-US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9167" name="Oval 15">
            <a:extLst>
              <a:ext uri="{FF2B5EF4-FFF2-40B4-BE49-F238E27FC236}">
                <a16:creationId xmlns:a16="http://schemas.microsoft.com/office/drawing/2014/main" id="{81CE2B9D-21B1-B54E-8A38-B228D8A4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8" name="Oval 16">
            <a:extLst>
              <a:ext uri="{FF2B5EF4-FFF2-40B4-BE49-F238E27FC236}">
                <a16:creationId xmlns:a16="http://schemas.microsoft.com/office/drawing/2014/main" id="{FF6A0327-2B7C-4048-B326-7EAF7666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9" name="Oval 17">
            <a:extLst>
              <a:ext uri="{FF2B5EF4-FFF2-40B4-BE49-F238E27FC236}">
                <a16:creationId xmlns:a16="http://schemas.microsoft.com/office/drawing/2014/main" id="{DE651A9F-3475-6040-8E11-F9645ED88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70" name="Oval 18">
            <a:extLst>
              <a:ext uri="{FF2B5EF4-FFF2-40B4-BE49-F238E27FC236}">
                <a16:creationId xmlns:a16="http://schemas.microsoft.com/office/drawing/2014/main" id="{F568873E-A3BD-9246-B78D-1ED9400435EC}"/>
              </a:ext>
            </a:extLst>
          </p:cNvPr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991D1A7-7A77-354B-A6F0-207F228A6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Harris Detector: Mathematics</a:t>
            </a:r>
            <a:endParaRPr lang="ru-RU" altLang="en-US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7CF54ABC-EB17-0A44-9A01-31D82799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66888"/>
            <a:ext cx="441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of corner response:</a:t>
            </a:r>
            <a:endParaRPr lang="ru-RU" alt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4" name="Object 5">
            <a:extLst>
              <a:ext uri="{FF2B5EF4-FFF2-40B4-BE49-F238E27FC236}">
                <a16:creationId xmlns:a16="http://schemas.microsoft.com/office/drawing/2014/main" id="{C240F59D-61D3-BE41-A173-C4182BAFB9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886200"/>
          <a:ext cx="2671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74500" imgH="10528300" progId="Equation.DSMT4">
                  <p:embed/>
                </p:oleObj>
              </mc:Choice>
              <mc:Fallback>
                <p:oleObj name="Equation" r:id="rId2" imgW="24574500" imgH="1052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86200"/>
                        <a:ext cx="2671763" cy="1143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7">
            <a:extLst>
              <a:ext uri="{FF2B5EF4-FFF2-40B4-BE49-F238E27FC236}">
                <a16:creationId xmlns:a16="http://schemas.microsoft.com/office/drawing/2014/main" id="{44FA279C-C0FF-8340-84E2-BD273CA8F86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43200" y="2524125"/>
          <a:ext cx="22860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96100" imgH="9067800" progId="Equation.3">
                  <p:embed/>
                </p:oleObj>
              </mc:Choice>
              <mc:Fallback>
                <p:oleObj name="Equation" r:id="rId4" imgW="19596100" imgH="906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24125"/>
                        <a:ext cx="22860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">
            <a:extLst>
              <a:ext uri="{FF2B5EF4-FFF2-40B4-BE49-F238E27FC236}">
                <a16:creationId xmlns:a16="http://schemas.microsoft.com/office/drawing/2014/main" id="{37F36389-5CD7-ED45-8382-E5AB971B0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C60CD32A-4FE0-904B-92FC-7257EB2061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C05F4068-43E3-B644-AE77-081DC15DE6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>
            <a:extLst>
              <a:ext uri="{FF2B5EF4-FFF2-40B4-BE49-F238E27FC236}">
                <a16:creationId xmlns:a16="http://schemas.microsoft.com/office/drawing/2014/main" id="{3BD7DF90-2343-AD4B-8367-4E42AF410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altLang="en-US"/>
              <a:t>A hard feature matching problem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A9EC8335-D21F-B049-AC75-B403DFD3E888}"/>
              </a:ext>
            </a:extLst>
          </p:cNvPr>
          <p:cNvSpPr>
            <a:spLocks/>
          </p:cNvSpPr>
          <p:nvPr/>
        </p:nvSpPr>
        <p:spPr bwMode="auto">
          <a:xfrm>
            <a:off x="2781300" y="5910263"/>
            <a:ext cx="3632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cs typeface="Arial" panose="020B0604020202020204" pitchFamily="34" charset="0"/>
                <a:sym typeface="Arial" panose="020B0604020202020204" pitchFamily="34" charset="0"/>
              </a:rPr>
              <a:t>NASA Mars Rover images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B00CDD4-FC09-344E-A672-0F429CD5B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Harris detector: Steps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5810F37-6DF6-2B4D-A107-0A4CDC019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/>
              <a:t>Compute Gaussian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Compute second moment matrix </a:t>
            </a:r>
            <a:r>
              <a:rPr lang="en-US" altLang="en-US" i="1"/>
              <a:t>M</a:t>
            </a:r>
            <a:r>
              <a:rPr lang="en-US" altLang="en-US"/>
              <a:t> in a Gaussian window around each pixel 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Compute corner response function </a:t>
            </a:r>
            <a:r>
              <a:rPr lang="en-US" altLang="en-US" i="1"/>
              <a:t>R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Threshold </a:t>
            </a:r>
            <a:r>
              <a:rPr lang="en-US" altLang="en-US" i="1"/>
              <a:t>R</a:t>
            </a:r>
            <a:endParaRPr lang="en-US" altLang="en-US" i="1">
              <a:latin typeface="Symbol" pitchFamily="2" charset="2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/>
              <a:t>Find local maxima of response function (nonmaximum suppression)</a:t>
            </a:r>
          </a:p>
        </p:txBody>
      </p:sp>
      <p:sp>
        <p:nvSpPr>
          <p:cNvPr id="52228" name="Rectangle 14">
            <a:extLst>
              <a:ext uri="{FF2B5EF4-FFF2-40B4-BE49-F238E27FC236}">
                <a16:creationId xmlns:a16="http://schemas.microsoft.com/office/drawing/2014/main" id="{189DE026-0C59-0448-9626-F39030C79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Times New Roman" panose="02020603050405020304" pitchFamily="18" charset="0"/>
              </a:rPr>
              <a:t>C.Harris and M.Stephens. </a:t>
            </a:r>
            <a:r>
              <a:rPr lang="en-US" altLang="en-US" sz="2000">
                <a:latin typeface="Times New Roman" panose="02020603050405020304" pitchFamily="18" charset="0"/>
                <a:hlinkClick r:id="rId3"/>
              </a:rPr>
              <a:t>“A Combined Corner and Edge Detector.” </a:t>
            </a:r>
            <a:r>
              <a:rPr lang="en-US" altLang="en-US" sz="2000" i="1">
                <a:latin typeface="Times New Roman" panose="02020603050405020304" pitchFamily="18" charset="0"/>
              </a:rPr>
              <a:t>Proceedings of the 4th Alvey Vision Conference</a:t>
            </a:r>
            <a:r>
              <a:rPr lang="en-US" altLang="en-US" sz="2000">
                <a:latin typeface="Times New Roman" panose="02020603050405020304" pitchFamily="18" charset="0"/>
              </a:rPr>
              <a:t>: pages 147—151, 1988.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C0B64E7-BA06-534E-B991-A1AC4B261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2600" b="1"/>
              <a:t>Harris Detector: Workflow</a:t>
            </a:r>
            <a:endParaRPr lang="ru-RU" altLang="en-US" sz="2600" b="1"/>
          </a:p>
        </p:txBody>
      </p:sp>
      <p:pic>
        <p:nvPicPr>
          <p:cNvPr id="54275" name="Picture 3" descr="cows_step0">
            <a:extLst>
              <a:ext uri="{FF2B5EF4-FFF2-40B4-BE49-F238E27FC236}">
                <a16:creationId xmlns:a16="http://schemas.microsoft.com/office/drawing/2014/main" id="{2484FF9C-2CCA-534E-9B1A-2F6D8A83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57382A4-8405-9347-B5B9-3227B1F62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2600" b="1"/>
              <a:t>Harris Detector: Workflow</a:t>
            </a:r>
            <a:endParaRPr lang="ru-RU" altLang="en-US" sz="2600" b="1"/>
          </a:p>
        </p:txBody>
      </p:sp>
      <p:pic>
        <p:nvPicPr>
          <p:cNvPr id="55299" name="Picture 3" descr="cows_step1_corner_response">
            <a:extLst>
              <a:ext uri="{FF2B5EF4-FFF2-40B4-BE49-F238E27FC236}">
                <a16:creationId xmlns:a16="http://schemas.microsoft.com/office/drawing/2014/main" id="{88C20514-1023-8440-8E14-2C1B71E6F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>
            <a:extLst>
              <a:ext uri="{FF2B5EF4-FFF2-40B4-BE49-F238E27FC236}">
                <a16:creationId xmlns:a16="http://schemas.microsoft.com/office/drawing/2014/main" id="{22BE0B9E-4BE5-7B4F-BB01-9042417D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776288"/>
            <a:ext cx="3590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Compute corner response </a:t>
            </a:r>
            <a:r>
              <a:rPr lang="en-US" altLang="en-US" sz="2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altLang="en-US" sz="28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9CC0A9C-0D2B-3C44-BCC2-145B04147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2600" b="1"/>
              <a:t>Harris Detector: Workflow</a:t>
            </a:r>
            <a:endParaRPr lang="ru-RU" altLang="en-US" sz="2600" b="1"/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DF610E65-22DA-1449-A6FC-9C30777C8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76288"/>
            <a:ext cx="6802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Find points with large corner response: </a:t>
            </a:r>
            <a:r>
              <a:rPr lang="en-US" altLang="en-US" sz="2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R&gt;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endParaRPr lang="ru-RU" alt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4" name="Picture 4" descr="cows_step2_thresh">
            <a:extLst>
              <a:ext uri="{FF2B5EF4-FFF2-40B4-BE49-F238E27FC236}">
                <a16:creationId xmlns:a16="http://schemas.microsoft.com/office/drawing/2014/main" id="{452667CC-1195-7942-9FB6-D96450C71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ACCD7D9-3B43-5641-BADB-A21BC254C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2600" b="1"/>
              <a:t>Harris Detector: Workflow</a:t>
            </a:r>
            <a:endParaRPr lang="ru-RU" altLang="en-US" sz="2600" b="1"/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0120D083-B07A-E749-BB59-5BBA6ECC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76288"/>
            <a:ext cx="535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Take only the points of local maxima of </a:t>
            </a:r>
            <a:r>
              <a:rPr lang="en-US" altLang="en-US" sz="2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altLang="en-US" sz="28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8" name="Picture 4" descr="cows_step3_thresh&amp;max">
            <a:extLst>
              <a:ext uri="{FF2B5EF4-FFF2-40B4-BE49-F238E27FC236}">
                <a16:creationId xmlns:a16="http://schemas.microsoft.com/office/drawing/2014/main" id="{3C6F4460-CB65-7E4D-A460-18CF1CDE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057C547-07D5-1A43-87B9-D989E38E6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2600" b="1"/>
              <a:t>Harris Detector: Workflow</a:t>
            </a:r>
            <a:endParaRPr lang="ru-RU" altLang="en-US" sz="2600" b="1"/>
          </a:p>
        </p:txBody>
      </p:sp>
      <p:pic>
        <p:nvPicPr>
          <p:cNvPr id="58371" name="Picture 3" descr="cows_step4_harris">
            <a:extLst>
              <a:ext uri="{FF2B5EF4-FFF2-40B4-BE49-F238E27FC236}">
                <a16:creationId xmlns:a16="http://schemas.microsoft.com/office/drawing/2014/main" id="{71C6852C-628D-6745-9E26-087CB1F6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732D025-4C06-B649-9F0C-8E894A436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Harris Detector: Some Properties</a:t>
            </a:r>
            <a:endParaRPr lang="ru-RU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288A64B-63FD-D04A-9096-05A0938D0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2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Rotation invariance</a:t>
            </a:r>
            <a:endParaRPr lang="ru-RU" altLang="en-US"/>
          </a:p>
        </p:txBody>
      </p:sp>
      <p:grpSp>
        <p:nvGrpSpPr>
          <p:cNvPr id="59396" name="Group 4">
            <a:extLst>
              <a:ext uri="{FF2B5EF4-FFF2-40B4-BE49-F238E27FC236}">
                <a16:creationId xmlns:a16="http://schemas.microsoft.com/office/drawing/2014/main" id="{D478F82E-D7FB-3649-A0F8-8974583A0EB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819400"/>
            <a:ext cx="685800" cy="685800"/>
            <a:chOff x="1248" y="1584"/>
            <a:chExt cx="1536" cy="1248"/>
          </a:xfrm>
        </p:grpSpPr>
        <p:sp>
          <p:nvSpPr>
            <p:cNvPr id="59411" name="Rectangle 5">
              <a:extLst>
                <a:ext uri="{FF2B5EF4-FFF2-40B4-BE49-F238E27FC236}">
                  <a16:creationId xmlns:a16="http://schemas.microsoft.com/office/drawing/2014/main" id="{AAFDCFA4-903F-5349-B28D-67740BEF5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584"/>
              <a:ext cx="1536" cy="12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9412" name="Freeform 6">
              <a:extLst>
                <a:ext uri="{FF2B5EF4-FFF2-40B4-BE49-F238E27FC236}">
                  <a16:creationId xmlns:a16="http://schemas.microsoft.com/office/drawing/2014/main" id="{04CE4516-E852-184F-82D4-835B12C0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016"/>
              <a:ext cx="1104" cy="816"/>
            </a:xfrm>
            <a:custGeom>
              <a:avLst/>
              <a:gdLst>
                <a:gd name="T0" fmla="*/ 0 w 720"/>
                <a:gd name="T1" fmla="*/ 1335469 h 528"/>
                <a:gd name="T2" fmla="*/ 105177 w 720"/>
                <a:gd name="T3" fmla="*/ 0 h 528"/>
                <a:gd name="T4" fmla="*/ 1580701 w 720"/>
                <a:gd name="T5" fmla="*/ 849266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397" name="Group 7">
            <a:extLst>
              <a:ext uri="{FF2B5EF4-FFF2-40B4-BE49-F238E27FC236}">
                <a16:creationId xmlns:a16="http://schemas.microsoft.com/office/drawing/2014/main" id="{22226AB7-DA4B-8C46-9625-B2576D0148A6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819400"/>
            <a:ext cx="685800" cy="700088"/>
            <a:chOff x="2928" y="1776"/>
            <a:chExt cx="432" cy="441"/>
          </a:xfrm>
        </p:grpSpPr>
        <p:sp>
          <p:nvSpPr>
            <p:cNvPr id="59409" name="Rectangle 8">
              <a:extLst>
                <a:ext uri="{FF2B5EF4-FFF2-40B4-BE49-F238E27FC236}">
                  <a16:creationId xmlns:a16="http://schemas.microsoft.com/office/drawing/2014/main" id="{B4450C0A-E36C-964A-9044-CB85511FE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776"/>
              <a:ext cx="432" cy="43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9410" name="Freeform 9">
              <a:extLst>
                <a:ext uri="{FF2B5EF4-FFF2-40B4-BE49-F238E27FC236}">
                  <a16:creationId xmlns:a16="http://schemas.microsoft.com/office/drawing/2014/main" id="{038C9529-6888-9F4F-854B-BF7968068335}"/>
                </a:ext>
              </a:extLst>
            </p:cNvPr>
            <p:cNvSpPr>
              <a:spLocks/>
            </p:cNvSpPr>
            <p:nvPr/>
          </p:nvSpPr>
          <p:spPr bwMode="auto">
            <a:xfrm rot="3029958">
              <a:off x="2987" y="1873"/>
              <a:ext cx="364" cy="323"/>
            </a:xfrm>
            <a:custGeom>
              <a:avLst/>
              <a:gdLst>
                <a:gd name="T0" fmla="*/ 0 w 720"/>
                <a:gd name="T1" fmla="*/ 1 h 528"/>
                <a:gd name="T2" fmla="*/ 1 w 720"/>
                <a:gd name="T3" fmla="*/ 0 h 528"/>
                <a:gd name="T4" fmla="*/ 1 w 720"/>
                <a:gd name="T5" fmla="*/ 1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8" name="AutoShape 10">
            <a:extLst>
              <a:ext uri="{FF2B5EF4-FFF2-40B4-BE49-F238E27FC236}">
                <a16:creationId xmlns:a16="http://schemas.microsoft.com/office/drawing/2014/main" id="{A69301AD-4E2A-D044-B149-AED032744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048000"/>
            <a:ext cx="762000" cy="762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11">
            <a:extLst>
              <a:ext uri="{FF2B5EF4-FFF2-40B4-BE49-F238E27FC236}">
                <a16:creationId xmlns:a16="http://schemas.microsoft.com/office/drawing/2014/main" id="{CB484B73-C09D-474F-9329-F92F657F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7200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Ellipse rotates but its shape (i.e. eigenvalues) remains the same</a:t>
            </a:r>
            <a:endParaRPr lang="ru-RU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400" name="Group 12">
            <a:extLst>
              <a:ext uri="{FF2B5EF4-FFF2-40B4-BE49-F238E27FC236}">
                <a16:creationId xmlns:a16="http://schemas.microsoft.com/office/drawing/2014/main" id="{B9EA4E87-C47C-5346-9301-FF315C6E9C1D}"/>
              </a:ext>
            </a:extLst>
          </p:cNvPr>
          <p:cNvGrpSpPr>
            <a:grpSpLocks/>
          </p:cNvGrpSpPr>
          <p:nvPr/>
        </p:nvGrpSpPr>
        <p:grpSpPr bwMode="auto">
          <a:xfrm rot="-1269191">
            <a:off x="2590800" y="3962400"/>
            <a:ext cx="927100" cy="365125"/>
            <a:chOff x="1536" y="2496"/>
            <a:chExt cx="1152" cy="384"/>
          </a:xfrm>
        </p:grpSpPr>
        <p:sp>
          <p:nvSpPr>
            <p:cNvPr id="59406" name="Oval 13">
              <a:extLst>
                <a:ext uri="{FF2B5EF4-FFF2-40B4-BE49-F238E27FC236}">
                  <a16:creationId xmlns:a16="http://schemas.microsoft.com/office/drawing/2014/main" id="{86D5BE18-A5D0-0442-A28F-BF8F8A2FB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9407" name="Line 14">
              <a:extLst>
                <a:ext uri="{FF2B5EF4-FFF2-40B4-BE49-F238E27FC236}">
                  <a16:creationId xmlns:a16="http://schemas.microsoft.com/office/drawing/2014/main" id="{DD251072-B897-1D4D-A2B4-DF6003CDD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15">
              <a:extLst>
                <a:ext uri="{FF2B5EF4-FFF2-40B4-BE49-F238E27FC236}">
                  <a16:creationId xmlns:a16="http://schemas.microsoft.com/office/drawing/2014/main" id="{83DF8B3C-B8E5-1045-9765-5DDBF9B52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1" name="Group 16">
            <a:extLst>
              <a:ext uri="{FF2B5EF4-FFF2-40B4-BE49-F238E27FC236}">
                <a16:creationId xmlns:a16="http://schemas.microsoft.com/office/drawing/2014/main" id="{1915FD96-A386-4E4D-953C-CC7CE97A2695}"/>
              </a:ext>
            </a:extLst>
          </p:cNvPr>
          <p:cNvGrpSpPr>
            <a:grpSpLocks/>
          </p:cNvGrpSpPr>
          <p:nvPr/>
        </p:nvGrpSpPr>
        <p:grpSpPr bwMode="auto">
          <a:xfrm rot="1035916">
            <a:off x="4953000" y="3962400"/>
            <a:ext cx="927100" cy="365125"/>
            <a:chOff x="1536" y="2496"/>
            <a:chExt cx="1152" cy="384"/>
          </a:xfrm>
        </p:grpSpPr>
        <p:sp>
          <p:nvSpPr>
            <p:cNvPr id="59403" name="Oval 17">
              <a:extLst>
                <a:ext uri="{FF2B5EF4-FFF2-40B4-BE49-F238E27FC236}">
                  <a16:creationId xmlns:a16="http://schemas.microsoft.com/office/drawing/2014/main" id="{AE6194F4-11D7-154B-AB95-1BD29DDE3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9404" name="Line 18">
              <a:extLst>
                <a:ext uri="{FF2B5EF4-FFF2-40B4-BE49-F238E27FC236}">
                  <a16:creationId xmlns:a16="http://schemas.microsoft.com/office/drawing/2014/main" id="{CE8A8CC1-E2AA-4548-AB52-4AF0A2066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Line 19">
              <a:extLst>
                <a:ext uri="{FF2B5EF4-FFF2-40B4-BE49-F238E27FC236}">
                  <a16:creationId xmlns:a16="http://schemas.microsoft.com/office/drawing/2014/main" id="{BCA6CE75-F2A7-5F45-ADD3-6E4D3E0DB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2" name="Text Box 20">
            <a:extLst>
              <a:ext uri="{FF2B5EF4-FFF2-40B4-BE49-F238E27FC236}">
                <a16:creationId xmlns:a16="http://schemas.microsoft.com/office/drawing/2014/main" id="{0B45EE64-2DB0-9C4A-AEB7-E5B8D1FB2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638800"/>
            <a:ext cx="63246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Corner response </a:t>
            </a:r>
            <a:r>
              <a:rPr lang="en-US" altLang="en-US" sz="2800" b="0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invariant to image rotation</a:t>
            </a:r>
            <a:endParaRPr lang="ru-RU" altLang="en-US" b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CA05FA9-9395-574E-87D4-FA62B893E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Harris Detector: Some Properties</a:t>
            </a:r>
            <a:endParaRPr lang="ru-RU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68ED84D-E87F-0940-9E7F-E562FF037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2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Partial invariance to </a:t>
            </a:r>
            <a:r>
              <a:rPr lang="en-US" altLang="en-US" i="1"/>
              <a:t>affine intensity</a:t>
            </a:r>
            <a:r>
              <a:rPr lang="en-US" altLang="en-US"/>
              <a:t> change</a:t>
            </a:r>
            <a:endParaRPr lang="ru-RU" altLang="en-US"/>
          </a:p>
        </p:txBody>
      </p:sp>
      <p:sp>
        <p:nvSpPr>
          <p:cNvPr id="646148" name="Text Box 4">
            <a:extLst>
              <a:ext uri="{FF2B5EF4-FFF2-40B4-BE49-F238E27FC236}">
                <a16:creationId xmlns:a16="http://schemas.microsoft.com/office/drawing/2014/main" id="{750DCA70-42EE-CF4A-9285-FE82AFD6C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0800"/>
            <a:ext cx="556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he-IL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Only derivatives are used =&gt; invariance to intensity shift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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he-IL" altLang="en-US" b="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+</a:t>
            </a:r>
            <a:r>
              <a:rPr lang="he-IL" altLang="en-US" b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b</a:t>
            </a:r>
            <a:endParaRPr lang="ru-RU" altLang="en-US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31AEFFE-44B7-8344-A765-BF54B6C705BF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3429000"/>
            <a:ext cx="8289925" cy="2860675"/>
            <a:chOff x="106" y="2352"/>
            <a:chExt cx="5222" cy="1802"/>
          </a:xfrm>
        </p:grpSpPr>
        <p:sp>
          <p:nvSpPr>
            <p:cNvPr id="60422" name="Text Box 6">
              <a:extLst>
                <a:ext uri="{FF2B5EF4-FFF2-40B4-BE49-F238E27FC236}">
                  <a16:creationId xmlns:a16="http://schemas.microsoft.com/office/drawing/2014/main" id="{82A1F4F1-7B4D-8243-B20C-3738E2E68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352"/>
              <a:ext cx="32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he-IL" alt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Intensity scale: </a:t>
              </a:r>
              <a:r>
                <a:rPr lang="en-US" altLang="en-US" b="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altLang="en-US" b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 </a:t>
              </a:r>
              <a:r>
                <a:rPr lang="en-US" altLang="en-US" b="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a</a:t>
              </a:r>
              <a:r>
                <a:rPr lang="he-IL" altLang="en-US" b="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 </a:t>
              </a:r>
              <a:r>
                <a:rPr lang="en-US" altLang="en-US" b="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2" charset="2"/>
                </a:rPr>
                <a:t>I</a:t>
              </a:r>
              <a:endParaRPr lang="ru-RU" altLang="en-US" b="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23" name="Freeform 7">
              <a:extLst>
                <a:ext uri="{FF2B5EF4-FFF2-40B4-BE49-F238E27FC236}">
                  <a16:creationId xmlns:a16="http://schemas.microsoft.com/office/drawing/2014/main" id="{C4245E1C-82F4-A244-BDD1-E99631B46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2992"/>
              <a:ext cx="1584" cy="752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Freeform 8">
              <a:extLst>
                <a:ext uri="{FF2B5EF4-FFF2-40B4-BE49-F238E27FC236}">
                  <a16:creationId xmlns:a16="http://schemas.microsoft.com/office/drawing/2014/main" id="{F50511F5-FDC8-664D-B190-A0B32AB04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496"/>
              <a:ext cx="1584" cy="1232"/>
            </a:xfrm>
            <a:custGeom>
              <a:avLst/>
              <a:gdLst>
                <a:gd name="T0" fmla="*/ 0 w 1584"/>
                <a:gd name="T1" fmla="*/ 5434920 h 752"/>
                <a:gd name="T2" fmla="*/ 144 w 1584"/>
                <a:gd name="T3" fmla="*/ 1619516 h 752"/>
                <a:gd name="T4" fmla="*/ 384 w 1584"/>
                <a:gd name="T5" fmla="*/ 3008462 h 752"/>
                <a:gd name="T6" fmla="*/ 528 w 1584"/>
                <a:gd name="T7" fmla="*/ 229129 h 752"/>
                <a:gd name="T8" fmla="*/ 768 w 1584"/>
                <a:gd name="T9" fmla="*/ 4395945 h 752"/>
                <a:gd name="T10" fmla="*/ 912 w 1584"/>
                <a:gd name="T11" fmla="*/ 3353619 h 752"/>
                <a:gd name="T12" fmla="*/ 1104 w 1584"/>
                <a:gd name="T13" fmla="*/ 4742522 h 752"/>
                <a:gd name="T14" fmla="*/ 1248 w 1584"/>
                <a:gd name="T15" fmla="*/ 1969925 h 752"/>
                <a:gd name="T16" fmla="*/ 1584 w 1584"/>
                <a:gd name="T17" fmla="*/ 4742522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25" name="Group 9">
              <a:extLst>
                <a:ext uri="{FF2B5EF4-FFF2-40B4-BE49-F238E27FC236}">
                  <a16:creationId xmlns:a16="http://schemas.microsoft.com/office/drawing/2014/main" id="{B6FE949F-BD2D-4E4B-B721-8C3658E9B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grpSp>
            <p:nvGrpSpPr>
              <p:cNvPr id="60441" name="Group 10">
                <a:extLst>
                  <a:ext uri="{FF2B5EF4-FFF2-40B4-BE49-F238E27FC236}">
                    <a16:creationId xmlns:a16="http://schemas.microsoft.com/office/drawing/2014/main" id="{21921C46-5A14-124F-80A1-18C444CB2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60443" name="Line 11">
                  <a:extLst>
                    <a:ext uri="{FF2B5EF4-FFF2-40B4-BE49-F238E27FC236}">
                      <a16:creationId xmlns:a16="http://schemas.microsoft.com/office/drawing/2014/main" id="{6EAB9A4E-769F-9A45-B4EF-FA259D145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4" name="Line 12">
                  <a:extLst>
                    <a:ext uri="{FF2B5EF4-FFF2-40B4-BE49-F238E27FC236}">
                      <a16:creationId xmlns:a16="http://schemas.microsoft.com/office/drawing/2014/main" id="{0EE62A08-301E-6F45-9B99-93148F761E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5" name="Text Box 13">
                  <a:extLst>
                    <a:ext uri="{FF2B5EF4-FFF2-40B4-BE49-F238E27FC236}">
                      <a16:creationId xmlns:a16="http://schemas.microsoft.com/office/drawing/2014/main" id="{E61B8E28-E75F-DA42-A737-A3E19E41CC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b="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ru-RU" altLang="en-US" b="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446" name="Text Box 14">
                  <a:extLst>
                    <a:ext uri="{FF2B5EF4-FFF2-40B4-BE49-F238E27FC236}">
                      <a16:creationId xmlns:a16="http://schemas.microsoft.com/office/drawing/2014/main" id="{3684D51C-9B7E-8040-BBA4-E717071D5D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b="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(image coordinate)</a:t>
                  </a:r>
                  <a:endParaRPr lang="ru-RU" altLang="en-US" sz="2000" b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442" name="Rectangle 15">
                <a:extLst>
                  <a:ext uri="{FF2B5EF4-FFF2-40B4-BE49-F238E27FC236}">
                    <a16:creationId xmlns:a16="http://schemas.microsoft.com/office/drawing/2014/main" id="{7527C269-3DF2-8F43-AEA0-FE41DCEC6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0426" name="Text Box 16">
              <a:extLst>
                <a:ext uri="{FF2B5EF4-FFF2-40B4-BE49-F238E27FC236}">
                  <a16:creationId xmlns:a16="http://schemas.microsoft.com/office/drawing/2014/main" id="{43074A3A-3BD5-3149-85DA-E33D0EA4A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3206"/>
              <a:ext cx="7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threshold</a:t>
              </a:r>
              <a:endParaRPr lang="ru-RU" altLang="en-US" sz="20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427" name="Group 17">
              <a:extLst>
                <a:ext uri="{FF2B5EF4-FFF2-40B4-BE49-F238E27FC236}">
                  <a16:creationId xmlns:a16="http://schemas.microsoft.com/office/drawing/2014/main" id="{B9B8F5E8-2597-B947-B445-BE31F6C97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8" y="2880"/>
              <a:ext cx="2220" cy="1274"/>
              <a:chOff x="583" y="2880"/>
              <a:chExt cx="2220" cy="1274"/>
            </a:xfrm>
          </p:grpSpPr>
          <p:grpSp>
            <p:nvGrpSpPr>
              <p:cNvPr id="60435" name="Group 18">
                <a:extLst>
                  <a:ext uri="{FF2B5EF4-FFF2-40B4-BE49-F238E27FC236}">
                    <a16:creationId xmlns:a16="http://schemas.microsoft.com/office/drawing/2014/main" id="{6D375BE9-9CF8-B641-9F2B-12499E729F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60437" name="Line 19">
                  <a:extLst>
                    <a:ext uri="{FF2B5EF4-FFF2-40B4-BE49-F238E27FC236}">
                      <a16:creationId xmlns:a16="http://schemas.microsoft.com/office/drawing/2014/main" id="{6B77EB19-A4DF-9044-8A5B-A02DB2A06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8" name="Line 20">
                  <a:extLst>
                    <a:ext uri="{FF2B5EF4-FFF2-40B4-BE49-F238E27FC236}">
                      <a16:creationId xmlns:a16="http://schemas.microsoft.com/office/drawing/2014/main" id="{B162B654-0F36-6E4F-A8B3-7CD679058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9" name="Text Box 21">
                  <a:extLst>
                    <a:ext uri="{FF2B5EF4-FFF2-40B4-BE49-F238E27FC236}">
                      <a16:creationId xmlns:a16="http://schemas.microsoft.com/office/drawing/2014/main" id="{3993923F-F5F6-DF4A-84C6-D7552D42E9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b="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ru-RU" altLang="en-US" b="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440" name="Text Box 22">
                  <a:extLst>
                    <a:ext uri="{FF2B5EF4-FFF2-40B4-BE49-F238E27FC236}">
                      <a16:creationId xmlns:a16="http://schemas.microsoft.com/office/drawing/2014/main" id="{372EE07D-2FE9-9E4B-B755-4252CC84B9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b="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(image coordinate)</a:t>
                  </a:r>
                  <a:endParaRPr lang="ru-RU" altLang="en-US" sz="2000" b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436" name="Rectangle 23">
                <a:extLst>
                  <a:ext uri="{FF2B5EF4-FFF2-40B4-BE49-F238E27FC236}">
                    <a16:creationId xmlns:a16="http://schemas.microsoft.com/office/drawing/2014/main" id="{BA9E40ED-2719-4140-B820-706E386E9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0428" name="Oval 24">
              <a:extLst>
                <a:ext uri="{FF2B5EF4-FFF2-40B4-BE49-F238E27FC236}">
                  <a16:creationId xmlns:a16="http://schemas.microsoft.com/office/drawing/2014/main" id="{27063551-33B9-9746-A7E9-F0277CA86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177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29" name="Oval 25">
              <a:extLst>
                <a:ext uri="{FF2B5EF4-FFF2-40B4-BE49-F238E27FC236}">
                  <a16:creationId xmlns:a16="http://schemas.microsoft.com/office/drawing/2014/main" id="{A2B209CA-C836-4342-91F0-FD19E5E1A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" y="2994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30" name="Oval 26">
              <a:extLst>
                <a:ext uri="{FF2B5EF4-FFF2-40B4-BE49-F238E27FC236}">
                  <a16:creationId xmlns:a16="http://schemas.microsoft.com/office/drawing/2014/main" id="{5B196A0A-4972-CB4D-827B-B9CA7FBC0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3241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31" name="Oval 27">
              <a:extLst>
                <a:ext uri="{FF2B5EF4-FFF2-40B4-BE49-F238E27FC236}">
                  <a16:creationId xmlns:a16="http://schemas.microsoft.com/office/drawing/2014/main" id="{5848D7AF-2FBE-1540-BC3F-8F55C0977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2830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32" name="Oval 28">
              <a:extLst>
                <a:ext uri="{FF2B5EF4-FFF2-40B4-BE49-F238E27FC236}">
                  <a16:creationId xmlns:a16="http://schemas.microsoft.com/office/drawing/2014/main" id="{59CBC742-7B19-0740-B0BB-64C8A15E5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2528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33" name="Oval 29">
              <a:extLst>
                <a:ext uri="{FF2B5EF4-FFF2-40B4-BE49-F238E27FC236}">
                  <a16:creationId xmlns:a16="http://schemas.microsoft.com/office/drawing/2014/main" id="{F83C926F-02DD-4F46-B5B1-65BBE884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216"/>
              <a:ext cx="57" cy="4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34" name="Oval 30">
              <a:extLst>
                <a:ext uri="{FF2B5EF4-FFF2-40B4-BE49-F238E27FC236}">
                  <a16:creationId xmlns:a16="http://schemas.microsoft.com/office/drawing/2014/main" id="{6E22448A-1E1C-4E45-8C61-DCDDE894F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2939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6B2EF2F-FF34-3449-87B2-AA775EA33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Harris Detector: Some Properties</a:t>
            </a:r>
            <a:endParaRPr lang="ru-RU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9BB14E7-050B-9646-8DCE-758D55B31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altLang="en-US"/>
              <a:t>But: non-invariant to </a:t>
            </a:r>
            <a:r>
              <a:rPr lang="en-US" altLang="en-US" i="1"/>
              <a:t>image scale</a:t>
            </a:r>
            <a:r>
              <a:rPr lang="en-US" altLang="en-US"/>
              <a:t>!</a:t>
            </a:r>
            <a:endParaRPr lang="ru-RU" altLang="en-US"/>
          </a:p>
        </p:txBody>
      </p:sp>
      <p:sp>
        <p:nvSpPr>
          <p:cNvPr id="61444" name="Freeform 4">
            <a:extLst>
              <a:ext uri="{FF2B5EF4-FFF2-40B4-BE49-F238E27FC236}">
                <a16:creationId xmlns:a16="http://schemas.microsoft.com/office/drawing/2014/main" id="{236BBA27-8F75-CF4C-8259-8F249FEDA794}"/>
              </a:ext>
            </a:extLst>
          </p:cNvPr>
          <p:cNvSpPr>
            <a:spLocks/>
          </p:cNvSpPr>
          <p:nvPr/>
        </p:nvSpPr>
        <p:spPr bwMode="auto">
          <a:xfrm>
            <a:off x="7086600" y="3556000"/>
            <a:ext cx="381000" cy="330200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623E18-FAFD-894C-83BF-EAA56186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3451225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6" name="Freeform 6">
            <a:extLst>
              <a:ext uri="{FF2B5EF4-FFF2-40B4-BE49-F238E27FC236}">
                <a16:creationId xmlns:a16="http://schemas.microsoft.com/office/drawing/2014/main" id="{CEC5431B-F7B3-974D-B60B-469CC7B1734D}"/>
              </a:ext>
            </a:extLst>
          </p:cNvPr>
          <p:cNvSpPr>
            <a:spLocks/>
          </p:cNvSpPr>
          <p:nvPr/>
        </p:nvSpPr>
        <p:spPr bwMode="auto">
          <a:xfrm>
            <a:off x="1295400" y="3175000"/>
            <a:ext cx="2743200" cy="2006600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3CA5409D-ABA2-8148-9A63-1A15E962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338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8" name="Rectangle 8">
            <a:extLst>
              <a:ext uri="{FF2B5EF4-FFF2-40B4-BE49-F238E27FC236}">
                <a16:creationId xmlns:a16="http://schemas.microsoft.com/office/drawing/2014/main" id="{A0C32DCD-CC5A-6344-8626-A8206460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004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9" name="Rectangle 9">
            <a:extLst>
              <a:ext uri="{FF2B5EF4-FFF2-40B4-BE49-F238E27FC236}">
                <a16:creationId xmlns:a16="http://schemas.microsoft.com/office/drawing/2014/main" id="{928A521D-6F39-8245-B11E-50CF8808E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2986088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50" name="AutoShape 10">
            <a:extLst>
              <a:ext uri="{FF2B5EF4-FFF2-40B4-BE49-F238E27FC236}">
                <a16:creationId xmlns:a16="http://schemas.microsoft.com/office/drawing/2014/main" id="{582BA9D5-2BAB-194C-A625-6C6F701E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276600"/>
            <a:ext cx="1676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79" name="Text Box 11">
            <a:extLst>
              <a:ext uri="{FF2B5EF4-FFF2-40B4-BE49-F238E27FC236}">
                <a16:creationId xmlns:a16="http://schemas.microsoft.com/office/drawing/2014/main" id="{7F3E9513-0F1A-344A-9553-CB4673FD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864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All points will be classified as </a:t>
            </a:r>
            <a:r>
              <a:rPr lang="en-US" altLang="en-US" sz="2000" b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edges</a:t>
            </a:r>
            <a:endParaRPr lang="ru-RU" altLang="en-US" sz="2000" b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7180" name="Text Box 12">
            <a:extLst>
              <a:ext uri="{FF2B5EF4-FFF2-40B4-BE49-F238E27FC236}">
                <a16:creationId xmlns:a16="http://schemas.microsoft.com/office/drawing/2014/main" id="{D41009EA-E332-444D-88E6-7676A503D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8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Corner !</a:t>
            </a:r>
            <a:endParaRPr lang="ru-RU" altLang="en-US" b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9" grpId="0" autoUpdateAnimBg="0"/>
      <p:bldP spid="64718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432CB65-A742-D942-AE83-91761ACBE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Scale Invariant Detection</a:t>
            </a:r>
            <a:endParaRPr lang="ru-RU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FA3BE1D-EC1C-2047-9C36-F007900C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z="2000"/>
              <a:t>Consider regions (e.g. circles) of different sizes around a point</a:t>
            </a:r>
          </a:p>
          <a:p>
            <a:r>
              <a:rPr lang="en-US" altLang="en-US" sz="2000"/>
              <a:t>Regions of corresponding sizes will look the same in both images</a:t>
            </a:r>
            <a:endParaRPr lang="ru-RU" altLang="en-US" sz="2000"/>
          </a:p>
        </p:txBody>
      </p:sp>
      <p:sp>
        <p:nvSpPr>
          <p:cNvPr id="62468" name="Freeform 4">
            <a:extLst>
              <a:ext uri="{FF2B5EF4-FFF2-40B4-BE49-F238E27FC236}">
                <a16:creationId xmlns:a16="http://schemas.microsoft.com/office/drawing/2014/main" id="{4752DE98-4285-AC4A-A04E-5BC136D3395B}"/>
              </a:ext>
            </a:extLst>
          </p:cNvPr>
          <p:cNvSpPr>
            <a:spLocks/>
          </p:cNvSpPr>
          <p:nvPr/>
        </p:nvSpPr>
        <p:spPr bwMode="auto">
          <a:xfrm>
            <a:off x="2209800" y="4775200"/>
            <a:ext cx="2743200" cy="2006600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Oval 5">
            <a:extLst>
              <a:ext uri="{FF2B5EF4-FFF2-40B4-BE49-F238E27FC236}">
                <a16:creationId xmlns:a16="http://schemas.microsoft.com/office/drawing/2014/main" id="{164C2E60-2D6E-214F-9708-176E44F90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4727575"/>
            <a:ext cx="3810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8198" name="Oval 6">
            <a:extLst>
              <a:ext uri="{FF2B5EF4-FFF2-40B4-BE49-F238E27FC236}">
                <a16:creationId xmlns:a16="http://schemas.microsoft.com/office/drawing/2014/main" id="{1913E9A5-B7E8-324A-988E-7F638E5A2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546600"/>
            <a:ext cx="795337" cy="7905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8199" name="Oval 7">
            <a:extLst>
              <a:ext uri="{FF2B5EF4-FFF2-40B4-BE49-F238E27FC236}">
                <a16:creationId xmlns:a16="http://schemas.microsoft.com/office/drawing/2014/main" id="{8A6DD45C-5930-1C43-ABF6-E05FBF80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4256088"/>
            <a:ext cx="1447800" cy="1371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8200" name="Oval 8">
            <a:extLst>
              <a:ext uri="{FF2B5EF4-FFF2-40B4-BE49-F238E27FC236}">
                <a16:creationId xmlns:a16="http://schemas.microsoft.com/office/drawing/2014/main" id="{4FC14EEB-A8BA-844D-825C-7DD61C7C5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89350"/>
            <a:ext cx="2514600" cy="2514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62473" name="Group 9">
            <a:extLst>
              <a:ext uri="{FF2B5EF4-FFF2-40B4-BE49-F238E27FC236}">
                <a16:creationId xmlns:a16="http://schemas.microsoft.com/office/drawing/2014/main" id="{133D92DF-E2D0-9342-AA2A-0F7473147F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05600" y="4545013"/>
            <a:ext cx="609600" cy="560387"/>
            <a:chOff x="3024" y="2112"/>
            <a:chExt cx="2112" cy="1948"/>
          </a:xfrm>
        </p:grpSpPr>
        <p:sp>
          <p:nvSpPr>
            <p:cNvPr id="62474" name="Freeform 10">
              <a:extLst>
                <a:ext uri="{FF2B5EF4-FFF2-40B4-BE49-F238E27FC236}">
                  <a16:creationId xmlns:a16="http://schemas.microsoft.com/office/drawing/2014/main" id="{D2899F52-FADB-D24D-9DF2-6B1E67B15A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8" y="2796"/>
              <a:ext cx="1728" cy="1264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Oval 11">
              <a:extLst>
                <a:ext uri="{FF2B5EF4-FFF2-40B4-BE49-F238E27FC236}">
                  <a16:creationId xmlns:a16="http://schemas.microsoft.com/office/drawing/2014/main" id="{AC2BE9B0-D9BD-4F47-A15C-DB7415A587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4" y="2112"/>
              <a:ext cx="1584" cy="158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8" grpId="0" animBg="1"/>
      <p:bldP spid="648199" grpId="0" animBg="1"/>
      <p:bldP spid="6482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>
            <a:extLst>
              <a:ext uri="{FF2B5EF4-FFF2-40B4-BE49-F238E27FC236}">
                <a16:creationId xmlns:a16="http://schemas.microsoft.com/office/drawing/2014/main" id="{F9B803A2-07DB-164A-AFB9-A15BC142F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5F62DCA0-DC43-2549-979B-0A2DA87033F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>
            <a:extLst>
              <a:ext uri="{FF2B5EF4-FFF2-40B4-BE49-F238E27FC236}">
                <a16:creationId xmlns:a16="http://schemas.microsoft.com/office/drawing/2014/main" id="{DAB070DD-55AE-774A-A3FD-E78FD0DE56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>
            <a:extLst>
              <a:ext uri="{FF2B5EF4-FFF2-40B4-BE49-F238E27FC236}">
                <a16:creationId xmlns:a16="http://schemas.microsoft.com/office/drawing/2014/main" id="{DEF2249F-D49A-5447-BDBF-A49C252CF273}"/>
              </a:ext>
            </a:extLst>
          </p:cNvPr>
          <p:cNvSpPr>
            <a:spLocks/>
          </p:cNvSpPr>
          <p:nvPr/>
        </p:nvSpPr>
        <p:spPr bwMode="auto">
          <a:xfrm>
            <a:off x="2781300" y="5910263"/>
            <a:ext cx="3632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cs typeface="Arial" panose="020B0604020202020204" pitchFamily="34" charset="0"/>
                <a:sym typeface="Arial" panose="020B0604020202020204" pitchFamily="34" charset="0"/>
              </a:rPr>
              <a:t>NASA Mars Rover images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cs typeface="Arial" panose="020B0604020202020204" pitchFamily="34" charset="0"/>
                <a:sym typeface="Arial" panose="020B0604020202020204" pitchFamily="34" charset="0"/>
              </a:rPr>
              <a:t>with SIFT feature matches</a:t>
            </a:r>
            <a:br>
              <a:rPr lang="en-US" altLang="en-US" sz="1600"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1600">
                <a:cs typeface="Arial" panose="020B0604020202020204" pitchFamily="34" charset="0"/>
                <a:sym typeface="Arial" panose="020B0604020202020204" pitchFamily="34" charset="0"/>
              </a:rPr>
              <a:t>Figure by Noah Snavely</a:t>
            </a: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241C379A-24BE-1D43-97D8-39962F103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altLang="en-US"/>
              <a:t>Answer below </a:t>
            </a:r>
            <a:r>
              <a:rPr lang="en-US" altLang="en-US" sz="2400"/>
              <a:t>(look for tiny colored squares…)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>
            <a:extLst>
              <a:ext uri="{FF2B5EF4-FFF2-40B4-BE49-F238E27FC236}">
                <a16:creationId xmlns:a16="http://schemas.microsoft.com/office/drawing/2014/main" id="{24E3F93C-5B89-CB47-9D70-A113A1A4D9B8}"/>
              </a:ext>
            </a:extLst>
          </p:cNvPr>
          <p:cNvSpPr>
            <a:spLocks/>
          </p:cNvSpPr>
          <p:nvPr/>
        </p:nvSpPr>
        <p:spPr bwMode="auto">
          <a:xfrm>
            <a:off x="7162800" y="2803525"/>
            <a:ext cx="863600" cy="1955800"/>
          </a:xfrm>
          <a:custGeom>
            <a:avLst/>
            <a:gdLst>
              <a:gd name="T0" fmla="*/ 0 w 544"/>
              <a:gd name="T1" fmla="*/ 2147483646 h 1232"/>
              <a:gd name="T2" fmla="*/ 2147483646 w 544"/>
              <a:gd name="T3" fmla="*/ 2147483646 h 1232"/>
              <a:gd name="T4" fmla="*/ 2147483646 w 544"/>
              <a:gd name="T5" fmla="*/ 2147483646 h 1232"/>
              <a:gd name="T6" fmla="*/ 2147483646 w 544"/>
              <a:gd name="T7" fmla="*/ 2147483646 h 1232"/>
              <a:gd name="T8" fmla="*/ 2147483646 w 544"/>
              <a:gd name="T9" fmla="*/ 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1232"/>
              <a:gd name="T17" fmla="*/ 544 w 544"/>
              <a:gd name="T18" fmla="*/ 1232 h 1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1232">
                <a:moveTo>
                  <a:pt x="0" y="1104"/>
                </a:moveTo>
                <a:cubicBezTo>
                  <a:pt x="172" y="1168"/>
                  <a:pt x="344" y="1232"/>
                  <a:pt x="432" y="1152"/>
                </a:cubicBezTo>
                <a:cubicBezTo>
                  <a:pt x="520" y="1072"/>
                  <a:pt x="544" y="776"/>
                  <a:pt x="528" y="624"/>
                </a:cubicBezTo>
                <a:cubicBezTo>
                  <a:pt x="512" y="472"/>
                  <a:pt x="336" y="344"/>
                  <a:pt x="336" y="240"/>
                </a:cubicBezTo>
                <a:cubicBezTo>
                  <a:pt x="336" y="136"/>
                  <a:pt x="432" y="68"/>
                  <a:pt x="528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1" name="Freeform 3">
            <a:extLst>
              <a:ext uri="{FF2B5EF4-FFF2-40B4-BE49-F238E27FC236}">
                <a16:creationId xmlns:a16="http://schemas.microsoft.com/office/drawing/2014/main" id="{B08DA130-FEFA-774B-985C-CD1E1572B145}"/>
              </a:ext>
            </a:extLst>
          </p:cNvPr>
          <p:cNvSpPr>
            <a:spLocks/>
          </p:cNvSpPr>
          <p:nvPr/>
        </p:nvSpPr>
        <p:spPr bwMode="auto">
          <a:xfrm>
            <a:off x="5715000" y="4872038"/>
            <a:ext cx="1054100" cy="1344612"/>
          </a:xfrm>
          <a:custGeom>
            <a:avLst/>
            <a:gdLst>
              <a:gd name="T0" fmla="*/ 0 w 664"/>
              <a:gd name="T1" fmla="*/ 2147483646 h 847"/>
              <a:gd name="T2" fmla="*/ 2147483646 w 664"/>
              <a:gd name="T3" fmla="*/ 2147483646 h 847"/>
              <a:gd name="T4" fmla="*/ 2147483646 w 664"/>
              <a:gd name="T5" fmla="*/ 2147483646 h 847"/>
              <a:gd name="T6" fmla="*/ 2147483646 w 664"/>
              <a:gd name="T7" fmla="*/ 2147483646 h 847"/>
              <a:gd name="T8" fmla="*/ 2147483646 w 664"/>
              <a:gd name="T9" fmla="*/ 2147483646 h 847"/>
              <a:gd name="T10" fmla="*/ 2147483646 w 664"/>
              <a:gd name="T11" fmla="*/ 0 h 8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4"/>
              <a:gd name="T19" fmla="*/ 0 h 847"/>
              <a:gd name="T20" fmla="*/ 664 w 664"/>
              <a:gd name="T21" fmla="*/ 847 h 8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4" h="847">
                <a:moveTo>
                  <a:pt x="0" y="791"/>
                </a:moveTo>
                <a:cubicBezTo>
                  <a:pt x="208" y="819"/>
                  <a:pt x="416" y="847"/>
                  <a:pt x="480" y="791"/>
                </a:cubicBezTo>
                <a:cubicBezTo>
                  <a:pt x="544" y="735"/>
                  <a:pt x="360" y="527"/>
                  <a:pt x="384" y="455"/>
                </a:cubicBezTo>
                <a:cubicBezTo>
                  <a:pt x="408" y="383"/>
                  <a:pt x="584" y="399"/>
                  <a:pt x="624" y="359"/>
                </a:cubicBezTo>
                <a:cubicBezTo>
                  <a:pt x="664" y="319"/>
                  <a:pt x="628" y="275"/>
                  <a:pt x="624" y="215"/>
                </a:cubicBezTo>
                <a:cubicBezTo>
                  <a:pt x="620" y="155"/>
                  <a:pt x="610" y="77"/>
                  <a:pt x="601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35DF6FD1-FCC7-754D-B02F-A28ADF133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Scale Invariant Detection</a:t>
            </a:r>
            <a:endParaRPr lang="ru-RU" altLang="en-US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396EA277-535E-6545-8396-20FDC1A06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z="2000"/>
              <a:t>The problem: how do we choose corresponding circles </a:t>
            </a:r>
            <a:r>
              <a:rPr lang="en-US" altLang="en-US" sz="2000" b="1" i="1">
                <a:solidFill>
                  <a:srgbClr val="0033CC"/>
                </a:solidFill>
              </a:rPr>
              <a:t>independently</a:t>
            </a:r>
            <a:r>
              <a:rPr lang="en-US" altLang="en-US" sz="2000"/>
              <a:t> in each image?</a:t>
            </a:r>
          </a:p>
          <a:p>
            <a:endParaRPr lang="en-US" altLang="en-US" sz="2000"/>
          </a:p>
          <a:p>
            <a:r>
              <a:rPr lang="en-US" altLang="en-US" sz="2000"/>
              <a:t>Choose the scale of the “best” corner</a:t>
            </a:r>
          </a:p>
        </p:txBody>
      </p:sp>
      <p:sp>
        <p:nvSpPr>
          <p:cNvPr id="63494" name="Freeform 6">
            <a:extLst>
              <a:ext uri="{FF2B5EF4-FFF2-40B4-BE49-F238E27FC236}">
                <a16:creationId xmlns:a16="http://schemas.microsoft.com/office/drawing/2014/main" id="{18238A3F-2F3D-344D-9CB1-32668EBC90F7}"/>
              </a:ext>
            </a:extLst>
          </p:cNvPr>
          <p:cNvSpPr>
            <a:spLocks/>
          </p:cNvSpPr>
          <p:nvPr/>
        </p:nvSpPr>
        <p:spPr bwMode="auto">
          <a:xfrm>
            <a:off x="2057400" y="4546600"/>
            <a:ext cx="2743200" cy="2006600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Oval 7">
            <a:extLst>
              <a:ext uri="{FF2B5EF4-FFF2-40B4-BE49-F238E27FC236}">
                <a16:creationId xmlns:a16="http://schemas.microsoft.com/office/drawing/2014/main" id="{B7DC522E-D3DD-3F44-86BF-EA98D8EA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4498975"/>
            <a:ext cx="3810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6" name="Oval 8">
            <a:extLst>
              <a:ext uri="{FF2B5EF4-FFF2-40B4-BE49-F238E27FC236}">
                <a16:creationId xmlns:a16="http://schemas.microsoft.com/office/drawing/2014/main" id="{A81A4081-EF09-C645-ABD6-1D31D2FB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4318000"/>
            <a:ext cx="795337" cy="7905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7" name="Oval 9">
            <a:extLst>
              <a:ext uri="{FF2B5EF4-FFF2-40B4-BE49-F238E27FC236}">
                <a16:creationId xmlns:a16="http://schemas.microsoft.com/office/drawing/2014/main" id="{95A265E2-7F0C-0A44-94E7-6290F588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4027488"/>
            <a:ext cx="1447800" cy="1371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8" name="Oval 10">
            <a:extLst>
              <a:ext uri="{FF2B5EF4-FFF2-40B4-BE49-F238E27FC236}">
                <a16:creationId xmlns:a16="http://schemas.microsoft.com/office/drawing/2014/main" id="{9EA3226E-AE14-5543-8222-0F7C4B607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460750"/>
            <a:ext cx="2514600" cy="2514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9" name="Freeform 11">
            <a:extLst>
              <a:ext uri="{FF2B5EF4-FFF2-40B4-BE49-F238E27FC236}">
                <a16:creationId xmlns:a16="http://schemas.microsoft.com/office/drawing/2014/main" id="{378670BC-A321-F94A-9A7F-FB4388F74EE0}"/>
              </a:ext>
            </a:extLst>
          </p:cNvPr>
          <p:cNvSpPr>
            <a:spLocks noChangeAspect="1"/>
          </p:cNvSpPr>
          <p:nvPr/>
        </p:nvSpPr>
        <p:spPr bwMode="auto">
          <a:xfrm>
            <a:off x="6664325" y="4513263"/>
            <a:ext cx="498475" cy="363537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Oval 12">
            <a:extLst>
              <a:ext uri="{FF2B5EF4-FFF2-40B4-BE49-F238E27FC236}">
                <a16:creationId xmlns:a16="http://schemas.microsoft.com/office/drawing/2014/main" id="{F62DD5B3-D1BB-AA43-9EB9-6CD9BFD4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151313"/>
            <a:ext cx="795338" cy="7905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501" name="Oval 13">
            <a:extLst>
              <a:ext uri="{FF2B5EF4-FFF2-40B4-BE49-F238E27FC236}">
                <a16:creationId xmlns:a16="http://schemas.microsoft.com/office/drawing/2014/main" id="{0A52FBD0-D4E0-A641-B21C-BCA8AC169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860800"/>
            <a:ext cx="1447800" cy="1371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502" name="Oval 14">
            <a:extLst>
              <a:ext uri="{FF2B5EF4-FFF2-40B4-BE49-F238E27FC236}">
                <a16:creationId xmlns:a16="http://schemas.microsoft.com/office/drawing/2014/main" id="{AAADB15B-F2D3-2747-897A-9CED8020A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3294063"/>
            <a:ext cx="2514600" cy="2514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503" name="Oval 15">
            <a:extLst>
              <a:ext uri="{FF2B5EF4-FFF2-40B4-BE49-F238E27FC236}">
                <a16:creationId xmlns:a16="http://schemas.microsoft.com/office/drawing/2014/main" id="{8D00BBCE-4391-454C-9475-875B94F0D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4316413"/>
            <a:ext cx="457200" cy="45561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55FC3D79-D80C-B544-A942-E5D655806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selection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1B597C8-604A-A447-AAA0-15ED3E107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3399"/>
              </a:buClr>
            </a:pPr>
            <a:r>
              <a:rPr lang="en-US" altLang="en-US" sz="2000"/>
              <a:t>Distribute points evenly over the image</a:t>
            </a:r>
          </a:p>
        </p:txBody>
      </p:sp>
      <p:pic>
        <p:nvPicPr>
          <p:cNvPr id="651268" name="Picture 4" descr="adaptiveNMS1">
            <a:extLst>
              <a:ext uri="{FF2B5EF4-FFF2-40B4-BE49-F238E27FC236}">
                <a16:creationId xmlns:a16="http://schemas.microsoft.com/office/drawing/2014/main" id="{056905F5-0FB8-E744-94AA-2F9D06DF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3878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1269" name="Picture 5" descr="adaptiveNMS2">
            <a:extLst>
              <a:ext uri="{FF2B5EF4-FFF2-40B4-BE49-F238E27FC236}">
                <a16:creationId xmlns:a16="http://schemas.microsoft.com/office/drawing/2014/main" id="{BB577A2E-CDAE-484F-9CD8-E0B0E814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2741613"/>
            <a:ext cx="43878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1270" name="Picture 6" descr="adaptiveNMS3">
            <a:extLst>
              <a:ext uri="{FF2B5EF4-FFF2-40B4-BE49-F238E27FC236}">
                <a16:creationId xmlns:a16="http://schemas.microsoft.com/office/drawing/2014/main" id="{3139ABB6-BE05-C640-9547-99DD356A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751138"/>
            <a:ext cx="43878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1271" name="Picture 7" descr="adaptiveNMS4">
            <a:extLst>
              <a:ext uri="{FF2B5EF4-FFF2-40B4-BE49-F238E27FC236}">
                <a16:creationId xmlns:a16="http://schemas.microsoft.com/office/drawing/2014/main" id="{E858B973-B7D5-A04B-94FD-16079404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735263"/>
            <a:ext cx="43878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1272" name="Picture 8" descr="adaptiveNMS5">
            <a:extLst>
              <a:ext uri="{FF2B5EF4-FFF2-40B4-BE49-F238E27FC236}">
                <a16:creationId xmlns:a16="http://schemas.microsoft.com/office/drawing/2014/main" id="{CFCEDC2C-9F99-F749-A725-DF8D5337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751138"/>
            <a:ext cx="43783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B61658F8-98B5-D142-983E-9ED3CA82D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Adaptive Non-maximal Suppression</a:t>
            </a:r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84A41265-B4F7-CF41-9BC8-0FB969009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Desired: Fixed # of features per image</a:t>
            </a:r>
          </a:p>
          <a:p>
            <a:pPr lvl="1"/>
            <a:r>
              <a:rPr lang="en-US" altLang="en-US" sz="1800"/>
              <a:t>Want evenly distributed spatially…</a:t>
            </a:r>
          </a:p>
          <a:p>
            <a:pPr lvl="1"/>
            <a:r>
              <a:rPr lang="en-US" altLang="en-US" sz="1800"/>
              <a:t>Sort points by non-maximal suppression radius</a:t>
            </a:r>
            <a:br>
              <a:rPr lang="en-US" altLang="en-US" sz="1800"/>
            </a:br>
            <a:r>
              <a:rPr lang="en-US" altLang="en-US" sz="1800"/>
              <a:t>[Brown, Szeliski, Winder, CVPR’05]</a:t>
            </a:r>
          </a:p>
        </p:txBody>
      </p:sp>
      <p:pic>
        <p:nvPicPr>
          <p:cNvPr id="65540" name="Picture 9">
            <a:extLst>
              <a:ext uri="{FF2B5EF4-FFF2-40B4-BE49-F238E27FC236}">
                <a16:creationId xmlns:a16="http://schemas.microsoft.com/office/drawing/2014/main" id="{82965F55-7EC3-264D-B3A7-8EE99094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57413"/>
            <a:ext cx="542290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6145C65-8EEC-004A-9629-39D546984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descriptors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47ABB6-A663-964C-AB7A-E5E3B7EA3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We know how to detect points</a:t>
            </a:r>
          </a:p>
          <a:p>
            <a:pPr>
              <a:spcBef>
                <a:spcPct val="0"/>
              </a:spcBef>
            </a:pPr>
            <a:r>
              <a:rPr lang="en-US" altLang="en-US"/>
              <a:t>Next question: </a:t>
            </a:r>
            <a:r>
              <a:rPr lang="en-US" altLang="en-US" b="1">
                <a:solidFill>
                  <a:srgbClr val="FF0000"/>
                </a:solidFill>
              </a:rPr>
              <a:t>How to match them?</a:t>
            </a:r>
            <a:endParaRPr lang="ru-RU" altLang="en-US" b="1">
              <a:solidFill>
                <a:srgbClr val="FF0000"/>
              </a:solidFill>
            </a:endParaRPr>
          </a:p>
          <a:p>
            <a:endParaRPr lang="en-US" altLang="en-US"/>
          </a:p>
        </p:txBody>
      </p:sp>
      <p:pic>
        <p:nvPicPr>
          <p:cNvPr id="5124" name="Picture 4" descr="SIFT2">
            <a:extLst>
              <a:ext uri="{FF2B5EF4-FFF2-40B4-BE49-F238E27FC236}">
                <a16:creationId xmlns:a16="http://schemas.microsoft.com/office/drawing/2014/main" id="{DAD357C8-3F61-9741-87AF-E8E6A86DBE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5622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SIFT1">
            <a:extLst>
              <a:ext uri="{FF2B5EF4-FFF2-40B4-BE49-F238E27FC236}">
                <a16:creationId xmlns:a16="http://schemas.microsoft.com/office/drawing/2014/main" id="{B0FE28CE-9C25-9448-9658-B43EA47B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562225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6">
            <a:extLst>
              <a:ext uri="{FF2B5EF4-FFF2-40B4-BE49-F238E27FC236}">
                <a16:creationId xmlns:a16="http://schemas.microsoft.com/office/drawing/2014/main" id="{29FE09FE-5786-1C49-8688-3AA74F22A1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9300" y="3362325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4B16F590-D421-D449-B1B3-57AD87612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2275" y="3632200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BBAFAC54-9DD9-1E4E-BFAB-3691862982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4275" y="4733925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EF823E73-0664-3D43-9A87-6DEEF8FD0A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1475" y="4276725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6E2F8C1F-05FE-6D4D-B51D-078260A6FB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4875" y="3857625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13DC7191-2229-3E45-ADF8-110F66770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660650"/>
            <a:ext cx="793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3324" name="Text Box 12">
            <a:extLst>
              <a:ext uri="{FF2B5EF4-FFF2-40B4-BE49-F238E27FC236}">
                <a16:creationId xmlns:a16="http://schemas.microsoft.com/office/drawing/2014/main" id="{CD85D2C6-4ADC-1242-A99C-89E19777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92738"/>
            <a:ext cx="7467600" cy="831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descriptor should be:</a:t>
            </a:r>
          </a:p>
          <a:p>
            <a:pPr lvl="1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b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Invariant		2.  Distinctive</a:t>
            </a:r>
            <a:endParaRPr lang="ru-RU" altLang="en-US" sz="2400" b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4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D587124-BB56-404D-8277-35FB6BADE1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Feature Descriptor – MOPS</a:t>
            </a: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25546897-13C9-C04B-9C6C-A185FCB64C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D921420-F802-6147-9C43-9FCA6A480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Multi-Scale Oriented Patches</a:t>
            </a:r>
          </a:p>
        </p:txBody>
      </p:sp>
      <p:sp>
        <p:nvSpPr>
          <p:cNvPr id="655363" name="Rectangle 3">
            <a:extLst>
              <a:ext uri="{FF2B5EF4-FFF2-40B4-BE49-F238E27FC236}">
                <a16:creationId xmlns:a16="http://schemas.microsoft.com/office/drawing/2014/main" id="{51978F75-3594-4447-8DE3-AAEF6BCC0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Interest points</a:t>
            </a:r>
          </a:p>
          <a:p>
            <a:pPr lvl="1"/>
            <a:r>
              <a:rPr lang="en-US" altLang="en-US"/>
              <a:t>Multi-scale Harris corners</a:t>
            </a:r>
          </a:p>
          <a:p>
            <a:pPr lvl="1"/>
            <a:r>
              <a:rPr lang="en-US" altLang="en-US"/>
              <a:t>Orientation from blurred gradient</a:t>
            </a:r>
          </a:p>
          <a:p>
            <a:pPr lvl="1"/>
            <a:r>
              <a:rPr lang="en-US" altLang="en-US"/>
              <a:t>Geometrically invariant to rotation</a:t>
            </a:r>
          </a:p>
          <a:p>
            <a:r>
              <a:rPr lang="en-US" altLang="en-US"/>
              <a:t>Descriptor vector</a:t>
            </a:r>
          </a:p>
          <a:p>
            <a:pPr lvl="1"/>
            <a:r>
              <a:rPr lang="en-US" altLang="en-US"/>
              <a:t>Bias/gain normalized sampling of local patch (8x8)</a:t>
            </a:r>
          </a:p>
          <a:p>
            <a:pPr lvl="1"/>
            <a:r>
              <a:rPr lang="en-US" altLang="en-US"/>
              <a:t>Photometrically invariant to affine changes in intensity</a:t>
            </a:r>
          </a:p>
          <a:p>
            <a:r>
              <a:rPr lang="en-US" altLang="en-US"/>
              <a:t>[Brown, Szeliski, Winder, CVPR’2005]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83DA98E-EE19-C843-8418-4250FADE6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Detect Features, setup Frame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DB2A0C4-B353-0A4D-B890-2B929E17E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3399"/>
              </a:buClr>
            </a:pPr>
            <a:r>
              <a:rPr lang="en-US" altLang="en-US"/>
              <a:t>Orientation = blurred gradient</a:t>
            </a:r>
          </a:p>
          <a:p>
            <a:pPr>
              <a:buClr>
                <a:srgbClr val="003399"/>
              </a:buClr>
            </a:pPr>
            <a:r>
              <a:rPr lang="en-US" altLang="en-US"/>
              <a:t>Rotation Invariant Frame</a:t>
            </a:r>
          </a:p>
          <a:p>
            <a:pPr lvl="1">
              <a:buClr>
                <a:srgbClr val="003399"/>
              </a:buClr>
            </a:pPr>
            <a:r>
              <a:rPr lang="en-US" altLang="en-US"/>
              <a:t>Scale-space position (x, y, s) + orientation (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</a:t>
            </a:r>
            <a:r>
              <a:rPr lang="en-US" altLang="en-US"/>
              <a:t>)</a:t>
            </a:r>
          </a:p>
        </p:txBody>
      </p:sp>
      <p:pic>
        <p:nvPicPr>
          <p:cNvPr id="9220" name="Picture 4" descr="matierb1">
            <a:extLst>
              <a:ext uri="{FF2B5EF4-FFF2-40B4-BE49-F238E27FC236}">
                <a16:creationId xmlns:a16="http://schemas.microsoft.com/office/drawing/2014/main" id="{6DD7B9F5-5308-FC4F-9A0C-D52E06E3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49625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A477D00-F49A-EB4D-9440-097C6514B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Detections at multiple scales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3F64F391-B51F-C74A-88D4-C454D67F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443038"/>
            <a:ext cx="91249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tierb1">
            <a:extLst>
              <a:ext uri="{FF2B5EF4-FFF2-40B4-BE49-F238E27FC236}">
                <a16:creationId xmlns:a16="http://schemas.microsoft.com/office/drawing/2014/main" id="{C072AE61-4BA1-CA40-A1F9-DD3388B9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49625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9D3F342C-65A7-6844-8D56-A2F259452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MOPS descriptor vector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1BC456E-8BE7-5C43-9A77-27510A255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8x8 oriented patch</a:t>
            </a:r>
          </a:p>
          <a:p>
            <a:pPr lvl="1"/>
            <a:r>
              <a:rPr lang="en-US" altLang="en-US"/>
              <a:t>Sampled at 5 x scale</a:t>
            </a:r>
          </a:p>
          <a:p>
            <a:r>
              <a:rPr lang="en-US" altLang="en-US"/>
              <a:t>Bias/gain normalisation:  I’ = (I –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</a:t>
            </a:r>
            <a:r>
              <a:rPr lang="en-US" altLang="en-US"/>
              <a:t>)/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</a:t>
            </a:r>
          </a:p>
        </p:txBody>
      </p:sp>
      <p:pic>
        <p:nvPicPr>
          <p:cNvPr id="11269" name="Picture 5" descr="matierbf1">
            <a:extLst>
              <a:ext uri="{FF2B5EF4-FFF2-40B4-BE49-F238E27FC236}">
                <a16:creationId xmlns:a16="http://schemas.microsoft.com/office/drawing/2014/main" id="{11134881-963C-E14D-B601-F246FC2F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484688"/>
            <a:ext cx="19827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6">
            <a:extLst>
              <a:ext uri="{FF2B5EF4-FFF2-40B4-BE49-F238E27FC236}">
                <a16:creationId xmlns:a16="http://schemas.microsoft.com/office/drawing/2014/main" id="{E1E70900-4502-644C-BFCF-85E5C40BD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910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E4133F19-E04F-D547-8E3D-290D7AA8A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4938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F46C2B7F-C17A-EA42-BB1E-5953F0BAE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657600"/>
            <a:ext cx="116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0">
                <a:solidFill>
                  <a:srgbClr val="CCECFF"/>
                </a:solidFill>
                <a:latin typeface="Verdana" panose="020B0604030504040204" pitchFamily="34" charset="0"/>
              </a:rPr>
              <a:t>8 pixels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B4B2AD5C-5FD2-7740-92D4-B1CAEC28BBAB}"/>
              </a:ext>
            </a:extLst>
          </p:cNvPr>
          <p:cNvSpPr txBox="1">
            <a:spLocks noChangeArrowheads="1"/>
          </p:cNvSpPr>
          <p:nvPr/>
        </p:nvSpPr>
        <p:spPr bwMode="auto">
          <a:xfrm rot="720000">
            <a:off x="4191000" y="3657600"/>
            <a:ext cx="1098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>
                <a:solidFill>
                  <a:srgbClr val="CCECFF"/>
                </a:solidFill>
                <a:latin typeface="Verdana" panose="020B0604030504040204" pitchFamily="34" charset="0"/>
              </a:rPr>
              <a:t>40 pixels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DAA39A5-AF2B-E948-B152-AF4B7253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Detection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94523EA-95A9-B24B-8AE0-9E2B2DA61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867400"/>
            <a:ext cx="7772400" cy="30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en-US" sz="2000"/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6DE803FD-903F-1043-8B77-402952750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1219200"/>
          <a:ext cx="662781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419600" imgH="2946400" progId="MSPhotoEd.3">
                  <p:embed/>
                </p:oleObj>
              </mc:Choice>
              <mc:Fallback>
                <p:oleObj name="Photo Editor Photo" r:id="rId2" imgW="4419600" imgH="29464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19200"/>
                        <a:ext cx="662781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25" name="Object 5">
            <a:extLst>
              <a:ext uri="{FF2B5EF4-FFF2-40B4-BE49-F238E27FC236}">
                <a16:creationId xmlns:a16="http://schemas.microsoft.com/office/drawing/2014/main" id="{21F1E507-8B50-8E44-BC58-C397096F5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2063" y="1223963"/>
          <a:ext cx="6621462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413250" imgH="2940050" progId="MSPhotoEd.3">
                  <p:embed/>
                </p:oleObj>
              </mc:Choice>
              <mc:Fallback>
                <p:oleObj name="Photo Editor Photo" r:id="rId4" imgW="4413250" imgH="294005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1223963"/>
                        <a:ext cx="6621462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53434CE-26C7-634C-9452-12754ACC7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Matching</a:t>
            </a:r>
          </a:p>
        </p:txBody>
      </p:sp>
      <p:sp>
        <p:nvSpPr>
          <p:cNvPr id="722947" name="Rectangle 3">
            <a:extLst>
              <a:ext uri="{FF2B5EF4-FFF2-40B4-BE49-F238E27FC236}">
                <a16:creationId xmlns:a16="http://schemas.microsoft.com/office/drawing/2014/main" id="{C8B3CC49-D42B-6D45-BD9D-278512C52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257800"/>
          </a:xfrm>
        </p:spPr>
        <p:txBody>
          <a:bodyPr/>
          <a:lstStyle/>
          <a:p>
            <a:r>
              <a:rPr lang="en-US" altLang="en-US"/>
              <a:t>How do we match the features between the images?</a:t>
            </a:r>
          </a:p>
          <a:p>
            <a:pPr lvl="1"/>
            <a:r>
              <a:rPr lang="en-US" altLang="en-US"/>
              <a:t>Need a way to </a:t>
            </a:r>
            <a:r>
              <a:rPr lang="en-US" altLang="en-US" u="sng"/>
              <a:t>describe</a:t>
            </a:r>
            <a:r>
              <a:rPr lang="en-US" altLang="en-US"/>
              <a:t> a region around each feature</a:t>
            </a:r>
          </a:p>
          <a:p>
            <a:pPr lvl="2"/>
            <a:r>
              <a:rPr lang="en-US" altLang="en-US"/>
              <a:t>e.g. image patch around each feature</a:t>
            </a:r>
          </a:p>
          <a:p>
            <a:pPr lvl="1"/>
            <a:r>
              <a:rPr lang="en-US" altLang="en-US"/>
              <a:t>Use successful matches to estimate homography</a:t>
            </a:r>
          </a:p>
          <a:p>
            <a:pPr lvl="2"/>
            <a:r>
              <a:rPr lang="en-US" altLang="en-US"/>
              <a:t>Need to do something to get rid of outliers </a:t>
            </a:r>
          </a:p>
          <a:p>
            <a:r>
              <a:rPr lang="en-US" altLang="en-US"/>
              <a:t>Issues:</a:t>
            </a:r>
          </a:p>
          <a:p>
            <a:pPr lvl="1"/>
            <a:r>
              <a:rPr lang="en-US" altLang="en-US"/>
              <a:t>What if the image patches for several interest points look similar?</a:t>
            </a:r>
          </a:p>
          <a:p>
            <a:pPr lvl="2"/>
            <a:r>
              <a:rPr lang="en-US" altLang="en-US"/>
              <a:t>Make patch size bigger</a:t>
            </a:r>
          </a:p>
          <a:p>
            <a:pPr lvl="1"/>
            <a:r>
              <a:rPr lang="en-US" altLang="en-US"/>
              <a:t>What if the image patches for the same feature look different due to scale, rotation, etc.</a:t>
            </a:r>
          </a:p>
          <a:p>
            <a:pPr lvl="2"/>
            <a:r>
              <a:rPr lang="en-US" altLang="en-US"/>
              <a:t>Need an invariant descriptor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828EBBE-5BEF-7D45-B1C4-BB421435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Invariant Feature Descriptors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6155FB9-2677-E04B-B421-2C26E0AA0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Schmid &amp; Mohr 1997, Lowe 1999, Baumberg 2000, Tuytelaars &amp; Van Gool 2000, Mikolajczyk &amp; Schmid 2001, Brown &amp; Lowe 2002, Matas et. al. 2002, Schaffalitzky &amp; Zisserman 2002 </a:t>
            </a:r>
          </a:p>
          <a:p>
            <a:endParaRPr lang="en-US" altLang="en-US" sz="2000"/>
          </a:p>
        </p:txBody>
      </p:sp>
      <p:grpSp>
        <p:nvGrpSpPr>
          <p:cNvPr id="18436" name="Group 4">
            <a:extLst>
              <a:ext uri="{FF2B5EF4-FFF2-40B4-BE49-F238E27FC236}">
                <a16:creationId xmlns:a16="http://schemas.microsoft.com/office/drawing/2014/main" id="{1553A85F-60FB-CF4D-BFD7-BB66E36041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" y="2590800"/>
            <a:ext cx="8077200" cy="4025900"/>
            <a:chOff x="10416" y="9360"/>
            <a:chExt cx="6236" cy="3109"/>
          </a:xfrm>
        </p:grpSpPr>
        <p:pic>
          <p:nvPicPr>
            <p:cNvPr id="18437" name="Picture 5" descr="featExtract1">
              <a:extLst>
                <a:ext uri="{FF2B5EF4-FFF2-40B4-BE49-F238E27FC236}">
                  <a16:creationId xmlns:a16="http://schemas.microsoft.com/office/drawing/2014/main" id="{FFEBB988-EDC8-FA40-9747-04E6A9FA2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6" y="9360"/>
              <a:ext cx="169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6" descr="featExtract2">
              <a:extLst>
                <a:ext uri="{FF2B5EF4-FFF2-40B4-BE49-F238E27FC236}">
                  <a16:creationId xmlns:a16="http://schemas.microsoft.com/office/drawing/2014/main" id="{D6976637-7654-E645-B0A7-83455AEB7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" y="10626"/>
              <a:ext cx="2302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7" descr="featData1">
              <a:extLst>
                <a:ext uri="{FF2B5EF4-FFF2-40B4-BE49-F238E27FC236}">
                  <a16:creationId xmlns:a16="http://schemas.microsoft.com/office/drawing/2014/main" id="{327A8960-9766-D14C-AA6D-5A2AB6873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4" y="10889"/>
              <a:ext cx="1229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8" descr="featData2">
              <a:extLst>
                <a:ext uri="{FF2B5EF4-FFF2-40B4-BE49-F238E27FC236}">
                  <a16:creationId xmlns:a16="http://schemas.microsoft.com/office/drawing/2014/main" id="{C38D7B3B-F6C9-7C4D-B561-5BB39B12E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4" y="9360"/>
              <a:ext cx="1229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AutoShape 9">
              <a:extLst>
                <a:ext uri="{FF2B5EF4-FFF2-40B4-BE49-F238E27FC236}">
                  <a16:creationId xmlns:a16="http://schemas.microsoft.com/office/drawing/2014/main" id="{49B141BA-5148-DE4D-906B-9EB254CAC3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13" y="9705"/>
              <a:ext cx="767" cy="576"/>
            </a:xfrm>
            <a:prstGeom prst="rightArrow">
              <a:avLst>
                <a:gd name="adj1" fmla="val 50000"/>
                <a:gd name="adj2" fmla="val 3329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8442" name="AutoShape 10">
              <a:extLst>
                <a:ext uri="{FF2B5EF4-FFF2-40B4-BE49-F238E27FC236}">
                  <a16:creationId xmlns:a16="http://schemas.microsoft.com/office/drawing/2014/main" id="{289AED33-7B5E-B641-BAAD-4213D0C36C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13659" y="11240"/>
              <a:ext cx="768" cy="576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45FC818-809C-0D4F-82DD-75C3DB3DA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Invariant Local Features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F55286D-A1F9-2D40-9C39-A6960582BF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001000" cy="1676400"/>
          </a:xfrm>
        </p:spPr>
        <p:txBody>
          <a:bodyPr/>
          <a:lstStyle/>
          <a:p>
            <a:pPr marL="0" indent="0"/>
            <a:r>
              <a:rPr lang="en-US" altLang="en-US" sz="2000"/>
              <a:t>Image content is transformed into local feature coordinates that are invariant to translation, rotation, scale, and other imaging parameters</a:t>
            </a:r>
          </a:p>
        </p:txBody>
      </p:sp>
      <p:pic>
        <p:nvPicPr>
          <p:cNvPr id="19460" name="Picture 4" descr="sift-feat">
            <a:extLst>
              <a:ext uri="{FF2B5EF4-FFF2-40B4-BE49-F238E27FC236}">
                <a16:creationId xmlns:a16="http://schemas.microsoft.com/office/drawing/2014/main" id="{EB5F8FFA-294E-804E-A7E4-2B4B6EC1F9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7559675" cy="3640138"/>
          </a:xfrm>
          <a:noFill/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F3C0C921-FF01-A84F-AE0A-96BA46D4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186488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Features Descriptors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0578BE3-28FB-BC42-8230-A44F51FD5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  </a:t>
            </a:r>
            <a:endParaRPr lang="ru-RU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07A8838-35F7-664F-85AB-2F8222FB5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Feature points are used for:</a:t>
            </a:r>
          </a:p>
          <a:p>
            <a:pPr lvl="1"/>
            <a:r>
              <a:rPr lang="en-US" altLang="en-US" sz="2400"/>
              <a:t>Image alignment (homography, fundamental matrix)</a:t>
            </a:r>
          </a:p>
          <a:p>
            <a:pPr lvl="1"/>
            <a:r>
              <a:rPr lang="en-US" altLang="en-US" sz="2400"/>
              <a:t>3D reconstruction</a:t>
            </a:r>
          </a:p>
          <a:p>
            <a:pPr lvl="1"/>
            <a:r>
              <a:rPr lang="en-US" altLang="en-US" sz="2400"/>
              <a:t>Motion tracking</a:t>
            </a:r>
          </a:p>
          <a:p>
            <a:pPr lvl="1"/>
            <a:r>
              <a:rPr lang="en-US" altLang="en-US" sz="2400"/>
              <a:t>Object recognition</a:t>
            </a:r>
          </a:p>
          <a:p>
            <a:pPr lvl="1"/>
            <a:r>
              <a:rPr lang="en-US" altLang="en-US" sz="2400"/>
              <a:t>Indexing and database retrieval</a:t>
            </a:r>
          </a:p>
          <a:p>
            <a:pPr lvl="1"/>
            <a:r>
              <a:rPr lang="en-US" altLang="en-US" sz="2400"/>
              <a:t>Robot navigation</a:t>
            </a:r>
          </a:p>
          <a:p>
            <a:pPr lvl="1"/>
            <a:r>
              <a:rPr lang="en-US" altLang="en-US" sz="2400"/>
              <a:t>… other</a:t>
            </a:r>
            <a:endParaRPr lang="ru-RU" altLang="en-US" sz="24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34622</TotalTime>
  <Words>1373</Words>
  <Application>Microsoft Macintosh PowerPoint</Application>
  <PresentationFormat>On-screen Show (4:3)</PresentationFormat>
  <Paragraphs>213</Paragraphs>
  <Slides>48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Symbol</vt:lpstr>
      <vt:lpstr>Times New Roman</vt:lpstr>
      <vt:lpstr>Times New Roman Bold</vt:lpstr>
      <vt:lpstr>Verdana</vt:lpstr>
      <vt:lpstr>Wingdings</vt:lpstr>
      <vt:lpstr>Blank Presentation</vt:lpstr>
      <vt:lpstr>1_Blank Presentation</vt:lpstr>
      <vt:lpstr>Photo Editor Photo</vt:lpstr>
      <vt:lpstr>Equation</vt:lpstr>
      <vt:lpstr>Image</vt:lpstr>
      <vt:lpstr>Automatic Image Alignment</vt:lpstr>
      <vt:lpstr>Feature-based alignment</vt:lpstr>
      <vt:lpstr>A hard feature matching problem</vt:lpstr>
      <vt:lpstr>Answer below (look for tiny colored squares…)</vt:lpstr>
      <vt:lpstr>Feature Detection</vt:lpstr>
      <vt:lpstr>Feature Matching</vt:lpstr>
      <vt:lpstr>Invariant Feature Descriptors</vt:lpstr>
      <vt:lpstr>Invariant Local Features</vt:lpstr>
      <vt:lpstr>Applications  </vt:lpstr>
      <vt:lpstr>Invariant Local Features</vt:lpstr>
      <vt:lpstr>Today’s lecture</vt:lpstr>
      <vt:lpstr>Feature Detector – Harris Corner</vt:lpstr>
      <vt:lpstr>Harris corner detector</vt:lpstr>
      <vt:lpstr>The Basic Idea</vt:lpstr>
      <vt:lpstr>Harris Detector: Basic Idea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Interpreting the second moment matrix</vt:lpstr>
      <vt:lpstr>Interpreting the second moment matrix</vt:lpstr>
      <vt:lpstr>Interpreting the second moment matrix</vt:lpstr>
      <vt:lpstr>Visualization of second moment matrices</vt:lpstr>
      <vt:lpstr>Visualization of second moment matrices</vt:lpstr>
      <vt:lpstr>Interpreting the second moment matrix</vt:lpstr>
      <vt:lpstr>Interpreting the eigenvalues</vt:lpstr>
      <vt:lpstr>Harris Detector: Mathematics</vt:lpstr>
      <vt:lpstr>Harris detector: Steps</vt:lpstr>
      <vt:lpstr>Harris Detector: Workflow</vt:lpstr>
      <vt:lpstr>Harris Detector: Workflow</vt:lpstr>
      <vt:lpstr>Harris Detector: Workflow</vt:lpstr>
      <vt:lpstr>Harris Detector: Workflow</vt:lpstr>
      <vt:lpstr>Harris Detector: Workflow</vt:lpstr>
      <vt:lpstr>Harris Detector: Some Properties</vt:lpstr>
      <vt:lpstr>Harris Detector: Some Properties</vt:lpstr>
      <vt:lpstr>Harris Detector: Some Properties</vt:lpstr>
      <vt:lpstr>Scale Invariant Detection</vt:lpstr>
      <vt:lpstr>Scale Invariant Detection</vt:lpstr>
      <vt:lpstr>Feature selection</vt:lpstr>
      <vt:lpstr>Adaptive Non-maximal Suppression</vt:lpstr>
      <vt:lpstr>Feature descriptors</vt:lpstr>
      <vt:lpstr>Feature Descriptor – MOPS</vt:lpstr>
      <vt:lpstr>Multi-Scale Oriented Patches</vt:lpstr>
      <vt:lpstr>Detect Features, setup Frame</vt:lpstr>
      <vt:lpstr>Detections at multiple scales</vt:lpstr>
      <vt:lpstr>MOPS descriptor vector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</dc:title>
  <dc:creator>Alexei Efros</dc:creator>
  <cp:lastModifiedBy>Georgios Pavlakos</cp:lastModifiedBy>
  <cp:revision>669</cp:revision>
  <cp:lastPrinted>1999-10-04T18:53:50Z</cp:lastPrinted>
  <dcterms:created xsi:type="dcterms:W3CDTF">1998-05-10T17:20:27Z</dcterms:created>
  <dcterms:modified xsi:type="dcterms:W3CDTF">2023-10-10T15:21:46Z</dcterms:modified>
</cp:coreProperties>
</file>