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87" r:id="rId2"/>
    <p:sldMasterId id="2147483799" r:id="rId3"/>
    <p:sldMasterId id="2147483812" r:id="rId4"/>
    <p:sldMasterId id="2147483825" r:id="rId5"/>
    <p:sldMasterId id="2147483837" r:id="rId6"/>
    <p:sldMasterId id="2147483849" r:id="rId7"/>
    <p:sldMasterId id="2147483861" r:id="rId8"/>
    <p:sldMasterId id="2147483873" r:id="rId9"/>
  </p:sldMasterIdLst>
  <p:notesMasterIdLst>
    <p:notesMasterId r:id="rId67"/>
  </p:notesMasterIdLst>
  <p:handoutMasterIdLst>
    <p:handoutMasterId r:id="rId68"/>
  </p:handoutMasterIdLst>
  <p:sldIdLst>
    <p:sldId id="1589" r:id="rId10"/>
    <p:sldId id="3201" r:id="rId11"/>
    <p:sldId id="1664" r:id="rId12"/>
    <p:sldId id="3196" r:id="rId13"/>
    <p:sldId id="3198" r:id="rId14"/>
    <p:sldId id="3199" r:id="rId15"/>
    <p:sldId id="3200" r:id="rId16"/>
    <p:sldId id="1665" r:id="rId17"/>
    <p:sldId id="1666" r:id="rId18"/>
    <p:sldId id="1815" r:id="rId19"/>
    <p:sldId id="1662" r:id="rId20"/>
    <p:sldId id="1663" r:id="rId21"/>
    <p:sldId id="1721" r:id="rId22"/>
    <p:sldId id="1667" r:id="rId23"/>
    <p:sldId id="1668" r:id="rId24"/>
    <p:sldId id="1669" r:id="rId25"/>
    <p:sldId id="1670" r:id="rId26"/>
    <p:sldId id="1671" r:id="rId27"/>
    <p:sldId id="1672" r:id="rId28"/>
    <p:sldId id="1673" r:id="rId29"/>
    <p:sldId id="1674" r:id="rId30"/>
    <p:sldId id="1675" r:id="rId31"/>
    <p:sldId id="1676" r:id="rId32"/>
    <p:sldId id="1677" r:id="rId33"/>
    <p:sldId id="1678" r:id="rId34"/>
    <p:sldId id="1679" r:id="rId35"/>
    <p:sldId id="1680" r:id="rId36"/>
    <p:sldId id="1681" r:id="rId37"/>
    <p:sldId id="1682" r:id="rId38"/>
    <p:sldId id="1683" r:id="rId39"/>
    <p:sldId id="1684" r:id="rId40"/>
    <p:sldId id="1685" r:id="rId41"/>
    <p:sldId id="1686" r:id="rId42"/>
    <p:sldId id="1687" r:id="rId43"/>
    <p:sldId id="1723" r:id="rId44"/>
    <p:sldId id="1724" r:id="rId45"/>
    <p:sldId id="1717" r:id="rId46"/>
    <p:sldId id="1070" r:id="rId47"/>
    <p:sldId id="1078" r:id="rId48"/>
    <p:sldId id="1077" r:id="rId49"/>
    <p:sldId id="1067" r:id="rId50"/>
    <p:sldId id="1814" r:id="rId51"/>
    <p:sldId id="1132" r:id="rId52"/>
    <p:sldId id="1587" r:id="rId53"/>
    <p:sldId id="1133" r:id="rId54"/>
    <p:sldId id="1134" r:id="rId55"/>
    <p:sldId id="1135" r:id="rId56"/>
    <p:sldId id="1154" r:id="rId57"/>
    <p:sldId id="1141" r:id="rId58"/>
    <p:sldId id="1107" r:id="rId59"/>
    <p:sldId id="1108" r:id="rId60"/>
    <p:sldId id="1109" r:id="rId61"/>
    <p:sldId id="478" r:id="rId62"/>
    <p:sldId id="451" r:id="rId63"/>
    <p:sldId id="452" r:id="rId64"/>
    <p:sldId id="453" r:id="rId65"/>
    <p:sldId id="1722" r:id="rId6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B6A4056-97B5-0E49-8F39-9ABEACEC6D90}">
          <p14:sldIdLst>
            <p14:sldId id="1589"/>
            <p14:sldId id="3201"/>
            <p14:sldId id="1664"/>
            <p14:sldId id="3196"/>
            <p14:sldId id="3198"/>
            <p14:sldId id="3199"/>
            <p14:sldId id="3200"/>
            <p14:sldId id="1665"/>
            <p14:sldId id="1666"/>
          </p14:sldIdLst>
        </p14:section>
        <p14:section name="mVS" id="{4F953D25-0F9E-0A47-9B47-F11A8E29E79D}">
          <p14:sldIdLst>
            <p14:sldId id="1815"/>
            <p14:sldId id="1662"/>
            <p14:sldId id="1663"/>
            <p14:sldId id="1721"/>
            <p14:sldId id="1667"/>
            <p14:sldId id="1668"/>
            <p14:sldId id="1669"/>
            <p14:sldId id="1670"/>
            <p14:sldId id="1671"/>
            <p14:sldId id="1672"/>
            <p14:sldId id="1673"/>
            <p14:sldId id="1674"/>
            <p14:sldId id="1675"/>
            <p14:sldId id="1676"/>
            <p14:sldId id="1677"/>
            <p14:sldId id="1678"/>
            <p14:sldId id="1679"/>
            <p14:sldId id="1680"/>
            <p14:sldId id="1681"/>
            <p14:sldId id="1682"/>
            <p14:sldId id="1683"/>
            <p14:sldId id="1684"/>
            <p14:sldId id="1685"/>
            <p14:sldId id="1686"/>
            <p14:sldId id="1687"/>
            <p14:sldId id="1723"/>
            <p14:sldId id="1724"/>
            <p14:sldId id="1717"/>
            <p14:sldId id="1070"/>
            <p14:sldId id="1078"/>
            <p14:sldId id="1077"/>
            <p14:sldId id="1067"/>
            <p14:sldId id="1814"/>
            <p14:sldId id="1132"/>
            <p14:sldId id="1587"/>
            <p14:sldId id="1133"/>
            <p14:sldId id="1134"/>
            <p14:sldId id="1135"/>
            <p14:sldId id="1154"/>
            <p14:sldId id="1141"/>
            <p14:sldId id="1107"/>
            <p14:sldId id="1108"/>
            <p14:sldId id="1109"/>
            <p14:sldId id="478"/>
            <p14:sldId id="451"/>
            <p14:sldId id="452"/>
            <p14:sldId id="453"/>
            <p14:sldId id="1722"/>
          </p14:sldIdLst>
        </p14:section>
      </p14:sectionLst>
    </p:ext>
    <p:ext uri="{EFAFB233-063F-42B5-8137-9DF3F51BA10A}">
      <p15:sldGuideLst xmlns:p15="http://schemas.microsoft.com/office/powerpoint/2012/main">
        <p15:guide id="1" orient="horz" pos="39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BB4E4B"/>
    <a:srgbClr val="282828"/>
    <a:srgbClr val="000000"/>
    <a:srgbClr val="FF8AD8"/>
    <a:srgbClr val="FF0000"/>
    <a:srgbClr val="FC695A"/>
    <a:srgbClr val="59FD6D"/>
    <a:srgbClr val="FB1C0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85714" autoAdjust="0"/>
  </p:normalViewPr>
  <p:slideViewPr>
    <p:cSldViewPr>
      <p:cViewPr varScale="1">
        <p:scale>
          <a:sx n="57" d="100"/>
          <a:sy n="57" d="100"/>
        </p:scale>
        <p:origin x="772" y="40"/>
      </p:cViewPr>
      <p:guideLst>
        <p:guide orient="horz" pos="3984"/>
        <p:guide pos="2880"/>
      </p:guideLst>
    </p:cSldViewPr>
  </p:slideViewPr>
  <p:notesTextViewPr>
    <p:cViewPr>
      <p:scale>
        <a:sx n="110" d="100"/>
        <a:sy n="11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10/23/2023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10/23/2023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extLst>
      <p:ext uri="{BB962C8B-B14F-4D97-AF65-F5344CB8AC3E}">
        <p14:creationId xmlns:p14="http://schemas.microsoft.com/office/powerpoint/2010/main" val="19324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xfrm>
            <a:off x="1257300" y="720725"/>
            <a:ext cx="4800600" cy="3600450"/>
          </a:xfrm>
          <a:ln/>
        </p:spPr>
      </p:sp>
      <p:sp>
        <p:nvSpPr>
          <p:cNvPr id="243715" name="Rectangle 3"/>
          <p:cNvSpPr>
            <a:spLocks noGrp="1" noChangeArrowheads="1"/>
          </p:cNvSpPr>
          <p:nvPr>
            <p:ph type="body" idx="1"/>
          </p:nvPr>
        </p:nvSpPr>
        <p:spPr>
          <a:noFill/>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33828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xfrm>
            <a:off x="1257300" y="720725"/>
            <a:ext cx="4800600" cy="3600450"/>
          </a:xfrm>
          <a:ln/>
        </p:spPr>
      </p:sp>
      <p:sp>
        <p:nvSpPr>
          <p:cNvPr id="244739" name="Rectangle 3"/>
          <p:cNvSpPr>
            <a:spLocks noGrp="1" noChangeArrowheads="1"/>
          </p:cNvSpPr>
          <p:nvPr>
            <p:ph type="body" idx="1"/>
          </p:nvPr>
        </p:nvSpPr>
        <p:spPr>
          <a:noFill/>
        </p:spPr>
        <p:txBody>
          <a:bodyPr/>
          <a:lstStyle/>
          <a:p>
            <a:pPr>
              <a:spcBef>
                <a:spcPct val="0"/>
              </a:spcBef>
            </a:pPr>
            <a:r>
              <a:rPr lang="en-US" altLang="en-US"/>
              <a:t>Structure from motion solves the following problem:</a:t>
            </a:r>
          </a:p>
          <a:p>
            <a:pPr>
              <a:spcBef>
                <a:spcPct val="0"/>
              </a:spcBef>
            </a:pPr>
            <a:endParaRPr lang="en-US" altLang="en-US"/>
          </a:p>
          <a:p>
            <a:pPr>
              <a:spcBef>
                <a:spcPct val="0"/>
              </a:spcBef>
            </a:pPr>
            <a:r>
              <a:rPr lang="en-US" altLang="en-US"/>
              <a:t>Given a set of images of a static scene with 2D points in correspondence, shown here as color-coded points, find…</a:t>
            </a:r>
          </a:p>
          <a:p>
            <a:pPr>
              <a:spcBef>
                <a:spcPct val="0"/>
              </a:spcBef>
            </a:pPr>
            <a:endParaRPr lang="en-US" altLang="en-US"/>
          </a:p>
          <a:p>
            <a:pPr>
              <a:spcBef>
                <a:spcPct val="0"/>
              </a:spcBef>
            </a:pPr>
            <a:r>
              <a:rPr lang="en-US" altLang="en-US"/>
              <a:t>a set of 3D points P and </a:t>
            </a:r>
          </a:p>
          <a:p>
            <a:pPr>
              <a:spcBef>
                <a:spcPct val="0"/>
              </a:spcBef>
            </a:pPr>
            <a:r>
              <a:rPr lang="en-US" alt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17641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optimization </a:t>
            </a:r>
            <a:r>
              <a:rPr lang="en-US" dirty="0" err="1"/>
              <a:t>afterall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6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xfrm>
            <a:off x="1257300" y="720725"/>
            <a:ext cx="4800600" cy="3600450"/>
          </a:xfrm>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390011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257300" y="720725"/>
            <a:ext cx="4800600" cy="3600450"/>
          </a:xfrm>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8283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emphasis on the camera (localization) over structure, but you need the structure to localize yourself. Often in robots, does not have to use vision only.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17A6C-16A4-A846-A6E5-01317C4E1C7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48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insert 3D objects, need to know what the virtual camera for each frame is! </a:t>
            </a:r>
            <a:r>
              <a:rPr lang="en-US" dirty="0" err="1"/>
              <a:t>AfterEffects</a:t>
            </a:r>
            <a:endParaRPr lang="en-US" dirty="0"/>
          </a:p>
          <a:p>
            <a:r>
              <a:rPr lang="en-US" dirty="0"/>
              <a:t>VFX = Visual effects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92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Google maps and google earth make heavy use of this to reconstruct cities,</a:t>
            </a:r>
          </a:p>
          <a:p>
            <a:endParaRPr lang="en-US" dirty="0"/>
          </a:p>
        </p:txBody>
      </p:sp>
      <p:sp>
        <p:nvSpPr>
          <p:cNvPr id="4" name="Slide Number Placeholder 3"/>
          <p:cNvSpPr>
            <a:spLocks noGrp="1"/>
          </p:cNvSpPr>
          <p:nvPr>
            <p:ph type="sldNum" sz="quarter" idx="5"/>
          </p:nvPr>
        </p:nvSpPr>
        <p:spPr/>
        <p:txBody>
          <a:bodyPr/>
          <a:lstStyle/>
          <a:p>
            <a:fld id="{2CE17A6C-16A4-A846-A6E5-01317C4E1C70}" type="slidenum">
              <a:rPr lang="en-US" smtClean="0"/>
              <a:t>37</a:t>
            </a:fld>
            <a:endParaRPr lang="en-US"/>
          </a:p>
        </p:txBody>
      </p:sp>
    </p:spTree>
    <p:extLst>
      <p:ext uri="{BB962C8B-B14F-4D97-AF65-F5344CB8AC3E}">
        <p14:creationId xmlns:p14="http://schemas.microsoft.com/office/powerpoint/2010/main" val="24337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B902A3F-E80C-4E0F-97E9-7F1B551B86B8}" type="slidenum">
              <a:rPr lang="en-US">
                <a:solidFill>
                  <a:prstClr val="black"/>
                </a:solidFill>
              </a:rPr>
              <a:pPr/>
              <a:t>38</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w="9525"/>
        </p:spPr>
        <p:txBody>
          <a:bodyPr/>
          <a:lstStyle/>
          <a:p>
            <a:r>
              <a:rPr lang="en-US" dirty="0">
                <a:latin typeface="Times New Roman" pitchFamily="18" charset="0"/>
              </a:rPr>
              <a:t>In general MVS gives you more dense points</a:t>
            </a:r>
          </a:p>
          <a:p>
            <a:r>
              <a:rPr lang="en-US" dirty="0">
                <a:latin typeface="Times New Roman" pitchFamily="18" charset="0"/>
              </a:rPr>
              <a:t>It’s common to derive something like a triangle mesh from such point clouds or depth maps, but that is more of a topic for computational geometry.</a:t>
            </a:r>
          </a:p>
        </p:txBody>
      </p:sp>
    </p:spTree>
    <p:extLst>
      <p:ext uri="{BB962C8B-B14F-4D97-AF65-F5344CB8AC3E}">
        <p14:creationId xmlns:p14="http://schemas.microsoft.com/office/powerpoint/2010/main" val="1762532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also started to use it for making a record of important cultural artifacts, both for preservation and for virtual museum applications</a:t>
            </a:r>
          </a:p>
        </p:txBody>
      </p:sp>
      <p:sp>
        <p:nvSpPr>
          <p:cNvPr id="4" name="Slide Number Placeholder 3"/>
          <p:cNvSpPr>
            <a:spLocks noGrp="1"/>
          </p:cNvSpPr>
          <p:nvPr>
            <p:ph type="sldNum" sz="quarter" idx="5"/>
          </p:nvPr>
        </p:nvSpPr>
        <p:spPr/>
        <p:txBody>
          <a:bodyPr/>
          <a:lstStyle/>
          <a:p>
            <a:fld id="{555CA6A4-D76F-804D-9E0A-7D6B0F4A594E}" type="slidenum">
              <a:rPr lang="en-US" smtClean="0"/>
              <a:t>39</a:t>
            </a:fld>
            <a:endParaRPr lang="en-US"/>
          </a:p>
        </p:txBody>
      </p:sp>
    </p:spTree>
    <p:extLst>
      <p:ext uri="{BB962C8B-B14F-4D97-AF65-F5344CB8AC3E}">
        <p14:creationId xmlns:p14="http://schemas.microsoft.com/office/powerpoint/2010/main" val="162564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971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used in indoor settings for robotics applications, virtual real estate, and people are trying out new applications in this space all the time</a:t>
            </a:r>
          </a:p>
        </p:txBody>
      </p:sp>
      <p:sp>
        <p:nvSpPr>
          <p:cNvPr id="4" name="Slide Number Placeholder 3"/>
          <p:cNvSpPr>
            <a:spLocks noGrp="1"/>
          </p:cNvSpPr>
          <p:nvPr>
            <p:ph type="sldNum" sz="quarter" idx="5"/>
          </p:nvPr>
        </p:nvSpPr>
        <p:spPr/>
        <p:txBody>
          <a:bodyPr/>
          <a:lstStyle/>
          <a:p>
            <a:fld id="{555CA6A4-D76F-804D-9E0A-7D6B0F4A594E}" type="slidenum">
              <a:rPr lang="en-US" smtClean="0"/>
              <a:t>40</a:t>
            </a:fld>
            <a:endParaRPr lang="en-US"/>
          </a:p>
        </p:txBody>
      </p:sp>
    </p:spTree>
    <p:extLst>
      <p:ext uri="{BB962C8B-B14F-4D97-AF65-F5344CB8AC3E}">
        <p14:creationId xmlns:p14="http://schemas.microsoft.com/office/powerpoint/2010/main" val="1913972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basic idea of Multiview stereo starts with </a:t>
            </a:r>
          </a:p>
          <a:p>
            <a:r>
              <a:rPr lang="en-US" dirty="0"/>
              <a:t>*a single reference view of the scene</a:t>
            </a:r>
          </a:p>
          <a:p>
            <a:r>
              <a:rPr lang="en-US" dirty="0"/>
              <a:t>*And some number of neighboring views</a:t>
            </a:r>
          </a:p>
          <a:p>
            <a:endParaRPr lang="en-US" dirty="0"/>
          </a:p>
          <a:p>
            <a:r>
              <a:rPr lang="en-US" dirty="0"/>
              <a:t>*Now, much like with regular stereo, we’re going to tackle the problem by trying to figure out the depth of each pixel in our reference image</a:t>
            </a:r>
          </a:p>
          <a:p>
            <a:r>
              <a:rPr lang="en-US" dirty="0"/>
              <a:t>*which we can do by sampling depths along the ray corresponding to each reference PIXEL</a:t>
            </a:r>
          </a:p>
          <a:p>
            <a:r>
              <a:rPr lang="en-US" dirty="0"/>
              <a:t>*So for each depth we sample, we can project the corresponding point into the other images and if the corresponding patches look like they image the same part of the scene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43</a:t>
            </a:fld>
            <a:endParaRPr lang="en-US"/>
          </a:p>
        </p:txBody>
      </p:sp>
    </p:spTree>
    <p:extLst>
      <p:ext uri="{BB962C8B-B14F-4D97-AF65-F5344CB8AC3E}">
        <p14:creationId xmlns:p14="http://schemas.microsoft.com/office/powerpoint/2010/main" val="1740491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we’re evaluating the likelihood of a particular depth based on this idea that </a:t>
            </a:r>
          </a:p>
          <a:p>
            <a:r>
              <a:rPr lang="en-US" dirty="0"/>
              <a:t>IF THERE REALLY IS visible surface geometry at that depth, then these patches should look like the corresponding one in our reference view</a:t>
            </a:r>
          </a:p>
          <a:p>
            <a:r>
              <a:rPr lang="en-US" dirty="0"/>
              <a:t>And we can use something like sum of squared differences to measure error according to that similarity</a:t>
            </a:r>
          </a:p>
        </p:txBody>
      </p:sp>
      <p:sp>
        <p:nvSpPr>
          <p:cNvPr id="4" name="Slide Number Placeholder 3"/>
          <p:cNvSpPr>
            <a:spLocks noGrp="1"/>
          </p:cNvSpPr>
          <p:nvPr>
            <p:ph type="sldNum" sz="quarter" idx="5"/>
          </p:nvPr>
        </p:nvSpPr>
        <p:spPr/>
        <p:txBody>
          <a:bodyPr/>
          <a:lstStyle/>
          <a:p>
            <a:fld id="{555CA6A4-D76F-804D-9E0A-7D6B0F4A594E}" type="slidenum">
              <a:rPr lang="en-US" smtClean="0"/>
              <a:t>44</a:t>
            </a:fld>
            <a:endParaRPr lang="en-US"/>
          </a:p>
        </p:txBody>
      </p:sp>
    </p:spTree>
    <p:extLst>
      <p:ext uri="{BB962C8B-B14F-4D97-AF65-F5344CB8AC3E}">
        <p14:creationId xmlns:p14="http://schemas.microsoft.com/office/powerpoint/2010/main" val="1465411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for each reference pixel we have different error values across different guesses for the corresponding depth</a:t>
            </a:r>
          </a:p>
        </p:txBody>
      </p:sp>
      <p:sp>
        <p:nvSpPr>
          <p:cNvPr id="4" name="Slide Number Placeholder 3"/>
          <p:cNvSpPr>
            <a:spLocks noGrp="1"/>
          </p:cNvSpPr>
          <p:nvPr>
            <p:ph type="sldNum" sz="quarter" idx="5"/>
          </p:nvPr>
        </p:nvSpPr>
        <p:spPr/>
        <p:txBody>
          <a:bodyPr/>
          <a:lstStyle/>
          <a:p>
            <a:fld id="{555CA6A4-D76F-804D-9E0A-7D6B0F4A594E}" type="slidenum">
              <a:rPr lang="en-US" smtClean="0"/>
              <a:t>45</a:t>
            </a:fld>
            <a:endParaRPr lang="en-US"/>
          </a:p>
        </p:txBody>
      </p:sp>
    </p:spTree>
    <p:extLst>
      <p:ext uri="{BB962C8B-B14F-4D97-AF65-F5344CB8AC3E}">
        <p14:creationId xmlns:p14="http://schemas.microsoft.com/office/powerpoint/2010/main" val="335438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search along</a:t>
            </a:r>
          </a:p>
        </p:txBody>
      </p:sp>
      <p:sp>
        <p:nvSpPr>
          <p:cNvPr id="4" name="Slide Number Placeholder 3"/>
          <p:cNvSpPr>
            <a:spLocks noGrp="1"/>
          </p:cNvSpPr>
          <p:nvPr>
            <p:ph type="sldNum" sz="quarter" idx="5"/>
          </p:nvPr>
        </p:nvSpPr>
        <p:spPr/>
        <p:txBody>
          <a:bodyPr/>
          <a:lstStyle/>
          <a:p>
            <a:fld id="{555CA6A4-D76F-804D-9E0A-7D6B0F4A594E}" type="slidenum">
              <a:rPr lang="en-US" smtClean="0"/>
              <a:t>46</a:t>
            </a:fld>
            <a:endParaRPr lang="en-US"/>
          </a:p>
        </p:txBody>
      </p:sp>
    </p:spTree>
    <p:extLst>
      <p:ext uri="{BB962C8B-B14F-4D97-AF65-F5344CB8AC3E}">
        <p14:creationId xmlns:p14="http://schemas.microsoft.com/office/powerpoint/2010/main" val="783929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we find some convincing minimum for this error</a:t>
            </a:r>
          </a:p>
          <a:p>
            <a:r>
              <a:rPr lang="en-US" dirty="0"/>
              <a:t>*and if we do this for every pixel in the reference image then we get a depth map</a:t>
            </a:r>
          </a:p>
        </p:txBody>
      </p:sp>
      <p:sp>
        <p:nvSpPr>
          <p:cNvPr id="4" name="Slide Number Placeholder 3"/>
          <p:cNvSpPr>
            <a:spLocks noGrp="1"/>
          </p:cNvSpPr>
          <p:nvPr>
            <p:ph type="sldNum" sz="quarter" idx="5"/>
          </p:nvPr>
        </p:nvSpPr>
        <p:spPr/>
        <p:txBody>
          <a:bodyPr/>
          <a:lstStyle/>
          <a:p>
            <a:fld id="{555CA6A4-D76F-804D-9E0A-7D6B0F4A594E}" type="slidenum">
              <a:rPr lang="en-US" smtClean="0"/>
              <a:t>47</a:t>
            </a:fld>
            <a:endParaRPr lang="en-US"/>
          </a:p>
        </p:txBody>
      </p:sp>
    </p:spTree>
    <p:extLst>
      <p:ext uri="{BB962C8B-B14F-4D97-AF65-F5344CB8AC3E}">
        <p14:creationId xmlns:p14="http://schemas.microsoft.com/office/powerpoint/2010/main" val="127261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Multiview stereo better than regular 2-image stereo?</a:t>
            </a:r>
          </a:p>
          <a:p>
            <a:r>
              <a:rPr lang="en-US" dirty="0"/>
              <a:t>*well, you have multiple neighbors with which to compare, which tends to make results more robust to things like noise or occlusion</a:t>
            </a:r>
          </a:p>
          <a:p>
            <a:r>
              <a:rPr lang="en-US" dirty="0"/>
              <a:t>*and if you have lots of neighbors, some may be more useful than others, but you at least have the ability to choose some best subset to use.</a:t>
            </a:r>
          </a:p>
          <a:p>
            <a:r>
              <a:rPr lang="en-US" dirty="0"/>
              <a:t>*and each image can be a reference frame, which you can combine later to get a more complete 3D model</a:t>
            </a:r>
          </a:p>
        </p:txBody>
      </p:sp>
      <p:sp>
        <p:nvSpPr>
          <p:cNvPr id="4" name="Slide Number Placeholder 3"/>
          <p:cNvSpPr>
            <a:spLocks noGrp="1"/>
          </p:cNvSpPr>
          <p:nvPr>
            <p:ph type="sldNum" sz="quarter" idx="5"/>
          </p:nvPr>
        </p:nvSpPr>
        <p:spPr/>
        <p:txBody>
          <a:bodyPr/>
          <a:lstStyle/>
          <a:p>
            <a:fld id="{555CA6A4-D76F-804D-9E0A-7D6B0F4A594E}" type="slidenum">
              <a:rPr lang="en-US" smtClean="0"/>
              <a:t>48</a:t>
            </a:fld>
            <a:endParaRPr lang="en-US"/>
          </a:p>
        </p:txBody>
      </p:sp>
    </p:spTree>
    <p:extLst>
      <p:ext uri="{BB962C8B-B14F-4D97-AF65-F5344CB8AC3E}">
        <p14:creationId xmlns:p14="http://schemas.microsoft.com/office/powerpoint/2010/main" val="3742940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p:spPr>
        <p:txBody>
          <a:bodyPr/>
          <a:lstStyle/>
          <a:p>
            <a:r>
              <a:rPr lang="en-US" dirty="0">
                <a:latin typeface="Times New Roman" pitchFamily="18" charset="0"/>
              </a:rPr>
              <a:t>Now one thing that has a pretty big effect on your results is the size of the baseline between your cameras.</a:t>
            </a:r>
          </a:p>
          <a:p>
            <a:r>
              <a:rPr lang="en-US" dirty="0">
                <a:latin typeface="Times New Roman" pitchFamily="18" charset="0"/>
              </a:rPr>
              <a:t>*if it’s too small, then you end up with poor depth resolution. Intuitively, you can think of the limit of this being no baseline at all, which means you have just one image, and each pixel could be at any depth.</a:t>
            </a:r>
          </a:p>
          <a:p>
            <a:r>
              <a:rPr lang="en-US" dirty="0">
                <a:latin typeface="Times New Roman" pitchFamily="18" charset="0"/>
              </a:rPr>
              <a:t>*and if the baseline is too large then it means that a point in one image could appear in a lot of different places in the other image, which can turn into a hard search problem</a:t>
            </a:r>
          </a:p>
        </p:txBody>
      </p:sp>
    </p:spTree>
    <p:extLst>
      <p:ext uri="{BB962C8B-B14F-4D97-AF65-F5344CB8AC3E}">
        <p14:creationId xmlns:p14="http://schemas.microsoft.com/office/powerpoint/2010/main" val="3559152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12774353-C2BD-4067-A260-A74B9792FE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4F8EE493-F194-47CE-BFEA-76433316F3C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9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D5328FB3-5AFD-4850-A9C2-D515CF4756B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77ECCD0B-304E-4D71-B73C-EE265D8BB34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6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xfrm>
            <a:off x="1257300" y="720725"/>
            <a:ext cx="4800600" cy="3600450"/>
          </a:xfrm>
          <a:ln/>
        </p:spPr>
      </p:sp>
      <p:sp>
        <p:nvSpPr>
          <p:cNvPr id="239619" name="Rectangle 3"/>
          <p:cNvSpPr>
            <a:spLocks noGrp="1" noChangeArrowheads="1"/>
          </p:cNvSpPr>
          <p:nvPr>
            <p:ph type="body" idx="1"/>
          </p:nvPr>
        </p:nvSpPr>
        <p:spPr>
          <a:noFill/>
        </p:spPr>
        <p:txBody>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extLst>
      <p:ext uri="{BB962C8B-B14F-4D97-AF65-F5344CB8AC3E}">
        <p14:creationId xmlns:p14="http://schemas.microsoft.com/office/powerpoint/2010/main" val="93613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xfrm>
            <a:off x="1257300" y="720725"/>
            <a:ext cx="4800600" cy="3600450"/>
          </a:xfrm>
          <a:ln/>
        </p:spPr>
      </p:sp>
      <p:sp>
        <p:nvSpPr>
          <p:cNvPr id="240643" name="Rectangle 3"/>
          <p:cNvSpPr>
            <a:spLocks noGrp="1" noChangeArrowheads="1"/>
          </p:cNvSpPr>
          <p:nvPr>
            <p:ph type="body" idx="1"/>
          </p:nvPr>
        </p:nvSpPr>
        <p:spPr>
          <a:noFill/>
        </p:spPr>
        <p:txBody>
          <a:bodyPr/>
          <a:lstStyle/>
          <a:p>
            <a:pPr>
              <a:spcBef>
                <a:spcPct val="0"/>
              </a:spcBef>
            </a:pPr>
            <a:endParaRPr lang="en-US" altLang="en-US"/>
          </a:p>
        </p:txBody>
      </p:sp>
    </p:spTree>
    <p:extLst>
      <p:ext uri="{BB962C8B-B14F-4D97-AF65-F5344CB8AC3E}">
        <p14:creationId xmlns:p14="http://schemas.microsoft.com/office/powerpoint/2010/main" val="342930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xfrm>
            <a:off x="1257300" y="720725"/>
            <a:ext cx="4800600" cy="3600450"/>
          </a:xfrm>
          <a:ln/>
        </p:spPr>
      </p:sp>
      <p:sp>
        <p:nvSpPr>
          <p:cNvPr id="241667" name="Rectangle 3"/>
          <p:cNvSpPr>
            <a:spLocks noGrp="1" noChangeArrowheads="1"/>
          </p:cNvSpPr>
          <p:nvPr>
            <p:ph type="body" idx="1"/>
          </p:nvPr>
        </p:nvSpPr>
        <p:spPr>
          <a:noFill/>
        </p:spPr>
        <p:txBody>
          <a:bodyPr/>
          <a:lstStyle/>
          <a:p>
            <a:pPr>
              <a:spcBef>
                <a:spcPct val="0"/>
              </a:spcBef>
            </a:pPr>
            <a:r>
              <a:rPr lang="en-US" altLang="en-US"/>
              <a:t>Next, we match features across each pair of photos using approximate nearest neighbor matching.</a:t>
            </a:r>
          </a:p>
        </p:txBody>
      </p:sp>
    </p:spTree>
    <p:extLst>
      <p:ext uri="{BB962C8B-B14F-4D97-AF65-F5344CB8AC3E}">
        <p14:creationId xmlns:p14="http://schemas.microsoft.com/office/powerpoint/2010/main" val="223907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xfrm>
            <a:off x="1257300" y="720725"/>
            <a:ext cx="4800600" cy="3600450"/>
          </a:xfrm>
          <a:ln/>
        </p:spPr>
      </p:sp>
      <p:sp>
        <p:nvSpPr>
          <p:cNvPr id="242691" name="Rectangle 3"/>
          <p:cNvSpPr>
            <a:spLocks noGrp="1" noChangeArrowheads="1"/>
          </p:cNvSpPr>
          <p:nvPr>
            <p:ph type="body" idx="1"/>
          </p:nvPr>
        </p:nvSpPr>
        <p:spPr>
          <a:noFill/>
        </p:spPr>
        <p:txBody>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extLst>
      <p:ext uri="{BB962C8B-B14F-4D97-AF65-F5344CB8AC3E}">
        <p14:creationId xmlns:p14="http://schemas.microsoft.com/office/powerpoint/2010/main" val="3706358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7EB8F4B-B2CE-4E1A-A94C-A3C341E3CD3B}"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459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CC33A92-4343-440D-AFE4-836D9CC637A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5662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6DD759D7-B0C8-497D-A265-1173A442F390}"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EFF967B3-7F81-4BB5-875A-C9BCD2D5D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6011506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24E44306-0720-4F8C-8CCF-13EACEE0C3A7}"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CB7701-BEEB-49CA-8254-339D78D3FCB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5887116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03F85E50-6174-4C0D-AC8F-47241F768050}"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6D8AEFE-560F-4DF4-A7E2-801EF89CE7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7779395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2DF66E7-B1F5-452A-81A6-42291182AB70}"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CA0F5FB2-8278-4F6A-A332-51E3E4D81D4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817061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732FF3B-0566-4553-AE69-8481917B69D9}"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636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a:t>Click to edit Master title style</a:t>
            </a:r>
          </a:p>
        </p:txBody>
      </p:sp>
      <p:sp>
        <p:nvSpPr>
          <p:cNvPr id="3" name="Content Placeholder 2"/>
          <p:cNvSpPr>
            <a:spLocks noGrp="1"/>
          </p:cNvSpPr>
          <p:nvPr>
            <p:ph sz="quarter" idx="1"/>
          </p:nvPr>
        </p:nvSpPr>
        <p:spPr>
          <a:xfrm>
            <a:off x="6858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EE01E6-B8D6-4CCA-9D7D-D8F346D523A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6796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690E6C4-192E-40C0-AC62-58C9B08C6C0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249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663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58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4110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44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34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8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1DA68D2-2E3B-4EB5-9074-3DF0E1080B5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8417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2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854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785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9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7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5797519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6041675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6688907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79522651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4862107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AD94A83-8AC2-469A-B472-1F126DA45D53}"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9876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5906881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3186221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85221624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18997638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4114390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626368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833389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extLst>
      <p:ext uri="{BB962C8B-B14F-4D97-AF65-F5344CB8AC3E}">
        <p14:creationId xmlns:p14="http://schemas.microsoft.com/office/powerpoint/2010/main" val="61192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extLst>
      <p:ext uri="{BB962C8B-B14F-4D97-AF65-F5344CB8AC3E}">
        <p14:creationId xmlns:p14="http://schemas.microsoft.com/office/powerpoint/2010/main" val="2023624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extLst>
      <p:ext uri="{BB962C8B-B14F-4D97-AF65-F5344CB8AC3E}">
        <p14:creationId xmlns:p14="http://schemas.microsoft.com/office/powerpoint/2010/main" val="50726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60802F0-A34E-4355-8FCD-F111475028E4}"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50547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extLst>
      <p:ext uri="{BB962C8B-B14F-4D97-AF65-F5344CB8AC3E}">
        <p14:creationId xmlns:p14="http://schemas.microsoft.com/office/powerpoint/2010/main" val="2052004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extLst>
      <p:ext uri="{BB962C8B-B14F-4D97-AF65-F5344CB8AC3E}">
        <p14:creationId xmlns:p14="http://schemas.microsoft.com/office/powerpoint/2010/main" val="2294925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extLst>
      <p:ext uri="{BB962C8B-B14F-4D97-AF65-F5344CB8AC3E}">
        <p14:creationId xmlns:p14="http://schemas.microsoft.com/office/powerpoint/2010/main" val="962063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extLst>
      <p:ext uri="{BB962C8B-B14F-4D97-AF65-F5344CB8AC3E}">
        <p14:creationId xmlns:p14="http://schemas.microsoft.com/office/powerpoint/2010/main" val="451932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extLst>
      <p:ext uri="{BB962C8B-B14F-4D97-AF65-F5344CB8AC3E}">
        <p14:creationId xmlns:p14="http://schemas.microsoft.com/office/powerpoint/2010/main" val="585324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extLst>
      <p:ext uri="{BB962C8B-B14F-4D97-AF65-F5344CB8AC3E}">
        <p14:creationId xmlns:p14="http://schemas.microsoft.com/office/powerpoint/2010/main" val="650975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extLst>
      <p:ext uri="{BB962C8B-B14F-4D97-AF65-F5344CB8AC3E}">
        <p14:creationId xmlns:p14="http://schemas.microsoft.com/office/powerpoint/2010/main" val="2569236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extLst>
      <p:ext uri="{BB962C8B-B14F-4D97-AF65-F5344CB8AC3E}">
        <p14:creationId xmlns:p14="http://schemas.microsoft.com/office/powerpoint/2010/main" val="4268553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631409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extLst>
      <p:ext uri="{BB962C8B-B14F-4D97-AF65-F5344CB8AC3E}">
        <p14:creationId xmlns:p14="http://schemas.microsoft.com/office/powerpoint/2010/main" val="4555896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E8C6FF6-F6F8-49D3-AABA-2BE3B8D51CC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8793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extLst>
      <p:ext uri="{BB962C8B-B14F-4D97-AF65-F5344CB8AC3E}">
        <p14:creationId xmlns:p14="http://schemas.microsoft.com/office/powerpoint/2010/main" val="23579072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extLst>
      <p:ext uri="{BB962C8B-B14F-4D97-AF65-F5344CB8AC3E}">
        <p14:creationId xmlns:p14="http://schemas.microsoft.com/office/powerpoint/2010/main" val="399041282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extLst>
      <p:ext uri="{BB962C8B-B14F-4D97-AF65-F5344CB8AC3E}">
        <p14:creationId xmlns:p14="http://schemas.microsoft.com/office/powerpoint/2010/main" val="12330609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extLst>
      <p:ext uri="{BB962C8B-B14F-4D97-AF65-F5344CB8AC3E}">
        <p14:creationId xmlns:p14="http://schemas.microsoft.com/office/powerpoint/2010/main" val="359736925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extLst>
      <p:ext uri="{BB962C8B-B14F-4D97-AF65-F5344CB8AC3E}">
        <p14:creationId xmlns:p14="http://schemas.microsoft.com/office/powerpoint/2010/main" val="330641828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extLst>
      <p:ext uri="{BB962C8B-B14F-4D97-AF65-F5344CB8AC3E}">
        <p14:creationId xmlns:p14="http://schemas.microsoft.com/office/powerpoint/2010/main" val="48015571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extLst>
      <p:ext uri="{BB962C8B-B14F-4D97-AF65-F5344CB8AC3E}">
        <p14:creationId xmlns:p14="http://schemas.microsoft.com/office/powerpoint/2010/main" val="8654403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extLst>
      <p:ext uri="{BB962C8B-B14F-4D97-AF65-F5344CB8AC3E}">
        <p14:creationId xmlns:p14="http://schemas.microsoft.com/office/powerpoint/2010/main" val="33985550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extLst>
      <p:ext uri="{BB962C8B-B14F-4D97-AF65-F5344CB8AC3E}">
        <p14:creationId xmlns:p14="http://schemas.microsoft.com/office/powerpoint/2010/main" val="60433965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extLst>
      <p:ext uri="{BB962C8B-B14F-4D97-AF65-F5344CB8AC3E}">
        <p14:creationId xmlns:p14="http://schemas.microsoft.com/office/powerpoint/2010/main" val="3975917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DAE0CF5-AA2C-42FE-9B96-32FBC6F17235}"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4472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D53A4DC-FC55-4460-9892-4505C1E1DD02}"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B43281C-7046-4539-9E4B-D95D5C18ECC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3780917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68C4EE6-7691-43BB-99B4-B492FAFBD039}"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A7EC27B-A801-4BD9-8708-00A94A3F644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024075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8A977F2-DFF5-4D08-AC33-59D29151BB8A}"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EC9B1D4D-99F6-449E-BD6E-813B5A9A734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185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53FCFE3F-71CA-4668-9BC7-D715F90291B3}"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9D6BDB5-F021-4527-A1D9-43230E5FB3C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5637378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515030D-581B-4853-A9B2-B950D1C56666}" type="datetimeFigureOut">
              <a:rPr lang="en-US" smtClean="0"/>
              <a:pPr>
                <a:defRPr/>
              </a:pPr>
              <a:t>10/23/2023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3F04A67-1C0F-4E2E-A50F-E63788C62EA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85460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7C630B2-2693-4FEB-A073-61D8424E5C7F}" type="datetimeFigureOut">
              <a:rPr lang="en-US" smtClean="0"/>
              <a:pPr>
                <a:defRPr/>
              </a:pPr>
              <a:t>10/23/2023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78A2696-A834-4372-B1E4-AAE1391A4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61525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C759EED-75CA-4808-9C71-2F35B22D5DE4}" type="datetimeFigureOut">
              <a:rPr lang="en-US" smtClean="0"/>
              <a:pPr>
                <a:defRPr/>
              </a:pPr>
              <a:t>10/23/2023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D41E4B6-0AD0-431D-BCAD-1A85EB76E93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569934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1E81B50-6095-49E4-90CA-B46BA90B0CBB}"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B143AAC-5FEB-40AD-AD97-D65A1D10D57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192688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E31FF95-263E-45C9-8DF4-5E7168E3BD67}"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7F163BC-DF5A-4720-8289-129C3C14FE2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422478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C90076B-DB52-4007-BC1C-E84CBCED1E43}"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C7EBB82-2513-4AFA-B3C5-74611124CB7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5010729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BEBE57-7781-448F-82FE-9B8602C8A26F}"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44439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95D08F94-5CF5-4D7A-B42F-9546EDAB29B2}"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7B75276-056F-4B60-834D-85915CE8045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656799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9E7A86D-CA1A-4C75-A737-BF82BB63AA7B}"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05592D0-C80A-4894-9B2F-932EC07ABE1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3535399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8DC4FEA0-D9FB-4D52-AF86-F33E652FBD35}"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0049927A-D3DD-4AAE-8128-8C82FDB85A4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044074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918BDE8-D4E1-40BC-A946-A8618E28565D}"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D84A6C1-C83E-455C-ADF0-9FD6B701443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521741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2AF8DC11-4B00-49BD-B10B-B795E9F1B0A5}"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3713068-5CAD-4225-8571-4301CDC99C3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1640701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A053266A-5821-471F-8D0E-2F710635C1B8}" type="datetimeFigureOut">
              <a:rPr lang="en-US" smtClean="0"/>
              <a:pPr>
                <a:defRPr/>
              </a:pPr>
              <a:t>10/23/2023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3E79E97A-0F03-4A33-96BA-E8D84C136CE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8302701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66157CA-94E9-48FA-B9B7-2CE4DA5F12A3}" type="datetimeFigureOut">
              <a:rPr lang="en-US" smtClean="0"/>
              <a:pPr>
                <a:defRPr/>
              </a:pPr>
              <a:t>10/23/2023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516543D-6D09-4FC8-831D-8D19A3CC769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4062540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326FCF8A-AB48-4871-86E6-CBE5745F66DF}" type="datetimeFigureOut">
              <a:rPr lang="en-US" smtClean="0"/>
              <a:pPr>
                <a:defRPr/>
              </a:pPr>
              <a:t>10/23/2023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EE11D3D-4A81-43AB-9A33-E5C97136468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148558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7B7453B-E7DE-47B1-9F76-BF735C548915}"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11F92D3-7848-478B-A0E3-F3738EB9BA4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735057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8C33890-197A-4045-8B45-0B1C34853875}"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AB91CC9-2CC1-4051-9AAB-2CF166DC946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59336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EBACBC9-385B-42B4-AD66-C00455F8F67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2184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8150350-6377-4988-8B3A-D15C9E3326DB}"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F495A7E-8AF7-4767-8E8A-DC2AE69F5B9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8074240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EA848BB6-E0D0-43D0-82F5-587515F0B674}"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7F4071F2-DA3F-4DCD-AACF-C627FAEDDE1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1368241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7D4DACE5-842F-4A05-884D-714274C6A51A}"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B3E6DA1-2D8F-4F59-8A22-25F1120BC34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82324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4ED49E4-5405-47DB-98C7-2DA43A21BF5A}"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745C59E-2B05-4979-937A-A809996A07E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7543055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E5BA9574-95C6-4019-BD60-36D9BEAED679}"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1097478C-E451-418D-B4FC-71A85CDE87D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9738999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20BD6F8E-2415-4E14-ACB9-FE37655B6E03}"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748BB18-253A-4F34-AA73-CD70BC06A36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1573686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3D017DD9-7F0B-4BE3-A4D6-29E9AFD82B52}" type="datetimeFigureOut">
              <a:rPr lang="en-US" smtClean="0"/>
              <a:pPr>
                <a:defRPr/>
              </a:pPr>
              <a:t>10/23/2023</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53BB792-0566-44B0-94EE-0FE7248C799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583945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F772A740-D9B5-402D-BD51-7072786C95DE}" type="datetimeFigureOut">
              <a:rPr lang="en-US" smtClean="0"/>
              <a:pPr>
                <a:defRPr/>
              </a:pPr>
              <a:t>10/23/2023</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5820B55-9123-4027-951C-A255C54901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8320718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00212822-B021-4071-84A0-3EE46569024A}" type="datetimeFigureOut">
              <a:rPr lang="en-US" smtClean="0"/>
              <a:pPr>
                <a:defRPr/>
              </a:pPr>
              <a:t>10/23/2023</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81B8AEEB-DFBF-4A93-A4CE-6BCF6307673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1157773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A1110D4C-1898-4821-8B09-4E0D0BDB3D25}"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9BCDB47-BE2B-45B7-9A9B-90A05A71A22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8281479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3F9CC2B-E015-46B4-BB3D-3F635CBF48E0}"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3640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161EB0C1-3DC8-4E57-8C7A-83DC4F4C1A8D}"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D08FA1C2-6129-4A75-8953-A9A926BBACE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5430441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72D7E9D2-9CE0-4064-B3D5-DF6EC333326D}"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F1DB6B0-C27D-4A28-B67E-1DEA267B6F9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1522097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B27EDCAF-4358-4A78-9966-76F1CF95CA4C}"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4C924A4-5CC7-4889-B046-15EED953B50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0604577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C08733C8-8374-4930-BCB6-01FEBC8DA68B}"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7E884B7B-93EC-436A-856E-DDE01BE7E43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1103964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D1BD0C4E-BE39-4CF3-B4F7-4A16F94A552C}"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53E1843-EF6B-489D-B91D-C914D48812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8861607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692756C8-158A-4F0E-9ABF-82C5D0DA429D}" type="datetimeFigureOut">
              <a:rPr lang="en-US" smtClean="0"/>
              <a:pPr>
                <a:defRPr/>
              </a:pPr>
              <a:t>10/23/2023</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4B086816-3840-4CCF-A786-83C7CC74EB1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015152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CDF9151E-20A6-4E08-A44D-7BB78135F998}" type="datetimeFigureOut">
              <a:rPr lang="en-US" smtClean="0"/>
              <a:pPr>
                <a:defRPr/>
              </a:pPr>
              <a:t>10/23/2023</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0626DB1-618E-4C4F-B98E-A02AEE31DA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525707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96A48BC1-AACA-4E4C-96D9-0C6F25422A2B}" type="datetimeFigureOut">
              <a:rPr lang="en-US" smtClean="0"/>
              <a:pPr>
                <a:defRPr/>
              </a:pPr>
              <a:t>10/23/2023</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BCABCA74-D286-4E27-BCC9-BE3FDE7EB3D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1627099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8F2F93B6-871F-41E3-9055-9A33DAECD664}" type="datetimeFigureOut">
              <a:rPr lang="en-US" smtClean="0"/>
              <a:pPr>
                <a:defRPr/>
              </a:pPr>
              <a:t>10/23/2023</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71C698-200A-4EAD-962A-4C1B6B6F38F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155470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CD799F70-07FF-40BF-9E93-7D0A2BCA2457}" type="datetimeFigureOut">
              <a:rPr lang="en-US" smtClean="0"/>
              <a:pPr>
                <a:defRPr/>
              </a:pPr>
              <a:t>10/23/2023</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5C1DA4A-66A2-47B0-9A59-31593087675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13046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eaLnBrk="0" fontAlgn="base" hangingPunct="0">
              <a:spcBef>
                <a:spcPct val="0"/>
              </a:spcBef>
              <a:spcAft>
                <a:spcPct val="0"/>
              </a:spcAft>
              <a:defRPr/>
            </a:pPr>
            <a:fld id="{FD8A55CD-9EF6-43E1-9EDE-3BE28221783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09429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49066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535FC9-4C7C-4839-AD87-B5CD13220982}" type="datetimeFigureOut">
              <a:rPr lang="en-US" smtClean="0"/>
              <a:pPr/>
              <a:t>10/23/2023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579353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mc:AlternateContent xmlns:mc="http://schemas.openxmlformats.org/markup-compatibility/2006" xmlns:p14="http://schemas.microsoft.com/office/powerpoint/2010/main">
    <mc:Choice Requires="p14">
      <p:transition p14:dur="0" advTm="101360"/>
    </mc:Choice>
    <mc:Fallback xmlns="">
      <p:transition advTm="10136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222636662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1576296738"/>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0B5B4903-C2A1-4AE5-8268-B709AD786CA6}" type="datetimeFigureOut">
              <a:rPr lang="en-US" smtClean="0"/>
              <a:pPr>
                <a:defRPr/>
              </a:pPr>
              <a:t>10/23/2023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1C293989-6FE2-431B-B857-BAD5878E3CC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995558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a:defRPr/>
            </a:pPr>
            <a:fld id="{B7BC706A-E828-4C00-84D8-8BA9A211CD31}" type="datetimeFigureOut">
              <a:rPr lang="en-US" smtClean="0"/>
              <a:pPr>
                <a:defRPr/>
              </a:pPr>
              <a:t>10/23/2023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4FC03A75-382B-468E-B0CC-B769799FA09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0050489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068040F9-C8E0-4168-A1A2-10B0E46EE05A}" type="datetimeFigureOut">
              <a:rPr lang="en-US" smtClean="0"/>
              <a:pPr>
                <a:defRPr/>
              </a:pPr>
              <a:t>10/23/2023</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C8A151CA-2D8D-479B-A842-DC0C93F2E12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2456244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7B689DDC-50A5-4E00-92BE-46D04BCEF764}" type="datetimeFigureOut">
              <a:rPr lang="en-US" smtClean="0"/>
              <a:pPr>
                <a:defRPr/>
              </a:pPr>
              <a:t>10/23/2023</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7D60DB1B-AE87-4BA3-8A0F-623D9EF829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35858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1.xml"/><Relationship Id="rId1" Type="http://schemas.openxmlformats.org/officeDocument/2006/relationships/video" Target="https://www.youtube.com/embed/mTBPGuPLI5Y?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6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2.jpeg"/><Relationship Id="rId1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40.pn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6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2.jpeg"/><Relationship Id="rId18" Type="http://schemas.openxmlformats.org/officeDocument/2006/relationships/image" Target="../media/image46.jpeg"/><Relationship Id="rId26"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7.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43.png"/><Relationship Id="rId25"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6.png"/><Relationship Id="rId20" Type="http://schemas.openxmlformats.org/officeDocument/2006/relationships/image" Target="../media/image41.png"/><Relationship Id="rId1" Type="http://schemas.openxmlformats.org/officeDocument/2006/relationships/slideLayout" Target="../slideLayouts/slideLayout6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8.jpeg"/><Relationship Id="rId5" Type="http://schemas.openxmlformats.org/officeDocument/2006/relationships/image" Target="../media/image25.png"/><Relationship Id="rId15" Type="http://schemas.openxmlformats.org/officeDocument/2006/relationships/image" Target="../media/image45.jpeg"/><Relationship Id="rId23" Type="http://schemas.openxmlformats.org/officeDocument/2006/relationships/image" Target="../media/image40.png"/><Relationship Id="rId10" Type="http://schemas.openxmlformats.org/officeDocument/2006/relationships/image" Target="../media/image30.png"/><Relationship Id="rId19"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44.jpeg"/><Relationship Id="rId14" Type="http://schemas.openxmlformats.org/officeDocument/2006/relationships/image" Target="../media/image34.png"/><Relationship Id="rId22"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31.png"/><Relationship Id="rId7" Type="http://schemas.openxmlformats.org/officeDocument/2006/relationships/image" Target="../media/image40.pn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30.png"/><Relationship Id="rId1" Type="http://schemas.openxmlformats.org/officeDocument/2006/relationships/slideLayout" Target="../slideLayouts/slideLayout61.xml"/><Relationship Id="rId6" Type="http://schemas.openxmlformats.org/officeDocument/2006/relationships/image" Target="../media/image26.png"/><Relationship Id="rId11" Type="http://schemas.openxmlformats.org/officeDocument/2006/relationships/image" Target="../media/image50.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49.jpeg"/><Relationship Id="rId19" Type="http://schemas.openxmlformats.org/officeDocument/2006/relationships/image" Target="../media/image51.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hyperlink" Target="https://inst.eecs.berkeley.edu/~cs180/fa23/upload/files/proj2/mingxiaowei/submission/" TargetMode="External"/><Relationship Id="rId2" Type="http://schemas.openxmlformats.org/officeDocument/2006/relationships/hyperlink" Target="https://inst.eecs.berkeley.edu/~cs180/fa23/upload/files/proj2/tanjeffreyz02/" TargetMode="External"/><Relationship Id="rId1" Type="http://schemas.openxmlformats.org/officeDocument/2006/relationships/slideLayout" Target="../slideLayouts/slideLayout15.xml"/><Relationship Id="rId4" Type="http://schemas.openxmlformats.org/officeDocument/2006/relationships/hyperlink" Target="https://inst.eecs.berkeley.edu/~cs180/fa23/upload/files/proj2/ntpha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3.jpeg"/><Relationship Id="rId18" Type="http://schemas.openxmlformats.org/officeDocument/2006/relationships/image" Target="../media/image34.png"/><Relationship Id="rId3" Type="http://schemas.openxmlformats.org/officeDocument/2006/relationships/image" Target="../media/image68.png"/><Relationship Id="rId7" Type="http://schemas.openxmlformats.org/officeDocument/2006/relationships/image" Target="../media/image27.jpeg"/><Relationship Id="rId12" Type="http://schemas.openxmlformats.org/officeDocument/2006/relationships/image" Target="../media/image41.png"/><Relationship Id="rId17" Type="http://schemas.openxmlformats.org/officeDocument/2006/relationships/image" Target="../media/image76.jpeg"/><Relationship Id="rId2" Type="http://schemas.openxmlformats.org/officeDocument/2006/relationships/notesSlide" Target="../notesSlides/notesSlide13.xml"/><Relationship Id="rId16" Type="http://schemas.openxmlformats.org/officeDocument/2006/relationships/image" Target="../media/image75.jpeg"/><Relationship Id="rId1" Type="http://schemas.openxmlformats.org/officeDocument/2006/relationships/slideLayout" Target="../slideLayouts/slideLayout94.xml"/><Relationship Id="rId6" Type="http://schemas.openxmlformats.org/officeDocument/2006/relationships/image" Target="../media/image26.png"/><Relationship Id="rId11" Type="http://schemas.openxmlformats.org/officeDocument/2006/relationships/image" Target="../media/image72.png"/><Relationship Id="rId5" Type="http://schemas.openxmlformats.org/officeDocument/2006/relationships/image" Target="../media/image70.jpeg"/><Relationship Id="rId15" Type="http://schemas.openxmlformats.org/officeDocument/2006/relationships/image" Target="../media/image37.jpeg"/><Relationship Id="rId10" Type="http://schemas.openxmlformats.org/officeDocument/2006/relationships/image" Target="../media/image30.png"/><Relationship Id="rId4" Type="http://schemas.openxmlformats.org/officeDocument/2006/relationships/image" Target="../media/image69.jpeg"/><Relationship Id="rId9" Type="http://schemas.openxmlformats.org/officeDocument/2006/relationships/image" Target="../media/image71.jpe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94.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6.png"/><Relationship Id="rId4"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6.xml"/><Relationship Id="rId1" Type="http://schemas.openxmlformats.org/officeDocument/2006/relationships/slideLayout" Target="../slideLayouts/slideLayout94.xml"/><Relationship Id="rId5" Type="http://schemas.openxmlformats.org/officeDocument/2006/relationships/image" Target="../media/image89.gif"/><Relationship Id="rId4" Type="http://schemas.openxmlformats.org/officeDocument/2006/relationships/image" Target="../media/image88.g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0.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3.png"/><Relationship Id="rId5" Type="http://schemas.openxmlformats.org/officeDocument/2006/relationships/tags" Target="../tags/tag5.xml"/><Relationship Id="rId10" Type="http://schemas.openxmlformats.org/officeDocument/2006/relationships/image" Target="../media/image92.png"/><Relationship Id="rId4" Type="http://schemas.openxmlformats.org/officeDocument/2006/relationships/tags" Target="../tags/tag4.xml"/><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4.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5.pn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7.jpeg"/><Relationship Id="rId7" Type="http://schemas.openxmlformats.org/officeDocument/2006/relationships/image" Target="../media/image11.png"/><Relationship Id="rId2" Type="http://schemas.openxmlformats.org/officeDocument/2006/relationships/image" Target="../media/image96.jpeg"/><Relationship Id="rId1" Type="http://schemas.openxmlformats.org/officeDocument/2006/relationships/slideLayout" Target="../slideLayouts/slideLayout26.xml"/><Relationship Id="rId6" Type="http://schemas.openxmlformats.org/officeDocument/2006/relationships/image" Target="../media/image10.png"/><Relationship Id="rId11" Type="http://schemas.openxmlformats.org/officeDocument/2006/relationships/image" Target="../media/image99.gif"/><Relationship Id="rId5" Type="http://schemas.openxmlformats.org/officeDocument/2006/relationships/image" Target="../media/image9.png"/><Relationship Id="rId10" Type="http://schemas.openxmlformats.org/officeDocument/2006/relationships/image" Target="../media/image98.jpeg"/><Relationship Id="rId4" Type="http://schemas.openxmlformats.org/officeDocument/2006/relationships/image" Target="../media/image7.pn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jpg"/><Relationship Id="rId4" Type="http://schemas.openxmlformats.org/officeDocument/2006/relationships/image" Target="../media/image103.jpg"/><Relationship Id="rId9" Type="http://schemas.openxmlformats.org/officeDocument/2006/relationships/image" Target="../media/image108.svg"/></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jp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 Id="rId9" Type="http://schemas.openxmlformats.org/officeDocument/2006/relationships/image" Target="../media/image108.sv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jpg"/><Relationship Id="rId7"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6.jpg"/><Relationship Id="rId5" Type="http://schemas.openxmlformats.org/officeDocument/2006/relationships/image" Target="../media/image104.jpg"/><Relationship Id="rId10" Type="http://schemas.openxmlformats.org/officeDocument/2006/relationships/image" Target="../media/image108.svg"/><Relationship Id="rId4" Type="http://schemas.openxmlformats.org/officeDocument/2006/relationships/image" Target="../media/image103.jp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jp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6.jpg"/><Relationship Id="rId5" Type="http://schemas.openxmlformats.org/officeDocument/2006/relationships/image" Target="../media/image104.jpg"/><Relationship Id="rId10" Type="http://schemas.openxmlformats.org/officeDocument/2006/relationships/image" Target="../media/image108.svg"/><Relationship Id="rId4" Type="http://schemas.openxmlformats.org/officeDocument/2006/relationships/image" Target="../media/image103.jpg"/><Relationship Id="rId9" Type="http://schemas.openxmlformats.org/officeDocument/2006/relationships/image" Target="../media/image107.png"/></Relationships>
</file>

<file path=ppt/slides/_rels/slide47.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7.png"/><Relationship Id="rId7" Type="http://schemas.openxmlformats.org/officeDocument/2006/relationships/image" Target="../media/image104.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02.jpg"/><Relationship Id="rId10" Type="http://schemas.openxmlformats.org/officeDocument/2006/relationships/image" Target="../media/image109.png"/><Relationship Id="rId4" Type="http://schemas.openxmlformats.org/officeDocument/2006/relationships/image" Target="../media/image108.svg"/><Relationship Id="rId9" Type="http://schemas.openxmlformats.org/officeDocument/2006/relationships/image" Target="../media/image10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notesSlide" Target="../notesSlides/notesSlide27.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slideLayout" Target="../slideLayouts/slideLayout2.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if"/><Relationship Id="rId1" Type="http://schemas.openxmlformats.org/officeDocument/2006/relationships/slideLayout" Target="../slideLayouts/slideLayout48.xml"/><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if"/><Relationship Id="rId1" Type="http://schemas.openxmlformats.org/officeDocument/2006/relationships/slideLayout" Target="../slideLayouts/slideLayout48.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8" Type="http://schemas.openxmlformats.org/officeDocument/2006/relationships/image" Target="../media/image118.tif"/><Relationship Id="rId3" Type="http://schemas.openxmlformats.org/officeDocument/2006/relationships/image" Target="../media/image113.png"/><Relationship Id="rId7" Type="http://schemas.openxmlformats.org/officeDocument/2006/relationships/image" Target="../media/image117.tif"/><Relationship Id="rId2" Type="http://schemas.openxmlformats.org/officeDocument/2006/relationships/image" Target="../media/image112.png"/><Relationship Id="rId1" Type="http://schemas.openxmlformats.org/officeDocument/2006/relationships/slideLayout" Target="../slideLayouts/slideLayout48.xml"/><Relationship Id="rId6" Type="http://schemas.openxmlformats.org/officeDocument/2006/relationships/image" Target="../media/image116.png"/><Relationship Id="rId11" Type="http://schemas.openxmlformats.org/officeDocument/2006/relationships/image" Target="../media/image111.png"/><Relationship Id="rId5" Type="http://schemas.openxmlformats.org/officeDocument/2006/relationships/image" Target="../media/image115.png"/><Relationship Id="rId10" Type="http://schemas.openxmlformats.org/officeDocument/2006/relationships/image" Target="../media/image120.tif"/><Relationship Id="rId4" Type="http://schemas.openxmlformats.org/officeDocument/2006/relationships/image" Target="../media/image114.png"/><Relationship Id="rId9" Type="http://schemas.openxmlformats.org/officeDocument/2006/relationships/image" Target="../media/image119.t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38.xml"/><Relationship Id="rId5" Type="http://schemas.openxmlformats.org/officeDocument/2006/relationships/image" Target="../media/image127.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2" Type="http://schemas.openxmlformats.org/officeDocument/2006/relationships/hyperlink" Target="https://github.com/colmap/colmap"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3.png"/><Relationship Id="rId1" Type="http://schemas.openxmlformats.org/officeDocument/2006/relationships/slideLayout" Target="../slideLayouts/slideLayout66.xml"/><Relationship Id="rId4" Type="http://schemas.openxmlformats.org/officeDocument/2006/relationships/hyperlink" Target="https://youtu.be/mTBPGuPLI5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199" y="-76200"/>
            <a:ext cx="8648897" cy="1447800"/>
          </a:xfrm>
        </p:spPr>
        <p:txBody>
          <a:bodyPr>
            <a:noAutofit/>
          </a:bodyPr>
          <a:lstStyle/>
          <a:p>
            <a:r>
              <a:rPr lang="en-US" sz="3600" dirty="0"/>
              <a:t>Structure-from-Motion (</a:t>
            </a:r>
            <a:r>
              <a:rPr lang="en-US" sz="3600" dirty="0" err="1"/>
              <a:t>SfM</a:t>
            </a:r>
            <a:r>
              <a:rPr lang="en-US" sz="3600" dirty="0"/>
              <a:t>) </a:t>
            </a:r>
            <a:br>
              <a:rPr lang="en-US" sz="3600" dirty="0"/>
            </a:br>
            <a:r>
              <a:rPr lang="en-US" sz="3600" dirty="0"/>
              <a:t>and Multi-View Stereo (MVS)</a:t>
            </a:r>
          </a:p>
        </p:txBody>
      </p:sp>
      <p:sp>
        <p:nvSpPr>
          <p:cNvPr id="4" name="Text Box 4"/>
          <p:cNvSpPr txBox="1">
            <a:spLocks noChangeArrowheads="1"/>
          </p:cNvSpPr>
          <p:nvPr/>
        </p:nvSpPr>
        <p:spPr bwMode="auto">
          <a:xfrm>
            <a:off x="2051163" y="6024374"/>
            <a:ext cx="70928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Intro to Computer Vision and Comp. Photo</a:t>
            </a:r>
          </a:p>
          <a:p>
            <a:pPr algn="r" eaLnBrk="1" hangingPunct="1">
              <a:spcBef>
                <a:spcPct val="0"/>
              </a:spcBef>
            </a:pPr>
            <a:r>
              <a:rPr lang="en-US" altLang="en-US" dirty="0"/>
              <a:t>Kanazawa and Efros, UC Berkeley, Fall 2023</a:t>
            </a:r>
          </a:p>
        </p:txBody>
      </p:sp>
      <p:sp>
        <p:nvSpPr>
          <p:cNvPr id="2" name="TextBox 1">
            <a:extLst>
              <a:ext uri="{FF2B5EF4-FFF2-40B4-BE49-F238E27FC236}">
                <a16:creationId xmlns:a16="http://schemas.microsoft.com/office/drawing/2014/main" id="{279F4997-06D4-C946-8DCE-D9A36B987DE7}"/>
              </a:ext>
            </a:extLst>
          </p:cNvPr>
          <p:cNvSpPr txBox="1"/>
          <p:nvPr/>
        </p:nvSpPr>
        <p:spPr>
          <a:xfrm>
            <a:off x="68702" y="4800600"/>
            <a:ext cx="1988698" cy="2031325"/>
          </a:xfrm>
          <a:prstGeom prst="rect">
            <a:avLst/>
          </a:prstGeom>
          <a:noFill/>
        </p:spPr>
        <p:txBody>
          <a:bodyPr wrap="square" rtlCol="0">
            <a:spAutoFit/>
          </a:bodyPr>
          <a:lstStyle/>
          <a:p>
            <a:r>
              <a:rPr lang="en-US" dirty="0"/>
              <a:t>A lot of slides borrowed from Noah Snavely + </a:t>
            </a:r>
            <a:br>
              <a:rPr lang="en-US" dirty="0"/>
            </a:br>
            <a:r>
              <a:rPr lang="en-US" dirty="0"/>
              <a:t>Shree </a:t>
            </a:r>
            <a:r>
              <a:rPr lang="en-US" dirty="0" err="1"/>
              <a:t>Nayar’s</a:t>
            </a:r>
            <a:r>
              <a:rPr lang="en-US" dirty="0"/>
              <a:t> YT series: First principals of Computer Vision</a:t>
            </a:r>
          </a:p>
        </p:txBody>
      </p:sp>
      <p:pic>
        <p:nvPicPr>
          <p:cNvPr id="6" name="Picture 5">
            <a:extLst>
              <a:ext uri="{FF2B5EF4-FFF2-40B4-BE49-F238E27FC236}">
                <a16:creationId xmlns:a16="http://schemas.microsoft.com/office/drawing/2014/main" id="{F36810FE-5A6B-884F-8B56-C5B38CBEB467}"/>
              </a:ext>
            </a:extLst>
          </p:cNvPr>
          <p:cNvPicPr>
            <a:picLocks noChangeAspect="1"/>
          </p:cNvPicPr>
          <p:nvPr/>
        </p:nvPicPr>
        <p:blipFill>
          <a:blip r:embed="rId3"/>
          <a:stretch>
            <a:fillRect/>
          </a:stretch>
        </p:blipFill>
        <p:spPr>
          <a:xfrm>
            <a:off x="68702" y="1828800"/>
            <a:ext cx="9037395" cy="2714581"/>
          </a:xfrm>
          <a:prstGeom prst="rect">
            <a:avLst/>
          </a:prstGeom>
        </p:spPr>
      </p:pic>
    </p:spTree>
    <p:extLst>
      <p:ext uri="{BB962C8B-B14F-4D97-AF65-F5344CB8AC3E}">
        <p14:creationId xmlns:p14="http://schemas.microsoft.com/office/powerpoint/2010/main" val="423766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Online Media 4" title="Photo Tourism (Short)">
            <a:hlinkClick r:id="" action="ppaction://media"/>
            <a:extLst>
              <a:ext uri="{FF2B5EF4-FFF2-40B4-BE49-F238E27FC236}">
                <a16:creationId xmlns:a16="http://schemas.microsoft.com/office/drawing/2014/main" id="{9982644A-964D-1AA7-AF7E-C9B05E5098F5}"/>
              </a:ext>
            </a:extLst>
          </p:cNvPr>
          <p:cNvPicPr>
            <a:picLocks noGrp="1" noRot="1" noChangeAspect="1"/>
          </p:cNvPicPr>
          <p:nvPr>
            <p:ph idx="1"/>
            <a:videoFile r:link="rId1"/>
          </p:nvPr>
        </p:nvPicPr>
        <p:blipFill>
          <a:blip r:embed="rId3"/>
          <a:stretch>
            <a:fillRect/>
          </a:stretch>
        </p:blipFill>
        <p:spPr>
          <a:xfrm>
            <a:off x="76200" y="0"/>
            <a:ext cx="9139095" cy="6854923"/>
          </a:xfrm>
          <a:prstGeom prst="rect">
            <a:avLst/>
          </a:prstGeom>
        </p:spPr>
      </p:pic>
    </p:spTree>
    <p:extLst>
      <p:ext uri="{BB962C8B-B14F-4D97-AF65-F5344CB8AC3E}">
        <p14:creationId xmlns:p14="http://schemas.microsoft.com/office/powerpoint/2010/main" val="3179636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Structure from Motion (</a:t>
            </a:r>
            <a:r>
              <a:rPr lang="en-US" dirty="0" err="1"/>
              <a:t>SfM</a:t>
            </a:r>
            <a:r>
              <a:rPr lang="en-US" dirty="0"/>
              <a:t>)</a:t>
            </a:r>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a:t>Given many images, how can we </a:t>
            </a:r>
          </a:p>
          <a:p>
            <a:pPr lvl="1" eaLnBrk="1" hangingPunct="1">
              <a:buFont typeface="Arial" panose="020B0604020202020204" pitchFamily="34" charset="0"/>
              <a:buNone/>
            </a:pPr>
            <a:r>
              <a:rPr lang="en-US" altLang="en-US"/>
              <a:t>a) figure out where they were all taken from?</a:t>
            </a:r>
          </a:p>
          <a:p>
            <a:pPr lvl="1" eaLnBrk="1" hangingPunct="1">
              <a:buFont typeface="Arial" panose="020B0604020202020204" pitchFamily="34" charset="0"/>
              <a:buNone/>
            </a:pPr>
            <a:r>
              <a:rPr lang="en-US" altLang="en-US"/>
              <a:t>b) build a 3D model of the scene?</a:t>
            </a:r>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r>
              <a:rPr lang="en-US" altLang="en-US"/>
              <a:t>This is (roughly) the </a:t>
            </a:r>
            <a:r>
              <a:rPr lang="en-US" altLang="en-US" b="1"/>
              <a:t>structure from motion </a:t>
            </a:r>
            <a:r>
              <a:rPr lang="en-US" altLang="en-US"/>
              <a:t>problem</a:t>
            </a:r>
          </a:p>
        </p:txBody>
      </p:sp>
      <p:grpSp>
        <p:nvGrpSpPr>
          <p:cNvPr id="7" name="Group 6"/>
          <p:cNvGrpSpPr>
            <a:grpSpLocks/>
          </p:cNvGrpSpPr>
          <p:nvPr/>
        </p:nvGrpSpPr>
        <p:grpSpPr bwMode="auto">
          <a:xfrm>
            <a:off x="1157288" y="3379790"/>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78868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2" y="1401765"/>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4749812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Number of cores: 352</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pic>
        <p:nvPicPr>
          <p:cNvPr id="4" name="dubrovnik" descr="dubrovnik">
            <a:hlinkClick r:id="" action="ppaction://media"/>
            <a:extLst>
              <a:ext uri="{FF2B5EF4-FFF2-40B4-BE49-F238E27FC236}">
                <a16:creationId xmlns:a16="http://schemas.microsoft.com/office/drawing/2014/main" id="{25F4803E-6CC3-C343-9327-D3B5F77C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493241"/>
            <a:ext cx="6937375" cy="4023918"/>
          </a:xfrm>
          <a:prstGeom prst="rect">
            <a:avLst/>
          </a:prstGeom>
        </p:spPr>
      </p:pic>
    </p:spTree>
    <p:extLst>
      <p:ext uri="{BB962C8B-B14F-4D97-AF65-F5344CB8AC3E}">
        <p14:creationId xmlns:p14="http://schemas.microsoft.com/office/powerpoint/2010/main" val="1178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Large-scale structure from motion</a:t>
            </a:r>
          </a:p>
        </p:txBody>
      </p:sp>
      <p:sp>
        <p:nvSpPr>
          <p:cNvPr id="189443" name="TextBox 4"/>
          <p:cNvSpPr txBox="1">
            <a:spLocks noChangeArrowheads="1"/>
          </p:cNvSpPr>
          <p:nvPr/>
        </p:nvSpPr>
        <p:spPr bwMode="auto">
          <a:xfrm>
            <a:off x="228600" y="6269900"/>
            <a:ext cx="1933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Rome’s Colosseum</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grpSp>
        <p:nvGrpSpPr>
          <p:cNvPr id="5" name="Group 4">
            <a:extLst>
              <a:ext uri="{FF2B5EF4-FFF2-40B4-BE49-F238E27FC236}">
                <a16:creationId xmlns:a16="http://schemas.microsoft.com/office/drawing/2014/main" id="{7927C275-A472-0940-A539-A6AA92627FF0}"/>
              </a:ext>
            </a:extLst>
          </p:cNvPr>
          <p:cNvGrpSpPr/>
          <p:nvPr/>
        </p:nvGrpSpPr>
        <p:grpSpPr>
          <a:xfrm>
            <a:off x="228600" y="1372609"/>
            <a:ext cx="8892401" cy="4570991"/>
            <a:chOff x="914400" y="1856219"/>
            <a:chExt cx="8001000" cy="4112781"/>
          </a:xfrm>
        </p:grpSpPr>
        <p:pic>
          <p:nvPicPr>
            <p:cNvPr id="2324482" name="Picture 2">
              <a:extLst>
                <a:ext uri="{FF2B5EF4-FFF2-40B4-BE49-F238E27FC236}">
                  <a16:creationId xmlns:a16="http://schemas.microsoft.com/office/drawing/2014/main" id="{C84E9541-8C92-AF4B-AE88-BC7AD1CB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142" y="185621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84" name="Picture 4">
              <a:extLst>
                <a:ext uri="{FF2B5EF4-FFF2-40B4-BE49-F238E27FC236}">
                  <a16:creationId xmlns:a16="http://schemas.microsoft.com/office/drawing/2014/main" id="{4297A595-D881-EF43-A454-DB23E9F16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38769"/>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324486" name="Picture 6">
              <a:extLst>
                <a:ext uri="{FF2B5EF4-FFF2-40B4-BE49-F238E27FC236}">
                  <a16:creationId xmlns:a16="http://schemas.microsoft.com/office/drawing/2014/main" id="{5DAF9F8F-16AF-0D43-AFC8-746EA936F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1905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324488" name="Picture 8">
              <a:extLst>
                <a:ext uri="{FF2B5EF4-FFF2-40B4-BE49-F238E27FC236}">
                  <a16:creationId xmlns:a16="http://schemas.microsoft.com/office/drawing/2014/main" id="{AA671A1D-ED0D-3A47-B0AF-8CBF7E591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142" y="4350622"/>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0" name="Picture 10">
              <a:extLst>
                <a:ext uri="{FF2B5EF4-FFF2-40B4-BE49-F238E27FC236}">
                  <a16:creationId xmlns:a16="http://schemas.microsoft.com/office/drawing/2014/main" id="{45F8E82A-1E9B-4541-A891-4E153D78A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916" y="193876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2" name="Picture 12">
              <a:extLst>
                <a:ext uri="{FF2B5EF4-FFF2-40B4-BE49-F238E27FC236}">
                  <a16:creationId xmlns:a16="http://schemas.microsoft.com/office/drawing/2014/main" id="{0E796F2C-3714-7D44-8EAD-2F04C4E52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149450"/>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6" name="Picture 16">
              <a:extLst>
                <a:ext uri="{FF2B5EF4-FFF2-40B4-BE49-F238E27FC236}">
                  <a16:creationId xmlns:a16="http://schemas.microsoft.com/office/drawing/2014/main" id="{3832ABB9-D2EC-6346-A563-B50B07DCE8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916" y="4380325"/>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8" name="Picture 18">
              <a:extLst>
                <a:ext uri="{FF2B5EF4-FFF2-40B4-BE49-F238E27FC236}">
                  <a16:creationId xmlns:a16="http://schemas.microsoft.com/office/drawing/2014/main" id="{1C61E977-0D33-AE4F-9B6C-C74154804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380324"/>
              <a:ext cx="1905000" cy="1435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1463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First step: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a:t>Feature detection and matching</a:t>
            </a:r>
          </a:p>
        </p:txBody>
      </p:sp>
    </p:spTree>
    <p:extLst>
      <p:ext uri="{BB962C8B-B14F-4D97-AF65-F5344CB8AC3E}">
        <p14:creationId xmlns:p14="http://schemas.microsoft.com/office/powerpoint/2010/main" val="6210671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Feature detection</a:t>
            </a:r>
          </a:p>
        </p:txBody>
      </p:sp>
      <p:grpSp>
        <p:nvGrpSpPr>
          <p:cNvPr id="191491" name="Group 37"/>
          <p:cNvGrpSpPr>
            <a:grpSpLocks/>
          </p:cNvGrpSpPr>
          <p:nvPr/>
        </p:nvGrpSpPr>
        <p:grpSpPr bwMode="auto">
          <a:xfrm>
            <a:off x="2413002" y="2392365"/>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7"/>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32109923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a:t>Feature detection</a:t>
            </a:r>
          </a:p>
        </p:txBody>
      </p:sp>
      <p:sp>
        <p:nvSpPr>
          <p:cNvPr id="192515" name="Rectangle 3"/>
          <p:cNvSpPr>
            <a:spLocks noGrp="1" noChangeArrowheads="1"/>
          </p:cNvSpPr>
          <p:nvPr>
            <p:ph type="body" idx="1"/>
          </p:nvPr>
        </p:nvSpPr>
        <p:spPr>
          <a:xfrm>
            <a:off x="1384300" y="1355727"/>
            <a:ext cx="6529388" cy="550863"/>
          </a:xfrm>
        </p:spPr>
        <p:txBody>
          <a:bodyPr/>
          <a:lstStyle/>
          <a:p>
            <a:pPr eaLnBrk="1" hangingPunct="1">
              <a:buFontTx/>
              <a:buNone/>
            </a:pPr>
            <a:r>
              <a:rPr lang="en-US" altLang="en-US" sz="2400"/>
              <a:t>Detect features using SIFT [Lowe, IJCV 2004]</a:t>
            </a:r>
          </a:p>
        </p:txBody>
      </p:sp>
      <p:grpSp>
        <p:nvGrpSpPr>
          <p:cNvPr id="192516" name="Group 251"/>
          <p:cNvGrpSpPr>
            <a:grpSpLocks/>
          </p:cNvGrpSpPr>
          <p:nvPr/>
        </p:nvGrpSpPr>
        <p:grpSpPr bwMode="auto">
          <a:xfrm>
            <a:off x="2413002" y="2392365"/>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1874592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a:t>Feature matching</a:t>
            </a:r>
          </a:p>
        </p:txBody>
      </p:sp>
      <p:sp>
        <p:nvSpPr>
          <p:cNvPr id="193540" name="Rectangle 3"/>
          <p:cNvSpPr>
            <a:spLocks noGrp="1" noChangeArrowheads="1"/>
          </p:cNvSpPr>
          <p:nvPr>
            <p:ph type="body" idx="1"/>
          </p:nvPr>
        </p:nvSpPr>
        <p:spPr>
          <a:xfrm>
            <a:off x="1500188" y="1355727"/>
            <a:ext cx="6297612" cy="588963"/>
          </a:xfrm>
        </p:spPr>
        <p:txBody>
          <a:bodyPr/>
          <a:lstStyle/>
          <a:p>
            <a:pPr eaLnBrk="1" hangingPunct="1">
              <a:buFontTx/>
              <a:buNone/>
            </a:pPr>
            <a:r>
              <a:rPr lang="en-US" altLang="en-US" sz="2400"/>
              <a:t>Match features between each pair of images</a:t>
            </a:r>
          </a:p>
        </p:txBody>
      </p:sp>
      <p:grpSp>
        <p:nvGrpSpPr>
          <p:cNvPr id="2" name="Group 548"/>
          <p:cNvGrpSpPr>
            <a:grpSpLocks/>
          </p:cNvGrpSpPr>
          <p:nvPr/>
        </p:nvGrpSpPr>
        <p:grpSpPr bwMode="auto">
          <a:xfrm>
            <a:off x="2413002" y="2395540"/>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2" y="2392365"/>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8312355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a:t>Feature matching</a:t>
            </a:r>
          </a:p>
        </p:txBody>
      </p:sp>
      <p:grpSp>
        <p:nvGrpSpPr>
          <p:cNvPr id="194564" name="Group 585"/>
          <p:cNvGrpSpPr>
            <a:grpSpLocks/>
          </p:cNvGrpSpPr>
          <p:nvPr/>
        </p:nvGrpSpPr>
        <p:grpSpPr bwMode="auto">
          <a:xfrm>
            <a:off x="2413002" y="2395540"/>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2" y="2392365"/>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2125318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A619-8ACE-1F4A-7833-B4E13ABE7C23}"/>
              </a:ext>
            </a:extLst>
          </p:cNvPr>
          <p:cNvSpPr>
            <a:spLocks noGrp="1"/>
          </p:cNvSpPr>
          <p:nvPr>
            <p:ph type="title"/>
          </p:nvPr>
        </p:nvSpPr>
        <p:spPr/>
        <p:txBody>
          <a:bodyPr/>
          <a:lstStyle/>
          <a:p>
            <a:r>
              <a:rPr lang="en-US" dirty="0"/>
              <a:t>Project 2 winners</a:t>
            </a:r>
          </a:p>
        </p:txBody>
      </p:sp>
      <p:sp>
        <p:nvSpPr>
          <p:cNvPr id="3" name="Content Placeholder 2">
            <a:extLst>
              <a:ext uri="{FF2B5EF4-FFF2-40B4-BE49-F238E27FC236}">
                <a16:creationId xmlns:a16="http://schemas.microsoft.com/office/drawing/2014/main" id="{89E3FF8D-4EE9-ADCB-36E3-35500D606F4D}"/>
              </a:ext>
            </a:extLst>
          </p:cNvPr>
          <p:cNvSpPr>
            <a:spLocks noGrp="1"/>
          </p:cNvSpPr>
          <p:nvPr>
            <p:ph idx="1"/>
          </p:nvPr>
        </p:nvSpPr>
        <p:spPr/>
        <p:txBody>
          <a:bodyPr>
            <a:normAutofit lnSpcReduction="10000"/>
          </a:bodyPr>
          <a:lstStyle/>
          <a:p>
            <a:r>
              <a:rPr lang="en-US" dirty="0"/>
              <a:t>1</a:t>
            </a:r>
            <a:r>
              <a:rPr lang="en-US" baseline="30000" dirty="0"/>
              <a:t>st</a:t>
            </a:r>
            <a:r>
              <a:rPr lang="en-US" dirty="0"/>
              <a:t> Place -- Jeffrey Tan</a:t>
            </a:r>
          </a:p>
          <a:p>
            <a:pPr lvl="1"/>
            <a:r>
              <a:rPr lang="en-US" dirty="0">
                <a:hlinkClick r:id="rId2"/>
              </a:rPr>
              <a:t>https://inst.eecs.berkeley.edu/~cs180/fa23/upload/files/proj2/tanjeffreyz02/</a:t>
            </a:r>
            <a:endParaRPr lang="en-US" dirty="0"/>
          </a:p>
          <a:p>
            <a:r>
              <a:rPr lang="en-US" dirty="0"/>
              <a:t>2</a:t>
            </a:r>
            <a:r>
              <a:rPr lang="en-US" baseline="30000" dirty="0"/>
              <a:t>nd</a:t>
            </a:r>
            <a:r>
              <a:rPr lang="en-US" dirty="0"/>
              <a:t> Place -- </a:t>
            </a:r>
            <a:r>
              <a:rPr lang="en-US" dirty="0" err="1"/>
              <a:t>Mingxiao</a:t>
            </a:r>
            <a:r>
              <a:rPr lang="en-US" dirty="0"/>
              <a:t> Wei</a:t>
            </a:r>
          </a:p>
          <a:p>
            <a:pPr lvl="1"/>
            <a:r>
              <a:rPr lang="en-US" dirty="0">
                <a:hlinkClick r:id="rId3"/>
              </a:rPr>
              <a:t>https://inst.eecs.berkeley.edu/~cs180/fa23/upload/files/proj2/mingxiaowei/submission/</a:t>
            </a:r>
            <a:endParaRPr lang="en-US" dirty="0"/>
          </a:p>
          <a:p>
            <a:r>
              <a:rPr lang="en-US" dirty="0"/>
              <a:t>3</a:t>
            </a:r>
            <a:r>
              <a:rPr lang="en-US" baseline="30000" dirty="0"/>
              <a:t>rd</a:t>
            </a:r>
            <a:r>
              <a:rPr lang="en-US" dirty="0"/>
              <a:t> Place –  </a:t>
            </a:r>
            <a:r>
              <a:rPr lang="en-US" dirty="0" err="1"/>
              <a:t>Nathalys</a:t>
            </a:r>
            <a:r>
              <a:rPr lang="en-US" dirty="0"/>
              <a:t> Pham</a:t>
            </a:r>
          </a:p>
          <a:p>
            <a:pPr lvl="1"/>
            <a:r>
              <a:rPr lang="en-US" dirty="0">
                <a:hlinkClick r:id="rId4"/>
              </a:rPr>
              <a:t>https://inst.eecs.berkeley.edu/~cs180/fa23/upload/files/proj2/ntpham/</a:t>
            </a:r>
            <a:endParaRPr lang="en-US" dirty="0"/>
          </a:p>
          <a:p>
            <a:pPr lvl="1"/>
            <a:endParaRPr lang="en-US" dirty="0"/>
          </a:p>
        </p:txBody>
      </p:sp>
    </p:spTree>
    <p:extLst>
      <p:ext uri="{BB962C8B-B14F-4D97-AF65-F5344CB8AC3E}">
        <p14:creationId xmlns:p14="http://schemas.microsoft.com/office/powerpoint/2010/main" val="398331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2968627"/>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3553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5"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2" y="1484315"/>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5" y="3352802"/>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2"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2"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90"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5"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2"/>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90" y="6350002"/>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26802991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7"/>
            <a:ext cx="4868862" cy="4595813"/>
          </a:xfrm>
        </p:spPr>
        <p:txBody>
          <a:bodyPr/>
          <a:lstStyle/>
          <a:p>
            <a:pPr eaLnBrk="1" hangingPunct="1"/>
            <a:r>
              <a:rPr lang="en-US" altLang="en-US"/>
              <a:t>Next step:</a:t>
            </a:r>
          </a:p>
          <a:p>
            <a:pPr lvl="1" eaLnBrk="1" hangingPunct="1"/>
            <a:r>
              <a:rPr lang="en-US" altLang="en-US"/>
              <a:t>Use structure from motion to solve for geometry (cameras and points)</a:t>
            </a:r>
          </a:p>
          <a:p>
            <a:pPr lvl="1" eaLnBrk="1" hangingPunct="1"/>
            <a:endParaRPr lang="en-US" altLang="en-US"/>
          </a:p>
          <a:p>
            <a:pPr eaLnBrk="1" hangingPunct="1"/>
            <a:r>
              <a:rPr lang="en-US" altLang="en-US"/>
              <a:t>First: what are cameras and points?</a:t>
            </a:r>
          </a:p>
        </p:txBody>
      </p:sp>
      <p:sp>
        <p:nvSpPr>
          <p:cNvPr id="197636" name="Title 1"/>
          <p:cNvSpPr txBox="1">
            <a:spLocks/>
          </p:cNvSpPr>
          <p:nvPr/>
        </p:nvSpPr>
        <p:spPr bwMode="auto">
          <a:xfrm>
            <a:off x="457200" y="-79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3333FF"/>
                </a:solidFill>
                <a:effectLst/>
                <a:uLnTx/>
                <a:uFillTx/>
                <a:latin typeface="Calibri" panose="020F0502020204030204" pitchFamily="34" charset="0"/>
                <a:ea typeface="+mn-ea"/>
                <a:cs typeface="Arial" panose="020B0604020202020204" pitchFamily="34" charset="0"/>
              </a:rPr>
              <a:t>The story so far…</a:t>
            </a:r>
          </a:p>
        </p:txBody>
      </p:sp>
    </p:spTree>
    <p:extLst>
      <p:ext uri="{BB962C8B-B14F-4D97-AF65-F5344CB8AC3E}">
        <p14:creationId xmlns:p14="http://schemas.microsoft.com/office/powerpoint/2010/main" val="10018193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7" y="3635377"/>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2"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dirty="0"/>
              <a:t>Review: Points and cameras</a:t>
            </a:r>
          </a:p>
        </p:txBody>
      </p:sp>
      <p:sp>
        <p:nvSpPr>
          <p:cNvPr id="3" name="Content Placeholder 2"/>
          <p:cNvSpPr>
            <a:spLocks noGrp="1"/>
          </p:cNvSpPr>
          <p:nvPr>
            <p:ph idx="1"/>
          </p:nvPr>
        </p:nvSpPr>
        <p:spPr>
          <a:xfrm>
            <a:off x="217488" y="1600202"/>
            <a:ext cx="8469312" cy="4525963"/>
          </a:xfrm>
        </p:spPr>
        <p:txBody>
          <a:bodyPr rtlCol="0">
            <a:normAutofit/>
          </a:bodyPr>
          <a:lstStyle/>
          <a:p>
            <a:pPr eaLnBrk="1" fontAlgn="auto" hangingPunct="1">
              <a:spcAft>
                <a:spcPts val="0"/>
              </a:spcAft>
              <a:defRPr/>
            </a:pPr>
            <a:r>
              <a:rPr lang="en-US" dirty="0"/>
              <a:t>Point: 3D position in space (      )</a:t>
            </a:r>
          </a:p>
          <a:p>
            <a:pPr eaLnBrk="1" fontAlgn="auto" hangingPunct="1">
              <a:spcAft>
                <a:spcPts val="0"/>
              </a:spcAft>
              <a:defRPr/>
            </a:pPr>
            <a:endParaRPr lang="en-US" dirty="0"/>
          </a:p>
          <a:p>
            <a:pPr eaLnBrk="1" fontAlgn="auto" hangingPunct="1">
              <a:spcAft>
                <a:spcPts val="0"/>
              </a:spcAft>
              <a:defRPr/>
            </a:pPr>
            <a:r>
              <a:rPr lang="en-US" dirty="0"/>
              <a:t>Camera (     ): </a:t>
            </a:r>
          </a:p>
          <a:p>
            <a:pPr lvl="1" eaLnBrk="1" fontAlgn="auto" hangingPunct="1">
              <a:spcAft>
                <a:spcPts val="0"/>
              </a:spcAft>
              <a:defRPr/>
            </a:pPr>
            <a:r>
              <a:rPr lang="en-US" dirty="0"/>
              <a:t>A 3D position (     )</a:t>
            </a:r>
          </a:p>
          <a:p>
            <a:pPr lvl="1" eaLnBrk="1" fontAlgn="auto" hangingPunct="1">
              <a:spcAft>
                <a:spcPts val="0"/>
              </a:spcAft>
              <a:defRPr/>
            </a:pPr>
            <a:r>
              <a:rPr lang="en-US" dirty="0"/>
              <a:t>A 3D orientation (      )</a:t>
            </a:r>
          </a:p>
          <a:p>
            <a:pPr lvl="1" eaLnBrk="1" fontAlgn="auto" hangingPunct="1">
              <a:spcAft>
                <a:spcPts val="0"/>
              </a:spcAft>
              <a:defRPr/>
            </a:pPr>
            <a:r>
              <a:rPr lang="en-US" dirty="0"/>
              <a:t>Intrinsic parameters                                                 (</a:t>
            </a:r>
            <a:r>
              <a:rPr lang="en-US" b="1" dirty="0"/>
              <a:t>focal length</a:t>
            </a:r>
            <a:r>
              <a:rPr lang="en-US" dirty="0"/>
              <a:t>, aspect ratio, …)</a:t>
            </a:r>
          </a:p>
          <a:p>
            <a:pPr lvl="1" eaLnBrk="1" fontAlgn="auto" hangingPunct="1">
              <a:spcAft>
                <a:spcPts val="0"/>
              </a:spcAft>
              <a:defRPr/>
            </a:pPr>
            <a:r>
              <a:rPr lang="en-US" dirty="0"/>
              <a:t>7 parameters (3+3+1) in total</a:t>
            </a:r>
          </a:p>
          <a:p>
            <a:pPr marL="971550" lvl="1" indent="-514350" eaLnBrk="1" fontAlgn="auto" hangingPunct="1">
              <a:spcAft>
                <a:spcPts val="0"/>
              </a:spcAft>
              <a:buNone/>
              <a:defRPr/>
            </a:pPr>
            <a:endParaRPr lang="en-US" dirty="0"/>
          </a:p>
        </p:txBody>
      </p:sp>
      <p:pic>
        <p:nvPicPr>
          <p:cNvPr id="1986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40" y="3027365"/>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90" y="28241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2" y="2862265"/>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2" y="3578227"/>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7"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441702"/>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7" y="389096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5" y="4284665"/>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3"/>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5" y="4540252"/>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2"/>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90" y="4854577"/>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5" y="40814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7"/>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7"/>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7"/>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7"/>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7"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7" y="6040438"/>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5"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7" y="4119565"/>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2"/>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90" y="6251577"/>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7"/>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7"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40"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40"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2"/>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2"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7"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90" y="4125915"/>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2"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5"/>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26821300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9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2"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74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sp>
        <p:nvSpPr>
          <p:cNvPr id="6" name="Content Placeholder 5"/>
          <p:cNvSpPr>
            <a:spLocks noGrp="1"/>
          </p:cNvSpPr>
          <p:nvPr>
            <p:ph idx="1"/>
          </p:nvPr>
        </p:nvSpPr>
        <p:spPr>
          <a:xfrm>
            <a:off x="549277" y="3863977"/>
            <a:ext cx="8183563" cy="2811463"/>
          </a:xfrm>
        </p:spPr>
        <p:txBody>
          <a:bodyPr/>
          <a:lstStyle/>
          <a:p>
            <a:pPr eaLnBrk="1" hangingPunct="1"/>
            <a:r>
              <a:rPr lang="en-US" altLang="en-US" dirty="0"/>
              <a:t>Challenges:</a:t>
            </a:r>
          </a:p>
          <a:p>
            <a:pPr lvl="1" eaLnBrk="1" hangingPunct="1"/>
            <a:r>
              <a:rPr lang="en-US" altLang="en-US" dirty="0"/>
              <a:t>Large number of parameters (1000’s of cameras, millions of points)</a:t>
            </a:r>
          </a:p>
          <a:p>
            <a:pPr lvl="1" eaLnBrk="1" hangingPunct="1"/>
            <a:r>
              <a:rPr lang="en-US" altLang="en-US" dirty="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58938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2755" name="Picture 2" descr="C:\snavely\work\talks\2009\CVPR_short_course\sfm_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7" y="3863977"/>
            <a:ext cx="8183563" cy="2811463"/>
          </a:xfrm>
        </p:spPr>
        <p:txBody>
          <a:bodyPr rtlCol="0">
            <a:normAutofit fontScale="92500" lnSpcReduction="10000"/>
          </a:bodyPr>
          <a:lstStyle/>
          <a:p>
            <a:pPr eaLnBrk="1" fontAlgn="auto" hangingPunct="1">
              <a:spcAft>
                <a:spcPts val="0"/>
              </a:spcAft>
              <a:defRPr/>
            </a:pPr>
            <a:r>
              <a:rPr lang="en-US" sz="2800" dirty="0"/>
              <a:t>Important tool: Bundle Adjustment [</a:t>
            </a:r>
            <a:r>
              <a:rPr lang="en-US" sz="2800" dirty="0" err="1"/>
              <a:t>Triggs</a:t>
            </a:r>
            <a:r>
              <a:rPr lang="en-US" sz="2800" dirty="0"/>
              <a:t> </a:t>
            </a:r>
            <a:r>
              <a:rPr lang="en-US" sz="2800" i="1" dirty="0"/>
              <a:t>et al.</a:t>
            </a:r>
            <a:r>
              <a:rPr lang="en-US" sz="2800" dirty="0"/>
              <a:t> ’00]</a:t>
            </a:r>
          </a:p>
          <a:p>
            <a:pPr lvl="1" eaLnBrk="1" fontAlgn="auto" hangingPunct="1">
              <a:spcAft>
                <a:spcPts val="0"/>
              </a:spcAft>
              <a:defRPr/>
            </a:pPr>
            <a:r>
              <a:rPr lang="en-US" sz="2400" dirty="0"/>
              <a:t>Joint non-linear optimization of both cameras and points</a:t>
            </a:r>
          </a:p>
          <a:p>
            <a:pPr lvl="1" eaLnBrk="1" fontAlgn="auto" hangingPunct="1">
              <a:spcAft>
                <a:spcPts val="0"/>
              </a:spcAft>
              <a:defRPr/>
            </a:pPr>
            <a:r>
              <a:rPr lang="en-US" sz="2400" dirty="0"/>
              <a:t>Very powerful, elegant tool</a:t>
            </a:r>
          </a:p>
          <a:p>
            <a:pPr eaLnBrk="1" fontAlgn="auto" hangingPunct="1">
              <a:spcAft>
                <a:spcPts val="0"/>
              </a:spcAft>
              <a:defRPr/>
            </a:pPr>
            <a:r>
              <a:rPr lang="en-US" sz="2800" dirty="0"/>
              <a:t>The bad news:</a:t>
            </a:r>
          </a:p>
          <a:p>
            <a:pPr lvl="1" eaLnBrk="1" fontAlgn="auto" hangingPunct="1">
              <a:spcAft>
                <a:spcPts val="0"/>
              </a:spcAft>
              <a:defRPr/>
            </a:pPr>
            <a:r>
              <a:rPr lang="en-US" sz="2400" dirty="0"/>
              <a:t>Starting from a random initialization is very likely to give the wrong answer</a:t>
            </a:r>
          </a:p>
          <a:p>
            <a:pPr lvl="1" eaLnBrk="1" fontAlgn="auto" hangingPunct="1">
              <a:spcAft>
                <a:spcPts val="0"/>
              </a:spcAft>
              <a:defRPr/>
            </a:pPr>
            <a:r>
              <a:rPr lang="en-US" sz="2400" dirty="0"/>
              <a:t>Difficult to initialize all the cameras at once</a:t>
            </a:r>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29799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7" y="3978277"/>
            <a:ext cx="8412163" cy="2879725"/>
          </a:xfrm>
        </p:spPr>
        <p:txBody>
          <a:bodyPr/>
          <a:lstStyle/>
          <a:p>
            <a:pPr eaLnBrk="1" hangingPunct="1"/>
            <a:r>
              <a:rPr lang="en-US" altLang="en-US" sz="2800"/>
              <a:t>The good news:</a:t>
            </a:r>
          </a:p>
          <a:p>
            <a:pPr lvl="1" eaLnBrk="1" hangingPunct="1"/>
            <a:r>
              <a:rPr lang="en-US" altLang="en-US" sz="2400"/>
              <a:t>Structure from motion with two cameras is (relatively) easy</a:t>
            </a:r>
          </a:p>
          <a:p>
            <a:pPr lvl="1" eaLnBrk="1" hangingPunct="1"/>
            <a:r>
              <a:rPr lang="en-US" altLang="en-US" sz="2400"/>
              <a:t>Once we have an initial model, it’s easy to add new cameras</a:t>
            </a:r>
          </a:p>
          <a:p>
            <a:pPr eaLnBrk="1" hangingPunct="1"/>
            <a:r>
              <a:rPr lang="en-US" altLang="en-US" sz="2800"/>
              <a:t>Idea:</a:t>
            </a:r>
          </a:p>
          <a:p>
            <a:pPr lvl="1" eaLnBrk="1" hangingPunct="1"/>
            <a:r>
              <a:rPr lang="en-US" altLang="en-US" sz="2400"/>
              <a:t>Start with a small seed reconstruction, and grow</a:t>
            </a:r>
            <a:endParaRPr lang="en-US" altLang="en-US"/>
          </a:p>
          <a:p>
            <a:pPr eaLnBrk="1" hangingPunct="1"/>
            <a:endParaRPr lang="en-US" altLang="en-US" sz="2800"/>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337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5"/>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a:t>Incremental SfM</a:t>
            </a:r>
          </a:p>
        </p:txBody>
      </p:sp>
      <p:grpSp>
        <p:nvGrpSpPr>
          <p:cNvPr id="204804" name="Group 4"/>
          <p:cNvGrpSpPr>
            <a:grpSpLocks/>
          </p:cNvGrpSpPr>
          <p:nvPr/>
        </p:nvGrpSpPr>
        <p:grpSpPr bwMode="auto">
          <a:xfrm>
            <a:off x="2413000" y="1944690"/>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40" y="3606802"/>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5"/>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5"/>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5" y="5848352"/>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30675449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z="3600" dirty="0"/>
              <a:t>Recall: Camera calibration &amp; triangulation</a:t>
            </a:r>
          </a:p>
        </p:txBody>
      </p:sp>
      <p:sp>
        <p:nvSpPr>
          <p:cNvPr id="3" name="Content Placeholder 2"/>
          <p:cNvSpPr>
            <a:spLocks noGrp="1"/>
          </p:cNvSpPr>
          <p:nvPr>
            <p:ph idx="1"/>
          </p:nvPr>
        </p:nvSpPr>
        <p:spPr>
          <a:xfrm>
            <a:off x="152400" y="1600202"/>
            <a:ext cx="8839200" cy="4525963"/>
          </a:xfrm>
        </p:spPr>
        <p:txBody>
          <a:bodyPr/>
          <a:lstStyle/>
          <a:p>
            <a:pPr eaLnBrk="1" hangingPunct="1"/>
            <a:r>
              <a:rPr lang="en-US" altLang="en-US" dirty="0"/>
              <a:t>Suppose we know </a:t>
            </a:r>
            <a:r>
              <a:rPr lang="en-US" altLang="en-US" b="1" dirty="0"/>
              <a:t>3D points </a:t>
            </a:r>
            <a:r>
              <a:rPr lang="en-US" altLang="en-US" dirty="0"/>
              <a:t>and their </a:t>
            </a:r>
            <a:r>
              <a:rPr lang="en-US" altLang="en-US" b="1" dirty="0"/>
              <a:t>matches</a:t>
            </a:r>
            <a:r>
              <a:rPr lang="en-US" altLang="en-US" dirty="0"/>
              <a:t> in an image</a:t>
            </a:r>
          </a:p>
          <a:p>
            <a:pPr lvl="1" eaLnBrk="1" hangingPunct="1"/>
            <a:r>
              <a:rPr lang="en-US" altLang="en-US" dirty="0"/>
              <a:t>How can we compute the </a:t>
            </a:r>
            <a:r>
              <a:rPr lang="en-US" altLang="en-US" b="1" dirty="0"/>
              <a:t>camera parameters</a:t>
            </a:r>
            <a:r>
              <a:rPr lang="en-US" altLang="en-US" dirty="0"/>
              <a:t>?</a:t>
            </a:r>
          </a:p>
          <a:p>
            <a:pPr lvl="1" eaLnBrk="1" hangingPunct="1"/>
            <a:endParaRPr lang="en-US" altLang="en-US" dirty="0"/>
          </a:p>
          <a:p>
            <a:pPr eaLnBrk="1" hangingPunct="1"/>
            <a:r>
              <a:rPr lang="en-US" altLang="en-US" dirty="0"/>
              <a:t>Suppose we know </a:t>
            </a:r>
            <a:r>
              <a:rPr lang="en-US" altLang="en-US" b="1" dirty="0"/>
              <a:t>camera parameters</a:t>
            </a:r>
            <a:r>
              <a:rPr lang="en-US" altLang="en-US" dirty="0"/>
              <a:t> for multiple cameras, each observing a point</a:t>
            </a:r>
          </a:p>
          <a:p>
            <a:pPr lvl="1" eaLnBrk="1" hangingPunct="1"/>
            <a:r>
              <a:rPr lang="en-US" altLang="en-US" dirty="0"/>
              <a:t>How can we compute the </a:t>
            </a:r>
            <a:r>
              <a:rPr lang="en-US" altLang="en-US" b="1" dirty="0"/>
              <a:t>3D location</a:t>
            </a:r>
            <a:r>
              <a:rPr lang="en-US" altLang="en-US" dirty="0"/>
              <a:t> of that point?</a:t>
            </a:r>
          </a:p>
        </p:txBody>
      </p:sp>
    </p:spTree>
    <p:extLst>
      <p:ext uri="{BB962C8B-B14F-4D97-AF65-F5344CB8AC3E}">
        <p14:creationId xmlns:p14="http://schemas.microsoft.com/office/powerpoint/2010/main" val="30403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a:t>We want a pair with many matches, but which has as large a baseline as possible</a:t>
            </a:r>
            <a:endParaRPr lang="en-US" altLang="en-US" i="1"/>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7"/>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7"/>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7"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5"/>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7" y="2271715"/>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5"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40"/>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40"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5"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40"/>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580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822825"/>
          </a:xfrm>
        </p:spPr>
        <p:txBody>
          <a:bodyPr rtlCol="0">
            <a:normAutofit lnSpcReduction="10000"/>
          </a:bodyPr>
          <a:lstStyle/>
          <a:p>
            <a:pPr eaLnBrk="1" fontAlgn="auto" hangingPunct="1">
              <a:spcAft>
                <a:spcPts val="0"/>
              </a:spcAft>
              <a:defRPr/>
            </a:pPr>
            <a:r>
              <a:rPr lang="en-US" dirty="0"/>
              <a:t>Many possible heuristics</a:t>
            </a:r>
          </a:p>
          <a:p>
            <a:pPr eaLnBrk="1" fontAlgn="auto" hangingPunct="1">
              <a:spcAft>
                <a:spcPts val="0"/>
              </a:spcAft>
              <a:defRPr/>
            </a:pPr>
            <a:r>
              <a:rPr lang="en-US" dirty="0"/>
              <a:t>E.g.</a:t>
            </a:r>
          </a:p>
          <a:p>
            <a:pPr lvl="1" eaLnBrk="1" fontAlgn="auto" hangingPunct="1">
              <a:spcAft>
                <a:spcPts val="0"/>
              </a:spcAft>
              <a:defRPr/>
            </a:pPr>
            <a:r>
              <a:rPr lang="en-US" dirty="0"/>
              <a:t>Choose the pair with at least 100 matches, such that the ratio</a:t>
            </a:r>
          </a:p>
          <a:p>
            <a:pPr lvl="1" eaLnBrk="1" fontAlgn="auto" hangingPunct="1">
              <a:spcAft>
                <a:spcPts val="0"/>
              </a:spcAft>
              <a:defRPr/>
            </a:pPr>
            <a:endParaRPr lang="en-US" dirty="0"/>
          </a:p>
          <a:p>
            <a:pPr lvl="1" eaLnBrk="1" fontAlgn="auto" hangingPunct="1">
              <a:spcAft>
                <a:spcPts val="0"/>
              </a:spcAft>
              <a:buNone/>
              <a:defRPr/>
            </a:pPr>
            <a:endParaRPr lang="en-US" dirty="0"/>
          </a:p>
          <a:p>
            <a:pPr lvl="1" eaLnBrk="1" fontAlgn="auto" hangingPunct="1">
              <a:spcAft>
                <a:spcPts val="0"/>
              </a:spcAft>
              <a:buNone/>
              <a:defRPr/>
            </a:pPr>
            <a:r>
              <a:rPr lang="en-US" dirty="0"/>
              <a:t>	is as small as possible</a:t>
            </a:r>
          </a:p>
          <a:p>
            <a:pPr lvl="1" eaLnBrk="1" fontAlgn="auto" hangingPunct="1">
              <a:spcAft>
                <a:spcPts val="0"/>
              </a:spcAft>
              <a:defRPr/>
            </a:pPr>
            <a:endParaRPr lang="en-US" dirty="0"/>
          </a:p>
          <a:p>
            <a:pPr lvl="1" eaLnBrk="1" fontAlgn="auto" hangingPunct="1">
              <a:spcAft>
                <a:spcPts val="0"/>
              </a:spcAft>
              <a:defRPr/>
            </a:pPr>
            <a:r>
              <a:rPr lang="en-US" dirty="0"/>
              <a:t>A </a:t>
            </a:r>
            <a:r>
              <a:rPr lang="en-US" dirty="0" err="1"/>
              <a:t>homography</a:t>
            </a:r>
            <a:r>
              <a:rPr lang="en-US" dirty="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90" y="3600452"/>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668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a:t>2. Two-frame reconstruction</a:t>
            </a:r>
          </a:p>
        </p:txBody>
      </p:sp>
      <p:sp>
        <p:nvSpPr>
          <p:cNvPr id="3" name="Content Placeholder 2"/>
          <p:cNvSpPr>
            <a:spLocks noGrp="1"/>
          </p:cNvSpPr>
          <p:nvPr>
            <p:ph idx="1"/>
          </p:nvPr>
        </p:nvSpPr>
        <p:spPr>
          <a:xfrm>
            <a:off x="457200" y="1474790"/>
            <a:ext cx="8229600" cy="4776787"/>
          </a:xfrm>
        </p:spPr>
        <p:txBody>
          <a:bodyPr/>
          <a:lstStyle/>
          <a:p>
            <a:pPr eaLnBrk="1" hangingPunct="1"/>
            <a:r>
              <a:rPr lang="en-US" altLang="en-US"/>
              <a:t>Input: two images with correspondence</a:t>
            </a:r>
          </a:p>
          <a:p>
            <a:pPr eaLnBrk="1" hangingPunct="1"/>
            <a:r>
              <a:rPr lang="en-US" altLang="en-US"/>
              <a:t>Output: camera parameters, 3D points</a:t>
            </a:r>
          </a:p>
          <a:p>
            <a:pPr eaLnBrk="1" hangingPunct="1"/>
            <a:endParaRPr lang="en-US" altLang="en-US"/>
          </a:p>
          <a:p>
            <a:pPr eaLnBrk="1" hangingPunct="1"/>
            <a:r>
              <a:rPr lang="en-US" altLang="en-US"/>
              <a:t>In general, there can be ambiguities if the cameras are uncalibrated (camera intrinsics are unknown)</a:t>
            </a:r>
          </a:p>
          <a:p>
            <a:pPr eaLnBrk="1" hangingPunct="1"/>
            <a:r>
              <a:rPr lang="en-US" altLang="en-US"/>
              <a:t>Usually assume that the only intrinsic parameter is an unknown focal length</a:t>
            </a:r>
          </a:p>
        </p:txBody>
      </p:sp>
    </p:spTree>
    <p:extLst>
      <p:ext uri="{BB962C8B-B14F-4D97-AF65-F5344CB8AC3E}">
        <p14:creationId xmlns:p14="http://schemas.microsoft.com/office/powerpoint/2010/main" val="22483617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a:t>2. Two-view reconstruction</a:t>
            </a:r>
          </a:p>
        </p:txBody>
      </p:sp>
      <p:sp>
        <p:nvSpPr>
          <p:cNvPr id="3" name="Content Placeholder 2"/>
          <p:cNvSpPr>
            <a:spLocks noGrp="1"/>
          </p:cNvSpPr>
          <p:nvPr>
            <p:ph idx="1"/>
          </p:nvPr>
        </p:nvSpPr>
        <p:spPr>
          <a:xfrm>
            <a:off x="457200" y="1714502"/>
            <a:ext cx="8229600" cy="4594225"/>
          </a:xfrm>
        </p:spPr>
        <p:txBody>
          <a:bodyPr/>
          <a:lstStyle/>
          <a:p>
            <a:pPr eaLnBrk="1" hangingPunct="1"/>
            <a:r>
              <a:rPr lang="en-US" altLang="en-US"/>
              <a:t>Two-view SfM: Given two calibrated images with corresponding points, compute the camera and point positions</a:t>
            </a:r>
          </a:p>
          <a:p>
            <a:pPr eaLnBrk="1" hangingPunct="1"/>
            <a:r>
              <a:rPr lang="en-US" altLang="en-US"/>
              <a:t>Solved by finding the essential matrix between the images</a:t>
            </a:r>
          </a:p>
          <a:p>
            <a:pPr eaLnBrk="1" hangingPunct="1"/>
            <a:endParaRPr lang="en-US" altLang="en-US"/>
          </a:p>
        </p:txBody>
      </p:sp>
    </p:spTree>
    <p:extLst>
      <p:ext uri="{BB962C8B-B14F-4D97-AF65-F5344CB8AC3E}">
        <p14:creationId xmlns:p14="http://schemas.microsoft.com/office/powerpoint/2010/main" val="8926214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a:t>Pick a strong initial pair of images</a:t>
            </a:r>
          </a:p>
          <a:p>
            <a:pPr marL="971550" lvl="1" indent="-514350" eaLnBrk="1" hangingPunct="1">
              <a:buFont typeface="Arial" panose="020B0604020202020204" pitchFamily="34" charset="0"/>
              <a:buAutoNum type="arabicPeriod"/>
            </a:pPr>
            <a:r>
              <a:rPr lang="en-US" altLang="en-US"/>
              <a:t>Initialize the model using two-frame SfM</a:t>
            </a:r>
          </a:p>
          <a:p>
            <a:pPr marL="971550" lvl="1" indent="-514350" eaLnBrk="1" hangingPunct="1">
              <a:buFont typeface="Arial" panose="020B0604020202020204" pitchFamily="34" charset="0"/>
              <a:buAutoNum type="arabicPeriod"/>
            </a:pPr>
            <a:r>
              <a:rPr lang="en-US" altLang="en-US"/>
              <a:t>While there are connected images remaining:</a:t>
            </a:r>
          </a:p>
          <a:p>
            <a:pPr marL="1371600" lvl="2" indent="-514350" eaLnBrk="1" hangingPunct="1">
              <a:buFont typeface="Arial" panose="020B0604020202020204" pitchFamily="34" charset="0"/>
              <a:buAutoNum type="alphaLcPeriod"/>
            </a:pPr>
            <a:r>
              <a:rPr lang="en-US" altLang="en-US"/>
              <a:t>Pick the image which sees the most existing 3D points</a:t>
            </a:r>
          </a:p>
          <a:p>
            <a:pPr marL="1371600" lvl="2" indent="-514350" eaLnBrk="1" hangingPunct="1">
              <a:buFont typeface="Arial" panose="020B0604020202020204" pitchFamily="34" charset="0"/>
              <a:buAutoNum type="alphaLcPeriod"/>
            </a:pPr>
            <a:r>
              <a:rPr lang="en-US" altLang="en-US"/>
              <a:t>Estimate the pose of that camera</a:t>
            </a:r>
          </a:p>
          <a:p>
            <a:pPr marL="1371600" lvl="2" indent="-514350" eaLnBrk="1" hangingPunct="1">
              <a:buFont typeface="Arial" panose="020B0604020202020204" pitchFamily="34" charset="0"/>
              <a:buAutoNum type="alphaLcPeriod"/>
            </a:pPr>
            <a:r>
              <a:rPr lang="en-US" altLang="en-US"/>
              <a:t>Triangulate any new points</a:t>
            </a:r>
          </a:p>
          <a:p>
            <a:pPr marL="1371600" lvl="2" indent="-514350" eaLnBrk="1" hangingPunct="1">
              <a:buFont typeface="Arial" panose="020B0604020202020204" pitchFamily="34" charset="0"/>
              <a:buAutoNum type="alphaLcPeriod"/>
            </a:pPr>
            <a:r>
              <a:rPr lang="en-US" altLang="en-US"/>
              <a:t>Run bundle adjustment</a:t>
            </a:r>
          </a:p>
        </p:txBody>
      </p:sp>
    </p:spTree>
    <p:extLst>
      <p:ext uri="{BB962C8B-B14F-4D97-AF65-F5344CB8AC3E}">
        <p14:creationId xmlns:p14="http://schemas.microsoft.com/office/powerpoint/2010/main" val="26098510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C0B3-C84D-BD4A-8E94-BFB16D06FBF4}"/>
              </a:ext>
            </a:extLst>
          </p:cNvPr>
          <p:cNvSpPr>
            <a:spLocks noGrp="1"/>
          </p:cNvSpPr>
          <p:nvPr>
            <p:ph type="title"/>
          </p:nvPr>
        </p:nvSpPr>
        <p:spPr/>
        <p:txBody>
          <a:bodyPr>
            <a:normAutofit fontScale="90000"/>
          </a:bodyPr>
          <a:lstStyle/>
          <a:p>
            <a:r>
              <a:rPr lang="en-US" dirty="0"/>
              <a:t>Visual Simultaneous Localization and Mapping (V-SLAM)</a:t>
            </a:r>
          </a:p>
        </p:txBody>
      </p:sp>
      <p:sp>
        <p:nvSpPr>
          <p:cNvPr id="3" name="Content Placeholder 2">
            <a:extLst>
              <a:ext uri="{FF2B5EF4-FFF2-40B4-BE49-F238E27FC236}">
                <a16:creationId xmlns:a16="http://schemas.microsoft.com/office/drawing/2014/main" id="{579F3FF6-B998-A741-99F7-079002A8A054}"/>
              </a:ext>
            </a:extLst>
          </p:cNvPr>
          <p:cNvSpPr>
            <a:spLocks noGrp="1"/>
          </p:cNvSpPr>
          <p:nvPr>
            <p:ph idx="1"/>
          </p:nvPr>
        </p:nvSpPr>
        <p:spPr/>
        <p:txBody>
          <a:bodyPr/>
          <a:lstStyle/>
          <a:p>
            <a:r>
              <a:rPr lang="en-US" sz="2800" dirty="0"/>
              <a:t>Main differences with </a:t>
            </a:r>
            <a:r>
              <a:rPr lang="en-US" sz="2800" dirty="0" err="1"/>
              <a:t>SfM</a:t>
            </a:r>
            <a:r>
              <a:rPr lang="en-US" sz="2800" dirty="0"/>
              <a:t>:</a:t>
            </a:r>
          </a:p>
          <a:p>
            <a:pPr lvl="1"/>
            <a:r>
              <a:rPr lang="en-US" sz="2400" dirty="0"/>
              <a:t>Continuous visual input from sensor(s) over time</a:t>
            </a:r>
          </a:p>
          <a:p>
            <a:pPr lvl="1"/>
            <a:r>
              <a:rPr lang="en-US" sz="2400" dirty="0"/>
              <a:t>Gives rise to problems such as loop closure</a:t>
            </a:r>
          </a:p>
          <a:p>
            <a:pPr lvl="1"/>
            <a:r>
              <a:rPr lang="en-US" sz="2400" dirty="0"/>
              <a:t>Often the goal is to be online / real-time</a:t>
            </a:r>
          </a:p>
        </p:txBody>
      </p:sp>
      <p:sp>
        <p:nvSpPr>
          <p:cNvPr id="4" name="TextBox 3">
            <a:extLst>
              <a:ext uri="{FF2B5EF4-FFF2-40B4-BE49-F238E27FC236}">
                <a16:creationId xmlns:a16="http://schemas.microsoft.com/office/drawing/2014/main" id="{9BAFB841-8018-824C-A04E-8A043EB3CACE}"/>
              </a:ext>
            </a:extLst>
          </p:cNvPr>
          <p:cNvSpPr txBox="1"/>
          <p:nvPr/>
        </p:nvSpPr>
        <p:spPr>
          <a:xfrm>
            <a:off x="4953000" y="6477000"/>
            <a:ext cx="41910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Video from Daniel Cremer’s Lab</a:t>
            </a:r>
          </a:p>
        </p:txBody>
      </p:sp>
      <p:pic>
        <p:nvPicPr>
          <p:cNvPr id="5" name="demo_slam_h264" descr="demo_slam_h264">
            <a:hlinkClick r:id="" action="ppaction://media"/>
            <a:extLst>
              <a:ext uri="{FF2B5EF4-FFF2-40B4-BE49-F238E27FC236}">
                <a16:creationId xmlns:a16="http://schemas.microsoft.com/office/drawing/2014/main" id="{1666235B-F125-154D-BF2B-1E7D01D05D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3581400"/>
            <a:ext cx="5655452" cy="3181192"/>
          </a:xfrm>
          <a:prstGeom prst="rect">
            <a:avLst/>
          </a:prstGeom>
        </p:spPr>
      </p:pic>
    </p:spTree>
    <p:extLst>
      <p:ext uri="{BB962C8B-B14F-4D97-AF65-F5344CB8AC3E}">
        <p14:creationId xmlns:p14="http://schemas.microsoft.com/office/powerpoint/2010/main" val="355710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96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2120-DA9B-2240-8B12-A8009099137B}"/>
              </a:ext>
            </a:extLst>
          </p:cNvPr>
          <p:cNvSpPr>
            <a:spLocks noGrp="1"/>
          </p:cNvSpPr>
          <p:nvPr>
            <p:ph type="title"/>
          </p:nvPr>
        </p:nvSpPr>
        <p:spPr>
          <a:xfrm>
            <a:off x="481781" y="-6747"/>
            <a:ext cx="8229600" cy="1143000"/>
          </a:xfrm>
        </p:spPr>
        <p:txBody>
          <a:bodyPr/>
          <a:lstStyle/>
          <a:p>
            <a:r>
              <a:rPr lang="en-US" dirty="0"/>
              <a:t>Applications: Match Moving</a:t>
            </a:r>
          </a:p>
        </p:txBody>
      </p:sp>
      <p:sp>
        <p:nvSpPr>
          <p:cNvPr id="3" name="Content Placeholder 2">
            <a:extLst>
              <a:ext uri="{FF2B5EF4-FFF2-40B4-BE49-F238E27FC236}">
                <a16:creationId xmlns:a16="http://schemas.microsoft.com/office/drawing/2014/main" id="{29FC3B07-AC8F-6A49-A371-CEEFA8A67398}"/>
              </a:ext>
            </a:extLst>
          </p:cNvPr>
          <p:cNvSpPr>
            <a:spLocks noGrp="1"/>
          </p:cNvSpPr>
          <p:nvPr>
            <p:ph idx="1"/>
          </p:nvPr>
        </p:nvSpPr>
        <p:spPr>
          <a:xfrm>
            <a:off x="457200" y="838200"/>
            <a:ext cx="8686800" cy="4525963"/>
          </a:xfrm>
        </p:spPr>
        <p:txBody>
          <a:bodyPr/>
          <a:lstStyle/>
          <a:p>
            <a:pPr marL="0" indent="0">
              <a:buNone/>
            </a:pPr>
            <a:r>
              <a:rPr lang="en-US" dirty="0"/>
              <a:t>Or Motion tracking, solving for camera trajectory</a:t>
            </a:r>
          </a:p>
          <a:p>
            <a:pPr marL="0" indent="0">
              <a:buNone/>
            </a:pPr>
            <a:r>
              <a:rPr lang="en-US" dirty="0"/>
              <a:t>Integral for visual effects (VFX)</a:t>
            </a:r>
          </a:p>
          <a:p>
            <a:pPr marL="0" indent="0">
              <a:buNone/>
            </a:pPr>
            <a:r>
              <a:rPr lang="en-US" dirty="0"/>
              <a:t>Why?</a:t>
            </a:r>
          </a:p>
          <a:p>
            <a:pPr marL="0" indent="0">
              <a:buNone/>
            </a:pPr>
            <a:endParaRPr lang="en-US" dirty="0"/>
          </a:p>
        </p:txBody>
      </p:sp>
      <p:pic>
        <p:nvPicPr>
          <p:cNvPr id="2325506" name="Picture 2" descr="Best Motion Matching GIFs | Gfycat">
            <a:extLst>
              <a:ext uri="{FF2B5EF4-FFF2-40B4-BE49-F238E27FC236}">
                <a16:creationId xmlns:a16="http://schemas.microsoft.com/office/drawing/2014/main" id="{40619E26-5D4B-7F42-8F60-2DC138DBA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2810933" cy="2158395"/>
          </a:xfrm>
          <a:prstGeom prst="rect">
            <a:avLst/>
          </a:prstGeom>
          <a:noFill/>
          <a:extLst>
            <a:ext uri="{909E8E84-426E-40DD-AFC4-6F175D3DCCD1}">
              <a14:hiddenFill xmlns:a14="http://schemas.microsoft.com/office/drawing/2010/main">
                <a:solidFill>
                  <a:srgbClr val="FFFFFF"/>
                </a:solidFill>
              </a14:hiddenFill>
            </a:ext>
          </a:extLst>
        </p:spPr>
      </p:pic>
      <p:pic>
        <p:nvPicPr>
          <p:cNvPr id="2325508" name="Picture 4" descr="Body Hole VFX by GAL0PERID0L on Dribbble">
            <a:extLst>
              <a:ext uri="{FF2B5EF4-FFF2-40B4-BE49-F238E27FC236}">
                <a16:creationId xmlns:a16="http://schemas.microsoft.com/office/drawing/2014/main" id="{EDD74204-81A3-7240-939D-8765F6779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057400"/>
            <a:ext cx="2877312" cy="2157984"/>
          </a:xfrm>
          <a:prstGeom prst="rect">
            <a:avLst/>
          </a:prstGeom>
          <a:noFill/>
          <a:extLst>
            <a:ext uri="{909E8E84-426E-40DD-AFC4-6F175D3DCCD1}">
              <a14:hiddenFill xmlns:a14="http://schemas.microsoft.com/office/drawing/2010/main">
                <a:solidFill>
                  <a:srgbClr val="FFFFFF"/>
                </a:solidFill>
              </a14:hiddenFill>
            </a:ext>
          </a:extLst>
        </p:spPr>
      </p:pic>
      <p:pic>
        <p:nvPicPr>
          <p:cNvPr id="2325510" name="Picture 6" descr="Can You Name the Famous Alien Species? | Transformers, Transformers optimus  prime, Transformers optimus">
            <a:extLst>
              <a:ext uri="{FF2B5EF4-FFF2-40B4-BE49-F238E27FC236}">
                <a16:creationId xmlns:a16="http://schemas.microsoft.com/office/drawing/2014/main" id="{4D867E00-1DC3-DD48-AED5-B8D5B406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267200"/>
            <a:ext cx="6096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963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A16B-D959-BE48-9094-AD79CC915D5A}"/>
              </a:ext>
            </a:extLst>
          </p:cNvPr>
          <p:cNvSpPr>
            <a:spLocks noGrp="1"/>
          </p:cNvSpPr>
          <p:nvPr>
            <p:ph type="title"/>
          </p:nvPr>
        </p:nvSpPr>
        <p:spPr/>
        <p:txBody>
          <a:bodyPr/>
          <a:lstStyle/>
          <a:p>
            <a:r>
              <a:rPr lang="en-US" dirty="0"/>
              <a:t>What if we want solid models?</a:t>
            </a:r>
          </a:p>
        </p:txBody>
      </p:sp>
      <p:sp>
        <p:nvSpPr>
          <p:cNvPr id="3" name="Content Placeholder 2">
            <a:extLst>
              <a:ext uri="{FF2B5EF4-FFF2-40B4-BE49-F238E27FC236}">
                <a16:creationId xmlns:a16="http://schemas.microsoft.com/office/drawing/2014/main" id="{4AACD304-6395-3B4D-85CF-7A42AC0EE638}"/>
              </a:ext>
            </a:extLst>
          </p:cNvPr>
          <p:cNvSpPr>
            <a:spLocks noGrp="1"/>
          </p:cNvSpPr>
          <p:nvPr>
            <p:ph idx="1"/>
          </p:nvPr>
        </p:nvSpPr>
        <p:spPr/>
        <p:txBody>
          <a:bodyPr/>
          <a:lstStyle/>
          <a:p>
            <a:endParaRPr lang="en-US"/>
          </a:p>
        </p:txBody>
      </p:sp>
      <p:pic>
        <p:nvPicPr>
          <p:cNvPr id="4" name="New 3D imagery for Google Earth.mp4">
            <a:extLst>
              <a:ext uri="{FF2B5EF4-FFF2-40B4-BE49-F238E27FC236}">
                <a16:creationId xmlns:a16="http://schemas.microsoft.com/office/drawing/2014/main" id="{2C1FAFAB-854E-014A-8DFD-BBA08F025DF3}"/>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500188"/>
            <a:ext cx="6858001" cy="3857625"/>
          </a:xfrm>
          <a:prstGeom prst="rect">
            <a:avLst/>
          </a:prstGeom>
          <a:ln w="12700">
            <a:miter lim="400000"/>
          </a:ln>
        </p:spPr>
      </p:pic>
      <p:sp>
        <p:nvSpPr>
          <p:cNvPr id="5" name="TextBox 4">
            <a:extLst>
              <a:ext uri="{FF2B5EF4-FFF2-40B4-BE49-F238E27FC236}">
                <a16:creationId xmlns:a16="http://schemas.microsoft.com/office/drawing/2014/main" id="{C177244E-B0F1-114E-B966-FA3061C2C088}"/>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7689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mute="1">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p:cNvPicPr>
            <a:picLocks noChangeAspect="1" noChangeArrowheads="1"/>
          </p:cNvPicPr>
          <p:nvPr>
            <p:custDataLst>
              <p:tags r:id="rId1"/>
            </p:custDataLst>
          </p:nvPr>
        </p:nvPicPr>
        <p:blipFill>
          <a:blip r:embed="rId9" cstate="print"/>
          <a:srcRect/>
          <a:stretch>
            <a:fillRect/>
          </a:stretch>
        </p:blipFill>
        <p:spPr bwMode="auto">
          <a:xfrm>
            <a:off x="3047832" y="3105511"/>
            <a:ext cx="3064669" cy="2214563"/>
          </a:xfrm>
          <a:prstGeom prst="rect">
            <a:avLst/>
          </a:prstGeom>
          <a:noFill/>
          <a:ln w="12700">
            <a:noFill/>
            <a:miter lim="800000"/>
            <a:headEnd/>
            <a:tailEnd/>
          </a:ln>
        </p:spPr>
      </p:pic>
      <p:pic>
        <p:nvPicPr>
          <p:cNvPr id="150536" name="Picture 8"/>
          <p:cNvPicPr>
            <a:picLocks noChangeAspect="1" noChangeArrowheads="1"/>
          </p:cNvPicPr>
          <p:nvPr>
            <p:custDataLst>
              <p:tags r:id="rId2"/>
            </p:custDataLst>
          </p:nvPr>
        </p:nvPicPr>
        <p:blipFill>
          <a:blip r:embed="rId10" cstate="print"/>
          <a:srcRect/>
          <a:stretch>
            <a:fillRect/>
          </a:stretch>
        </p:blipFill>
        <p:spPr bwMode="auto">
          <a:xfrm>
            <a:off x="3047832" y="3105511"/>
            <a:ext cx="3064669" cy="2214563"/>
          </a:xfrm>
          <a:prstGeom prst="rect">
            <a:avLst/>
          </a:prstGeom>
          <a:noFill/>
          <a:ln w="12700">
            <a:noFill/>
            <a:miter lim="800000"/>
            <a:headEnd/>
            <a:tailEnd/>
          </a:ln>
        </p:spPr>
      </p:pic>
      <p:pic>
        <p:nvPicPr>
          <p:cNvPr id="150537" name="Picture 9"/>
          <p:cNvPicPr>
            <a:picLocks noChangeAspect="1" noChangeArrowheads="1"/>
          </p:cNvPicPr>
          <p:nvPr>
            <p:custDataLst>
              <p:tags r:id="rId3"/>
            </p:custDataLst>
          </p:nvPr>
        </p:nvPicPr>
        <p:blipFill>
          <a:blip r:embed="rId11" cstate="print"/>
          <a:srcRect/>
          <a:stretch>
            <a:fillRect/>
          </a:stretch>
        </p:blipFill>
        <p:spPr bwMode="auto">
          <a:xfrm>
            <a:off x="3047832" y="3105511"/>
            <a:ext cx="3064669" cy="2214563"/>
          </a:xfrm>
          <a:prstGeom prst="rect">
            <a:avLst/>
          </a:prstGeom>
          <a:noFill/>
          <a:ln w="12700">
            <a:noFill/>
            <a:miter lim="800000"/>
            <a:headEnd/>
            <a:tailEnd/>
          </a:ln>
        </p:spPr>
      </p:pic>
      <p:sp>
        <p:nvSpPr>
          <p:cNvPr id="80901" name="Rectangle 2"/>
          <p:cNvSpPr>
            <a:spLocks noGrp="1" noChangeArrowheads="1"/>
          </p:cNvSpPr>
          <p:nvPr>
            <p:ph type="title"/>
            <p:custDataLst>
              <p:tags r:id="rId4"/>
            </p:custDataLst>
          </p:nvPr>
        </p:nvSpPr>
        <p:spPr>
          <a:xfrm>
            <a:off x="685800" y="76200"/>
            <a:ext cx="7772400" cy="838200"/>
          </a:xfrm>
        </p:spPr>
        <p:txBody>
          <a:bodyPr/>
          <a:lstStyle/>
          <a:p>
            <a:r>
              <a:rPr lang="en-US" dirty="0"/>
              <a:t>Multi-view Stereo </a:t>
            </a:r>
            <a:r>
              <a:rPr lang="en-US" sz="2400" dirty="0"/>
              <a:t>(Lots of calibrated images)</a:t>
            </a:r>
            <a:endParaRPr lang="en-US" dirty="0"/>
          </a:p>
        </p:txBody>
      </p:sp>
      <p:sp>
        <p:nvSpPr>
          <p:cNvPr id="80903" name="Rectangle 12"/>
          <p:cNvSpPr>
            <a:spLocks noGrp="1" noChangeArrowheads="1"/>
          </p:cNvSpPr>
          <p:nvPr>
            <p:ph idx="1"/>
            <p:custDataLst>
              <p:tags r:id="rId5"/>
            </p:custDataLst>
          </p:nvPr>
        </p:nvSpPr>
        <p:spPr>
          <a:xfrm>
            <a:off x="685800" y="914400"/>
            <a:ext cx="7772400" cy="5257800"/>
          </a:xfrm>
          <a:noFill/>
        </p:spPr>
        <p:txBody>
          <a:bodyPr>
            <a:normAutofit/>
          </a:bodyPr>
          <a:lstStyle/>
          <a:p>
            <a:r>
              <a:rPr lang="en-US" dirty="0"/>
              <a:t>Input: calibrated images from several viewpoints (known camera: </a:t>
            </a:r>
            <a:r>
              <a:rPr lang="en-US" dirty="0" err="1"/>
              <a:t>intrinsics</a:t>
            </a:r>
            <a:r>
              <a:rPr lang="en-US" dirty="0"/>
              <a:t> and </a:t>
            </a:r>
            <a:r>
              <a:rPr lang="en-US" dirty="0" err="1"/>
              <a:t>extrinsics</a:t>
            </a:r>
            <a:r>
              <a:rPr lang="en-US" dirty="0"/>
              <a:t>)</a:t>
            </a:r>
          </a:p>
          <a:p>
            <a:r>
              <a:rPr lang="en-US" dirty="0"/>
              <a:t>Output: 3D Model</a:t>
            </a:r>
          </a:p>
        </p:txBody>
      </p:sp>
      <p:sp>
        <p:nvSpPr>
          <p:cNvPr id="80902" name="Rectangle 11"/>
          <p:cNvSpPr>
            <a:spLocks noChangeArrowheads="1"/>
          </p:cNvSpPr>
          <p:nvPr>
            <p:custDataLst>
              <p:tags r:id="rId6"/>
            </p:custDataLst>
          </p:nvPr>
        </p:nvSpPr>
        <p:spPr bwMode="auto">
          <a:xfrm>
            <a:off x="3265715" y="5445590"/>
            <a:ext cx="2686050" cy="253916"/>
          </a:xfrm>
          <a:prstGeom prst="rect">
            <a:avLst/>
          </a:prstGeom>
          <a:noFill/>
          <a:ln w="9525">
            <a:noFill/>
            <a:miter lim="800000"/>
            <a:headEnd/>
            <a:tailEnd/>
          </a:ln>
        </p:spPr>
        <p:txBody>
          <a:bodyPr>
            <a:spAutoFit/>
          </a:bodyPr>
          <a:lstStyle/>
          <a:p>
            <a:pPr algn="ctr"/>
            <a:r>
              <a:rPr lang="en-US" sz="1050">
                <a:solidFill>
                  <a:srgbClr val="000000"/>
                </a:solidFill>
                <a:latin typeface="Arial" pitchFamily="34" charset="0"/>
              </a:rPr>
              <a:t>Figures by Carlos Hernandez</a:t>
            </a:r>
          </a:p>
        </p:txBody>
      </p:sp>
      <p:sp>
        <p:nvSpPr>
          <p:cNvPr id="9" name="TextBox 8">
            <a:extLst>
              <a:ext uri="{FF2B5EF4-FFF2-40B4-BE49-F238E27FC236}">
                <a16:creationId xmlns:a16="http://schemas.microsoft.com/office/drawing/2014/main" id="{E38FC9A3-8952-E04D-BA50-26134DA2373B}"/>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
        <p:nvSpPr>
          <p:cNvPr id="4" name="TextBox 3">
            <a:extLst>
              <a:ext uri="{FF2B5EF4-FFF2-40B4-BE49-F238E27FC236}">
                <a16:creationId xmlns:a16="http://schemas.microsoft.com/office/drawing/2014/main" id="{106609EB-A961-554B-A5AA-21837EB755FE}"/>
              </a:ext>
            </a:extLst>
          </p:cNvPr>
          <p:cNvSpPr txBox="1"/>
          <p:nvPr/>
        </p:nvSpPr>
        <p:spPr>
          <a:xfrm>
            <a:off x="379640" y="6003906"/>
            <a:ext cx="8458200" cy="707886"/>
          </a:xfrm>
          <a:prstGeom prst="rect">
            <a:avLst/>
          </a:prstGeom>
          <a:noFill/>
          <a:ln w="19050">
            <a:solidFill>
              <a:schemeClr val="tx1"/>
            </a:solidFill>
          </a:ln>
        </p:spPr>
        <p:txBody>
          <a:bodyPr wrap="square" rtlCol="0">
            <a:spAutoFit/>
          </a:bodyPr>
          <a:lstStyle/>
          <a:p>
            <a:pPr algn="ctr"/>
            <a:r>
              <a:rPr lang="en-US" sz="2000" dirty="0"/>
              <a:t>In general, conducted in a controlled environment with multi-camera setup that are all calibrated</a:t>
            </a:r>
          </a:p>
        </p:txBody>
      </p:sp>
    </p:spTree>
    <p:extLst>
      <p:ext uri="{BB962C8B-B14F-4D97-AF65-F5344CB8AC3E}">
        <p14:creationId xmlns:p14="http://schemas.microsoft.com/office/powerpoint/2010/main" val="29712156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0537"/>
                                        </p:tgtEl>
                                      </p:cBhvr>
                                    </p:animEffect>
                                    <p:set>
                                      <p:cBhvr>
                                        <p:cTn id="7" dur="1" fill="hold">
                                          <p:stCondLst>
                                            <p:cond delay="499"/>
                                          </p:stCondLst>
                                        </p:cTn>
                                        <p:tgtEl>
                                          <p:spTgt spid="1505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0536"/>
                                        </p:tgtEl>
                                      </p:cBhvr>
                                    </p:animEffect>
                                    <p:set>
                                      <p:cBhvr>
                                        <p:cTn id="12" dur="1" fill="hold">
                                          <p:stCondLst>
                                            <p:cond delay="499"/>
                                          </p:stCondLst>
                                        </p:cTn>
                                        <p:tgtEl>
                                          <p:spTgt spid="1505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sculpture.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544054"/>
            <a:ext cx="6858001" cy="3769895"/>
          </a:xfrm>
          <a:prstGeom prst="rect">
            <a:avLst/>
          </a:prstGeom>
          <a:ln w="12700">
            <a:miter lim="400000"/>
          </a:ln>
        </p:spPr>
      </p:pic>
      <p:sp>
        <p:nvSpPr>
          <p:cNvPr id="3" name="TextBox 2">
            <a:extLst>
              <a:ext uri="{FF2B5EF4-FFF2-40B4-BE49-F238E27FC236}">
                <a16:creationId xmlns:a16="http://schemas.microsoft.com/office/drawing/2014/main" id="{F077D140-AA4F-C840-88B3-E5FED0089640}"/>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40442255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6" fill="hold"/>
                                        <p:tgtEl>
                                          <p:spTgt spid="2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Recall this redundant structure, if you know 2 you get the other:</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Tree>
    <p:extLst>
      <p:ext uri="{BB962C8B-B14F-4D97-AF65-F5344CB8AC3E}">
        <p14:creationId xmlns:p14="http://schemas.microsoft.com/office/powerpoint/2010/main" val="2259847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atterport.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270000"/>
            <a:ext cx="6858001" cy="4318001"/>
          </a:xfrm>
          <a:prstGeom prst="rect">
            <a:avLst/>
          </a:prstGeom>
          <a:ln w="12700">
            <a:miter lim="400000"/>
          </a:ln>
        </p:spPr>
      </p:pic>
    </p:spTree>
    <p:extLst>
      <p:ext uri="{BB962C8B-B14F-4D97-AF65-F5344CB8AC3E}">
        <p14:creationId xmlns:p14="http://schemas.microsoft.com/office/powerpoint/2010/main" val="421401714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6"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27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a:t>
            </a:r>
          </a:p>
        </p:txBody>
      </p:sp>
      <p:grpSp>
        <p:nvGrpSpPr>
          <p:cNvPr id="3" name="Group 2">
            <a:extLst>
              <a:ext uri="{FF2B5EF4-FFF2-40B4-BE49-F238E27FC236}">
                <a16:creationId xmlns:a16="http://schemas.microsoft.com/office/drawing/2014/main" id="{C4B9AF55-D6F3-403E-AA30-C3233ACF771F}"/>
              </a:ext>
            </a:extLst>
          </p:cNvPr>
          <p:cNvGrpSpPr/>
          <p:nvPr/>
        </p:nvGrpSpPr>
        <p:grpSpPr>
          <a:xfrm>
            <a:off x="400050" y="3714750"/>
            <a:ext cx="3259226" cy="1732762"/>
            <a:chOff x="1002662" y="3982303"/>
            <a:chExt cx="4345634" cy="2310349"/>
          </a:xfrm>
        </p:grpSpPr>
        <p:pic>
          <p:nvPicPr>
            <p:cNvPr id="247810" name="Picture 2" descr="C:\snavely\work\teaching\09Fa-CS6610\lectures\lec12\demos\fmatrix\im6.jpg"/>
            <p:cNvPicPr>
              <a:picLocks noChangeAspect="1" noChangeArrowheads="1"/>
            </p:cNvPicPr>
            <p:nvPr/>
          </p:nvPicPr>
          <p:blipFill>
            <a:blip r:embed="rId2" cstate="print"/>
            <a:srcRect/>
            <a:stretch>
              <a:fillRect/>
            </a:stretch>
          </p:blipFill>
          <p:spPr bwMode="auto">
            <a:xfrm>
              <a:off x="1002662" y="3982303"/>
              <a:ext cx="2168434" cy="1807028"/>
            </a:xfrm>
            <a:prstGeom prst="rect">
              <a:avLst/>
            </a:prstGeom>
            <a:noFill/>
            <a:ln w="19050">
              <a:solidFill>
                <a:schemeClr val="tx1"/>
              </a:solidFill>
            </a:ln>
          </p:spPr>
        </p:pic>
        <p:pic>
          <p:nvPicPr>
            <p:cNvPr id="247811" name="Picture 3" descr="C:\snavely\work\teaching\09Fa-CS6610\lectures\lec12\demos\fmatrix\im2.jpg"/>
            <p:cNvPicPr>
              <a:picLocks noChangeAspect="1" noChangeArrowheads="1"/>
            </p:cNvPicPr>
            <p:nvPr/>
          </p:nvPicPr>
          <p:blipFill>
            <a:blip r:embed="rId3" cstate="print"/>
            <a:srcRect/>
            <a:stretch>
              <a:fillRect/>
            </a:stretch>
          </p:blipFill>
          <p:spPr bwMode="auto">
            <a:xfrm>
              <a:off x="3179862" y="3982303"/>
              <a:ext cx="2168434" cy="1807028"/>
            </a:xfrm>
            <a:prstGeom prst="rect">
              <a:avLst/>
            </a:prstGeom>
            <a:noFill/>
            <a:ln w="19050">
              <a:solidFill>
                <a:schemeClr val="tx1"/>
              </a:solidFill>
            </a:ln>
          </p:spPr>
        </p:pic>
        <p:sp>
          <p:nvSpPr>
            <p:cNvPr id="6" name="TextBox 5"/>
            <p:cNvSpPr txBox="1"/>
            <p:nvPr/>
          </p:nvSpPr>
          <p:spPr>
            <a:xfrm>
              <a:off x="1935805" y="5800209"/>
              <a:ext cx="2454090" cy="492443"/>
            </a:xfrm>
            <a:prstGeom prst="rect">
              <a:avLst/>
            </a:prstGeom>
            <a:noFill/>
          </p:spPr>
          <p:txBody>
            <a:bodyPr wrap="none" rtlCol="0">
              <a:spAutoFit/>
            </a:bodyPr>
            <a:lstStyle/>
            <a:p>
              <a:pPr algn="ctr" defTabSz="685800"/>
              <a:r>
                <a:rPr lang="en-US" dirty="0">
                  <a:solidFill>
                    <a:prstClr val="black"/>
                  </a:solidFill>
                  <a:latin typeface="Myriad Pro"/>
                </a:rPr>
                <a:t>Binocular Stereo</a:t>
              </a:r>
            </a:p>
          </p:txBody>
        </p:sp>
      </p:grpSp>
      <p:sp>
        <p:nvSpPr>
          <p:cNvPr id="8" name="TextBox 7"/>
          <p:cNvSpPr txBox="1"/>
          <p:nvPr/>
        </p:nvSpPr>
        <p:spPr>
          <a:xfrm>
            <a:off x="5177036" y="5038298"/>
            <a:ext cx="1947970" cy="369332"/>
          </a:xfrm>
          <a:prstGeom prst="rect">
            <a:avLst/>
          </a:prstGeom>
          <a:noFill/>
        </p:spPr>
        <p:txBody>
          <a:bodyPr wrap="none" rtlCol="0">
            <a:spAutoFit/>
          </a:bodyPr>
          <a:lstStyle/>
          <a:p>
            <a:pPr algn="ctr" defTabSz="685800"/>
            <a:r>
              <a:rPr lang="en-US" dirty="0">
                <a:solidFill>
                  <a:prstClr val="black"/>
                </a:solidFill>
                <a:latin typeface="Myriad Pro"/>
              </a:rPr>
              <a:t>Multi-view stereo</a:t>
            </a:r>
          </a:p>
        </p:txBody>
      </p:sp>
      <p:sp>
        <p:nvSpPr>
          <p:cNvPr id="4" name="矩形 3"/>
          <p:cNvSpPr/>
          <p:nvPr/>
        </p:nvSpPr>
        <p:spPr>
          <a:xfrm>
            <a:off x="866370" y="2163038"/>
            <a:ext cx="7420380" cy="1200329"/>
          </a:xfrm>
          <a:prstGeom prst="rect">
            <a:avLst/>
          </a:prstGeom>
        </p:spPr>
        <p:txBody>
          <a:bodyPr wrap="square">
            <a:spAutoFit/>
          </a:bodyPr>
          <a:lstStyle/>
          <a:p>
            <a:pPr defTabSz="685800"/>
            <a:r>
              <a:rPr lang="en-US" sz="2400" b="1" dirty="0">
                <a:solidFill>
                  <a:prstClr val="black"/>
                </a:solidFill>
                <a:latin typeface="Myriad Pro"/>
              </a:rPr>
              <a:t>Problem formulation: </a:t>
            </a:r>
            <a:r>
              <a:rPr lang="en-US" sz="2400" dirty="0">
                <a:solidFill>
                  <a:prstClr val="black"/>
                </a:solidFill>
                <a:latin typeface="Myriad Pro"/>
              </a:rPr>
              <a:t>given several images of the same object or scene, compute a representation of its 3D shape</a:t>
            </a:r>
          </a:p>
        </p:txBody>
      </p:sp>
      <p:pic>
        <p:nvPicPr>
          <p:cNvPr id="9" name="Picture 1" descr="C:\snavely\demos\PhotoTourism\data\Temple\Temple1.png">
            <a:extLst>
              <a:ext uri="{FF2B5EF4-FFF2-40B4-BE49-F238E27FC236}">
                <a16:creationId xmlns:a16="http://schemas.microsoft.com/office/drawing/2014/main" id="{DFB7F7F6-4F3C-403B-B4A6-74B59BF545EB}"/>
              </a:ext>
            </a:extLst>
          </p:cNvPr>
          <p:cNvPicPr>
            <a:picLocks noChangeAspect="1" noChangeArrowheads="1"/>
          </p:cNvPicPr>
          <p:nvPr/>
        </p:nvPicPr>
        <p:blipFill>
          <a:blip r:embed="rId4" cstate="print"/>
          <a:srcRect l="7080" r="7080" b="24907"/>
          <a:stretch>
            <a:fillRect/>
          </a:stretch>
        </p:blipFill>
        <p:spPr bwMode="auto">
          <a:xfrm>
            <a:off x="5351446" y="3746471"/>
            <a:ext cx="2078831" cy="1291828"/>
          </a:xfrm>
          <a:prstGeom prst="rect">
            <a:avLst/>
          </a:prstGeom>
          <a:noFill/>
          <a:ln w="9525">
            <a:noFill/>
            <a:miter lim="800000"/>
            <a:headEnd/>
            <a:tailEnd/>
          </a:ln>
        </p:spPr>
      </p:pic>
      <p:grpSp>
        <p:nvGrpSpPr>
          <p:cNvPr id="10" name="Group 13">
            <a:extLst>
              <a:ext uri="{FF2B5EF4-FFF2-40B4-BE49-F238E27FC236}">
                <a16:creationId xmlns:a16="http://schemas.microsoft.com/office/drawing/2014/main" id="{2481ECEB-D485-483F-A66A-2C3265491A6C}"/>
              </a:ext>
            </a:extLst>
          </p:cNvPr>
          <p:cNvGrpSpPr/>
          <p:nvPr/>
        </p:nvGrpSpPr>
        <p:grpSpPr>
          <a:xfrm>
            <a:off x="4078084" y="3606381"/>
            <a:ext cx="1196708" cy="1361935"/>
            <a:chOff x="1071390" y="1631272"/>
            <a:chExt cx="3119610" cy="3550328"/>
          </a:xfrm>
        </p:grpSpPr>
        <p:pic>
          <p:nvPicPr>
            <p:cNvPr id="11" name="Picture 2" descr="C:\snavely\work\teaching\09Fa-CS6610\lectures\lec11\templeSparseRing\templeSR0001.png">
              <a:extLst>
                <a:ext uri="{FF2B5EF4-FFF2-40B4-BE49-F238E27FC236}">
                  <a16:creationId xmlns:a16="http://schemas.microsoft.com/office/drawing/2014/main" id="{D90715E8-0412-4C31-81D5-672F291D40A5}"/>
                </a:ext>
              </a:extLst>
            </p:cNvPr>
            <p:cNvPicPr>
              <a:picLocks noChangeAspect="1" noChangeArrowheads="1"/>
            </p:cNvPicPr>
            <p:nvPr/>
          </p:nvPicPr>
          <p:blipFill>
            <a:blip r:embed="rId5"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12" name="Picture 3" descr="C:\snavely\work\teaching\09Fa-CS6610\lectures\lec11\templeSparseRing\templeSR0002.png">
              <a:extLst>
                <a:ext uri="{FF2B5EF4-FFF2-40B4-BE49-F238E27FC236}">
                  <a16:creationId xmlns:a16="http://schemas.microsoft.com/office/drawing/2014/main" id="{55516F6F-0F6D-4C4D-B66F-C1D39BE7773A}"/>
                </a:ext>
              </a:extLst>
            </p:cNvPr>
            <p:cNvPicPr>
              <a:picLocks noChangeAspect="1" noChangeArrowheads="1"/>
            </p:cNvPicPr>
            <p:nvPr/>
          </p:nvPicPr>
          <p:blipFill>
            <a:blip r:embed="rId6"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13" name="Picture 4" descr="C:\snavely\work\teaching\09Fa-CS6610\lectures\lec11\templeSparseRing\templeSR0003.png">
              <a:extLst>
                <a:ext uri="{FF2B5EF4-FFF2-40B4-BE49-F238E27FC236}">
                  <a16:creationId xmlns:a16="http://schemas.microsoft.com/office/drawing/2014/main" id="{41BE3BDA-96BD-42B3-BD19-90C0D40E7D43}"/>
                </a:ext>
              </a:extLst>
            </p:cNvPr>
            <p:cNvPicPr>
              <a:picLocks noChangeAspect="1" noChangeArrowheads="1"/>
            </p:cNvPicPr>
            <p:nvPr/>
          </p:nvPicPr>
          <p:blipFill>
            <a:blip r:embed="rId7"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4" name="Picture 5" descr="C:\snavely\work\teaching\09Fa-CS6610\lectures\lec11\templeSparseRing\templeSR0004.png">
              <a:extLst>
                <a:ext uri="{FF2B5EF4-FFF2-40B4-BE49-F238E27FC236}">
                  <a16:creationId xmlns:a16="http://schemas.microsoft.com/office/drawing/2014/main" id="{54466825-48C2-46A1-9A57-7C04EED3941A}"/>
                </a:ext>
              </a:extLst>
            </p:cNvPr>
            <p:cNvPicPr>
              <a:picLocks noChangeAspect="1" noChangeArrowheads="1"/>
            </p:cNvPicPr>
            <p:nvPr/>
          </p:nvPicPr>
          <p:blipFill>
            <a:blip r:embed="rId8"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5" name="Picture 6" descr="C:\snavely\work\teaching\09Fa-CS6610\lectures\lec11\templeSparseRing\templeSR0005.png">
              <a:extLst>
                <a:ext uri="{FF2B5EF4-FFF2-40B4-BE49-F238E27FC236}">
                  <a16:creationId xmlns:a16="http://schemas.microsoft.com/office/drawing/2014/main" id="{3F9487E1-B19F-4DE1-AD3D-D708DFD83AED}"/>
                </a:ext>
              </a:extLst>
            </p:cNvPr>
            <p:cNvPicPr>
              <a:picLocks noChangeAspect="1" noChangeArrowheads="1"/>
            </p:cNvPicPr>
            <p:nvPr/>
          </p:nvPicPr>
          <p:blipFill>
            <a:blip r:embed="rId9"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026" name="Picture 2" descr="A Comparison and Evaluation of Multi-View Stereo Reconstruction Algorithms">
            <a:extLst>
              <a:ext uri="{FF2B5EF4-FFF2-40B4-BE49-F238E27FC236}">
                <a16:creationId xmlns:a16="http://schemas.microsoft.com/office/drawing/2014/main" id="{2AD9B8F3-7CBA-4F01-BE11-0A4EAA379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2093" y="3589344"/>
            <a:ext cx="1203013" cy="160608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34264B5-4CB3-4182-B650-89A1CAA201FE}"/>
              </a:ext>
            </a:extLst>
          </p:cNvPr>
          <p:cNvSpPr/>
          <p:nvPr/>
        </p:nvSpPr>
        <p:spPr>
          <a:xfrm>
            <a:off x="7367094" y="4165879"/>
            <a:ext cx="400050" cy="4572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Myriad Pro"/>
            </a:endParaRPr>
          </a:p>
        </p:txBody>
      </p:sp>
      <p:pic>
        <p:nvPicPr>
          <p:cNvPr id="1028" name="Picture 4" descr="Nanna Stereo Camera at Historic Camera">
            <a:extLst>
              <a:ext uri="{FF2B5EF4-FFF2-40B4-BE49-F238E27FC236}">
                <a16:creationId xmlns:a16="http://schemas.microsoft.com/office/drawing/2014/main" id="{92B44C8E-12D1-42C5-9B2F-202F4CBA54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67" y="4307923"/>
            <a:ext cx="1085065" cy="12927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B7F99B-20DE-0449-B843-86102528D510}"/>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619681385"/>
      </p:ext>
    </p:extLst>
  </p:cSld>
  <p:clrMapOvr>
    <a:masterClrMapping/>
  </p:clrMapOvr>
  <mc:AlternateContent xmlns:mc="http://schemas.openxmlformats.org/markup-compatibility/2006" xmlns:p14="http://schemas.microsoft.com/office/powerpoint/2010/main">
    <mc:Choice Requires="p14">
      <p:transition p14:dur="10" advTm="101360"/>
    </mc:Choice>
    <mc:Fallback xmlns="">
      <p:transition advTm="10136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0D4A-4999-1647-B1F7-55966D37920C}"/>
              </a:ext>
            </a:extLst>
          </p:cNvPr>
          <p:cNvSpPr>
            <a:spLocks noGrp="1"/>
          </p:cNvSpPr>
          <p:nvPr>
            <p:ph type="title"/>
          </p:nvPr>
        </p:nvSpPr>
        <p:spPr>
          <a:xfrm>
            <a:off x="152400" y="-76200"/>
            <a:ext cx="8229600" cy="1143000"/>
          </a:xfrm>
        </p:spPr>
        <p:txBody>
          <a:bodyPr/>
          <a:lstStyle/>
          <a:p>
            <a:r>
              <a:rPr lang="en-US" dirty="0"/>
              <a:t>Examples: Panoptic studio</a:t>
            </a:r>
          </a:p>
        </p:txBody>
      </p:sp>
      <p:sp>
        <p:nvSpPr>
          <p:cNvPr id="3" name="Content Placeholder 2">
            <a:extLst>
              <a:ext uri="{FF2B5EF4-FFF2-40B4-BE49-F238E27FC236}">
                <a16:creationId xmlns:a16="http://schemas.microsoft.com/office/drawing/2014/main" id="{B7EE3C19-5598-774F-867D-0170A210DB95}"/>
              </a:ext>
            </a:extLst>
          </p:cNvPr>
          <p:cNvSpPr>
            <a:spLocks noGrp="1"/>
          </p:cNvSpPr>
          <p:nvPr>
            <p:ph idx="1"/>
          </p:nvPr>
        </p:nvSpPr>
        <p:spPr/>
        <p:txBody>
          <a:bodyPr/>
          <a:lstStyle/>
          <a:p>
            <a:endParaRPr lang="en-US"/>
          </a:p>
        </p:txBody>
      </p:sp>
      <p:pic>
        <p:nvPicPr>
          <p:cNvPr id="2371586" name="Picture 2" descr="Panoptic Studio">
            <a:extLst>
              <a:ext uri="{FF2B5EF4-FFF2-40B4-BE49-F238E27FC236}">
                <a16:creationId xmlns:a16="http://schemas.microsoft.com/office/drawing/2014/main" id="{3704B93F-AF5B-F640-806A-1BEA4DB34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9177867"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4D6C5D-12DB-FD47-A6F9-446A6DF5BE70}"/>
              </a:ext>
            </a:extLst>
          </p:cNvPr>
          <p:cNvSpPr/>
          <p:nvPr/>
        </p:nvSpPr>
        <p:spPr>
          <a:xfrm>
            <a:off x="134319" y="6474461"/>
            <a:ext cx="4112216" cy="369332"/>
          </a:xfrm>
          <a:prstGeom prst="rect">
            <a:avLst/>
          </a:prstGeom>
        </p:spPr>
        <p:txBody>
          <a:bodyPr wrap="none">
            <a:spAutoFit/>
          </a:bodyPr>
          <a:lstStyle/>
          <a:p>
            <a:r>
              <a:rPr lang="en-US" dirty="0"/>
              <a:t>http://</a:t>
            </a:r>
            <a:r>
              <a:rPr lang="en-US" dirty="0" err="1"/>
              <a:t>domedb.perception.cs.cmu.edu</a:t>
            </a:r>
            <a:r>
              <a:rPr lang="en-US" dirty="0"/>
              <a:t>/</a:t>
            </a:r>
          </a:p>
        </p:txBody>
      </p:sp>
      <p:pic>
        <p:nvPicPr>
          <p:cNvPr id="2371588" name="Picture 4" descr="Example Results">
            <a:extLst>
              <a:ext uri="{FF2B5EF4-FFF2-40B4-BE49-F238E27FC236}">
                <a16:creationId xmlns:a16="http://schemas.microsoft.com/office/drawing/2014/main" id="{9B3A63D7-3074-0149-9833-DFDC00B9C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0" t="943"/>
          <a:stretch/>
        </p:blipFill>
        <p:spPr bwMode="auto">
          <a:xfrm>
            <a:off x="152400" y="915873"/>
            <a:ext cx="4730166" cy="350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4636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1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3184442" y="2672603"/>
            <a:ext cx="3673559" cy="1386728"/>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5" name="object 15"/>
            <p:cNvSpPr/>
            <p:nvPr/>
          </p:nvSpPr>
          <p:spPr>
            <a:xfrm>
              <a:off x="4394488" y="4024066"/>
              <a:ext cx="147204" cy="142874"/>
            </a:xfrm>
            <a:prstGeom prst="rect">
              <a:avLst/>
            </a:prstGeom>
            <a:blipFill>
              <a:blip r:embed="rId6" cstate="print"/>
              <a:stretch>
                <a:fillRect/>
              </a:stretch>
            </a:blipFill>
          </p:spPr>
          <p:txBody>
            <a:bodyPr wrap="square" lIns="0" tIns="0" rIns="0" bIns="0" rtlCol="0"/>
            <a:lstStyle/>
            <a:p>
              <a:endParaRPr sz="1350"/>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779943" y="3452566"/>
              <a:ext cx="147205" cy="142874"/>
            </a:xfrm>
            <a:prstGeom prst="rect">
              <a:avLst/>
            </a:prstGeom>
            <a:blipFill>
              <a:blip r:embed="rId6" cstate="print"/>
              <a:stretch>
                <a:fillRect/>
              </a:stretch>
            </a:blipFill>
          </p:spPr>
          <p:txBody>
            <a:bodyPr wrap="square" lIns="0" tIns="0" rIns="0" bIns="0" rtlCol="0"/>
            <a:lstStyle/>
            <a:p>
              <a:endParaRPr sz="1350"/>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7373215" y="2511272"/>
              <a:ext cx="147204" cy="142874"/>
            </a:xfrm>
            <a:prstGeom prst="rect">
              <a:avLst/>
            </a:prstGeom>
            <a:blipFill>
              <a:blip r:embed="rId6" cstate="print"/>
              <a:stretch>
                <a:fillRect/>
              </a:stretch>
            </a:blipFill>
          </p:spPr>
          <p:txBody>
            <a:bodyPr wrap="square" lIns="0" tIns="0" rIns="0" bIns="0" rtlCol="0"/>
            <a:lstStyle/>
            <a:p>
              <a:endParaRPr sz="1350"/>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grpSp>
        <p:nvGrpSpPr>
          <p:cNvPr id="2" name="Group 1">
            <a:extLst>
              <a:ext uri="{FF2B5EF4-FFF2-40B4-BE49-F238E27FC236}">
                <a16:creationId xmlns:a16="http://schemas.microsoft.com/office/drawing/2014/main" id="{ACCCED34-CA1C-7C4F-A489-2E34FF067ACD}"/>
              </a:ext>
            </a:extLst>
          </p:cNvPr>
          <p:cNvGrpSpPr/>
          <p:nvPr/>
        </p:nvGrpSpPr>
        <p:grpSpPr>
          <a:xfrm>
            <a:off x="1714500" y="3160060"/>
            <a:ext cx="1688523" cy="2512122"/>
            <a:chOff x="2286000" y="3070413"/>
            <a:chExt cx="2251364" cy="3349495"/>
          </a:xfrm>
        </p:grpSpPr>
        <p:sp>
          <p:nvSpPr>
            <p:cNvPr id="6" name="object 6"/>
            <p:cNvSpPr/>
            <p:nvPr/>
          </p:nvSpPr>
          <p:spPr>
            <a:xfrm>
              <a:off x="2286000" y="3070413"/>
              <a:ext cx="2251364" cy="2913529"/>
            </a:xfrm>
            <a:prstGeom prst="rect">
              <a:avLst/>
            </a:prstGeom>
            <a:blipFill>
              <a:blip r:embed="rId7" cstate="print"/>
              <a:stretch>
                <a:fillRect/>
              </a:stretch>
            </a:blipFill>
          </p:spPr>
          <p:txBody>
            <a:bodyPr wrap="square" lIns="0" tIns="0" rIns="0" bIns="0" rtlCol="0"/>
            <a:lstStyle/>
            <a:p>
              <a:endParaRPr sz="1350" dirty="0"/>
            </a:p>
          </p:txBody>
        </p:sp>
        <p:sp>
          <p:nvSpPr>
            <p:cNvPr id="27" name="TextBox 26">
              <a:extLst>
                <a:ext uri="{FF2B5EF4-FFF2-40B4-BE49-F238E27FC236}">
                  <a16:creationId xmlns:a16="http://schemas.microsoft.com/office/drawing/2014/main" id="{879BDFFC-0789-440C-A96D-EFD108C3B0C9}"/>
                </a:ext>
              </a:extLst>
            </p:cNvPr>
            <p:cNvSpPr txBox="1"/>
            <p:nvPr/>
          </p:nvSpPr>
          <p:spPr>
            <a:xfrm>
              <a:off x="2631295" y="6019799"/>
              <a:ext cx="1746632" cy="400109"/>
            </a:xfrm>
            <a:prstGeom prst="rect">
              <a:avLst/>
            </a:prstGeom>
            <a:noFill/>
          </p:spPr>
          <p:txBody>
            <a:bodyPr wrap="none" rtlCol="0">
              <a:spAutoFit/>
            </a:bodyPr>
            <a:lstStyle/>
            <a:p>
              <a:r>
                <a:rPr lang="en-US" sz="1350" dirty="0"/>
                <a:t>reference view</a:t>
              </a:r>
            </a:p>
          </p:txBody>
        </p:sp>
      </p:grpSp>
      <p:sp>
        <p:nvSpPr>
          <p:cNvPr id="28" name="TextBox 27">
            <a:extLst>
              <a:ext uri="{FF2B5EF4-FFF2-40B4-BE49-F238E27FC236}">
                <a16:creationId xmlns:a16="http://schemas.microsoft.com/office/drawing/2014/main" id="{89EE6871-B829-4D31-B0BF-28F13924E64B}"/>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30" name="object 21">
            <a:extLst>
              <a:ext uri="{FF2B5EF4-FFF2-40B4-BE49-F238E27FC236}">
                <a16:creationId xmlns:a16="http://schemas.microsoft.com/office/drawing/2014/main" id="{C052158B-3581-47D4-BD7D-597B0B3552D5}"/>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1454729" y="2470897"/>
            <a:ext cx="2208068" cy="2723030"/>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115822" y="5076765"/>
            <a:ext cx="400050" cy="504825"/>
          </a:xfrm>
          <a:prstGeom prst="rect">
            <a:avLst/>
          </a:prstGeom>
        </p:spPr>
      </p:pic>
      <p:sp>
        <p:nvSpPr>
          <p:cNvPr id="9" name="object 9"/>
          <p:cNvSpPr/>
          <p:nvPr/>
        </p:nvSpPr>
        <p:spPr>
          <a:xfrm>
            <a:off x="2503559" y="3774446"/>
            <a:ext cx="110403" cy="107156"/>
          </a:xfrm>
          <a:prstGeom prst="rect">
            <a:avLst/>
          </a:prstGeom>
          <a:blipFill>
            <a:blip r:embed="rId6"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nvGrpSpPr>
          <p:cNvPr id="41" name="Group 40">
            <a:extLst>
              <a:ext uri="{FF2B5EF4-FFF2-40B4-BE49-F238E27FC236}">
                <a16:creationId xmlns:a16="http://schemas.microsoft.com/office/drawing/2014/main" id="{99033A62-34EB-2D4C-BFE8-AA3A9FD3324F}"/>
              </a:ext>
            </a:extLst>
          </p:cNvPr>
          <p:cNvGrpSpPr/>
          <p:nvPr/>
        </p:nvGrpSpPr>
        <p:grpSpPr>
          <a:xfrm>
            <a:off x="1668916" y="2255956"/>
            <a:ext cx="1607467" cy="823210"/>
            <a:chOff x="2225221" y="1864941"/>
            <a:chExt cx="2143289" cy="1097613"/>
          </a:xfrm>
        </p:grpSpPr>
        <p:sp>
          <p:nvSpPr>
            <p:cNvPr id="14" name="object 14"/>
            <p:cNvSpPr/>
            <p:nvPr/>
          </p:nvSpPr>
          <p:spPr>
            <a:xfrm>
              <a:off x="4221306" y="2819680"/>
              <a:ext cx="147204" cy="142874"/>
            </a:xfrm>
            <a:prstGeom prst="rect">
              <a:avLst/>
            </a:prstGeom>
            <a:blipFill>
              <a:blip r:embed="rId6" cstate="print"/>
              <a:stretch>
                <a:fillRect/>
              </a:stretch>
            </a:blipFill>
          </p:spPr>
          <p:txBody>
            <a:bodyPr wrap="square" lIns="0" tIns="0" rIns="0" bIns="0" rtlCol="0"/>
            <a:lstStyle/>
            <a:p>
              <a:endParaRPr sz="1350"/>
            </a:p>
          </p:txBody>
        </p:sp>
        <p:grpSp>
          <p:nvGrpSpPr>
            <p:cNvPr id="40" name="Group 39">
              <a:extLst>
                <a:ext uri="{FF2B5EF4-FFF2-40B4-BE49-F238E27FC236}">
                  <a16:creationId xmlns:a16="http://schemas.microsoft.com/office/drawing/2014/main" id="{C1B86B97-8AF6-9B41-AF9E-F39C5A3C9AF1}"/>
                </a:ext>
              </a:extLst>
            </p:cNvPr>
            <p:cNvGrpSpPr/>
            <p:nvPr/>
          </p:nvGrpSpPr>
          <p:grpSpPr>
            <a:xfrm>
              <a:off x="2225221" y="1864941"/>
              <a:ext cx="1922485" cy="954739"/>
              <a:chOff x="2225221" y="1864941"/>
              <a:chExt cx="1922485" cy="954739"/>
            </a:xfrm>
          </p:grpSpPr>
          <p:sp>
            <p:nvSpPr>
              <p:cNvPr id="23" name="TextBox 22">
                <a:extLst>
                  <a:ext uri="{FF2B5EF4-FFF2-40B4-BE49-F238E27FC236}">
                    <a16:creationId xmlns:a16="http://schemas.microsoft.com/office/drawing/2014/main" id="{92FA2CE2-0C6C-3F4B-859C-DE4784D98825}"/>
                  </a:ext>
                </a:extLst>
              </p:cNvPr>
              <p:cNvSpPr txBox="1"/>
              <p:nvPr/>
            </p:nvSpPr>
            <p:spPr>
              <a:xfrm>
                <a:off x="2225221" y="1864941"/>
                <a:ext cx="1472045" cy="954108"/>
              </a:xfrm>
              <a:prstGeom prst="rect">
                <a:avLst/>
              </a:prstGeom>
              <a:noFill/>
            </p:spPr>
            <p:txBody>
              <a:bodyPr wrap="square" rtlCol="0">
                <a:spAutoFit/>
              </a:bodyPr>
              <a:lstStyle/>
              <a:p>
                <a:pPr algn="ctr"/>
                <a:r>
                  <a:rPr lang="en-US" sz="1350" dirty="0"/>
                  <a:t>Is this a surface point?</a:t>
                </a:r>
              </a:p>
            </p:txBody>
          </p:sp>
          <p:cxnSp>
            <p:nvCxnSpPr>
              <p:cNvPr id="29" name="Straight Arrow Connector 28">
                <a:extLst>
                  <a:ext uri="{FF2B5EF4-FFF2-40B4-BE49-F238E27FC236}">
                    <a16:creationId xmlns:a16="http://schemas.microsoft.com/office/drawing/2014/main" id="{E5109BE1-E0E6-3B4E-885A-2AB30308C7E7}"/>
                  </a:ext>
                </a:extLst>
              </p:cNvPr>
              <p:cNvCxnSpPr/>
              <p:nvPr/>
            </p:nvCxnSpPr>
            <p:spPr>
              <a:xfrm>
                <a:off x="3584864" y="2420471"/>
                <a:ext cx="562842" cy="39920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288353478"/>
      </p:ext>
    </p:extLst>
  </p:cSld>
  <p:clrMapOvr>
    <a:masterClrMapping/>
  </p:clrMapOvr>
  <mc:AlternateContent xmlns:mc="http://schemas.openxmlformats.org/markup-compatibility/2006" xmlns:p14="http://schemas.microsoft.com/office/powerpoint/2010/main">
    <mc:Choice Requires="p14">
      <p:transition spd="med" p14:dur="700" advTm="101360">
        <p:fade/>
      </p:transition>
    </mc:Choice>
    <mc:Fallback xmlns="">
      <p:transition spd="med" advTm="1013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8" grpId="0"/>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1">
            <a:extLst>
              <a:ext uri="{FF2B5EF4-FFF2-40B4-BE49-F238E27FC236}">
                <a16:creationId xmlns:a16="http://schemas.microsoft.com/office/drawing/2014/main" id="{C052158B-3581-47D4-BD7D-597B0B3552D5}"/>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grpSp>
        <p:nvGrpSpPr>
          <p:cNvPr id="8" name="Group 7">
            <a:extLst>
              <a:ext uri="{FF2B5EF4-FFF2-40B4-BE49-F238E27FC236}">
                <a16:creationId xmlns:a16="http://schemas.microsoft.com/office/drawing/2014/main" id="{51A8935D-6DD2-6946-8054-EFEB4300EB01}"/>
              </a:ext>
            </a:extLst>
          </p:cNvPr>
          <p:cNvGrpSpPr/>
          <p:nvPr/>
        </p:nvGrpSpPr>
        <p:grpSpPr>
          <a:xfrm>
            <a:off x="736833" y="3071469"/>
            <a:ext cx="3419154" cy="2032664"/>
            <a:chOff x="1487762" y="1524001"/>
            <a:chExt cx="8872214" cy="5274471"/>
          </a:xfrm>
        </p:grpSpPr>
        <p:sp>
          <p:nvSpPr>
            <p:cNvPr id="6" name="object 6"/>
            <p:cNvSpPr/>
            <p:nvPr/>
          </p:nvSpPr>
          <p:spPr>
            <a:xfrm>
              <a:off x="2286000" y="3070413"/>
              <a:ext cx="2251364" cy="2913529"/>
            </a:xfrm>
            <a:prstGeom prst="rect">
              <a:avLst/>
            </a:prstGeom>
            <a:blipFill>
              <a:blip r:embed="rId3" cstate="print"/>
              <a:stretch>
                <a:fillRect/>
              </a:stretch>
            </a:blipFill>
          </p:spPr>
          <p:txBody>
            <a:bodyPr wrap="square" lIns="0" tIns="0" rIns="0" bIns="0" rtlCol="0"/>
            <a:lstStyle/>
            <a:p>
              <a:endParaRPr sz="1350" dirty="0"/>
            </a:p>
          </p:txBody>
        </p:sp>
        <p:sp>
          <p:nvSpPr>
            <p:cNvPr id="3" name="object 3"/>
            <p:cNvSpPr/>
            <p:nvPr/>
          </p:nvSpPr>
          <p:spPr>
            <a:xfrm>
              <a:off x="5437909" y="3070413"/>
              <a:ext cx="2251364" cy="2913529"/>
            </a:xfrm>
            <a:prstGeom prst="rect">
              <a:avLst/>
            </a:prstGeom>
            <a:blipFill>
              <a:blip r:embed="rId4" cstate="print"/>
              <a:stretch>
                <a:fillRect/>
              </a:stretch>
            </a:blipFill>
          </p:spPr>
          <p:txBody>
            <a:bodyPr wrap="square" lIns="0" tIns="0" rIns="0" bIns="0" rtlCol="0"/>
            <a:lstStyle/>
            <a:p>
              <a:endParaRPr sz="1350"/>
            </a:p>
          </p:txBody>
        </p:sp>
        <p:sp>
          <p:nvSpPr>
            <p:cNvPr id="4" name="object 4"/>
            <p:cNvSpPr/>
            <p:nvPr/>
          </p:nvSpPr>
          <p:spPr>
            <a:xfrm>
              <a:off x="6615545" y="2218766"/>
              <a:ext cx="2251364" cy="2913529"/>
            </a:xfrm>
            <a:prstGeom prst="rect">
              <a:avLst/>
            </a:prstGeom>
            <a:blipFill>
              <a:blip r:embed="rId5" cstate="print"/>
              <a:stretch>
                <a:fillRect/>
              </a:stretch>
            </a:blipFill>
          </p:spPr>
          <p:txBody>
            <a:bodyPr wrap="square" lIns="0" tIns="0" rIns="0" bIns="0" rtlCol="0"/>
            <a:lstStyle/>
            <a:p>
              <a:endParaRPr sz="1350"/>
            </a:p>
          </p:txBody>
        </p:sp>
        <p:sp>
          <p:nvSpPr>
            <p:cNvPr id="5" name="object 5"/>
            <p:cNvSpPr/>
            <p:nvPr/>
          </p:nvSpPr>
          <p:spPr>
            <a:xfrm>
              <a:off x="7723909" y="1524001"/>
              <a:ext cx="2251364" cy="2913529"/>
            </a:xfrm>
            <a:prstGeom prst="rect">
              <a:avLst/>
            </a:prstGeom>
            <a:blipFill>
              <a:blip r:embed="rId6" cstate="print"/>
              <a:stretch>
                <a:fillRect/>
              </a:stretch>
            </a:blipFill>
          </p:spPr>
          <p:txBody>
            <a:bodyPr wrap="square" lIns="0" tIns="0" rIns="0" bIns="0" rtlCol="0"/>
            <a:lstStyle/>
            <a:p>
              <a:endParaRPr sz="1350"/>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4245922" y="2420471"/>
              <a:ext cx="4898079" cy="1848970"/>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5" name="object 15"/>
              <p:cNvSpPr/>
              <p:nvPr/>
            </p:nvSpPr>
            <p:spPr>
              <a:xfrm>
                <a:off x="4394488" y="4024066"/>
                <a:ext cx="147204" cy="142874"/>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779943" y="3452566"/>
                <a:ext cx="147205" cy="142874"/>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7373215" y="2511272"/>
                <a:ext cx="147204" cy="142874"/>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sp>
          <p:nvSpPr>
            <p:cNvPr id="27" name="TextBox 26">
              <a:extLst>
                <a:ext uri="{FF2B5EF4-FFF2-40B4-BE49-F238E27FC236}">
                  <a16:creationId xmlns:a16="http://schemas.microsoft.com/office/drawing/2014/main" id="{879BDFFC-0789-440C-A96D-EFD108C3B0C9}"/>
                </a:ext>
              </a:extLst>
            </p:cNvPr>
            <p:cNvSpPr txBox="1"/>
            <p:nvPr/>
          </p:nvSpPr>
          <p:spPr>
            <a:xfrm>
              <a:off x="2631297" y="6019802"/>
              <a:ext cx="3399195" cy="778670"/>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89EE6871-B829-4D31-B0BF-28F13924E64B}"/>
                </a:ext>
              </a:extLst>
            </p:cNvPr>
            <p:cNvSpPr txBox="1"/>
            <p:nvPr/>
          </p:nvSpPr>
          <p:spPr>
            <a:xfrm>
              <a:off x="6885909" y="6019800"/>
              <a:ext cx="3474067" cy="778670"/>
            </a:xfrm>
            <a:prstGeom prst="rect">
              <a:avLst/>
            </a:prstGeom>
            <a:noFill/>
          </p:spPr>
          <p:txBody>
            <a:bodyPr wrap="none" rtlCol="0">
              <a:spAutoFit/>
            </a:bodyPr>
            <a:lstStyle/>
            <a:p>
              <a:r>
                <a:rPr lang="en-US" sz="1350" dirty="0"/>
                <a:t>neighbor views</a:t>
              </a: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1939638" y="2151530"/>
              <a:ext cx="2944091" cy="3630706"/>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487762" y="5626020"/>
              <a:ext cx="533400" cy="673100"/>
            </a:xfrm>
            <a:prstGeom prst="rect">
              <a:avLst/>
            </a:prstGeom>
          </p:spPr>
        </p:pic>
        <p:sp>
          <p:nvSpPr>
            <p:cNvPr id="9" name="object 9"/>
            <p:cNvSpPr/>
            <p:nvPr/>
          </p:nvSpPr>
          <p:spPr>
            <a:xfrm>
              <a:off x="3338079" y="3889595"/>
              <a:ext cx="147204" cy="142874"/>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3238500" y="3798794"/>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4" name="object 14"/>
            <p:cNvSpPr/>
            <p:nvPr/>
          </p:nvSpPr>
          <p:spPr>
            <a:xfrm>
              <a:off x="4221306" y="2819680"/>
              <a:ext cx="147204" cy="142874"/>
            </a:xfrm>
            <a:prstGeom prst="rect">
              <a:avLst/>
            </a:prstGeom>
            <a:blipFill>
              <a:blip r:embed="rId7" cstate="print"/>
              <a:stretch>
                <a:fillRect/>
              </a:stretch>
            </a:blipFill>
          </p:spPr>
          <p:txBody>
            <a:bodyPr wrap="square" lIns="0" tIns="0" rIns="0" bIns="0" rtlCol="0"/>
            <a:lstStyle/>
            <a:p>
              <a:endParaRPr sz="1350"/>
            </a:p>
          </p:txBody>
        </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3" dirty="0"/>
              <a:t>Multi-view stereo: </a:t>
            </a:r>
            <a:r>
              <a:rPr lang="en-US" dirty="0"/>
              <a:t>Basic</a:t>
            </a:r>
            <a:r>
              <a:rPr lang="en-US" spc="-17" dirty="0"/>
              <a:t> </a:t>
            </a:r>
            <a:r>
              <a:rPr lang="en-US" dirty="0"/>
              <a:t>idea</a:t>
            </a:r>
          </a:p>
        </p:txBody>
      </p:sp>
      <p:sp>
        <p:nvSpPr>
          <p:cNvPr id="33" name="object 6">
            <a:extLst>
              <a:ext uri="{FF2B5EF4-FFF2-40B4-BE49-F238E27FC236}">
                <a16:creationId xmlns:a16="http://schemas.microsoft.com/office/drawing/2014/main" id="{EB1CF46C-6126-1A46-B323-6EAC413313CB}"/>
              </a:ext>
            </a:extLst>
          </p:cNvPr>
          <p:cNvSpPr/>
          <p:nvPr/>
        </p:nvSpPr>
        <p:spPr>
          <a:xfrm>
            <a:off x="7031819" y="4415092"/>
            <a:ext cx="634733" cy="616063"/>
          </a:xfrm>
          <a:prstGeom prst="rect">
            <a:avLst/>
          </a:prstGeom>
          <a:blipFill>
            <a:blip r:embed="rId3" cstate="print"/>
            <a:stretch>
              <a:fillRect l="-275000" t="-216674" r="-274998" b="-549992"/>
            </a:stretch>
          </a:blipFill>
        </p:spPr>
        <p:txBody>
          <a:bodyPr wrap="square" lIns="0" tIns="0" rIns="0" bIns="0" rtlCol="0"/>
          <a:lstStyle/>
          <a:p>
            <a:endParaRPr sz="1350" dirty="0"/>
          </a:p>
        </p:txBody>
      </p:sp>
      <p:grpSp>
        <p:nvGrpSpPr>
          <p:cNvPr id="34" name="Group 33">
            <a:extLst>
              <a:ext uri="{FF2B5EF4-FFF2-40B4-BE49-F238E27FC236}">
                <a16:creationId xmlns:a16="http://schemas.microsoft.com/office/drawing/2014/main" id="{A6BE2CC9-7AD3-0F45-886A-B6CF3D17AD04}"/>
              </a:ext>
            </a:extLst>
          </p:cNvPr>
          <p:cNvGrpSpPr/>
          <p:nvPr/>
        </p:nvGrpSpPr>
        <p:grpSpPr>
          <a:xfrm>
            <a:off x="6291203" y="3155201"/>
            <a:ext cx="2115965" cy="616064"/>
            <a:chOff x="5008268" y="2420470"/>
            <a:chExt cx="2821286" cy="821419"/>
          </a:xfrm>
        </p:grpSpPr>
        <p:sp>
          <p:nvSpPr>
            <p:cNvPr id="35" name="object 3">
              <a:extLst>
                <a:ext uri="{FF2B5EF4-FFF2-40B4-BE49-F238E27FC236}">
                  <a16:creationId xmlns:a16="http://schemas.microsoft.com/office/drawing/2014/main" id="{000D0106-F09A-3B47-8FA6-B10B499FAA17}"/>
                </a:ext>
              </a:extLst>
            </p:cNvPr>
            <p:cNvSpPr/>
            <p:nvPr/>
          </p:nvSpPr>
          <p:spPr>
            <a:xfrm>
              <a:off x="5008268" y="2420470"/>
              <a:ext cx="846310" cy="821417"/>
            </a:xfrm>
            <a:prstGeom prst="rect">
              <a:avLst/>
            </a:prstGeom>
            <a:blipFill>
              <a:blip r:embed="rId4" cstate="print"/>
              <a:stretch>
                <a:fillRect l="-110001" t="-256665" r="-439998" b="-510000"/>
              </a:stretch>
            </a:blipFill>
          </p:spPr>
          <p:txBody>
            <a:bodyPr wrap="square" lIns="0" tIns="0" rIns="0" bIns="0" rtlCol="0"/>
            <a:lstStyle/>
            <a:p>
              <a:endParaRPr sz="1350"/>
            </a:p>
          </p:txBody>
        </p:sp>
        <p:sp>
          <p:nvSpPr>
            <p:cNvPr id="36" name="object 4">
              <a:extLst>
                <a:ext uri="{FF2B5EF4-FFF2-40B4-BE49-F238E27FC236}">
                  <a16:creationId xmlns:a16="http://schemas.microsoft.com/office/drawing/2014/main" id="{16E4CF69-6577-1A4C-A99B-998CA0336876}"/>
                </a:ext>
              </a:extLst>
            </p:cNvPr>
            <p:cNvSpPr/>
            <p:nvPr/>
          </p:nvSpPr>
          <p:spPr>
            <a:xfrm>
              <a:off x="5995756" y="2420470"/>
              <a:ext cx="846310" cy="821417"/>
            </a:xfrm>
            <a:prstGeom prst="rect">
              <a:avLst/>
            </a:prstGeom>
            <a:blipFill>
              <a:blip r:embed="rId5" cstate="print"/>
              <a:stretch>
                <a:fillRect l="-170000" t="-340003" r="-379998" b="-426665"/>
              </a:stretch>
            </a:blipFill>
          </p:spPr>
          <p:txBody>
            <a:bodyPr wrap="square" lIns="0" tIns="0" rIns="0" bIns="0" rtlCol="0"/>
            <a:lstStyle/>
            <a:p>
              <a:endParaRPr sz="1350"/>
            </a:p>
          </p:txBody>
        </p:sp>
        <p:sp>
          <p:nvSpPr>
            <p:cNvPr id="37" name="object 5">
              <a:extLst>
                <a:ext uri="{FF2B5EF4-FFF2-40B4-BE49-F238E27FC236}">
                  <a16:creationId xmlns:a16="http://schemas.microsoft.com/office/drawing/2014/main" id="{6C8A286E-40B7-C647-B378-2E7F6B1DC5BD}"/>
                </a:ext>
              </a:extLst>
            </p:cNvPr>
            <p:cNvSpPr/>
            <p:nvPr/>
          </p:nvSpPr>
          <p:spPr>
            <a:xfrm>
              <a:off x="6983244" y="2420470"/>
              <a:ext cx="846310" cy="821419"/>
            </a:xfrm>
            <a:prstGeom prst="rect">
              <a:avLst/>
            </a:prstGeom>
            <a:blipFill>
              <a:blip r:embed="rId6" cstate="print"/>
              <a:stretch>
                <a:fillRect l="-310002" t="-266666" r="-239999" b="-500000"/>
              </a:stretch>
            </a:blipFill>
          </p:spPr>
          <p:txBody>
            <a:bodyPr wrap="square" lIns="0" tIns="0" rIns="0" bIns="0" rtlCol="0"/>
            <a:lstStyle/>
            <a:p>
              <a:endParaRPr sz="1350"/>
            </a:p>
          </p:txBody>
        </p:sp>
      </p:grpSp>
      <p:grpSp>
        <p:nvGrpSpPr>
          <p:cNvPr id="50" name="Group 49">
            <a:extLst>
              <a:ext uri="{FF2B5EF4-FFF2-40B4-BE49-F238E27FC236}">
                <a16:creationId xmlns:a16="http://schemas.microsoft.com/office/drawing/2014/main" id="{5AFD4610-DB7D-1045-AE87-E652D1DAFE1D}"/>
              </a:ext>
            </a:extLst>
          </p:cNvPr>
          <p:cNvGrpSpPr/>
          <p:nvPr/>
        </p:nvGrpSpPr>
        <p:grpSpPr>
          <a:xfrm>
            <a:off x="6608570" y="3798696"/>
            <a:ext cx="1481232" cy="539089"/>
            <a:chOff x="8811426" y="3380372"/>
            <a:chExt cx="1974976" cy="718785"/>
          </a:xfrm>
        </p:grpSpPr>
        <p:cxnSp>
          <p:nvCxnSpPr>
            <p:cNvPr id="31" name="Straight Arrow Connector 30">
              <a:extLst>
                <a:ext uri="{FF2B5EF4-FFF2-40B4-BE49-F238E27FC236}">
                  <a16:creationId xmlns:a16="http://schemas.microsoft.com/office/drawing/2014/main" id="{33E5A287-FD40-4445-9E49-FC551339B96B}"/>
                </a:ext>
              </a:extLst>
            </p:cNvPr>
            <p:cNvCxnSpPr>
              <a:cxnSpLocks/>
            </p:cNvCxnSpPr>
            <p:nvPr/>
          </p:nvCxnSpPr>
          <p:spPr>
            <a:xfrm>
              <a:off x="8811426" y="3380372"/>
              <a:ext cx="762303" cy="6815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4BB6490-6028-FC4C-ACC7-83674635E8EA}"/>
                </a:ext>
              </a:extLst>
            </p:cNvPr>
            <p:cNvCxnSpPr>
              <a:cxnSpLocks/>
            </p:cNvCxnSpPr>
            <p:nvPr/>
          </p:nvCxnSpPr>
          <p:spPr>
            <a:xfrm>
              <a:off x="9798914" y="3380372"/>
              <a:ext cx="0" cy="718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ABC8AEB-745F-AD41-8D02-06F084A54E24}"/>
                </a:ext>
              </a:extLst>
            </p:cNvPr>
            <p:cNvCxnSpPr>
              <a:cxnSpLocks/>
            </p:cNvCxnSpPr>
            <p:nvPr/>
          </p:nvCxnSpPr>
          <p:spPr>
            <a:xfrm flipH="1">
              <a:off x="10024100" y="3380374"/>
              <a:ext cx="762302" cy="6815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2E09617-A2A0-A348-B027-BC6A69D7CFA9}"/>
              </a:ext>
            </a:extLst>
          </p:cNvPr>
          <p:cNvSpPr txBox="1"/>
          <p:nvPr/>
        </p:nvSpPr>
        <p:spPr>
          <a:xfrm>
            <a:off x="5363309" y="4506542"/>
            <a:ext cx="1528594" cy="507831"/>
          </a:xfrm>
          <a:prstGeom prst="rect">
            <a:avLst/>
          </a:prstGeom>
          <a:noFill/>
        </p:spPr>
        <p:txBody>
          <a:bodyPr wrap="square" rtlCol="0">
            <a:spAutoFit/>
          </a:bodyPr>
          <a:lstStyle/>
          <a:p>
            <a:pPr algn="ctr"/>
            <a:r>
              <a:rPr lang="en-US" sz="1350" dirty="0"/>
              <a:t>Patch from reference View</a:t>
            </a:r>
          </a:p>
        </p:txBody>
      </p:sp>
      <p:sp>
        <p:nvSpPr>
          <p:cNvPr id="52" name="TextBox 51">
            <a:extLst>
              <a:ext uri="{FF2B5EF4-FFF2-40B4-BE49-F238E27FC236}">
                <a16:creationId xmlns:a16="http://schemas.microsoft.com/office/drawing/2014/main" id="{76DA43AC-568A-2745-A37C-57AADFC3CC12}"/>
              </a:ext>
            </a:extLst>
          </p:cNvPr>
          <p:cNvSpPr txBox="1"/>
          <p:nvPr/>
        </p:nvSpPr>
        <p:spPr>
          <a:xfrm>
            <a:off x="4572001" y="3073509"/>
            <a:ext cx="1692389" cy="923330"/>
          </a:xfrm>
          <a:prstGeom prst="rect">
            <a:avLst/>
          </a:prstGeom>
          <a:noFill/>
        </p:spPr>
        <p:txBody>
          <a:bodyPr wrap="square" rtlCol="0">
            <a:spAutoFit/>
          </a:bodyPr>
          <a:lstStyle/>
          <a:p>
            <a:pPr algn="ctr"/>
            <a:r>
              <a:rPr lang="en-US" sz="1350" dirty="0"/>
              <a:t>Corresponding patches at depth guess in other views</a:t>
            </a:r>
          </a:p>
        </p:txBody>
      </p:sp>
      <p:sp>
        <p:nvSpPr>
          <p:cNvPr id="53" name="TextBox 52">
            <a:extLst>
              <a:ext uri="{FF2B5EF4-FFF2-40B4-BE49-F238E27FC236}">
                <a16:creationId xmlns:a16="http://schemas.microsoft.com/office/drawing/2014/main" id="{119789CE-3408-3C46-903C-5380F24E06E6}"/>
              </a:ext>
            </a:extLst>
          </p:cNvPr>
          <p:cNvSpPr txBox="1"/>
          <p:nvPr/>
        </p:nvSpPr>
        <p:spPr>
          <a:xfrm>
            <a:off x="675225" y="1900652"/>
            <a:ext cx="6174146" cy="646331"/>
          </a:xfrm>
          <a:prstGeom prst="rect">
            <a:avLst/>
          </a:prstGeom>
          <a:noFill/>
        </p:spPr>
        <p:txBody>
          <a:bodyPr wrap="square" rtlCol="0">
            <a:spAutoFit/>
          </a:bodyPr>
          <a:lstStyle/>
          <a:p>
            <a:r>
              <a:rPr lang="en-US" b="1" dirty="0">
                <a:latin typeface="+mj-lt"/>
              </a:rPr>
              <a:t>Evaluate the likelihood of geometry at a particular depth for a particular reference patch:</a:t>
            </a:r>
          </a:p>
        </p:txBody>
      </p:sp>
      <p:sp>
        <p:nvSpPr>
          <p:cNvPr id="2" name="TextBox 1">
            <a:extLst>
              <a:ext uri="{FF2B5EF4-FFF2-40B4-BE49-F238E27FC236}">
                <a16:creationId xmlns:a16="http://schemas.microsoft.com/office/drawing/2014/main" id="{8C3E0D00-F808-1741-81DE-101FD38943D0}"/>
              </a:ext>
            </a:extLst>
          </p:cNvPr>
          <p:cNvSpPr txBox="1"/>
          <p:nvPr/>
        </p:nvSpPr>
        <p:spPr>
          <a:xfrm>
            <a:off x="7735897" y="3983116"/>
            <a:ext cx="776613" cy="415498"/>
          </a:xfrm>
          <a:prstGeom prst="rect">
            <a:avLst/>
          </a:prstGeom>
          <a:noFill/>
        </p:spPr>
        <p:txBody>
          <a:bodyPr wrap="square" rtlCol="0">
            <a:spAutoFit/>
          </a:bodyPr>
          <a:lstStyle/>
          <a:p>
            <a:pPr algn="ctr"/>
            <a:r>
              <a:rPr lang="en-US" sz="2100" b="1" dirty="0"/>
              <a:t>?</a:t>
            </a:r>
          </a:p>
        </p:txBody>
      </p:sp>
    </p:spTree>
    <p:extLst>
      <p:ext uri="{BB962C8B-B14F-4D97-AF65-F5344CB8AC3E}">
        <p14:creationId xmlns:p14="http://schemas.microsoft.com/office/powerpoint/2010/main" val="1791234266"/>
      </p:ext>
    </p:extLst>
  </p:cSld>
  <p:clrMapOvr>
    <a:masterClrMapping/>
  </p:clrMapOvr>
  <mc:AlternateContent xmlns:mc="http://schemas.openxmlformats.org/markup-compatibility/2006" xmlns:p14="http://schemas.microsoft.com/office/powerpoint/2010/main">
    <mc:Choice Requires="p14">
      <p:transition spd="med" p14:dur="700" advTm="101360">
        <p:fade/>
      </p:transition>
    </mc:Choice>
    <mc:Fallback xmlns="">
      <p:transition spd="med" advTm="10136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6"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184442" y="2989929"/>
            <a:ext cx="1387619" cy="968609"/>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184442" y="2989930"/>
            <a:ext cx="2374756" cy="484514"/>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184441" y="2823880"/>
            <a:ext cx="3452813" cy="166407"/>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165980" y="2972010"/>
            <a:ext cx="110403" cy="107156"/>
          </a:xfrm>
          <a:prstGeom prst="rect">
            <a:avLst/>
          </a:prstGeom>
          <a:blipFill>
            <a:blip r:embed="rId7" cstate="print"/>
            <a:stretch>
              <a:fillRect/>
            </a:stretch>
          </a:blipFill>
        </p:spPr>
        <p:txBody>
          <a:bodyPr wrap="square" lIns="0" tIns="0" rIns="0" bIns="0" rtlCol="0"/>
          <a:lstStyle/>
          <a:p>
            <a:endParaRPr sz="1350"/>
          </a:p>
        </p:txBody>
      </p:sp>
      <p:sp>
        <p:nvSpPr>
          <p:cNvPr id="15" name="object 15"/>
          <p:cNvSpPr/>
          <p:nvPr/>
        </p:nvSpPr>
        <p:spPr>
          <a:xfrm>
            <a:off x="4438866" y="3875299"/>
            <a:ext cx="110403" cy="107156"/>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364182" y="3807199"/>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477958" y="3446674"/>
            <a:ext cx="110404" cy="107156"/>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403272" y="3378574"/>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2911" y="2740704"/>
            <a:ext cx="110403" cy="107156"/>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6598227" y="2672603"/>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8" cstate="print"/>
            <a:stretch>
              <a:fillRect/>
            </a:stretch>
          </a:blipFill>
        </p:spPr>
        <p:txBody>
          <a:bodyPr wrap="square" lIns="0" tIns="0" rIns="0" bIns="0" rtlCol="0"/>
          <a:lstStyle/>
          <a:p>
            <a:endParaRPr sz="1350"/>
          </a:p>
        </p:txBody>
      </p:sp>
      <p:sp>
        <p:nvSpPr>
          <p:cNvPr id="23" name="object 23"/>
          <p:cNvSpPr/>
          <p:nvPr/>
        </p:nvSpPr>
        <p:spPr>
          <a:xfrm>
            <a:off x="2230798" y="1946671"/>
            <a:ext cx="110403" cy="107156"/>
          </a:xfrm>
          <a:prstGeom prst="rect">
            <a:avLst/>
          </a:prstGeom>
          <a:blipFill>
            <a:blip r:embed="rId7" cstate="print"/>
            <a:stretch>
              <a:fillRect/>
            </a:stretch>
          </a:blipFill>
        </p:spPr>
        <p:txBody>
          <a:bodyPr wrap="square" lIns="0" tIns="0" rIns="0" bIns="0" rtlCol="0"/>
          <a:lstStyle/>
          <a:p>
            <a:endParaRPr sz="1350"/>
          </a:p>
        </p:txBody>
      </p:sp>
      <p:sp>
        <p:nvSpPr>
          <p:cNvPr id="28" name="TextBox 27">
            <a:extLst>
              <a:ext uri="{FF2B5EF4-FFF2-40B4-BE49-F238E27FC236}">
                <a16:creationId xmlns:a16="http://schemas.microsoft.com/office/drawing/2014/main" id="{FE42ACAB-26CC-4F72-82E0-8B5746A98B60}"/>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9" name="TextBox 28">
            <a:extLst>
              <a:ext uri="{FF2B5EF4-FFF2-40B4-BE49-F238E27FC236}">
                <a16:creationId xmlns:a16="http://schemas.microsoft.com/office/drawing/2014/main" id="{ADDA17D8-FB5C-494F-9C19-68E86ECBB60C}"/>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30" name="object 21">
            <a:extLst>
              <a:ext uri="{FF2B5EF4-FFF2-40B4-BE49-F238E27FC236}">
                <a16:creationId xmlns:a16="http://schemas.microsoft.com/office/drawing/2014/main" id="{75B92F9A-CF51-4600-950C-346054877C51}"/>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sp>
        <p:nvSpPr>
          <p:cNvPr id="24" name="Title 23">
            <a:extLst>
              <a:ext uri="{FF2B5EF4-FFF2-40B4-BE49-F238E27FC236}">
                <a16:creationId xmlns:a16="http://schemas.microsoft.com/office/drawing/2014/main" id="{B408CDD5-7A80-8F4E-BCAC-9B82615A13B4}"/>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pic>
        <p:nvPicPr>
          <p:cNvPr id="31" name="Graphic 30">
            <a:extLst>
              <a:ext uri="{FF2B5EF4-FFF2-40B4-BE49-F238E27FC236}">
                <a16:creationId xmlns:a16="http://schemas.microsoft.com/office/drawing/2014/main" id="{22300029-8F88-0244-9B5C-DE577B361D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115822" y="5076765"/>
            <a:ext cx="400050" cy="504825"/>
          </a:xfrm>
          <a:prstGeom prst="rect">
            <a:avLst/>
          </a:prstGeom>
        </p:spPr>
      </p:pic>
      <p:sp>
        <p:nvSpPr>
          <p:cNvPr id="25" name="TextBox 24">
            <a:extLst>
              <a:ext uri="{FF2B5EF4-FFF2-40B4-BE49-F238E27FC236}">
                <a16:creationId xmlns:a16="http://schemas.microsoft.com/office/drawing/2014/main" id="{A22C4C3D-0B2B-9E4E-ACCC-5A4CBF775F28}"/>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Tree>
    <p:extLst>
      <p:ext uri="{BB962C8B-B14F-4D97-AF65-F5344CB8AC3E}">
        <p14:creationId xmlns:p14="http://schemas.microsoft.com/office/powerpoint/2010/main" val="186072992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6"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314327" y="2838651"/>
            <a:ext cx="1335665" cy="1140899"/>
          </a:xfrm>
          <a:custGeom>
            <a:avLst/>
            <a:gdLst/>
            <a:ahLst/>
            <a:cxnLst/>
            <a:rect l="l" t="t" r="r" b="b"/>
            <a:pathLst>
              <a:path w="1958975" h="1724025">
                <a:moveTo>
                  <a:pt x="0" y="0"/>
                </a:moveTo>
                <a:lnTo>
                  <a:pt x="1958878" y="172365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314329" y="2838649"/>
            <a:ext cx="2255693" cy="596714"/>
          </a:xfrm>
          <a:custGeom>
            <a:avLst/>
            <a:gdLst/>
            <a:ahLst/>
            <a:cxnLst/>
            <a:rect l="l" t="t" r="r" b="b"/>
            <a:pathLst>
              <a:path w="3308350" h="901700">
                <a:moveTo>
                  <a:pt x="0" y="0"/>
                </a:moveTo>
                <a:lnTo>
                  <a:pt x="3308157" y="901237"/>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314329" y="2758654"/>
            <a:ext cx="3367520" cy="80262"/>
          </a:xfrm>
          <a:custGeom>
            <a:avLst/>
            <a:gdLst/>
            <a:ahLst/>
            <a:cxnLst/>
            <a:rect l="l" t="t" r="r" b="b"/>
            <a:pathLst>
              <a:path w="4939030" h="121285">
                <a:moveTo>
                  <a:pt x="0" y="120881"/>
                </a:moveTo>
                <a:lnTo>
                  <a:pt x="493870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295866" y="2820730"/>
            <a:ext cx="110403" cy="107156"/>
          </a:xfrm>
          <a:prstGeom prst="rect">
            <a:avLst/>
          </a:prstGeom>
          <a:blipFill>
            <a:blip r:embed="rId7" cstate="print"/>
            <a:stretch>
              <a:fillRect/>
            </a:stretch>
          </a:blipFill>
        </p:spPr>
        <p:txBody>
          <a:bodyPr wrap="square" lIns="0" tIns="0" rIns="0" bIns="0" rtlCol="0"/>
          <a:lstStyle/>
          <a:p>
            <a:endParaRPr sz="1350"/>
          </a:p>
        </p:txBody>
      </p:sp>
      <p:sp>
        <p:nvSpPr>
          <p:cNvPr id="15" name="object 15"/>
          <p:cNvSpPr/>
          <p:nvPr/>
        </p:nvSpPr>
        <p:spPr>
          <a:xfrm>
            <a:off x="4594730" y="3875299"/>
            <a:ext cx="110403" cy="107156"/>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520045" y="3807199"/>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477958" y="3345821"/>
            <a:ext cx="110404" cy="107156"/>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403272" y="3277721"/>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8385" y="2705077"/>
            <a:ext cx="110404" cy="107156"/>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6598227" y="2622177"/>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8" cstate="print"/>
            <a:stretch>
              <a:fillRect/>
            </a:stretch>
          </a:blipFill>
        </p:spPr>
        <p:txBody>
          <a:bodyPr wrap="square" lIns="0" tIns="0" rIns="0" bIns="0" rtlCol="0"/>
          <a:lstStyle/>
          <a:p>
            <a:endParaRPr sz="1350"/>
          </a:p>
        </p:txBody>
      </p:sp>
      <p:sp>
        <p:nvSpPr>
          <p:cNvPr id="23" name="object 23"/>
          <p:cNvSpPr/>
          <p:nvPr/>
        </p:nvSpPr>
        <p:spPr>
          <a:xfrm>
            <a:off x="2344873" y="2063047"/>
            <a:ext cx="110403" cy="107156"/>
          </a:xfrm>
          <a:prstGeom prst="rect">
            <a:avLst/>
          </a:prstGeom>
          <a:blipFill>
            <a:blip r:embed="rId7" cstate="print"/>
            <a:stretch>
              <a:fillRect/>
            </a:stretch>
          </a:blipFill>
        </p:spPr>
        <p:txBody>
          <a:bodyPr wrap="square" lIns="0" tIns="0" rIns="0" bIns="0" rtlCol="0"/>
          <a:lstStyle/>
          <a:p>
            <a:endParaRPr sz="1350"/>
          </a:p>
        </p:txBody>
      </p:sp>
      <p:sp>
        <p:nvSpPr>
          <p:cNvPr id="27" name="TextBox 26">
            <a:extLst>
              <a:ext uri="{FF2B5EF4-FFF2-40B4-BE49-F238E27FC236}">
                <a16:creationId xmlns:a16="http://schemas.microsoft.com/office/drawing/2014/main" id="{98682012-112A-45E2-A4C6-A682685EAD26}"/>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71B24E60-37EE-492E-B2DF-55CBD68AB1D6}"/>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29" name="object 21">
            <a:extLst>
              <a:ext uri="{FF2B5EF4-FFF2-40B4-BE49-F238E27FC236}">
                <a16:creationId xmlns:a16="http://schemas.microsoft.com/office/drawing/2014/main" id="{3A19D692-3BB1-4A33-9438-5E430CD631C4}"/>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dirty="0">
              <a:latin typeface="Arial"/>
              <a:cs typeface="Arial"/>
            </a:endParaRPr>
          </a:p>
        </p:txBody>
      </p:sp>
      <p:pic>
        <p:nvPicPr>
          <p:cNvPr id="30" name="Graphic 29">
            <a:extLst>
              <a:ext uri="{FF2B5EF4-FFF2-40B4-BE49-F238E27FC236}">
                <a16:creationId xmlns:a16="http://schemas.microsoft.com/office/drawing/2014/main" id="{EC7947EB-80B9-2A42-88E1-07F2C5258A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115822" y="5076765"/>
            <a:ext cx="400050" cy="504825"/>
          </a:xfrm>
          <a:prstGeom prst="rect">
            <a:avLst/>
          </a:prstGeom>
        </p:spPr>
      </p:pic>
      <p:sp>
        <p:nvSpPr>
          <p:cNvPr id="31" name="TextBox 30">
            <a:extLst>
              <a:ext uri="{FF2B5EF4-FFF2-40B4-BE49-F238E27FC236}">
                <a16:creationId xmlns:a16="http://schemas.microsoft.com/office/drawing/2014/main" id="{2851EDAC-17F8-AC4D-9DDE-37D6B1D12891}"/>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
        <p:nvSpPr>
          <p:cNvPr id="22" name="Title 21">
            <a:extLst>
              <a:ext uri="{FF2B5EF4-FFF2-40B4-BE49-F238E27FC236}">
                <a16:creationId xmlns:a16="http://schemas.microsoft.com/office/drawing/2014/main" id="{71C57B52-A8AB-8548-A270-FA7D2543656F}"/>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24875852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23C07A40-AC17-EE4A-833C-25C3F3A5C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00000">
            <a:off x="1115822" y="5076765"/>
            <a:ext cx="400050" cy="504825"/>
          </a:xfrm>
          <a:prstGeom prst="rect">
            <a:avLst/>
          </a:prstGeom>
        </p:spPr>
      </p:pic>
      <p:sp>
        <p:nvSpPr>
          <p:cNvPr id="3" name="object 3"/>
          <p:cNvSpPr/>
          <p:nvPr/>
        </p:nvSpPr>
        <p:spPr>
          <a:xfrm>
            <a:off x="4078432" y="3160060"/>
            <a:ext cx="1688523" cy="2185147"/>
          </a:xfrm>
          <a:prstGeom prst="rect">
            <a:avLst/>
          </a:prstGeom>
          <a:blipFill>
            <a:blip r:embed="rId5"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6"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7"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8"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9"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444214" y="2716970"/>
            <a:ext cx="1309688" cy="1161489"/>
          </a:xfrm>
          <a:custGeom>
            <a:avLst/>
            <a:gdLst/>
            <a:ahLst/>
            <a:cxnLst/>
            <a:rect l="l" t="t" r="r" b="b"/>
            <a:pathLst>
              <a:path w="1920875" h="1755139">
                <a:moveTo>
                  <a:pt x="0" y="0"/>
                </a:moveTo>
                <a:lnTo>
                  <a:pt x="1920778" y="175512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444214" y="2716971"/>
            <a:ext cx="2140961" cy="581585"/>
          </a:xfrm>
          <a:custGeom>
            <a:avLst/>
            <a:gdLst/>
            <a:ahLst/>
            <a:cxnLst/>
            <a:rect l="l" t="t" r="r" b="b"/>
            <a:pathLst>
              <a:path w="3140075" h="878839">
                <a:moveTo>
                  <a:pt x="0" y="0"/>
                </a:moveTo>
                <a:lnTo>
                  <a:pt x="3139977" y="878829"/>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444214" y="2693432"/>
            <a:ext cx="3335915" cy="23953"/>
          </a:xfrm>
          <a:custGeom>
            <a:avLst/>
            <a:gdLst/>
            <a:ahLst/>
            <a:cxnLst/>
            <a:rect l="l" t="t" r="r" b="b"/>
            <a:pathLst>
              <a:path w="4892675" h="36194">
                <a:moveTo>
                  <a:pt x="0" y="35569"/>
                </a:moveTo>
                <a:lnTo>
                  <a:pt x="489257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425754" y="2699051"/>
            <a:ext cx="110404" cy="107156"/>
          </a:xfrm>
          <a:prstGeom prst="rect">
            <a:avLst/>
          </a:prstGeom>
          <a:blipFill>
            <a:blip r:embed="rId9" cstate="print"/>
            <a:stretch>
              <a:fillRect/>
            </a:stretch>
          </a:blipFill>
        </p:spPr>
        <p:txBody>
          <a:bodyPr wrap="square" lIns="0" tIns="0" rIns="0" bIns="0" rtlCol="0"/>
          <a:lstStyle/>
          <a:p>
            <a:endParaRPr sz="1350"/>
          </a:p>
        </p:txBody>
      </p:sp>
      <p:sp>
        <p:nvSpPr>
          <p:cNvPr id="15" name="object 15"/>
          <p:cNvSpPr/>
          <p:nvPr/>
        </p:nvSpPr>
        <p:spPr>
          <a:xfrm>
            <a:off x="4698639" y="3850086"/>
            <a:ext cx="110403" cy="107156"/>
          </a:xfrm>
          <a:prstGeom prst="rect">
            <a:avLst/>
          </a:prstGeom>
          <a:blipFill>
            <a:blip r:embed="rId9" cstate="print"/>
            <a:stretch>
              <a:fillRect/>
            </a:stretch>
          </a:blipFill>
        </p:spPr>
        <p:txBody>
          <a:bodyPr wrap="square" lIns="0" tIns="0" rIns="0" bIns="0" rtlCol="0"/>
          <a:lstStyle/>
          <a:p>
            <a:endParaRPr sz="1350"/>
          </a:p>
        </p:txBody>
      </p:sp>
      <p:sp>
        <p:nvSpPr>
          <p:cNvPr id="16" name="object 16"/>
          <p:cNvSpPr/>
          <p:nvPr/>
        </p:nvSpPr>
        <p:spPr>
          <a:xfrm>
            <a:off x="4623955" y="3781985"/>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581867" y="3244969"/>
            <a:ext cx="110404" cy="107156"/>
          </a:xfrm>
          <a:prstGeom prst="rect">
            <a:avLst/>
          </a:prstGeom>
          <a:blipFill>
            <a:blip r:embed="rId9" cstate="print"/>
            <a:stretch>
              <a:fillRect/>
            </a:stretch>
          </a:blipFill>
        </p:spPr>
        <p:txBody>
          <a:bodyPr wrap="square" lIns="0" tIns="0" rIns="0" bIns="0" rtlCol="0"/>
          <a:lstStyle/>
          <a:p>
            <a:endParaRPr sz="1350"/>
          </a:p>
        </p:txBody>
      </p:sp>
      <p:sp>
        <p:nvSpPr>
          <p:cNvPr id="18" name="object 18"/>
          <p:cNvSpPr/>
          <p:nvPr/>
        </p:nvSpPr>
        <p:spPr>
          <a:xfrm>
            <a:off x="5507181" y="3176868"/>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2911" y="2639851"/>
            <a:ext cx="110403" cy="107156"/>
          </a:xfrm>
          <a:prstGeom prst="rect">
            <a:avLst/>
          </a:prstGeom>
          <a:blipFill>
            <a:blip r:embed="rId9" cstate="print"/>
            <a:stretch>
              <a:fillRect/>
            </a:stretch>
          </a:blipFill>
        </p:spPr>
        <p:txBody>
          <a:bodyPr wrap="square" lIns="0" tIns="0" rIns="0" bIns="0" rtlCol="0"/>
          <a:lstStyle/>
          <a:p>
            <a:endParaRPr sz="1350"/>
          </a:p>
        </p:txBody>
      </p:sp>
      <p:sp>
        <p:nvSpPr>
          <p:cNvPr id="20" name="object 20"/>
          <p:cNvSpPr/>
          <p:nvPr/>
        </p:nvSpPr>
        <p:spPr>
          <a:xfrm>
            <a:off x="6598227" y="2571750"/>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10" cstate="print"/>
            <a:stretch>
              <a:fillRect/>
            </a:stretch>
          </a:blipFill>
        </p:spPr>
        <p:txBody>
          <a:bodyPr wrap="square" lIns="0" tIns="0" rIns="0" bIns="0" rtlCol="0"/>
          <a:lstStyle/>
          <a:p>
            <a:endParaRPr sz="1350"/>
          </a:p>
        </p:txBody>
      </p:sp>
      <p:sp>
        <p:nvSpPr>
          <p:cNvPr id="23" name="object 23"/>
          <p:cNvSpPr/>
          <p:nvPr/>
        </p:nvSpPr>
        <p:spPr>
          <a:xfrm>
            <a:off x="2549279" y="2158000"/>
            <a:ext cx="110403" cy="107156"/>
          </a:xfrm>
          <a:prstGeom prst="rect">
            <a:avLst/>
          </a:prstGeom>
          <a:blipFill>
            <a:blip r:embed="rId9" cstate="print"/>
            <a:stretch>
              <a:fillRect/>
            </a:stretch>
          </a:blipFill>
        </p:spPr>
        <p:txBody>
          <a:bodyPr wrap="square" lIns="0" tIns="0" rIns="0" bIns="0" rtlCol="0"/>
          <a:lstStyle/>
          <a:p>
            <a:endParaRPr sz="1350"/>
          </a:p>
        </p:txBody>
      </p:sp>
      <p:sp>
        <p:nvSpPr>
          <p:cNvPr id="27" name="TextBox 26">
            <a:extLst>
              <a:ext uri="{FF2B5EF4-FFF2-40B4-BE49-F238E27FC236}">
                <a16:creationId xmlns:a16="http://schemas.microsoft.com/office/drawing/2014/main" id="{8CD475E8-B963-4F82-8762-DC542EEC7C31}"/>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BA020ABC-EC72-4A6D-98FE-CFAD4FAC5891}"/>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29" name="object 21">
            <a:extLst>
              <a:ext uri="{FF2B5EF4-FFF2-40B4-BE49-F238E27FC236}">
                <a16:creationId xmlns:a16="http://schemas.microsoft.com/office/drawing/2014/main" id="{DB289DCB-3A8D-4EE2-96D4-2FC6C1CC3D9E}"/>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sp>
        <p:nvSpPr>
          <p:cNvPr id="30" name="TextBox 29">
            <a:extLst>
              <a:ext uri="{FF2B5EF4-FFF2-40B4-BE49-F238E27FC236}">
                <a16:creationId xmlns:a16="http://schemas.microsoft.com/office/drawing/2014/main" id="{9E5C03A2-9444-4D56-AD07-3E01237611DE}"/>
              </a:ext>
            </a:extLst>
          </p:cNvPr>
          <p:cNvSpPr txBox="1"/>
          <p:nvPr/>
        </p:nvSpPr>
        <p:spPr>
          <a:xfrm>
            <a:off x="1143001" y="4971309"/>
            <a:ext cx="6911224" cy="1061829"/>
          </a:xfrm>
          <a:prstGeom prst="rect">
            <a:avLst/>
          </a:prstGeom>
          <a:solidFill>
            <a:schemeClr val="bg1">
              <a:lumMod val="95000"/>
            </a:schemeClr>
          </a:solidFill>
        </p:spPr>
        <p:txBody>
          <a:bodyPr wrap="square" rtlCol="0">
            <a:spAutoFit/>
          </a:bodyPr>
          <a:lstStyle/>
          <a:p>
            <a:pPr algn="ctr"/>
            <a:r>
              <a:rPr lang="en-US" sz="3150" b="1" dirty="0"/>
              <a:t>In this manner, solve for a depth map over the whole reference view</a:t>
            </a:r>
          </a:p>
        </p:txBody>
      </p:sp>
      <p:sp>
        <p:nvSpPr>
          <p:cNvPr id="33" name="TextBox 32">
            <a:extLst>
              <a:ext uri="{FF2B5EF4-FFF2-40B4-BE49-F238E27FC236}">
                <a16:creationId xmlns:a16="http://schemas.microsoft.com/office/drawing/2014/main" id="{E0A87F7B-293F-A249-A4F5-C902383F6F4F}"/>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
        <p:nvSpPr>
          <p:cNvPr id="2" name="Title 1">
            <a:extLst>
              <a:ext uri="{FF2B5EF4-FFF2-40B4-BE49-F238E27FC236}">
                <a16:creationId xmlns:a16="http://schemas.microsoft.com/office/drawing/2014/main" id="{F88E0823-DDAD-3042-B962-C750036CADAF}"/>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88498295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7493-A454-404D-BD9E-B09DE87E5F92}"/>
              </a:ext>
            </a:extLst>
          </p:cNvPr>
          <p:cNvSpPr>
            <a:spLocks noGrp="1"/>
          </p:cNvSpPr>
          <p:nvPr>
            <p:ph type="title"/>
          </p:nvPr>
        </p:nvSpPr>
        <p:spPr/>
        <p:txBody>
          <a:bodyPr/>
          <a:lstStyle/>
          <a:p>
            <a:r>
              <a:rPr lang="en-US" dirty="0"/>
              <a:t>Multi-view stereo: advantages</a:t>
            </a:r>
          </a:p>
        </p:txBody>
      </p:sp>
      <p:sp>
        <p:nvSpPr>
          <p:cNvPr id="3" name="Content Placeholder 2">
            <a:extLst>
              <a:ext uri="{FF2B5EF4-FFF2-40B4-BE49-F238E27FC236}">
                <a16:creationId xmlns:a16="http://schemas.microsoft.com/office/drawing/2014/main" id="{21B4B28A-A141-48EC-A11F-22CA54870BE3}"/>
              </a:ext>
            </a:extLst>
          </p:cNvPr>
          <p:cNvSpPr>
            <a:spLocks noGrp="1"/>
          </p:cNvSpPr>
          <p:nvPr>
            <p:ph idx="1"/>
          </p:nvPr>
        </p:nvSpPr>
        <p:spPr/>
        <p:txBody>
          <a:bodyPr>
            <a:normAutofit/>
          </a:bodyPr>
          <a:lstStyle/>
          <a:p>
            <a:r>
              <a:rPr lang="en-US" dirty="0"/>
              <a:t>Can match windows using more than 1 other image, giving a </a:t>
            </a:r>
            <a:r>
              <a:rPr lang="en-US" b="1" dirty="0"/>
              <a:t>stronger match signal</a:t>
            </a:r>
          </a:p>
          <a:p>
            <a:endParaRPr lang="en-US" sz="900" dirty="0"/>
          </a:p>
          <a:p>
            <a:r>
              <a:rPr lang="en-US" dirty="0"/>
              <a:t>If you have lots of potential images, can </a:t>
            </a:r>
            <a:r>
              <a:rPr lang="en-US" b="1" dirty="0"/>
              <a:t>choose</a:t>
            </a:r>
            <a:r>
              <a:rPr lang="en-US" dirty="0"/>
              <a:t> </a:t>
            </a:r>
            <a:r>
              <a:rPr lang="en-US" b="1" dirty="0"/>
              <a:t>the best subset </a:t>
            </a:r>
            <a:r>
              <a:rPr lang="en-US" dirty="0"/>
              <a:t>of images to match per reference image</a:t>
            </a:r>
          </a:p>
          <a:p>
            <a:endParaRPr lang="en-US" sz="975" dirty="0"/>
          </a:p>
          <a:p>
            <a:r>
              <a:rPr lang="en-US" dirty="0"/>
              <a:t>Can reconstruct a depth map for each reference frame, and the merge into a </a:t>
            </a:r>
            <a:r>
              <a:rPr lang="en-US" b="1" dirty="0"/>
              <a:t>complete 3D model</a:t>
            </a:r>
          </a:p>
          <a:p>
            <a:endParaRPr lang="en-US" dirty="0"/>
          </a:p>
          <a:p>
            <a:endParaRPr lang="en-US" dirty="0"/>
          </a:p>
        </p:txBody>
      </p:sp>
      <p:sp>
        <p:nvSpPr>
          <p:cNvPr id="4" name="object 21">
            <a:extLst>
              <a:ext uri="{FF2B5EF4-FFF2-40B4-BE49-F238E27FC236}">
                <a16:creationId xmlns:a16="http://schemas.microsoft.com/office/drawing/2014/main" id="{4BAA679B-05FD-FE43-AEDD-78D2F1D00491}"/>
              </a:ext>
            </a:extLst>
          </p:cNvPr>
          <p:cNvSpPr txBox="1"/>
          <p:nvPr/>
        </p:nvSpPr>
        <p:spPr>
          <a:xfrm>
            <a:off x="7315201" y="5824254"/>
            <a:ext cx="1766022" cy="158673"/>
          </a:xfrm>
          <a:prstGeom prst="rect">
            <a:avLst/>
          </a:prstGeom>
        </p:spPr>
        <p:txBody>
          <a:bodyPr vert="horz" wrap="square" lIns="0" tIns="8548" rIns="0" bIns="0" rtlCol="0">
            <a:spAutoFit/>
          </a:bodyPr>
          <a:lstStyle/>
          <a:p>
            <a:pPr marL="8548" algn="r">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dirty="0">
              <a:latin typeface="Arial"/>
              <a:cs typeface="Arial"/>
            </a:endParaRPr>
          </a:p>
        </p:txBody>
      </p:sp>
    </p:spTree>
    <p:extLst>
      <p:ext uri="{BB962C8B-B14F-4D97-AF65-F5344CB8AC3E}">
        <p14:creationId xmlns:p14="http://schemas.microsoft.com/office/powerpoint/2010/main" val="412097014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5"/>
          <p:cNvSpPr>
            <a:spLocks noChangeArrowheads="1"/>
          </p:cNvSpPr>
          <p:nvPr>
            <p:custDataLst>
              <p:tags r:id="rId1"/>
            </p:custDataLst>
          </p:nvPr>
        </p:nvSpPr>
        <p:spPr bwMode="auto">
          <a:xfrm>
            <a:off x="1371600" y="2914650"/>
            <a:ext cx="971550" cy="514350"/>
          </a:xfrm>
          <a:prstGeom prst="rect">
            <a:avLst/>
          </a:prstGeom>
          <a:solidFill>
            <a:schemeClr val="bg1"/>
          </a:solidFill>
          <a:ln w="12700">
            <a:noFill/>
            <a:miter lim="800000"/>
            <a:headEnd/>
            <a:tailEnd/>
          </a:ln>
        </p:spPr>
        <p:txBody>
          <a:bodyPr wrap="none" anchor="ctr"/>
          <a:lstStyle/>
          <a:p>
            <a:pPr algn="ctr"/>
            <a:r>
              <a:rPr lang="en-US" sz="1050">
                <a:solidFill>
                  <a:prstClr val="black"/>
                </a:solidFill>
                <a:latin typeface="Arial" pitchFamily="34" charset="0"/>
              </a:rPr>
              <a:t>width of </a:t>
            </a:r>
          </a:p>
          <a:p>
            <a:pPr algn="ctr"/>
            <a:r>
              <a:rPr lang="en-US" sz="1050">
                <a:solidFill>
                  <a:prstClr val="black"/>
                </a:solidFill>
                <a:latin typeface="Arial" pitchFamily="34" charset="0"/>
              </a:rPr>
              <a:t>a pixel</a:t>
            </a:r>
          </a:p>
        </p:txBody>
      </p:sp>
      <p:sp>
        <p:nvSpPr>
          <p:cNvPr id="87043" name="Line 10"/>
          <p:cNvSpPr>
            <a:spLocks noChangeShapeType="1"/>
          </p:cNvSpPr>
          <p:nvPr>
            <p:custDataLst>
              <p:tags r:id="rId2"/>
            </p:custDataLst>
          </p:nvPr>
        </p:nvSpPr>
        <p:spPr bwMode="auto">
          <a:xfrm flipH="1">
            <a:off x="2345532" y="2057401"/>
            <a:ext cx="969169" cy="1659731"/>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44" name="Line 7"/>
          <p:cNvSpPr>
            <a:spLocks noChangeShapeType="1"/>
          </p:cNvSpPr>
          <p:nvPr>
            <p:custDataLst>
              <p:tags r:id="rId3"/>
            </p:custDataLst>
          </p:nvPr>
        </p:nvSpPr>
        <p:spPr bwMode="auto">
          <a:xfrm flipH="1">
            <a:off x="2345532" y="2228851"/>
            <a:ext cx="1254919" cy="1488281"/>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45" name="Line 11"/>
          <p:cNvSpPr>
            <a:spLocks noChangeShapeType="1"/>
          </p:cNvSpPr>
          <p:nvPr>
            <p:custDataLst>
              <p:tags r:id="rId4"/>
            </p:custDataLst>
          </p:nvPr>
        </p:nvSpPr>
        <p:spPr bwMode="auto">
          <a:xfrm flipH="1" flipV="1">
            <a:off x="2800350" y="2114550"/>
            <a:ext cx="1143000" cy="160020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46" name="Line 12"/>
          <p:cNvSpPr>
            <a:spLocks noChangeShapeType="1"/>
          </p:cNvSpPr>
          <p:nvPr>
            <p:custDataLst>
              <p:tags r:id="rId5"/>
            </p:custDataLst>
          </p:nvPr>
        </p:nvSpPr>
        <p:spPr bwMode="auto">
          <a:xfrm flipH="1" flipV="1">
            <a:off x="2628900" y="2400300"/>
            <a:ext cx="1314450" cy="131445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47" name="Rectangle 2"/>
          <p:cNvSpPr>
            <a:spLocks noGrp="1" noChangeArrowheads="1"/>
          </p:cNvSpPr>
          <p:nvPr>
            <p:ph type="title"/>
            <p:custDataLst>
              <p:tags r:id="rId6"/>
            </p:custDataLst>
          </p:nvPr>
        </p:nvSpPr>
        <p:spPr/>
        <p:txBody>
          <a:bodyPr/>
          <a:lstStyle/>
          <a:p>
            <a:r>
              <a:rPr lang="en-US" dirty="0"/>
              <a:t>Choosing the baseline</a:t>
            </a:r>
          </a:p>
        </p:txBody>
      </p:sp>
      <p:sp>
        <p:nvSpPr>
          <p:cNvPr id="90115" name="Rectangle 3"/>
          <p:cNvSpPr>
            <a:spLocks noGrp="1" noChangeArrowheads="1"/>
          </p:cNvSpPr>
          <p:nvPr>
            <p:ph type="body" idx="1"/>
            <p:custDataLst>
              <p:tags r:id="rId7"/>
            </p:custDataLst>
          </p:nvPr>
        </p:nvSpPr>
        <p:spPr>
          <a:xfrm>
            <a:off x="1485900" y="4457700"/>
            <a:ext cx="6172200" cy="1257300"/>
          </a:xfrm>
        </p:spPr>
        <p:txBody>
          <a:bodyPr/>
          <a:lstStyle/>
          <a:p>
            <a:pPr marL="0" indent="0"/>
            <a:r>
              <a:rPr lang="en-US" dirty="0"/>
              <a:t>What’s the optimal baseline?</a:t>
            </a:r>
          </a:p>
          <a:p>
            <a:pPr lvl="1"/>
            <a:r>
              <a:rPr lang="en-US" dirty="0"/>
              <a:t>Too small:  large depth error</a:t>
            </a:r>
          </a:p>
          <a:p>
            <a:pPr lvl="1"/>
            <a:r>
              <a:rPr lang="en-US" dirty="0"/>
              <a:t>Too large:  difficult search problem</a:t>
            </a:r>
          </a:p>
        </p:txBody>
      </p:sp>
      <p:sp>
        <p:nvSpPr>
          <p:cNvPr id="87049" name="Oval 4"/>
          <p:cNvSpPr>
            <a:spLocks noChangeArrowheads="1"/>
          </p:cNvSpPr>
          <p:nvPr>
            <p:custDataLst>
              <p:tags r:id="rId8"/>
            </p:custDataLst>
          </p:nvPr>
        </p:nvSpPr>
        <p:spPr bwMode="auto">
          <a:xfrm>
            <a:off x="2343150"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50" name="Oval 6"/>
          <p:cNvSpPr>
            <a:spLocks noChangeArrowheads="1"/>
          </p:cNvSpPr>
          <p:nvPr>
            <p:custDataLst>
              <p:tags r:id="rId9"/>
            </p:custDataLst>
          </p:nvPr>
        </p:nvSpPr>
        <p:spPr bwMode="auto">
          <a:xfrm>
            <a:off x="3886200"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51" name="Line 8"/>
          <p:cNvSpPr>
            <a:spLocks noChangeShapeType="1"/>
          </p:cNvSpPr>
          <p:nvPr>
            <p:custDataLst>
              <p:tags r:id="rId10"/>
            </p:custDataLst>
          </p:nvPr>
        </p:nvSpPr>
        <p:spPr bwMode="auto">
          <a:xfrm>
            <a:off x="20002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2" name="Line 9"/>
          <p:cNvSpPr>
            <a:spLocks noChangeShapeType="1"/>
          </p:cNvSpPr>
          <p:nvPr>
            <p:custDataLst>
              <p:tags r:id="rId11"/>
            </p:custDataLst>
          </p:nvPr>
        </p:nvSpPr>
        <p:spPr bwMode="auto">
          <a:xfrm>
            <a:off x="354330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3" name="Rectangle 13"/>
          <p:cNvSpPr>
            <a:spLocks noChangeArrowheads="1"/>
          </p:cNvSpPr>
          <p:nvPr>
            <p:custDataLst>
              <p:tags r:id="rId12"/>
            </p:custDataLst>
          </p:nvPr>
        </p:nvSpPr>
        <p:spPr bwMode="auto">
          <a:xfrm>
            <a:off x="4857750" y="1885950"/>
            <a:ext cx="2514600" cy="2000250"/>
          </a:xfrm>
          <a:prstGeom prst="rect">
            <a:avLst/>
          </a:prstGeom>
          <a:solidFill>
            <a:schemeClr val="bg1"/>
          </a:solidFill>
          <a:ln w="12700">
            <a:noFill/>
            <a:miter lim="800000"/>
            <a:headEnd/>
            <a:tailEnd/>
          </a:ln>
        </p:spPr>
        <p:txBody>
          <a:bodyPr wrap="none" anchor="ctr"/>
          <a:lstStyle/>
          <a:p>
            <a:endParaRPr lang="en-US" sz="1350">
              <a:solidFill>
                <a:prstClr val="black"/>
              </a:solidFill>
            </a:endParaRPr>
          </a:p>
        </p:txBody>
      </p:sp>
      <p:sp>
        <p:nvSpPr>
          <p:cNvPr id="87054" name="Line 16"/>
          <p:cNvSpPr>
            <a:spLocks noChangeShapeType="1"/>
          </p:cNvSpPr>
          <p:nvPr>
            <p:custDataLst>
              <p:tags r:id="rId13"/>
            </p:custDataLst>
          </p:nvPr>
        </p:nvSpPr>
        <p:spPr bwMode="auto">
          <a:xfrm flipH="1">
            <a:off x="5772150" y="2000250"/>
            <a:ext cx="685800" cy="1714500"/>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55" name="Line 17"/>
          <p:cNvSpPr>
            <a:spLocks noChangeShapeType="1"/>
          </p:cNvSpPr>
          <p:nvPr>
            <p:custDataLst>
              <p:tags r:id="rId14"/>
            </p:custDataLst>
          </p:nvPr>
        </p:nvSpPr>
        <p:spPr bwMode="auto">
          <a:xfrm>
            <a:off x="55435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6" name="Line 18"/>
          <p:cNvSpPr>
            <a:spLocks noChangeShapeType="1"/>
          </p:cNvSpPr>
          <p:nvPr>
            <p:custDataLst>
              <p:tags r:id="rId15"/>
            </p:custDataLst>
          </p:nvPr>
        </p:nvSpPr>
        <p:spPr bwMode="auto">
          <a:xfrm>
            <a:off x="58864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7" name="Line 19"/>
          <p:cNvSpPr>
            <a:spLocks noChangeShapeType="1"/>
          </p:cNvSpPr>
          <p:nvPr>
            <p:custDataLst>
              <p:tags r:id="rId16"/>
            </p:custDataLst>
          </p:nvPr>
        </p:nvSpPr>
        <p:spPr bwMode="auto">
          <a:xfrm flipH="1">
            <a:off x="5772150" y="1885950"/>
            <a:ext cx="342900" cy="1828800"/>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58" name="Line 20"/>
          <p:cNvSpPr>
            <a:spLocks noChangeShapeType="1"/>
          </p:cNvSpPr>
          <p:nvPr>
            <p:custDataLst>
              <p:tags r:id="rId17"/>
            </p:custDataLst>
          </p:nvPr>
        </p:nvSpPr>
        <p:spPr bwMode="auto">
          <a:xfrm flipH="1" flipV="1">
            <a:off x="6115050" y="1885950"/>
            <a:ext cx="171450" cy="182880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59" name="Line 21"/>
          <p:cNvSpPr>
            <a:spLocks noChangeShapeType="1"/>
          </p:cNvSpPr>
          <p:nvPr>
            <p:custDataLst>
              <p:tags r:id="rId18"/>
            </p:custDataLst>
          </p:nvPr>
        </p:nvSpPr>
        <p:spPr bwMode="auto">
          <a:xfrm flipH="1" flipV="1">
            <a:off x="5772150" y="2057400"/>
            <a:ext cx="514350" cy="165735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60" name="Oval 22"/>
          <p:cNvSpPr>
            <a:spLocks noChangeArrowheads="1"/>
          </p:cNvSpPr>
          <p:nvPr>
            <p:custDataLst>
              <p:tags r:id="rId19"/>
            </p:custDataLst>
          </p:nvPr>
        </p:nvSpPr>
        <p:spPr bwMode="auto">
          <a:xfrm>
            <a:off x="3045619" y="2669381"/>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1" name="Oval 24"/>
          <p:cNvSpPr>
            <a:spLocks noChangeArrowheads="1"/>
          </p:cNvSpPr>
          <p:nvPr>
            <p:custDataLst>
              <p:tags r:id="rId20"/>
            </p:custDataLst>
          </p:nvPr>
        </p:nvSpPr>
        <p:spPr bwMode="auto">
          <a:xfrm>
            <a:off x="6057900" y="2669381"/>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2" name="Oval 14"/>
          <p:cNvSpPr>
            <a:spLocks noChangeArrowheads="1"/>
          </p:cNvSpPr>
          <p:nvPr>
            <p:custDataLst>
              <p:tags r:id="rId21"/>
            </p:custDataLst>
          </p:nvPr>
        </p:nvSpPr>
        <p:spPr bwMode="auto">
          <a:xfrm>
            <a:off x="5756672"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3" name="Oval 15"/>
          <p:cNvSpPr>
            <a:spLocks noChangeArrowheads="1"/>
          </p:cNvSpPr>
          <p:nvPr>
            <p:custDataLst>
              <p:tags r:id="rId22"/>
            </p:custDataLst>
          </p:nvPr>
        </p:nvSpPr>
        <p:spPr bwMode="auto">
          <a:xfrm>
            <a:off x="6254354"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90137" name="Text Box 25"/>
          <p:cNvSpPr txBox="1">
            <a:spLocks noChangeArrowheads="1"/>
          </p:cNvSpPr>
          <p:nvPr>
            <p:custDataLst>
              <p:tags r:id="rId23"/>
            </p:custDataLst>
          </p:nvPr>
        </p:nvSpPr>
        <p:spPr bwMode="auto">
          <a:xfrm>
            <a:off x="2253867" y="3930365"/>
            <a:ext cx="1688283" cy="346249"/>
          </a:xfrm>
          <a:prstGeom prst="rect">
            <a:avLst/>
          </a:prstGeom>
          <a:noFill/>
          <a:ln w="12700">
            <a:noFill/>
            <a:miter lim="800000"/>
            <a:headEnd/>
            <a:tailEnd/>
          </a:ln>
          <a:effectLst/>
        </p:spPr>
        <p:txBody>
          <a:bodyPr wrap="none" anchor="ctr">
            <a:spAutoFit/>
          </a:bodyPr>
          <a:lstStyle/>
          <a:p>
            <a:pPr algn="ctr">
              <a:spcBef>
                <a:spcPct val="20000"/>
              </a:spcBef>
            </a:pPr>
            <a:r>
              <a:rPr lang="en-US" sz="1650" b="1" dirty="0">
                <a:solidFill>
                  <a:prstClr val="black"/>
                </a:solidFill>
                <a:effectLst>
                  <a:outerShdw blurRad="38100" dist="38100" dir="2700000" algn="tl">
                    <a:srgbClr val="C0C0C0"/>
                  </a:outerShdw>
                </a:effectLst>
                <a:latin typeface="Arial" pitchFamily="34" charset="0"/>
              </a:rPr>
              <a:t>Large Baseline</a:t>
            </a:r>
            <a:endParaRPr lang="en-US" sz="1650" b="1" dirty="0">
              <a:solidFill>
                <a:prstClr val="black"/>
              </a:solidFill>
              <a:latin typeface="Arial" pitchFamily="34" charset="0"/>
            </a:endParaRPr>
          </a:p>
        </p:txBody>
      </p:sp>
      <p:sp>
        <p:nvSpPr>
          <p:cNvPr id="90138" name="Text Box 26"/>
          <p:cNvSpPr txBox="1">
            <a:spLocks noChangeArrowheads="1"/>
          </p:cNvSpPr>
          <p:nvPr>
            <p:custDataLst>
              <p:tags r:id="rId24"/>
            </p:custDataLst>
          </p:nvPr>
        </p:nvSpPr>
        <p:spPr bwMode="auto">
          <a:xfrm>
            <a:off x="5264019" y="3930365"/>
            <a:ext cx="1677062" cy="346249"/>
          </a:xfrm>
          <a:prstGeom prst="rect">
            <a:avLst/>
          </a:prstGeom>
          <a:noFill/>
          <a:ln w="12700">
            <a:noFill/>
            <a:miter lim="800000"/>
            <a:headEnd/>
            <a:tailEnd/>
          </a:ln>
          <a:effectLst/>
        </p:spPr>
        <p:txBody>
          <a:bodyPr wrap="none" anchor="ctr">
            <a:spAutoFit/>
          </a:bodyPr>
          <a:lstStyle/>
          <a:p>
            <a:pPr algn="ctr">
              <a:spcBef>
                <a:spcPct val="20000"/>
              </a:spcBef>
            </a:pPr>
            <a:r>
              <a:rPr lang="en-US" sz="1650" b="1">
                <a:solidFill>
                  <a:prstClr val="black"/>
                </a:solidFill>
                <a:effectLst>
                  <a:outerShdw blurRad="38100" dist="38100" dir="2700000" algn="tl">
                    <a:srgbClr val="C0C0C0"/>
                  </a:outerShdw>
                </a:effectLst>
                <a:latin typeface="Arial" pitchFamily="34" charset="0"/>
              </a:rPr>
              <a:t>Small Baseline</a:t>
            </a:r>
            <a:endParaRPr lang="en-US" sz="1650" b="1">
              <a:solidFill>
                <a:prstClr val="black"/>
              </a:solidFill>
              <a:latin typeface="Arial" pitchFamily="34" charset="0"/>
            </a:endParaRPr>
          </a:p>
        </p:txBody>
      </p:sp>
      <p:sp>
        <p:nvSpPr>
          <p:cNvPr id="87066" name="Line 28"/>
          <p:cNvSpPr>
            <a:spLocks noChangeShapeType="1"/>
          </p:cNvSpPr>
          <p:nvPr>
            <p:custDataLst>
              <p:tags r:id="rId25"/>
            </p:custDataLst>
          </p:nvPr>
        </p:nvSpPr>
        <p:spPr bwMode="auto">
          <a:xfrm>
            <a:off x="2114550" y="3257550"/>
            <a:ext cx="400050" cy="171450"/>
          </a:xfrm>
          <a:prstGeom prst="line">
            <a:avLst/>
          </a:prstGeom>
          <a:noFill/>
          <a:ln w="12700">
            <a:solidFill>
              <a:schemeClr val="tx1"/>
            </a:solidFill>
            <a:round/>
            <a:headEnd/>
            <a:tailEnd type="triangle" w="med" len="med"/>
          </a:ln>
        </p:spPr>
        <p:txBody>
          <a:bodyPr wrap="none" anchor="ctr"/>
          <a:lstStyle/>
          <a:p>
            <a:endParaRPr lang="en-US" sz="1350">
              <a:solidFill>
                <a:prstClr val="black"/>
              </a:solidFill>
            </a:endParaRPr>
          </a:p>
        </p:txBody>
      </p:sp>
      <p:sp>
        <p:nvSpPr>
          <p:cNvPr id="87067" name="Rectangle 29"/>
          <p:cNvSpPr>
            <a:spLocks noChangeArrowheads="1"/>
          </p:cNvSpPr>
          <p:nvPr>
            <p:custDataLst>
              <p:tags r:id="rId26"/>
            </p:custDataLst>
          </p:nvPr>
        </p:nvSpPr>
        <p:spPr bwMode="auto">
          <a:xfrm>
            <a:off x="4743450" y="2343150"/>
            <a:ext cx="971550" cy="514350"/>
          </a:xfrm>
          <a:prstGeom prst="rect">
            <a:avLst/>
          </a:prstGeom>
          <a:solidFill>
            <a:schemeClr val="bg1"/>
          </a:solidFill>
          <a:ln w="12700">
            <a:noFill/>
            <a:miter lim="800000"/>
            <a:headEnd/>
            <a:tailEnd/>
          </a:ln>
        </p:spPr>
        <p:txBody>
          <a:bodyPr wrap="none" anchor="ctr"/>
          <a:lstStyle/>
          <a:p>
            <a:pPr algn="ctr"/>
            <a:r>
              <a:rPr lang="en-US" sz="1050">
                <a:solidFill>
                  <a:prstClr val="black"/>
                </a:solidFill>
                <a:latin typeface="Arial" pitchFamily="34" charset="0"/>
              </a:rPr>
              <a:t>all of these</a:t>
            </a:r>
          </a:p>
          <a:p>
            <a:pPr algn="ctr"/>
            <a:r>
              <a:rPr lang="en-US" sz="1050">
                <a:solidFill>
                  <a:prstClr val="black"/>
                </a:solidFill>
                <a:latin typeface="Arial" pitchFamily="34" charset="0"/>
              </a:rPr>
              <a:t>points project</a:t>
            </a:r>
          </a:p>
          <a:p>
            <a:pPr algn="ctr"/>
            <a:r>
              <a:rPr lang="en-US" sz="1050">
                <a:solidFill>
                  <a:prstClr val="black"/>
                </a:solidFill>
                <a:latin typeface="Arial" pitchFamily="34" charset="0"/>
              </a:rPr>
              <a:t>to the same </a:t>
            </a:r>
          </a:p>
          <a:p>
            <a:pPr algn="ctr"/>
            <a:r>
              <a:rPr lang="en-US" sz="1050">
                <a:solidFill>
                  <a:prstClr val="black"/>
                </a:solidFill>
                <a:latin typeface="Arial" pitchFamily="34" charset="0"/>
              </a:rPr>
              <a:t>pair of pixels</a:t>
            </a:r>
          </a:p>
        </p:txBody>
      </p:sp>
      <p:sp>
        <p:nvSpPr>
          <p:cNvPr id="87068" name="Line 30"/>
          <p:cNvSpPr>
            <a:spLocks noChangeShapeType="1"/>
          </p:cNvSpPr>
          <p:nvPr>
            <p:custDataLst>
              <p:tags r:id="rId27"/>
            </p:custDataLst>
          </p:nvPr>
        </p:nvSpPr>
        <p:spPr bwMode="auto">
          <a:xfrm flipV="1">
            <a:off x="5600700" y="2571750"/>
            <a:ext cx="457200" cy="114300"/>
          </a:xfrm>
          <a:prstGeom prst="line">
            <a:avLst/>
          </a:prstGeom>
          <a:noFill/>
          <a:ln w="12700">
            <a:solidFill>
              <a:schemeClr val="tx1"/>
            </a:solidFill>
            <a:round/>
            <a:headEnd/>
            <a:tailEnd type="triangle" w="med" len="med"/>
          </a:ln>
        </p:spPr>
        <p:txBody>
          <a:bodyPr wrap="none" anchor="ctr"/>
          <a:lstStyle/>
          <a:p>
            <a:endParaRPr lang="en-US" sz="1350">
              <a:solidFill>
                <a:prstClr val="black"/>
              </a:solidFill>
            </a:endParaRPr>
          </a:p>
        </p:txBody>
      </p:sp>
      <p:sp>
        <p:nvSpPr>
          <p:cNvPr id="29" name="TextBox 28">
            <a:extLst>
              <a:ext uri="{FF2B5EF4-FFF2-40B4-BE49-F238E27FC236}">
                <a16:creationId xmlns:a16="http://schemas.microsoft.com/office/drawing/2014/main" id="{9A7B16CE-03EC-6446-87FB-8C472FE2CDC1}"/>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309306103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Camera Calibration; aka</a:t>
            </a:r>
            <a:br>
              <a:rPr lang="en-US" dirty="0"/>
            </a:br>
            <a:r>
              <a:rPr lang="en-US" dirty="0"/>
              <a:t>Perspective-n-Point</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3" name="Right Arrow 2">
            <a:extLst>
              <a:ext uri="{FF2B5EF4-FFF2-40B4-BE49-F238E27FC236}">
                <a16:creationId xmlns:a16="http://schemas.microsoft.com/office/drawing/2014/main" id="{5A94205C-1594-3D47-8EC7-09B889AF9D99}"/>
              </a:ext>
            </a:extLst>
          </p:cNvPr>
          <p:cNvSpPr/>
          <p:nvPr/>
        </p:nvSpPr>
        <p:spPr>
          <a:xfrm rot="3795437">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4AFCDE2-9AAB-CE4F-AA9B-6A5008F2959D}"/>
              </a:ext>
            </a:extLst>
          </p:cNvPr>
          <p:cNvSpPr/>
          <p:nvPr/>
        </p:nvSpPr>
        <p:spPr>
          <a:xfrm>
            <a:off x="3905964" y="4852014"/>
            <a:ext cx="118383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85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8" name="pasted-image.tiff"/>
          <p:cNvPicPr>
            <a:picLocks noChangeAspect="1"/>
          </p:cNvPicPr>
          <p:nvPr/>
        </p:nvPicPr>
        <p:blipFill>
          <a:blip r:embed="rId2"/>
          <a:srcRect t="61317"/>
          <a:stretch>
            <a:fillRect/>
          </a:stretch>
        </p:blipFill>
        <p:spPr>
          <a:xfrm>
            <a:off x="2625328" y="4133974"/>
            <a:ext cx="3893344" cy="753025"/>
          </a:xfrm>
          <a:prstGeom prst="rect">
            <a:avLst/>
          </a:prstGeom>
          <a:ln w="12700">
            <a:miter lim="400000"/>
          </a:ln>
        </p:spPr>
      </p:pic>
      <p:sp>
        <p:nvSpPr>
          <p:cNvPr id="899" name="Shape 899"/>
          <p:cNvSpPr>
            <a:spLocks noGrp="1"/>
          </p:cNvSpPr>
          <p:nvPr>
            <p:ph type="title"/>
          </p:nvPr>
        </p:nvSpPr>
        <p:spPr>
          <a:xfrm>
            <a:off x="685800" y="76200"/>
            <a:ext cx="7772400" cy="1600200"/>
          </a:xfrm>
          <a:prstGeom prst="rect">
            <a:avLst/>
          </a:prstGeom>
        </p:spPr>
        <p:txBody>
          <a:bodyPr>
            <a:noAutofit/>
          </a:bodyPr>
          <a:lstStyle>
            <a:lvl1pPr defTabSz="490727">
              <a:defRPr sz="6719"/>
            </a:lvl1pPr>
          </a:lstStyle>
          <a:p>
            <a:pPr algn="ctr"/>
            <a:r>
              <a:rPr sz="4800" dirty="0">
                <a:solidFill>
                  <a:schemeClr val="bg1"/>
                </a:solidFill>
              </a:rPr>
              <a:t>Single depth map often isn’t enough</a:t>
            </a:r>
          </a:p>
        </p:txBody>
      </p:sp>
      <p:pic>
        <p:nvPicPr>
          <p:cNvPr id="900" name="pasted-image.png"/>
          <p:cNvPicPr>
            <a:picLocks noChangeAspect="1"/>
          </p:cNvPicPr>
          <p:nvPr/>
        </p:nvPicPr>
        <p:blipFill>
          <a:blip r:embed="rId3"/>
          <a:stretch>
            <a:fillRect/>
          </a:stretch>
        </p:blipFill>
        <p:spPr>
          <a:xfrm>
            <a:off x="2622129" y="2941299"/>
            <a:ext cx="3899743" cy="1944727"/>
          </a:xfrm>
          <a:prstGeom prst="rect">
            <a:avLst/>
          </a:prstGeom>
          <a:ln w="12700">
            <a:miter lim="400000"/>
          </a:ln>
        </p:spPr>
      </p:pic>
      <p:pic>
        <p:nvPicPr>
          <p:cNvPr id="901" name="Picture 900"/>
          <p:cNvPicPr>
            <a:picLocks/>
          </p:cNvPicPr>
          <p:nvPr/>
        </p:nvPicPr>
        <p:blipFill>
          <a:blip r:embed="rId4">
            <a:alphaModFix amt="71000"/>
          </a:blip>
          <a:stretch>
            <a:fillRect/>
          </a:stretch>
        </p:blipFill>
        <p:spPr>
          <a:xfrm rot="12564142">
            <a:off x="1206073" y="5147261"/>
            <a:ext cx="1042723" cy="643951"/>
          </a:xfrm>
          <a:prstGeom prst="rect">
            <a:avLst/>
          </a:prstGeom>
        </p:spPr>
      </p:pic>
      <p:pic>
        <p:nvPicPr>
          <p:cNvPr id="903" name="Picture 902"/>
          <p:cNvPicPr>
            <a:picLocks/>
          </p:cNvPicPr>
          <p:nvPr/>
        </p:nvPicPr>
        <p:blipFill>
          <a:blip r:embed="rId4">
            <a:alphaModFix amt="71000"/>
          </a:blip>
          <a:stretch>
            <a:fillRect/>
          </a:stretch>
        </p:blipFill>
        <p:spPr>
          <a:xfrm rot="11565282">
            <a:off x="2620764" y="5596217"/>
            <a:ext cx="1042723" cy="643950"/>
          </a:xfrm>
          <a:prstGeom prst="rect">
            <a:avLst/>
          </a:prstGeom>
        </p:spPr>
      </p:pic>
      <p:pic>
        <p:nvPicPr>
          <p:cNvPr id="905" name="Picture 904"/>
          <p:cNvPicPr>
            <a:picLocks/>
          </p:cNvPicPr>
          <p:nvPr/>
        </p:nvPicPr>
        <p:blipFill>
          <a:blip r:embed="rId4">
            <a:alphaModFix amt="71000"/>
          </a:blip>
          <a:stretch>
            <a:fillRect/>
          </a:stretch>
        </p:blipFill>
        <p:spPr>
          <a:xfrm rot="9808505">
            <a:off x="5573113" y="5612811"/>
            <a:ext cx="1042723" cy="643950"/>
          </a:xfrm>
          <a:prstGeom prst="rect">
            <a:avLst/>
          </a:prstGeom>
        </p:spPr>
      </p:pic>
      <p:pic>
        <p:nvPicPr>
          <p:cNvPr id="907" name="Picture 906"/>
          <p:cNvPicPr>
            <a:picLocks/>
          </p:cNvPicPr>
          <p:nvPr/>
        </p:nvPicPr>
        <p:blipFill>
          <a:blip r:embed="rId4">
            <a:alphaModFix amt="71000"/>
          </a:blip>
          <a:stretch>
            <a:fillRect/>
          </a:stretch>
        </p:blipFill>
        <p:spPr>
          <a:xfrm rot="8599539">
            <a:off x="6965491" y="4980304"/>
            <a:ext cx="1042724" cy="643951"/>
          </a:xfrm>
          <a:prstGeom prst="rect">
            <a:avLst/>
          </a:prstGeom>
        </p:spPr>
      </p:pic>
      <p:pic>
        <p:nvPicPr>
          <p:cNvPr id="909" name="Picture 908"/>
          <p:cNvPicPr>
            <a:picLocks/>
          </p:cNvPicPr>
          <p:nvPr/>
        </p:nvPicPr>
        <p:blipFill>
          <a:blip r:embed="rId4">
            <a:alphaModFix amt="71000"/>
          </a:blip>
          <a:stretch>
            <a:fillRect/>
          </a:stretch>
        </p:blipFill>
        <p:spPr>
          <a:xfrm rot="10800000">
            <a:off x="4091025" y="5709987"/>
            <a:ext cx="1042723" cy="643950"/>
          </a:xfrm>
          <a:prstGeom prst="rect">
            <a:avLst/>
          </a:prstGeom>
        </p:spPr>
      </p:pic>
      <p:sp>
        <p:nvSpPr>
          <p:cNvPr id="10" name="TextBox 9">
            <a:extLst>
              <a:ext uri="{FF2B5EF4-FFF2-40B4-BE49-F238E27FC236}">
                <a16:creationId xmlns:a16="http://schemas.microsoft.com/office/drawing/2014/main" id="{DEBB41B1-F796-204C-ADEB-C92CFC732E7A}"/>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106821567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 name="pasted-image.tiff"/>
          <p:cNvPicPr>
            <a:picLocks noChangeAspect="1"/>
          </p:cNvPicPr>
          <p:nvPr/>
        </p:nvPicPr>
        <p:blipFill>
          <a:blip r:embed="rId2"/>
          <a:stretch>
            <a:fillRect/>
          </a:stretch>
        </p:blipFill>
        <p:spPr>
          <a:xfrm>
            <a:off x="2625328" y="2940326"/>
            <a:ext cx="3893344" cy="1946673"/>
          </a:xfrm>
          <a:prstGeom prst="rect">
            <a:avLst/>
          </a:prstGeom>
          <a:ln w="12700">
            <a:miter lim="400000"/>
          </a:ln>
        </p:spPr>
      </p:pic>
      <p:sp>
        <p:nvSpPr>
          <p:cNvPr id="913" name="Shape 913"/>
          <p:cNvSpPr>
            <a:spLocks noGrp="1"/>
          </p:cNvSpPr>
          <p:nvPr>
            <p:ph type="title"/>
          </p:nvPr>
        </p:nvSpPr>
        <p:spPr>
          <a:prstGeom prst="rect">
            <a:avLst/>
          </a:prstGeom>
        </p:spPr>
        <p:txBody>
          <a:bodyPr>
            <a:normAutofit/>
          </a:bodyPr>
          <a:lstStyle>
            <a:lvl1pPr defTabSz="560831">
              <a:defRPr sz="7679"/>
            </a:lvl1pPr>
          </a:lstStyle>
          <a:p>
            <a:pPr algn="ctr"/>
            <a:r>
              <a:rPr sz="4800" dirty="0">
                <a:solidFill>
                  <a:schemeClr val="bg1"/>
                </a:solidFill>
              </a:rPr>
              <a:t>Really want full coverage</a:t>
            </a:r>
          </a:p>
        </p:txBody>
      </p:sp>
      <p:pic>
        <p:nvPicPr>
          <p:cNvPr id="914" name="pasted-image.png"/>
          <p:cNvPicPr>
            <a:picLocks noChangeAspect="1"/>
          </p:cNvPicPr>
          <p:nvPr/>
        </p:nvPicPr>
        <p:blipFill>
          <a:blip r:embed="rId3"/>
          <a:stretch>
            <a:fillRect/>
          </a:stretch>
        </p:blipFill>
        <p:spPr>
          <a:xfrm>
            <a:off x="2622129" y="2941299"/>
            <a:ext cx="3899743" cy="1944727"/>
          </a:xfrm>
          <a:prstGeom prst="rect">
            <a:avLst/>
          </a:prstGeom>
          <a:ln w="12700">
            <a:miter lim="400000"/>
          </a:ln>
        </p:spPr>
      </p:pic>
      <p:pic>
        <p:nvPicPr>
          <p:cNvPr id="915" name="Picture 914"/>
          <p:cNvPicPr>
            <a:picLocks/>
          </p:cNvPicPr>
          <p:nvPr/>
        </p:nvPicPr>
        <p:blipFill>
          <a:blip r:embed="rId4">
            <a:alphaModFix amt="71000"/>
          </a:blip>
          <a:stretch>
            <a:fillRect/>
          </a:stretch>
        </p:blipFill>
        <p:spPr>
          <a:xfrm rot="12564142">
            <a:off x="1206073" y="5147261"/>
            <a:ext cx="1042723" cy="643951"/>
          </a:xfrm>
          <a:prstGeom prst="rect">
            <a:avLst/>
          </a:prstGeom>
        </p:spPr>
      </p:pic>
      <p:pic>
        <p:nvPicPr>
          <p:cNvPr id="917" name="Picture 916"/>
          <p:cNvPicPr>
            <a:picLocks/>
          </p:cNvPicPr>
          <p:nvPr/>
        </p:nvPicPr>
        <p:blipFill>
          <a:blip r:embed="rId4">
            <a:alphaModFix amt="71000"/>
          </a:blip>
          <a:stretch>
            <a:fillRect/>
          </a:stretch>
        </p:blipFill>
        <p:spPr>
          <a:xfrm rot="11565282">
            <a:off x="2620764" y="5596217"/>
            <a:ext cx="1042723" cy="643950"/>
          </a:xfrm>
          <a:prstGeom prst="rect">
            <a:avLst/>
          </a:prstGeom>
        </p:spPr>
      </p:pic>
      <p:pic>
        <p:nvPicPr>
          <p:cNvPr id="919" name="Picture 918"/>
          <p:cNvPicPr>
            <a:picLocks/>
          </p:cNvPicPr>
          <p:nvPr/>
        </p:nvPicPr>
        <p:blipFill>
          <a:blip r:embed="rId4">
            <a:alphaModFix amt="71000"/>
          </a:blip>
          <a:stretch>
            <a:fillRect/>
          </a:stretch>
        </p:blipFill>
        <p:spPr>
          <a:xfrm rot="9808505">
            <a:off x="5573113" y="5612811"/>
            <a:ext cx="1042723" cy="643950"/>
          </a:xfrm>
          <a:prstGeom prst="rect">
            <a:avLst/>
          </a:prstGeom>
        </p:spPr>
      </p:pic>
      <p:pic>
        <p:nvPicPr>
          <p:cNvPr id="921" name="Picture 920"/>
          <p:cNvPicPr>
            <a:picLocks/>
          </p:cNvPicPr>
          <p:nvPr/>
        </p:nvPicPr>
        <p:blipFill>
          <a:blip r:embed="rId4">
            <a:alphaModFix amt="71000"/>
          </a:blip>
          <a:stretch>
            <a:fillRect/>
          </a:stretch>
        </p:blipFill>
        <p:spPr>
          <a:xfrm rot="8599539">
            <a:off x="6965491" y="4980304"/>
            <a:ext cx="1042724" cy="643951"/>
          </a:xfrm>
          <a:prstGeom prst="rect">
            <a:avLst/>
          </a:prstGeom>
        </p:spPr>
      </p:pic>
      <p:pic>
        <p:nvPicPr>
          <p:cNvPr id="923" name="Picture 922"/>
          <p:cNvPicPr>
            <a:picLocks/>
          </p:cNvPicPr>
          <p:nvPr/>
        </p:nvPicPr>
        <p:blipFill>
          <a:blip r:embed="rId4">
            <a:alphaModFix amt="71000"/>
          </a:blip>
          <a:stretch>
            <a:fillRect/>
          </a:stretch>
        </p:blipFill>
        <p:spPr>
          <a:xfrm rot="10800000">
            <a:off x="4091025" y="5709987"/>
            <a:ext cx="1042723" cy="643950"/>
          </a:xfrm>
          <a:prstGeom prst="rect">
            <a:avLst/>
          </a:prstGeom>
        </p:spPr>
      </p:pic>
      <p:pic>
        <p:nvPicPr>
          <p:cNvPr id="925" name="Picture 924"/>
          <p:cNvPicPr>
            <a:picLocks/>
          </p:cNvPicPr>
          <p:nvPr/>
        </p:nvPicPr>
        <p:blipFill>
          <a:blip r:embed="rId4">
            <a:alphaModFix amt="71000"/>
          </a:blip>
          <a:stretch>
            <a:fillRect/>
          </a:stretch>
        </p:blipFill>
        <p:spPr>
          <a:xfrm rot="5288350">
            <a:off x="7531660" y="3481422"/>
            <a:ext cx="1042724" cy="643951"/>
          </a:xfrm>
          <a:prstGeom prst="rect">
            <a:avLst/>
          </a:prstGeom>
        </p:spPr>
      </p:pic>
      <p:pic>
        <p:nvPicPr>
          <p:cNvPr id="927" name="Picture 926"/>
          <p:cNvPicPr>
            <a:picLocks/>
          </p:cNvPicPr>
          <p:nvPr/>
        </p:nvPicPr>
        <p:blipFill>
          <a:blip r:embed="rId4">
            <a:alphaModFix amt="71000"/>
          </a:blip>
          <a:stretch>
            <a:fillRect/>
          </a:stretch>
        </p:blipFill>
        <p:spPr>
          <a:xfrm rot="16353514">
            <a:off x="563423" y="3638238"/>
            <a:ext cx="1042723" cy="643951"/>
          </a:xfrm>
          <a:prstGeom prst="rect">
            <a:avLst/>
          </a:prstGeom>
        </p:spPr>
      </p:pic>
      <p:pic>
        <p:nvPicPr>
          <p:cNvPr id="929" name="Picture 928"/>
          <p:cNvPicPr>
            <a:picLocks/>
          </p:cNvPicPr>
          <p:nvPr/>
        </p:nvPicPr>
        <p:blipFill>
          <a:blip r:embed="rId4">
            <a:alphaModFix amt="71000"/>
          </a:blip>
          <a:stretch>
            <a:fillRect/>
          </a:stretch>
        </p:blipFill>
        <p:spPr>
          <a:xfrm rot="1729391">
            <a:off x="6941475" y="2128270"/>
            <a:ext cx="1042723" cy="643951"/>
          </a:xfrm>
          <a:prstGeom prst="rect">
            <a:avLst/>
          </a:prstGeom>
        </p:spPr>
      </p:pic>
      <p:pic>
        <p:nvPicPr>
          <p:cNvPr id="931" name="Picture 930"/>
          <p:cNvPicPr>
            <a:picLocks/>
          </p:cNvPicPr>
          <p:nvPr/>
        </p:nvPicPr>
        <p:blipFill>
          <a:blip r:embed="rId4">
            <a:alphaModFix amt="71000"/>
          </a:blip>
          <a:stretch>
            <a:fillRect/>
          </a:stretch>
        </p:blipFill>
        <p:spPr>
          <a:xfrm rot="730530">
            <a:off x="5522317" y="1693638"/>
            <a:ext cx="1042724" cy="643950"/>
          </a:xfrm>
          <a:prstGeom prst="rect">
            <a:avLst/>
          </a:prstGeom>
        </p:spPr>
      </p:pic>
      <p:pic>
        <p:nvPicPr>
          <p:cNvPr id="933" name="Picture 932"/>
          <p:cNvPicPr>
            <a:picLocks/>
          </p:cNvPicPr>
          <p:nvPr/>
        </p:nvPicPr>
        <p:blipFill>
          <a:blip r:embed="rId4">
            <a:alphaModFix amt="71000"/>
          </a:blip>
          <a:stretch>
            <a:fillRect/>
          </a:stretch>
        </p:blipFill>
        <p:spPr>
          <a:xfrm rot="20573752">
            <a:off x="2569952" y="1706889"/>
            <a:ext cx="1042724" cy="643951"/>
          </a:xfrm>
          <a:prstGeom prst="rect">
            <a:avLst/>
          </a:prstGeom>
        </p:spPr>
      </p:pic>
      <p:pic>
        <p:nvPicPr>
          <p:cNvPr id="935" name="Picture 934"/>
          <p:cNvPicPr>
            <a:picLocks/>
          </p:cNvPicPr>
          <p:nvPr/>
        </p:nvPicPr>
        <p:blipFill>
          <a:blip r:embed="rId4">
            <a:alphaModFix amt="71000"/>
          </a:blip>
          <a:stretch>
            <a:fillRect/>
          </a:stretch>
        </p:blipFill>
        <p:spPr>
          <a:xfrm rot="19364788">
            <a:off x="1184039" y="2353438"/>
            <a:ext cx="1042723" cy="643950"/>
          </a:xfrm>
          <a:prstGeom prst="rect">
            <a:avLst/>
          </a:prstGeom>
        </p:spPr>
      </p:pic>
      <p:pic>
        <p:nvPicPr>
          <p:cNvPr id="937" name="Picture 936"/>
          <p:cNvPicPr>
            <a:picLocks/>
          </p:cNvPicPr>
          <p:nvPr/>
        </p:nvPicPr>
        <p:blipFill>
          <a:blip r:embed="rId4">
            <a:alphaModFix amt="71000"/>
          </a:blip>
          <a:stretch>
            <a:fillRect/>
          </a:stretch>
        </p:blipFill>
        <p:spPr>
          <a:xfrm rot="21565248">
            <a:off x="4050982" y="1594735"/>
            <a:ext cx="1042723" cy="643950"/>
          </a:xfrm>
          <a:prstGeom prst="rect">
            <a:avLst/>
          </a:prstGeom>
        </p:spPr>
      </p:pic>
      <p:sp>
        <p:nvSpPr>
          <p:cNvPr id="17" name="TextBox 16">
            <a:extLst>
              <a:ext uri="{FF2B5EF4-FFF2-40B4-BE49-F238E27FC236}">
                <a16:creationId xmlns:a16="http://schemas.microsoft.com/office/drawing/2014/main" id="{DC8AFB8A-65FC-A641-8559-C2A58E8A890A}"/>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24063702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0" name="Shape 940"/>
          <p:cNvSpPr>
            <a:spLocks noGrp="1"/>
          </p:cNvSpPr>
          <p:nvPr>
            <p:ph type="title"/>
          </p:nvPr>
        </p:nvSpPr>
        <p:spPr>
          <a:xfrm>
            <a:off x="1" y="178594"/>
            <a:ext cx="9144000" cy="1518047"/>
          </a:xfrm>
          <a:prstGeom prst="rect">
            <a:avLst/>
          </a:prstGeom>
        </p:spPr>
        <p:txBody>
          <a:bodyPr>
            <a:noAutofit/>
          </a:bodyPr>
          <a:lstStyle>
            <a:lvl1pPr defTabSz="490727">
              <a:defRPr sz="6719"/>
            </a:lvl1pPr>
          </a:lstStyle>
          <a:p>
            <a:pPr algn="ctr"/>
            <a:r>
              <a:rPr sz="4400" dirty="0">
                <a:solidFill>
                  <a:schemeClr val="bg1"/>
                </a:solidFill>
              </a:rPr>
              <a:t>Idea: Combine many depth maps</a:t>
            </a:r>
          </a:p>
        </p:txBody>
      </p:sp>
      <p:pic>
        <p:nvPicPr>
          <p:cNvPr id="941" name="Picture 940"/>
          <p:cNvPicPr>
            <a:picLocks/>
          </p:cNvPicPr>
          <p:nvPr/>
        </p:nvPicPr>
        <p:blipFill>
          <a:blip r:embed="rId2">
            <a:alphaModFix amt="71000"/>
          </a:blip>
          <a:stretch>
            <a:fillRect/>
          </a:stretch>
        </p:blipFill>
        <p:spPr>
          <a:xfrm rot="12564142">
            <a:off x="1206073" y="5147261"/>
            <a:ext cx="1042723" cy="643951"/>
          </a:xfrm>
          <a:prstGeom prst="rect">
            <a:avLst/>
          </a:prstGeom>
        </p:spPr>
      </p:pic>
      <p:pic>
        <p:nvPicPr>
          <p:cNvPr id="943" name="Picture 942"/>
          <p:cNvPicPr>
            <a:picLocks/>
          </p:cNvPicPr>
          <p:nvPr/>
        </p:nvPicPr>
        <p:blipFill>
          <a:blip r:embed="rId2">
            <a:alphaModFix amt="71000"/>
          </a:blip>
          <a:stretch>
            <a:fillRect/>
          </a:stretch>
        </p:blipFill>
        <p:spPr>
          <a:xfrm rot="11565282">
            <a:off x="2620764" y="5596217"/>
            <a:ext cx="1042723" cy="643950"/>
          </a:xfrm>
          <a:prstGeom prst="rect">
            <a:avLst/>
          </a:prstGeom>
        </p:spPr>
      </p:pic>
      <p:pic>
        <p:nvPicPr>
          <p:cNvPr id="945" name="Picture 944"/>
          <p:cNvPicPr>
            <a:picLocks/>
          </p:cNvPicPr>
          <p:nvPr/>
        </p:nvPicPr>
        <p:blipFill>
          <a:blip r:embed="rId2">
            <a:alphaModFix amt="71000"/>
          </a:blip>
          <a:stretch>
            <a:fillRect/>
          </a:stretch>
        </p:blipFill>
        <p:spPr>
          <a:xfrm rot="9808505">
            <a:off x="5573113" y="5612811"/>
            <a:ext cx="1042723" cy="643950"/>
          </a:xfrm>
          <a:prstGeom prst="rect">
            <a:avLst/>
          </a:prstGeom>
        </p:spPr>
      </p:pic>
      <p:pic>
        <p:nvPicPr>
          <p:cNvPr id="947" name="Picture 946"/>
          <p:cNvPicPr>
            <a:picLocks/>
          </p:cNvPicPr>
          <p:nvPr/>
        </p:nvPicPr>
        <p:blipFill>
          <a:blip r:embed="rId2">
            <a:alphaModFix amt="71000"/>
          </a:blip>
          <a:stretch>
            <a:fillRect/>
          </a:stretch>
        </p:blipFill>
        <p:spPr>
          <a:xfrm rot="8599539">
            <a:off x="6965491" y="4980304"/>
            <a:ext cx="1042724" cy="643951"/>
          </a:xfrm>
          <a:prstGeom prst="rect">
            <a:avLst/>
          </a:prstGeom>
        </p:spPr>
      </p:pic>
      <p:pic>
        <p:nvPicPr>
          <p:cNvPr id="949" name="Picture 948"/>
          <p:cNvPicPr>
            <a:picLocks/>
          </p:cNvPicPr>
          <p:nvPr/>
        </p:nvPicPr>
        <p:blipFill>
          <a:blip r:embed="rId3">
            <a:alphaModFix amt="71000"/>
          </a:blip>
          <a:stretch>
            <a:fillRect/>
          </a:stretch>
        </p:blipFill>
        <p:spPr>
          <a:xfrm rot="10800000">
            <a:off x="4091025" y="5709987"/>
            <a:ext cx="1042723" cy="643950"/>
          </a:xfrm>
          <a:prstGeom prst="rect">
            <a:avLst/>
          </a:prstGeom>
        </p:spPr>
      </p:pic>
      <p:pic>
        <p:nvPicPr>
          <p:cNvPr id="951" name="Picture 950"/>
          <p:cNvPicPr>
            <a:picLocks/>
          </p:cNvPicPr>
          <p:nvPr/>
        </p:nvPicPr>
        <p:blipFill>
          <a:blip r:embed="rId4">
            <a:alphaModFix amt="71000"/>
          </a:blip>
          <a:stretch>
            <a:fillRect/>
          </a:stretch>
        </p:blipFill>
        <p:spPr>
          <a:xfrm rot="5288350">
            <a:off x="7531660" y="3481422"/>
            <a:ext cx="1042724" cy="643951"/>
          </a:xfrm>
          <a:prstGeom prst="rect">
            <a:avLst/>
          </a:prstGeom>
        </p:spPr>
      </p:pic>
      <p:pic>
        <p:nvPicPr>
          <p:cNvPr id="953" name="Picture 952"/>
          <p:cNvPicPr>
            <a:picLocks/>
          </p:cNvPicPr>
          <p:nvPr/>
        </p:nvPicPr>
        <p:blipFill>
          <a:blip r:embed="rId5">
            <a:alphaModFix amt="71000"/>
          </a:blip>
          <a:stretch>
            <a:fillRect/>
          </a:stretch>
        </p:blipFill>
        <p:spPr>
          <a:xfrm rot="16353514">
            <a:off x="563423" y="3638238"/>
            <a:ext cx="1042723" cy="643951"/>
          </a:xfrm>
          <a:prstGeom prst="rect">
            <a:avLst/>
          </a:prstGeom>
        </p:spPr>
      </p:pic>
      <p:pic>
        <p:nvPicPr>
          <p:cNvPr id="955" name="Picture 954"/>
          <p:cNvPicPr>
            <a:picLocks/>
          </p:cNvPicPr>
          <p:nvPr/>
        </p:nvPicPr>
        <p:blipFill>
          <a:blip r:embed="rId2">
            <a:alphaModFix amt="71000"/>
          </a:blip>
          <a:stretch>
            <a:fillRect/>
          </a:stretch>
        </p:blipFill>
        <p:spPr>
          <a:xfrm rot="1729391">
            <a:off x="6941475" y="2128270"/>
            <a:ext cx="1042723" cy="643951"/>
          </a:xfrm>
          <a:prstGeom prst="rect">
            <a:avLst/>
          </a:prstGeom>
        </p:spPr>
      </p:pic>
      <p:pic>
        <p:nvPicPr>
          <p:cNvPr id="957" name="Picture 956"/>
          <p:cNvPicPr>
            <a:picLocks/>
          </p:cNvPicPr>
          <p:nvPr/>
        </p:nvPicPr>
        <p:blipFill>
          <a:blip r:embed="rId2">
            <a:alphaModFix amt="71000"/>
          </a:blip>
          <a:stretch>
            <a:fillRect/>
          </a:stretch>
        </p:blipFill>
        <p:spPr>
          <a:xfrm rot="730530">
            <a:off x="5522317" y="1693638"/>
            <a:ext cx="1042724" cy="643950"/>
          </a:xfrm>
          <a:prstGeom prst="rect">
            <a:avLst/>
          </a:prstGeom>
        </p:spPr>
      </p:pic>
      <p:pic>
        <p:nvPicPr>
          <p:cNvPr id="959" name="Picture 958"/>
          <p:cNvPicPr>
            <a:picLocks/>
          </p:cNvPicPr>
          <p:nvPr/>
        </p:nvPicPr>
        <p:blipFill>
          <a:blip r:embed="rId2">
            <a:alphaModFix amt="71000"/>
          </a:blip>
          <a:stretch>
            <a:fillRect/>
          </a:stretch>
        </p:blipFill>
        <p:spPr>
          <a:xfrm rot="20573752">
            <a:off x="2569952" y="1706889"/>
            <a:ext cx="1042724" cy="643951"/>
          </a:xfrm>
          <a:prstGeom prst="rect">
            <a:avLst/>
          </a:prstGeom>
        </p:spPr>
      </p:pic>
      <p:pic>
        <p:nvPicPr>
          <p:cNvPr id="961" name="Picture 960"/>
          <p:cNvPicPr>
            <a:picLocks/>
          </p:cNvPicPr>
          <p:nvPr/>
        </p:nvPicPr>
        <p:blipFill>
          <a:blip r:embed="rId2">
            <a:alphaModFix amt="71000"/>
          </a:blip>
          <a:stretch>
            <a:fillRect/>
          </a:stretch>
        </p:blipFill>
        <p:spPr>
          <a:xfrm rot="19364788">
            <a:off x="1184039" y="2353438"/>
            <a:ext cx="1042723" cy="643950"/>
          </a:xfrm>
          <a:prstGeom prst="rect">
            <a:avLst/>
          </a:prstGeom>
        </p:spPr>
      </p:pic>
      <p:pic>
        <p:nvPicPr>
          <p:cNvPr id="963" name="Picture 962"/>
          <p:cNvPicPr>
            <a:picLocks/>
          </p:cNvPicPr>
          <p:nvPr/>
        </p:nvPicPr>
        <p:blipFill>
          <a:blip r:embed="rId6">
            <a:alphaModFix amt="71000"/>
          </a:blip>
          <a:stretch>
            <a:fillRect/>
          </a:stretch>
        </p:blipFill>
        <p:spPr>
          <a:xfrm rot="21565248">
            <a:off x="4050982" y="1594735"/>
            <a:ext cx="1042723" cy="643950"/>
          </a:xfrm>
          <a:prstGeom prst="rect">
            <a:avLst/>
          </a:prstGeom>
        </p:spPr>
      </p:pic>
      <p:pic>
        <p:nvPicPr>
          <p:cNvPr id="965" name="pasted-image.tiff"/>
          <p:cNvPicPr>
            <a:picLocks noChangeAspect="1"/>
          </p:cNvPicPr>
          <p:nvPr/>
        </p:nvPicPr>
        <p:blipFill>
          <a:blip r:embed="rId7"/>
          <a:stretch>
            <a:fillRect/>
          </a:stretch>
        </p:blipFill>
        <p:spPr>
          <a:xfrm>
            <a:off x="2622129" y="4061713"/>
            <a:ext cx="3750469" cy="884040"/>
          </a:xfrm>
          <a:prstGeom prst="rect">
            <a:avLst/>
          </a:prstGeom>
          <a:ln w="12700">
            <a:miter lim="400000"/>
          </a:ln>
        </p:spPr>
      </p:pic>
      <p:pic>
        <p:nvPicPr>
          <p:cNvPr id="966" name="pasted-image.tiff"/>
          <p:cNvPicPr>
            <a:picLocks noChangeAspect="1"/>
          </p:cNvPicPr>
          <p:nvPr/>
        </p:nvPicPr>
        <p:blipFill>
          <a:blip r:embed="rId8"/>
          <a:stretch>
            <a:fillRect/>
          </a:stretch>
        </p:blipFill>
        <p:spPr>
          <a:xfrm>
            <a:off x="2622129" y="2974462"/>
            <a:ext cx="1678782" cy="1893094"/>
          </a:xfrm>
          <a:prstGeom prst="rect">
            <a:avLst/>
          </a:prstGeom>
          <a:ln w="12700">
            <a:miter lim="400000"/>
          </a:ln>
        </p:spPr>
      </p:pic>
      <p:pic>
        <p:nvPicPr>
          <p:cNvPr id="967" name="pasted-image.tiff"/>
          <p:cNvPicPr>
            <a:picLocks noChangeAspect="1"/>
          </p:cNvPicPr>
          <p:nvPr/>
        </p:nvPicPr>
        <p:blipFill>
          <a:blip r:embed="rId9"/>
          <a:stretch>
            <a:fillRect/>
          </a:stretch>
        </p:blipFill>
        <p:spPr>
          <a:xfrm>
            <a:off x="2713692" y="2888754"/>
            <a:ext cx="3848696" cy="937617"/>
          </a:xfrm>
          <a:prstGeom prst="rect">
            <a:avLst/>
          </a:prstGeom>
          <a:ln w="12700">
            <a:miter lim="400000"/>
          </a:ln>
        </p:spPr>
      </p:pic>
      <p:pic>
        <p:nvPicPr>
          <p:cNvPr id="968" name="pasted-image.tiff"/>
          <p:cNvPicPr>
            <a:picLocks noChangeAspect="1"/>
          </p:cNvPicPr>
          <p:nvPr/>
        </p:nvPicPr>
        <p:blipFill>
          <a:blip r:embed="rId10"/>
          <a:stretch>
            <a:fillRect/>
          </a:stretch>
        </p:blipFill>
        <p:spPr>
          <a:xfrm>
            <a:off x="4722871" y="2934278"/>
            <a:ext cx="1839516" cy="1937743"/>
          </a:xfrm>
          <a:prstGeom prst="rect">
            <a:avLst/>
          </a:prstGeom>
          <a:ln w="12700">
            <a:miter lim="400000"/>
          </a:ln>
        </p:spPr>
      </p:pic>
      <p:pic>
        <p:nvPicPr>
          <p:cNvPr id="969" name="pasted-image.png"/>
          <p:cNvPicPr>
            <a:picLocks noChangeAspect="1"/>
          </p:cNvPicPr>
          <p:nvPr/>
        </p:nvPicPr>
        <p:blipFill>
          <a:blip r:embed="rId11"/>
          <a:stretch>
            <a:fillRect/>
          </a:stretch>
        </p:blipFill>
        <p:spPr>
          <a:xfrm>
            <a:off x="2622129" y="2941299"/>
            <a:ext cx="3899743" cy="1944727"/>
          </a:xfrm>
          <a:prstGeom prst="rect">
            <a:avLst/>
          </a:prstGeom>
          <a:ln w="12700">
            <a:miter lim="400000"/>
          </a:ln>
        </p:spPr>
      </p:pic>
      <p:sp>
        <p:nvSpPr>
          <p:cNvPr id="21" name="TextBox 20">
            <a:extLst>
              <a:ext uri="{FF2B5EF4-FFF2-40B4-BE49-F238E27FC236}">
                <a16:creationId xmlns:a16="http://schemas.microsoft.com/office/drawing/2014/main" id="{8DA319AE-6156-D34C-B597-8E7A132FFE63}"/>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49712149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Volumetric stereo</a:t>
            </a:r>
          </a:p>
        </p:txBody>
      </p:sp>
      <p:grpSp>
        <p:nvGrpSpPr>
          <p:cNvPr id="32771" name="Group 3"/>
          <p:cNvGrpSpPr>
            <a:grpSpLocks/>
          </p:cNvGrpSpPr>
          <p:nvPr/>
        </p:nvGrpSpPr>
        <p:grpSpPr bwMode="auto">
          <a:xfrm>
            <a:off x="7010400" y="4648200"/>
            <a:ext cx="533400" cy="381000"/>
            <a:chOff x="3648" y="2448"/>
            <a:chExt cx="336" cy="240"/>
          </a:xfrm>
        </p:grpSpPr>
        <p:sp>
          <p:nvSpPr>
            <p:cNvPr id="32857"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8"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2" name="Group 6"/>
          <p:cNvGrpSpPr>
            <a:grpSpLocks/>
          </p:cNvGrpSpPr>
          <p:nvPr/>
        </p:nvGrpSpPr>
        <p:grpSpPr bwMode="auto">
          <a:xfrm>
            <a:off x="6172200" y="4114800"/>
            <a:ext cx="990600" cy="685800"/>
            <a:chOff x="2544" y="1872"/>
            <a:chExt cx="624" cy="432"/>
          </a:xfrm>
        </p:grpSpPr>
        <p:sp>
          <p:nvSpPr>
            <p:cNvPr id="32855" name="Rectangle 7"/>
            <p:cNvSpPr>
              <a:spLocks noChangeArrowheads="1"/>
            </p:cNvSpPr>
            <p:nvPr/>
          </p:nvSpPr>
          <p:spPr bwMode="auto">
            <a:xfrm>
              <a:off x="2544" y="1872"/>
              <a:ext cx="624" cy="432"/>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6" name="Rectangle 8"/>
            <p:cNvSpPr>
              <a:spLocks noChangeArrowheads="1"/>
            </p:cNvSpPr>
            <p:nvPr/>
          </p:nvSpPr>
          <p:spPr bwMode="auto">
            <a:xfrm>
              <a:off x="2832" y="2064"/>
              <a:ext cx="56" cy="72"/>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3" name="Group 9"/>
          <p:cNvGrpSpPr>
            <a:grpSpLocks/>
          </p:cNvGrpSpPr>
          <p:nvPr/>
        </p:nvGrpSpPr>
        <p:grpSpPr bwMode="auto">
          <a:xfrm>
            <a:off x="5257800" y="4495800"/>
            <a:ext cx="990600" cy="762000"/>
            <a:chOff x="2832" y="2832"/>
            <a:chExt cx="624" cy="480"/>
          </a:xfrm>
        </p:grpSpPr>
        <p:sp>
          <p:nvSpPr>
            <p:cNvPr id="32852" name="Rectangle 10"/>
            <p:cNvSpPr>
              <a:spLocks noChangeArrowheads="1"/>
            </p:cNvSpPr>
            <p:nvPr/>
          </p:nvSpPr>
          <p:spPr bwMode="auto">
            <a:xfrm>
              <a:off x="2832" y="2832"/>
              <a:ext cx="624" cy="48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3" name="Rectangle 11"/>
            <p:cNvSpPr>
              <a:spLocks noChangeArrowheads="1"/>
            </p:cNvSpPr>
            <p:nvPr/>
          </p:nvSpPr>
          <p:spPr bwMode="auto">
            <a:xfrm>
              <a:off x="3104" y="2988"/>
              <a:ext cx="56" cy="70"/>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4" name="Rectangle 12"/>
            <p:cNvSpPr>
              <a:spLocks noChangeArrowheads="1"/>
            </p:cNvSpPr>
            <p:nvPr/>
          </p:nvSpPr>
          <p:spPr bwMode="auto">
            <a:xfrm>
              <a:off x="3024" y="3024"/>
              <a:ext cx="56" cy="70"/>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4" name="Group 13"/>
          <p:cNvGrpSpPr>
            <a:grpSpLocks/>
          </p:cNvGrpSpPr>
          <p:nvPr/>
        </p:nvGrpSpPr>
        <p:grpSpPr bwMode="auto">
          <a:xfrm>
            <a:off x="5715000" y="5181600"/>
            <a:ext cx="533400" cy="381000"/>
            <a:chOff x="3648" y="2448"/>
            <a:chExt cx="336" cy="240"/>
          </a:xfrm>
        </p:grpSpPr>
        <p:sp>
          <p:nvSpPr>
            <p:cNvPr id="32850"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1"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5" name="Group 16"/>
          <p:cNvGrpSpPr>
            <a:grpSpLocks/>
          </p:cNvGrpSpPr>
          <p:nvPr/>
        </p:nvGrpSpPr>
        <p:grpSpPr bwMode="auto">
          <a:xfrm>
            <a:off x="4038600" y="4648200"/>
            <a:ext cx="990600" cy="762000"/>
            <a:chOff x="2064" y="2928"/>
            <a:chExt cx="624" cy="480"/>
          </a:xfrm>
        </p:grpSpPr>
        <p:sp>
          <p:nvSpPr>
            <p:cNvPr id="32847" name="Rectangle 17"/>
            <p:cNvSpPr>
              <a:spLocks noChangeArrowheads="1"/>
            </p:cNvSpPr>
            <p:nvPr/>
          </p:nvSpPr>
          <p:spPr bwMode="auto">
            <a:xfrm>
              <a:off x="2064" y="2928"/>
              <a:ext cx="624" cy="48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8" name="Rectangle 18"/>
            <p:cNvSpPr>
              <a:spLocks noChangeArrowheads="1"/>
            </p:cNvSpPr>
            <p:nvPr/>
          </p:nvSpPr>
          <p:spPr bwMode="auto">
            <a:xfrm>
              <a:off x="2352" y="3072"/>
              <a:ext cx="47" cy="56"/>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9" name="Rectangle 19"/>
            <p:cNvSpPr>
              <a:spLocks noChangeArrowheads="1"/>
            </p:cNvSpPr>
            <p:nvPr/>
          </p:nvSpPr>
          <p:spPr bwMode="auto">
            <a:xfrm>
              <a:off x="2476" y="3100"/>
              <a:ext cx="47" cy="56"/>
            </a:xfrm>
            <a:prstGeom prst="rect">
              <a:avLst/>
            </a:prstGeom>
            <a:solidFill>
              <a:schemeClr val="tx2"/>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6" name="Group 20"/>
          <p:cNvGrpSpPr>
            <a:grpSpLocks/>
          </p:cNvGrpSpPr>
          <p:nvPr/>
        </p:nvGrpSpPr>
        <p:grpSpPr bwMode="auto">
          <a:xfrm>
            <a:off x="4114800" y="5334000"/>
            <a:ext cx="533400" cy="381000"/>
            <a:chOff x="3648" y="2448"/>
            <a:chExt cx="336" cy="240"/>
          </a:xfrm>
        </p:grpSpPr>
        <p:sp>
          <p:nvSpPr>
            <p:cNvPr id="32845" name="Oval 21"/>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6" name="Rectangle 22"/>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857111" name="Text Box 23"/>
          <p:cNvSpPr txBox="1">
            <a:spLocks noChangeArrowheads="1"/>
          </p:cNvSpPr>
          <p:nvPr/>
        </p:nvSpPr>
        <p:spPr bwMode="auto">
          <a:xfrm>
            <a:off x="439738" y="2438400"/>
            <a:ext cx="1927225" cy="8286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Discretized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Scene Volume</a:t>
            </a:r>
            <a:endParaRPr kumimoji="0" lang="en-US" sz="2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57112" name="Text Box 24"/>
          <p:cNvSpPr txBox="1">
            <a:spLocks noChangeArrowheads="1"/>
          </p:cNvSpPr>
          <p:nvPr/>
        </p:nvSpPr>
        <p:spPr bwMode="auto">
          <a:xfrm>
            <a:off x="971550" y="4706938"/>
            <a:ext cx="1847850" cy="8286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Input Images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(Calibrated)</a:t>
            </a:r>
            <a:endParaRPr kumimoji="0" lang="en-US" sz="2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57113" name="Line 25"/>
          <p:cNvSpPr>
            <a:spLocks noChangeShapeType="1"/>
          </p:cNvSpPr>
          <p:nvPr/>
        </p:nvSpPr>
        <p:spPr bwMode="auto">
          <a:xfrm flipV="1">
            <a:off x="2895600" y="5156200"/>
            <a:ext cx="6096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2780" name="Group 26"/>
          <p:cNvGrpSpPr>
            <a:grpSpLocks/>
          </p:cNvGrpSpPr>
          <p:nvPr/>
        </p:nvGrpSpPr>
        <p:grpSpPr bwMode="auto">
          <a:xfrm>
            <a:off x="2895600" y="1447800"/>
            <a:ext cx="3810000" cy="2895600"/>
            <a:chOff x="1344" y="912"/>
            <a:chExt cx="2400" cy="1824"/>
          </a:xfrm>
        </p:grpSpPr>
        <p:sp>
          <p:nvSpPr>
            <p:cNvPr id="32794" name="Line 27"/>
            <p:cNvSpPr>
              <a:spLocks noChangeShapeType="1"/>
            </p:cNvSpPr>
            <p:nvPr/>
          </p:nvSpPr>
          <p:spPr bwMode="auto">
            <a:xfrm flipH="1" flipV="1">
              <a:off x="1344" y="1152"/>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5" name="Line 28"/>
            <p:cNvSpPr>
              <a:spLocks noChangeShapeType="1"/>
            </p:cNvSpPr>
            <p:nvPr/>
          </p:nvSpPr>
          <p:spPr bwMode="auto">
            <a:xfrm flipH="1" flipV="1">
              <a:off x="1392" y="1968"/>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6" name="Line 29"/>
            <p:cNvSpPr>
              <a:spLocks noChangeShapeType="1"/>
            </p:cNvSpPr>
            <p:nvPr/>
          </p:nvSpPr>
          <p:spPr bwMode="auto">
            <a:xfrm flipH="1" flipV="1">
              <a:off x="2784" y="912"/>
              <a:ext cx="960"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7" name="Line 30"/>
            <p:cNvSpPr>
              <a:spLocks noChangeShapeType="1"/>
            </p:cNvSpPr>
            <p:nvPr/>
          </p:nvSpPr>
          <p:spPr bwMode="auto">
            <a:xfrm>
              <a:off x="2256" y="1920"/>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8" name="Line 31"/>
            <p:cNvSpPr>
              <a:spLocks noChangeShapeType="1"/>
            </p:cNvSpPr>
            <p:nvPr/>
          </p:nvSpPr>
          <p:spPr bwMode="auto">
            <a:xfrm>
              <a:off x="1344" y="115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9" name="Line 32"/>
            <p:cNvSpPr>
              <a:spLocks noChangeShapeType="1"/>
            </p:cNvSpPr>
            <p:nvPr/>
          </p:nvSpPr>
          <p:spPr bwMode="auto">
            <a:xfrm flipH="1">
              <a:off x="3696" y="1680"/>
              <a:ext cx="48"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0" name="Line 33"/>
            <p:cNvSpPr>
              <a:spLocks noChangeShapeType="1"/>
            </p:cNvSpPr>
            <p:nvPr/>
          </p:nvSpPr>
          <p:spPr bwMode="auto">
            <a:xfrm flipV="1">
              <a:off x="2256" y="1680"/>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1" name="Line 34"/>
            <p:cNvSpPr>
              <a:spLocks noChangeShapeType="1"/>
            </p:cNvSpPr>
            <p:nvPr/>
          </p:nvSpPr>
          <p:spPr bwMode="auto">
            <a:xfrm flipV="1">
              <a:off x="2304" y="2448"/>
              <a:ext cx="1392" cy="2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2" name="Line 35"/>
            <p:cNvSpPr>
              <a:spLocks noChangeShapeType="1"/>
            </p:cNvSpPr>
            <p:nvPr/>
          </p:nvSpPr>
          <p:spPr bwMode="auto">
            <a:xfrm flipV="1">
              <a:off x="1344" y="912"/>
              <a:ext cx="1440"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3" name="Line 36"/>
            <p:cNvSpPr>
              <a:spLocks noChangeShapeType="1"/>
            </p:cNvSpPr>
            <p:nvPr/>
          </p:nvSpPr>
          <p:spPr bwMode="auto">
            <a:xfrm flipH="1" flipV="1">
              <a:off x="1516" y="1128"/>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4" name="Line 37"/>
            <p:cNvSpPr>
              <a:spLocks noChangeShapeType="1"/>
            </p:cNvSpPr>
            <p:nvPr/>
          </p:nvSpPr>
          <p:spPr bwMode="auto">
            <a:xfrm flipH="1" flipV="1">
              <a:off x="1672" y="1096"/>
              <a:ext cx="920" cy="77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5" name="Line 38"/>
            <p:cNvSpPr>
              <a:spLocks noChangeShapeType="1"/>
            </p:cNvSpPr>
            <p:nvPr/>
          </p:nvSpPr>
          <p:spPr bwMode="auto">
            <a:xfrm flipH="1" flipV="1">
              <a:off x="1836" y="1068"/>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6" name="Line 39"/>
            <p:cNvSpPr>
              <a:spLocks noChangeShapeType="1"/>
            </p:cNvSpPr>
            <p:nvPr/>
          </p:nvSpPr>
          <p:spPr bwMode="auto">
            <a:xfrm flipH="1" flipV="1">
              <a:off x="1996" y="104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7" name="Line 40"/>
            <p:cNvSpPr>
              <a:spLocks noChangeShapeType="1"/>
            </p:cNvSpPr>
            <p:nvPr/>
          </p:nvSpPr>
          <p:spPr bwMode="auto">
            <a:xfrm flipH="1" flipV="1">
              <a:off x="2168" y="1016"/>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8" name="Line 41"/>
            <p:cNvSpPr>
              <a:spLocks noChangeShapeType="1"/>
            </p:cNvSpPr>
            <p:nvPr/>
          </p:nvSpPr>
          <p:spPr bwMode="auto">
            <a:xfrm flipH="1" flipV="1">
              <a:off x="2328" y="984"/>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9" name="Line 42"/>
            <p:cNvSpPr>
              <a:spLocks noChangeShapeType="1"/>
            </p:cNvSpPr>
            <p:nvPr/>
          </p:nvSpPr>
          <p:spPr bwMode="auto">
            <a:xfrm flipH="1" flipV="1">
              <a:off x="2496" y="96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0" name="Line 43"/>
            <p:cNvSpPr>
              <a:spLocks noChangeShapeType="1"/>
            </p:cNvSpPr>
            <p:nvPr/>
          </p:nvSpPr>
          <p:spPr bwMode="auto">
            <a:xfrm flipH="1" flipV="1">
              <a:off x="2652" y="94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1" name="Line 44"/>
            <p:cNvSpPr>
              <a:spLocks noChangeShapeType="1"/>
            </p:cNvSpPr>
            <p:nvPr/>
          </p:nvSpPr>
          <p:spPr bwMode="auto">
            <a:xfrm flipH="1" flipV="1">
              <a:off x="1344" y="1296"/>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2" name="Line 45"/>
            <p:cNvSpPr>
              <a:spLocks noChangeShapeType="1"/>
            </p:cNvSpPr>
            <p:nvPr/>
          </p:nvSpPr>
          <p:spPr bwMode="auto">
            <a:xfrm flipH="1" flipV="1">
              <a:off x="1356" y="1440"/>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3" name="Line 46"/>
            <p:cNvSpPr>
              <a:spLocks noChangeShapeType="1"/>
            </p:cNvSpPr>
            <p:nvPr/>
          </p:nvSpPr>
          <p:spPr bwMode="auto">
            <a:xfrm flipH="1" flipV="1">
              <a:off x="1368" y="1572"/>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4" name="Line 47"/>
            <p:cNvSpPr>
              <a:spLocks noChangeShapeType="1"/>
            </p:cNvSpPr>
            <p:nvPr/>
          </p:nvSpPr>
          <p:spPr bwMode="auto">
            <a:xfrm flipH="1" flipV="1">
              <a:off x="1376" y="1712"/>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5" name="Line 48"/>
            <p:cNvSpPr>
              <a:spLocks noChangeShapeType="1"/>
            </p:cNvSpPr>
            <p:nvPr/>
          </p:nvSpPr>
          <p:spPr bwMode="auto">
            <a:xfrm flipH="1" flipV="1">
              <a:off x="1388" y="1848"/>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6" name="Line 49"/>
            <p:cNvSpPr>
              <a:spLocks noChangeShapeType="1"/>
            </p:cNvSpPr>
            <p:nvPr/>
          </p:nvSpPr>
          <p:spPr bwMode="auto">
            <a:xfrm flipV="1">
              <a:off x="2256" y="1808"/>
              <a:ext cx="1476" cy="25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7" name="Line 50"/>
            <p:cNvSpPr>
              <a:spLocks noChangeShapeType="1"/>
            </p:cNvSpPr>
            <p:nvPr/>
          </p:nvSpPr>
          <p:spPr bwMode="auto">
            <a:xfrm flipV="1">
              <a:off x="2308" y="2324"/>
              <a:ext cx="1392" cy="2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8" name="Line 51"/>
            <p:cNvSpPr>
              <a:spLocks noChangeShapeType="1"/>
            </p:cNvSpPr>
            <p:nvPr/>
          </p:nvSpPr>
          <p:spPr bwMode="auto">
            <a:xfrm flipV="1">
              <a:off x="2296" y="2192"/>
              <a:ext cx="1416" cy="28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9" name="Line 52"/>
            <p:cNvSpPr>
              <a:spLocks noChangeShapeType="1"/>
            </p:cNvSpPr>
            <p:nvPr/>
          </p:nvSpPr>
          <p:spPr bwMode="auto">
            <a:xfrm flipV="1">
              <a:off x="2280" y="2056"/>
              <a:ext cx="1444" cy="28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0" name="Line 53"/>
            <p:cNvSpPr>
              <a:spLocks noChangeShapeType="1"/>
            </p:cNvSpPr>
            <p:nvPr/>
          </p:nvSpPr>
          <p:spPr bwMode="auto">
            <a:xfrm flipV="1">
              <a:off x="2272" y="1932"/>
              <a:ext cx="1460" cy="2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1" name="Line 54"/>
            <p:cNvSpPr>
              <a:spLocks noChangeShapeType="1"/>
            </p:cNvSpPr>
            <p:nvPr/>
          </p:nvSpPr>
          <p:spPr bwMode="auto">
            <a:xfrm>
              <a:off x="1436" y="123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2" name="Line 55"/>
            <p:cNvSpPr>
              <a:spLocks noChangeShapeType="1"/>
            </p:cNvSpPr>
            <p:nvPr/>
          </p:nvSpPr>
          <p:spPr bwMode="auto">
            <a:xfrm>
              <a:off x="1532" y="130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3" name="Line 56"/>
            <p:cNvSpPr>
              <a:spLocks noChangeShapeType="1"/>
            </p:cNvSpPr>
            <p:nvPr/>
          </p:nvSpPr>
          <p:spPr bwMode="auto">
            <a:xfrm>
              <a:off x="1632" y="139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4" name="Line 57"/>
            <p:cNvSpPr>
              <a:spLocks noChangeShapeType="1"/>
            </p:cNvSpPr>
            <p:nvPr/>
          </p:nvSpPr>
          <p:spPr bwMode="auto">
            <a:xfrm>
              <a:off x="1740" y="148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5" name="Line 58"/>
            <p:cNvSpPr>
              <a:spLocks noChangeShapeType="1"/>
            </p:cNvSpPr>
            <p:nvPr/>
          </p:nvSpPr>
          <p:spPr bwMode="auto">
            <a:xfrm>
              <a:off x="1840" y="156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6" name="Line 59"/>
            <p:cNvSpPr>
              <a:spLocks noChangeShapeType="1"/>
            </p:cNvSpPr>
            <p:nvPr/>
          </p:nvSpPr>
          <p:spPr bwMode="auto">
            <a:xfrm>
              <a:off x="1940" y="164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7" name="Line 60"/>
            <p:cNvSpPr>
              <a:spLocks noChangeShapeType="1"/>
            </p:cNvSpPr>
            <p:nvPr/>
          </p:nvSpPr>
          <p:spPr bwMode="auto">
            <a:xfrm>
              <a:off x="2044" y="174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8" name="Line 61"/>
            <p:cNvSpPr>
              <a:spLocks noChangeShapeType="1"/>
            </p:cNvSpPr>
            <p:nvPr/>
          </p:nvSpPr>
          <p:spPr bwMode="auto">
            <a:xfrm>
              <a:off x="2144" y="183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9" name="Line 62"/>
            <p:cNvSpPr>
              <a:spLocks noChangeShapeType="1"/>
            </p:cNvSpPr>
            <p:nvPr/>
          </p:nvSpPr>
          <p:spPr bwMode="auto">
            <a:xfrm flipV="1">
              <a:off x="2156" y="1592"/>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0" name="Line 63"/>
            <p:cNvSpPr>
              <a:spLocks noChangeShapeType="1"/>
            </p:cNvSpPr>
            <p:nvPr/>
          </p:nvSpPr>
          <p:spPr bwMode="auto">
            <a:xfrm flipV="1">
              <a:off x="2044" y="1508"/>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1" name="Line 64"/>
            <p:cNvSpPr>
              <a:spLocks noChangeShapeType="1"/>
            </p:cNvSpPr>
            <p:nvPr/>
          </p:nvSpPr>
          <p:spPr bwMode="auto">
            <a:xfrm flipV="1">
              <a:off x="1960" y="1420"/>
              <a:ext cx="1476"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2" name="Line 65"/>
            <p:cNvSpPr>
              <a:spLocks noChangeShapeType="1"/>
            </p:cNvSpPr>
            <p:nvPr/>
          </p:nvSpPr>
          <p:spPr bwMode="auto">
            <a:xfrm flipV="1">
              <a:off x="1852" y="1340"/>
              <a:ext cx="1464" cy="23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3" name="Line 66"/>
            <p:cNvSpPr>
              <a:spLocks noChangeShapeType="1"/>
            </p:cNvSpPr>
            <p:nvPr/>
          </p:nvSpPr>
          <p:spPr bwMode="auto">
            <a:xfrm flipV="1">
              <a:off x="1756" y="1248"/>
              <a:ext cx="1460"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4" name="Line 67"/>
            <p:cNvSpPr>
              <a:spLocks noChangeShapeType="1"/>
            </p:cNvSpPr>
            <p:nvPr/>
          </p:nvSpPr>
          <p:spPr bwMode="auto">
            <a:xfrm flipV="1">
              <a:off x="1636" y="1160"/>
              <a:ext cx="1476"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5" name="Line 68"/>
            <p:cNvSpPr>
              <a:spLocks noChangeShapeType="1"/>
            </p:cNvSpPr>
            <p:nvPr/>
          </p:nvSpPr>
          <p:spPr bwMode="auto">
            <a:xfrm flipV="1">
              <a:off x="1544" y="1084"/>
              <a:ext cx="1452" cy="23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6" name="Line 69"/>
            <p:cNvSpPr>
              <a:spLocks noChangeShapeType="1"/>
            </p:cNvSpPr>
            <p:nvPr/>
          </p:nvSpPr>
          <p:spPr bwMode="auto">
            <a:xfrm flipV="1">
              <a:off x="1444" y="992"/>
              <a:ext cx="1440"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7" name="Line 70"/>
            <p:cNvSpPr>
              <a:spLocks noChangeShapeType="1"/>
            </p:cNvSpPr>
            <p:nvPr/>
          </p:nvSpPr>
          <p:spPr bwMode="auto">
            <a:xfrm>
              <a:off x="2424" y="188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8" name="Line 71"/>
            <p:cNvSpPr>
              <a:spLocks noChangeShapeType="1"/>
            </p:cNvSpPr>
            <p:nvPr/>
          </p:nvSpPr>
          <p:spPr bwMode="auto">
            <a:xfrm>
              <a:off x="2584" y="1872"/>
              <a:ext cx="40" cy="79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9" name="Line 72"/>
            <p:cNvSpPr>
              <a:spLocks noChangeShapeType="1"/>
            </p:cNvSpPr>
            <p:nvPr/>
          </p:nvSpPr>
          <p:spPr bwMode="auto">
            <a:xfrm>
              <a:off x="2740" y="1832"/>
              <a:ext cx="36" cy="80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0" name="Line 73"/>
            <p:cNvSpPr>
              <a:spLocks noChangeShapeType="1"/>
            </p:cNvSpPr>
            <p:nvPr/>
          </p:nvSpPr>
          <p:spPr bwMode="auto">
            <a:xfrm>
              <a:off x="2916" y="1816"/>
              <a:ext cx="0" cy="79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1" name="Line 74"/>
            <p:cNvSpPr>
              <a:spLocks noChangeShapeType="1"/>
            </p:cNvSpPr>
            <p:nvPr/>
          </p:nvSpPr>
          <p:spPr bwMode="auto">
            <a:xfrm flipH="1">
              <a:off x="3068" y="1776"/>
              <a:ext cx="4" cy="80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2" name="Line 75"/>
            <p:cNvSpPr>
              <a:spLocks noChangeShapeType="1"/>
            </p:cNvSpPr>
            <p:nvPr/>
          </p:nvSpPr>
          <p:spPr bwMode="auto">
            <a:xfrm flipH="1">
              <a:off x="3516" y="1712"/>
              <a:ext cx="48"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3" name="Line 76"/>
            <p:cNvSpPr>
              <a:spLocks noChangeShapeType="1"/>
            </p:cNvSpPr>
            <p:nvPr/>
          </p:nvSpPr>
          <p:spPr bwMode="auto">
            <a:xfrm flipH="1">
              <a:off x="3364" y="1728"/>
              <a:ext cx="44" cy="79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4" name="Line 77"/>
            <p:cNvSpPr>
              <a:spLocks noChangeShapeType="1"/>
            </p:cNvSpPr>
            <p:nvPr/>
          </p:nvSpPr>
          <p:spPr bwMode="auto">
            <a:xfrm flipH="1">
              <a:off x="3216" y="1756"/>
              <a:ext cx="20" cy="7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857166" name="Line 78"/>
          <p:cNvSpPr>
            <a:spLocks noChangeShapeType="1"/>
          </p:cNvSpPr>
          <p:nvPr/>
        </p:nvSpPr>
        <p:spPr bwMode="auto">
          <a:xfrm flipV="1">
            <a:off x="2209800" y="2819400"/>
            <a:ext cx="6096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2" name="Text Box 79"/>
          <p:cNvSpPr txBox="1">
            <a:spLocks noChangeArrowheads="1"/>
          </p:cNvSpPr>
          <p:nvPr/>
        </p:nvSpPr>
        <p:spPr bwMode="auto">
          <a:xfrm>
            <a:off x="457200" y="5853113"/>
            <a:ext cx="5749925" cy="817562"/>
          </a:xfrm>
          <a:prstGeom prst="rect">
            <a:avLst/>
          </a:prstGeom>
          <a:noFill/>
          <a:ln w="12700">
            <a:noFill/>
            <a:miter lim="800000"/>
            <a:headEnd/>
            <a:tailEnd/>
          </a:ln>
        </p:spPr>
        <p:txBody>
          <a:bodyPr wrap="none" anchor="ctr">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Times New Roman" pitchFamily="18" charset="0"/>
                <a:ea typeface="+mn-ea"/>
                <a:cs typeface="+mn-cs"/>
              </a:rPr>
              <a:t>Goal:  </a:t>
            </a:r>
            <a:r>
              <a:rPr kumimoji="0" lang="en-US" sz="2200" b="1" i="0" u="none" strike="noStrike" kern="1200" cap="none" spc="0" normalizeH="0" baseline="0" noProof="0">
                <a:ln>
                  <a:noFill/>
                </a:ln>
                <a:solidFill>
                  <a:srgbClr val="000000"/>
                </a:solidFill>
                <a:effectLst/>
                <a:uLnTx/>
                <a:uFillTx/>
                <a:latin typeface="Arial" charset="0"/>
                <a:ea typeface="+mn-ea"/>
                <a:cs typeface="+mn-cs"/>
              </a:rPr>
              <a:t>Assign RGB values to voxels in V</a:t>
            </a:r>
          </a:p>
          <a:p>
            <a:pPr marL="1371600" marR="0" lvl="3" indent="0" algn="l" defTabSz="914400" rtl="0" eaLnBrk="0" fontAlgn="base" latinLnBrk="0" hangingPunct="0">
              <a:lnSpc>
                <a:spcPct val="60000"/>
              </a:lnSpc>
              <a:spcBef>
                <a:spcPct val="20000"/>
              </a:spcBef>
              <a:spcAft>
                <a:spcPct val="0"/>
              </a:spcAft>
              <a:buClrTx/>
              <a:buSzTx/>
              <a:buFontTx/>
              <a:buNone/>
              <a:tabLst/>
              <a:defRPr/>
            </a:pPr>
            <a:r>
              <a:rPr kumimoji="0" lang="en-US" sz="2200" b="1" i="1" u="none" strike="noStrike" kern="1200" cap="none" spc="0" normalizeH="0" baseline="0" noProof="0">
                <a:ln>
                  <a:noFill/>
                </a:ln>
                <a:solidFill>
                  <a:srgbClr val="FF0000"/>
                </a:solidFill>
                <a:effectLst/>
                <a:uLnTx/>
                <a:uFillTx/>
                <a:latin typeface="Arial" charset="0"/>
                <a:ea typeface="+mn-ea"/>
                <a:cs typeface="+mn-cs"/>
              </a:rPr>
              <a:t>photo-consistent</a:t>
            </a:r>
            <a:r>
              <a:rPr kumimoji="0" lang="en-US" sz="2200" b="1" i="0" u="none" strike="noStrike" kern="1200" cap="none" spc="0" normalizeH="0" baseline="0" noProof="0">
                <a:ln>
                  <a:noFill/>
                </a:ln>
                <a:solidFill>
                  <a:srgbClr val="000000"/>
                </a:solidFill>
                <a:effectLst/>
                <a:uLnTx/>
                <a:uFillTx/>
                <a:latin typeface="Arial" charset="0"/>
                <a:ea typeface="+mn-ea"/>
                <a:cs typeface="+mn-cs"/>
              </a:rPr>
              <a:t> with images</a:t>
            </a:r>
            <a:endParaRPr kumimoji="0" lang="en-US" sz="2200" b="1" i="1" u="none" strike="noStrike" kern="1200" cap="none" spc="0" normalizeH="0" baseline="0" noProof="0">
              <a:ln>
                <a:noFill/>
              </a:ln>
              <a:solidFill>
                <a:srgbClr val="000000"/>
              </a:solidFill>
              <a:effectLst/>
              <a:uLnTx/>
              <a:uFillTx/>
              <a:latin typeface="Arial" charset="0"/>
              <a:ea typeface="+mn-ea"/>
              <a:cs typeface="+mn-cs"/>
            </a:endParaRPr>
          </a:p>
        </p:txBody>
      </p:sp>
      <p:sp>
        <p:nvSpPr>
          <p:cNvPr id="32783" name="Rectangle 81"/>
          <p:cNvSpPr>
            <a:spLocks noChangeArrowheads="1"/>
          </p:cNvSpPr>
          <p:nvPr/>
        </p:nvSpPr>
        <p:spPr bwMode="auto">
          <a:xfrm>
            <a:off x="4572000" y="2654300"/>
            <a:ext cx="152400" cy="152400"/>
          </a:xfrm>
          <a:prstGeom prst="rect">
            <a:avLst/>
          </a:prstGeom>
          <a:solidFill>
            <a:schemeClr val="hlink"/>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4" name="Line 82"/>
          <p:cNvSpPr>
            <a:spLocks noChangeShapeType="1"/>
          </p:cNvSpPr>
          <p:nvPr/>
        </p:nvSpPr>
        <p:spPr bwMode="auto">
          <a:xfrm flipH="1">
            <a:off x="4572000" y="2730500"/>
            <a:ext cx="71438" cy="1905000"/>
          </a:xfrm>
          <a:prstGeom prst="line">
            <a:avLst/>
          </a:prstGeom>
          <a:noFill/>
          <a:ln w="28575">
            <a:solidFill>
              <a:schemeClr val="hlink"/>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5" name="Line 83"/>
          <p:cNvSpPr>
            <a:spLocks noChangeShapeType="1"/>
          </p:cNvSpPr>
          <p:nvPr/>
        </p:nvSpPr>
        <p:spPr bwMode="auto">
          <a:xfrm flipH="1" flipV="1">
            <a:off x="4648200" y="2730500"/>
            <a:ext cx="838200" cy="1905000"/>
          </a:xfrm>
          <a:prstGeom prst="line">
            <a:avLst/>
          </a:prstGeom>
          <a:noFill/>
          <a:ln w="28575">
            <a:solidFill>
              <a:schemeClr val="hlink"/>
            </a:solidFill>
            <a:prstDash val="dash"/>
            <a:miter lim="800000"/>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6" name="Rectangle 84"/>
          <p:cNvSpPr>
            <a:spLocks noChangeArrowheads="1"/>
          </p:cNvSpPr>
          <p:nvPr/>
        </p:nvSpPr>
        <p:spPr bwMode="auto">
          <a:xfrm>
            <a:off x="5410200" y="3340100"/>
            <a:ext cx="152400" cy="152400"/>
          </a:xfrm>
          <a:prstGeom prst="rect">
            <a:avLst/>
          </a:prstGeom>
          <a:solidFill>
            <a:schemeClr val="tx2"/>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7" name="Line 85"/>
          <p:cNvSpPr>
            <a:spLocks noChangeShapeType="1"/>
          </p:cNvSpPr>
          <p:nvPr/>
        </p:nvSpPr>
        <p:spPr bwMode="auto">
          <a:xfrm flipH="1">
            <a:off x="4851400" y="3416300"/>
            <a:ext cx="635000" cy="13081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8" name="Line 86"/>
          <p:cNvSpPr>
            <a:spLocks noChangeShapeType="1"/>
          </p:cNvSpPr>
          <p:nvPr/>
        </p:nvSpPr>
        <p:spPr bwMode="auto">
          <a:xfrm>
            <a:off x="5486400" y="3492500"/>
            <a:ext cx="228600" cy="10668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9" name="Line 87"/>
          <p:cNvSpPr>
            <a:spLocks noChangeShapeType="1"/>
          </p:cNvSpPr>
          <p:nvPr/>
        </p:nvSpPr>
        <p:spPr bwMode="auto">
          <a:xfrm>
            <a:off x="5486400" y="3416300"/>
            <a:ext cx="990600" cy="8382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0" name="Rectangle 88"/>
          <p:cNvSpPr>
            <a:spLocks noChangeArrowheads="1"/>
          </p:cNvSpPr>
          <p:nvPr/>
        </p:nvSpPr>
        <p:spPr bwMode="auto">
          <a:xfrm>
            <a:off x="6629400" y="4406900"/>
            <a:ext cx="88900" cy="114300"/>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1" name="Rectangle 89"/>
          <p:cNvSpPr>
            <a:spLocks noChangeArrowheads="1"/>
          </p:cNvSpPr>
          <p:nvPr/>
        </p:nvSpPr>
        <p:spPr bwMode="auto">
          <a:xfrm>
            <a:off x="5689600" y="4730750"/>
            <a:ext cx="88900" cy="111125"/>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2" name="Rectangle 90"/>
          <p:cNvSpPr>
            <a:spLocks noChangeArrowheads="1"/>
          </p:cNvSpPr>
          <p:nvPr/>
        </p:nvSpPr>
        <p:spPr bwMode="auto">
          <a:xfrm>
            <a:off x="5562600" y="4787900"/>
            <a:ext cx="88900" cy="111125"/>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3" name="Rectangle 91"/>
          <p:cNvSpPr>
            <a:spLocks noChangeArrowheads="1"/>
          </p:cNvSpPr>
          <p:nvPr/>
        </p:nvSpPr>
        <p:spPr bwMode="auto">
          <a:xfrm>
            <a:off x="4495800" y="4864100"/>
            <a:ext cx="74613" cy="88900"/>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Space Carving</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Image 1</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Image 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Choose a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voxel</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on the outside of the volume</a:t>
              </a: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Carve if not photo-consistent</a:t>
              </a: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K. N. Kutulakos and S. M. Seitz, </a:t>
            </a:r>
            <a:r>
              <a:rPr kumimoji="0" lang="en-US" sz="1800" b="1" i="0" u="none" strike="noStrike" kern="1200" cap="none" spc="0" normalizeH="0" baseline="0" noProof="0">
                <a:ln>
                  <a:noFill/>
                </a:ln>
                <a:solidFill>
                  <a:srgbClr val="000000"/>
                </a:solidFill>
                <a:effectLst/>
                <a:uLnTx/>
                <a:uFillTx/>
                <a:latin typeface="Arial" charset="0"/>
                <a:ea typeface="+mn-ea"/>
                <a:cs typeface="+mn-cs"/>
                <a:hlinkClick r:id="rId3"/>
              </a:rPr>
              <a:t>A Theory of Shape by Space Carving</a:t>
            </a:r>
            <a:r>
              <a:rPr kumimoji="0" lang="en-US" sz="1800" b="0" i="0" u="none" strike="noStrike" kern="1200" cap="none" spc="0" normalizeH="0" baseline="0" noProof="0">
                <a:ln>
                  <a:noFill/>
                </a:ln>
                <a:solidFill>
                  <a:srgbClr val="000000"/>
                </a:solidFill>
                <a:effectLst/>
                <a:uLnTx/>
                <a:uFillTx/>
                <a:latin typeface="Arial" charset="0"/>
                <a:ea typeface="+mn-ea"/>
                <a:cs typeface="+mn-cs"/>
              </a:rPr>
              <a:t>, </a:t>
            </a:r>
            <a:r>
              <a:rPr kumimoji="0" lang="en-US" sz="1800" b="0" i="1" u="none" strike="noStrike" kern="1200" cap="none" spc="0" normalizeH="0" baseline="0" noProof="0">
                <a:ln>
                  <a:noFill/>
                </a:ln>
                <a:solidFill>
                  <a:srgbClr val="000000"/>
                </a:solidFill>
                <a:effectLst/>
                <a:uLnTx/>
                <a:uFillTx/>
                <a:latin typeface="Arial" charset="0"/>
                <a:ea typeface="+mn-ea"/>
                <a:cs typeface="+mn-cs"/>
              </a:rPr>
              <a:t>ICCV</a:t>
            </a:r>
            <a:r>
              <a:rPr kumimoji="0" lang="en-US" sz="1800" b="0" i="0" u="none" strike="noStrike" kern="1200" cap="none" spc="0" normalizeH="0" baseline="0" noProof="0">
                <a:ln>
                  <a:noFill/>
                </a:ln>
                <a:solidFill>
                  <a:srgbClr val="000000"/>
                </a:solidFill>
                <a:effectLst/>
                <a:uLnTx/>
                <a:uFillTx/>
                <a:latin typeface="Arial" charset="0"/>
                <a:ea typeface="+mn-ea"/>
                <a:cs typeface="+mn-cs"/>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Space Carving Results</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Input Image (1 of 45) </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S. Seitz</a:t>
            </a:r>
          </a:p>
        </p:txBody>
      </p:sp>
    </p:spTree>
  </p:cSld>
  <p:clrMapOvr>
    <a:masterClrMapping/>
  </p:clrMapOvr>
  <p:transition advTm="29024"/>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Space Carving Results</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Input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(1 of 100) </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6868" name="Text Box 4"/>
          <p:cNvSpPr txBox="1">
            <a:spLocks noChangeArrowheads="1"/>
          </p:cNvSpPr>
          <p:nvPr/>
        </p:nvSpPr>
        <p:spPr bwMode="auto">
          <a:xfrm>
            <a:off x="5302387" y="6126162"/>
            <a:ext cx="2331763" cy="43088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dirty="0">
              <a:ln>
                <a:noFill/>
              </a:ln>
              <a:solidFill>
                <a:srgbClr val="808080"/>
              </a:solidFill>
              <a:effectLst/>
              <a:uLnTx/>
              <a:uFillTx/>
              <a:latin typeface="Times New Roman" pitchFamily="18" charset="0"/>
              <a:ea typeface="+mn-ea"/>
              <a:cs typeface="+mn-cs"/>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901700"/>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517900"/>
            <a:ext cx="3124200" cy="2608262"/>
          </a:xfrm>
          <a:prstGeom prst="rect">
            <a:avLst/>
          </a:prstGeom>
          <a:noFill/>
          <a:ln w="9525">
            <a:noFill/>
            <a:miter lim="800000"/>
            <a:headEnd/>
            <a:tailEnd/>
          </a:ln>
        </p:spPr>
      </p:pic>
      <p:sp>
        <p:nvSpPr>
          <p:cNvPr id="8"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S. Seitz</a:t>
            </a:r>
          </a:p>
        </p:txBody>
      </p:sp>
    </p:spTree>
  </p:cSld>
  <p:clrMapOvr>
    <a:masterClrMapping/>
  </p:clrMapOvr>
  <p:transition advTm="29024"/>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C137-7DC3-DB42-A1CE-8C82D0364A5E}"/>
              </a:ext>
            </a:extLst>
          </p:cNvPr>
          <p:cNvSpPr>
            <a:spLocks noGrp="1"/>
          </p:cNvSpPr>
          <p:nvPr>
            <p:ph type="title"/>
          </p:nvPr>
        </p:nvSpPr>
        <p:spPr/>
        <p:txBody>
          <a:bodyPr/>
          <a:lstStyle/>
          <a:p>
            <a:r>
              <a:rPr lang="en-US" dirty="0"/>
              <a:t>Tool for you: COLMAP</a:t>
            </a:r>
          </a:p>
        </p:txBody>
      </p:sp>
      <p:sp>
        <p:nvSpPr>
          <p:cNvPr id="3" name="Content Placeholder 2">
            <a:extLst>
              <a:ext uri="{FF2B5EF4-FFF2-40B4-BE49-F238E27FC236}">
                <a16:creationId xmlns:a16="http://schemas.microsoft.com/office/drawing/2014/main" id="{A42CC675-8F69-0E4E-ACFB-5DCEE698B444}"/>
              </a:ext>
            </a:extLst>
          </p:cNvPr>
          <p:cNvSpPr>
            <a:spLocks noGrp="1"/>
          </p:cNvSpPr>
          <p:nvPr>
            <p:ph idx="1"/>
          </p:nvPr>
        </p:nvSpPr>
        <p:spPr/>
        <p:txBody>
          <a:bodyPr/>
          <a:lstStyle/>
          <a:p>
            <a:pPr marL="0" indent="0">
              <a:buNone/>
            </a:pPr>
            <a:r>
              <a:rPr lang="en-US" dirty="0">
                <a:hlinkClick r:id="rId2"/>
              </a:rPr>
              <a:t>https://github.com/colmap/colmap</a:t>
            </a:r>
            <a:endParaRPr lang="en-US" dirty="0"/>
          </a:p>
          <a:p>
            <a:pPr marL="0" indent="0">
              <a:buNone/>
            </a:pPr>
            <a:endParaRPr lang="en-US" dirty="0"/>
          </a:p>
          <a:p>
            <a:pPr marL="0" indent="0">
              <a:buNone/>
            </a:pPr>
            <a:r>
              <a:rPr lang="en-US" dirty="0"/>
              <a:t>A general </a:t>
            </a:r>
            <a:r>
              <a:rPr lang="en-US" dirty="0" err="1"/>
              <a:t>SfM</a:t>
            </a:r>
            <a:r>
              <a:rPr lang="en-US" dirty="0"/>
              <a:t> + MVS pipeline</a:t>
            </a:r>
          </a:p>
        </p:txBody>
      </p:sp>
    </p:spTree>
    <p:extLst>
      <p:ext uri="{BB962C8B-B14F-4D97-AF65-F5344CB8AC3E}">
        <p14:creationId xmlns:p14="http://schemas.microsoft.com/office/powerpoint/2010/main" val="65734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Stereo (w/2 cameras); aka</a:t>
            </a:r>
            <a:br>
              <a:rPr lang="en-US" dirty="0"/>
            </a:br>
            <a:r>
              <a:rPr lang="en-US" dirty="0"/>
              <a:t>Triangulation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0" name="Right Arrow 9">
            <a:extLst>
              <a:ext uri="{FF2B5EF4-FFF2-40B4-BE49-F238E27FC236}">
                <a16:creationId xmlns:a16="http://schemas.microsoft.com/office/drawing/2014/main" id="{244902F1-0D8E-D847-9F55-DEAA47610225}"/>
              </a:ext>
            </a:extLst>
          </p:cNvPr>
          <p:cNvSpPr/>
          <p:nvPr/>
        </p:nvSpPr>
        <p:spPr>
          <a:xfrm rot="14277680">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FA9FC58-23E5-8847-88DF-8D44C352F979}"/>
              </a:ext>
            </a:extLst>
          </p:cNvPr>
          <p:cNvSpPr/>
          <p:nvPr/>
        </p:nvSpPr>
        <p:spPr>
          <a:xfrm rot="18020052">
            <a:off x="1921607" y="3493367"/>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25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559662"/>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Ultimate: Structure-from-Motion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342154"/>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342154"/>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676400"/>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353661" y="164403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1" name="TextBox 10">
            <a:extLst>
              <a:ext uri="{FF2B5EF4-FFF2-40B4-BE49-F238E27FC236}">
                <a16:creationId xmlns:a16="http://schemas.microsoft.com/office/drawing/2014/main" id="{EF42DFDF-1AC5-9846-BBBA-F5DB80B82DB0}"/>
              </a:ext>
            </a:extLst>
          </p:cNvPr>
          <p:cNvSpPr txBox="1"/>
          <p:nvPr/>
        </p:nvSpPr>
        <p:spPr>
          <a:xfrm rot="20570393">
            <a:off x="5400234" y="5062372"/>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3" name="TextBox 2">
            <a:extLst>
              <a:ext uri="{FF2B5EF4-FFF2-40B4-BE49-F238E27FC236}">
                <a16:creationId xmlns:a16="http://schemas.microsoft.com/office/drawing/2014/main" id="{59D62C3C-C779-8B4A-9859-A562074AA817}"/>
              </a:ext>
            </a:extLst>
          </p:cNvPr>
          <p:cNvSpPr txBox="1"/>
          <p:nvPr/>
        </p:nvSpPr>
        <p:spPr>
          <a:xfrm>
            <a:off x="119194" y="6037023"/>
            <a:ext cx="8812561" cy="830997"/>
          </a:xfrm>
          <a:prstGeom prst="rect">
            <a:avLst/>
          </a:prstGeom>
          <a:noFill/>
        </p:spPr>
        <p:txBody>
          <a:bodyPr wrap="square" rtlCol="0">
            <a:spAutoFit/>
          </a:bodyPr>
          <a:lstStyle/>
          <a:p>
            <a:pPr algn="ctr"/>
            <a:r>
              <a:rPr lang="en-US" sz="2400" dirty="0"/>
              <a:t>Start from nothing known (except maybe </a:t>
            </a:r>
            <a:r>
              <a:rPr lang="en-US" sz="2400" dirty="0" err="1"/>
              <a:t>intrinsics</a:t>
            </a:r>
            <a:r>
              <a:rPr lang="en-US" sz="2400" dirty="0"/>
              <a:t>), exploit the relationship to slowly get the right answer</a:t>
            </a:r>
          </a:p>
        </p:txBody>
      </p:sp>
      <p:sp>
        <p:nvSpPr>
          <p:cNvPr id="14" name="TextBox 13">
            <a:extLst>
              <a:ext uri="{FF2B5EF4-FFF2-40B4-BE49-F238E27FC236}">
                <a16:creationId xmlns:a16="http://schemas.microsoft.com/office/drawing/2014/main" id="{16C71946-6F9C-7F43-B431-6E311F664074}"/>
              </a:ext>
            </a:extLst>
          </p:cNvPr>
          <p:cNvSpPr txBox="1"/>
          <p:nvPr/>
        </p:nvSpPr>
        <p:spPr>
          <a:xfrm rot="20570393">
            <a:off x="1639840" y="514679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Tree>
    <p:extLst>
      <p:ext uri="{BB962C8B-B14F-4D97-AF65-F5344CB8AC3E}">
        <p14:creationId xmlns:p14="http://schemas.microsoft.com/office/powerpoint/2010/main" val="317288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a:t>Structure from motion</a:t>
            </a:r>
          </a:p>
        </p:txBody>
      </p:sp>
      <p:sp>
        <p:nvSpPr>
          <p:cNvPr id="187395" name="Content Placeholder 2"/>
          <p:cNvSpPr>
            <a:spLocks noGrp="1"/>
          </p:cNvSpPr>
          <p:nvPr>
            <p:ph idx="1"/>
          </p:nvPr>
        </p:nvSpPr>
        <p:spPr/>
        <p:txBody>
          <a:bodyPr/>
          <a:lstStyle/>
          <a:p>
            <a:pPr eaLnBrk="1" hangingPunct="1"/>
            <a:endParaRPr lang="en-US" altLang="en-US"/>
          </a:p>
          <a:p>
            <a:pPr eaLnBrk="1" hangingPunct="1"/>
            <a:endParaRPr lang="en-US" altLang="en-US"/>
          </a:p>
          <a:p>
            <a:pPr eaLnBrk="1" hangingPunct="1"/>
            <a:r>
              <a:rPr lang="en-US" altLang="en-US"/>
              <a:t>SfM solves both of these problems </a:t>
            </a:r>
            <a:r>
              <a:rPr lang="en-US" altLang="en-US" i="1"/>
              <a:t>at once</a:t>
            </a:r>
          </a:p>
          <a:p>
            <a:pPr eaLnBrk="1" hangingPunct="1"/>
            <a:r>
              <a:rPr lang="en-US" altLang="en-US"/>
              <a:t>A kind of chicken-and-egg problem</a:t>
            </a:r>
          </a:p>
          <a:p>
            <a:pPr lvl="1" eaLnBrk="1" hangingPunct="1"/>
            <a:r>
              <a:rPr lang="en-US" altLang="en-US"/>
              <a:t>(but solvable)</a:t>
            </a:r>
          </a:p>
        </p:txBody>
      </p:sp>
    </p:spTree>
    <p:extLst>
      <p:ext uri="{BB962C8B-B14F-4D97-AF65-F5344CB8AC3E}">
        <p14:creationId xmlns:p14="http://schemas.microsoft.com/office/powerpoint/2010/main" val="186600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2"/>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2"/>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2"/>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https://youtu.be/mTBPGuPLI5Y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337738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24385</TotalTime>
  <Words>2868</Words>
  <Application>Microsoft Office PowerPoint</Application>
  <PresentationFormat>On-screen Show (4:3)</PresentationFormat>
  <Paragraphs>418</Paragraphs>
  <Slides>57</Slides>
  <Notes>31</Notes>
  <HiddenSlides>4</HiddenSlides>
  <MMClips>6</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57</vt:i4>
      </vt:variant>
    </vt:vector>
  </HeadingPairs>
  <TitlesOfParts>
    <vt:vector size="72" baseType="lpstr">
      <vt:lpstr>Arial</vt:lpstr>
      <vt:lpstr>Calibri</vt:lpstr>
      <vt:lpstr>Helvetica</vt:lpstr>
      <vt:lpstr>Myriad Pro</vt:lpstr>
      <vt:lpstr>Tahoma</vt:lpstr>
      <vt:lpstr>Times New Roman</vt:lpstr>
      <vt:lpstr>2_Blank Presentation</vt:lpstr>
      <vt:lpstr>Office Theme</vt:lpstr>
      <vt:lpstr>1_Office Theme</vt:lpstr>
      <vt:lpstr>mosaic</vt:lpstr>
      <vt:lpstr>3DPhoto99-seitz-slides</vt:lpstr>
      <vt:lpstr>4_Office Theme</vt:lpstr>
      <vt:lpstr>9_Office Theme</vt:lpstr>
      <vt:lpstr>3_Office Theme</vt:lpstr>
      <vt:lpstr>6_Office Theme</vt:lpstr>
      <vt:lpstr>Structure-from-Motion (SfM)  and Multi-View Stereo (MVS)</vt:lpstr>
      <vt:lpstr>Project 2 winners</vt:lpstr>
      <vt:lpstr>Recall: Camera calibration &amp; triangulation</vt:lpstr>
      <vt:lpstr>Recall this redundant structure, if you know 2 you get the other:</vt:lpstr>
      <vt:lpstr>Camera Calibration; aka Perspective-n-Point</vt:lpstr>
      <vt:lpstr>Stereo (w/2 cameras); aka Triangulation</vt:lpstr>
      <vt:lpstr>Ultimate: Structure-from-Motion</vt:lpstr>
      <vt:lpstr>Structure from motion</vt:lpstr>
      <vt:lpstr>PowerPoint Presentation</vt:lpstr>
      <vt:lpstr>PowerPoint Presentation</vt:lpstr>
      <vt:lpstr>Structure from Motion (SfM)</vt:lpstr>
      <vt:lpstr>Structure from motion</vt:lpstr>
      <vt:lpstr>Large-scale structure from motion</vt:lpstr>
      <vt:lpstr>Large-scale structure from motion</vt:lpstr>
      <vt:lpstr>First step: Correspondence</vt:lpstr>
      <vt:lpstr>Feature detection</vt:lpstr>
      <vt:lpstr>Feature detection</vt:lpstr>
      <vt:lpstr>Feature matching</vt:lpstr>
      <vt:lpstr>Feature matching</vt:lpstr>
      <vt:lpstr>Correspondence estimation</vt:lpstr>
      <vt:lpstr>The story so far…</vt:lpstr>
      <vt:lpstr>PowerPoint Presentation</vt:lpstr>
      <vt:lpstr>Review: 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lpstr>Visual Simultaneous Localization and Mapping (V-SLAM)</vt:lpstr>
      <vt:lpstr>Applications: Match Moving</vt:lpstr>
      <vt:lpstr>What if we want solid models?</vt:lpstr>
      <vt:lpstr>Multi-view Stereo (Lots of calibrated images)</vt:lpstr>
      <vt:lpstr>PowerPoint Presentation</vt:lpstr>
      <vt:lpstr>PowerPoint Presentation</vt:lpstr>
      <vt:lpstr>Multi-view Stereo</vt:lpstr>
      <vt:lpstr>Examples: Panoptic studio</vt:lpstr>
      <vt:lpstr>Multi-view stereo: Basic idea</vt:lpstr>
      <vt:lpstr>Multi-view stereo: Basic idea</vt:lpstr>
      <vt:lpstr>Multi-view stereo: Basic idea</vt:lpstr>
      <vt:lpstr>Multi-view stereo: Basic idea</vt:lpstr>
      <vt:lpstr>Multi-view stereo: Basic idea</vt:lpstr>
      <vt:lpstr>Multi-view stereo: advantages</vt:lpstr>
      <vt:lpstr>Choosing the baseline</vt:lpstr>
      <vt:lpstr>Single depth map often isn’t enough</vt:lpstr>
      <vt:lpstr>Really want full coverage</vt:lpstr>
      <vt:lpstr>Idea: Combine many depth maps</vt:lpstr>
      <vt:lpstr>Volumetric stereo</vt:lpstr>
      <vt:lpstr>Space Carving</vt:lpstr>
      <vt:lpstr>Space Carving Results</vt:lpstr>
      <vt:lpstr>Space Carving Results</vt:lpstr>
      <vt:lpstr>Tool for you: COLMAP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Alexei Efros</cp:lastModifiedBy>
  <cp:revision>444</cp:revision>
  <dcterms:created xsi:type="dcterms:W3CDTF">2009-09-01T01:33:15Z</dcterms:created>
  <dcterms:modified xsi:type="dcterms:W3CDTF">2023-10-23T23:04:07Z</dcterms:modified>
</cp:coreProperties>
</file>